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83" r:id="rId11"/>
  </p:sldMasterIdLst>
  <p:notesMasterIdLst>
    <p:notesMasterId r:id="rId14"/>
  </p:notesMasterIdLst>
  <p:handoutMasterIdLst>
    <p:handoutMasterId r:id="rId15"/>
  </p:handoutMasterIdLst>
  <p:sldIdLst>
    <p:sldId id="315" r:id="rId12"/>
    <p:sldId id="303" r:id="rId13"/>
  </p:sldIdLst>
  <p:sldSz cx="7772400" cy="10058400"/>
  <p:notesSz cx="7315200" cy="9601200"/>
  <p:custDataLst>
    <p:custData r:id="rId4"/>
    <p:custData r:id="rId6"/>
    <p:custData r:id="rId5"/>
    <p:custData r:id="rId7"/>
    <p:custData r:id="rId8"/>
    <p:custData r:id="rId9"/>
    <p:custData r:id="rId10"/>
  </p:custDataLst>
  <p:defaultTex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728"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789E7E-EEE4-49F8-C341-3CE38C35CC78}" name="Nowakowski, Andrew" initials="AN" userId="S::andrew.nowakowski@franklintempleton.com::c40c186a-335a-4d4c-be60-00ca62425869" providerId="AD"/>
  <p188:author id="{530B6EF8-8F39-DBC9-E77B-6C00E78BA15A}" name="Lin, Sylvia" initials="SL" userId="S::sylvia.lin@franklintempleton.com::cc2a636f-3763-4557-9408-3e0640932aa9" providerId="AD"/>
  <p188:author id="{FF3DF9FA-64DE-22AD-9F57-BBA2E0541159}" name="Gristwood, Stuart" initials="GS" userId="S::stuart.gristwood@franklintempleton.com::d0bf902e-6af2-4f8e-94e5-84ee3793c80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E62"/>
    <a:srgbClr val="002EB8"/>
    <a:srgbClr val="1446E1"/>
    <a:srgbClr val="00847D"/>
    <a:srgbClr val="DC0546"/>
    <a:srgbClr val="3769FF"/>
    <a:srgbClr val="4B00B6"/>
    <a:srgbClr val="1446FF"/>
    <a:srgbClr val="F1EFED"/>
    <a:srgbClr val="F7F5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07BD2-50BF-4C67-8CD5-D5BE62DFDA4F}" v="2" dt="2026-04-22T09:10:25.137"/>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2706" y="30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728"/>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stwood, Stuart" userId="d0bf902e-6af2-4f8e-94e5-84ee3793c807" providerId="ADAL" clId="{9748F095-1CF7-48A6-8789-39C78247BE14}"/>
    <pc:docChg chg="custSel modSld">
      <pc:chgData name="Gristwood, Stuart" userId="d0bf902e-6af2-4f8e-94e5-84ee3793c807" providerId="ADAL" clId="{9748F095-1CF7-48A6-8789-39C78247BE14}" dt="2026-04-22T09:10:35.548" v="400" actId="113"/>
      <pc:docMkLst>
        <pc:docMk/>
      </pc:docMkLst>
      <pc:sldChg chg="addSp delSp modSp mod">
        <pc:chgData name="Gristwood, Stuart" userId="d0bf902e-6af2-4f8e-94e5-84ee3793c807" providerId="ADAL" clId="{9748F095-1CF7-48A6-8789-39C78247BE14}" dt="2026-04-22T09:10:35.548" v="400" actId="113"/>
        <pc:sldMkLst>
          <pc:docMk/>
          <pc:sldMk cId="142121196" sldId="303"/>
        </pc:sldMkLst>
        <pc:spChg chg="add del mod">
          <ac:chgData name="Gristwood, Stuart" userId="d0bf902e-6af2-4f8e-94e5-84ee3793c807" providerId="ADAL" clId="{9748F095-1CF7-48A6-8789-39C78247BE14}" dt="2026-04-22T09:10:29.786" v="399" actId="478"/>
          <ac:spMkLst>
            <pc:docMk/>
            <pc:sldMk cId="142121196" sldId="303"/>
            <ac:spMk id="3" creationId="{3F531004-0887-7486-6A24-7D545986EFB6}"/>
          </ac:spMkLst>
        </pc:spChg>
        <pc:spChg chg="mod">
          <ac:chgData name="Gristwood, Stuart" userId="d0bf902e-6af2-4f8e-94e5-84ee3793c807" providerId="ADAL" clId="{9748F095-1CF7-48A6-8789-39C78247BE14}" dt="2026-04-22T09:10:35.548" v="400" actId="113"/>
          <ac:spMkLst>
            <pc:docMk/>
            <pc:sldMk cId="142121196" sldId="303"/>
            <ac:spMk id="59" creationId="{AF5DE827-CB65-B0C3-4422-B381BD428439}"/>
          </ac:spMkLst>
        </pc:spChg>
      </pc:sldChg>
      <pc:sldChg chg="modSp mod">
        <pc:chgData name="Gristwood, Stuart" userId="d0bf902e-6af2-4f8e-94e5-84ee3793c807" providerId="ADAL" clId="{9748F095-1CF7-48A6-8789-39C78247BE14}" dt="2026-04-20T09:05:20.927" v="389" actId="20577"/>
        <pc:sldMkLst>
          <pc:docMk/>
          <pc:sldMk cId="3407850679" sldId="315"/>
        </pc:sldMkLst>
        <pc:spChg chg="mod">
          <ac:chgData name="Gristwood, Stuart" userId="d0bf902e-6af2-4f8e-94e5-84ee3793c807" providerId="ADAL" clId="{9748F095-1CF7-48A6-8789-39C78247BE14}" dt="2026-04-20T09:05:20.927" v="389" actId="20577"/>
          <ac:spMkLst>
            <pc:docMk/>
            <pc:sldMk cId="3407850679" sldId="315"/>
            <ac:spMk id="15" creationId="{029C3D31-F08E-A3CB-5BF5-296AF2EE6C88}"/>
          </ac:spMkLst>
        </pc:spChg>
        <pc:spChg chg="mod">
          <ac:chgData name="Gristwood, Stuart" userId="d0bf902e-6af2-4f8e-94e5-84ee3793c807" providerId="ADAL" clId="{9748F095-1CF7-48A6-8789-39C78247BE14}" dt="2026-03-24T14:54:48.007" v="344" actId="1035"/>
          <ac:spMkLst>
            <pc:docMk/>
            <pc:sldMk cId="3407850679" sldId="315"/>
            <ac:spMk id="27" creationId="{633B73A8-9CBF-B04C-B68B-3CDEEE451669}"/>
          </ac:spMkLst>
        </pc:spChg>
        <pc:spChg chg="mod">
          <ac:chgData name="Gristwood, Stuart" userId="d0bf902e-6af2-4f8e-94e5-84ee3793c807" providerId="ADAL" clId="{9748F095-1CF7-48A6-8789-39C78247BE14}" dt="2026-04-20T09:04:07.735" v="358" actId="20577"/>
          <ac:spMkLst>
            <pc:docMk/>
            <pc:sldMk cId="3407850679" sldId="315"/>
            <ac:spMk id="37" creationId="{439D2456-1C91-47B9-3826-25FBFFC626E1}"/>
          </ac:spMkLst>
        </pc:spChg>
        <pc:graphicFrameChg chg="modGraphic">
          <ac:chgData name="Gristwood, Stuart" userId="d0bf902e-6af2-4f8e-94e5-84ee3793c807" providerId="ADAL" clId="{9748F095-1CF7-48A6-8789-39C78247BE14}" dt="2026-04-20T09:05:03.839" v="374" actId="6549"/>
          <ac:graphicFrameMkLst>
            <pc:docMk/>
            <pc:sldMk cId="3407850679" sldId="315"/>
            <ac:graphicFrameMk id="26" creationId="{477D3EF6-C7F4-EC5E-9983-DA0F7AC5BECC}"/>
          </ac:graphicFrameMkLst>
        </pc:graphicFrameChg>
      </pc:sldChg>
    </pc:docChg>
  </pc:docChgLst>
  <pc:docChgLst>
    <pc:chgData name="Gristwood, Stuart" userId="S::stuart.gristwood@franklintempleton.com::d0bf902e-6af2-4f8e-94e5-84ee3793c807" providerId="AD" clId="Web-{27E539F8-4C09-462F-9CAF-BCCDC4665659}"/>
    <pc:docChg chg="modSld">
      <pc:chgData name="Gristwood, Stuart" userId="S::stuart.gristwood@franklintempleton.com::d0bf902e-6af2-4f8e-94e5-84ee3793c807" providerId="AD" clId="Web-{27E539F8-4C09-462F-9CAF-BCCDC4665659}" dt="2026-04-21T08:31:21.957" v="3"/>
      <pc:docMkLst>
        <pc:docMk/>
      </pc:docMkLst>
      <pc:sldChg chg="modSp">
        <pc:chgData name="Gristwood, Stuart" userId="S::stuart.gristwood@franklintempleton.com::d0bf902e-6af2-4f8e-94e5-84ee3793c807" providerId="AD" clId="Web-{27E539F8-4C09-462F-9CAF-BCCDC4665659}" dt="2026-04-21T08:31:21.957" v="3"/>
        <pc:sldMkLst>
          <pc:docMk/>
          <pc:sldMk cId="3407850679" sldId="315"/>
        </pc:sldMkLst>
        <pc:graphicFrameChg chg="mod modGraphic">
          <ac:chgData name="Gristwood, Stuart" userId="S::stuart.gristwood@franklintempleton.com::d0bf902e-6af2-4f8e-94e5-84ee3793c807" providerId="AD" clId="Web-{27E539F8-4C09-462F-9CAF-BCCDC4665659}" dt="2026-04-21T08:31:21.957" v="3"/>
          <ac:graphicFrameMkLst>
            <pc:docMk/>
            <pc:sldMk cId="3407850679" sldId="315"/>
            <ac:graphicFrameMk id="26" creationId="{477D3EF6-C7F4-EC5E-9983-DA0F7AC5BEC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1750"/>
          </c:spPr>
          <c:dPt>
            <c:idx val="0"/>
            <c:bubble3D val="0"/>
            <c:spPr>
              <a:solidFill>
                <a:srgbClr val="002EB8"/>
              </a:solidFill>
              <a:ln w="31750">
                <a:solidFill>
                  <a:schemeClr val="lt1"/>
                </a:solidFill>
              </a:ln>
              <a:effectLst/>
            </c:spPr>
            <c:extLst>
              <c:ext xmlns:c16="http://schemas.microsoft.com/office/drawing/2014/chart" uri="{C3380CC4-5D6E-409C-BE32-E72D297353CC}">
                <c16:uniqueId val="{00000001-36F3-004A-B7B4-D5FC2ED43C0C}"/>
              </c:ext>
            </c:extLst>
          </c:dPt>
          <c:dPt>
            <c:idx val="1"/>
            <c:bubble3D val="0"/>
            <c:spPr>
              <a:solidFill>
                <a:srgbClr val="002EB8"/>
              </a:solidFill>
              <a:ln w="31750">
                <a:solidFill>
                  <a:schemeClr val="lt1"/>
                </a:solidFill>
              </a:ln>
              <a:effectLst/>
            </c:spPr>
            <c:extLst>
              <c:ext xmlns:c16="http://schemas.microsoft.com/office/drawing/2014/chart" uri="{C3380CC4-5D6E-409C-BE32-E72D297353CC}">
                <c16:uniqueId val="{00000003-36F3-004A-B7B4-D5FC2ED43C0C}"/>
              </c:ext>
            </c:extLst>
          </c:dPt>
          <c:dPt>
            <c:idx val="2"/>
            <c:bubble3D val="0"/>
            <c:spPr>
              <a:solidFill>
                <a:srgbClr val="002EB8"/>
              </a:solidFill>
              <a:ln w="31750">
                <a:solidFill>
                  <a:schemeClr val="lt1"/>
                </a:solidFill>
              </a:ln>
              <a:effectLst/>
            </c:spPr>
            <c:extLst>
              <c:ext xmlns:c16="http://schemas.microsoft.com/office/drawing/2014/chart" uri="{C3380CC4-5D6E-409C-BE32-E72D297353CC}">
                <c16:uniqueId val="{00000005-36F3-004A-B7B4-D5FC2ED43C0C}"/>
              </c:ext>
            </c:extLst>
          </c:dPt>
          <c:dPt>
            <c:idx val="3"/>
            <c:bubble3D val="0"/>
            <c:spPr>
              <a:solidFill>
                <a:srgbClr val="002EB8"/>
              </a:solidFill>
              <a:ln w="31750">
                <a:solidFill>
                  <a:schemeClr val="lt1"/>
                </a:solidFill>
              </a:ln>
              <a:effectLst/>
            </c:spPr>
            <c:extLst>
              <c:ext xmlns:c16="http://schemas.microsoft.com/office/drawing/2014/chart" uri="{C3380CC4-5D6E-409C-BE32-E72D297353CC}">
                <c16:uniqueId val="{00000007-36F3-004A-B7B4-D5FC2ED43C0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36F3-004A-B7B4-D5FC2ED43C0C}"/>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4" y="3"/>
            <a:ext cx="3171825" cy="481012"/>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lvl1pPr defTabSz="983660">
              <a:defRPr sz="1300" b="0">
                <a:ea typeface="Geneva" charset="-128"/>
                <a:cs typeface="Geneva" charset="-128"/>
              </a:defRPr>
            </a:lvl1pPr>
          </a:lstStyle>
          <a:p>
            <a:pPr>
              <a:defRPr/>
            </a:pPr>
            <a:endParaRPr lang="en-US"/>
          </a:p>
        </p:txBody>
      </p:sp>
      <p:sp>
        <p:nvSpPr>
          <p:cNvPr id="107523" name="Rectangle 3"/>
          <p:cNvSpPr>
            <a:spLocks noGrp="1" noChangeArrowheads="1"/>
          </p:cNvSpPr>
          <p:nvPr>
            <p:ph type="dt" sz="quarter" idx="1"/>
          </p:nvPr>
        </p:nvSpPr>
        <p:spPr bwMode="auto">
          <a:xfrm>
            <a:off x="4141794" y="3"/>
            <a:ext cx="3171825" cy="481012"/>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lvl1pPr algn="r" defTabSz="983660">
              <a:defRPr sz="1300" b="0">
                <a:cs typeface="Geneva" charset="0"/>
              </a:defRPr>
            </a:lvl1pPr>
          </a:lstStyle>
          <a:p>
            <a:pPr>
              <a:defRPr/>
            </a:pPr>
            <a:fld id="{42FDCFC0-8C09-4AE2-AF25-1D138D8413DA}" type="datetime8">
              <a:rPr lang="en-US" smtClean="0"/>
              <a:t>4/22/2026 10:10 AM</a:t>
            </a:fld>
            <a:endParaRPr lang="en-US"/>
          </a:p>
        </p:txBody>
      </p:sp>
      <p:sp>
        <p:nvSpPr>
          <p:cNvPr id="107524" name="Rectangle 4"/>
          <p:cNvSpPr>
            <a:spLocks noGrp="1" noChangeArrowheads="1"/>
          </p:cNvSpPr>
          <p:nvPr>
            <p:ph type="ftr" sz="quarter" idx="2"/>
          </p:nvPr>
        </p:nvSpPr>
        <p:spPr bwMode="auto">
          <a:xfrm>
            <a:off x="4" y="9118604"/>
            <a:ext cx="3171825" cy="481012"/>
          </a:xfrm>
          <a:prstGeom prst="rect">
            <a:avLst/>
          </a:prstGeom>
          <a:noFill/>
          <a:ln w="9525">
            <a:noFill/>
            <a:miter lim="800000"/>
            <a:headEnd/>
            <a:tailEnd/>
          </a:ln>
        </p:spPr>
        <p:txBody>
          <a:bodyPr vert="horz" wrap="square" lIns="98274" tIns="49136" rIns="98274" bIns="49136" numCol="1" anchor="b" anchorCtr="0" compatLnSpc="1">
            <a:prstTxWarp prst="textNoShape">
              <a:avLst/>
            </a:prstTxWarp>
          </a:bodyPr>
          <a:lstStyle>
            <a:lvl1pPr defTabSz="983660">
              <a:defRPr sz="1300" b="0">
                <a:ea typeface="Geneva" charset="-128"/>
                <a:cs typeface="Geneva" charset="-128"/>
              </a:defRPr>
            </a:lvl1pPr>
          </a:lstStyle>
          <a:p>
            <a:pPr>
              <a:defRPr/>
            </a:pPr>
            <a:r>
              <a:rPr lang="en-US"/>
              <a:t>FTI PPT 4:3 01/14</a:t>
            </a:r>
          </a:p>
        </p:txBody>
      </p:sp>
      <p:sp>
        <p:nvSpPr>
          <p:cNvPr id="107525" name="Rectangle 5"/>
          <p:cNvSpPr>
            <a:spLocks noGrp="1" noChangeArrowheads="1"/>
          </p:cNvSpPr>
          <p:nvPr>
            <p:ph type="sldNum" sz="quarter" idx="3"/>
          </p:nvPr>
        </p:nvSpPr>
        <p:spPr bwMode="auto">
          <a:xfrm>
            <a:off x="4141794" y="9118604"/>
            <a:ext cx="3171825" cy="481012"/>
          </a:xfrm>
          <a:prstGeom prst="rect">
            <a:avLst/>
          </a:prstGeom>
          <a:noFill/>
          <a:ln w="9525">
            <a:noFill/>
            <a:miter lim="800000"/>
            <a:headEnd/>
            <a:tailEnd/>
          </a:ln>
        </p:spPr>
        <p:txBody>
          <a:bodyPr vert="horz" wrap="square" lIns="98274" tIns="49136" rIns="98274" bIns="49136" numCol="1" anchor="b" anchorCtr="0" compatLnSpc="1">
            <a:prstTxWarp prst="textNoShape">
              <a:avLst/>
            </a:prstTxWarp>
          </a:bodyPr>
          <a:lstStyle>
            <a:lvl1pPr algn="r" defTabSz="983660">
              <a:defRPr sz="1300" b="0">
                <a:cs typeface="Geneva" charset="0"/>
              </a:defRPr>
            </a:lvl1pPr>
          </a:lstStyle>
          <a:p>
            <a:pPr>
              <a:defRPr/>
            </a:pPr>
            <a:fld id="{5E823796-AC9E-0444-9432-42DC18CCEA35}" type="slidenum">
              <a:rPr lang="en-US"/>
              <a:pPr>
                <a:defRPr/>
              </a:pPr>
              <a:t>‹#›</a:t>
            </a:fld>
            <a:endParaRPr lang="en-US"/>
          </a:p>
        </p:txBody>
      </p:sp>
    </p:spTree>
    <p:extLst>
      <p:ext uri="{BB962C8B-B14F-4D97-AF65-F5344CB8AC3E}">
        <p14:creationId xmlns:p14="http://schemas.microsoft.com/office/powerpoint/2010/main" val="38865595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4" y="3"/>
            <a:ext cx="3171825" cy="481012"/>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lvl1pPr defTabSz="983660">
              <a:defRPr sz="1200" b="0">
                <a:latin typeface="Times New Roman" charset="0"/>
                <a:ea typeface="Geneva" charset="-128"/>
                <a:cs typeface="Geneva" charset="-128"/>
              </a:defRPr>
            </a:lvl1pPr>
          </a:lstStyle>
          <a:p>
            <a:pPr>
              <a:defRPr/>
            </a:pPr>
            <a:endParaRPr lang="en-US"/>
          </a:p>
        </p:txBody>
      </p:sp>
      <p:sp>
        <p:nvSpPr>
          <p:cNvPr id="11267" name="Rectangle 4"/>
          <p:cNvSpPr>
            <a:spLocks noGrp="1" noRot="1" noChangeAspect="1" noChangeArrowheads="1" noTextEdit="1"/>
          </p:cNvSpPr>
          <p:nvPr>
            <p:ph type="sldImg" idx="2"/>
          </p:nvPr>
        </p:nvSpPr>
        <p:spPr bwMode="auto">
          <a:xfrm>
            <a:off x="2230438" y="727075"/>
            <a:ext cx="2814637" cy="3643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3" name="Rectangle 5"/>
          <p:cNvSpPr>
            <a:spLocks noGrp="1" noChangeArrowheads="1"/>
          </p:cNvSpPr>
          <p:nvPr>
            <p:ph type="body" sz="quarter" idx="3"/>
          </p:nvPr>
        </p:nvSpPr>
        <p:spPr bwMode="auto">
          <a:xfrm>
            <a:off x="1012825" y="4595819"/>
            <a:ext cx="5246688" cy="4232275"/>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4" y="9118604"/>
            <a:ext cx="3171825" cy="481012"/>
          </a:xfrm>
          <a:prstGeom prst="rect">
            <a:avLst/>
          </a:prstGeom>
          <a:noFill/>
          <a:ln w="9525">
            <a:noFill/>
            <a:miter lim="800000"/>
            <a:headEnd/>
            <a:tailEnd/>
          </a:ln>
        </p:spPr>
        <p:txBody>
          <a:bodyPr vert="horz" wrap="square" lIns="98274" tIns="49136" rIns="98274" bIns="49136" numCol="1" anchor="b" anchorCtr="0" compatLnSpc="1">
            <a:prstTxWarp prst="textNoShape">
              <a:avLst/>
            </a:prstTxWarp>
          </a:bodyPr>
          <a:lstStyle>
            <a:lvl1pPr defTabSz="983660">
              <a:defRPr sz="1200" b="0">
                <a:latin typeface="Times New Roman" charset="0"/>
                <a:ea typeface="Geneva" charset="-128"/>
                <a:cs typeface="Geneva" charset="-128"/>
              </a:defRPr>
            </a:lvl1pPr>
          </a:lstStyle>
          <a:p>
            <a:pPr>
              <a:defRPr/>
            </a:pPr>
            <a:r>
              <a:rPr lang="en-US"/>
              <a:t>FTI PPT 4:3 01/14</a:t>
            </a:r>
          </a:p>
        </p:txBody>
      </p:sp>
      <p:sp>
        <p:nvSpPr>
          <p:cNvPr id="14344" name="Rectangle 8"/>
          <p:cNvSpPr>
            <a:spLocks noGrp="1" noChangeArrowheads="1"/>
          </p:cNvSpPr>
          <p:nvPr>
            <p:ph type="dt" idx="1"/>
          </p:nvPr>
        </p:nvSpPr>
        <p:spPr bwMode="auto">
          <a:xfrm>
            <a:off x="4143377" y="5"/>
            <a:ext cx="3170238" cy="479424"/>
          </a:xfrm>
          <a:prstGeom prst="rect">
            <a:avLst/>
          </a:prstGeom>
          <a:noFill/>
          <a:ln w="9525">
            <a:noFill/>
            <a:miter lim="800000"/>
            <a:headEnd/>
            <a:tailEnd/>
          </a:ln>
        </p:spPr>
        <p:txBody>
          <a:bodyPr vert="horz" wrap="square" lIns="91366" tIns="45684" rIns="91366" bIns="45684" numCol="1" anchor="t" anchorCtr="0" compatLnSpc="1">
            <a:prstTxWarp prst="textNoShape">
              <a:avLst/>
            </a:prstTxWarp>
          </a:bodyPr>
          <a:lstStyle>
            <a:lvl1pPr algn="r" eaLnBrk="0" hangingPunct="0">
              <a:defRPr sz="1200" b="0">
                <a:latin typeface="Times New Roman" charset="0"/>
                <a:cs typeface="Geneva" charset="0"/>
              </a:defRPr>
            </a:lvl1pPr>
          </a:lstStyle>
          <a:p>
            <a:pPr>
              <a:defRPr/>
            </a:pPr>
            <a:fld id="{F68E7BA6-68CC-42DA-A25E-FD64C79B89DD}" type="datetime8">
              <a:rPr lang="en-US" smtClean="0"/>
              <a:t>4/22/2026 10:10 AM</a:t>
            </a:fld>
            <a:endParaRPr lang="en-US"/>
          </a:p>
        </p:txBody>
      </p:sp>
      <p:sp>
        <p:nvSpPr>
          <p:cNvPr id="14345" name="Rectangle 9"/>
          <p:cNvSpPr>
            <a:spLocks noGrp="1" noChangeArrowheads="1"/>
          </p:cNvSpPr>
          <p:nvPr>
            <p:ph type="sldNum" sz="quarter" idx="5"/>
          </p:nvPr>
        </p:nvSpPr>
        <p:spPr bwMode="auto">
          <a:xfrm>
            <a:off x="4143377" y="9120191"/>
            <a:ext cx="3170238" cy="479424"/>
          </a:xfrm>
          <a:prstGeom prst="rect">
            <a:avLst/>
          </a:prstGeom>
          <a:noFill/>
          <a:ln w="9525">
            <a:noFill/>
            <a:miter lim="800000"/>
            <a:headEnd/>
            <a:tailEnd/>
          </a:ln>
        </p:spPr>
        <p:txBody>
          <a:bodyPr vert="horz" wrap="square" lIns="91366" tIns="45684" rIns="91366" bIns="45684" numCol="1" anchor="b" anchorCtr="0" compatLnSpc="1">
            <a:prstTxWarp prst="textNoShape">
              <a:avLst/>
            </a:prstTxWarp>
          </a:bodyPr>
          <a:lstStyle>
            <a:lvl1pPr algn="r" eaLnBrk="0" hangingPunct="0">
              <a:defRPr sz="1200" b="0">
                <a:latin typeface="Times New Roman" charset="0"/>
                <a:cs typeface="Geneva" charset="0"/>
              </a:defRPr>
            </a:lvl1pPr>
          </a:lstStyle>
          <a:p>
            <a:pPr>
              <a:defRPr/>
            </a:pPr>
            <a:fld id="{BB98C78F-D33D-2642-8ACA-D372182931E1}" type="slidenum">
              <a:rPr lang="en-US"/>
              <a:pPr>
                <a:defRPr/>
              </a:pPr>
              <a:t>‹#›</a:t>
            </a:fld>
            <a:endParaRPr lang="en-US"/>
          </a:p>
        </p:txBody>
      </p:sp>
    </p:spTree>
    <p:extLst>
      <p:ext uri="{BB962C8B-B14F-4D97-AF65-F5344CB8AC3E}">
        <p14:creationId xmlns:p14="http://schemas.microsoft.com/office/powerpoint/2010/main" val="124868341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Geneva" charset="-128"/>
      </a:defRPr>
    </a:lvl1pPr>
    <a:lvl2pPr marL="114300" indent="-114300" algn="l" rtl="0" eaLnBrk="0" fontAlgn="base" hangingPunct="0">
      <a:spcBef>
        <a:spcPct val="30000"/>
      </a:spcBef>
      <a:spcAft>
        <a:spcPct val="0"/>
      </a:spcAft>
      <a:defRPr sz="1200" kern="1200">
        <a:solidFill>
          <a:schemeClr val="tx1"/>
        </a:solidFill>
        <a:latin typeface="Times New Roman" charset="0"/>
        <a:ea typeface="Geneva" charset="-128"/>
        <a:cs typeface="Geneva" charset="-128"/>
      </a:defRPr>
    </a:lvl2pPr>
    <a:lvl3pPr marL="228600" indent="-119063"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3pPr>
    <a:lvl4pPr marL="342900" indent="-111125"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4pPr>
    <a:lvl5pPr marL="457200" indent="-115888"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97790-AB53-3599-6C76-5FAB3F02A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4E30A-D7EC-5DE9-8A04-E10DAF9EB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04685-6B65-2172-2683-2D41F79645A2}"/>
              </a:ext>
            </a:extLst>
          </p:cNvPr>
          <p:cNvSpPr>
            <a:spLocks noGrp="1"/>
          </p:cNvSpPr>
          <p:nvPr>
            <p:ph type="body" idx="1"/>
          </p:nvPr>
        </p:nvSpPr>
        <p:spPr/>
        <p:txBody>
          <a:bodyPr/>
          <a:lstStyle/>
          <a:p>
            <a:r>
              <a:rPr lang="en-US"/>
              <a:t> </a:t>
            </a:r>
          </a:p>
        </p:txBody>
      </p:sp>
      <p:sp>
        <p:nvSpPr>
          <p:cNvPr id="4" name="Footer Placeholder 3">
            <a:extLst>
              <a:ext uri="{FF2B5EF4-FFF2-40B4-BE49-F238E27FC236}">
                <a16:creationId xmlns:a16="http://schemas.microsoft.com/office/drawing/2014/main" id="{20D584D8-8220-4CB0-C98B-D0BD8CF7BC88}"/>
              </a:ext>
            </a:extLst>
          </p:cNvPr>
          <p:cNvSpPr>
            <a:spLocks noGrp="1"/>
          </p:cNvSpPr>
          <p:nvPr>
            <p:ph type="ftr" sz="quarter" idx="4"/>
          </p:nvPr>
        </p:nvSpPr>
        <p:spPr/>
        <p:txBody>
          <a:bodyPr/>
          <a:lstStyle/>
          <a:p>
            <a:pPr>
              <a:defRPr/>
            </a:pPr>
            <a:r>
              <a:rPr lang="en-US"/>
              <a:t>FTI PPT 4:3 01/14</a:t>
            </a:r>
          </a:p>
        </p:txBody>
      </p:sp>
      <p:sp>
        <p:nvSpPr>
          <p:cNvPr id="5" name="Date Placeholder 4">
            <a:extLst>
              <a:ext uri="{FF2B5EF4-FFF2-40B4-BE49-F238E27FC236}">
                <a16:creationId xmlns:a16="http://schemas.microsoft.com/office/drawing/2014/main" id="{B7074CDA-A7BF-A613-3E39-BC90EFB1043A}"/>
              </a:ext>
            </a:extLst>
          </p:cNvPr>
          <p:cNvSpPr>
            <a:spLocks noGrp="1"/>
          </p:cNvSpPr>
          <p:nvPr>
            <p:ph type="dt" idx="1"/>
          </p:nvPr>
        </p:nvSpPr>
        <p:spPr/>
        <p:txBody>
          <a:bodyPr/>
          <a:lstStyle/>
          <a:p>
            <a:pPr>
              <a:defRPr/>
            </a:pPr>
            <a:fld id="{F68E7BA6-68CC-42DA-A25E-FD64C79B89DD}" type="datetime8">
              <a:rPr lang="en-US" smtClean="0"/>
              <a:t>4/22/2026 10:10 AM</a:t>
            </a:fld>
            <a:endParaRPr lang="en-US"/>
          </a:p>
        </p:txBody>
      </p:sp>
      <p:sp>
        <p:nvSpPr>
          <p:cNvPr id="6" name="Slide Number Placeholder 5">
            <a:extLst>
              <a:ext uri="{FF2B5EF4-FFF2-40B4-BE49-F238E27FC236}">
                <a16:creationId xmlns:a16="http://schemas.microsoft.com/office/drawing/2014/main" id="{861D945A-3CD7-C532-AD98-A35A1FF1ED25}"/>
              </a:ext>
            </a:extLst>
          </p:cNvPr>
          <p:cNvSpPr>
            <a:spLocks noGrp="1"/>
          </p:cNvSpPr>
          <p:nvPr>
            <p:ph type="sldNum" sz="quarter" idx="5"/>
          </p:nvPr>
        </p:nvSpPr>
        <p:spPr/>
        <p:txBody>
          <a:bodyPr/>
          <a:lstStyle/>
          <a:p>
            <a:pPr>
              <a:defRPr/>
            </a:pPr>
            <a:fld id="{BB98C78F-D33D-2642-8ACA-D372182931E1}" type="slidenum">
              <a:rPr lang="en-US" smtClean="0"/>
              <a:pPr>
                <a:defRPr/>
              </a:pPr>
              <a:t>1</a:t>
            </a:fld>
            <a:endParaRPr lang="en-US"/>
          </a:p>
        </p:txBody>
      </p:sp>
    </p:spTree>
    <p:extLst>
      <p:ext uri="{BB962C8B-B14F-4D97-AF65-F5344CB8AC3E}">
        <p14:creationId xmlns:p14="http://schemas.microsoft.com/office/powerpoint/2010/main" val="303093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FTI PPT 4:3 01/14</a:t>
            </a:r>
          </a:p>
        </p:txBody>
      </p:sp>
      <p:sp>
        <p:nvSpPr>
          <p:cNvPr id="5" name="Date Placeholder 4"/>
          <p:cNvSpPr>
            <a:spLocks noGrp="1"/>
          </p:cNvSpPr>
          <p:nvPr>
            <p:ph type="dt" idx="1"/>
          </p:nvPr>
        </p:nvSpPr>
        <p:spPr/>
        <p:txBody>
          <a:bodyPr/>
          <a:lstStyle/>
          <a:p>
            <a:pPr>
              <a:defRPr/>
            </a:pPr>
            <a:fld id="{F68E7BA6-68CC-42DA-A25E-FD64C79B89DD}" type="datetime8">
              <a:rPr lang="en-US" smtClean="0"/>
              <a:t>4/22/2026 10:10 AM</a:t>
            </a:fld>
            <a:endParaRPr lang="en-US"/>
          </a:p>
        </p:txBody>
      </p:sp>
      <p:sp>
        <p:nvSpPr>
          <p:cNvPr id="6" name="Slide Number Placeholder 5"/>
          <p:cNvSpPr>
            <a:spLocks noGrp="1"/>
          </p:cNvSpPr>
          <p:nvPr>
            <p:ph type="sldNum" sz="quarter" idx="5"/>
          </p:nvPr>
        </p:nvSpPr>
        <p:spPr/>
        <p:txBody>
          <a:bodyPr/>
          <a:lstStyle/>
          <a:p>
            <a:pPr>
              <a:defRPr/>
            </a:pPr>
            <a:fld id="{BB98C78F-D33D-2642-8ACA-D372182931E1}" type="slidenum">
              <a:rPr lang="en-US" smtClean="0"/>
              <a:pPr>
                <a:defRPr/>
              </a:pPr>
              <a:t>2</a:t>
            </a:fld>
            <a:endParaRPr lang="en-US"/>
          </a:p>
        </p:txBody>
      </p:sp>
    </p:spTree>
    <p:extLst>
      <p:ext uri="{BB962C8B-B14F-4D97-AF65-F5344CB8AC3E}">
        <p14:creationId xmlns:p14="http://schemas.microsoft.com/office/powerpoint/2010/main" val="1700014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Masthead w/image: Corp Fact Shee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3946829-2D78-614D-B701-BCE5BA7AF78F}"/>
              </a:ext>
            </a:extLst>
          </p:cNvPr>
          <p:cNvSpPr>
            <a:spLocks noGrp="1"/>
          </p:cNvSpPr>
          <p:nvPr>
            <p:ph type="body" sz="quarter" idx="10" hasCustomPrompt="1"/>
          </p:nvPr>
        </p:nvSpPr>
        <p:spPr>
          <a:xfrm>
            <a:off x="320040" y="1389888"/>
            <a:ext cx="3778469" cy="330852"/>
          </a:xfrm>
          <a:prstGeom prst="rect">
            <a:avLst/>
          </a:prstGeom>
        </p:spPr>
        <p:txBody>
          <a:bodyPr lIns="0" tIns="0" rIns="0"/>
          <a:lstStyle>
            <a:lvl1pPr marL="0" indent="0">
              <a:lnSpc>
                <a:spcPts val="2500"/>
              </a:lnSpc>
              <a:spcAft>
                <a:spcPts val="0"/>
              </a:spcAft>
              <a:buNone/>
              <a:defRPr sz="2400" b="1">
                <a:solidFill>
                  <a:schemeClr val="tx1"/>
                </a:solidFill>
                <a:latin typeface="Century Gothic" panose="020B0502020202020204" pitchFamily="34" charset="0"/>
              </a:defRPr>
            </a:lvl1pPr>
            <a:lvl2pPr marL="0" indent="0">
              <a:lnSpc>
                <a:spcPts val="1900"/>
              </a:lnSpc>
              <a:spcBef>
                <a:spcPts val="300"/>
              </a:spcBef>
              <a:spcAft>
                <a:spcPts val="0"/>
              </a:spcAft>
              <a:buNone/>
              <a:defRPr sz="1600" b="1">
                <a:solidFill>
                  <a:srgbClr val="3769FF"/>
                </a:solidFill>
                <a:latin typeface="Century Gothic" panose="020B0502020202020204" pitchFamily="34" charset="0"/>
              </a:defRPr>
            </a:lvl2pPr>
          </a:lstStyle>
          <a:p>
            <a:pPr lvl="0"/>
            <a:r>
              <a:rPr lang="en-US"/>
              <a:t>Click to edit text styles</a:t>
            </a:r>
          </a:p>
        </p:txBody>
      </p:sp>
      <p:sp>
        <p:nvSpPr>
          <p:cNvPr id="17" name="Text Placeholder 3">
            <a:extLst>
              <a:ext uri="{FF2B5EF4-FFF2-40B4-BE49-F238E27FC236}">
                <a16:creationId xmlns:a16="http://schemas.microsoft.com/office/drawing/2014/main" id="{A5E56D64-6BB8-7848-A1FF-4E64F5E464D6}"/>
              </a:ext>
            </a:extLst>
          </p:cNvPr>
          <p:cNvSpPr>
            <a:spLocks noGrp="1"/>
          </p:cNvSpPr>
          <p:nvPr>
            <p:ph type="body" sz="quarter" idx="13" hasCustomPrompt="1"/>
          </p:nvPr>
        </p:nvSpPr>
        <p:spPr>
          <a:xfrm>
            <a:off x="2752344" y="2606040"/>
            <a:ext cx="4672584" cy="7132320"/>
          </a:xfrm>
          <a:prstGeom prst="rect">
            <a:avLst/>
          </a:prstGeom>
        </p:spPr>
        <p:txBody>
          <a:bodyPr lIns="0" tIns="0" rIns="0" bIns="0" numCol="3" spcCol="228600"/>
          <a:lstStyle>
            <a:lvl1pPr marL="0" indent="0" algn="l" rtl="0" eaLnBrk="1" fontAlgn="base" hangingPunct="1">
              <a:lnSpc>
                <a:spcPts val="1600"/>
              </a:lnSpc>
              <a:spcBef>
                <a:spcPts val="600"/>
              </a:spcBef>
              <a:spcAft>
                <a:spcPts val="200"/>
              </a:spcAft>
              <a:buNone/>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ts val="1300"/>
              </a:lnSpc>
              <a:spcBef>
                <a:spcPct val="0"/>
              </a:spcBef>
              <a:spcAft>
                <a:spcPts val="900"/>
              </a:spcAft>
              <a:buNone/>
              <a:defRPr lang="en-US" sz="10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ts val="1300"/>
              </a:lnSpc>
              <a:spcBef>
                <a:spcPct val="0"/>
              </a:spcBef>
              <a:spcAft>
                <a:spcPts val="600"/>
              </a:spcAft>
              <a:buClr>
                <a:srgbClr val="3769FF"/>
              </a:buClr>
              <a:buSzPct val="125000"/>
              <a:buFont typeface="Arial" panose="020B0604020202020204" pitchFamily="34" charset="0"/>
              <a:buChar char="•"/>
              <a:defRPr lang="en-US" sz="1000" b="0" kern="1200" dirty="0" smtClean="0">
                <a:solidFill>
                  <a:schemeClr val="tx1"/>
                </a:solidFill>
                <a:latin typeface="Arial"/>
                <a:ea typeface="ヒラギノ角ゴ Pro W3" charset="0"/>
                <a:cs typeface="Arial"/>
              </a:defRPr>
            </a:lvl3pPr>
            <a:lvl4pPr marL="0" indent="0" algn="l" rtl="0" eaLnBrk="1" fontAlgn="base" hangingPunct="1">
              <a:lnSpc>
                <a:spcPts val="1300"/>
              </a:lnSpc>
              <a:spcBef>
                <a:spcPts val="300"/>
              </a:spcBef>
              <a:spcAft>
                <a:spcPts val="100"/>
              </a:spcAft>
              <a:buClr>
                <a:srgbClr val="3769FF"/>
              </a:buClr>
              <a:buSzPct val="125000"/>
              <a:buNone/>
              <a:defRPr lang="en-US" sz="1000" b="1" kern="1200" dirty="0" smtClean="0">
                <a:solidFill>
                  <a:schemeClr val="tx1"/>
                </a:solidFill>
                <a:latin typeface="Arial"/>
                <a:ea typeface="ヒラギノ角ゴ Pro W3" charset="0"/>
                <a:cs typeface="Arial"/>
              </a:defRPr>
            </a:lvl4pPr>
            <a:lvl5pPr marL="0" indent="0">
              <a:lnSpc>
                <a:spcPts val="1200"/>
              </a:lnSpc>
              <a:spcBef>
                <a:spcPts val="300"/>
              </a:spcBef>
              <a:spcAft>
                <a:spcPts val="0"/>
              </a:spcAft>
              <a:buNone/>
              <a:defRPr sz="1000" b="1" cap="all" baseline="0"/>
            </a:lvl5pPr>
            <a:lvl6pPr marL="0" indent="0">
              <a:lnSpc>
                <a:spcPts val="1400"/>
              </a:lnSpc>
              <a:spcBef>
                <a:spcPts val="600"/>
              </a:spcBef>
              <a:spcAft>
                <a:spcPts val="300"/>
              </a:spcAft>
              <a:buNone/>
              <a:defRPr sz="1200" b="0">
                <a:solidFill>
                  <a:srgbClr val="3769FF"/>
                </a:solidFill>
              </a:defRPr>
            </a:lvl6pPr>
            <a:lvl7pPr marL="0" indent="0">
              <a:lnSpc>
                <a:spcPts val="1200"/>
              </a:lnSpc>
              <a:spcBef>
                <a:spcPts val="0"/>
              </a:spcBef>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ts val="1200"/>
              </a:lnSpc>
              <a:spcBef>
                <a:spcPts val="0"/>
              </a:spcBef>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stStyle>
          <a:p>
            <a:pPr marL="228600" marR="0" lvl="0" indent="-228600" algn="l" defTabSz="914400" rtl="0" eaLnBrk="1" fontAlgn="base" latinLnBrk="0" hangingPunct="1">
              <a:lnSpc>
                <a:spcPts val="1600"/>
              </a:lnSpc>
              <a:spcBef>
                <a:spcPts val="600"/>
              </a:spcBef>
              <a:spcAft>
                <a:spcPts val="200"/>
              </a:spcAft>
              <a:buClrTx/>
              <a:buSzTx/>
              <a:tabLst/>
              <a:defRPr/>
            </a:pPr>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p:txBody>
      </p:sp>
      <p:sp>
        <p:nvSpPr>
          <p:cNvPr id="6" name="Text Placeholder 3">
            <a:extLst>
              <a:ext uri="{FF2B5EF4-FFF2-40B4-BE49-F238E27FC236}">
                <a16:creationId xmlns:a16="http://schemas.microsoft.com/office/drawing/2014/main" id="{CA02ED25-191B-4A67-8DC8-08F4BFFAE481}"/>
              </a:ext>
            </a:extLst>
          </p:cNvPr>
          <p:cNvSpPr>
            <a:spLocks noGrp="1"/>
          </p:cNvSpPr>
          <p:nvPr>
            <p:ph type="body" sz="quarter" idx="26" hasCustomPrompt="1"/>
          </p:nvPr>
        </p:nvSpPr>
        <p:spPr>
          <a:xfrm>
            <a:off x="320040" y="9418320"/>
            <a:ext cx="7124700" cy="152400"/>
          </a:xfrm>
          <a:prstGeom prst="rect">
            <a:avLst/>
          </a:prstGeom>
        </p:spPr>
        <p:txBody>
          <a:bodyPr wrap="square" lIns="0" tIns="0" rIns="0" bIns="0" anchor="b" anchorCtr="0">
            <a:noAutofit/>
          </a:bodyPr>
          <a:lstStyle>
            <a:lvl1pPr marL="0" indent="0">
              <a:lnSpc>
                <a:spcPct val="100000"/>
              </a:lnSpc>
              <a:spcBef>
                <a:spcPts val="0"/>
              </a:spcBef>
              <a:spcAft>
                <a:spcPts val="0"/>
              </a:spcAft>
              <a:buNone/>
              <a:defRPr sz="800" b="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pic>
        <p:nvPicPr>
          <p:cNvPr id="14" name="Picture 13">
            <a:extLst>
              <a:ext uri="{FF2B5EF4-FFF2-40B4-BE49-F238E27FC236}">
                <a16:creationId xmlns:a16="http://schemas.microsoft.com/office/drawing/2014/main" id="{80179133-0ACA-4C39-9DB9-074A5B33DF14}"/>
              </a:ext>
            </a:extLst>
          </p:cNvPr>
          <p:cNvPicPr>
            <a:picLocks noChangeAspect="1"/>
          </p:cNvPicPr>
          <p:nvPr userDrawn="1"/>
        </p:nvPicPr>
        <p:blipFill>
          <a:blip r:embed="rId2"/>
          <a:stretch>
            <a:fillRect/>
          </a:stretch>
        </p:blipFill>
        <p:spPr>
          <a:xfrm>
            <a:off x="93448" y="185259"/>
            <a:ext cx="2400266" cy="884384"/>
          </a:xfrm>
          <a:prstGeom prst="rect">
            <a:avLst/>
          </a:prstGeom>
        </p:spPr>
      </p:pic>
      <p:sp>
        <p:nvSpPr>
          <p:cNvPr id="15" name="Text Placeholder 3">
            <a:extLst>
              <a:ext uri="{FF2B5EF4-FFF2-40B4-BE49-F238E27FC236}">
                <a16:creationId xmlns:a16="http://schemas.microsoft.com/office/drawing/2014/main" id="{1D279AC9-6A9B-1F44-8105-A9331C871FF7}"/>
              </a:ext>
            </a:extLst>
          </p:cNvPr>
          <p:cNvSpPr>
            <a:spLocks noGrp="1"/>
          </p:cNvSpPr>
          <p:nvPr>
            <p:ph type="body" sz="quarter" idx="45" hasCustomPrompt="1"/>
          </p:nvPr>
        </p:nvSpPr>
        <p:spPr>
          <a:xfrm>
            <a:off x="320039" y="2606040"/>
            <a:ext cx="2204085" cy="7132320"/>
          </a:xfrm>
          <a:prstGeom prst="rect">
            <a:avLst/>
          </a:prstGeom>
        </p:spPr>
        <p:txBody>
          <a:bodyPr lIns="0" tIns="0" rIns="0" bIns="0" numCol="1" spcCol="0"/>
          <a:lstStyle>
            <a:lvl1pPr algn="l" rtl="0" eaLnBrk="1" fontAlgn="base" hangingPunct="1">
              <a:lnSpc>
                <a:spcPts val="1600"/>
              </a:lnSpc>
              <a:spcBef>
                <a:spcPts val="600"/>
              </a:spcBef>
              <a:spcAft>
                <a:spcPts val="200"/>
              </a:spcAft>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ts val="1300"/>
              </a:lnSpc>
              <a:spcBef>
                <a:spcPct val="0"/>
              </a:spcBef>
              <a:spcAft>
                <a:spcPts val="900"/>
              </a:spcAft>
              <a:buNone/>
              <a:defRPr lang="en-US" sz="10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ts val="1300"/>
              </a:lnSpc>
              <a:spcBef>
                <a:spcPct val="0"/>
              </a:spcBef>
              <a:spcAft>
                <a:spcPts val="600"/>
              </a:spcAft>
              <a:buClr>
                <a:srgbClr val="3769FF"/>
              </a:buClr>
              <a:buSzPct val="125000"/>
              <a:buFont typeface="Arial" panose="020B0604020202020204" pitchFamily="34" charset="0"/>
              <a:buChar char="•"/>
              <a:defRPr lang="en-US" sz="1000" b="0" kern="1200" dirty="0" smtClean="0">
                <a:solidFill>
                  <a:schemeClr val="tx1"/>
                </a:solidFill>
                <a:latin typeface="Arial"/>
                <a:ea typeface="ヒラギノ角ゴ Pro W3" charset="0"/>
                <a:cs typeface="Arial"/>
              </a:defRPr>
            </a:lvl3pPr>
            <a:lvl4pPr marL="0" indent="0" algn="l" rtl="0" eaLnBrk="1" fontAlgn="base" hangingPunct="1">
              <a:lnSpc>
                <a:spcPts val="1300"/>
              </a:lnSpc>
              <a:spcBef>
                <a:spcPts val="300"/>
              </a:spcBef>
              <a:spcAft>
                <a:spcPts val="100"/>
              </a:spcAft>
              <a:buClr>
                <a:srgbClr val="3769FF"/>
              </a:buClr>
              <a:buSzPct val="125000"/>
              <a:buNone/>
              <a:defRPr lang="en-US" sz="1000" b="1" kern="1200" dirty="0" smtClean="0">
                <a:solidFill>
                  <a:schemeClr val="tx1"/>
                </a:solidFill>
                <a:latin typeface="Arial"/>
                <a:ea typeface="ヒラギノ角ゴ Pro W3" charset="0"/>
                <a:cs typeface="Arial"/>
              </a:defRPr>
            </a:lvl4pPr>
            <a:lvl5pPr marL="0" indent="0">
              <a:lnSpc>
                <a:spcPts val="1200"/>
              </a:lnSpc>
              <a:spcBef>
                <a:spcPts val="300"/>
              </a:spcBef>
              <a:spcAft>
                <a:spcPts val="0"/>
              </a:spcAft>
              <a:buNone/>
              <a:defRPr sz="1000" b="1" cap="all" baseline="0"/>
            </a:lvl5pPr>
            <a:lvl6pPr marL="0" indent="0">
              <a:lnSpc>
                <a:spcPts val="1400"/>
              </a:lnSpc>
              <a:spcBef>
                <a:spcPts val="600"/>
              </a:spcBef>
              <a:spcAft>
                <a:spcPts val="300"/>
              </a:spcAft>
              <a:buNone/>
              <a:defRPr sz="1200" b="0">
                <a:solidFill>
                  <a:srgbClr val="3769FF"/>
                </a:solidFill>
              </a:defRPr>
            </a:lvl6pPr>
            <a:lvl7pPr marL="0" indent="0">
              <a:lnSpc>
                <a:spcPts val="1200"/>
              </a:lnSpc>
              <a:spcBef>
                <a:spcPts val="0"/>
              </a:spcBef>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ts val="1200"/>
              </a:lnSpc>
              <a:spcBef>
                <a:spcPts val="0"/>
              </a:spcBef>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stStyle>
          <a:p>
            <a:pPr lvl="0"/>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p:txBody>
      </p:sp>
      <p:sp>
        <p:nvSpPr>
          <p:cNvPr id="3" name="Text Placeholder 8">
            <a:extLst>
              <a:ext uri="{FF2B5EF4-FFF2-40B4-BE49-F238E27FC236}">
                <a16:creationId xmlns:a16="http://schemas.microsoft.com/office/drawing/2014/main" id="{64847B22-B834-104B-4E4B-23B47A33F87F}"/>
              </a:ext>
            </a:extLst>
          </p:cNvPr>
          <p:cNvSpPr>
            <a:spLocks noGrp="1"/>
          </p:cNvSpPr>
          <p:nvPr>
            <p:ph type="body" sz="quarter" idx="11"/>
          </p:nvPr>
        </p:nvSpPr>
        <p:spPr>
          <a:xfrm>
            <a:off x="320040" y="1984248"/>
            <a:ext cx="1806392" cy="185990"/>
          </a:xfrm>
          <a:prstGeom prst="rect">
            <a:avLst/>
          </a:prstGeom>
        </p:spPr>
        <p:txBody>
          <a:bodyPr lIns="0" tIns="0" rIns="0" bIns="0"/>
          <a:lstStyle>
            <a:lvl1pPr marL="0" indent="0" algn="l">
              <a:buNone/>
              <a:defRPr sz="900" b="0">
                <a:solidFill>
                  <a:schemeClr val="tx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9678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00E4D1-673D-49AD-8B3A-FA05BB23A4E5}"/>
              </a:ext>
            </a:extLst>
          </p:cNvPr>
          <p:cNvSpPr>
            <a:spLocks noGrp="1"/>
          </p:cNvSpPr>
          <p:nvPr>
            <p:ph type="body" sz="quarter" idx="14" hasCustomPrompt="1"/>
          </p:nvPr>
        </p:nvSpPr>
        <p:spPr>
          <a:xfrm>
            <a:off x="320039" y="428329"/>
            <a:ext cx="7113512" cy="8915696"/>
          </a:xfrm>
          <a:prstGeom prst="rect">
            <a:avLst/>
          </a:prstGeom>
        </p:spPr>
        <p:txBody>
          <a:bodyPr lIns="0" tIns="0" rIns="0" bIns="0" numCol="1" spcCol="0"/>
          <a:lstStyle>
            <a:lvl1pPr marL="0" indent="0" algn="l" rtl="0" eaLnBrk="1" fontAlgn="base" hangingPunct="1">
              <a:lnSpc>
                <a:spcPts val="1600"/>
              </a:lnSpc>
              <a:spcBef>
                <a:spcPts val="600"/>
              </a:spcBef>
              <a:spcAft>
                <a:spcPts val="200"/>
              </a:spcAft>
              <a:buNone/>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ts val="1300"/>
              </a:lnSpc>
              <a:spcBef>
                <a:spcPct val="0"/>
              </a:spcBef>
              <a:spcAft>
                <a:spcPts val="900"/>
              </a:spcAft>
              <a:buNone/>
              <a:defRPr lang="en-US" sz="10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ts val="1300"/>
              </a:lnSpc>
              <a:spcBef>
                <a:spcPct val="0"/>
              </a:spcBef>
              <a:spcAft>
                <a:spcPts val="600"/>
              </a:spcAft>
              <a:buClr>
                <a:srgbClr val="3769FF"/>
              </a:buClr>
              <a:buSzPct val="125000"/>
              <a:buFont typeface="Arial" panose="020B0604020202020204" pitchFamily="34" charset="0"/>
              <a:buChar char="•"/>
              <a:defRPr lang="en-US" sz="1000" b="0" kern="1200" dirty="0" smtClean="0">
                <a:solidFill>
                  <a:schemeClr val="tx1"/>
                </a:solidFill>
                <a:latin typeface="Arial"/>
                <a:ea typeface="ヒラギノ角ゴ Pro W3" charset="0"/>
                <a:cs typeface="Arial"/>
              </a:defRPr>
            </a:lvl3pPr>
            <a:lvl4pPr marL="0" indent="0" algn="l" rtl="0" eaLnBrk="1" fontAlgn="base" hangingPunct="1">
              <a:lnSpc>
                <a:spcPts val="1300"/>
              </a:lnSpc>
              <a:spcBef>
                <a:spcPts val="300"/>
              </a:spcBef>
              <a:spcAft>
                <a:spcPts val="100"/>
              </a:spcAft>
              <a:buClr>
                <a:srgbClr val="3769FF"/>
              </a:buClr>
              <a:buSzPct val="125000"/>
              <a:buNone/>
              <a:defRPr lang="en-US" sz="1000" b="1" kern="1200" dirty="0" smtClean="0">
                <a:solidFill>
                  <a:schemeClr val="tx1"/>
                </a:solidFill>
                <a:latin typeface="Arial"/>
                <a:ea typeface="ヒラギノ角ゴ Pro W3" charset="0"/>
                <a:cs typeface="Arial"/>
              </a:defRPr>
            </a:lvl4pPr>
            <a:lvl5pPr marL="0" indent="0">
              <a:lnSpc>
                <a:spcPts val="1200"/>
              </a:lnSpc>
              <a:spcBef>
                <a:spcPts val="300"/>
              </a:spcBef>
              <a:spcAft>
                <a:spcPts val="0"/>
              </a:spcAft>
              <a:buNone/>
              <a:defRPr sz="1000" b="1" cap="all" baseline="0">
                <a:latin typeface="Arial" panose="020B0604020202020204" pitchFamily="34" charset="0"/>
                <a:cs typeface="Arial" panose="020B0604020202020204" pitchFamily="34" charset="0"/>
              </a:defRPr>
            </a:lvl5pPr>
            <a:lvl6pPr marL="0" indent="0">
              <a:lnSpc>
                <a:spcPts val="1400"/>
              </a:lnSpc>
              <a:spcBef>
                <a:spcPts val="600"/>
              </a:spcBef>
              <a:spcAft>
                <a:spcPts val="300"/>
              </a:spcAft>
              <a:buNone/>
              <a:defRPr lang="en-US" sz="1200" b="0" dirty="0" smtClean="0">
                <a:solidFill>
                  <a:srgbClr val="3769FF"/>
                </a:solidFill>
                <a:latin typeface="Arial" panose="020B0604020202020204" pitchFamily="34" charset="0"/>
                <a:cs typeface="Arial" panose="020B0604020202020204" pitchFamily="34" charset="0"/>
              </a:defRPr>
            </a:lvl6pPr>
            <a:lvl7pPr marL="0" indent="0">
              <a:lnSpc>
                <a:spcPts val="1200"/>
              </a:lnSpc>
              <a:spcBef>
                <a:spcPts val="0"/>
              </a:spcBef>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ts val="1200"/>
              </a:lnSpc>
              <a:spcBef>
                <a:spcPts val="0"/>
              </a:spcBef>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vl9pPr marL="0" indent="0">
              <a:lnSpc>
                <a:spcPts val="1800"/>
              </a:lnSpc>
              <a:spcBef>
                <a:spcPts val="0"/>
              </a:spcBef>
              <a:spcAft>
                <a:spcPts val="1800"/>
              </a:spcAft>
              <a:buNone/>
              <a:defRPr sz="1300">
                <a:latin typeface="Arial" panose="020B0604020202020204" pitchFamily="34" charset="0"/>
                <a:cs typeface="Arial" panose="020B0604020202020204" pitchFamily="34" charset="0"/>
              </a:defRPr>
            </a:lvl9pPr>
          </a:lstStyle>
          <a:p>
            <a:pPr lvl="0"/>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a:p>
            <a:pPr lvl="8"/>
            <a:r>
              <a:rPr lang="en-US"/>
              <a:t>Lead in copy</a:t>
            </a:r>
          </a:p>
        </p:txBody>
      </p:sp>
      <p:sp>
        <p:nvSpPr>
          <p:cNvPr id="2" name="Text Placeholder 3">
            <a:extLst>
              <a:ext uri="{FF2B5EF4-FFF2-40B4-BE49-F238E27FC236}">
                <a16:creationId xmlns:a16="http://schemas.microsoft.com/office/drawing/2014/main" id="{4C9B9B83-155F-7BA5-E7D7-6B01ED3F3C21}"/>
              </a:ext>
            </a:extLst>
          </p:cNvPr>
          <p:cNvSpPr>
            <a:spLocks noGrp="1"/>
          </p:cNvSpPr>
          <p:nvPr>
            <p:ph type="body" sz="quarter" idx="26" hasCustomPrompt="1"/>
          </p:nvPr>
        </p:nvSpPr>
        <p:spPr>
          <a:xfrm>
            <a:off x="320040" y="9372600"/>
            <a:ext cx="7124700" cy="152400"/>
          </a:xfrm>
          <a:prstGeom prst="rect">
            <a:avLst/>
          </a:prstGeom>
        </p:spPr>
        <p:txBody>
          <a:bodyPr wrap="square" lIns="0" tIns="0" rIns="0" bIns="0" anchor="b" anchorCtr="0">
            <a:noAutofit/>
          </a:bodyPr>
          <a:lstStyle>
            <a:lvl1pPr marL="0" indent="0">
              <a:lnSpc>
                <a:spcPct val="100000"/>
              </a:lnSpc>
              <a:spcBef>
                <a:spcPts val="0"/>
              </a:spcBef>
              <a:spcAft>
                <a:spcPts val="0"/>
              </a:spcAft>
              <a:buNone/>
              <a:defRPr sz="800" b="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958983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16456"/>
      </p:ext>
    </p:extLst>
  </p:cSld>
  <p:clrMap bg1="lt1" tx1="dk1" bg2="lt2" tx2="dk2" accent1="accent1" accent2="accent2" accent3="accent3" accent4="accent4" accent5="accent5" accent6="accent6" hlink="hlink" folHlink="folHlink"/>
  <p:sldLayoutIdLst>
    <p:sldLayoutId id="2147485584" r:id="rId1"/>
    <p:sldLayoutId id="2147485585" r:id="rId2"/>
  </p:sldLayoutIdLst>
  <p:hf hdr="0" ftr="0" dt="0"/>
  <p:txStyles>
    <p:titleStyle>
      <a:lvl1pPr algn="ctr" defTabSz="777289" rtl="0" eaLnBrk="1" latinLnBrk="0" hangingPunct="1">
        <a:spcBef>
          <a:spcPct val="0"/>
        </a:spcBef>
        <a:buNone/>
        <a:defRPr sz="3740" kern="1200">
          <a:solidFill>
            <a:schemeClr val="tx1"/>
          </a:solidFill>
          <a:latin typeface="+mj-lt"/>
          <a:ea typeface="+mj-ea"/>
          <a:cs typeface="+mj-cs"/>
        </a:defRPr>
      </a:lvl1pPr>
    </p:titleStyle>
    <p:bodyStyle>
      <a:lvl1pPr marL="291484" indent="-291484" algn="l" defTabSz="777289"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1pPr>
      <a:lvl2pPr marL="631547" indent="-242903" algn="l" defTabSz="777289" rtl="0" eaLnBrk="1" latinLnBrk="0" hangingPunct="1">
        <a:spcBef>
          <a:spcPct val="20000"/>
        </a:spcBef>
        <a:buFont typeface="Arial" panose="020B0604020202020204" pitchFamily="34" charset="0"/>
        <a:buChar char="–"/>
        <a:defRPr sz="2380" kern="1200">
          <a:solidFill>
            <a:schemeClr val="tx1"/>
          </a:solidFill>
          <a:latin typeface="+mn-lt"/>
          <a:ea typeface="+mn-ea"/>
          <a:cs typeface="+mn-cs"/>
        </a:defRPr>
      </a:lvl2pPr>
      <a:lvl3pPr marL="971612" indent="-194322" algn="l" defTabSz="777289" rtl="0" eaLnBrk="1" latinLnBrk="0" hangingPunct="1">
        <a:spcBef>
          <a:spcPct val="20000"/>
        </a:spcBef>
        <a:buFont typeface="Arial" panose="020B0604020202020204" pitchFamily="34" charset="0"/>
        <a:buChar char="•"/>
        <a:defRPr sz="2040" kern="1200">
          <a:solidFill>
            <a:schemeClr val="tx1"/>
          </a:solidFill>
          <a:latin typeface="+mn-lt"/>
          <a:ea typeface="+mn-ea"/>
          <a:cs typeface="+mn-cs"/>
        </a:defRPr>
      </a:lvl3pPr>
      <a:lvl4pPr marL="1360257"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48901"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37546"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26191"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14836"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03480"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7289" rtl="0" eaLnBrk="1" latinLnBrk="0" hangingPunct="1">
        <a:defRPr sz="1530" kern="1200">
          <a:solidFill>
            <a:schemeClr val="tx1"/>
          </a:solidFill>
          <a:latin typeface="+mn-lt"/>
          <a:ea typeface="+mn-ea"/>
          <a:cs typeface="+mn-cs"/>
        </a:defRPr>
      </a:lvl1pPr>
      <a:lvl2pPr marL="388645" algn="l" defTabSz="777289" rtl="0" eaLnBrk="1" latinLnBrk="0" hangingPunct="1">
        <a:defRPr sz="1530" kern="1200">
          <a:solidFill>
            <a:schemeClr val="tx1"/>
          </a:solidFill>
          <a:latin typeface="+mn-lt"/>
          <a:ea typeface="+mn-ea"/>
          <a:cs typeface="+mn-cs"/>
        </a:defRPr>
      </a:lvl2pPr>
      <a:lvl3pPr marL="777289" algn="l" defTabSz="777289" rtl="0" eaLnBrk="1" latinLnBrk="0" hangingPunct="1">
        <a:defRPr sz="1530" kern="1200">
          <a:solidFill>
            <a:schemeClr val="tx1"/>
          </a:solidFill>
          <a:latin typeface="+mn-lt"/>
          <a:ea typeface="+mn-ea"/>
          <a:cs typeface="+mn-cs"/>
        </a:defRPr>
      </a:lvl3pPr>
      <a:lvl4pPr marL="1165934" algn="l" defTabSz="777289" rtl="0" eaLnBrk="1" latinLnBrk="0" hangingPunct="1">
        <a:defRPr sz="1530" kern="1200">
          <a:solidFill>
            <a:schemeClr val="tx1"/>
          </a:solidFill>
          <a:latin typeface="+mn-lt"/>
          <a:ea typeface="+mn-ea"/>
          <a:cs typeface="+mn-cs"/>
        </a:defRPr>
      </a:lvl4pPr>
      <a:lvl5pPr marL="1554579" algn="l" defTabSz="777289" rtl="0" eaLnBrk="1" latinLnBrk="0" hangingPunct="1">
        <a:defRPr sz="1530" kern="1200">
          <a:solidFill>
            <a:schemeClr val="tx1"/>
          </a:solidFill>
          <a:latin typeface="+mn-lt"/>
          <a:ea typeface="+mn-ea"/>
          <a:cs typeface="+mn-cs"/>
        </a:defRPr>
      </a:lvl5pPr>
      <a:lvl6pPr marL="1943224" algn="l" defTabSz="777289" rtl="0" eaLnBrk="1" latinLnBrk="0" hangingPunct="1">
        <a:defRPr sz="1530" kern="1200">
          <a:solidFill>
            <a:schemeClr val="tx1"/>
          </a:solidFill>
          <a:latin typeface="+mn-lt"/>
          <a:ea typeface="+mn-ea"/>
          <a:cs typeface="+mn-cs"/>
        </a:defRPr>
      </a:lvl6pPr>
      <a:lvl7pPr marL="2331869" algn="l" defTabSz="777289" rtl="0" eaLnBrk="1" latinLnBrk="0" hangingPunct="1">
        <a:defRPr sz="1530" kern="1200">
          <a:solidFill>
            <a:schemeClr val="tx1"/>
          </a:solidFill>
          <a:latin typeface="+mn-lt"/>
          <a:ea typeface="+mn-ea"/>
          <a:cs typeface="+mn-cs"/>
        </a:defRPr>
      </a:lvl7pPr>
      <a:lvl8pPr marL="2720513" algn="l" defTabSz="777289" rtl="0" eaLnBrk="1" latinLnBrk="0" hangingPunct="1">
        <a:defRPr sz="1530" kern="1200">
          <a:solidFill>
            <a:schemeClr val="tx1"/>
          </a:solidFill>
          <a:latin typeface="+mn-lt"/>
          <a:ea typeface="+mn-ea"/>
          <a:cs typeface="+mn-cs"/>
        </a:defRPr>
      </a:lvl8pPr>
      <a:lvl9pPr marL="3109158" algn="l" defTabSz="777289"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02">
          <p15:clr>
            <a:srgbClr val="F26B43"/>
          </p15:clr>
        </p15:guide>
        <p15:guide id="4" pos="7388">
          <p15:clr>
            <a:srgbClr val="F26B43"/>
          </p15:clr>
        </p15:guide>
        <p15:guide id="5" pos="7510">
          <p15:clr>
            <a:srgbClr val="F26B43"/>
          </p15:clr>
        </p15:guide>
        <p15:guide id="6" pos="288">
          <p15:clr>
            <a:srgbClr val="F26B43"/>
          </p15:clr>
        </p15:guide>
        <p15:guide id="7" pos="1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E778D-281B-E018-B5CF-1B89049D66D1}"/>
            </a:ext>
          </a:extLst>
        </p:cNvPr>
        <p:cNvGrpSpPr/>
        <p:nvPr/>
      </p:nvGrpSpPr>
      <p:grpSpPr>
        <a:xfrm>
          <a:off x="0" y="0"/>
          <a:ext cx="0" cy="0"/>
          <a:chOff x="0" y="0"/>
          <a:chExt cx="0" cy="0"/>
        </a:xfrm>
      </p:grpSpPr>
      <p:graphicFrame>
        <p:nvGraphicFramePr>
          <p:cNvPr id="94" name="Chart 93" descr="A graphic divided into four quadrants that read &quot;strategic partners&quot; &quot;investment specialists&quot; &quot;innovation drivers&quot; and &quot;thought leaders&quot; with the words &quot;client goals&quot; in the center.">
            <a:extLst>
              <a:ext uri="{FF2B5EF4-FFF2-40B4-BE49-F238E27FC236}">
                <a16:creationId xmlns:a16="http://schemas.microsoft.com/office/drawing/2014/main" id="{11A88676-6F58-89EB-742F-74B64D7E2EDA}"/>
              </a:ext>
            </a:extLst>
          </p:cNvPr>
          <p:cNvGraphicFramePr>
            <a:graphicFrameLocks noChangeAspect="1"/>
          </p:cNvGraphicFramePr>
          <p:nvPr>
            <p:extLst>
              <p:ext uri="{D42A27DB-BD31-4B8C-83A1-F6EECF244321}">
                <p14:modId xmlns:p14="http://schemas.microsoft.com/office/powerpoint/2010/main" val="4003254533"/>
              </p:ext>
            </p:extLst>
          </p:nvPr>
        </p:nvGraphicFramePr>
        <p:xfrm>
          <a:off x="2313722" y="3533815"/>
          <a:ext cx="310896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6">
            <a:extLst>
              <a:ext uri="{FF2B5EF4-FFF2-40B4-BE49-F238E27FC236}">
                <a16:creationId xmlns:a16="http://schemas.microsoft.com/office/drawing/2014/main" id="{6A197CAE-F940-FA3C-56B6-4A6FAE820632}"/>
              </a:ext>
            </a:extLst>
          </p:cNvPr>
          <p:cNvSpPr txBox="1">
            <a:spLocks/>
          </p:cNvSpPr>
          <p:nvPr/>
        </p:nvSpPr>
        <p:spPr>
          <a:xfrm>
            <a:off x="320040" y="2438733"/>
            <a:ext cx="7070725" cy="1020881"/>
          </a:xfrm>
          <a:prstGeom prst="rect">
            <a:avLst/>
          </a:prstGeom>
        </p:spPr>
        <p:txBody>
          <a:bodyPr lIns="0" tIns="0" rIns="0" bIns="0" numCol="1" spcCol="228600"/>
          <a:lstStyle>
            <a:lvl1pPr marL="0" marR="0" indent="0" algn="l" defTabSz="914400" rtl="0" eaLnBrk="1" fontAlgn="base" latinLnBrk="0" hangingPunct="1">
              <a:lnSpc>
                <a:spcPts val="1600"/>
              </a:lnSpc>
              <a:spcBef>
                <a:spcPts val="600"/>
              </a:spcBef>
              <a:spcAft>
                <a:spcPts val="200"/>
              </a:spcAft>
              <a:buClrTx/>
              <a:buSzTx/>
              <a:buFont typeface="Arial" pitchFamily="34" charset="0"/>
              <a:buNone/>
              <a:tabLst/>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marR="0" indent="0" algn="l" defTabSz="914400" rtl="0" eaLnBrk="1" fontAlgn="base" latinLnBrk="0" hangingPunct="1">
              <a:lnSpc>
                <a:spcPts val="1300"/>
              </a:lnSpc>
              <a:spcBef>
                <a:spcPct val="0"/>
              </a:spcBef>
              <a:spcAft>
                <a:spcPts val="900"/>
              </a:spcAft>
              <a:buClr>
                <a:schemeClr val="accent1"/>
              </a:buClr>
              <a:buSzPct val="115000"/>
              <a:buFont typeface="Arial" pitchFamily="34" charset="0"/>
              <a:buNone/>
              <a:tabLst/>
              <a:defRPr lang="en-US" sz="1000" b="0" kern="1200" dirty="0" smtClean="0">
                <a:solidFill>
                  <a:schemeClr val="tx1"/>
                </a:solidFill>
                <a:latin typeface="Arial" pitchFamily="34" charset="0"/>
                <a:ea typeface="ヒラギノ角ゴ Pro W3" charset="0"/>
                <a:cs typeface="Arial" pitchFamily="34" charset="0"/>
              </a:defRPr>
            </a:lvl2pPr>
            <a:lvl3pPr marL="128016" marR="0" indent="-128016" algn="l" defTabSz="914400" rtl="0" eaLnBrk="1" fontAlgn="base" latinLnBrk="0" hangingPunct="1">
              <a:lnSpc>
                <a:spcPts val="1300"/>
              </a:lnSpc>
              <a:spcBef>
                <a:spcPct val="0"/>
              </a:spcBef>
              <a:spcAft>
                <a:spcPts val="600"/>
              </a:spcAft>
              <a:buClr>
                <a:srgbClr val="3769FF"/>
              </a:buClr>
              <a:buSzPct val="125000"/>
              <a:buFont typeface="Arial" panose="020B0604020202020204" pitchFamily="34" charset="0"/>
              <a:buChar char="•"/>
              <a:tabLst/>
              <a:defRPr lang="en-US" sz="1000" b="0" kern="1200" dirty="0" smtClean="0">
                <a:solidFill>
                  <a:schemeClr val="tx1"/>
                </a:solidFill>
                <a:latin typeface="Arial"/>
                <a:ea typeface="ヒラギノ角ゴ Pro W3" charset="0"/>
                <a:cs typeface="Arial"/>
              </a:defRPr>
            </a:lvl3pPr>
            <a:lvl4pPr marL="0" marR="0" indent="0" algn="l" defTabSz="914400" rtl="0" eaLnBrk="1" fontAlgn="base" latinLnBrk="0" hangingPunct="1">
              <a:lnSpc>
                <a:spcPts val="1300"/>
              </a:lnSpc>
              <a:spcBef>
                <a:spcPts val="300"/>
              </a:spcBef>
              <a:spcAft>
                <a:spcPts val="100"/>
              </a:spcAft>
              <a:buClr>
                <a:srgbClr val="3769FF"/>
              </a:buClr>
              <a:buSzPct val="125000"/>
              <a:buFont typeface="Arial" pitchFamily="34" charset="0"/>
              <a:buNone/>
              <a:tabLst/>
              <a:defRPr lang="en-US" sz="1000" b="1" kern="1200" dirty="0" smtClean="0">
                <a:solidFill>
                  <a:schemeClr val="tx1"/>
                </a:solidFill>
                <a:latin typeface="Arial"/>
                <a:ea typeface="ヒラギノ角ゴ Pro W3" charset="0"/>
                <a:cs typeface="Arial"/>
              </a:defRPr>
            </a:lvl4pPr>
            <a:lvl5pPr marL="0" indent="0" algn="l" rtl="0" eaLnBrk="1" fontAlgn="base" hangingPunct="1">
              <a:lnSpc>
                <a:spcPts val="1200"/>
              </a:lnSpc>
              <a:spcBef>
                <a:spcPts val="300"/>
              </a:spcBef>
              <a:spcAft>
                <a:spcPts val="0"/>
              </a:spcAft>
              <a:buFont typeface="Arial" pitchFamily="34" charset="0"/>
              <a:buNone/>
              <a:defRPr sz="1000" b="1" cap="all" baseline="0">
                <a:solidFill>
                  <a:schemeClr val="tx1"/>
                </a:solidFill>
                <a:latin typeface="+mn-lt"/>
              </a:defRPr>
            </a:lvl5pPr>
            <a:lvl6pPr marL="0" indent="0" algn="l" rtl="0" eaLnBrk="1" fontAlgn="base" hangingPunct="1">
              <a:lnSpc>
                <a:spcPts val="1400"/>
              </a:lnSpc>
              <a:spcBef>
                <a:spcPts val="600"/>
              </a:spcBef>
              <a:spcAft>
                <a:spcPts val="300"/>
              </a:spcAft>
              <a:buNone/>
              <a:defRPr sz="1200" b="0">
                <a:solidFill>
                  <a:srgbClr val="3769FF"/>
                </a:solidFill>
                <a:latin typeface="+mn-lt"/>
              </a:defRPr>
            </a:lvl6pPr>
            <a:lvl7pPr marL="0" indent="0" algn="l" rtl="0" eaLnBrk="1" fontAlgn="base" hangingPunct="1">
              <a:lnSpc>
                <a:spcPts val="1200"/>
              </a:lnSpc>
              <a:spcBef>
                <a:spcPts val="0"/>
              </a:spcBef>
              <a:spcAft>
                <a:spcPct val="0"/>
              </a:spcAft>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gn="l" rtl="0" eaLnBrk="1" fontAlgn="base" hangingPunct="1">
              <a:lnSpc>
                <a:spcPts val="1200"/>
              </a:lnSpc>
              <a:spcBef>
                <a:spcPts val="0"/>
              </a:spcBef>
              <a:spcAft>
                <a:spcPct val="0"/>
              </a:spcAft>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400"/>
              </a:spcBef>
              <a:spcAft>
                <a:spcPts val="600"/>
              </a:spcAft>
            </a:pPr>
            <a:r>
              <a:rPr lang="en-US" sz="1200" b="0">
                <a:solidFill>
                  <a:schemeClr val="tx1"/>
                </a:solidFill>
                <a:ea typeface="Arial" panose="020B0604020202020204" pitchFamily="34" charset="0"/>
                <a:cs typeface="Times New Roman" panose="02020603050405020304" pitchFamily="18" charset="0"/>
              </a:rPr>
              <a:t>At Franklin Templeton, we believe that success requires more than just expertise—it demands</a:t>
            </a:r>
            <a:br>
              <a:rPr lang="en-US" sz="1200" b="0">
                <a:solidFill>
                  <a:schemeClr val="tx1"/>
                </a:solidFill>
                <a:ea typeface="Arial" panose="020B0604020202020204" pitchFamily="34" charset="0"/>
                <a:cs typeface="Times New Roman" panose="02020603050405020304" pitchFamily="18" charset="0"/>
              </a:rPr>
            </a:br>
            <a:r>
              <a:rPr lang="en-US" sz="1200" b="0">
                <a:solidFill>
                  <a:schemeClr val="tx1"/>
                </a:solidFill>
                <a:ea typeface="Arial" panose="020B0604020202020204" pitchFamily="34" charset="0"/>
                <a:cs typeface="Times New Roman" panose="02020603050405020304" pitchFamily="18" charset="0"/>
              </a:rPr>
              <a:t>powerful partnerships. As a forward-thinking asset manager, we build dynamic relationships with</a:t>
            </a:r>
            <a:br>
              <a:rPr lang="en-US" sz="1200" b="0">
                <a:solidFill>
                  <a:schemeClr val="tx1"/>
                </a:solidFill>
                <a:ea typeface="Arial" panose="020B0604020202020204" pitchFamily="34" charset="0"/>
                <a:cs typeface="Times New Roman" panose="02020603050405020304" pitchFamily="18" charset="0"/>
              </a:rPr>
            </a:br>
            <a:r>
              <a:rPr lang="en-US" sz="1200" b="0">
                <a:solidFill>
                  <a:schemeClr val="tx1"/>
                </a:solidFill>
                <a:ea typeface="Arial" panose="020B0604020202020204" pitchFamily="34" charset="0"/>
                <a:cs typeface="Times New Roman" panose="02020603050405020304" pitchFamily="18" charset="0"/>
              </a:rPr>
              <a:t>our clients, understand their goals, and navigate the complexities of the market together. Our team leverages cutting-edge strategies and deep industry insights to unlock opportunities to help grow wealth.</a:t>
            </a:r>
            <a:br>
              <a:rPr lang="en-US" sz="1200" b="0">
                <a:solidFill>
                  <a:schemeClr val="tx1"/>
                </a:solidFill>
                <a:ea typeface="Arial" panose="020B0604020202020204" pitchFamily="34" charset="0"/>
                <a:cs typeface="Times New Roman" panose="02020603050405020304" pitchFamily="18" charset="0"/>
              </a:rPr>
            </a:br>
            <a:r>
              <a:rPr lang="en-US" sz="1200" b="0">
                <a:solidFill>
                  <a:schemeClr val="tx1"/>
                </a:solidFill>
                <a:ea typeface="Arial" panose="020B0604020202020204" pitchFamily="34" charset="0"/>
                <a:cs typeface="Times New Roman" panose="02020603050405020304" pitchFamily="18" charset="0"/>
              </a:rPr>
              <a:t>With Franklin Templeton by their side, investors don’t prepare for the future—they shape it.</a:t>
            </a:r>
          </a:p>
        </p:txBody>
      </p:sp>
      <p:sp>
        <p:nvSpPr>
          <p:cNvPr id="37" name="Text Placeholder 2">
            <a:extLst>
              <a:ext uri="{FF2B5EF4-FFF2-40B4-BE49-F238E27FC236}">
                <a16:creationId xmlns:a16="http://schemas.microsoft.com/office/drawing/2014/main" id="{439D2456-1C91-47B9-3826-25FBFFC626E1}"/>
              </a:ext>
            </a:extLst>
          </p:cNvPr>
          <p:cNvSpPr txBox="1">
            <a:spLocks/>
          </p:cNvSpPr>
          <p:nvPr/>
        </p:nvSpPr>
        <p:spPr>
          <a:xfrm>
            <a:off x="320040" y="1983399"/>
            <a:ext cx="1806392" cy="185990"/>
          </a:xfrm>
          <a:prstGeom prst="rect">
            <a:avLst/>
          </a:prstGeom>
        </p:spPr>
        <p:txBody>
          <a:bodyPr lIns="0" tIns="0" rIns="0" bIns="0" anchor="t"/>
          <a:lstStyle>
            <a:lvl1pPr marL="0" marR="0" indent="0" algn="l" defTabSz="914400" rtl="0" eaLnBrk="1" fontAlgn="auto" latinLnBrk="0" hangingPunct="1">
              <a:lnSpc>
                <a:spcPct val="100000"/>
              </a:lnSpc>
              <a:spcBef>
                <a:spcPts val="0"/>
              </a:spcBef>
              <a:spcAft>
                <a:spcPts val="200"/>
              </a:spcAft>
              <a:buClrTx/>
              <a:buSzTx/>
              <a:buFont typeface="Arial" pitchFamily="34" charset="0"/>
              <a:buNone/>
              <a:tabLst/>
              <a:defRPr sz="900" b="0">
                <a:solidFill>
                  <a:schemeClr val="tx1"/>
                </a:solidFill>
                <a:latin typeface="Century Gothic" panose="020B0502020202020204" pitchFamily="34" charset="0"/>
                <a:ea typeface="+mn-ea"/>
                <a:cs typeface="+mn-cs"/>
              </a:defRPr>
            </a:lvl1pPr>
            <a:lvl2pPr marL="225425" marR="0" indent="-225425" algn="l" defTabSz="914400" rtl="0" eaLnBrk="1" fontAlgn="auto" latinLnBrk="0" hangingPunct="1">
              <a:lnSpc>
                <a:spcPct val="100000"/>
              </a:lnSpc>
              <a:spcBef>
                <a:spcPts val="0"/>
              </a:spcBef>
              <a:spcAft>
                <a:spcPts val="200"/>
              </a:spcAft>
              <a:buClr>
                <a:schemeClr val="accent1"/>
              </a:buClr>
              <a:buSzPct val="115000"/>
              <a:buFont typeface="Arial" pitchFamily="34" charset="0"/>
              <a:buChar char="•"/>
              <a:tabLst/>
              <a:defRPr sz="1800">
                <a:solidFill>
                  <a:srgbClr val="000000"/>
                </a:solidFill>
                <a:latin typeface="+mn-lt"/>
              </a:defRPr>
            </a:lvl2pPr>
            <a:lvl3pPr marL="463550" marR="0" indent="-238125" algn="l" defTabSz="914400" rtl="0" eaLnBrk="1" fontAlgn="auto" latinLnBrk="0" hangingPunct="1">
              <a:lnSpc>
                <a:spcPct val="100000"/>
              </a:lnSpc>
              <a:spcBef>
                <a:spcPts val="0"/>
              </a:spcBef>
              <a:spcAft>
                <a:spcPts val="200"/>
              </a:spcAft>
              <a:buClrTx/>
              <a:buSzTx/>
              <a:buFont typeface="Arial" pitchFamily="34" charset="0"/>
              <a:buChar char="–"/>
              <a:tabLst/>
              <a:defRPr sz="1800">
                <a:solidFill>
                  <a:srgbClr val="000000"/>
                </a:solidFill>
                <a:latin typeface="+mn-lt"/>
              </a:defRPr>
            </a:lvl3pPr>
            <a:lvl4pPr marL="688975" marR="0" indent="-225425" algn="l" defTabSz="914400" rtl="0" eaLnBrk="1" fontAlgn="base" latinLnBrk="0" hangingPunct="1">
              <a:lnSpc>
                <a:spcPct val="100000"/>
              </a:lnSpc>
              <a:spcBef>
                <a:spcPts val="0"/>
              </a:spcBef>
              <a:spcAft>
                <a:spcPts val="200"/>
              </a:spcAft>
              <a:buClr>
                <a:schemeClr val="accent1"/>
              </a:buClr>
              <a:buSzPct val="115000"/>
              <a:buFont typeface="Arial" pitchFamily="34" charset="0"/>
              <a:buChar char="•"/>
              <a:tabLst/>
              <a:defRPr sz="1800">
                <a:solidFill>
                  <a:schemeClr val="tx1"/>
                </a:solidFill>
                <a:latin typeface="+mn-lt"/>
              </a:defRPr>
            </a:lvl4pPr>
            <a:lvl5pPr marL="914400" indent="-225425" algn="l" rtl="0" eaLnBrk="1" fontAlgn="base" hangingPunct="1">
              <a:lnSpc>
                <a:spcPct val="100000"/>
              </a:lnSpc>
              <a:spcBef>
                <a:spcPts val="0"/>
              </a:spcBef>
              <a:spcAft>
                <a:spcPts val="200"/>
              </a:spcAft>
              <a:buFont typeface="Arial" pitchFamily="34" charset="0"/>
              <a:buChar char="–"/>
              <a:defRPr sz="1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kern="0" dirty="0">
                <a:latin typeface="Century Gothic"/>
              </a:rPr>
              <a:t>March 31, 2026</a:t>
            </a:r>
          </a:p>
        </p:txBody>
      </p:sp>
      <p:pic>
        <p:nvPicPr>
          <p:cNvPr id="3" name="Picture 2">
            <a:extLst>
              <a:ext uri="{FF2B5EF4-FFF2-40B4-BE49-F238E27FC236}">
                <a16:creationId xmlns:a16="http://schemas.microsoft.com/office/drawing/2014/main" id="{935300EB-3FB0-0DBC-EF7B-433352A2C651}"/>
              </a:ext>
              <a:ext uri="{C183D7F6-B498-43B3-948B-1728B52AA6E4}">
                <adec:decorative xmlns:adec="http://schemas.microsoft.com/office/drawing/2017/decorative" val="1"/>
              </a:ext>
            </a:extLst>
          </p:cNvPr>
          <p:cNvPicPr>
            <a:picLocks noChangeAspect="1"/>
          </p:cNvPicPr>
          <p:nvPr/>
        </p:nvPicPr>
        <p:blipFill>
          <a:blip r:embed="rId4"/>
          <a:srcRect l="141" r="141"/>
          <a:stretch/>
        </p:blipFill>
        <p:spPr>
          <a:xfrm>
            <a:off x="4434829" y="-8709"/>
            <a:ext cx="3337571" cy="2120634"/>
          </a:xfrm>
          <a:prstGeom prst="rect">
            <a:avLst/>
          </a:prstGeom>
        </p:spPr>
      </p:pic>
      <p:sp>
        <p:nvSpPr>
          <p:cNvPr id="15" name="Text Placeholder 3">
            <a:extLst>
              <a:ext uri="{FF2B5EF4-FFF2-40B4-BE49-F238E27FC236}">
                <a16:creationId xmlns:a16="http://schemas.microsoft.com/office/drawing/2014/main" id="{029C3D31-F08E-A3CB-5BF5-296AF2EE6C88}"/>
              </a:ext>
            </a:extLst>
          </p:cNvPr>
          <p:cNvSpPr txBox="1">
            <a:spLocks/>
          </p:cNvSpPr>
          <p:nvPr/>
        </p:nvSpPr>
        <p:spPr>
          <a:xfrm>
            <a:off x="208841" y="9679261"/>
            <a:ext cx="7070725" cy="312434"/>
          </a:xfrm>
          <a:prstGeom prst="rect">
            <a:avLst/>
          </a:prstGeom>
        </p:spPr>
        <p:txBody>
          <a:bodyPr wrap="square"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b="0" i="0">
                <a:solidFill>
                  <a:srgbClr val="000000"/>
                </a:solidFill>
                <a:latin typeface="Arial Narrow" panose="020B0606020202030204" pitchFamily="34" charset="0"/>
                <a:ea typeface="+mn-ea"/>
                <a:cs typeface="Arial" panose="020B0604020202020204" pitchFamily="34" charset="0"/>
              </a:defRPr>
            </a:lvl1pPr>
            <a:lvl2pPr marL="0" marR="0" indent="0" algn="l" defTabSz="914400" rtl="0" eaLnBrk="1" fontAlgn="auto" latinLnBrk="0" hangingPunct="1">
              <a:lnSpc>
                <a:spcPts val="1100"/>
              </a:lnSpc>
              <a:spcBef>
                <a:spcPts val="0"/>
              </a:spcBef>
              <a:spcAft>
                <a:spcPts val="150"/>
              </a:spcAft>
              <a:buClr>
                <a:schemeClr val="accent1"/>
              </a:buClr>
              <a:buSzPct val="115000"/>
              <a:buFont typeface="Arial" pitchFamily="34" charset="0"/>
              <a:buNone/>
              <a:tabLst/>
              <a:defRPr sz="1000">
                <a:solidFill>
                  <a:srgbClr val="000000"/>
                </a:solidFill>
                <a:latin typeface="Arial" panose="020B0604020202020204" pitchFamily="34" charset="0"/>
                <a:cs typeface="Arial" panose="020B0604020202020204" pitchFamily="34" charset="0"/>
              </a:defRPr>
            </a:lvl2pPr>
            <a:lvl3pPr marL="0" marR="0" indent="0" algn="l" defTabSz="914400" rtl="0" eaLnBrk="1" fontAlgn="auto" latinLnBrk="0" hangingPunct="1">
              <a:lnSpc>
                <a:spcPts val="1100"/>
              </a:lnSpc>
              <a:spcBef>
                <a:spcPts val="0"/>
              </a:spcBef>
              <a:spcAft>
                <a:spcPts val="150"/>
              </a:spcAft>
              <a:buClrTx/>
              <a:buSzTx/>
              <a:buFont typeface="Arial" pitchFamily="34" charset="0"/>
              <a:buNone/>
              <a:tabLst/>
              <a:defRPr sz="1200" i="1" baseline="0">
                <a:solidFill>
                  <a:srgbClr val="000000"/>
                </a:solidFill>
                <a:latin typeface="Arial" panose="020B0604020202020204" pitchFamily="34" charset="0"/>
                <a:cs typeface="Arial" panose="020B0604020202020204" pitchFamily="34" charset="0"/>
              </a:defRPr>
            </a:lvl3pPr>
            <a:lvl4pPr marL="0" marR="0" indent="0" algn="l" defTabSz="914400" rtl="0" eaLnBrk="1" fontAlgn="base" latinLnBrk="0" hangingPunct="1">
              <a:lnSpc>
                <a:spcPts val="1300"/>
              </a:lnSpc>
              <a:spcBef>
                <a:spcPts val="0"/>
              </a:spcBef>
              <a:spcAft>
                <a:spcPts val="300"/>
              </a:spcAft>
              <a:buClr>
                <a:schemeClr val="accent1"/>
              </a:buClr>
              <a:buSzPct val="115000"/>
              <a:buFont typeface="Arial" pitchFamily="34" charset="0"/>
              <a:buNone/>
              <a:tabLst/>
              <a:defRPr sz="1000">
                <a:solidFill>
                  <a:schemeClr val="tx1"/>
                </a:solidFill>
                <a:latin typeface="Arial Narrow" panose="020B0606020202030204" pitchFamily="34" charset="0"/>
              </a:defRPr>
            </a:lvl4pPr>
            <a:lvl5pPr marL="0" indent="0" algn="l" rtl="0" eaLnBrk="1" fontAlgn="base" hangingPunct="1">
              <a:lnSpc>
                <a:spcPts val="1300"/>
              </a:lnSpc>
              <a:spcBef>
                <a:spcPts val="0"/>
              </a:spcBef>
              <a:spcAft>
                <a:spcPts val="300"/>
              </a:spcAft>
              <a:buFont typeface="Arial" pitchFamily="34" charset="0"/>
              <a:buNone/>
              <a:defRPr sz="1000">
                <a:solidFill>
                  <a:schemeClr val="tx1"/>
                </a:solidFill>
                <a:latin typeface="Arial Narrow" panose="020B0606020202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lvl="3">
              <a:lnSpc>
                <a:spcPct val="100000"/>
              </a:lnSpc>
              <a:spcAft>
                <a:spcPts val="150"/>
              </a:spcAft>
              <a:buClrTx/>
            </a:pPr>
            <a:r>
              <a:rPr lang="en-US" sz="900" b="0" kern="0" dirty="0">
                <a:latin typeface="Arial Narrow"/>
                <a:ea typeface="ＭＳ Ｐゴシック"/>
              </a:rPr>
              <a:t>1.AUM is in USD as of March 31, 2026.</a:t>
            </a:r>
            <a:endParaRPr lang="en-US" dirty="0"/>
          </a:p>
          <a:p>
            <a:pPr marL="114300" lvl="3" indent="-114300">
              <a:lnSpc>
                <a:spcPct val="100000"/>
              </a:lnSpc>
              <a:spcAft>
                <a:spcPts val="150"/>
              </a:spcAft>
              <a:buClrTx/>
              <a:buSzPct val="114999"/>
              <a:buAutoNum type="arabicPeriod"/>
            </a:pPr>
            <a:endParaRPr lang="en-US" sz="900" b="0" kern="0" dirty="0">
              <a:effectLst/>
              <a:latin typeface="Arial Narrow"/>
              <a:ea typeface="ＭＳ Ｐゴシック"/>
              <a:cs typeface="Arial Narrow" panose="020B0604020202020204" pitchFamily="34" charset="0"/>
            </a:endParaRPr>
          </a:p>
        </p:txBody>
      </p:sp>
      <p:grpSp>
        <p:nvGrpSpPr>
          <p:cNvPr id="16" name="Group 15" descr="Disclaimer that reads &quot;Not FDIC insured, no bank guarantee, may lose value&quot;">
            <a:extLst>
              <a:ext uri="{FF2B5EF4-FFF2-40B4-BE49-F238E27FC236}">
                <a16:creationId xmlns:a16="http://schemas.microsoft.com/office/drawing/2014/main" id="{7213325C-C17A-81AF-BEF4-0F55E2DC63BE}"/>
              </a:ext>
            </a:extLst>
          </p:cNvPr>
          <p:cNvGrpSpPr>
            <a:grpSpLocks/>
          </p:cNvGrpSpPr>
          <p:nvPr/>
        </p:nvGrpSpPr>
        <p:grpSpPr bwMode="auto">
          <a:xfrm>
            <a:off x="4317929" y="9795240"/>
            <a:ext cx="3138488" cy="196851"/>
            <a:chOff x="1892" y="3495"/>
            <a:chExt cx="1977" cy="124"/>
          </a:xfrm>
        </p:grpSpPr>
        <p:sp>
          <p:nvSpPr>
            <p:cNvPr id="17" name="Text Box 10">
              <a:extLst>
                <a:ext uri="{FF2B5EF4-FFF2-40B4-BE49-F238E27FC236}">
                  <a16:creationId xmlns:a16="http://schemas.microsoft.com/office/drawing/2014/main" id="{8192F3DB-2917-0B2C-1174-3C83C9F5EE95}"/>
                </a:ext>
              </a:extLst>
            </p:cNvPr>
            <p:cNvSpPr txBox="1">
              <a:spLocks noChangeArrowheads="1"/>
            </p:cNvSpPr>
            <p:nvPr/>
          </p:nvSpPr>
          <p:spPr bwMode="auto">
            <a:xfrm>
              <a:off x="1892" y="3511"/>
              <a:ext cx="1977" cy="9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a:r>
                <a:rPr lang="en-US" altLang="en-US" sz="900" b="1">
                  <a:solidFill>
                    <a:schemeClr val="tx1"/>
                  </a:solidFill>
                  <a:latin typeface="Arial Narrow" panose="020B0606020202030204" pitchFamily="34" charset="0"/>
                </a:rPr>
                <a:t>Not FDIC Insured</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No Bank Guarantee</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 </a:t>
              </a:r>
              <a:r>
                <a:rPr lang="en-US" altLang="en-US" sz="900" b="1" baseline="0">
                  <a:solidFill>
                    <a:schemeClr val="tx1"/>
                  </a:solidFill>
                  <a:latin typeface="Arial Narrow" panose="020B0606020202030204" pitchFamily="34" charset="0"/>
                </a:rPr>
                <a:t> </a:t>
              </a:r>
              <a:r>
                <a:rPr lang="en-US" altLang="en-US" sz="900" b="1">
                  <a:solidFill>
                    <a:schemeClr val="tx1"/>
                  </a:solidFill>
                  <a:latin typeface="Arial Narrow" panose="020B0606020202030204" pitchFamily="34" charset="0"/>
                </a:rPr>
                <a:t> May Lose Value</a:t>
              </a:r>
              <a:endParaRPr lang="en-US" altLang="en-US" sz="900" b="1" baseline="-6000">
                <a:solidFill>
                  <a:schemeClr val="tx1"/>
                </a:solidFill>
                <a:latin typeface="Arial Narrow" panose="020B0606020202030204" pitchFamily="34" charset="0"/>
              </a:endParaRPr>
            </a:p>
          </p:txBody>
        </p:sp>
        <p:sp>
          <p:nvSpPr>
            <p:cNvPr id="18" name="Rectangle 11">
              <a:extLst>
                <a:ext uri="{FF2B5EF4-FFF2-40B4-BE49-F238E27FC236}">
                  <a16:creationId xmlns:a16="http://schemas.microsoft.com/office/drawing/2014/main" id="{EEA2470A-477B-6F2F-2095-67BA3161A34D}"/>
                </a:ext>
              </a:extLst>
            </p:cNvPr>
            <p:cNvSpPr>
              <a:spLocks noChangeArrowheads="1"/>
            </p:cNvSpPr>
            <p:nvPr/>
          </p:nvSpPr>
          <p:spPr bwMode="auto">
            <a:xfrm>
              <a:off x="1956" y="3495"/>
              <a:ext cx="1865"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grpSp>
      <p:pic>
        <p:nvPicPr>
          <p:cNvPr id="5" name="Graphic 4" descr="Text that reads &quot;your trusted partner for what's ahead&quot;">
            <a:extLst>
              <a:ext uri="{FF2B5EF4-FFF2-40B4-BE49-F238E27FC236}">
                <a16:creationId xmlns:a16="http://schemas.microsoft.com/office/drawing/2014/main" id="{243669A9-4CE5-89FF-B5B5-8F77F57F81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800" y="1182014"/>
            <a:ext cx="3424518" cy="645129"/>
          </a:xfrm>
          <a:prstGeom prst="rect">
            <a:avLst/>
          </a:prstGeom>
        </p:spPr>
      </p:pic>
      <p:graphicFrame>
        <p:nvGraphicFramePr>
          <p:cNvPr id="26" name="Group 83">
            <a:extLst>
              <a:ext uri="{FF2B5EF4-FFF2-40B4-BE49-F238E27FC236}">
                <a16:creationId xmlns:a16="http://schemas.microsoft.com/office/drawing/2014/main" id="{477D3EF6-C7F4-EC5E-9983-DA0F7AC5BECC}"/>
              </a:ext>
            </a:extLst>
          </p:cNvPr>
          <p:cNvGraphicFramePr>
            <a:graphicFrameLocks noGrp="1"/>
          </p:cNvGraphicFramePr>
          <p:nvPr>
            <p:extLst>
              <p:ext uri="{D42A27DB-BD31-4B8C-83A1-F6EECF244321}">
                <p14:modId xmlns:p14="http://schemas.microsoft.com/office/powerpoint/2010/main" val="4093408427"/>
              </p:ext>
            </p:extLst>
          </p:nvPr>
        </p:nvGraphicFramePr>
        <p:xfrm>
          <a:off x="320040" y="6909845"/>
          <a:ext cx="7102836" cy="2638449"/>
        </p:xfrm>
        <a:graphic>
          <a:graphicData uri="http://schemas.openxmlformats.org/drawingml/2006/table">
            <a:tbl>
              <a:tblPr/>
              <a:tblGrid>
                <a:gridCol w="1775709">
                  <a:extLst>
                    <a:ext uri="{9D8B030D-6E8A-4147-A177-3AD203B41FA5}">
                      <a16:colId xmlns:a16="http://schemas.microsoft.com/office/drawing/2014/main" val="20001"/>
                    </a:ext>
                  </a:extLst>
                </a:gridCol>
                <a:gridCol w="1775709">
                  <a:extLst>
                    <a:ext uri="{9D8B030D-6E8A-4147-A177-3AD203B41FA5}">
                      <a16:colId xmlns:a16="http://schemas.microsoft.com/office/drawing/2014/main" val="20002"/>
                    </a:ext>
                  </a:extLst>
                </a:gridCol>
                <a:gridCol w="1775709">
                  <a:extLst>
                    <a:ext uri="{9D8B030D-6E8A-4147-A177-3AD203B41FA5}">
                      <a16:colId xmlns:a16="http://schemas.microsoft.com/office/drawing/2014/main" val="20003"/>
                    </a:ext>
                  </a:extLst>
                </a:gridCol>
                <a:gridCol w="1775709">
                  <a:extLst>
                    <a:ext uri="{9D8B030D-6E8A-4147-A177-3AD203B41FA5}">
                      <a16:colId xmlns:a16="http://schemas.microsoft.com/office/drawing/2014/main" val="20004"/>
                    </a:ext>
                  </a:extLst>
                </a:gridCol>
              </a:tblGrid>
              <a:tr h="209483">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defRPr/>
                      </a:pPr>
                      <a:r>
                        <a:rPr kumimoji="1" lang="en-US" altLang="en-US" sz="1100" b="1" i="0" u="none" strike="noStrike" cap="none" normalizeH="0" baseline="0" dirty="0">
                          <a:ln>
                            <a:noFill/>
                          </a:ln>
                          <a:solidFill>
                            <a:schemeClr val="bg1"/>
                          </a:solidFill>
                          <a:effectLst/>
                          <a:latin typeface="Arial"/>
                          <a:ea typeface="Geneva" pitchFamily="124" charset="-128"/>
                        </a:rPr>
                        <a:t>Equity $</a:t>
                      </a:r>
                      <a:r>
                        <a:rPr lang="en-US" altLang="en-US" sz="1100" b="1" i="0" u="none" strike="noStrike" cap="none" normalizeH="0" baseline="0" dirty="0">
                          <a:ln>
                            <a:noFill/>
                          </a:ln>
                          <a:solidFill>
                            <a:schemeClr val="bg1"/>
                          </a:solidFill>
                          <a:effectLst/>
                          <a:latin typeface="Arial"/>
                          <a:ea typeface="Geneva" pitchFamily="124" charset="-128"/>
                        </a:rPr>
                        <a:t>670bn</a:t>
                      </a:r>
                      <a:endParaRPr kumimoji="1" lang="en-US" dirty="0"/>
                    </a:p>
                  </a:txBody>
                  <a:tcPr marL="182880" marT="28800" marB="27432" anchor="ctr" horzOverflow="overflow">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defRPr/>
                      </a:pPr>
                      <a:r>
                        <a:rPr kumimoji="1" lang="en-US" altLang="en-US" sz="1100" b="1" i="0" u="none" strike="noStrike" cap="none" normalizeH="0" baseline="0" dirty="0">
                          <a:ln>
                            <a:noFill/>
                          </a:ln>
                          <a:solidFill>
                            <a:schemeClr val="bg1"/>
                          </a:solidFill>
                          <a:effectLst/>
                          <a:latin typeface="Arial"/>
                          <a:ea typeface="Geneva" pitchFamily="124" charset="-128"/>
                        </a:rPr>
                        <a:t>Fixed Income $</a:t>
                      </a:r>
                      <a:r>
                        <a:rPr lang="en-US" altLang="en-US" sz="1100" b="1" i="0" u="none" strike="noStrike" cap="none" normalizeH="0" baseline="0" dirty="0">
                          <a:ln>
                            <a:noFill/>
                          </a:ln>
                          <a:solidFill>
                            <a:schemeClr val="bg1"/>
                          </a:solidFill>
                          <a:effectLst/>
                          <a:latin typeface="Arial"/>
                          <a:ea typeface="Geneva" pitchFamily="124" charset="-128"/>
                        </a:rPr>
                        <a:t>434bn</a:t>
                      </a:r>
                      <a:endParaRPr kumimoji="1" lang="en-US" altLang="en-US" sz="1100" b="1" i="0" u="none" strike="noStrike" cap="none" normalizeH="0" baseline="0" dirty="0">
                        <a:ln>
                          <a:noFill/>
                        </a:ln>
                        <a:solidFill>
                          <a:schemeClr val="bg1"/>
                        </a:solidFill>
                        <a:effectLst/>
                        <a:latin typeface="Arial" pitchFamily="34" charset="0"/>
                        <a:ea typeface="Geneva" pitchFamily="124" charset="-128"/>
                      </a:endParaRPr>
                    </a:p>
                  </a:txBody>
                  <a:tcPr marL="182880" marT="28800" marB="27432"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847D"/>
                    </a:solidFill>
                  </a:tcPr>
                </a:tc>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pPr>
                      <a:r>
                        <a:rPr kumimoji="1" lang="en-US" altLang="en-US" sz="1100" b="1" i="0" u="none" strike="noStrike" cap="none" normalizeH="0" baseline="0" dirty="0">
                          <a:ln>
                            <a:noFill/>
                          </a:ln>
                          <a:solidFill>
                            <a:schemeClr val="bg1"/>
                          </a:solidFill>
                          <a:effectLst/>
                          <a:latin typeface="Arial"/>
                          <a:ea typeface="Geneva" pitchFamily="124" charset="-128"/>
                        </a:rPr>
                        <a:t>Alternative $</a:t>
                      </a:r>
                      <a:r>
                        <a:rPr lang="en-US" altLang="en-US" sz="1100" b="1" i="0" u="none" strike="noStrike" cap="none" normalizeH="0" baseline="0" dirty="0">
                          <a:ln>
                            <a:noFill/>
                          </a:ln>
                          <a:solidFill>
                            <a:schemeClr val="bg1"/>
                          </a:solidFill>
                          <a:effectLst/>
                          <a:latin typeface="Arial"/>
                          <a:ea typeface="Geneva" pitchFamily="124" charset="-128"/>
                        </a:rPr>
                        <a:t>283bn</a:t>
                      </a:r>
                      <a:endParaRPr kumimoji="1" lang="en-US" altLang="en-US" sz="1100" b="1" i="0" u="none" strike="noStrike" cap="none" normalizeH="0" baseline="0" dirty="0">
                        <a:ln>
                          <a:noFill/>
                        </a:ln>
                        <a:solidFill>
                          <a:schemeClr val="bg1"/>
                        </a:solidFill>
                        <a:effectLst/>
                        <a:latin typeface="Arial" pitchFamily="34" charset="0"/>
                        <a:ea typeface="Geneva" pitchFamily="124" charset="-128"/>
                      </a:endParaRPr>
                    </a:p>
                  </a:txBody>
                  <a:tcPr marL="182880" marT="28800" marB="27432"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1E62"/>
                    </a:solidFill>
                  </a:tcPr>
                </a:tc>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defRPr/>
                      </a:pPr>
                      <a:r>
                        <a:rPr kumimoji="1" lang="en-US" altLang="en-US" sz="1100" b="1" i="0" u="none" strike="noStrike" cap="none" normalizeH="0" baseline="0">
                          <a:ln>
                            <a:noFill/>
                          </a:ln>
                          <a:solidFill>
                            <a:schemeClr val="bg1"/>
                          </a:solidFill>
                          <a:effectLst/>
                          <a:latin typeface="Arial"/>
                          <a:ea typeface="Geneva" pitchFamily="124" charset="-128"/>
                        </a:rPr>
                        <a:t>Multi-Asset $</a:t>
                      </a:r>
                      <a:r>
                        <a:rPr lang="en-US" altLang="en-US" sz="1100" b="1" i="0" u="none" strike="noStrike" cap="none" normalizeH="0" baseline="0">
                          <a:ln>
                            <a:noFill/>
                          </a:ln>
                          <a:solidFill>
                            <a:schemeClr val="bg1"/>
                          </a:solidFill>
                          <a:effectLst/>
                          <a:latin typeface="Arial"/>
                          <a:ea typeface="Geneva" pitchFamily="124" charset="-128"/>
                        </a:rPr>
                        <a:t>207bn</a:t>
                      </a:r>
                      <a:endParaRPr kumimoji="1" lang="en-US" altLang="en-US" sz="1100" b="1" i="0" u="none" strike="noStrike" cap="none" normalizeH="0" baseline="0" dirty="0">
                        <a:ln>
                          <a:noFill/>
                        </a:ln>
                        <a:solidFill>
                          <a:schemeClr val="bg1"/>
                        </a:solidFill>
                        <a:effectLst/>
                        <a:latin typeface="Arial" pitchFamily="34" charset="0"/>
                        <a:ea typeface="Geneva" pitchFamily="124" charset="-128"/>
                      </a:endParaRPr>
                    </a:p>
                  </a:txBody>
                  <a:tcPr marL="182880" marT="28800" marB="27432"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24100"/>
                    </a:solidFill>
                  </a:tcPr>
                </a:tc>
                <a:extLst>
                  <a:ext uri="{0D108BD9-81ED-4DB2-BD59-A6C34878D82A}">
                    <a16:rowId xmlns:a16="http://schemas.microsoft.com/office/drawing/2014/main" val="10000"/>
                  </a:ext>
                </a:extLst>
              </a:tr>
              <a:tr h="1728236">
                <a:tc>
                  <a:txBody>
                    <a:bodyPr/>
                    <a:lstStyle/>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Emerging/Frontier</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Global</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Convertibles</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Sector</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Single Country</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Thematic</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dirty="0">
                          <a:solidFill>
                            <a:schemeClr val="tx1"/>
                          </a:solidFill>
                          <a:latin typeface="+mn-lt"/>
                          <a:cs typeface="Arial Narrow"/>
                        </a:rPr>
                        <a:t>US</a:t>
                      </a:r>
                    </a:p>
                  </a:txBody>
                  <a:tcPr marL="182880" marR="0" marT="54864" marB="0">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Bank Loans</a:t>
                      </a: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Corporate Credit</a:t>
                      </a:r>
                    </a:p>
                    <a:p>
                      <a:pPr marL="0" marR="0" lvl="0" indent="0" algn="l">
                        <a:lnSpc>
                          <a:spcPct val="100000"/>
                        </a:lnSpc>
                        <a:spcBef>
                          <a:spcPts val="0"/>
                        </a:spcBef>
                        <a:spcAft>
                          <a:spcPts val="300"/>
                        </a:spcAft>
                        <a:buNone/>
                      </a:pPr>
                      <a:r>
                        <a:rPr lang="en-US" sz="800" b="0" spc="-5" dirty="0">
                          <a:solidFill>
                            <a:schemeClr val="tx1"/>
                          </a:solidFill>
                          <a:latin typeface="+mn-lt"/>
                          <a:cs typeface="Arial Narrow"/>
                        </a:rPr>
                        <a:t>Global &amp; E.M. Credit</a:t>
                      </a: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Currencies</a:t>
                      </a: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Government</a:t>
                      </a: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Multi-Sector </a:t>
                      </a: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Municipals</a:t>
                      </a: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err="1">
                          <a:solidFill>
                            <a:schemeClr val="tx1"/>
                          </a:solidFill>
                          <a:latin typeface="+mn-lt"/>
                          <a:cs typeface="Arial Narrow"/>
                        </a:rPr>
                        <a:t>Securitised</a:t>
                      </a:r>
                      <a:endParaRPr lang="en-US" sz="800" b="0" spc="-5">
                        <a:solidFill>
                          <a:schemeClr val="tx1"/>
                        </a:solidFill>
                        <a:latin typeface="+mn-lt"/>
                        <a:cs typeface="Arial Narrow"/>
                      </a:endParaRPr>
                    </a:p>
                    <a:p>
                      <a:pPr marL="0" marR="0" lvl="0" indent="0" algn="l" defTabSz="914400" rtl="0" eaLnBrk="1" fontAlgn="auto" latinLnBrk="0" hangingPunct="1">
                        <a:lnSpc>
                          <a:spcPct val="100000"/>
                        </a:lnSpc>
                        <a:spcBef>
                          <a:spcPts val="0"/>
                        </a:spcBef>
                        <a:spcAft>
                          <a:spcPts val="300"/>
                        </a:spcAft>
                        <a:buClr>
                          <a:schemeClr val="accent4"/>
                        </a:buClr>
                        <a:buSzPct val="110000"/>
                        <a:buNone/>
                        <a:tabLst/>
                        <a:defRPr/>
                      </a:pPr>
                      <a:r>
                        <a:rPr lang="en-US" sz="800" b="0" spc="-5" dirty="0">
                          <a:solidFill>
                            <a:schemeClr val="tx1"/>
                          </a:solidFill>
                          <a:latin typeface="+mn-lt"/>
                          <a:cs typeface="Arial Narrow"/>
                        </a:rPr>
                        <a:t>Sustainable Bonds</a:t>
                      </a:r>
                    </a:p>
                    <a:p>
                      <a:pPr marL="0" marR="0" lvl="0" indent="0" algn="l">
                        <a:lnSpc>
                          <a:spcPct val="100000"/>
                        </a:lnSpc>
                        <a:spcBef>
                          <a:spcPts val="0"/>
                        </a:spcBef>
                        <a:spcAft>
                          <a:spcPts val="300"/>
                        </a:spcAft>
                        <a:buNone/>
                      </a:pPr>
                      <a:r>
                        <a:rPr lang="en-US" sz="800" b="0" spc="-5" dirty="0">
                          <a:solidFill>
                            <a:schemeClr val="tx1"/>
                          </a:solidFill>
                          <a:latin typeface="+mn-lt"/>
                          <a:cs typeface="Arial Narrow"/>
                        </a:rPr>
                        <a:t>Short Duration</a:t>
                      </a:r>
                    </a:p>
                    <a:p>
                      <a:pPr marL="0" marR="0" lvl="0" indent="0" algn="l">
                        <a:lnSpc>
                          <a:spcPct val="100000"/>
                        </a:lnSpc>
                        <a:spcBef>
                          <a:spcPts val="0"/>
                        </a:spcBef>
                        <a:spcAft>
                          <a:spcPts val="300"/>
                        </a:spcAft>
                        <a:buNone/>
                      </a:pPr>
                      <a:r>
                        <a:rPr lang="en-US" sz="800" b="0" spc="-5" dirty="0">
                          <a:solidFill>
                            <a:schemeClr val="tx1"/>
                          </a:solidFill>
                          <a:latin typeface="+mn-lt"/>
                          <a:cs typeface="Arial Narrow"/>
                        </a:rPr>
                        <a:t>Stable Value</a:t>
                      </a:r>
                    </a:p>
                  </a:txBody>
                  <a:tcPr marL="182880" marT="54864"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Alternative Credit</a:t>
                      </a:r>
                    </a:p>
                    <a:p>
                      <a:pPr marL="0" lvl="0" indent="0">
                        <a:lnSpc>
                          <a:spcPct val="100000"/>
                        </a:lnSpc>
                        <a:spcBef>
                          <a:spcPts val="0"/>
                        </a:spcBef>
                        <a:spcAft>
                          <a:spcPts val="300"/>
                        </a:spcAft>
                        <a:buFont typeface="Arial" panose="020B0604020202020204" pitchFamily="34" charset="0"/>
                        <a:buNone/>
                      </a:pPr>
                      <a:r>
                        <a:rPr lang="en-US" sz="800" b="0" dirty="0">
                          <a:solidFill>
                            <a:schemeClr val="tx1"/>
                          </a:solidFill>
                          <a:latin typeface="+mn-lt"/>
                          <a:cs typeface="Arial Narrow"/>
                        </a:rPr>
                        <a:t>Private Credit</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Digital Assets</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dirty="0">
                          <a:solidFill>
                            <a:schemeClr val="tx1"/>
                          </a:solidFill>
                          <a:latin typeface="+mn-lt"/>
                          <a:cs typeface="Arial Narrow"/>
                        </a:rPr>
                        <a:t>Hedged Strategies</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Private Equity</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Real Estate</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Secondaries</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Venture Capital</a:t>
                      </a:r>
                    </a:p>
                    <a:p>
                      <a:pPr marL="0" indent="0">
                        <a:lnSpc>
                          <a:spcPct val="100000"/>
                        </a:lnSpc>
                        <a:spcBef>
                          <a:spcPts val="0"/>
                        </a:spcBef>
                        <a:spcAft>
                          <a:spcPts val="300"/>
                        </a:spcAft>
                        <a:buClr>
                          <a:schemeClr val="accent4"/>
                        </a:buClr>
                        <a:buSzPct val="110000"/>
                        <a:buFont typeface="Arial" panose="020B0604020202020204" pitchFamily="34" charset="0"/>
                        <a:buNone/>
                        <a:tabLst/>
                      </a:pPr>
                      <a:endParaRPr lang="en-US" sz="800" b="0" dirty="0">
                        <a:solidFill>
                          <a:schemeClr val="tx1"/>
                        </a:solidFill>
                        <a:latin typeface="+mn-lt"/>
                        <a:cs typeface="Arial Narrow"/>
                      </a:endParaRPr>
                    </a:p>
                  </a:txBody>
                  <a:tcPr marL="182880" marT="54864"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Balanced</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Income</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dirty="0">
                          <a:solidFill>
                            <a:schemeClr val="tx1"/>
                          </a:solidFill>
                          <a:latin typeface="+mn-lt"/>
                          <a:cs typeface="Arial Narrow"/>
                        </a:rPr>
                        <a:t>Model Portfolios</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spc="-85" dirty="0">
                          <a:solidFill>
                            <a:schemeClr val="tx1"/>
                          </a:solidFill>
                          <a:latin typeface="+mn-lt"/>
                          <a:cs typeface="Arial Narrow"/>
                        </a:rPr>
                        <a:t>T</a:t>
                      </a:r>
                      <a:r>
                        <a:rPr lang="en-US" sz="800" b="0" dirty="0">
                          <a:solidFill>
                            <a:schemeClr val="tx1"/>
                          </a:solidFill>
                          <a:latin typeface="+mn-lt"/>
                          <a:cs typeface="Arial Narrow"/>
                        </a:rPr>
                        <a:t>arget Date</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Target Risk</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dirty="0">
                          <a:solidFill>
                            <a:schemeClr val="tx1"/>
                          </a:solidFill>
                          <a:latin typeface="+mn-lt"/>
                          <a:cs typeface="Arial Narrow"/>
                        </a:rPr>
                        <a:t>Target Volatility</a:t>
                      </a:r>
                    </a:p>
                  </a:txBody>
                  <a:tcPr marL="182880" marT="54864" marB="91440">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2"/>
                  </a:ext>
                </a:extLst>
              </a:tr>
              <a:tr h="546153">
                <a:tc gridSpan="4">
                  <a:txBody>
                    <a:bodyPr/>
                    <a:lstStyle/>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kumimoji="0" lang="en-US" sz="900" b="1" i="0" u="none" strike="noStrike" kern="1200" cap="none" normalizeH="0" baseline="0" dirty="0">
                          <a:ln>
                            <a:noFill/>
                          </a:ln>
                          <a:solidFill>
                            <a:schemeClr val="tx1"/>
                          </a:solidFill>
                          <a:effectLst/>
                          <a:latin typeface="+mn-lt"/>
                          <a:ea typeface="MS PGothic"/>
                          <a:cs typeface="Verdana"/>
                        </a:rPr>
                        <a:t>Complemented by innovations in: </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kumimoji="0" lang="en-US" sz="900" b="0" i="0" u="none" strike="noStrike" kern="1200" cap="none" normalizeH="0" baseline="0" dirty="0">
                          <a:ln>
                            <a:noFill/>
                          </a:ln>
                          <a:solidFill>
                            <a:schemeClr val="tx1"/>
                          </a:solidFill>
                          <a:effectLst/>
                          <a:latin typeface="+mn-lt"/>
                          <a:ea typeface="MS PGothic"/>
                          <a:cs typeface="Verdana"/>
                        </a:rPr>
                        <a:t>Sustainable and Impact Investing, ETFs, Frontier Risk Alternatives, Custom Indexing and many others.</a:t>
                      </a:r>
                      <a:endParaRPr kumimoji="0" lang="en-US" sz="900" b="1" i="0" u="none" strike="noStrike" kern="1200" cap="none" normalizeH="0" baseline="0" dirty="0">
                        <a:ln>
                          <a:noFill/>
                        </a:ln>
                        <a:solidFill>
                          <a:schemeClr val="tx1"/>
                        </a:solidFill>
                        <a:effectLst/>
                        <a:latin typeface="+mn-lt"/>
                        <a:ea typeface="MS PGothic"/>
                        <a:cs typeface="Verdana"/>
                      </a:endParaRPr>
                    </a:p>
                  </a:txBody>
                  <a:tcPr marL="0" marR="0" marT="54864" marB="54864">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indent="0" algn="l" defTabSz="914400" rtl="0" eaLnBrk="1" latinLnBrk="0" hangingPunct="1">
                        <a:lnSpc>
                          <a:spcPct val="100000"/>
                        </a:lnSpc>
                        <a:spcBef>
                          <a:spcPts val="0"/>
                        </a:spcBef>
                        <a:spcAft>
                          <a:spcPts val="300"/>
                        </a:spcAft>
                        <a:buClr>
                          <a:schemeClr val="accent4"/>
                        </a:buClr>
                        <a:buSzPct val="110000"/>
                        <a:buFont typeface="Arial" panose="020B0604020202020204" pitchFamily="34" charset="0"/>
                        <a:buNone/>
                        <a:tabLst>
                          <a:tab pos="193040" algn="l"/>
                        </a:tabLst>
                      </a:pPr>
                      <a:endParaRPr lang="en-MX" sz="900" b="0">
                        <a:solidFill>
                          <a:schemeClr val="tx1"/>
                        </a:solidFill>
                        <a:effectLst/>
                        <a:latin typeface="+mn-lt"/>
                        <a:ea typeface="Calibri" panose="020F0502020204030204" pitchFamily="34" charset="0"/>
                        <a:cs typeface="Arial" panose="020B0604020202020204" pitchFamily="34" charset="0"/>
                      </a:endParaRPr>
                    </a:p>
                  </a:txBody>
                  <a:tcPr marT="54864" marB="54864"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hMerge="1">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endParaRPr lang="en-US" sz="900" b="0">
                        <a:solidFill>
                          <a:schemeClr val="tx1"/>
                        </a:solidFill>
                        <a:latin typeface="+mn-lt"/>
                        <a:cs typeface="Arial Narrow"/>
                      </a:endParaRPr>
                    </a:p>
                  </a:txBody>
                  <a:tcPr marT="54864" marB="54864">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hMerge="1">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endParaRPr lang="en-MX" sz="900">
                        <a:effectLst/>
                        <a:latin typeface="+mj-lt"/>
                        <a:ea typeface="Calibri" panose="020F0502020204030204" pitchFamily="34" charset="0"/>
                        <a:cs typeface="Times New Roman" panose="02020603050405020304" pitchFamily="18" charset="0"/>
                      </a:endParaRPr>
                    </a:p>
                  </a:txBody>
                  <a:tcPr marT="54864" marB="54864">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103863281"/>
                  </a:ext>
                </a:extLst>
              </a:tr>
            </a:tbl>
          </a:graphicData>
        </a:graphic>
      </p:graphicFrame>
      <p:sp>
        <p:nvSpPr>
          <p:cNvPr id="27" name="TextBox 26">
            <a:extLst>
              <a:ext uri="{FF2B5EF4-FFF2-40B4-BE49-F238E27FC236}">
                <a16:creationId xmlns:a16="http://schemas.microsoft.com/office/drawing/2014/main" id="{633B73A8-9CBF-B04C-B68B-3CDEEE451669}"/>
              </a:ext>
            </a:extLst>
          </p:cNvPr>
          <p:cNvSpPr txBox="1"/>
          <p:nvPr/>
        </p:nvSpPr>
        <p:spPr>
          <a:xfrm>
            <a:off x="320040" y="6664769"/>
            <a:ext cx="7070725" cy="215444"/>
          </a:xfrm>
          <a:prstGeom prst="rect">
            <a:avLst/>
          </a:prstGeom>
          <a:noFill/>
        </p:spPr>
        <p:txBody>
          <a:bodyPr wrap="square" lIns="0" tIns="0" rIns="0" bIns="0" rtlCol="0" anchor="t">
            <a:spAutoFit/>
          </a:bodyPr>
          <a:lstStyle/>
          <a:p>
            <a:r>
              <a:rPr lang="en-US" sz="1400" dirty="0">
                <a:solidFill>
                  <a:srgbClr val="002EB8"/>
                </a:solidFill>
                <a:latin typeface="Arial"/>
                <a:ea typeface="ＭＳ Ｐゴシック"/>
              </a:rPr>
              <a:t>Extensive investment capabilities with $1.68tn in AUM</a:t>
            </a:r>
            <a:r>
              <a:rPr lang="en-US" sz="1400" baseline="30000" dirty="0">
                <a:solidFill>
                  <a:srgbClr val="002EB8"/>
                </a:solidFill>
                <a:latin typeface="Arial"/>
                <a:ea typeface="ＭＳ Ｐゴシック"/>
              </a:rPr>
              <a:t>1</a:t>
            </a:r>
          </a:p>
        </p:txBody>
      </p:sp>
      <p:sp>
        <p:nvSpPr>
          <p:cNvPr id="23" name="Rounded Rectangle 22">
            <a:extLst>
              <a:ext uri="{FF2B5EF4-FFF2-40B4-BE49-F238E27FC236}">
                <a16:creationId xmlns:a16="http://schemas.microsoft.com/office/drawing/2014/main" id="{9D6693CA-5DA0-BC44-D7CD-DF5EE857DD20}"/>
              </a:ext>
              <a:ext uri="{C183D7F6-B498-43B3-948B-1728B52AA6E4}">
                <adec:decorative xmlns:adec="http://schemas.microsoft.com/office/drawing/2017/decorative" val="1"/>
              </a:ext>
            </a:extLst>
          </p:cNvPr>
          <p:cNvSpPr/>
          <p:nvPr/>
        </p:nvSpPr>
        <p:spPr>
          <a:xfrm>
            <a:off x="4480557" y="-376518"/>
            <a:ext cx="3713183" cy="2497152"/>
          </a:xfrm>
          <a:prstGeom prst="roundRect">
            <a:avLst>
              <a:gd name="adj" fmla="val 4107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58F9AC-C2D3-554D-A403-FF14B33442F4}"/>
              </a:ext>
              <a:ext uri="{C183D7F6-B498-43B3-948B-1728B52AA6E4}">
                <adec:decorative xmlns:adec="http://schemas.microsoft.com/office/drawing/2017/decorative" val="1"/>
              </a:ext>
            </a:extLst>
          </p:cNvPr>
          <p:cNvSpPr/>
          <p:nvPr/>
        </p:nvSpPr>
        <p:spPr>
          <a:xfrm>
            <a:off x="7635240" y="-2"/>
            <a:ext cx="137160" cy="2103120"/>
          </a:xfrm>
          <a:prstGeom prst="rect">
            <a:avLst/>
          </a:prstGeom>
          <a:gradFill>
            <a:gsLst>
              <a:gs pos="63000">
                <a:srgbClr val="1446E1"/>
              </a:gs>
              <a:gs pos="0">
                <a:srgbClr val="002EB8"/>
              </a:gs>
              <a:gs pos="94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TextBox 86">
            <a:extLst>
              <a:ext uri="{FF2B5EF4-FFF2-40B4-BE49-F238E27FC236}">
                <a16:creationId xmlns:a16="http://schemas.microsoft.com/office/drawing/2014/main" id="{A5D1C73F-8234-70C0-97FA-BEE0F97E737C}"/>
              </a:ext>
            </a:extLst>
          </p:cNvPr>
          <p:cNvSpPr txBox="1"/>
          <p:nvPr/>
        </p:nvSpPr>
        <p:spPr>
          <a:xfrm>
            <a:off x="3501266" y="4848374"/>
            <a:ext cx="755335" cy="502702"/>
          </a:xfrm>
          <a:prstGeom prst="rect">
            <a:avLst/>
          </a:prstGeom>
          <a:noFill/>
        </p:spPr>
        <p:txBody>
          <a:bodyPr wrap="none" rtlCol="0">
            <a:spAutoFit/>
          </a:bodyPr>
          <a:lstStyle/>
          <a:p>
            <a:pPr marL="0" marR="0" lvl="0" indent="0" algn="ctr" defTabSz="914126" rtl="0" eaLnBrk="1" fontAlgn="auto" latinLnBrk="0" hangingPunct="1">
              <a:lnSpc>
                <a:spcPts val="16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ea typeface="+mn-ea"/>
                <a:cs typeface="+mn-cs"/>
              </a:rPr>
              <a:t>Client</a:t>
            </a:r>
          </a:p>
          <a:p>
            <a:pPr marL="0" marR="0" lvl="0" indent="0" algn="ctr" defTabSz="914126" rtl="0" eaLnBrk="1" fontAlgn="auto" latinLnBrk="0" hangingPunct="1">
              <a:lnSpc>
                <a:spcPts val="16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ea typeface="+mn-ea"/>
                <a:cs typeface="+mn-cs"/>
              </a:rPr>
              <a:t>goals</a:t>
            </a:r>
          </a:p>
        </p:txBody>
      </p:sp>
      <p:sp>
        <p:nvSpPr>
          <p:cNvPr id="92" name="Oval 91">
            <a:extLst>
              <a:ext uri="{FF2B5EF4-FFF2-40B4-BE49-F238E27FC236}">
                <a16:creationId xmlns:a16="http://schemas.microsoft.com/office/drawing/2014/main" id="{53AFB06F-1677-CA6D-10ED-4A8FFBD5088B}"/>
              </a:ext>
              <a:ext uri="{C183D7F6-B498-43B3-948B-1728B52AA6E4}">
                <adec:decorative xmlns:adec="http://schemas.microsoft.com/office/drawing/2017/decorative" val="1"/>
              </a:ext>
            </a:extLst>
          </p:cNvPr>
          <p:cNvSpPr/>
          <p:nvPr/>
        </p:nvSpPr>
        <p:spPr>
          <a:xfrm>
            <a:off x="3424718" y="4644811"/>
            <a:ext cx="886968" cy="886968"/>
          </a:xfrm>
          <a:prstGeom prst="ellipse">
            <a:avLst/>
          </a:prstGeom>
          <a:noFill/>
          <a:ln w="15875">
            <a:solidFill>
              <a:srgbClr val="BCB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DA6FC45F-0056-7E13-723A-1FFF3914A10F}"/>
              </a:ext>
            </a:extLst>
          </p:cNvPr>
          <p:cNvSpPr txBox="1"/>
          <p:nvPr/>
        </p:nvSpPr>
        <p:spPr>
          <a:xfrm>
            <a:off x="3927836" y="4222106"/>
            <a:ext cx="1144715"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Investment </a:t>
            </a:r>
            <a:br>
              <a:rPr kumimoji="0" lang="en-US" sz="1200" b="1" i="0" u="none" strike="noStrike" kern="1200" cap="none" spc="0" normalizeH="0" baseline="0" noProof="0">
                <a:ln>
                  <a:noFill/>
                </a:ln>
                <a:solidFill>
                  <a:schemeClr val="bg1"/>
                </a:solidFill>
                <a:effectLst/>
                <a:uLnTx/>
                <a:uFillTx/>
                <a:latin typeface="Arial"/>
                <a:ea typeface="+mn-ea"/>
                <a:cs typeface="+mn-cs"/>
              </a:rPr>
            </a:br>
            <a:r>
              <a:rPr kumimoji="0" lang="en-US" sz="1200" b="1" i="0" u="none" strike="noStrike" kern="1200" cap="none" spc="0" normalizeH="0" baseline="0" noProof="0">
                <a:ln>
                  <a:noFill/>
                </a:ln>
                <a:solidFill>
                  <a:schemeClr val="bg1"/>
                </a:solidFill>
                <a:effectLst/>
                <a:uLnTx/>
                <a:uFillTx/>
                <a:latin typeface="Arial"/>
                <a:ea typeface="+mn-ea"/>
                <a:cs typeface="+mn-cs"/>
              </a:rPr>
              <a:t>specialists</a:t>
            </a:r>
            <a:endParaRPr kumimoji="0" lang="en-US" sz="1200" b="0" i="0" u="none" strike="noStrike" kern="1200" cap="none" spc="0" normalizeH="0" baseline="0" noProof="0">
              <a:ln>
                <a:noFill/>
              </a:ln>
              <a:solidFill>
                <a:schemeClr val="bg1"/>
              </a:solidFill>
              <a:effectLst/>
              <a:uLnTx/>
              <a:uFillTx/>
              <a:latin typeface="Arial"/>
              <a:ea typeface="+mn-ea"/>
              <a:cs typeface="+mn-cs"/>
            </a:endParaRPr>
          </a:p>
        </p:txBody>
      </p:sp>
      <p:sp>
        <p:nvSpPr>
          <p:cNvPr id="89" name="TextBox 88">
            <a:extLst>
              <a:ext uri="{FF2B5EF4-FFF2-40B4-BE49-F238E27FC236}">
                <a16:creationId xmlns:a16="http://schemas.microsoft.com/office/drawing/2014/main" id="{C1AF3590-A942-0303-6E93-4FC98F39FAC6}"/>
              </a:ext>
            </a:extLst>
          </p:cNvPr>
          <p:cNvSpPr txBox="1"/>
          <p:nvPr/>
        </p:nvSpPr>
        <p:spPr>
          <a:xfrm>
            <a:off x="3966196" y="5635071"/>
            <a:ext cx="1051560"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Innovation</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a:ea typeface="+mn-ea"/>
                <a:cs typeface="Arial"/>
              </a:rPr>
              <a:t>d</a:t>
            </a:r>
            <a:r>
              <a:rPr kumimoji="0" lang="en-US" sz="1200" b="1" i="0" u="none" strike="noStrike" kern="1200" cap="none" spc="0" normalizeH="0" baseline="0" noProof="0">
                <a:ln>
                  <a:noFill/>
                </a:ln>
                <a:solidFill>
                  <a:schemeClr val="bg1"/>
                </a:solidFill>
                <a:effectLst/>
                <a:uLnTx/>
                <a:uFillTx/>
                <a:latin typeface="Arial"/>
                <a:ea typeface="+mn-ea"/>
                <a:cs typeface="Arial"/>
              </a:rPr>
              <a:t>rivers</a:t>
            </a:r>
          </a:p>
        </p:txBody>
      </p:sp>
      <p:sp>
        <p:nvSpPr>
          <p:cNvPr id="90" name="TextBox 89">
            <a:extLst>
              <a:ext uri="{FF2B5EF4-FFF2-40B4-BE49-F238E27FC236}">
                <a16:creationId xmlns:a16="http://schemas.microsoft.com/office/drawing/2014/main" id="{4DBB8FFC-095A-6764-8E1D-31EE177C6F09}"/>
              </a:ext>
            </a:extLst>
          </p:cNvPr>
          <p:cNvSpPr txBox="1"/>
          <p:nvPr/>
        </p:nvSpPr>
        <p:spPr>
          <a:xfrm>
            <a:off x="2748835" y="5635071"/>
            <a:ext cx="986675"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Thought leaders</a:t>
            </a:r>
            <a:endParaRPr kumimoji="0" lang="en-US" sz="1200" b="1" i="0" u="none" strike="noStrike" kern="1200" cap="none" spc="0" normalizeH="0" baseline="0" noProof="0">
              <a:ln>
                <a:noFill/>
              </a:ln>
              <a:solidFill>
                <a:schemeClr val="bg1"/>
              </a:solidFill>
              <a:effectLst/>
              <a:uLnTx/>
              <a:uFillTx/>
              <a:latin typeface="Arial"/>
              <a:ea typeface="+mn-ea"/>
              <a:cs typeface="Arial"/>
            </a:endParaRPr>
          </a:p>
        </p:txBody>
      </p:sp>
      <p:sp>
        <p:nvSpPr>
          <p:cNvPr id="91" name="TextBox 90">
            <a:extLst>
              <a:ext uri="{FF2B5EF4-FFF2-40B4-BE49-F238E27FC236}">
                <a16:creationId xmlns:a16="http://schemas.microsoft.com/office/drawing/2014/main" id="{7635FDF2-13A0-B7FB-50C7-046F24F66B98}"/>
              </a:ext>
            </a:extLst>
          </p:cNvPr>
          <p:cNvSpPr txBox="1"/>
          <p:nvPr/>
        </p:nvSpPr>
        <p:spPr>
          <a:xfrm>
            <a:off x="2760582" y="4222106"/>
            <a:ext cx="986675"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Strategic</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a:ea typeface="+mn-ea"/>
                <a:cs typeface="Arial"/>
              </a:rPr>
              <a:t>p</a:t>
            </a:r>
            <a:r>
              <a:rPr kumimoji="0" lang="en-US" sz="1200" b="1" i="0" u="none" strike="noStrike" kern="1200" cap="none" spc="0" normalizeH="0" baseline="0" noProof="0" err="1">
                <a:ln>
                  <a:noFill/>
                </a:ln>
                <a:solidFill>
                  <a:schemeClr val="bg1"/>
                </a:solidFill>
                <a:effectLst/>
                <a:uLnTx/>
                <a:uFillTx/>
                <a:latin typeface="Arial"/>
                <a:ea typeface="+mn-ea"/>
                <a:cs typeface="Arial"/>
              </a:rPr>
              <a:t>artners</a:t>
            </a:r>
            <a:endParaRPr kumimoji="0" lang="en-US" sz="1200" b="1" i="0" u="none" strike="noStrike" kern="1200" cap="none" spc="0" normalizeH="0" baseline="0" noProof="0">
              <a:ln>
                <a:noFill/>
              </a:ln>
              <a:solidFill>
                <a:schemeClr val="bg1"/>
              </a:solidFill>
              <a:effectLst/>
              <a:uLnTx/>
              <a:uFillTx/>
              <a:latin typeface="Arial"/>
              <a:ea typeface="+mn-ea"/>
              <a:cs typeface="Arial"/>
            </a:endParaRPr>
          </a:p>
        </p:txBody>
      </p:sp>
      <p:sp>
        <p:nvSpPr>
          <p:cNvPr id="108" name="TextBox 107">
            <a:extLst>
              <a:ext uri="{FF2B5EF4-FFF2-40B4-BE49-F238E27FC236}">
                <a16:creationId xmlns:a16="http://schemas.microsoft.com/office/drawing/2014/main" id="{99EBD52A-8DCC-C702-7A25-991628B9DB9F}"/>
              </a:ext>
            </a:extLst>
          </p:cNvPr>
          <p:cNvSpPr txBox="1"/>
          <p:nvPr/>
        </p:nvSpPr>
        <p:spPr>
          <a:xfrm>
            <a:off x="245418" y="3755205"/>
            <a:ext cx="1650370" cy="1077218"/>
          </a:xfrm>
          <a:prstGeom prst="rect">
            <a:avLst/>
          </a:prstGeom>
          <a:noFill/>
        </p:spPr>
        <p:txBody>
          <a:bodyPr wrap="square" lIns="0" tIns="0" rIns="0" bIns="0" rtlCol="0">
            <a:spAutoFit/>
          </a:bodyPr>
          <a:lstStyle/>
          <a:p>
            <a:pPr algn="r">
              <a:spcAft>
                <a:spcPts val="300"/>
              </a:spcAft>
            </a:pPr>
            <a:r>
              <a:rPr lang="en-US" sz="1000" b="0">
                <a:effectLst/>
                <a:latin typeface="Arial" panose="020B0604020202020204" pitchFamily="34" charset="0"/>
                <a:cs typeface="Arial" panose="020B0604020202020204" pitchFamily="34" charset="0"/>
              </a:rPr>
              <a:t>We empower you and</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your firm to solve business challenges together, backed</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by our C-suite leadership</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and supported by a network</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of specialists covering all aspects of your business.</a:t>
            </a:r>
          </a:p>
        </p:txBody>
      </p:sp>
      <p:sp>
        <p:nvSpPr>
          <p:cNvPr id="109" name="TextBox 108">
            <a:extLst>
              <a:ext uri="{FF2B5EF4-FFF2-40B4-BE49-F238E27FC236}">
                <a16:creationId xmlns:a16="http://schemas.microsoft.com/office/drawing/2014/main" id="{15F98653-6445-ACD3-0B5A-988E009E84A2}"/>
              </a:ext>
            </a:extLst>
          </p:cNvPr>
          <p:cNvSpPr txBox="1"/>
          <p:nvPr/>
        </p:nvSpPr>
        <p:spPr>
          <a:xfrm>
            <a:off x="320040" y="5546044"/>
            <a:ext cx="1575747" cy="1077218"/>
          </a:xfrm>
          <a:prstGeom prst="rect">
            <a:avLst/>
          </a:prstGeom>
          <a:noFill/>
        </p:spPr>
        <p:txBody>
          <a:bodyPr wrap="square" lIns="0" tIns="0" rIns="0" bIns="0" rtlCol="0">
            <a:spAutoFit/>
          </a:bodyPr>
          <a:lstStyle/>
          <a:p>
            <a:pPr algn="r">
              <a:spcAft>
                <a:spcPts val="300"/>
              </a:spcAft>
            </a:pPr>
            <a:r>
              <a:rPr lang="en-US" sz="1000" b="0">
                <a:effectLst/>
                <a:latin typeface="Arial" panose="020B0604020202020204" pitchFamily="34" charset="0"/>
                <a:cs typeface="Arial" panose="020B0604020202020204" pitchFamily="34" charset="0"/>
              </a:rPr>
              <a:t>We tap into the expertise</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of investment professionals around the world to deliver deep insights to help</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our partners</a:t>
            </a:r>
            <a:r>
              <a:rPr lang="en-US" sz="1000" b="0">
                <a:latin typeface="Arial" panose="020B0604020202020204" pitchFamily="34" charset="0"/>
                <a:cs typeface="Arial" panose="020B0604020202020204" pitchFamily="34" charset="0"/>
              </a:rPr>
              <a:t> </a:t>
            </a:r>
            <a:r>
              <a:rPr lang="en-US" sz="1000" b="0">
                <a:effectLst/>
                <a:latin typeface="Arial" panose="020B0604020202020204" pitchFamily="34" charset="0"/>
                <a:cs typeface="Arial" panose="020B0604020202020204" pitchFamily="34" charset="0"/>
              </a:rPr>
              <a:t>anticipate opportunities and</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navigate change. </a:t>
            </a:r>
          </a:p>
        </p:txBody>
      </p:sp>
      <p:sp>
        <p:nvSpPr>
          <p:cNvPr id="110" name="TextBox 109">
            <a:extLst>
              <a:ext uri="{FF2B5EF4-FFF2-40B4-BE49-F238E27FC236}">
                <a16:creationId xmlns:a16="http://schemas.microsoft.com/office/drawing/2014/main" id="{282D6549-5AAE-A93B-0E88-FD2558C0F05C}"/>
              </a:ext>
            </a:extLst>
          </p:cNvPr>
          <p:cNvSpPr txBox="1"/>
          <p:nvPr/>
        </p:nvSpPr>
        <p:spPr>
          <a:xfrm>
            <a:off x="5834147" y="3755205"/>
            <a:ext cx="1605355" cy="923330"/>
          </a:xfrm>
          <a:prstGeom prst="rect">
            <a:avLst/>
          </a:prstGeom>
          <a:noFill/>
        </p:spPr>
        <p:txBody>
          <a:bodyPr wrap="square" lIns="0" tIns="0" rIns="0" bIns="0" rtlCol="0">
            <a:spAutoFit/>
          </a:bodyPr>
          <a:lstStyle/>
          <a:p>
            <a:pPr>
              <a:spcAft>
                <a:spcPts val="300"/>
              </a:spcAft>
            </a:pPr>
            <a:r>
              <a:rPr lang="en-US" sz="1000" b="0">
                <a:effectLst/>
                <a:latin typeface="Arial" panose="020B0604020202020204" pitchFamily="34" charset="0"/>
                <a:cs typeface="Arial" panose="020B0604020202020204" pitchFamily="34" charset="0"/>
              </a:rPr>
              <a:t>We offer a comprehensive range of investment capabilities across public</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and private markets,</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all managed by dedicated specialists. </a:t>
            </a:r>
            <a:endParaRPr lang="en-US" sz="1000" b="0">
              <a:latin typeface="Arial" panose="020B0604020202020204" pitchFamily="34" charset="0"/>
              <a:ea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2E902AB2-2FB5-536E-E8F7-2BD63CC58753}"/>
              </a:ext>
            </a:extLst>
          </p:cNvPr>
          <p:cNvSpPr txBox="1"/>
          <p:nvPr/>
        </p:nvSpPr>
        <p:spPr>
          <a:xfrm>
            <a:off x="5834147" y="5546044"/>
            <a:ext cx="1587285" cy="923330"/>
          </a:xfrm>
          <a:prstGeom prst="rect">
            <a:avLst/>
          </a:prstGeom>
          <a:noFill/>
        </p:spPr>
        <p:txBody>
          <a:bodyPr wrap="square" lIns="0" tIns="0" rIns="0" bIns="0" rtlCol="0">
            <a:spAutoFit/>
          </a:bodyPr>
          <a:lstStyle/>
          <a:p>
            <a:pPr>
              <a:spcAft>
                <a:spcPts val="300"/>
              </a:spcAft>
            </a:pPr>
            <a:r>
              <a:rPr lang="en-US" sz="1000" b="0">
                <a:effectLst/>
                <a:latin typeface="Arial" panose="020B0604020202020204" pitchFamily="34" charset="0"/>
                <a:cs typeface="Arial" panose="020B0604020202020204" pitchFamily="34" charset="0"/>
              </a:rPr>
              <a:t>Our clients have access to </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 wide range of proprietary tools, cutting-edge technologies and expert teams to navigate shifting landscapes with confidence.</a:t>
            </a:r>
          </a:p>
        </p:txBody>
      </p:sp>
      <p:grpSp>
        <p:nvGrpSpPr>
          <p:cNvPr id="123" name="Group 122">
            <a:extLst>
              <a:ext uri="{FF2B5EF4-FFF2-40B4-BE49-F238E27FC236}">
                <a16:creationId xmlns:a16="http://schemas.microsoft.com/office/drawing/2014/main" id="{D9AB2FDB-9EB2-447D-DE26-81B28E3443AB}"/>
              </a:ext>
              <a:ext uri="{C183D7F6-B498-43B3-948B-1728B52AA6E4}">
                <adec:decorative xmlns:adec="http://schemas.microsoft.com/office/drawing/2017/decorative" val="1"/>
              </a:ext>
            </a:extLst>
          </p:cNvPr>
          <p:cNvGrpSpPr/>
          <p:nvPr/>
        </p:nvGrpSpPr>
        <p:grpSpPr>
          <a:xfrm>
            <a:off x="320040" y="3659579"/>
            <a:ext cx="1797926" cy="166103"/>
            <a:chOff x="320040" y="3758969"/>
            <a:chExt cx="1797926" cy="166103"/>
          </a:xfrm>
        </p:grpSpPr>
        <p:cxnSp>
          <p:nvCxnSpPr>
            <p:cNvPr id="112" name="Straight Connector 111">
              <a:extLst>
                <a:ext uri="{FF2B5EF4-FFF2-40B4-BE49-F238E27FC236}">
                  <a16:creationId xmlns:a16="http://schemas.microsoft.com/office/drawing/2014/main" id="{419CC90F-9F79-A78F-DC31-23475D0BA85B}"/>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2DEDD34-C55D-88B0-3430-515EA4672220}"/>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104" name="Group 103" descr="Icon showing a handshake">
            <a:extLst>
              <a:ext uri="{FF2B5EF4-FFF2-40B4-BE49-F238E27FC236}">
                <a16:creationId xmlns:a16="http://schemas.microsoft.com/office/drawing/2014/main" id="{17FDDBDA-1622-029D-CCB3-EC627337948F}"/>
              </a:ext>
            </a:extLst>
          </p:cNvPr>
          <p:cNvGrpSpPr/>
          <p:nvPr/>
        </p:nvGrpSpPr>
        <p:grpSpPr>
          <a:xfrm>
            <a:off x="1971482" y="3741090"/>
            <a:ext cx="517682" cy="517682"/>
            <a:chOff x="3829779" y="1541010"/>
            <a:chExt cx="640080" cy="640080"/>
          </a:xfrm>
        </p:grpSpPr>
        <p:sp>
          <p:nvSpPr>
            <p:cNvPr id="105" name="Oval 104">
              <a:extLst>
                <a:ext uri="{FF2B5EF4-FFF2-40B4-BE49-F238E27FC236}">
                  <a16:creationId xmlns:a16="http://schemas.microsoft.com/office/drawing/2014/main" id="{91CA5835-D33E-1BC5-B4AA-CF4F7653F0E3}"/>
                </a:ext>
              </a:extLst>
            </p:cNvPr>
            <p:cNvSpPr>
              <a:spLocks noChangeAspect="1"/>
            </p:cNvSpPr>
            <p:nvPr/>
          </p:nvSpPr>
          <p:spPr>
            <a:xfrm>
              <a:off x="3829779" y="1541010"/>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BBB7021E-4A83-47DC-8CD8-2AC4D5B77A4E}"/>
                </a:ext>
              </a:extLst>
            </p:cNvPr>
            <p:cNvPicPr>
              <a:picLocks noChangeAspect="1"/>
            </p:cNvPicPr>
            <p:nvPr/>
          </p:nvPicPr>
          <p:blipFill>
            <a:blip r:embed="rId7"/>
            <a:srcRect/>
            <a:stretch/>
          </p:blipFill>
          <p:spPr>
            <a:xfrm>
              <a:off x="3882172" y="1603412"/>
              <a:ext cx="549135" cy="549135"/>
            </a:xfrm>
            <a:prstGeom prst="rect">
              <a:avLst/>
            </a:prstGeom>
            <a:noFill/>
            <a:ln>
              <a:noFill/>
            </a:ln>
          </p:spPr>
        </p:pic>
      </p:grpSp>
      <p:grpSp>
        <p:nvGrpSpPr>
          <p:cNvPr id="124" name="Group 123">
            <a:extLst>
              <a:ext uri="{FF2B5EF4-FFF2-40B4-BE49-F238E27FC236}">
                <a16:creationId xmlns:a16="http://schemas.microsoft.com/office/drawing/2014/main" id="{84F4DA43-02BA-BB7E-5AE3-82EB627FECC5}"/>
              </a:ext>
              <a:ext uri="{C183D7F6-B498-43B3-948B-1728B52AA6E4}">
                <adec:decorative xmlns:adec="http://schemas.microsoft.com/office/drawing/2017/decorative" val="1"/>
              </a:ext>
            </a:extLst>
          </p:cNvPr>
          <p:cNvGrpSpPr/>
          <p:nvPr/>
        </p:nvGrpSpPr>
        <p:grpSpPr>
          <a:xfrm>
            <a:off x="320040" y="5455128"/>
            <a:ext cx="1797926" cy="166103"/>
            <a:chOff x="320040" y="3758969"/>
            <a:chExt cx="1797926" cy="166103"/>
          </a:xfrm>
        </p:grpSpPr>
        <p:cxnSp>
          <p:nvCxnSpPr>
            <p:cNvPr id="125" name="Straight Connector 124">
              <a:extLst>
                <a:ext uri="{FF2B5EF4-FFF2-40B4-BE49-F238E27FC236}">
                  <a16:creationId xmlns:a16="http://schemas.microsoft.com/office/drawing/2014/main" id="{7177351A-FDB1-3DFE-A57F-135327F97099}"/>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22820AA-88DE-774C-2B58-B5AADB44659D}"/>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95" name="Group 94" descr="Icon showing an eye peering through a looking glass">
            <a:extLst>
              <a:ext uri="{FF2B5EF4-FFF2-40B4-BE49-F238E27FC236}">
                <a16:creationId xmlns:a16="http://schemas.microsoft.com/office/drawing/2014/main" id="{7D544261-BA36-5B5E-9BAB-E9E8CB59F4B3}"/>
              </a:ext>
            </a:extLst>
          </p:cNvPr>
          <p:cNvGrpSpPr/>
          <p:nvPr/>
        </p:nvGrpSpPr>
        <p:grpSpPr>
          <a:xfrm>
            <a:off x="1971482" y="5576410"/>
            <a:ext cx="517682" cy="517682"/>
            <a:chOff x="3254689" y="4287287"/>
            <a:chExt cx="640080" cy="640080"/>
          </a:xfrm>
        </p:grpSpPr>
        <p:sp>
          <p:nvSpPr>
            <p:cNvPr id="96" name="Oval 95">
              <a:extLst>
                <a:ext uri="{FF2B5EF4-FFF2-40B4-BE49-F238E27FC236}">
                  <a16:creationId xmlns:a16="http://schemas.microsoft.com/office/drawing/2014/main" id="{8000072A-EC22-282B-9482-1775899B206F}"/>
                </a:ext>
              </a:extLst>
            </p:cNvPr>
            <p:cNvSpPr>
              <a:spLocks noChangeAspect="1"/>
            </p:cNvSpPr>
            <p:nvPr/>
          </p:nvSpPr>
          <p:spPr>
            <a:xfrm>
              <a:off x="3254689" y="4287287"/>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5609947B-249A-4E6B-0C7A-9017EB75D7FA}"/>
                </a:ext>
              </a:extLst>
            </p:cNvPr>
            <p:cNvPicPr>
              <a:picLocks noChangeAspect="1"/>
            </p:cNvPicPr>
            <p:nvPr/>
          </p:nvPicPr>
          <p:blipFill>
            <a:blip r:embed="rId8"/>
            <a:srcRect/>
            <a:stretch/>
          </p:blipFill>
          <p:spPr>
            <a:xfrm>
              <a:off x="3305395" y="4345363"/>
              <a:ext cx="548640" cy="548640"/>
            </a:xfrm>
            <a:prstGeom prst="rect">
              <a:avLst/>
            </a:prstGeom>
          </p:spPr>
        </p:pic>
      </p:grpSp>
      <p:grpSp>
        <p:nvGrpSpPr>
          <p:cNvPr id="127" name="Group 126">
            <a:extLst>
              <a:ext uri="{FF2B5EF4-FFF2-40B4-BE49-F238E27FC236}">
                <a16:creationId xmlns:a16="http://schemas.microsoft.com/office/drawing/2014/main" id="{3A2AFBE3-FB5D-85B2-3F9D-C93CDF5E045C}"/>
              </a:ext>
              <a:ext uri="{C183D7F6-B498-43B3-948B-1728B52AA6E4}">
                <adec:decorative xmlns:adec="http://schemas.microsoft.com/office/drawing/2017/decorative" val="1"/>
              </a:ext>
            </a:extLst>
          </p:cNvPr>
          <p:cNvGrpSpPr/>
          <p:nvPr/>
        </p:nvGrpSpPr>
        <p:grpSpPr>
          <a:xfrm flipH="1">
            <a:off x="5592839" y="3659579"/>
            <a:ext cx="1797926" cy="166103"/>
            <a:chOff x="320040" y="3758969"/>
            <a:chExt cx="1797926" cy="166103"/>
          </a:xfrm>
        </p:grpSpPr>
        <p:cxnSp>
          <p:nvCxnSpPr>
            <p:cNvPr id="128" name="Straight Connector 127">
              <a:extLst>
                <a:ext uri="{FF2B5EF4-FFF2-40B4-BE49-F238E27FC236}">
                  <a16:creationId xmlns:a16="http://schemas.microsoft.com/office/drawing/2014/main" id="{26FEC432-6FDA-A5D9-B82D-C6028F9BE333}"/>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77F60BA-8860-78E0-1186-13C834110E3B}"/>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F51FC43C-6D25-E6DB-4A4B-440027BD7E1B}"/>
              </a:ext>
              <a:ext uri="{C183D7F6-B498-43B3-948B-1728B52AA6E4}">
                <adec:decorative xmlns:adec="http://schemas.microsoft.com/office/drawing/2017/decorative" val="1"/>
              </a:ext>
            </a:extLst>
          </p:cNvPr>
          <p:cNvGrpSpPr/>
          <p:nvPr/>
        </p:nvGrpSpPr>
        <p:grpSpPr>
          <a:xfrm flipH="1">
            <a:off x="5592839" y="5455128"/>
            <a:ext cx="1797926" cy="166103"/>
            <a:chOff x="320040" y="3758969"/>
            <a:chExt cx="1797926" cy="166103"/>
          </a:xfrm>
        </p:grpSpPr>
        <p:cxnSp>
          <p:nvCxnSpPr>
            <p:cNvPr id="131" name="Straight Connector 130">
              <a:extLst>
                <a:ext uri="{FF2B5EF4-FFF2-40B4-BE49-F238E27FC236}">
                  <a16:creationId xmlns:a16="http://schemas.microsoft.com/office/drawing/2014/main" id="{D9466106-86EC-7BBC-F7E3-C7BAC6F70406}"/>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9E76380-BA89-5ABA-B31C-3E70046A8B1E}"/>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98" name="Group 97" descr="An icon showing a chart depicting growth over time">
            <a:extLst>
              <a:ext uri="{FF2B5EF4-FFF2-40B4-BE49-F238E27FC236}">
                <a16:creationId xmlns:a16="http://schemas.microsoft.com/office/drawing/2014/main" id="{179BBB57-9D0A-AD71-1A36-7BCE978724A3}"/>
              </a:ext>
            </a:extLst>
          </p:cNvPr>
          <p:cNvGrpSpPr/>
          <p:nvPr/>
        </p:nvGrpSpPr>
        <p:grpSpPr>
          <a:xfrm>
            <a:off x="5225873" y="3741090"/>
            <a:ext cx="517682" cy="517682"/>
            <a:chOff x="7761918" y="1609590"/>
            <a:chExt cx="640080" cy="640080"/>
          </a:xfrm>
        </p:grpSpPr>
        <p:sp>
          <p:nvSpPr>
            <p:cNvPr id="99" name="Oval 98">
              <a:extLst>
                <a:ext uri="{FF2B5EF4-FFF2-40B4-BE49-F238E27FC236}">
                  <a16:creationId xmlns:a16="http://schemas.microsoft.com/office/drawing/2014/main" id="{F0D49E80-D741-75E4-E559-CE05D7E200B0}"/>
                </a:ext>
              </a:extLst>
            </p:cNvPr>
            <p:cNvSpPr>
              <a:spLocks noChangeAspect="1"/>
            </p:cNvSpPr>
            <p:nvPr/>
          </p:nvSpPr>
          <p:spPr>
            <a:xfrm>
              <a:off x="7761918" y="1609590"/>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915A889C-4DDA-AE05-6134-7B7CD1CE9EA8}"/>
                </a:ext>
              </a:extLst>
            </p:cNvPr>
            <p:cNvPicPr>
              <a:picLocks noChangeAspect="1"/>
            </p:cNvPicPr>
            <p:nvPr/>
          </p:nvPicPr>
          <p:blipFill>
            <a:blip r:embed="rId9"/>
            <a:srcRect/>
            <a:stretch/>
          </p:blipFill>
          <p:spPr>
            <a:xfrm>
              <a:off x="7842854" y="1690526"/>
              <a:ext cx="457200" cy="457200"/>
            </a:xfrm>
            <a:prstGeom prst="rect">
              <a:avLst/>
            </a:prstGeom>
          </p:spPr>
        </p:pic>
      </p:grpSp>
      <p:grpSp>
        <p:nvGrpSpPr>
          <p:cNvPr id="101" name="Group 100" descr="An icon showing a gear inside a light bulb">
            <a:extLst>
              <a:ext uri="{FF2B5EF4-FFF2-40B4-BE49-F238E27FC236}">
                <a16:creationId xmlns:a16="http://schemas.microsoft.com/office/drawing/2014/main" id="{DD7FCD72-5ECE-1D74-803A-32C1B874A14E}"/>
              </a:ext>
            </a:extLst>
          </p:cNvPr>
          <p:cNvGrpSpPr/>
          <p:nvPr/>
        </p:nvGrpSpPr>
        <p:grpSpPr>
          <a:xfrm>
            <a:off x="5225873" y="5576410"/>
            <a:ext cx="517682" cy="517682"/>
            <a:chOff x="7761918" y="4287287"/>
            <a:chExt cx="640080" cy="640080"/>
          </a:xfrm>
        </p:grpSpPr>
        <p:sp>
          <p:nvSpPr>
            <p:cNvPr id="102" name="Oval 101">
              <a:extLst>
                <a:ext uri="{FF2B5EF4-FFF2-40B4-BE49-F238E27FC236}">
                  <a16:creationId xmlns:a16="http://schemas.microsoft.com/office/drawing/2014/main" id="{F8C4A651-32DA-5635-71B7-11802EAB09B4}"/>
                </a:ext>
              </a:extLst>
            </p:cNvPr>
            <p:cNvSpPr>
              <a:spLocks noChangeAspect="1"/>
            </p:cNvSpPr>
            <p:nvPr/>
          </p:nvSpPr>
          <p:spPr>
            <a:xfrm>
              <a:off x="7761918" y="4287287"/>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7843DF46-3CC6-BEE8-1BC4-8E1E66998BA7}"/>
                </a:ext>
              </a:extLst>
            </p:cNvPr>
            <p:cNvPicPr>
              <a:picLocks noChangeAspect="1"/>
            </p:cNvPicPr>
            <p:nvPr/>
          </p:nvPicPr>
          <p:blipFill>
            <a:blip r:embed="rId10"/>
            <a:srcRect/>
            <a:stretch/>
          </p:blipFill>
          <p:spPr>
            <a:xfrm>
              <a:off x="7830369" y="4362045"/>
              <a:ext cx="502920" cy="502920"/>
            </a:xfrm>
            <a:prstGeom prst="rect">
              <a:avLst/>
            </a:prstGeom>
          </p:spPr>
        </p:pic>
      </p:grpSp>
    </p:spTree>
    <p:extLst>
      <p:ext uri="{BB962C8B-B14F-4D97-AF65-F5344CB8AC3E}">
        <p14:creationId xmlns:p14="http://schemas.microsoft.com/office/powerpoint/2010/main" val="340785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8F764C6-8727-87FA-26C9-D543608B942B}"/>
              </a:ext>
              <a:ext uri="{C183D7F6-B498-43B3-948B-1728B52AA6E4}">
                <adec:decorative xmlns:adec="http://schemas.microsoft.com/office/drawing/2017/decorative" val="1"/>
              </a:ext>
            </a:extLst>
          </p:cNvPr>
          <p:cNvSpPr txBox="1"/>
          <p:nvPr/>
        </p:nvSpPr>
        <p:spPr>
          <a:xfrm>
            <a:off x="5070617" y="2002681"/>
            <a:ext cx="2225045" cy="1308115"/>
          </a:xfrm>
          <a:prstGeom prst="rect">
            <a:avLst/>
          </a:prstGeom>
          <a:noFill/>
          <a:ln w="12700">
            <a:solidFill>
              <a:srgbClr val="002EB8"/>
            </a:solidFill>
          </a:ln>
        </p:spPr>
        <p:txBody>
          <a:bodyPr wrap="square" lIns="182880" tIns="1005840" rIns="137160" bIns="137160" rtlCol="0" anchor="t">
            <a:noAutofit/>
          </a:bodyPr>
          <a:lstStyle/>
          <a:p>
            <a:pPr defTabSz="1042753" fontAlgn="auto">
              <a:lnSpc>
                <a:spcPts val="1200"/>
              </a:lnSpc>
              <a:spcBef>
                <a:spcPts val="0"/>
              </a:spcBef>
              <a:spcAft>
                <a:spcPts val="600"/>
              </a:spcAft>
            </a:pPr>
            <a:endParaRPr lang="en-US" sz="1000" b="0"/>
          </a:p>
        </p:txBody>
      </p:sp>
      <p:sp>
        <p:nvSpPr>
          <p:cNvPr id="4" name="Text Placeholder 3">
            <a:extLst>
              <a:ext uri="{FF2B5EF4-FFF2-40B4-BE49-F238E27FC236}">
                <a16:creationId xmlns:a16="http://schemas.microsoft.com/office/drawing/2014/main" id="{3E3A5D61-1427-3C41-AA7E-021A83389FA5}"/>
              </a:ext>
            </a:extLst>
          </p:cNvPr>
          <p:cNvSpPr>
            <a:spLocks noGrp="1"/>
          </p:cNvSpPr>
          <p:nvPr>
            <p:ph type="body" sz="quarter" idx="14"/>
          </p:nvPr>
        </p:nvSpPr>
        <p:spPr>
          <a:xfrm>
            <a:off x="333421" y="639993"/>
            <a:ext cx="7124700" cy="1282229"/>
          </a:xfrm>
        </p:spPr>
        <p:txBody>
          <a:bodyPr lIns="0" tIns="0" rIns="0" bIns="0" numCol="1" spcCol="0" anchor="t"/>
          <a:lstStyle/>
          <a:p>
            <a:pPr>
              <a:spcBef>
                <a:spcPts val="0"/>
              </a:spcBef>
              <a:spcAft>
                <a:spcPts val="300"/>
              </a:spcAft>
            </a:pPr>
            <a:r>
              <a:rPr lang="en-US" sz="1400" dirty="0">
                <a:solidFill>
                  <a:srgbClr val="002EB8"/>
                </a:solidFill>
                <a:latin typeface="Arial" charset="0"/>
                <a:ea typeface="ＭＳ Ｐゴシック" charset="0"/>
              </a:rPr>
              <a:t>Meet the Franklin Templeton companies</a:t>
            </a:r>
          </a:p>
          <a:p>
            <a:pPr algn="l"/>
            <a:r>
              <a:rPr lang="en-GB" sz="1200" b="0" dirty="0">
                <a:solidFill>
                  <a:schemeClr val="tx1"/>
                </a:solidFill>
                <a:cs typeface="Times New Roman" panose="02020603050405020304" pitchFamily="18" charset="0"/>
              </a:rPr>
              <a:t>We’ve broadened our capabilities through a long track record of successful, strategic acquisitions, adding multiple investment managers to our platform in the last five years alone. We preserve the investment autonomy of each investment manager and underpin each team with large-scale expertise in distribution, marketing, data science, operations, and risk management practices.</a:t>
            </a:r>
            <a:endParaRPr lang="en-US" sz="1200" b="0" dirty="0">
              <a:solidFill>
                <a:schemeClr val="tx1"/>
              </a:solidFill>
              <a:cs typeface="Times New Roman" panose="02020603050405020304" pitchFamily="18" charset="0"/>
            </a:endParaRPr>
          </a:p>
        </p:txBody>
      </p:sp>
      <p:pic>
        <p:nvPicPr>
          <p:cNvPr id="12" name="Picture 11" descr="A blue and black logo for ClearBridge Investments">
            <a:extLst>
              <a:ext uri="{FF2B5EF4-FFF2-40B4-BE49-F238E27FC236}">
                <a16:creationId xmlns:a16="http://schemas.microsoft.com/office/drawing/2014/main" id="{FAC9C7B9-52C8-D517-61DB-05DBE19006D5}"/>
              </a:ext>
            </a:extLst>
          </p:cNvPr>
          <p:cNvPicPr>
            <a:picLocks noChangeAspect="1"/>
          </p:cNvPicPr>
          <p:nvPr/>
        </p:nvPicPr>
        <p:blipFill>
          <a:blip r:embed="rId3"/>
          <a:stretch>
            <a:fillRect/>
          </a:stretch>
        </p:blipFill>
        <p:spPr>
          <a:xfrm>
            <a:off x="5128767" y="2164661"/>
            <a:ext cx="1272355" cy="256774"/>
          </a:xfrm>
          <a:prstGeom prst="rect">
            <a:avLst/>
          </a:prstGeom>
        </p:spPr>
      </p:pic>
      <p:grpSp>
        <p:nvGrpSpPr>
          <p:cNvPr id="7" name="Group 6" descr="Benefit Street Partners logo">
            <a:extLst>
              <a:ext uri="{FF2B5EF4-FFF2-40B4-BE49-F238E27FC236}">
                <a16:creationId xmlns:a16="http://schemas.microsoft.com/office/drawing/2014/main" id="{65B787D4-523D-E3C7-DAD9-F11E75685FF7}"/>
              </a:ext>
            </a:extLst>
          </p:cNvPr>
          <p:cNvGrpSpPr/>
          <p:nvPr/>
        </p:nvGrpSpPr>
        <p:grpSpPr>
          <a:xfrm>
            <a:off x="323007" y="2006325"/>
            <a:ext cx="2225045" cy="1308115"/>
            <a:chOff x="374029" y="1869282"/>
            <a:chExt cx="2225045" cy="1308115"/>
          </a:xfrm>
        </p:grpSpPr>
        <p:sp>
          <p:nvSpPr>
            <p:cNvPr id="2" name="TextBox 1">
              <a:extLst>
                <a:ext uri="{FF2B5EF4-FFF2-40B4-BE49-F238E27FC236}">
                  <a16:creationId xmlns:a16="http://schemas.microsoft.com/office/drawing/2014/main" id="{681FFD79-9865-F49A-4EF0-EDF8CFC11FCB}"/>
                </a:ext>
              </a:extLst>
            </p:cNvPr>
            <p:cNvSpPr txBox="1"/>
            <p:nvPr/>
          </p:nvSpPr>
          <p:spPr>
            <a:xfrm>
              <a:off x="374029" y="1869282"/>
              <a:ext cx="2225045" cy="1308115"/>
            </a:xfrm>
            <a:prstGeom prst="rect">
              <a:avLst/>
            </a:prstGeom>
            <a:noFill/>
            <a:ln w="9525">
              <a:solidFill>
                <a:srgbClr val="002EB8"/>
              </a:solidFill>
            </a:ln>
          </p:spPr>
          <p:txBody>
            <a:bodyPr wrap="square" lIns="182880" tIns="1005840" rIns="137160" bIns="137160" rtlCol="0" anchor="t">
              <a:noAutofit/>
            </a:bodyPr>
            <a:lstStyle/>
            <a:p>
              <a:pPr marL="0" marR="5080" lvl="0" indent="0" algn="l" defTabSz="914400" rtl="0" eaLnBrk="1" fontAlgn="auto" latinLnBrk="0" hangingPunct="1">
                <a:lnSpc>
                  <a:spcPct val="100000"/>
                </a:lnSpc>
                <a:spcBef>
                  <a:spcPts val="0"/>
                </a:spcBef>
                <a:buClrTx/>
                <a:buSzTx/>
                <a:buFontTx/>
                <a:buNone/>
                <a:tabLst/>
                <a:defRPr/>
              </a:pPr>
              <a:endParaRPr lang="en-US" sz="1000" b="0"/>
            </a:p>
          </p:txBody>
        </p:sp>
        <p:sp>
          <p:nvSpPr>
            <p:cNvPr id="6" name="TextBox 5">
              <a:extLst>
                <a:ext uri="{FF2B5EF4-FFF2-40B4-BE49-F238E27FC236}">
                  <a16:creationId xmlns:a16="http://schemas.microsoft.com/office/drawing/2014/main" id="{59D67960-C0F6-C778-FC84-444CCE82B09B}"/>
                </a:ext>
              </a:extLst>
            </p:cNvPr>
            <p:cNvSpPr txBox="1"/>
            <p:nvPr/>
          </p:nvSpPr>
          <p:spPr>
            <a:xfrm>
              <a:off x="419631" y="2554654"/>
              <a:ext cx="2111814" cy="592470"/>
            </a:xfrm>
            <a:prstGeom prst="rect">
              <a:avLst/>
            </a:prstGeom>
            <a:noFill/>
          </p:spPr>
          <p:txBody>
            <a:bodyPr wrap="square" lIns="91440" tIns="45720" rIns="91440" bIns="45720" rtlCol="0" anchor="t">
              <a:spAutoFit/>
            </a:bodyPr>
            <a:lstStyle/>
            <a:p>
              <a:pPr marR="4445" defTabSz="860450">
                <a:lnSpc>
                  <a:spcPts val="941"/>
                </a:lnSpc>
                <a:spcBef>
                  <a:spcPts val="0"/>
                </a:spcBef>
                <a:defRPr/>
              </a:pPr>
              <a:r>
                <a:rPr lang="en-US" sz="900" b="0" spc="-19" dirty="0">
                  <a:solidFill>
                    <a:srgbClr val="000000"/>
                  </a:solidFill>
                  <a:latin typeface="Arial"/>
                  <a:ea typeface="ＭＳ Ｐゴシック"/>
                  <a:cs typeface="Arial"/>
                </a:rPr>
                <a:t>Global alternative credit specialist offering strategies spanning private and public markets. </a:t>
              </a:r>
              <a:endParaRPr lang="en-US" sz="900" dirty="0"/>
            </a:p>
            <a:p>
              <a:pPr marR="5080">
                <a:spcBef>
                  <a:spcPts val="0"/>
                </a:spcBef>
              </a:pPr>
              <a:endParaRPr lang="en-US" sz="1000" b="0" dirty="0"/>
            </a:p>
          </p:txBody>
        </p:sp>
      </p:grpSp>
      <p:pic>
        <p:nvPicPr>
          <p:cNvPr id="15" name="Picture 14" descr="Clarion Partners logo">
            <a:extLst>
              <a:ext uri="{FF2B5EF4-FFF2-40B4-BE49-F238E27FC236}">
                <a16:creationId xmlns:a16="http://schemas.microsoft.com/office/drawing/2014/main" id="{64D35EA5-AACC-5E22-FB77-4CD1C58A4800}"/>
              </a:ext>
            </a:extLst>
          </p:cNvPr>
          <p:cNvPicPr>
            <a:picLocks noChangeAspect="1"/>
          </p:cNvPicPr>
          <p:nvPr/>
        </p:nvPicPr>
        <p:blipFill>
          <a:blip r:embed="rId4"/>
          <a:stretch>
            <a:fillRect/>
          </a:stretch>
        </p:blipFill>
        <p:spPr>
          <a:xfrm>
            <a:off x="2787723" y="2138424"/>
            <a:ext cx="1413976" cy="395348"/>
          </a:xfrm>
          <a:prstGeom prst="rect">
            <a:avLst/>
          </a:prstGeom>
        </p:spPr>
      </p:pic>
      <p:sp>
        <p:nvSpPr>
          <p:cNvPr id="17" name="TextBox 16">
            <a:extLst>
              <a:ext uri="{FF2B5EF4-FFF2-40B4-BE49-F238E27FC236}">
                <a16:creationId xmlns:a16="http://schemas.microsoft.com/office/drawing/2014/main" id="{B2ECD305-8522-4AF5-78A3-5A692DA00602}"/>
              </a:ext>
              <a:ext uri="{C183D7F6-B498-43B3-948B-1728B52AA6E4}">
                <adec:decorative xmlns:adec="http://schemas.microsoft.com/office/drawing/2017/decorative" val="1"/>
              </a:ext>
            </a:extLst>
          </p:cNvPr>
          <p:cNvSpPr txBox="1"/>
          <p:nvPr/>
        </p:nvSpPr>
        <p:spPr>
          <a:xfrm>
            <a:off x="2696812" y="2011341"/>
            <a:ext cx="2225045" cy="1308115"/>
          </a:xfrm>
          <a:prstGeom prst="rect">
            <a:avLst/>
          </a:prstGeom>
          <a:noFill/>
          <a:ln w="12700">
            <a:solidFill>
              <a:srgbClr val="002EB8"/>
            </a:solidFill>
          </a:ln>
        </p:spPr>
        <p:txBody>
          <a:bodyPr wrap="square" lIns="182880" tIns="1005840" rIns="137160" bIns="137160" rtlCol="0" anchor="t">
            <a:noAutofit/>
          </a:bodyPr>
          <a:lstStyle/>
          <a:p>
            <a:pPr defTabSz="1042753" fontAlgn="auto">
              <a:lnSpc>
                <a:spcPts val="1200"/>
              </a:lnSpc>
              <a:spcBef>
                <a:spcPts val="0"/>
              </a:spcBef>
              <a:spcAft>
                <a:spcPts val="600"/>
              </a:spcAft>
            </a:pPr>
            <a:endParaRPr lang="en-US" sz="1000" b="0"/>
          </a:p>
        </p:txBody>
      </p:sp>
      <p:sp>
        <p:nvSpPr>
          <p:cNvPr id="19" name="TextBox 18">
            <a:extLst>
              <a:ext uri="{FF2B5EF4-FFF2-40B4-BE49-F238E27FC236}">
                <a16:creationId xmlns:a16="http://schemas.microsoft.com/office/drawing/2014/main" id="{3E14DA60-0175-41B2-D92F-1AF3C4EC178B}"/>
              </a:ext>
            </a:extLst>
          </p:cNvPr>
          <p:cNvSpPr txBox="1"/>
          <p:nvPr/>
        </p:nvSpPr>
        <p:spPr>
          <a:xfrm>
            <a:off x="2787723" y="2641004"/>
            <a:ext cx="1788030" cy="523220"/>
          </a:xfrm>
          <a:prstGeom prst="rect">
            <a:avLst/>
          </a:prstGeom>
          <a:noFill/>
        </p:spPr>
        <p:txBody>
          <a:bodyPr wrap="square" lIns="91440" tIns="45720" rIns="91440" bIns="45720" rtlCol="0" anchor="t">
            <a:spAutoFit/>
          </a:bodyPr>
          <a:lstStyle/>
          <a:p>
            <a:pPr>
              <a:defRPr/>
            </a:pPr>
            <a:r>
              <a:rPr lang="en-US" sz="900" b="0" dirty="0">
                <a:solidFill>
                  <a:srgbClr val="000000"/>
                </a:solidFill>
                <a:latin typeface="Arial"/>
                <a:cs typeface="Arial"/>
              </a:rPr>
              <a:t>Investing in </a:t>
            </a:r>
            <a:r>
              <a:rPr kumimoji="0" lang="en-US" sz="900" b="0" i="0" u="none" strike="noStrike" kern="1200" cap="none" spc="0" normalizeH="0" baseline="0" noProof="0" dirty="0">
                <a:ln>
                  <a:noFill/>
                </a:ln>
                <a:solidFill>
                  <a:srgbClr val="000000"/>
                </a:solidFill>
                <a:effectLst/>
                <a:uLnTx/>
                <a:uFillTx/>
                <a:latin typeface="Arial"/>
                <a:cs typeface="Arial"/>
              </a:rPr>
              <a:t>private real estate across the risk/return spectrum.</a:t>
            </a:r>
            <a:endParaRPr lang="en-US" dirty="0"/>
          </a:p>
          <a:p>
            <a:pPr marL="0" marR="0" lvl="0" indent="0" algn="l" defTabSz="914400">
              <a:lnSpc>
                <a:spcPct val="100000"/>
              </a:lnSpc>
              <a:spcBef>
                <a:spcPts val="0"/>
              </a:spcBef>
              <a:spcAft>
                <a:spcPct val="0"/>
              </a:spcAft>
              <a:buClrTx/>
              <a:buSzTx/>
              <a:buFontTx/>
              <a:buNone/>
              <a:tabLst/>
              <a:defRPr/>
            </a:pPr>
            <a:endParaRPr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7FCECADA-137C-4CF2-D363-89E9D220C866}"/>
              </a:ext>
            </a:extLst>
          </p:cNvPr>
          <p:cNvSpPr txBox="1"/>
          <p:nvPr/>
        </p:nvSpPr>
        <p:spPr>
          <a:xfrm>
            <a:off x="5070617" y="2556493"/>
            <a:ext cx="1788030" cy="507831"/>
          </a:xfrm>
          <a:prstGeom prst="rect">
            <a:avLst/>
          </a:prstGeom>
          <a:noFill/>
        </p:spPr>
        <p:txBody>
          <a:bodyPr wrap="square" lIns="91440" tIns="45720" rIns="91440" bIns="45720" rtlCol="0" anchor="t">
            <a:spAutoFit/>
          </a:bodyPr>
          <a:lstStyle/>
          <a:p>
            <a:pPr>
              <a:defRPr/>
            </a:pPr>
            <a:r>
              <a:rPr lang="en-GB" sz="900" b="0" dirty="0">
                <a:solidFill>
                  <a:srgbClr val="000000"/>
                </a:solidFill>
                <a:latin typeface="Arial"/>
                <a:cs typeface="Arial"/>
              </a:rPr>
              <a:t>Active equity </a:t>
            </a:r>
            <a:r>
              <a:rPr kumimoji="0" lang="en-GB" sz="900" b="0" i="0" u="none" strike="noStrike" kern="1200" cap="none" spc="0" normalizeH="0" baseline="0" noProof="0" dirty="0">
                <a:ln>
                  <a:noFill/>
                </a:ln>
                <a:solidFill>
                  <a:srgbClr val="000000"/>
                </a:solidFill>
                <a:effectLst/>
                <a:uLnTx/>
                <a:uFillTx/>
                <a:latin typeface="Arial"/>
                <a:cs typeface="Arial"/>
              </a:rPr>
              <a:t>strategies</a:t>
            </a:r>
            <a:r>
              <a:rPr lang="en-GB" sz="900" b="0" dirty="0">
                <a:solidFill>
                  <a:srgbClr val="000000"/>
                </a:solidFill>
                <a:latin typeface="Arial"/>
                <a:cs typeface="Arial"/>
              </a:rPr>
              <a:t> across global developed, emerging and local markets</a:t>
            </a:r>
            <a:r>
              <a:rPr kumimoji="0" lang="en-GB" sz="900" b="0" i="0" u="none" strike="noStrike" kern="1200" cap="none" spc="0" normalizeH="0" baseline="0" noProof="0" dirty="0">
                <a:ln>
                  <a:noFill/>
                </a:ln>
                <a:solidFill>
                  <a:srgbClr val="000000"/>
                </a:solidFill>
                <a:effectLst/>
                <a:uLnTx/>
                <a:uFillTx/>
                <a:latin typeface="Arial"/>
                <a:cs typeface="Arial"/>
              </a:rPr>
              <a:t>.</a:t>
            </a:r>
            <a:endParaRPr lang="en-US" dirty="0"/>
          </a:p>
        </p:txBody>
      </p:sp>
      <p:sp>
        <p:nvSpPr>
          <p:cNvPr id="31" name="TextBox 30">
            <a:extLst>
              <a:ext uri="{FF2B5EF4-FFF2-40B4-BE49-F238E27FC236}">
                <a16:creationId xmlns:a16="http://schemas.microsoft.com/office/drawing/2014/main" id="{98B7FA41-8F2A-7529-AFDA-42A21216BB5F}"/>
              </a:ext>
              <a:ext uri="{C183D7F6-B498-43B3-948B-1728B52AA6E4}">
                <adec:decorative xmlns:adec="http://schemas.microsoft.com/office/drawing/2017/decorative" val="1"/>
              </a:ext>
            </a:extLst>
          </p:cNvPr>
          <p:cNvSpPr txBox="1"/>
          <p:nvPr/>
        </p:nvSpPr>
        <p:spPr>
          <a:xfrm>
            <a:off x="333432" y="3441762"/>
            <a:ext cx="2225045" cy="1308115"/>
          </a:xfrm>
          <a:prstGeom prst="rect">
            <a:avLst/>
          </a:prstGeom>
          <a:noFill/>
          <a:ln w="12700">
            <a:solidFill>
              <a:srgbClr val="002EB8"/>
            </a:solidFill>
          </a:ln>
        </p:spPr>
        <p:txBody>
          <a:bodyPr wrap="square" lIns="182880" tIns="1005840" rIns="137160" bIns="137160" rtlCol="0" anchor="t">
            <a:noAutofit/>
          </a:bodyPr>
          <a:lstStyle/>
          <a:p>
            <a:pPr defTabSz="1042753" fontAlgn="auto">
              <a:lnSpc>
                <a:spcPts val="1200"/>
              </a:lnSpc>
              <a:spcBef>
                <a:spcPts val="0"/>
              </a:spcBef>
              <a:spcAft>
                <a:spcPts val="600"/>
              </a:spcAft>
            </a:pPr>
            <a:endParaRPr lang="en-US" sz="1000" b="0"/>
          </a:p>
        </p:txBody>
      </p:sp>
      <p:pic>
        <p:nvPicPr>
          <p:cNvPr id="39" name="Picture 38" descr="Lexington Partners logo&#10;">
            <a:extLst>
              <a:ext uri="{FF2B5EF4-FFF2-40B4-BE49-F238E27FC236}">
                <a16:creationId xmlns:a16="http://schemas.microsoft.com/office/drawing/2014/main" id="{6E4A3764-5BA4-82EC-4819-8466B4A00D75}"/>
              </a:ext>
            </a:extLst>
          </p:cNvPr>
          <p:cNvPicPr>
            <a:picLocks noChangeAspect="1"/>
          </p:cNvPicPr>
          <p:nvPr/>
        </p:nvPicPr>
        <p:blipFill>
          <a:blip r:embed="rId5"/>
          <a:stretch>
            <a:fillRect/>
          </a:stretch>
        </p:blipFill>
        <p:spPr>
          <a:xfrm>
            <a:off x="401492" y="3574816"/>
            <a:ext cx="1096035" cy="481720"/>
          </a:xfrm>
          <a:prstGeom prst="rect">
            <a:avLst/>
          </a:prstGeom>
        </p:spPr>
      </p:pic>
      <p:sp>
        <p:nvSpPr>
          <p:cNvPr id="40" name="TextBox 39">
            <a:extLst>
              <a:ext uri="{FF2B5EF4-FFF2-40B4-BE49-F238E27FC236}">
                <a16:creationId xmlns:a16="http://schemas.microsoft.com/office/drawing/2014/main" id="{E92E1E12-C741-F6DD-A8DB-985BF083DEA4}"/>
              </a:ext>
            </a:extLst>
          </p:cNvPr>
          <p:cNvSpPr txBox="1"/>
          <p:nvPr/>
        </p:nvSpPr>
        <p:spPr>
          <a:xfrm>
            <a:off x="340189" y="4189590"/>
            <a:ext cx="1668688" cy="523220"/>
          </a:xfrm>
          <a:prstGeom prst="rect">
            <a:avLst/>
          </a:prstGeom>
          <a:noFill/>
        </p:spPr>
        <p:txBody>
          <a:bodyPr wrap="square" lIns="91440" tIns="45720" rIns="91440" bIns="45720" rtlCol="0" anchor="t">
            <a:spAutoFit/>
          </a:bodyPr>
          <a:lstStyle/>
          <a:p>
            <a:r>
              <a:rPr lang="en-US" sz="900" b="0" dirty="0">
                <a:latin typeface="Arial"/>
                <a:ea typeface="ＭＳ Ｐゴシック"/>
                <a:cs typeface="Arial"/>
              </a:rPr>
              <a:t>Offers secondary private equity and co-investments.</a:t>
            </a:r>
            <a:endParaRPr lang="en-US" sz="900" dirty="0">
              <a:latin typeface="Arial"/>
              <a:ea typeface="ＭＳ Ｐゴシック"/>
              <a:cs typeface="Arial"/>
            </a:endParaRPr>
          </a:p>
          <a:p>
            <a:endParaRPr lang="en-US" sz="1000" b="0" dirty="0"/>
          </a:p>
        </p:txBody>
      </p:sp>
      <p:sp>
        <p:nvSpPr>
          <p:cNvPr id="45" name="TextBox 44">
            <a:extLst>
              <a:ext uri="{FF2B5EF4-FFF2-40B4-BE49-F238E27FC236}">
                <a16:creationId xmlns:a16="http://schemas.microsoft.com/office/drawing/2014/main" id="{A55A7290-F683-76DD-0DF5-E320F2705B4D}"/>
              </a:ext>
              <a:ext uri="{C183D7F6-B498-43B3-948B-1728B52AA6E4}">
                <adec:decorative xmlns:adec="http://schemas.microsoft.com/office/drawing/2017/decorative" val="1"/>
              </a:ext>
            </a:extLst>
          </p:cNvPr>
          <p:cNvSpPr txBox="1"/>
          <p:nvPr/>
        </p:nvSpPr>
        <p:spPr>
          <a:xfrm>
            <a:off x="5070616" y="3453937"/>
            <a:ext cx="2225045" cy="1308115"/>
          </a:xfrm>
          <a:prstGeom prst="rect">
            <a:avLst/>
          </a:prstGeom>
          <a:noFill/>
          <a:ln w="12700">
            <a:solidFill>
              <a:srgbClr val="002EB8"/>
            </a:solidFill>
          </a:ln>
        </p:spPr>
        <p:txBody>
          <a:bodyPr wrap="square" lIns="182880" tIns="1005840" rIns="137160" bIns="137160" rtlCol="0" anchor="t">
            <a:noAutofit/>
          </a:bodyPr>
          <a:lstStyle/>
          <a:p>
            <a:pPr defTabSz="1042753" fontAlgn="auto">
              <a:lnSpc>
                <a:spcPts val="1200"/>
              </a:lnSpc>
              <a:spcBef>
                <a:spcPts val="0"/>
              </a:spcBef>
              <a:spcAft>
                <a:spcPts val="600"/>
              </a:spcAft>
            </a:pPr>
            <a:endParaRPr lang="en-US" sz="1000" b="0"/>
          </a:p>
        </p:txBody>
      </p:sp>
      <p:sp>
        <p:nvSpPr>
          <p:cNvPr id="46" name="TextBox 45">
            <a:extLst>
              <a:ext uri="{FF2B5EF4-FFF2-40B4-BE49-F238E27FC236}">
                <a16:creationId xmlns:a16="http://schemas.microsoft.com/office/drawing/2014/main" id="{1D2FCE6B-D34F-5DF8-1667-B201C3D7A2A9}"/>
              </a:ext>
              <a:ext uri="{C183D7F6-B498-43B3-948B-1728B52AA6E4}">
                <adec:decorative xmlns:adec="http://schemas.microsoft.com/office/drawing/2017/decorative" val="1"/>
              </a:ext>
            </a:extLst>
          </p:cNvPr>
          <p:cNvSpPr txBox="1"/>
          <p:nvPr/>
        </p:nvSpPr>
        <p:spPr>
          <a:xfrm>
            <a:off x="323007" y="4843647"/>
            <a:ext cx="2225045" cy="1308115"/>
          </a:xfrm>
          <a:prstGeom prst="rect">
            <a:avLst/>
          </a:prstGeom>
          <a:noFill/>
          <a:ln w="12700">
            <a:solidFill>
              <a:srgbClr val="002EB8"/>
            </a:solidFill>
          </a:ln>
        </p:spPr>
        <p:txBody>
          <a:bodyPr wrap="square" lIns="182880" tIns="1005840" rIns="137160" bIns="137160" rtlCol="0" anchor="t">
            <a:noAutofit/>
          </a:bodyPr>
          <a:lstStyle/>
          <a:p>
            <a:pPr defTabSz="1042753" fontAlgn="auto">
              <a:lnSpc>
                <a:spcPts val="1200"/>
              </a:lnSpc>
              <a:spcBef>
                <a:spcPts val="0"/>
              </a:spcBef>
              <a:spcAft>
                <a:spcPts val="600"/>
              </a:spcAft>
            </a:pPr>
            <a:endParaRPr lang="en-US" sz="1000" b="0"/>
          </a:p>
        </p:txBody>
      </p:sp>
      <p:grpSp>
        <p:nvGrpSpPr>
          <p:cNvPr id="8" name="Group 7">
            <a:extLst>
              <a:ext uri="{FF2B5EF4-FFF2-40B4-BE49-F238E27FC236}">
                <a16:creationId xmlns:a16="http://schemas.microsoft.com/office/drawing/2014/main" id="{2ACB6F86-9924-C141-0BCD-49E32DA77F6E}"/>
              </a:ext>
            </a:extLst>
          </p:cNvPr>
          <p:cNvGrpSpPr/>
          <p:nvPr/>
        </p:nvGrpSpPr>
        <p:grpSpPr>
          <a:xfrm>
            <a:off x="2696811" y="3449859"/>
            <a:ext cx="2225045" cy="1308115"/>
            <a:chOff x="5046815" y="3426055"/>
            <a:chExt cx="2225045" cy="1308115"/>
          </a:xfrm>
        </p:grpSpPr>
        <p:sp>
          <p:nvSpPr>
            <p:cNvPr id="37" name="TextBox 36">
              <a:extLst>
                <a:ext uri="{FF2B5EF4-FFF2-40B4-BE49-F238E27FC236}">
                  <a16:creationId xmlns:a16="http://schemas.microsoft.com/office/drawing/2014/main" id="{297D1DB2-9BDC-C91F-BEBF-04056BE63466}"/>
                </a:ext>
                <a:ext uri="{C183D7F6-B498-43B3-948B-1728B52AA6E4}">
                  <adec:decorative xmlns:adec="http://schemas.microsoft.com/office/drawing/2017/decorative" val="1"/>
                </a:ext>
              </a:extLst>
            </p:cNvPr>
            <p:cNvSpPr txBox="1"/>
            <p:nvPr/>
          </p:nvSpPr>
          <p:spPr>
            <a:xfrm>
              <a:off x="5046815" y="3426055"/>
              <a:ext cx="2225045" cy="1308115"/>
            </a:xfrm>
            <a:prstGeom prst="rect">
              <a:avLst/>
            </a:prstGeom>
            <a:noFill/>
            <a:ln w="12700">
              <a:solidFill>
                <a:srgbClr val="002EB8"/>
              </a:solidFill>
            </a:ln>
          </p:spPr>
          <p:txBody>
            <a:bodyPr wrap="square" lIns="182880" tIns="1005840" rIns="137160" bIns="137160" rtlCol="0" anchor="t">
              <a:noAutofit/>
            </a:bodyPr>
            <a:lstStyle/>
            <a:p>
              <a:pPr defTabSz="1042753" fontAlgn="auto">
                <a:lnSpc>
                  <a:spcPts val="1200"/>
                </a:lnSpc>
                <a:spcBef>
                  <a:spcPts val="0"/>
                </a:spcBef>
                <a:spcAft>
                  <a:spcPts val="600"/>
                </a:spcAft>
              </a:pPr>
              <a:endParaRPr lang="en-US" sz="1000" b="0"/>
            </a:p>
          </p:txBody>
        </p:sp>
        <p:sp>
          <p:nvSpPr>
            <p:cNvPr id="49" name="TextBox 48">
              <a:extLst>
                <a:ext uri="{FF2B5EF4-FFF2-40B4-BE49-F238E27FC236}">
                  <a16:creationId xmlns:a16="http://schemas.microsoft.com/office/drawing/2014/main" id="{E6454F55-9652-E25A-E254-C0A8FEB33423}"/>
                </a:ext>
              </a:extLst>
            </p:cNvPr>
            <p:cNvSpPr txBox="1"/>
            <p:nvPr/>
          </p:nvSpPr>
          <p:spPr>
            <a:xfrm>
              <a:off x="5128767" y="4029232"/>
              <a:ext cx="1940666" cy="523220"/>
            </a:xfrm>
            <a:prstGeom prst="rect">
              <a:avLst/>
            </a:prstGeom>
            <a:noFill/>
          </p:spPr>
          <p:txBody>
            <a:bodyPr wrap="square" lIns="91440" tIns="45720" rIns="91440" bIns="45720" anchor="t">
              <a:spAutoFit/>
            </a:bodyPr>
            <a:lstStyle/>
            <a:p>
              <a:pPr>
                <a:defRPr/>
              </a:pPr>
              <a:r>
                <a:rPr lang="en-US" sz="900" b="0" dirty="0">
                  <a:solidFill>
                    <a:srgbClr val="000000"/>
                  </a:solidFill>
                  <a:latin typeface="Arial"/>
                  <a:ea typeface="ＭＳ Ｐゴシック"/>
                  <a:cs typeface="Arial"/>
                </a:rPr>
                <a:t>Equity manager pursuing stock-driven alpha across styles.</a:t>
              </a:r>
              <a:endParaRPr lang="en-US" sz="900" dirty="0">
                <a:latin typeface="Arial"/>
                <a:ea typeface="ＭＳ Ｐゴシック"/>
                <a:cs typeface="Arial"/>
              </a:endParaRPr>
            </a:p>
            <a:p>
              <a:pPr>
                <a:spcBef>
                  <a:spcPts val="0"/>
                </a:spcBef>
                <a:spcAft>
                  <a:spcPts val="0"/>
                </a:spcAft>
                <a:defRPr/>
              </a:pPr>
              <a:endParaRPr lang="en-US" sz="1000" b="0" dirty="0">
                <a:solidFill>
                  <a:srgbClr val="000000"/>
                </a:solidFill>
                <a:latin typeface="Arial" panose="020B0604020202020204" pitchFamily="34" charset="0"/>
                <a:cs typeface="Arial" panose="020B0604020202020204" pitchFamily="34" charset="0"/>
              </a:endParaRPr>
            </a:p>
          </p:txBody>
        </p:sp>
        <p:pic>
          <p:nvPicPr>
            <p:cNvPr id="50" name="Picture 49" descr="Putnam Investments logo">
              <a:extLst>
                <a:ext uri="{FF2B5EF4-FFF2-40B4-BE49-F238E27FC236}">
                  <a16:creationId xmlns:a16="http://schemas.microsoft.com/office/drawing/2014/main" id="{29C7E62E-FAC8-AC41-0BA2-6C1C401D4F02}"/>
                </a:ext>
              </a:extLst>
            </p:cNvPr>
            <p:cNvPicPr>
              <a:picLocks noChangeAspect="1"/>
            </p:cNvPicPr>
            <p:nvPr/>
          </p:nvPicPr>
          <p:blipFill>
            <a:blip r:embed="rId6"/>
            <a:stretch>
              <a:fillRect/>
            </a:stretch>
          </p:blipFill>
          <p:spPr>
            <a:xfrm>
              <a:off x="5235014" y="3582354"/>
              <a:ext cx="1328204" cy="331619"/>
            </a:xfrm>
            <a:prstGeom prst="rect">
              <a:avLst/>
            </a:prstGeom>
          </p:spPr>
        </p:pic>
      </p:grpSp>
      <p:sp>
        <p:nvSpPr>
          <p:cNvPr id="53" name="TextBox 52">
            <a:extLst>
              <a:ext uri="{FF2B5EF4-FFF2-40B4-BE49-F238E27FC236}">
                <a16:creationId xmlns:a16="http://schemas.microsoft.com/office/drawing/2014/main" id="{172FE5EF-0216-8FD2-D956-93BAF1285045}"/>
              </a:ext>
            </a:extLst>
          </p:cNvPr>
          <p:cNvSpPr txBox="1"/>
          <p:nvPr/>
        </p:nvSpPr>
        <p:spPr>
          <a:xfrm>
            <a:off x="5128767" y="4070463"/>
            <a:ext cx="2021101" cy="369332"/>
          </a:xfrm>
          <a:prstGeom prst="rect">
            <a:avLst/>
          </a:prstGeom>
          <a:noFill/>
        </p:spPr>
        <p:txBody>
          <a:bodyPr wrap="square">
            <a:spAutoFit/>
          </a:bodyPr>
          <a:lstStyle/>
          <a:p>
            <a:pPr fontAlgn="auto">
              <a:spcBef>
                <a:spcPts val="0"/>
              </a:spcBef>
              <a:spcAft>
                <a:spcPts val="0"/>
              </a:spcAft>
              <a:defRPr/>
            </a:pPr>
            <a:r>
              <a:rPr lang="en-US" sz="900" b="0" dirty="0">
                <a:solidFill>
                  <a:srgbClr val="000000"/>
                </a:solidFill>
                <a:latin typeface="Arial" panose="020B0604020202020204" pitchFamily="34" charset="0"/>
                <a:cs typeface="Arial" panose="020B0604020202020204" pitchFamily="34" charset="0"/>
              </a:rPr>
              <a:t>Pioneering small-cap investing </a:t>
            </a:r>
            <a:br>
              <a:rPr lang="en-US" sz="900" b="0" dirty="0">
                <a:solidFill>
                  <a:srgbClr val="000000"/>
                </a:solidFill>
                <a:latin typeface="Arial" panose="020B0604020202020204" pitchFamily="34" charset="0"/>
                <a:cs typeface="Arial" panose="020B0604020202020204" pitchFamily="34" charset="0"/>
              </a:rPr>
            </a:br>
            <a:r>
              <a:rPr lang="en-US" sz="900" b="0" dirty="0">
                <a:solidFill>
                  <a:srgbClr val="000000"/>
                </a:solidFill>
                <a:latin typeface="Arial" panose="020B0604020202020204" pitchFamily="34" charset="0"/>
                <a:cs typeface="Arial" panose="020B0604020202020204" pitchFamily="34" charset="0"/>
              </a:rPr>
              <a:t>since 1972.​</a:t>
            </a:r>
          </a:p>
        </p:txBody>
      </p:sp>
      <p:pic>
        <p:nvPicPr>
          <p:cNvPr id="54" name="Picture 53" descr="Royce Investment Partners logo">
            <a:extLst>
              <a:ext uri="{FF2B5EF4-FFF2-40B4-BE49-F238E27FC236}">
                <a16:creationId xmlns:a16="http://schemas.microsoft.com/office/drawing/2014/main" id="{2819779F-C67E-81EE-0EDF-A38FC6F1BCE2}"/>
              </a:ext>
            </a:extLst>
          </p:cNvPr>
          <p:cNvPicPr>
            <a:picLocks noChangeAspect="1"/>
          </p:cNvPicPr>
          <p:nvPr/>
        </p:nvPicPr>
        <p:blipFill>
          <a:blip r:embed="rId7"/>
          <a:stretch>
            <a:fillRect/>
          </a:stretch>
        </p:blipFill>
        <p:spPr>
          <a:xfrm>
            <a:off x="5128767" y="3572705"/>
            <a:ext cx="983468" cy="295809"/>
          </a:xfrm>
          <a:prstGeom prst="rect">
            <a:avLst/>
          </a:prstGeom>
        </p:spPr>
      </p:pic>
      <p:sp>
        <p:nvSpPr>
          <p:cNvPr id="56" name="TextBox 55">
            <a:extLst>
              <a:ext uri="{FF2B5EF4-FFF2-40B4-BE49-F238E27FC236}">
                <a16:creationId xmlns:a16="http://schemas.microsoft.com/office/drawing/2014/main" id="{A4F2DBD3-8A00-CA41-E7D3-7F967388E232}"/>
              </a:ext>
            </a:extLst>
          </p:cNvPr>
          <p:cNvSpPr txBox="1"/>
          <p:nvPr/>
        </p:nvSpPr>
        <p:spPr>
          <a:xfrm>
            <a:off x="390634" y="5469333"/>
            <a:ext cx="2089789" cy="523220"/>
          </a:xfrm>
          <a:prstGeom prst="rect">
            <a:avLst/>
          </a:prstGeom>
          <a:noFill/>
        </p:spPr>
        <p:txBody>
          <a:bodyPr wrap="square" lIns="91440" tIns="45720" rIns="91440" bIns="45720" anchor="t">
            <a:spAutoFit/>
          </a:bodyPr>
          <a:lstStyle/>
          <a:p>
            <a:pPr>
              <a:defRPr/>
            </a:pPr>
            <a:r>
              <a:rPr lang="en-US" sz="900" b="0" dirty="0">
                <a:solidFill>
                  <a:srgbClr val="000000"/>
                </a:solidFill>
                <a:latin typeface="Arial"/>
                <a:ea typeface="ＭＳ Ｐゴシック"/>
                <a:cs typeface="Arial"/>
              </a:rPr>
              <a:t>Provides actively managed global fixed-income solutions.</a:t>
            </a:r>
            <a:endParaRPr lang="en-US" sz="900" dirty="0">
              <a:latin typeface="Arial"/>
              <a:ea typeface="ＭＳ Ｐゴシック"/>
              <a:cs typeface="Arial"/>
            </a:endParaRPr>
          </a:p>
          <a:p>
            <a:pPr>
              <a:spcBef>
                <a:spcPts val="0"/>
              </a:spcBef>
              <a:spcAft>
                <a:spcPts val="0"/>
              </a:spcAft>
              <a:defRPr/>
            </a:pPr>
            <a:endParaRPr lang="en-US" sz="1000" b="0" dirty="0">
              <a:solidFill>
                <a:srgbClr val="000000"/>
              </a:solidFill>
              <a:latin typeface="Arial" panose="020B0604020202020204" pitchFamily="34" charset="0"/>
              <a:cs typeface="Arial" panose="020B0604020202020204" pitchFamily="34" charset="0"/>
            </a:endParaRPr>
          </a:p>
        </p:txBody>
      </p:sp>
      <p:pic>
        <p:nvPicPr>
          <p:cNvPr id="57" name="Picture 56" descr="Western Asset">
            <a:extLst>
              <a:ext uri="{FF2B5EF4-FFF2-40B4-BE49-F238E27FC236}">
                <a16:creationId xmlns:a16="http://schemas.microsoft.com/office/drawing/2014/main" id="{0BB2BFB7-DDCC-04FA-8E68-15C91077266E}"/>
              </a:ext>
            </a:extLst>
          </p:cNvPr>
          <p:cNvPicPr>
            <a:picLocks noChangeAspect="1"/>
          </p:cNvPicPr>
          <p:nvPr/>
        </p:nvPicPr>
        <p:blipFill>
          <a:blip r:embed="rId8"/>
          <a:stretch>
            <a:fillRect/>
          </a:stretch>
        </p:blipFill>
        <p:spPr>
          <a:xfrm>
            <a:off x="401492" y="4969715"/>
            <a:ext cx="1399211" cy="325843"/>
          </a:xfrm>
          <a:prstGeom prst="rect">
            <a:avLst/>
          </a:prstGeom>
        </p:spPr>
      </p:pic>
      <p:sp>
        <p:nvSpPr>
          <p:cNvPr id="59" name="TextBox 58">
            <a:extLst>
              <a:ext uri="{FF2B5EF4-FFF2-40B4-BE49-F238E27FC236}">
                <a16:creationId xmlns:a16="http://schemas.microsoft.com/office/drawing/2014/main" id="{AF5DE827-CB65-B0C3-4422-B381BD428439}"/>
              </a:ext>
            </a:extLst>
          </p:cNvPr>
          <p:cNvSpPr txBox="1"/>
          <p:nvPr/>
        </p:nvSpPr>
        <p:spPr>
          <a:xfrm>
            <a:off x="337467" y="6358289"/>
            <a:ext cx="6943737" cy="2508379"/>
          </a:xfrm>
          <a:prstGeom prst="rect">
            <a:avLst/>
          </a:prstGeom>
          <a:noFill/>
        </p:spPr>
        <p:txBody>
          <a:bodyPr wrap="square" lIns="91440" tIns="45720" rIns="91440" bIns="45720" anchor="t">
            <a:spAutoFit/>
          </a:bodyPr>
          <a:lstStyle/>
          <a:p>
            <a:pPr algn="l"/>
            <a:r>
              <a:rPr lang="en-GB" sz="1000" b="1" i="0" u="none" strike="noStrike" baseline="0" dirty="0">
                <a:latin typeface="Arial"/>
                <a:ea typeface="ＭＳ Ｐゴシック"/>
              </a:rPr>
              <a:t>IMPORTANT LEGAL INFORMATION</a:t>
            </a:r>
          </a:p>
          <a:p>
            <a:pPr algn="l"/>
            <a:r>
              <a:rPr lang="en-GB" sz="900" b="0" dirty="0">
                <a:latin typeface="+mn-lt"/>
                <a:ea typeface="ＭＳ Ｐゴシック"/>
              </a:rPr>
              <a:t>This material is intended to be of general interest only and should not be construed as individual investment advice or a recommendation or solicitation to buy, sell or hold any security or to adopt any investment strategy. It does not constitute legal or tax advice.</a:t>
            </a:r>
          </a:p>
          <a:p>
            <a:pPr algn="l"/>
            <a:endParaRPr lang="en-GB" sz="900" b="0" dirty="0">
              <a:latin typeface="+mn-lt"/>
            </a:endParaRPr>
          </a:p>
          <a:p>
            <a:r>
              <a:rPr lang="en-GB" sz="900" b="0" dirty="0">
                <a:latin typeface="+mn-lt"/>
                <a:ea typeface="ＭＳ Ｐゴシック"/>
              </a:rPr>
              <a:t>Issued in the U.S.: Franklin Resources, Inc. and its subsidiaries offer investment management services through multiple investment advisers registered with the SEC. Franklin Distributors, LLC and Putnam Retail Management LP, members FINRA/SIPC, are Franklin Templeton broker/dealers, which provide registered representative services. Franklin Templeton, One Franklin Parkway, San Mateo, California 94403-1906, (800) DIAL BEN/342-5236, franklintempleton.com.</a:t>
            </a:r>
          </a:p>
          <a:p>
            <a:endParaRPr lang="en-GB" sz="900" b="0" dirty="0">
              <a:latin typeface="+mn-lt"/>
            </a:endParaRPr>
          </a:p>
          <a:p>
            <a:r>
              <a:rPr lang="en-GB" sz="900" b="0" dirty="0">
                <a:cs typeface="Arial" panose="020B0604020202020204" pitchFamily="34" charset="0"/>
              </a:rPr>
              <a:t>ClearBridge Investments, LLC, Royce Investment Partners, Western Asset Management Company, LLC and Lexington Partners are Franklin Templeton affiliated companies.</a:t>
            </a:r>
          </a:p>
          <a:p>
            <a:pPr algn="l"/>
            <a:endParaRPr lang="en-GB" sz="900" b="0" dirty="0">
              <a:latin typeface="+mn-lt"/>
            </a:endParaRPr>
          </a:p>
          <a:p>
            <a:pPr algn="l"/>
            <a:endParaRPr lang="en-GB" sz="900" b="0" dirty="0">
              <a:latin typeface="+mn-lt"/>
            </a:endParaRPr>
          </a:p>
          <a:p>
            <a:r>
              <a:rPr lang="en-GB" sz="900" b="0" dirty="0">
                <a:latin typeface="+mn-lt"/>
                <a:ea typeface="ＭＳ Ｐゴシック"/>
              </a:rPr>
              <a:t>All data as of March 31, 2026, unless otherwise noted.</a:t>
            </a:r>
          </a:p>
          <a:p>
            <a:pPr algn="l"/>
            <a:endParaRPr lang="en-GB" sz="900" b="0" i="0" u="none" strike="noStrike" baseline="0" dirty="0">
              <a:latin typeface="ArialNarrow"/>
            </a:endParaRPr>
          </a:p>
          <a:p>
            <a:pPr algn="l"/>
            <a:endParaRPr lang="en-GB" sz="1000" dirty="0"/>
          </a:p>
        </p:txBody>
      </p:sp>
      <p:pic>
        <p:nvPicPr>
          <p:cNvPr id="61" name="Picture 60" descr="Franklin Templeton logo">
            <a:extLst>
              <a:ext uri="{FF2B5EF4-FFF2-40B4-BE49-F238E27FC236}">
                <a16:creationId xmlns:a16="http://schemas.microsoft.com/office/drawing/2014/main" id="{C3EE4BF2-1DF4-E689-8EEB-04C391ACB62C}"/>
              </a:ext>
            </a:extLst>
          </p:cNvPr>
          <p:cNvPicPr>
            <a:picLocks noChangeAspect="1"/>
          </p:cNvPicPr>
          <p:nvPr/>
        </p:nvPicPr>
        <p:blipFill>
          <a:blip r:embed="rId9"/>
          <a:stretch>
            <a:fillRect/>
          </a:stretch>
        </p:blipFill>
        <p:spPr>
          <a:xfrm>
            <a:off x="370075" y="8753102"/>
            <a:ext cx="3124636" cy="533474"/>
          </a:xfrm>
          <a:prstGeom prst="rect">
            <a:avLst/>
          </a:prstGeom>
          <a:ln>
            <a:noFill/>
          </a:ln>
        </p:spPr>
      </p:pic>
      <p:pic>
        <p:nvPicPr>
          <p:cNvPr id="63" name="Picture 62">
            <a:extLst>
              <a:ext uri="{FF2B5EF4-FFF2-40B4-BE49-F238E27FC236}">
                <a16:creationId xmlns:a16="http://schemas.microsoft.com/office/drawing/2014/main" id="{102F56EE-41FD-D9AA-1EAA-7C2F30160F1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74454" y="8531887"/>
            <a:ext cx="6964708" cy="120219"/>
          </a:xfrm>
          <a:prstGeom prst="rect">
            <a:avLst/>
          </a:prstGeom>
        </p:spPr>
      </p:pic>
      <p:sp>
        <p:nvSpPr>
          <p:cNvPr id="69" name="TextBox 68">
            <a:extLst>
              <a:ext uri="{FF2B5EF4-FFF2-40B4-BE49-F238E27FC236}">
                <a16:creationId xmlns:a16="http://schemas.microsoft.com/office/drawing/2014/main" id="{B429D4A9-C135-F809-1FE3-CDE2B08CACED}"/>
              </a:ext>
            </a:extLst>
          </p:cNvPr>
          <p:cNvSpPr txBox="1"/>
          <p:nvPr/>
        </p:nvSpPr>
        <p:spPr>
          <a:xfrm>
            <a:off x="222479" y="9439043"/>
            <a:ext cx="4326672" cy="215444"/>
          </a:xfrm>
          <a:prstGeom prst="rect">
            <a:avLst/>
          </a:prstGeom>
          <a:noFill/>
        </p:spPr>
        <p:txBody>
          <a:bodyPr wrap="square">
            <a:spAutoFit/>
          </a:bodyPr>
          <a:lstStyle/>
          <a:p>
            <a:r>
              <a:rPr lang="en-GB" sz="800" b="0" i="0" dirty="0">
                <a:effectLst/>
                <a:latin typeface="+mn-lt"/>
              </a:rPr>
              <a:t>Copyright © 2026. All Rights Reserved.</a:t>
            </a:r>
            <a:endParaRPr lang="en-GB" sz="800" dirty="0">
              <a:latin typeface="+mn-lt"/>
            </a:endParaRPr>
          </a:p>
        </p:txBody>
      </p:sp>
      <p:sp>
        <p:nvSpPr>
          <p:cNvPr id="5" name="TextBox 4">
            <a:extLst>
              <a:ext uri="{FF2B5EF4-FFF2-40B4-BE49-F238E27FC236}">
                <a16:creationId xmlns:a16="http://schemas.microsoft.com/office/drawing/2014/main" id="{E0512755-9867-3FD8-B34B-A512841A0713}"/>
              </a:ext>
            </a:extLst>
          </p:cNvPr>
          <p:cNvSpPr txBox="1"/>
          <p:nvPr/>
        </p:nvSpPr>
        <p:spPr>
          <a:xfrm>
            <a:off x="6227459" y="8902192"/>
            <a:ext cx="11216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D1E26"/>
                </a:solidFill>
                <a:latin typeface="Helvetica"/>
                <a:ea typeface="ＭＳ Ｐゴシック"/>
                <a:cs typeface="Helvetica"/>
              </a:rPr>
              <a:t>FTLM-FCST</a:t>
            </a:r>
            <a:endParaRPr lang="en-US" sz="1000">
              <a:ea typeface="ＭＳ Ｐゴシック"/>
            </a:endParaRPr>
          </a:p>
        </p:txBody>
      </p:sp>
      <p:pic>
        <p:nvPicPr>
          <p:cNvPr id="9" name="Picture 8">
            <a:extLst>
              <a:ext uri="{FF2B5EF4-FFF2-40B4-BE49-F238E27FC236}">
                <a16:creationId xmlns:a16="http://schemas.microsoft.com/office/drawing/2014/main" id="{40EBFFF2-0EF4-960B-B0BA-8B420503A6EC}"/>
              </a:ext>
            </a:extLst>
          </p:cNvPr>
          <p:cNvPicPr>
            <a:picLocks noChangeAspect="1"/>
          </p:cNvPicPr>
          <p:nvPr/>
        </p:nvPicPr>
        <p:blipFill>
          <a:blip r:embed="rId11"/>
          <a:stretch>
            <a:fillRect/>
          </a:stretch>
        </p:blipFill>
        <p:spPr>
          <a:xfrm>
            <a:off x="401492" y="2070592"/>
            <a:ext cx="716984" cy="480749"/>
          </a:xfrm>
          <a:prstGeom prst="rect">
            <a:avLst/>
          </a:prstGeom>
        </p:spPr>
      </p:pic>
    </p:spTree>
    <p:extLst>
      <p:ext uri="{BB962C8B-B14F-4D97-AF65-F5344CB8AC3E}">
        <p14:creationId xmlns:p14="http://schemas.microsoft.com/office/powerpoint/2010/main" val="142121196"/>
      </p:ext>
    </p:extLst>
  </p:cSld>
  <p:clrMapOvr>
    <a:masterClrMapping/>
  </p:clrMapOvr>
</p:sld>
</file>

<file path=ppt/theme/theme1.xml><?xml version="1.0" encoding="utf-8"?>
<a:theme xmlns:a="http://schemas.openxmlformats.org/drawingml/2006/main" name="FT Evolved VI :: Content (print)">
  <a:themeElements>
    <a:clrScheme name="FT_Design_Theme_2025">
      <a:dk1>
        <a:srgbClr val="000000"/>
      </a:dk1>
      <a:lt1>
        <a:srgbClr val="FFFFFF"/>
      </a:lt1>
      <a:dk2>
        <a:srgbClr val="DDEAFF"/>
      </a:dk2>
      <a:lt2>
        <a:srgbClr val="ECEDEE"/>
      </a:lt2>
      <a:accent1>
        <a:srgbClr val="002EB8"/>
      </a:accent1>
      <a:accent2>
        <a:srgbClr val="00BFB3"/>
      </a:accent2>
      <a:accent3>
        <a:srgbClr val="FF6035"/>
      </a:accent3>
      <a:accent4>
        <a:srgbClr val="6730E3"/>
      </a:accent4>
      <a:accent5>
        <a:srgbClr val="9EA1A8"/>
      </a:accent5>
      <a:accent6>
        <a:srgbClr val="B623E7"/>
      </a:accent6>
      <a:hlink>
        <a:srgbClr val="008077"/>
      </a:hlink>
      <a:folHlink>
        <a:srgbClr val="008077"/>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custClrLst>
    <a:custClr name="FT BLUE">
      <a:srgbClr val="002EB8"/>
    </a:custClr>
    <a:custClr name="FT TEAL3">
      <a:srgbClr val="00BFB3"/>
    </a:custClr>
    <a:custClr name="FT ORANGE">
      <a:srgbClr val="FF6035"/>
    </a:custClr>
    <a:custClr name="FT PURPLE">
      <a:srgbClr val="6730E3"/>
    </a:custClr>
    <a:custClr name="FT GRAY4">
      <a:srgbClr val="9EA1A8"/>
    </a:custClr>
    <a:custClr name="FT FUCHSIA">
      <a:srgbClr val="B623E7"/>
    </a:custClr>
    <a:custClr name="FT BLUE4">
      <a:srgbClr val="3769FF"/>
    </a:custClr>
    <a:custClr name="FT TEAL5">
      <a:srgbClr val="005C56"/>
    </a:custClr>
    <a:custClr name="FT PURPLE4">
      <a:srgbClr val="9F7DED"/>
    </a:custClr>
    <a:custClr name="FT ORANGE5">
      <a:srgbClr val="B82800"/>
    </a:custClr>
    <a:custClr name="FT BLUE">
      <a:srgbClr val="002EB8"/>
    </a:custClr>
    <a:custClr name="FT TEAL2">
      <a:srgbClr val="72DBD5"/>
    </a:custClr>
    <a:custClr name="FT BLUE2">
      <a:srgbClr val="ADC2FF"/>
    </a:custClr>
    <a:custClr name="FT GRAY2">
      <a:srgbClr val="D4D5D8"/>
    </a:custClr>
    <a:custClr name="FT PURPLE3">
      <a:srgbClr val="C0AAF3"/>
    </a:custClr>
    <a:custClr name="FT GRAY4">
      <a:srgbClr val="9EA1A8"/>
    </a:custClr>
    <a:custClr name="BLANK">
      <a:srgbClr val="FFFFFF"/>
    </a:custClr>
    <a:custClr name="BLANK">
      <a:srgbClr val="FFFFFF"/>
    </a:custClr>
    <a:custClr name="BLANK">
      <a:srgbClr val="FFFFFF"/>
    </a:custClr>
    <a:custClr name="BLANK">
      <a:srgbClr val="FFFFFF"/>
    </a:custClr>
    <a:custClr name="FT BLUE">
      <a:srgbClr val="002EB8"/>
    </a:custClr>
    <a:custClr name="FT BLUE5">
      <a:srgbClr val="1446E1"/>
    </a:custClr>
    <a:custClr name="FT BLUE1">
      <a:srgbClr val="DDEAFF"/>
    </a:custClr>
    <a:custClr name="FT TEAL5">
      <a:srgbClr val="005C56"/>
    </a:custClr>
    <a:custClr name="FT TEAL">
      <a:srgbClr val="008077"/>
    </a:custClr>
    <a:custClr name="FT TEAL1">
      <a:srgbClr val="E1F7F7"/>
    </a:custClr>
    <a:custClr name="FT PURPLE">
      <a:srgbClr val="6730E3"/>
    </a:custClr>
    <a:custClr name="FT PURPLE1">
      <a:srgbClr val="EEE9FC"/>
    </a:custClr>
    <a:custClr name="FT GRAY6">
      <a:srgbClr val="5C5E66"/>
    </a:custClr>
    <a:custClr name="FT GRAY1">
      <a:srgbClr val="ECEDEE"/>
    </a:custClr>
  </a:custClrLst>
  <a:extLst>
    <a:ext uri="{05A4C25C-085E-4340-85A3-A5531E510DB2}">
      <thm15:themeFamily xmlns:thm15="http://schemas.microsoft.com/office/thememl/2012/main" name="FT VI 2025" id="{7278AD49-815A-AF4C-9DDA-C91E55A35C9E}" vid="{2EC9D6AC-BA89-3E4C-B1E1-C8581ED1D00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FT SKY BLUE">
      <a:srgbClr val="3769FF"/>
    </a:custClr>
    <a:custClr name="FT PURPLE">
      <a:srgbClr val="6730E3"/>
    </a:custClr>
    <a:custClr name="FT TEAL">
      <a:srgbClr val="00BFB3"/>
    </a:custClr>
    <a:custClr name="FT ORANGE">
      <a:srgbClr val="E24100"/>
    </a:custClr>
    <a:custClr name="FT FUCHSIA">
      <a:srgbClr val="C042EA"/>
    </a:custClr>
    <a:custClr name="FT BERRY">
      <a:srgbClr val="FF0F52"/>
    </a:custClr>
    <a:custClr name="FT SKY BLUE1">
      <a:srgbClr val="DDEAFF"/>
    </a:custClr>
    <a:custClr name=" FT TEAL1">
      <a:srgbClr val="D3FBF7"/>
    </a:custClr>
    <a:custClr name=" FT TEAL2">
      <a:srgbClr val="72DBD5"/>
    </a:custClr>
    <a:custClr name="FT TEAL3">
      <a:srgbClr val="00A096"/>
    </a:custClr>
    <a:custClr name="FT ORANGE3">
      <a:srgbClr val="FF6035"/>
    </a:custClr>
    <a:custClr name="Black">
      <a:srgbClr val="000000"/>
    </a:custClr>
    <a:custClr name="FT GRAY4">
      <a:srgbClr val="595959"/>
    </a:custClr>
    <a:custClr name="FT GRAY3">
      <a:srgbClr val="8C8C8C"/>
    </a:custClr>
    <a:custClr name="FT GRAY2">
      <a:srgbClr val="BFBFBF"/>
    </a:custClr>
    <a:custClr name="FT GRAY1">
      <a:srgbClr val="E6E6E6"/>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FT SKY BLUE">
      <a:srgbClr val="3769FF"/>
    </a:custClr>
    <a:custClr name="FT PURPLE">
      <a:srgbClr val="6730E3"/>
    </a:custClr>
    <a:custClr name="FT TEAL">
      <a:srgbClr val="00BFB3"/>
    </a:custClr>
    <a:custClr name="FT ORANGE">
      <a:srgbClr val="E24100"/>
    </a:custClr>
    <a:custClr name="FT FUCHSIA">
      <a:srgbClr val="C042EA"/>
    </a:custClr>
    <a:custClr name="FT BERRY">
      <a:srgbClr val="FF0F52"/>
    </a:custClr>
    <a:custClr name="FT SKY BLUE1">
      <a:srgbClr val="DDEAFF"/>
    </a:custClr>
    <a:custClr name=" FT TEAL1">
      <a:srgbClr val="D3FBF7"/>
    </a:custClr>
    <a:custClr name=" FT TEAL2">
      <a:srgbClr val="72DBD5"/>
    </a:custClr>
    <a:custClr name="FT TEAL3">
      <a:srgbClr val="00A096"/>
    </a:custClr>
    <a:custClr name="FT ORANGE3">
      <a:srgbClr val="FF6035"/>
    </a:custClr>
    <a:custClr name="Black">
      <a:srgbClr val="000000"/>
    </a:custClr>
    <a:custClr name="FT GRAY4">
      <a:srgbClr val="595959"/>
    </a:custClr>
    <a:custClr name="FT GRAY3">
      <a:srgbClr val="8C8C8C"/>
    </a:custClr>
    <a:custClr name="FT GRAY2">
      <a:srgbClr val="BFBFBF"/>
    </a:custClr>
    <a:custClr name="FT GRAY1">
      <a:srgbClr val="E6E6E6"/>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Definition name="Computed" displayName="Computed" id="2c6af605-874e-44ad-a706-aa0574732b72" isdomainofvalue="False" dataSourceId="50648160-97bb-436e-b3ef-6a6d5b885884"/>
</file>

<file path=customXml/item2.xml><?xml version="1.0" encoding="utf-8"?>
<ct:contentTypeSchema xmlns:ct="http://schemas.microsoft.com/office/2006/metadata/contentType" xmlns:ma="http://schemas.microsoft.com/office/2006/metadata/properties/metaAttributes" ct:_="" ma:_="" ma:contentTypeName="Document" ma:contentTypeID="0x0101004A7D0100BEF8D84990ADE77A3B68F1C5" ma:contentTypeVersion="23" ma:contentTypeDescription="Create a new document." ma:contentTypeScope="" ma:versionID="b96817777c477a779f669c3f84e6ed21">
  <xsd:schema xmlns:xsd="http://www.w3.org/2001/XMLSchema" xmlns:xs="http://www.w3.org/2001/XMLSchema" xmlns:p="http://schemas.microsoft.com/office/2006/metadata/properties" xmlns:ns2="cb845d61-6f5e-4947-8cb2-20331c1e0b5d" xmlns:ns3="212aa7d0-b8cc-4a63-871f-7d372ca218f7" targetNamespace="http://schemas.microsoft.com/office/2006/metadata/properties" ma:root="true" ma:fieldsID="0b26908de58a49d261f44fb972d926f5" ns2:_="" ns3:_="">
    <xsd:import namespace="cb845d61-6f5e-4947-8cb2-20331c1e0b5d"/>
    <xsd:import namespace="212aa7d0-b8cc-4a63-871f-7d372ca218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Linktoprojectfolder" minOccurs="0"/>
                <xsd:element ref="ns2:Toprojectfolder" minOccurs="0"/>
                <xsd:element ref="ns2:MediaServiceAutoKeyPoints" minOccurs="0"/>
                <xsd:element ref="ns2:MediaServiceKeyPoints" minOccurs="0"/>
                <xsd:element ref="ns2:Step" minOccurs="0"/>
                <xsd:element ref="ns2:Testcolumn1"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45d61-6f5e-4947-8cb2-20331c1e0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inktoprojectfolder" ma:index="18" nillable="true" ma:displayName="Link to project folder" ma:description="Click here to access native files" ma:format="Hyperlink" ma:internalName="Linktoprojectfolder">
      <xsd:complexType>
        <xsd:complexContent>
          <xsd:extension base="dms:URL">
            <xsd:sequence>
              <xsd:element name="Url" type="dms:ValidUrl" minOccurs="0" nillable="true"/>
              <xsd:element name="Description" type="xsd:string" nillable="true"/>
            </xsd:sequence>
          </xsd:extension>
        </xsd:complexContent>
      </xsd:complexType>
    </xsd:element>
    <xsd:element name="Toprojectfolder" ma:index="19" nillable="true" ma:displayName="To project folder" ma:description="Click this link to access native files" ma:format="Hyperlink" ma:internalName="Toprojectfold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Step" ma:index="22" nillable="true" ma:displayName="Step" ma:decimals="1" ma:format="Dropdown" ma:internalName="Step" ma:percentage="FALSE">
      <xsd:simpleType>
        <xsd:restriction base="dms:Number"/>
      </xsd:simpleType>
    </xsd:element>
    <xsd:element name="Testcolumn1" ma:index="23" nillable="true" ma:displayName="Test column 1" ma:default="0" ma:format="Dropdown" ma:internalName="Testcolumn1">
      <xsd:simpleType>
        <xsd:restriction base="dms:Boolea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2aa7d0-b8cc-4a63-871f-7d372ca218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9c01cbf-4246-4a68-b46f-03dceb4ae5c4}" ma:internalName="TaxCatchAll" ma:showField="CatchAllData" ma:web="212aa7d0-b8cc-4a63-871f-7d372ca21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12aa7d0-b8cc-4a63-871f-7d372ca218f7">
      <UserInfo>
        <DisplayName>Lin, Sylvia</DisplayName>
        <AccountId>35</AccountId>
        <AccountType/>
      </UserInfo>
      <UserInfo>
        <DisplayName>Gebrekidan, Sheila (Davenport)</DisplayName>
        <AccountId>52</AccountId>
        <AccountType/>
      </UserInfo>
    </SharedWithUsers>
    <lcf76f155ced4ddcb4097134ff3c332f xmlns="cb845d61-6f5e-4947-8cb2-20331c1e0b5d">
      <Terms xmlns="http://schemas.microsoft.com/office/infopath/2007/PartnerControls"/>
    </lcf76f155ced4ddcb4097134ff3c332f>
    <TaxCatchAll xmlns="212aa7d0-b8cc-4a63-871f-7d372ca218f7" xsi:nil="true"/>
    <Toprojectfolder xmlns="cb845d61-6f5e-4947-8cb2-20331c1e0b5d">
      <Url xsi:nil="true"/>
      <Description xsi:nil="true"/>
    </Toprojectfolder>
    <Step xmlns="cb845d61-6f5e-4947-8cb2-20331c1e0b5d" xsi:nil="true"/>
    <Linktoprojectfolder xmlns="cb845d61-6f5e-4947-8cb2-20331c1e0b5d">
      <Url xsi:nil="true"/>
      <Description xsi:nil="true"/>
    </Linktoprojectfolder>
    <Testcolumn1 xmlns="cb845d61-6f5e-4947-8cb2-20331c1e0b5d">false</Testcolumn1>
  </documentManagement>
</p:properties>
</file>

<file path=customXml/item4.xml><?xml version="1.0" encoding="utf-8"?>
<VariableList UniqueId="06fb3f63-aef4-4459-a9c4-85cae66fe695" Name="AD_HOC" ContentType="XML" MajorVersion="0" MinorVersion="1" isLocalCopy="False" IsBaseObject="False" DataSourceId="7def62da-4eb8-4dd5-a6a7-5760c86493d3" DataSourceMajorVersion="0" DataSourceMinorVersion="1"/>
</file>

<file path=customXml/item5.xml><?xml version="1.0" encoding="utf-8"?>
<VariableList UniqueId="2c6af605-874e-44ad-a706-aa0574732b72" Name="Computed" ContentType="XML" MajorVersion="0" MinorVersion="1" isLocalCopy="False" IsBaseObject="False" DataSourceId="50648160-97bb-436e-b3ef-6a6d5b885884" DataSourceMajorVersion="0" DataSourceMinorVersion="1"/>
</file>

<file path=customXml/item6.xml><?xml version="1.0" encoding="utf-8"?>
<VariableListDefinition name="System" displayName="System" id="58df986a-214d-4167-bc8e-69adadfd221b" isdomainofvalue="False" dataSourceId="2c6074dd-28d9-49ec-bcae-f611daae45a2"/>
</file>

<file path=customXml/item7.xml><?xml version="1.0" encoding="utf-8"?>
<VariableList UniqueId="58df986a-214d-4167-bc8e-69adadfd221b" Name="System" ContentType="XML" MajorVersion="0" MinorVersion="1" isLocalCopy="False" IsBaseObject="False" DataSourceId="2c6074dd-28d9-49ec-bcae-f611daae45a2" DataSourceMajorVersion="0" DataSourceMinorVersion="1"/>
</file>

<file path=customXml/item8.xml><?xml version="1.0" encoding="utf-8"?>
<AllExternalAdhocVariableMappings/>
</file>

<file path=customXml/item9.xml><?xml version="1.0" encoding="utf-8"?>
<VariableListDefinition name="AD_HOC" displayName="AD_HOC" id="06fb3f63-aef4-4459-a9c4-85cae66fe695" isdomainofvalue="False" dataSourceId="7def62da-4eb8-4dd5-a6a7-5760c86493d3"/>
</file>

<file path=customXml/itemProps1.xml><?xml version="1.0" encoding="utf-8"?>
<ds:datastoreItem xmlns:ds="http://schemas.openxmlformats.org/officeDocument/2006/customXml" ds:itemID="{B627A924-16D6-4830-A288-D8D5E58A519A}">
  <ds:schemaRefs>
    <ds:schemaRef ds:uri="http://schemas.microsoft.com/sharepoint/v3/contenttype/forms"/>
  </ds:schemaRefs>
</ds:datastoreItem>
</file>

<file path=customXml/itemProps10.xml><?xml version="1.0" encoding="utf-8"?>
<ds:datastoreItem xmlns:ds="http://schemas.openxmlformats.org/officeDocument/2006/customXml" ds:itemID="{6A188732-59F5-428E-BE2F-BD0054765743}">
  <ds:schemaRefs/>
</ds:datastoreItem>
</file>

<file path=customXml/itemProps2.xml><?xml version="1.0" encoding="utf-8"?>
<ds:datastoreItem xmlns:ds="http://schemas.openxmlformats.org/officeDocument/2006/customXml" ds:itemID="{5F5F5825-3D2F-43EB-AB7D-F6EC23B0E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45d61-6f5e-4947-8cb2-20331c1e0b5d"/>
    <ds:schemaRef ds:uri="212aa7d0-b8cc-4a63-871f-7d372ca21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48AAF-A9C4-43D6-AF00-D827CB25A615}">
  <ds:schemaRef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cb845d61-6f5e-4947-8cb2-20331c1e0b5d"/>
    <ds:schemaRef ds:uri="http://www.w3.org/XML/1998/namespace"/>
    <ds:schemaRef ds:uri="http://schemas.microsoft.com/office/2006/documentManagement/types"/>
    <ds:schemaRef ds:uri="http://schemas.microsoft.com/office/infopath/2007/PartnerControls"/>
    <ds:schemaRef ds:uri="212aa7d0-b8cc-4a63-871f-7d372ca218f7"/>
  </ds:schemaRefs>
</ds:datastoreItem>
</file>

<file path=customXml/itemProps4.xml><?xml version="1.0" encoding="utf-8"?>
<ds:datastoreItem xmlns:ds="http://schemas.openxmlformats.org/officeDocument/2006/customXml" ds:itemID="{BEBF58E5-9B72-493A-AF19-8D3561A25ECF}">
  <ds:schemaRefs/>
</ds:datastoreItem>
</file>

<file path=customXml/itemProps5.xml><?xml version="1.0" encoding="utf-8"?>
<ds:datastoreItem xmlns:ds="http://schemas.openxmlformats.org/officeDocument/2006/customXml" ds:itemID="{2CF2AE70-06A3-4801-AE20-F76EBF89B12D}">
  <ds:schemaRefs/>
</ds:datastoreItem>
</file>

<file path=customXml/itemProps6.xml><?xml version="1.0" encoding="utf-8"?>
<ds:datastoreItem xmlns:ds="http://schemas.openxmlformats.org/officeDocument/2006/customXml" ds:itemID="{B8C064D2-06D4-440B-B643-EE08EA95215D}">
  <ds:schemaRefs/>
</ds:datastoreItem>
</file>

<file path=customXml/itemProps7.xml><?xml version="1.0" encoding="utf-8"?>
<ds:datastoreItem xmlns:ds="http://schemas.openxmlformats.org/officeDocument/2006/customXml" ds:itemID="{E4BED581-AA6E-4675-8298-2D9AE07F6E60}">
  <ds:schemaRefs/>
</ds:datastoreItem>
</file>

<file path=customXml/itemProps8.xml><?xml version="1.0" encoding="utf-8"?>
<ds:datastoreItem xmlns:ds="http://schemas.openxmlformats.org/officeDocument/2006/customXml" ds:itemID="{52FA9AE5-0F6A-4266-AAA5-E36CDA743D59}">
  <ds:schemaRefs/>
</ds:datastoreItem>
</file>

<file path=customXml/itemProps9.xml><?xml version="1.0" encoding="utf-8"?>
<ds:datastoreItem xmlns:ds="http://schemas.openxmlformats.org/officeDocument/2006/customXml" ds:itemID="{47AE7977-8588-447B-AC69-9B27E7207BC8}">
  <ds:schemaRefs/>
</ds:datastoreItem>
</file>

<file path=docMetadata/LabelInfo.xml><?xml version="1.0" encoding="utf-8"?>
<clbl:labelList xmlns:clbl="http://schemas.microsoft.com/office/2020/mipLabelMetadata">
  <clbl:label id="{b9b831a9-6c10-40bf-86f3-489ed83c81e8}" enabled="0" method="" siteId="{b9b831a9-6c10-40bf-86f3-489ed83c81e8}" removed="1"/>
</clbl:labelList>
</file>

<file path=docProps/app.xml><?xml version="1.0" encoding="utf-8"?>
<Properties xmlns="http://schemas.openxmlformats.org/officeDocument/2006/extended-properties" xmlns:vt="http://schemas.openxmlformats.org/officeDocument/2006/docPropsVTypes">
  <Template/>
  <TotalTime>13</TotalTime>
  <Words>655</Words>
  <Application>Microsoft Office PowerPoint</Application>
  <PresentationFormat>Custom</PresentationFormat>
  <Paragraphs>82</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Arial</vt:lpstr>
      <vt:lpstr>Arial Narrow</vt:lpstr>
      <vt:lpstr>ArialNarrow</vt:lpstr>
      <vt:lpstr>Century Gothic</vt:lpstr>
      <vt:lpstr>Helvetica</vt:lpstr>
      <vt:lpstr>Monotype Sorts</vt:lpstr>
      <vt:lpstr>Times New Roman</vt:lpstr>
      <vt:lpstr>FT Evolved VI :: Content (print)</vt:lpstr>
      <vt:lpstr>PowerPoint Presentation</vt:lpstr>
      <vt:lpstr>PowerPoint Presentation</vt:lpstr>
    </vt:vector>
  </TitlesOfParts>
  <Company>Franklin Templeton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Call. One Trusted Global Partner</dc:title>
  <dc:creator>joanne.simonis@franklintempleton.ca</dc:creator>
  <cp:keywords>FT Story Plus</cp:keywords>
  <cp:lastModifiedBy>Gristwood, Stuart</cp:lastModifiedBy>
  <cp:revision>39</cp:revision>
  <cp:lastPrinted>2025-04-16T19:37:45Z</cp:lastPrinted>
  <dcterms:created xsi:type="dcterms:W3CDTF">2015-12-01T11:50:06Z</dcterms:created>
  <dcterms:modified xsi:type="dcterms:W3CDTF">2026-04-22T09:10:35Z</dcterms:modified>
  <cp:category>corporate marketing;FT Story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Tags">
    <vt:lpwstr/>
  </property>
  <property fmtid="{D5CDD505-2E9C-101B-9397-08002B2CF9AE}" pid="5" name="ContentTypeId">
    <vt:lpwstr>0x0101004A7D0100BEF8D84990ADE77A3B68F1C5</vt:lpwstr>
  </property>
  <property fmtid="{D5CDD505-2E9C-101B-9397-08002B2CF9AE}" pid="6" name="_dlc_DocIdItemGuid">
    <vt:lpwstr>1de83c3b-2278-4a3f-99b9-1e63a170871b</vt:lpwstr>
  </property>
  <property fmtid="{D5CDD505-2E9C-101B-9397-08002B2CF9AE}" pid="7" name="frk_productName">
    <vt:lpwstr>167;#Franklin European Income Fund [Luxembourg]</vt:lpwstr>
  </property>
  <property fmtid="{D5CDD505-2E9C-101B-9397-08002B2CF9AE}" pid="8" name="gmp_region">
    <vt:lpwstr>300;#Global|e8c0c8ea-3d76-49c5-8a54-a7a36fc81fd8</vt:lpwstr>
  </property>
  <property fmtid="{D5CDD505-2E9C-101B-9397-08002B2CF9AE}" pid="9" name="d96dc55b72c34f47ad2abb487ad463df">
    <vt:lpwstr/>
  </property>
  <property fmtid="{D5CDD505-2E9C-101B-9397-08002B2CF9AE}" pid="10" name="TaxKeyword">
    <vt:lpwstr>2015;#European Income|72db2e85-d6c8-41e0-8ced-658d1dcd6932;#909;#Franklin|d5b8e93c-a557-4dc1-b626-7088d564b4b8</vt:lpwstr>
  </property>
  <property fmtid="{D5CDD505-2E9C-101B-9397-08002B2CF9AE}" pid="11" name="gmp_medium">
    <vt:lpwstr>1553</vt:lpwstr>
  </property>
  <property fmtid="{D5CDD505-2E9C-101B-9397-08002B2CF9AE}" pid="12" name="dcterms_coverage">
    <vt:lpwstr>1762;#Global|a6507e1b-a153-582c-b84a-6989f3ea7dc5</vt:lpwstr>
  </property>
  <property fmtid="{D5CDD505-2E9C-101B-9397-08002B2CF9AE}" pid="13" name="gmp_language">
    <vt:lpwstr>1645</vt:lpwstr>
  </property>
  <property fmtid="{D5CDD505-2E9C-101B-9397-08002B2CF9AE}" pid="14" name="frk_shareClass0">
    <vt:lpwstr/>
  </property>
  <property fmtid="{D5CDD505-2E9C-101B-9397-08002B2CF9AE}" pid="15" name="URL">
    <vt:lpwstr>, </vt:lpwstr>
  </property>
  <property fmtid="{D5CDD505-2E9C-101B-9397-08002B2CF9AE}" pid="16" name="MediaServiceImageTags">
    <vt:lpwstr/>
  </property>
</Properties>
</file>