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583" r:id="rId11"/>
  </p:sldMasterIdLst>
  <p:notesMasterIdLst>
    <p:notesMasterId r:id="rId16"/>
  </p:notesMasterIdLst>
  <p:handoutMasterIdLst>
    <p:handoutMasterId r:id="rId17"/>
  </p:handoutMasterIdLst>
  <p:sldIdLst>
    <p:sldId id="315" r:id="rId12"/>
    <p:sldId id="303" r:id="rId13"/>
    <p:sldId id="302" r:id="rId14"/>
    <p:sldId id="298" r:id="rId15"/>
  </p:sldIdLst>
  <p:sldSz cx="7772400" cy="10058400"/>
  <p:notesSz cx="7315200" cy="9601200"/>
  <p:custDataLst>
    <p:custData r:id="rId3"/>
    <p:custData r:id="rId1"/>
    <p:custData r:id="rId10"/>
    <p:custData r:id="rId7"/>
    <p:custData r:id="rId5"/>
    <p:custData r:id="rId4"/>
    <p:custData r:id="rId2"/>
  </p:custDataLst>
  <p:defaultTex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728" userDrawn="1">
          <p15:clr>
            <a:srgbClr val="A4A3A4"/>
          </p15:clr>
        </p15:guide>
        <p15:guide id="2" pos="230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7BFC15-5710-7A9D-9FF9-9EDFAFE1E584}" name="Cabo, Almudena" initials="AC" userId="S::Almudena.Cabo@franklintempleton.com::0d02e711-cb73-49e0-9ece-355c75a0fddf" providerId="AD"/>
  <p188:author id="{07789E7E-EEE4-49F8-C341-3CE38C35CC78}" name="Nowakowski, Andrew" initials="AN" userId="S::andrew.nowakowski@franklintempleton.com::c40c186a-335a-4d4c-be60-00ca62425869" providerId="AD"/>
  <p188:author id="{530B6EF8-8F39-DBC9-E77B-6C00E78BA15A}" name="Lin, Sylvia" initials="SL" userId="S::sylvia.lin@franklintempleton.com::cc2a636f-3763-4557-9408-3e0640932aa9" providerId="AD"/>
  <p188:author id="{FF3DF9FA-64DE-22AD-9F57-BBA2E0541159}" name="Gristwood, Stuart" initials="GS" userId="S::stuart.gristwood@franklintempleton.com::d0bf902e-6af2-4f8e-94e5-84ee3793c807"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1E62"/>
    <a:srgbClr val="002EB8"/>
    <a:srgbClr val="1446E1"/>
    <a:srgbClr val="00847D"/>
    <a:srgbClr val="DC0546"/>
    <a:srgbClr val="3769FF"/>
    <a:srgbClr val="4B00B6"/>
    <a:srgbClr val="1446FF"/>
    <a:srgbClr val="F1EFED"/>
    <a:srgbClr val="F7F5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2706" y="30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728"/>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5" Type="http://schemas.openxmlformats.org/officeDocument/2006/relationships/customXml" Target="../customXml/item5.xml"/><Relationship Id="rId15" Type="http://schemas.openxmlformats.org/officeDocument/2006/relationships/slide" Target="slides/slide4.xml"/><Relationship Id="rId10" Type="http://schemas.openxmlformats.org/officeDocument/2006/relationships/customXml" Target="../customXml/item10.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1750"/>
          </c:spPr>
          <c:dPt>
            <c:idx val="0"/>
            <c:bubble3D val="0"/>
            <c:spPr>
              <a:solidFill>
                <a:srgbClr val="002EB8"/>
              </a:solidFill>
              <a:ln w="31750">
                <a:solidFill>
                  <a:schemeClr val="lt1"/>
                </a:solidFill>
              </a:ln>
              <a:effectLst/>
            </c:spPr>
            <c:extLst>
              <c:ext xmlns:c16="http://schemas.microsoft.com/office/drawing/2014/chart" uri="{C3380CC4-5D6E-409C-BE32-E72D297353CC}">
                <c16:uniqueId val="{00000001-36F3-004A-B7B4-D5FC2ED43C0C}"/>
              </c:ext>
            </c:extLst>
          </c:dPt>
          <c:dPt>
            <c:idx val="1"/>
            <c:bubble3D val="0"/>
            <c:spPr>
              <a:solidFill>
                <a:srgbClr val="002EB8"/>
              </a:solidFill>
              <a:ln w="31750">
                <a:solidFill>
                  <a:schemeClr val="lt1"/>
                </a:solidFill>
              </a:ln>
              <a:effectLst/>
            </c:spPr>
            <c:extLst>
              <c:ext xmlns:c16="http://schemas.microsoft.com/office/drawing/2014/chart" uri="{C3380CC4-5D6E-409C-BE32-E72D297353CC}">
                <c16:uniqueId val="{00000003-36F3-004A-B7B4-D5FC2ED43C0C}"/>
              </c:ext>
            </c:extLst>
          </c:dPt>
          <c:dPt>
            <c:idx val="2"/>
            <c:bubble3D val="0"/>
            <c:spPr>
              <a:solidFill>
                <a:srgbClr val="002EB8"/>
              </a:solidFill>
              <a:ln w="31750">
                <a:solidFill>
                  <a:schemeClr val="lt1"/>
                </a:solidFill>
              </a:ln>
              <a:effectLst/>
            </c:spPr>
            <c:extLst>
              <c:ext xmlns:c16="http://schemas.microsoft.com/office/drawing/2014/chart" uri="{C3380CC4-5D6E-409C-BE32-E72D297353CC}">
                <c16:uniqueId val="{00000005-36F3-004A-B7B4-D5FC2ED43C0C}"/>
              </c:ext>
            </c:extLst>
          </c:dPt>
          <c:dPt>
            <c:idx val="3"/>
            <c:bubble3D val="0"/>
            <c:spPr>
              <a:solidFill>
                <a:srgbClr val="002EB8"/>
              </a:solidFill>
              <a:ln w="31750">
                <a:solidFill>
                  <a:schemeClr val="lt1"/>
                </a:solidFill>
              </a:ln>
              <a:effectLst/>
            </c:spPr>
            <c:extLst>
              <c:ext xmlns:c16="http://schemas.microsoft.com/office/drawing/2014/chart" uri="{C3380CC4-5D6E-409C-BE32-E72D297353CC}">
                <c16:uniqueId val="{00000007-36F3-004A-B7B4-D5FC2ED43C0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36F3-004A-B7B4-D5FC2ED43C0C}"/>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defTabSz="983660">
              <a:defRPr sz="1300" b="0">
                <a:ea typeface="Geneva" charset="-128"/>
                <a:cs typeface="Geneva" charset="-128"/>
              </a:defRPr>
            </a:lvl1pPr>
          </a:lstStyle>
          <a:p>
            <a:pPr>
              <a:defRPr/>
            </a:pPr>
            <a:endParaRPr lang="en-US"/>
          </a:p>
        </p:txBody>
      </p:sp>
      <p:sp>
        <p:nvSpPr>
          <p:cNvPr id="107523" name="Rectangle 3"/>
          <p:cNvSpPr>
            <a:spLocks noGrp="1" noChangeArrowheads="1"/>
          </p:cNvSpPr>
          <p:nvPr>
            <p:ph type="dt" sz="quarter" idx="1"/>
          </p:nvPr>
        </p:nvSpPr>
        <p:spPr bwMode="auto">
          <a:xfrm>
            <a:off x="414179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algn="r" defTabSz="983660">
              <a:defRPr sz="1300" b="0">
                <a:cs typeface="Geneva" charset="0"/>
              </a:defRPr>
            </a:lvl1pPr>
          </a:lstStyle>
          <a:p>
            <a:pPr>
              <a:defRPr/>
            </a:pPr>
            <a:fld id="{42FDCFC0-8C09-4AE2-AF25-1D138D8413DA}" type="datetime8">
              <a:rPr lang="en-US" smtClean="0"/>
              <a:t>10/21/2025 10:17 AM</a:t>
            </a:fld>
            <a:endParaRPr lang="en-US"/>
          </a:p>
        </p:txBody>
      </p:sp>
      <p:sp>
        <p:nvSpPr>
          <p:cNvPr id="107524" name="Rectangle 4"/>
          <p:cNvSpPr>
            <a:spLocks noGrp="1" noChangeArrowheads="1"/>
          </p:cNvSpPr>
          <p:nvPr>
            <p:ph type="ftr" sz="quarter" idx="2"/>
          </p:nvPr>
        </p:nvSpPr>
        <p:spPr bwMode="auto">
          <a:xfrm>
            <a:off x="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defTabSz="983660">
              <a:defRPr sz="1300" b="0">
                <a:ea typeface="Geneva" charset="-128"/>
                <a:cs typeface="Geneva" charset="-128"/>
              </a:defRPr>
            </a:lvl1pPr>
          </a:lstStyle>
          <a:p>
            <a:pPr>
              <a:defRPr/>
            </a:pPr>
            <a:r>
              <a:rPr lang="en-US"/>
              <a:t>FTI PPT 4:3 01/14</a:t>
            </a:r>
          </a:p>
        </p:txBody>
      </p:sp>
      <p:sp>
        <p:nvSpPr>
          <p:cNvPr id="107525" name="Rectangle 5"/>
          <p:cNvSpPr>
            <a:spLocks noGrp="1" noChangeArrowheads="1"/>
          </p:cNvSpPr>
          <p:nvPr>
            <p:ph type="sldNum" sz="quarter" idx="3"/>
          </p:nvPr>
        </p:nvSpPr>
        <p:spPr bwMode="auto">
          <a:xfrm>
            <a:off x="414179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algn="r" defTabSz="983660">
              <a:defRPr sz="1300" b="0">
                <a:cs typeface="Geneva" charset="0"/>
              </a:defRPr>
            </a:lvl1pPr>
          </a:lstStyle>
          <a:p>
            <a:pPr>
              <a:defRPr/>
            </a:pPr>
            <a:fld id="{5E823796-AC9E-0444-9432-42DC18CCEA35}" type="slidenum">
              <a:rPr lang="en-US"/>
              <a:pPr>
                <a:defRPr/>
              </a:pPr>
              <a:t>‹#›</a:t>
            </a:fld>
            <a:endParaRPr lang="en-US"/>
          </a:p>
        </p:txBody>
      </p:sp>
    </p:spTree>
    <p:extLst>
      <p:ext uri="{BB962C8B-B14F-4D97-AF65-F5344CB8AC3E}">
        <p14:creationId xmlns:p14="http://schemas.microsoft.com/office/powerpoint/2010/main" val="38865595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4" y="3"/>
            <a:ext cx="3171825" cy="481012"/>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lvl1pPr defTabSz="983660">
              <a:defRPr sz="1200" b="0">
                <a:latin typeface="Times New Roman" charset="0"/>
                <a:ea typeface="Geneva" charset="-128"/>
                <a:cs typeface="Geneva" charset="-128"/>
              </a:defRPr>
            </a:lvl1pPr>
          </a:lstStyle>
          <a:p>
            <a:pPr>
              <a:defRPr/>
            </a:pPr>
            <a:endParaRPr lang="en-US"/>
          </a:p>
        </p:txBody>
      </p:sp>
      <p:sp>
        <p:nvSpPr>
          <p:cNvPr id="11267" name="Rectangle 4"/>
          <p:cNvSpPr>
            <a:spLocks noGrp="1" noRot="1" noChangeAspect="1" noChangeArrowheads="1" noTextEdit="1"/>
          </p:cNvSpPr>
          <p:nvPr>
            <p:ph type="sldImg" idx="2"/>
          </p:nvPr>
        </p:nvSpPr>
        <p:spPr bwMode="auto">
          <a:xfrm>
            <a:off x="2230438" y="727075"/>
            <a:ext cx="2814637" cy="3643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3" name="Rectangle 5"/>
          <p:cNvSpPr>
            <a:spLocks noGrp="1" noChangeArrowheads="1"/>
          </p:cNvSpPr>
          <p:nvPr>
            <p:ph type="body" sz="quarter" idx="3"/>
          </p:nvPr>
        </p:nvSpPr>
        <p:spPr bwMode="auto">
          <a:xfrm>
            <a:off x="1012825" y="4595819"/>
            <a:ext cx="5246688" cy="4232275"/>
          </a:xfrm>
          <a:prstGeom prst="rect">
            <a:avLst/>
          </a:prstGeom>
          <a:noFill/>
          <a:ln w="9525">
            <a:noFill/>
            <a:miter lim="800000"/>
            <a:headEnd/>
            <a:tailEnd/>
          </a:ln>
        </p:spPr>
        <p:txBody>
          <a:bodyPr vert="horz" wrap="square" lIns="98274" tIns="49136" rIns="98274" bIns="491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4" y="9118604"/>
            <a:ext cx="3171825" cy="481012"/>
          </a:xfrm>
          <a:prstGeom prst="rect">
            <a:avLst/>
          </a:prstGeom>
          <a:noFill/>
          <a:ln w="9525">
            <a:noFill/>
            <a:miter lim="800000"/>
            <a:headEnd/>
            <a:tailEnd/>
          </a:ln>
        </p:spPr>
        <p:txBody>
          <a:bodyPr vert="horz" wrap="square" lIns="98274" tIns="49136" rIns="98274" bIns="49136" numCol="1" anchor="b" anchorCtr="0" compatLnSpc="1">
            <a:prstTxWarp prst="textNoShape">
              <a:avLst/>
            </a:prstTxWarp>
          </a:bodyPr>
          <a:lstStyle>
            <a:lvl1pPr defTabSz="983660">
              <a:defRPr sz="1200" b="0">
                <a:latin typeface="Times New Roman" charset="0"/>
                <a:ea typeface="Geneva" charset="-128"/>
                <a:cs typeface="Geneva" charset="-128"/>
              </a:defRPr>
            </a:lvl1pPr>
          </a:lstStyle>
          <a:p>
            <a:pPr>
              <a:defRPr/>
            </a:pPr>
            <a:r>
              <a:rPr lang="en-US"/>
              <a:t>FTI PPT 4:3 01/14</a:t>
            </a:r>
          </a:p>
        </p:txBody>
      </p:sp>
      <p:sp>
        <p:nvSpPr>
          <p:cNvPr id="14344" name="Rectangle 8"/>
          <p:cNvSpPr>
            <a:spLocks noGrp="1" noChangeArrowheads="1"/>
          </p:cNvSpPr>
          <p:nvPr>
            <p:ph type="dt" idx="1"/>
          </p:nvPr>
        </p:nvSpPr>
        <p:spPr bwMode="auto">
          <a:xfrm>
            <a:off x="4143377" y="5"/>
            <a:ext cx="3170238" cy="479424"/>
          </a:xfrm>
          <a:prstGeom prst="rect">
            <a:avLst/>
          </a:prstGeom>
          <a:noFill/>
          <a:ln w="9525">
            <a:noFill/>
            <a:miter lim="800000"/>
            <a:headEnd/>
            <a:tailEnd/>
          </a:ln>
        </p:spPr>
        <p:txBody>
          <a:bodyPr vert="horz" wrap="square" lIns="91366" tIns="45684" rIns="91366" bIns="45684" numCol="1" anchor="t" anchorCtr="0" compatLnSpc="1">
            <a:prstTxWarp prst="textNoShape">
              <a:avLst/>
            </a:prstTxWarp>
          </a:bodyPr>
          <a:lstStyle>
            <a:lvl1pPr algn="r" eaLnBrk="0" hangingPunct="0">
              <a:defRPr sz="1200" b="0">
                <a:latin typeface="Times New Roman" charset="0"/>
                <a:cs typeface="Geneva" charset="0"/>
              </a:defRPr>
            </a:lvl1pPr>
          </a:lstStyle>
          <a:p>
            <a:pPr>
              <a:defRPr/>
            </a:pPr>
            <a:fld id="{F68E7BA6-68CC-42DA-A25E-FD64C79B89DD}" type="datetime8">
              <a:rPr lang="en-US" smtClean="0"/>
              <a:t>10/21/2025 10:17 AM</a:t>
            </a:fld>
            <a:endParaRPr lang="en-US"/>
          </a:p>
        </p:txBody>
      </p:sp>
      <p:sp>
        <p:nvSpPr>
          <p:cNvPr id="14345" name="Rectangle 9"/>
          <p:cNvSpPr>
            <a:spLocks noGrp="1" noChangeArrowheads="1"/>
          </p:cNvSpPr>
          <p:nvPr>
            <p:ph type="sldNum" sz="quarter" idx="5"/>
          </p:nvPr>
        </p:nvSpPr>
        <p:spPr bwMode="auto">
          <a:xfrm>
            <a:off x="4143377" y="9120191"/>
            <a:ext cx="3170238" cy="479424"/>
          </a:xfrm>
          <a:prstGeom prst="rect">
            <a:avLst/>
          </a:prstGeom>
          <a:noFill/>
          <a:ln w="9525">
            <a:noFill/>
            <a:miter lim="800000"/>
            <a:headEnd/>
            <a:tailEnd/>
          </a:ln>
        </p:spPr>
        <p:txBody>
          <a:bodyPr vert="horz" wrap="square" lIns="91366" tIns="45684" rIns="91366" bIns="45684" numCol="1" anchor="b" anchorCtr="0" compatLnSpc="1">
            <a:prstTxWarp prst="textNoShape">
              <a:avLst/>
            </a:prstTxWarp>
          </a:bodyPr>
          <a:lstStyle>
            <a:lvl1pPr algn="r" eaLnBrk="0" hangingPunct="0">
              <a:defRPr sz="1200" b="0">
                <a:latin typeface="Times New Roman" charset="0"/>
                <a:cs typeface="Geneva" charset="0"/>
              </a:defRPr>
            </a:lvl1pPr>
          </a:lstStyle>
          <a:p>
            <a:pPr>
              <a:defRPr/>
            </a:pPr>
            <a:fld id="{BB98C78F-D33D-2642-8ACA-D372182931E1}" type="slidenum">
              <a:rPr lang="en-US"/>
              <a:pPr>
                <a:defRPr/>
              </a:pPr>
              <a:t>‹#›</a:t>
            </a:fld>
            <a:endParaRPr lang="en-US"/>
          </a:p>
        </p:txBody>
      </p:sp>
    </p:spTree>
    <p:extLst>
      <p:ext uri="{BB962C8B-B14F-4D97-AF65-F5344CB8AC3E}">
        <p14:creationId xmlns:p14="http://schemas.microsoft.com/office/powerpoint/2010/main" val="124868341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128"/>
      </a:defRPr>
    </a:lvl1pPr>
    <a:lvl2pPr marL="114300" indent="-114300" algn="l" rtl="0" eaLnBrk="0" fontAlgn="base" hangingPunct="0">
      <a:spcBef>
        <a:spcPct val="30000"/>
      </a:spcBef>
      <a:spcAft>
        <a:spcPct val="0"/>
      </a:spcAft>
      <a:defRPr sz="1200" kern="1200">
        <a:solidFill>
          <a:schemeClr val="tx1"/>
        </a:solidFill>
        <a:latin typeface="Times New Roman" charset="0"/>
        <a:ea typeface="Geneva" charset="-128"/>
        <a:cs typeface="Geneva" charset="-128"/>
      </a:defRPr>
    </a:lvl2pPr>
    <a:lvl3pPr marL="228600" indent="-119063"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342900" indent="-111125"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457200" indent="-115888"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97790-AB53-3599-6C76-5FAB3F02A8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4E30A-D7EC-5DE9-8A04-E10DAF9EB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04685-6B65-2172-2683-2D41F79645A2}"/>
              </a:ext>
            </a:extLst>
          </p:cNvPr>
          <p:cNvSpPr>
            <a:spLocks noGrp="1"/>
          </p:cNvSpPr>
          <p:nvPr>
            <p:ph type="body" idx="1"/>
          </p:nvPr>
        </p:nvSpPr>
        <p:spPr/>
        <p:txBody>
          <a:bodyPr/>
          <a:lstStyle/>
          <a:p>
            <a:r>
              <a:rPr lang="en-US"/>
              <a:t> </a:t>
            </a:r>
          </a:p>
        </p:txBody>
      </p:sp>
      <p:sp>
        <p:nvSpPr>
          <p:cNvPr id="4" name="Footer Placeholder 3">
            <a:extLst>
              <a:ext uri="{FF2B5EF4-FFF2-40B4-BE49-F238E27FC236}">
                <a16:creationId xmlns:a16="http://schemas.microsoft.com/office/drawing/2014/main" id="{20D584D8-8220-4CB0-C98B-D0BD8CF7BC88}"/>
              </a:ext>
            </a:extLst>
          </p:cNvPr>
          <p:cNvSpPr>
            <a:spLocks noGrp="1"/>
          </p:cNvSpPr>
          <p:nvPr>
            <p:ph type="ftr" sz="quarter" idx="4"/>
          </p:nvPr>
        </p:nvSpPr>
        <p:spPr/>
        <p:txBody>
          <a:bodyPr/>
          <a:lstStyle/>
          <a:p>
            <a:pPr>
              <a:defRPr/>
            </a:pPr>
            <a:r>
              <a:rPr lang="en-US"/>
              <a:t>FTI PPT 4:3 01/14</a:t>
            </a:r>
          </a:p>
        </p:txBody>
      </p:sp>
      <p:sp>
        <p:nvSpPr>
          <p:cNvPr id="5" name="Date Placeholder 4">
            <a:extLst>
              <a:ext uri="{FF2B5EF4-FFF2-40B4-BE49-F238E27FC236}">
                <a16:creationId xmlns:a16="http://schemas.microsoft.com/office/drawing/2014/main" id="{B7074CDA-A7BF-A613-3E39-BC90EFB1043A}"/>
              </a:ext>
            </a:extLst>
          </p:cNvPr>
          <p:cNvSpPr>
            <a:spLocks noGrp="1"/>
          </p:cNvSpPr>
          <p:nvPr>
            <p:ph type="dt" idx="1"/>
          </p:nvPr>
        </p:nvSpPr>
        <p:spPr/>
        <p:txBody>
          <a:bodyPr/>
          <a:lstStyle/>
          <a:p>
            <a:pPr>
              <a:defRPr/>
            </a:pPr>
            <a:fld id="{F68E7BA6-68CC-42DA-A25E-FD64C79B89DD}" type="datetime8">
              <a:rPr lang="en-US" smtClean="0"/>
              <a:t>10/21/2025 10:17 AM</a:t>
            </a:fld>
            <a:endParaRPr lang="en-US"/>
          </a:p>
        </p:txBody>
      </p:sp>
      <p:sp>
        <p:nvSpPr>
          <p:cNvPr id="6" name="Slide Number Placeholder 5">
            <a:extLst>
              <a:ext uri="{FF2B5EF4-FFF2-40B4-BE49-F238E27FC236}">
                <a16:creationId xmlns:a16="http://schemas.microsoft.com/office/drawing/2014/main" id="{861D945A-3CD7-C532-AD98-A35A1FF1ED25}"/>
              </a:ext>
            </a:extLst>
          </p:cNvPr>
          <p:cNvSpPr>
            <a:spLocks noGrp="1"/>
          </p:cNvSpPr>
          <p:nvPr>
            <p:ph type="sldNum" sz="quarter" idx="5"/>
          </p:nvPr>
        </p:nvSpPr>
        <p:spPr/>
        <p:txBody>
          <a:bodyPr/>
          <a:lstStyle/>
          <a:p>
            <a:pPr>
              <a:defRPr/>
            </a:pPr>
            <a:fld id="{BB98C78F-D33D-2642-8ACA-D372182931E1}" type="slidenum">
              <a:rPr lang="en-US" smtClean="0"/>
              <a:pPr>
                <a:defRPr/>
              </a:pPr>
              <a:t>1</a:t>
            </a:fld>
            <a:endParaRPr lang="en-US"/>
          </a:p>
        </p:txBody>
      </p:sp>
    </p:spTree>
    <p:extLst>
      <p:ext uri="{BB962C8B-B14F-4D97-AF65-F5344CB8AC3E}">
        <p14:creationId xmlns:p14="http://schemas.microsoft.com/office/powerpoint/2010/main" val="3030939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FTI PPT 4:3 01/14</a:t>
            </a:r>
          </a:p>
        </p:txBody>
      </p:sp>
      <p:sp>
        <p:nvSpPr>
          <p:cNvPr id="5" name="Date Placeholder 4"/>
          <p:cNvSpPr>
            <a:spLocks noGrp="1"/>
          </p:cNvSpPr>
          <p:nvPr>
            <p:ph type="dt" idx="1"/>
          </p:nvPr>
        </p:nvSpPr>
        <p:spPr/>
        <p:txBody>
          <a:bodyPr/>
          <a:lstStyle/>
          <a:p>
            <a:pPr>
              <a:defRPr/>
            </a:pPr>
            <a:fld id="{F68E7BA6-68CC-42DA-A25E-FD64C79B89DD}" type="datetime8">
              <a:rPr lang="en-US" smtClean="0"/>
              <a:t>10/21/2025 10:17 AM</a:t>
            </a:fld>
            <a:endParaRPr lang="en-US"/>
          </a:p>
        </p:txBody>
      </p:sp>
      <p:sp>
        <p:nvSpPr>
          <p:cNvPr id="6" name="Slide Number Placeholder 5"/>
          <p:cNvSpPr>
            <a:spLocks noGrp="1"/>
          </p:cNvSpPr>
          <p:nvPr>
            <p:ph type="sldNum" sz="quarter" idx="5"/>
          </p:nvPr>
        </p:nvSpPr>
        <p:spPr/>
        <p:txBody>
          <a:bodyPr/>
          <a:lstStyle/>
          <a:p>
            <a:pPr>
              <a:defRPr/>
            </a:pPr>
            <a:fld id="{BB98C78F-D33D-2642-8ACA-D372182931E1}" type="slidenum">
              <a:rPr lang="en-US" smtClean="0"/>
              <a:pPr>
                <a:defRPr/>
              </a:pPr>
              <a:t>2</a:t>
            </a:fld>
            <a:endParaRPr lang="en-US"/>
          </a:p>
        </p:txBody>
      </p:sp>
    </p:spTree>
    <p:extLst>
      <p:ext uri="{BB962C8B-B14F-4D97-AF65-F5344CB8AC3E}">
        <p14:creationId xmlns:p14="http://schemas.microsoft.com/office/powerpoint/2010/main" val="170001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FTI PPT 4:3 01/14</a:t>
            </a:r>
          </a:p>
        </p:txBody>
      </p:sp>
      <p:sp>
        <p:nvSpPr>
          <p:cNvPr id="5" name="Date Placeholder 4"/>
          <p:cNvSpPr>
            <a:spLocks noGrp="1"/>
          </p:cNvSpPr>
          <p:nvPr>
            <p:ph type="dt" idx="1"/>
          </p:nvPr>
        </p:nvSpPr>
        <p:spPr/>
        <p:txBody>
          <a:bodyPr/>
          <a:lstStyle/>
          <a:p>
            <a:pPr>
              <a:defRPr/>
            </a:pPr>
            <a:fld id="{F68E7BA6-68CC-42DA-A25E-FD64C79B89DD}" type="datetime8">
              <a:rPr lang="en-US" smtClean="0"/>
              <a:t>10/21/2025 10:17 AM</a:t>
            </a:fld>
            <a:endParaRPr lang="en-US"/>
          </a:p>
        </p:txBody>
      </p:sp>
      <p:sp>
        <p:nvSpPr>
          <p:cNvPr id="6" name="Slide Number Placeholder 5"/>
          <p:cNvSpPr>
            <a:spLocks noGrp="1"/>
          </p:cNvSpPr>
          <p:nvPr>
            <p:ph type="sldNum" sz="quarter" idx="5"/>
          </p:nvPr>
        </p:nvSpPr>
        <p:spPr/>
        <p:txBody>
          <a:bodyPr/>
          <a:lstStyle/>
          <a:p>
            <a:pPr>
              <a:defRPr/>
            </a:pPr>
            <a:fld id="{BB98C78F-D33D-2642-8ACA-D372182931E1}" type="slidenum">
              <a:rPr lang="en-US" smtClean="0"/>
              <a:pPr>
                <a:defRPr/>
              </a:pPr>
              <a:t>4</a:t>
            </a:fld>
            <a:endParaRPr lang="en-US"/>
          </a:p>
        </p:txBody>
      </p:sp>
    </p:spTree>
    <p:extLst>
      <p:ext uri="{BB962C8B-B14F-4D97-AF65-F5344CB8AC3E}">
        <p14:creationId xmlns:p14="http://schemas.microsoft.com/office/powerpoint/2010/main" val="7494576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Masthead w/image: Corp Fact Shee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23946829-2D78-614D-B701-BCE5BA7AF78F}"/>
              </a:ext>
            </a:extLst>
          </p:cNvPr>
          <p:cNvSpPr>
            <a:spLocks noGrp="1"/>
          </p:cNvSpPr>
          <p:nvPr>
            <p:ph type="body" sz="quarter" idx="10" hasCustomPrompt="1"/>
          </p:nvPr>
        </p:nvSpPr>
        <p:spPr>
          <a:xfrm>
            <a:off x="320040" y="1389888"/>
            <a:ext cx="3778469" cy="330852"/>
          </a:xfrm>
          <a:prstGeom prst="rect">
            <a:avLst/>
          </a:prstGeom>
        </p:spPr>
        <p:txBody>
          <a:bodyPr lIns="0" tIns="0" rIns="0"/>
          <a:lstStyle>
            <a:lvl1pPr marL="0" indent="0">
              <a:lnSpc>
                <a:spcPts val="2500"/>
              </a:lnSpc>
              <a:spcAft>
                <a:spcPts val="0"/>
              </a:spcAft>
              <a:buNone/>
              <a:defRPr sz="2400" b="1">
                <a:solidFill>
                  <a:schemeClr val="tx1"/>
                </a:solidFill>
                <a:latin typeface="Century Gothic" panose="020B0502020202020204" pitchFamily="34" charset="0"/>
              </a:defRPr>
            </a:lvl1pPr>
            <a:lvl2pPr marL="0" indent="0">
              <a:lnSpc>
                <a:spcPts val="1900"/>
              </a:lnSpc>
              <a:spcBef>
                <a:spcPts val="300"/>
              </a:spcBef>
              <a:spcAft>
                <a:spcPts val="0"/>
              </a:spcAft>
              <a:buNone/>
              <a:defRPr sz="1600" b="1">
                <a:solidFill>
                  <a:srgbClr val="3769FF"/>
                </a:solidFill>
                <a:latin typeface="Century Gothic" panose="020B0502020202020204" pitchFamily="34" charset="0"/>
              </a:defRPr>
            </a:lvl2pPr>
          </a:lstStyle>
          <a:p>
            <a:pPr lvl="0"/>
            <a:r>
              <a:rPr lang="en-US"/>
              <a:t>Click to edit text styles</a:t>
            </a:r>
          </a:p>
        </p:txBody>
      </p:sp>
      <p:sp>
        <p:nvSpPr>
          <p:cNvPr id="17" name="Text Placeholder 3">
            <a:extLst>
              <a:ext uri="{FF2B5EF4-FFF2-40B4-BE49-F238E27FC236}">
                <a16:creationId xmlns:a16="http://schemas.microsoft.com/office/drawing/2014/main" id="{A5E56D64-6BB8-7848-A1FF-4E64F5E464D6}"/>
              </a:ext>
            </a:extLst>
          </p:cNvPr>
          <p:cNvSpPr>
            <a:spLocks noGrp="1"/>
          </p:cNvSpPr>
          <p:nvPr>
            <p:ph type="body" sz="quarter" idx="13" hasCustomPrompt="1"/>
          </p:nvPr>
        </p:nvSpPr>
        <p:spPr>
          <a:xfrm>
            <a:off x="2752344" y="2606040"/>
            <a:ext cx="4672584" cy="7132320"/>
          </a:xfrm>
          <a:prstGeom prst="rect">
            <a:avLst/>
          </a:prstGeom>
        </p:spPr>
        <p:txBody>
          <a:bodyPr lIns="0" tIns="0" rIns="0" bIns="0" numCol="3" spcCol="228600"/>
          <a:lstStyle>
            <a:lvl1pPr marL="0" indent="0" algn="l" rtl="0" eaLnBrk="1" fontAlgn="base" hangingPunct="1">
              <a:lnSpc>
                <a:spcPts val="1600"/>
              </a:lnSpc>
              <a:spcBef>
                <a:spcPts val="600"/>
              </a:spcBef>
              <a:spcAft>
                <a:spcPts val="200"/>
              </a:spcAft>
              <a:buNone/>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vl5pPr>
            <a:lvl6pPr marL="0" indent="0">
              <a:lnSpc>
                <a:spcPts val="1400"/>
              </a:lnSpc>
              <a:spcBef>
                <a:spcPts val="600"/>
              </a:spcBef>
              <a:spcAft>
                <a:spcPts val="300"/>
              </a:spcAft>
              <a:buNone/>
              <a:defRPr sz="1200" b="0">
                <a:solidFill>
                  <a:srgbClr val="3769FF"/>
                </a:solidFill>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stStyle>
          <a:p>
            <a:pPr marL="228600" marR="0" lvl="0" indent="-228600" algn="l" defTabSz="914400" rtl="0" eaLnBrk="1" fontAlgn="base" latinLnBrk="0" hangingPunct="1">
              <a:lnSpc>
                <a:spcPts val="1600"/>
              </a:lnSpc>
              <a:spcBef>
                <a:spcPts val="600"/>
              </a:spcBef>
              <a:spcAft>
                <a:spcPts val="200"/>
              </a:spcAft>
              <a:buClrTx/>
              <a:buSzTx/>
              <a:tabLst/>
              <a:defRPr/>
            </a:pPr>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p:txBody>
      </p:sp>
      <p:sp>
        <p:nvSpPr>
          <p:cNvPr id="6" name="Text Placeholder 3">
            <a:extLst>
              <a:ext uri="{FF2B5EF4-FFF2-40B4-BE49-F238E27FC236}">
                <a16:creationId xmlns:a16="http://schemas.microsoft.com/office/drawing/2014/main" id="{CA02ED25-191B-4A67-8DC8-08F4BFFAE481}"/>
              </a:ext>
            </a:extLst>
          </p:cNvPr>
          <p:cNvSpPr>
            <a:spLocks noGrp="1"/>
          </p:cNvSpPr>
          <p:nvPr>
            <p:ph type="body" sz="quarter" idx="26" hasCustomPrompt="1"/>
          </p:nvPr>
        </p:nvSpPr>
        <p:spPr>
          <a:xfrm>
            <a:off x="320040" y="9418320"/>
            <a:ext cx="7124700" cy="152400"/>
          </a:xfrm>
          <a:prstGeom prst="rect">
            <a:avLst/>
          </a:prstGeom>
        </p:spPr>
        <p:txBody>
          <a:bodyPr wrap="square" lIns="0" tIns="0" rIns="0" bIns="0" anchor="b" anchorCtr="0">
            <a:noAutofit/>
          </a:bodyPr>
          <a:lstStyle>
            <a:lvl1pPr marL="0" indent="0">
              <a:lnSpc>
                <a:spcPct val="100000"/>
              </a:lnSpc>
              <a:spcBef>
                <a:spcPts val="0"/>
              </a:spcBef>
              <a:spcAft>
                <a:spcPts val="0"/>
              </a:spcAft>
              <a:buNone/>
              <a:defRPr sz="8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pic>
        <p:nvPicPr>
          <p:cNvPr id="14" name="Picture 13">
            <a:extLst>
              <a:ext uri="{FF2B5EF4-FFF2-40B4-BE49-F238E27FC236}">
                <a16:creationId xmlns:a16="http://schemas.microsoft.com/office/drawing/2014/main" id="{80179133-0ACA-4C39-9DB9-074A5B33DF14}"/>
              </a:ext>
            </a:extLst>
          </p:cNvPr>
          <p:cNvPicPr>
            <a:picLocks noChangeAspect="1"/>
          </p:cNvPicPr>
          <p:nvPr userDrawn="1"/>
        </p:nvPicPr>
        <p:blipFill>
          <a:blip r:embed="rId2"/>
          <a:stretch>
            <a:fillRect/>
          </a:stretch>
        </p:blipFill>
        <p:spPr>
          <a:xfrm>
            <a:off x="93448" y="185259"/>
            <a:ext cx="2400266" cy="884384"/>
          </a:xfrm>
          <a:prstGeom prst="rect">
            <a:avLst/>
          </a:prstGeom>
        </p:spPr>
      </p:pic>
      <p:sp>
        <p:nvSpPr>
          <p:cNvPr id="15" name="Text Placeholder 3">
            <a:extLst>
              <a:ext uri="{FF2B5EF4-FFF2-40B4-BE49-F238E27FC236}">
                <a16:creationId xmlns:a16="http://schemas.microsoft.com/office/drawing/2014/main" id="{1D279AC9-6A9B-1F44-8105-A9331C871FF7}"/>
              </a:ext>
            </a:extLst>
          </p:cNvPr>
          <p:cNvSpPr>
            <a:spLocks noGrp="1"/>
          </p:cNvSpPr>
          <p:nvPr>
            <p:ph type="body" sz="quarter" idx="45" hasCustomPrompt="1"/>
          </p:nvPr>
        </p:nvSpPr>
        <p:spPr>
          <a:xfrm>
            <a:off x="320039" y="2606040"/>
            <a:ext cx="2204085" cy="7132320"/>
          </a:xfrm>
          <a:prstGeom prst="rect">
            <a:avLst/>
          </a:prstGeom>
        </p:spPr>
        <p:txBody>
          <a:bodyPr lIns="0" tIns="0" rIns="0" bIns="0" numCol="1" spcCol="0"/>
          <a:lstStyle>
            <a:lvl1pPr algn="l" rtl="0" eaLnBrk="1" fontAlgn="base" hangingPunct="1">
              <a:lnSpc>
                <a:spcPts val="1600"/>
              </a:lnSpc>
              <a:spcBef>
                <a:spcPts val="600"/>
              </a:spcBef>
              <a:spcAft>
                <a:spcPts val="200"/>
              </a:spcAft>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vl5pPr>
            <a:lvl6pPr marL="0" indent="0">
              <a:lnSpc>
                <a:spcPts val="1400"/>
              </a:lnSpc>
              <a:spcBef>
                <a:spcPts val="600"/>
              </a:spcBef>
              <a:spcAft>
                <a:spcPts val="300"/>
              </a:spcAft>
              <a:buNone/>
              <a:defRPr sz="1200" b="0">
                <a:solidFill>
                  <a:srgbClr val="3769FF"/>
                </a:solidFill>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stStyle>
          <a:p>
            <a:pPr lvl="0"/>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p:txBody>
      </p:sp>
      <p:sp>
        <p:nvSpPr>
          <p:cNvPr id="3" name="Text Placeholder 8">
            <a:extLst>
              <a:ext uri="{FF2B5EF4-FFF2-40B4-BE49-F238E27FC236}">
                <a16:creationId xmlns:a16="http://schemas.microsoft.com/office/drawing/2014/main" id="{64847B22-B834-104B-4E4B-23B47A33F87F}"/>
              </a:ext>
            </a:extLst>
          </p:cNvPr>
          <p:cNvSpPr>
            <a:spLocks noGrp="1"/>
          </p:cNvSpPr>
          <p:nvPr>
            <p:ph type="body" sz="quarter" idx="11"/>
          </p:nvPr>
        </p:nvSpPr>
        <p:spPr>
          <a:xfrm>
            <a:off x="320040" y="1984248"/>
            <a:ext cx="1806392" cy="185990"/>
          </a:xfrm>
          <a:prstGeom prst="rect">
            <a:avLst/>
          </a:prstGeom>
        </p:spPr>
        <p:txBody>
          <a:bodyPr lIns="0" tIns="0" rIns="0" bIns="0"/>
          <a:lstStyle>
            <a:lvl1pPr marL="0" indent="0" algn="l">
              <a:buNone/>
              <a:defRPr sz="900" b="0">
                <a:solidFill>
                  <a:schemeClr val="tx1"/>
                </a:solidFill>
                <a:latin typeface="Century Gothic" panose="020B0502020202020204" pitchFamily="34" charset="0"/>
              </a:defRPr>
            </a:lvl1pPr>
          </a:lstStyle>
          <a:p>
            <a:pPr lvl="0"/>
            <a:r>
              <a:rPr lang="en-US"/>
              <a:t>Click to edit Master text styles</a:t>
            </a:r>
          </a:p>
        </p:txBody>
      </p:sp>
      <p:sp>
        <p:nvSpPr>
          <p:cNvPr id="2" name="Text Placeholder 3">
            <a:extLst>
              <a:ext uri="{FF2B5EF4-FFF2-40B4-BE49-F238E27FC236}">
                <a16:creationId xmlns:a16="http://schemas.microsoft.com/office/drawing/2014/main" id="{E4ABF65E-051F-2918-5FA0-51EE6555087F}"/>
              </a:ext>
            </a:extLst>
          </p:cNvPr>
          <p:cNvSpPr txBox="1">
            <a:spLocks/>
          </p:cNvSpPr>
          <p:nvPr userDrawn="1"/>
        </p:nvSpPr>
        <p:spPr>
          <a:xfrm>
            <a:off x="320675" y="9589008"/>
            <a:ext cx="6964708" cy="289798"/>
          </a:xfrm>
          <a:prstGeom prst="rect">
            <a:avLst/>
          </a:prstGeom>
        </p:spPr>
        <p:txBody>
          <a:bodyPr wrap="square"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b="0" i="0">
                <a:solidFill>
                  <a:srgbClr val="000000"/>
                </a:solidFill>
                <a:latin typeface="Arial Narrow" panose="020B0606020202030204" pitchFamily="34" charset="0"/>
                <a:ea typeface="+mn-ea"/>
                <a:cs typeface="Arial" panose="020B0604020202020204" pitchFamily="34" charset="0"/>
              </a:defRPr>
            </a:lvl1pPr>
            <a:lvl2pPr marL="0" marR="0" indent="0" algn="l" defTabSz="914400" rtl="0" eaLnBrk="1" fontAlgn="auto" latinLnBrk="0" hangingPunct="1">
              <a:lnSpc>
                <a:spcPts val="1100"/>
              </a:lnSpc>
              <a:spcBef>
                <a:spcPts val="0"/>
              </a:spcBef>
              <a:spcAft>
                <a:spcPts val="150"/>
              </a:spcAft>
              <a:buClr>
                <a:schemeClr val="accent1"/>
              </a:buClr>
              <a:buSzPct val="115000"/>
              <a:buFont typeface="Arial" pitchFamily="34" charset="0"/>
              <a:buNone/>
              <a:tabLst/>
              <a:defRPr sz="1000">
                <a:solidFill>
                  <a:srgbClr val="000000"/>
                </a:solidFill>
                <a:latin typeface="Arial" panose="020B0604020202020204" pitchFamily="34" charset="0"/>
                <a:cs typeface="Arial" panose="020B0604020202020204" pitchFamily="34" charset="0"/>
              </a:defRPr>
            </a:lvl2pPr>
            <a:lvl3pPr marL="0" marR="0" indent="0" algn="l" defTabSz="914400" rtl="0" eaLnBrk="1" fontAlgn="auto" latinLnBrk="0" hangingPunct="1">
              <a:lnSpc>
                <a:spcPts val="1100"/>
              </a:lnSpc>
              <a:spcBef>
                <a:spcPts val="0"/>
              </a:spcBef>
              <a:spcAft>
                <a:spcPts val="150"/>
              </a:spcAft>
              <a:buClrTx/>
              <a:buSzTx/>
              <a:buFont typeface="Arial" pitchFamily="34" charset="0"/>
              <a:buNone/>
              <a:tabLst/>
              <a:defRPr sz="1200" i="1" baseline="0">
                <a:solidFill>
                  <a:srgbClr val="000000"/>
                </a:solidFill>
                <a:latin typeface="Arial" panose="020B0604020202020204" pitchFamily="34" charset="0"/>
                <a:cs typeface="Arial" panose="020B0604020202020204" pitchFamily="34" charset="0"/>
              </a:defRPr>
            </a:lvl3pPr>
            <a:lvl4pPr marL="0" marR="0" indent="0" algn="l" defTabSz="914400" rtl="0" eaLnBrk="1" fontAlgn="base" latinLnBrk="0" hangingPunct="1">
              <a:lnSpc>
                <a:spcPts val="1300"/>
              </a:lnSpc>
              <a:spcBef>
                <a:spcPts val="0"/>
              </a:spcBef>
              <a:spcAft>
                <a:spcPts val="300"/>
              </a:spcAft>
              <a:buClr>
                <a:schemeClr val="accent1"/>
              </a:buClr>
              <a:buSzPct val="115000"/>
              <a:buFont typeface="Arial" pitchFamily="34" charset="0"/>
              <a:buNone/>
              <a:tabLst/>
              <a:defRPr sz="1000">
                <a:solidFill>
                  <a:schemeClr val="tx1"/>
                </a:solidFill>
                <a:latin typeface="Arial Narrow" panose="020B0606020202030204" pitchFamily="34" charset="0"/>
              </a:defRPr>
            </a:lvl4pPr>
            <a:lvl5pPr marL="0" indent="0" algn="l" rtl="0" eaLnBrk="1" fontAlgn="base" hangingPunct="1">
              <a:lnSpc>
                <a:spcPts val="1300"/>
              </a:lnSpc>
              <a:spcBef>
                <a:spcPts val="0"/>
              </a:spcBef>
              <a:spcAft>
                <a:spcPts val="300"/>
              </a:spcAft>
              <a:buFont typeface="Arial" pitchFamily="34" charset="0"/>
              <a:buNone/>
              <a:defRPr sz="1000">
                <a:solidFill>
                  <a:schemeClr val="tx1"/>
                </a:solidFill>
                <a:latin typeface="Arial Narrow" panose="020B0606020202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900" b="1">
                <a:effectLst/>
                <a:latin typeface="Arial Narrow" panose="020B0604020202020204" pitchFamily="34" charset="0"/>
                <a:cs typeface="Arial Narrow" panose="020B0604020202020204" pitchFamily="34" charset="0"/>
              </a:rPr>
              <a:t>For Financial Professional and Institutional Use Only. Not for Public Use.</a:t>
            </a:r>
          </a:p>
        </p:txBody>
      </p:sp>
    </p:spTree>
    <p:extLst>
      <p:ext uri="{BB962C8B-B14F-4D97-AF65-F5344CB8AC3E}">
        <p14:creationId xmlns:p14="http://schemas.microsoft.com/office/powerpoint/2010/main" val="239678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ck ">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00E4D1-673D-49AD-8B3A-FA05BB23A4E5}"/>
              </a:ext>
            </a:extLst>
          </p:cNvPr>
          <p:cNvSpPr>
            <a:spLocks noGrp="1"/>
          </p:cNvSpPr>
          <p:nvPr>
            <p:ph type="body" sz="quarter" idx="14" hasCustomPrompt="1"/>
          </p:nvPr>
        </p:nvSpPr>
        <p:spPr>
          <a:xfrm>
            <a:off x="320039" y="428329"/>
            <a:ext cx="7113512" cy="8915696"/>
          </a:xfrm>
          <a:prstGeom prst="rect">
            <a:avLst/>
          </a:prstGeom>
        </p:spPr>
        <p:txBody>
          <a:bodyPr lIns="0" tIns="0" rIns="0" bIns="0" numCol="1" spcCol="0"/>
          <a:lstStyle>
            <a:lvl1pPr marL="0" indent="0" algn="l" rtl="0" eaLnBrk="1" fontAlgn="base" hangingPunct="1">
              <a:lnSpc>
                <a:spcPts val="1600"/>
              </a:lnSpc>
              <a:spcBef>
                <a:spcPts val="600"/>
              </a:spcBef>
              <a:spcAft>
                <a:spcPts val="200"/>
              </a:spcAft>
              <a:buNone/>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ts val="1300"/>
              </a:lnSpc>
              <a:spcBef>
                <a:spcPct val="0"/>
              </a:spcBef>
              <a:spcAft>
                <a:spcPts val="900"/>
              </a:spcAft>
              <a:buNone/>
              <a:defRPr lang="en-US" sz="10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ts val="1300"/>
              </a:lnSpc>
              <a:spcBef>
                <a:spcPct val="0"/>
              </a:spcBef>
              <a:spcAft>
                <a:spcPts val="600"/>
              </a:spcAft>
              <a:buClr>
                <a:srgbClr val="3769FF"/>
              </a:buClr>
              <a:buSzPct val="125000"/>
              <a:buFont typeface="Arial" panose="020B0604020202020204" pitchFamily="34" charset="0"/>
              <a:buChar char="•"/>
              <a:defRPr lang="en-US" sz="1000" b="0" kern="1200" dirty="0" smtClean="0">
                <a:solidFill>
                  <a:schemeClr val="tx1"/>
                </a:solidFill>
                <a:latin typeface="Arial"/>
                <a:ea typeface="ヒラギノ角ゴ Pro W3" charset="0"/>
                <a:cs typeface="Arial"/>
              </a:defRPr>
            </a:lvl3pPr>
            <a:lvl4pPr marL="0" indent="0" algn="l" rtl="0" eaLnBrk="1" fontAlgn="base" hangingPunct="1">
              <a:lnSpc>
                <a:spcPts val="1300"/>
              </a:lnSpc>
              <a:spcBef>
                <a:spcPts val="300"/>
              </a:spcBef>
              <a:spcAft>
                <a:spcPts val="100"/>
              </a:spcAft>
              <a:buClr>
                <a:srgbClr val="3769FF"/>
              </a:buClr>
              <a:buSzPct val="125000"/>
              <a:buNone/>
              <a:defRPr lang="en-US" sz="1000" b="1" kern="1200" dirty="0" smtClean="0">
                <a:solidFill>
                  <a:schemeClr val="tx1"/>
                </a:solidFill>
                <a:latin typeface="Arial"/>
                <a:ea typeface="ヒラギノ角ゴ Pro W3" charset="0"/>
                <a:cs typeface="Arial"/>
              </a:defRPr>
            </a:lvl4pPr>
            <a:lvl5pPr marL="0" indent="0">
              <a:lnSpc>
                <a:spcPts val="1200"/>
              </a:lnSpc>
              <a:spcBef>
                <a:spcPts val="300"/>
              </a:spcBef>
              <a:spcAft>
                <a:spcPts val="0"/>
              </a:spcAft>
              <a:buNone/>
              <a:defRPr sz="1000" b="1" cap="all" baseline="0">
                <a:latin typeface="Arial" panose="020B0604020202020204" pitchFamily="34" charset="0"/>
                <a:cs typeface="Arial" panose="020B0604020202020204" pitchFamily="34" charset="0"/>
              </a:defRPr>
            </a:lvl5pPr>
            <a:lvl6pPr marL="0" indent="0">
              <a:lnSpc>
                <a:spcPts val="1400"/>
              </a:lnSpc>
              <a:spcBef>
                <a:spcPts val="600"/>
              </a:spcBef>
              <a:spcAft>
                <a:spcPts val="300"/>
              </a:spcAft>
              <a:buNone/>
              <a:defRPr lang="en-US" sz="1200" b="0" dirty="0" smtClean="0">
                <a:solidFill>
                  <a:srgbClr val="3769FF"/>
                </a:solidFill>
                <a:latin typeface="Arial" panose="020B0604020202020204" pitchFamily="34" charset="0"/>
                <a:cs typeface="Arial" panose="020B0604020202020204" pitchFamily="34" charset="0"/>
              </a:defRPr>
            </a:lvl6pPr>
            <a:lvl7pPr marL="0" indent="0">
              <a:lnSpc>
                <a:spcPts val="1200"/>
              </a:lnSpc>
              <a:spcBef>
                <a:spcPts val="0"/>
              </a:spcBef>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ts val="1200"/>
              </a:lnSpc>
              <a:spcBef>
                <a:spcPts val="0"/>
              </a:spcBef>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vl9pPr marL="0" indent="0">
              <a:lnSpc>
                <a:spcPts val="1800"/>
              </a:lnSpc>
              <a:spcBef>
                <a:spcPts val="0"/>
              </a:spcBef>
              <a:spcAft>
                <a:spcPts val="1800"/>
              </a:spcAft>
              <a:buNone/>
              <a:defRPr sz="1300">
                <a:latin typeface="Arial" panose="020B0604020202020204" pitchFamily="34" charset="0"/>
                <a:cs typeface="Arial" panose="020B0604020202020204" pitchFamily="34" charset="0"/>
              </a:defRPr>
            </a:lvl9pPr>
          </a:lstStyle>
          <a:p>
            <a:pPr lvl="0"/>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a:p>
            <a:pPr lvl="8"/>
            <a:r>
              <a:rPr lang="en-US"/>
              <a:t>Lead in copy</a:t>
            </a:r>
          </a:p>
        </p:txBody>
      </p:sp>
      <p:sp>
        <p:nvSpPr>
          <p:cNvPr id="2" name="Text Placeholder 3">
            <a:extLst>
              <a:ext uri="{FF2B5EF4-FFF2-40B4-BE49-F238E27FC236}">
                <a16:creationId xmlns:a16="http://schemas.microsoft.com/office/drawing/2014/main" id="{4C9B9B83-155F-7BA5-E7D7-6B01ED3F3C21}"/>
              </a:ext>
            </a:extLst>
          </p:cNvPr>
          <p:cNvSpPr>
            <a:spLocks noGrp="1"/>
          </p:cNvSpPr>
          <p:nvPr>
            <p:ph type="body" sz="quarter" idx="26" hasCustomPrompt="1"/>
          </p:nvPr>
        </p:nvSpPr>
        <p:spPr>
          <a:xfrm>
            <a:off x="320040" y="9372600"/>
            <a:ext cx="7124700" cy="152400"/>
          </a:xfrm>
          <a:prstGeom prst="rect">
            <a:avLst/>
          </a:prstGeom>
        </p:spPr>
        <p:txBody>
          <a:bodyPr wrap="square" lIns="0" tIns="0" rIns="0" bIns="0" anchor="b" anchorCtr="0">
            <a:noAutofit/>
          </a:bodyPr>
          <a:lstStyle>
            <a:lvl1pPr marL="0" indent="0">
              <a:lnSpc>
                <a:spcPct val="100000"/>
              </a:lnSpc>
              <a:spcBef>
                <a:spcPts val="0"/>
              </a:spcBef>
              <a:spcAft>
                <a:spcPts val="0"/>
              </a:spcAft>
              <a:buNone/>
              <a:defRPr sz="8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sp>
        <p:nvSpPr>
          <p:cNvPr id="3" name="Text Placeholder 3">
            <a:extLst>
              <a:ext uri="{FF2B5EF4-FFF2-40B4-BE49-F238E27FC236}">
                <a16:creationId xmlns:a16="http://schemas.microsoft.com/office/drawing/2014/main" id="{B6223B52-3841-4850-3080-84386D3AECA3}"/>
              </a:ext>
            </a:extLst>
          </p:cNvPr>
          <p:cNvSpPr txBox="1">
            <a:spLocks/>
          </p:cNvSpPr>
          <p:nvPr userDrawn="1"/>
        </p:nvSpPr>
        <p:spPr>
          <a:xfrm>
            <a:off x="320675" y="9589008"/>
            <a:ext cx="6964708" cy="289798"/>
          </a:xfrm>
          <a:prstGeom prst="rect">
            <a:avLst/>
          </a:prstGeom>
        </p:spPr>
        <p:txBody>
          <a:bodyPr wrap="square"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b="0" i="0">
                <a:solidFill>
                  <a:srgbClr val="000000"/>
                </a:solidFill>
                <a:latin typeface="Arial Narrow" panose="020B0606020202030204" pitchFamily="34" charset="0"/>
                <a:ea typeface="+mn-ea"/>
                <a:cs typeface="Arial" panose="020B0604020202020204" pitchFamily="34" charset="0"/>
              </a:defRPr>
            </a:lvl1pPr>
            <a:lvl2pPr marL="0" marR="0" indent="0" algn="l" defTabSz="914400" rtl="0" eaLnBrk="1" fontAlgn="auto" latinLnBrk="0" hangingPunct="1">
              <a:lnSpc>
                <a:spcPts val="1100"/>
              </a:lnSpc>
              <a:spcBef>
                <a:spcPts val="0"/>
              </a:spcBef>
              <a:spcAft>
                <a:spcPts val="150"/>
              </a:spcAft>
              <a:buClr>
                <a:schemeClr val="accent1"/>
              </a:buClr>
              <a:buSzPct val="115000"/>
              <a:buFont typeface="Arial" pitchFamily="34" charset="0"/>
              <a:buNone/>
              <a:tabLst/>
              <a:defRPr sz="1000">
                <a:solidFill>
                  <a:srgbClr val="000000"/>
                </a:solidFill>
                <a:latin typeface="Arial" panose="020B0604020202020204" pitchFamily="34" charset="0"/>
                <a:cs typeface="Arial" panose="020B0604020202020204" pitchFamily="34" charset="0"/>
              </a:defRPr>
            </a:lvl2pPr>
            <a:lvl3pPr marL="0" marR="0" indent="0" algn="l" defTabSz="914400" rtl="0" eaLnBrk="1" fontAlgn="auto" latinLnBrk="0" hangingPunct="1">
              <a:lnSpc>
                <a:spcPts val="1100"/>
              </a:lnSpc>
              <a:spcBef>
                <a:spcPts val="0"/>
              </a:spcBef>
              <a:spcAft>
                <a:spcPts val="150"/>
              </a:spcAft>
              <a:buClrTx/>
              <a:buSzTx/>
              <a:buFont typeface="Arial" pitchFamily="34" charset="0"/>
              <a:buNone/>
              <a:tabLst/>
              <a:defRPr sz="1200" i="1" baseline="0">
                <a:solidFill>
                  <a:srgbClr val="000000"/>
                </a:solidFill>
                <a:latin typeface="Arial" panose="020B0604020202020204" pitchFamily="34" charset="0"/>
                <a:cs typeface="Arial" panose="020B0604020202020204" pitchFamily="34" charset="0"/>
              </a:defRPr>
            </a:lvl3pPr>
            <a:lvl4pPr marL="0" marR="0" indent="0" algn="l" defTabSz="914400" rtl="0" eaLnBrk="1" fontAlgn="base" latinLnBrk="0" hangingPunct="1">
              <a:lnSpc>
                <a:spcPts val="1300"/>
              </a:lnSpc>
              <a:spcBef>
                <a:spcPts val="0"/>
              </a:spcBef>
              <a:spcAft>
                <a:spcPts val="300"/>
              </a:spcAft>
              <a:buClr>
                <a:schemeClr val="accent1"/>
              </a:buClr>
              <a:buSzPct val="115000"/>
              <a:buFont typeface="Arial" pitchFamily="34" charset="0"/>
              <a:buNone/>
              <a:tabLst/>
              <a:defRPr sz="1000">
                <a:solidFill>
                  <a:schemeClr val="tx1"/>
                </a:solidFill>
                <a:latin typeface="Arial Narrow" panose="020B0606020202030204" pitchFamily="34" charset="0"/>
              </a:defRPr>
            </a:lvl4pPr>
            <a:lvl5pPr marL="0" indent="0" algn="l" rtl="0" eaLnBrk="1" fontAlgn="base" hangingPunct="1">
              <a:lnSpc>
                <a:spcPts val="1300"/>
              </a:lnSpc>
              <a:spcBef>
                <a:spcPts val="0"/>
              </a:spcBef>
              <a:spcAft>
                <a:spcPts val="300"/>
              </a:spcAft>
              <a:buFont typeface="Arial" pitchFamily="34" charset="0"/>
              <a:buNone/>
              <a:defRPr sz="1000">
                <a:solidFill>
                  <a:schemeClr val="tx1"/>
                </a:solidFill>
                <a:latin typeface="Arial Narrow" panose="020B0606020202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sz="900" b="1">
                <a:effectLst/>
                <a:latin typeface="Arial Narrow" panose="020B0604020202020204" pitchFamily="34" charset="0"/>
                <a:cs typeface="Arial Narrow" panose="020B0604020202020204" pitchFamily="34" charset="0"/>
              </a:rPr>
              <a:t>For Financial Professional and Institutional Use Only. Not for Public Use.</a:t>
            </a:r>
          </a:p>
        </p:txBody>
      </p:sp>
    </p:spTree>
    <p:extLst>
      <p:ext uri="{BB962C8B-B14F-4D97-AF65-F5344CB8AC3E}">
        <p14:creationId xmlns:p14="http://schemas.microsoft.com/office/powerpoint/2010/main" val="242988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ack ">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00E4D1-673D-49AD-8B3A-FA05BB23A4E5}"/>
              </a:ext>
            </a:extLst>
          </p:cNvPr>
          <p:cNvSpPr>
            <a:spLocks noGrp="1"/>
          </p:cNvSpPr>
          <p:nvPr>
            <p:ph type="body" sz="quarter" idx="14" hasCustomPrompt="1"/>
          </p:nvPr>
        </p:nvSpPr>
        <p:spPr>
          <a:xfrm>
            <a:off x="320039" y="428329"/>
            <a:ext cx="7113512" cy="6836648"/>
          </a:xfrm>
          <a:prstGeom prst="rect">
            <a:avLst/>
          </a:prstGeom>
        </p:spPr>
        <p:txBody>
          <a:bodyPr lIns="0" tIns="0" rIns="0" bIns="0" numCol="2" spcCol="118872"/>
          <a:lstStyle>
            <a:lvl1pPr marL="0" indent="0" algn="l" rtl="0" eaLnBrk="1" fontAlgn="base" hangingPunct="1">
              <a:lnSpc>
                <a:spcPct val="100000"/>
              </a:lnSpc>
              <a:spcBef>
                <a:spcPts val="600"/>
              </a:spcBef>
              <a:spcAft>
                <a:spcPts val="400"/>
              </a:spcAft>
              <a:buNone/>
              <a:defRPr kumimoji="0" lang="en-US" sz="900" b="0"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indent="0" algn="l" rtl="0" eaLnBrk="1" fontAlgn="base" hangingPunct="1">
              <a:lnSpc>
                <a:spcPct val="100000"/>
              </a:lnSpc>
              <a:spcBef>
                <a:spcPct val="0"/>
              </a:spcBef>
              <a:spcAft>
                <a:spcPts val="400"/>
              </a:spcAft>
              <a:buNone/>
              <a:defRPr lang="en-US" sz="900" b="0" kern="1200" dirty="0" smtClean="0">
                <a:solidFill>
                  <a:schemeClr val="tx1"/>
                </a:solidFill>
                <a:latin typeface="Arial" pitchFamily="34" charset="0"/>
                <a:ea typeface="ヒラギノ角ゴ Pro W3" charset="0"/>
                <a:cs typeface="Arial" pitchFamily="34" charset="0"/>
              </a:defRPr>
            </a:lvl2pPr>
            <a:lvl3pPr marL="128016" indent="-128016" algn="l" rtl="0" eaLnBrk="1" fontAlgn="base" hangingPunct="1">
              <a:lnSpc>
                <a:spcPct val="100000"/>
              </a:lnSpc>
              <a:spcBef>
                <a:spcPct val="0"/>
              </a:spcBef>
              <a:spcAft>
                <a:spcPts val="400"/>
              </a:spcAft>
              <a:buClr>
                <a:srgbClr val="3769FF"/>
              </a:buClr>
              <a:buSzPct val="125000"/>
              <a:buFont typeface="Arial" panose="020B0604020202020204" pitchFamily="34" charset="0"/>
              <a:buChar char="•"/>
              <a:defRPr lang="en-US" sz="900" b="0" kern="1200" dirty="0" smtClean="0">
                <a:solidFill>
                  <a:schemeClr val="tx1"/>
                </a:solidFill>
                <a:latin typeface="Arial"/>
                <a:ea typeface="ヒラギノ角ゴ Pro W3" charset="0"/>
                <a:cs typeface="Arial"/>
              </a:defRPr>
            </a:lvl3pPr>
            <a:lvl4pPr marL="0" indent="0" algn="l" rtl="0" eaLnBrk="1" fontAlgn="base" hangingPunct="1">
              <a:lnSpc>
                <a:spcPct val="100000"/>
              </a:lnSpc>
              <a:spcBef>
                <a:spcPts val="300"/>
              </a:spcBef>
              <a:spcAft>
                <a:spcPts val="400"/>
              </a:spcAft>
              <a:buClr>
                <a:srgbClr val="3769FF"/>
              </a:buClr>
              <a:buSzPct val="125000"/>
              <a:buNone/>
              <a:defRPr lang="en-US" sz="900" b="0" kern="1200" dirty="0" smtClean="0">
                <a:solidFill>
                  <a:schemeClr val="tx1"/>
                </a:solidFill>
                <a:latin typeface="Arial"/>
                <a:ea typeface="ヒラギノ角ゴ Pro W3" charset="0"/>
                <a:cs typeface="Arial"/>
              </a:defRPr>
            </a:lvl4pPr>
            <a:lvl5pPr marL="0" indent="0">
              <a:lnSpc>
                <a:spcPct val="100000"/>
              </a:lnSpc>
              <a:spcBef>
                <a:spcPts val="300"/>
              </a:spcBef>
              <a:spcAft>
                <a:spcPts val="400"/>
              </a:spcAft>
              <a:buNone/>
              <a:defRPr sz="900" b="0" cap="all" baseline="0">
                <a:latin typeface="Arial" panose="020B0604020202020204" pitchFamily="34" charset="0"/>
                <a:cs typeface="Arial" panose="020B0604020202020204" pitchFamily="34" charset="0"/>
              </a:defRPr>
            </a:lvl5pPr>
            <a:lvl6pPr marL="0" indent="0">
              <a:lnSpc>
                <a:spcPct val="100000"/>
              </a:lnSpc>
              <a:spcBef>
                <a:spcPts val="600"/>
              </a:spcBef>
              <a:spcAft>
                <a:spcPts val="400"/>
              </a:spcAft>
              <a:buNone/>
              <a:defRPr lang="en-US" sz="900" b="0" dirty="0" smtClean="0">
                <a:solidFill>
                  <a:srgbClr val="3769FF"/>
                </a:solidFill>
                <a:latin typeface="Arial" panose="020B0604020202020204" pitchFamily="34" charset="0"/>
                <a:cs typeface="Arial" panose="020B0604020202020204" pitchFamily="34" charset="0"/>
              </a:defRPr>
            </a:lvl6pPr>
            <a:lvl7pPr marL="0" indent="0">
              <a:lnSpc>
                <a:spcPct val="100000"/>
              </a:lnSpc>
              <a:spcBef>
                <a:spcPts val="0"/>
              </a:spcBef>
              <a:spcAft>
                <a:spcPts val="400"/>
              </a:spcAft>
              <a:buNone/>
              <a:defRPr kumimoji="0" lang="en-US" sz="900" b="0"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nSpc>
                <a:spcPct val="100000"/>
              </a:lnSpc>
              <a:spcBef>
                <a:spcPts val="0"/>
              </a:spcBef>
              <a:spcAft>
                <a:spcPts val="400"/>
              </a:spcAft>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vl9pPr marL="0" indent="0">
              <a:lnSpc>
                <a:spcPct val="100000"/>
              </a:lnSpc>
              <a:spcBef>
                <a:spcPts val="0"/>
              </a:spcBef>
              <a:spcAft>
                <a:spcPts val="400"/>
              </a:spcAft>
              <a:buNone/>
              <a:defRPr sz="900" b="0">
                <a:latin typeface="Arial" panose="020B0604020202020204" pitchFamily="34" charset="0"/>
                <a:cs typeface="Arial" panose="020B0604020202020204" pitchFamily="34" charset="0"/>
              </a:defRPr>
            </a:lvl9pPr>
          </a:lstStyle>
          <a:p>
            <a:pPr lvl="0"/>
            <a:r>
              <a:rPr lang="en-US"/>
              <a:t>Subhead</a:t>
            </a:r>
          </a:p>
          <a:p>
            <a:pPr lvl="1"/>
            <a:r>
              <a:rPr lang="en-US"/>
              <a:t>Body copy</a:t>
            </a:r>
          </a:p>
          <a:p>
            <a:pPr lvl="2"/>
            <a:r>
              <a:rPr lang="en-US"/>
              <a:t>Bulleted copy</a:t>
            </a:r>
          </a:p>
          <a:p>
            <a:pPr lvl="3"/>
            <a:r>
              <a:rPr lang="en-US"/>
              <a:t>Tertiary head</a:t>
            </a:r>
          </a:p>
          <a:p>
            <a:pPr lvl="4"/>
            <a:r>
              <a:rPr lang="en-US"/>
              <a:t>Risk subhead</a:t>
            </a:r>
          </a:p>
          <a:p>
            <a:pPr lvl="5"/>
            <a:r>
              <a:rPr lang="en-US"/>
              <a:t>Table/Chart head</a:t>
            </a:r>
          </a:p>
          <a:p>
            <a:pPr lvl="6"/>
            <a:r>
              <a:rPr lang="en-US"/>
              <a:t>Table/Chart Subhead</a:t>
            </a:r>
          </a:p>
          <a:p>
            <a:pPr lvl="7"/>
            <a:r>
              <a:rPr lang="en-US"/>
              <a:t>Table Date/Tertiary</a:t>
            </a:r>
          </a:p>
          <a:p>
            <a:pPr lvl="8"/>
            <a:r>
              <a:rPr lang="en-US"/>
              <a:t>Lead in copy</a:t>
            </a:r>
          </a:p>
        </p:txBody>
      </p:sp>
      <p:sp>
        <p:nvSpPr>
          <p:cNvPr id="2" name="Text Placeholder 5">
            <a:extLst>
              <a:ext uri="{FF2B5EF4-FFF2-40B4-BE49-F238E27FC236}">
                <a16:creationId xmlns:a16="http://schemas.microsoft.com/office/drawing/2014/main" id="{C9D49F0C-65EF-A5F5-F094-5E16C19EC560}"/>
              </a:ext>
            </a:extLst>
          </p:cNvPr>
          <p:cNvSpPr>
            <a:spLocks noGrp="1"/>
          </p:cNvSpPr>
          <p:nvPr>
            <p:ph type="body" sz="quarter" idx="28" hasCustomPrompt="1"/>
          </p:nvPr>
        </p:nvSpPr>
        <p:spPr>
          <a:xfrm>
            <a:off x="2406194" y="8568856"/>
            <a:ext cx="1651598" cy="340546"/>
          </a:xfrm>
          <a:prstGeom prst="rect">
            <a:avLst/>
          </a:prstGeom>
        </p:spPr>
        <p:txBody>
          <a:bodyPr lIns="0" tIns="0" rIns="0" bIns="0" anchor="ctr" anchorCtr="0"/>
          <a:lstStyle>
            <a:lvl1pPr marL="0" indent="0">
              <a:lnSpc>
                <a:spcPts val="1700"/>
              </a:lnSpc>
              <a:spcBef>
                <a:spcPts val="0"/>
              </a:spcBef>
              <a:buNone/>
              <a:defRPr sz="1200"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buNone/>
              <a:defRPr sz="900" b="1">
                <a:solidFill>
                  <a:schemeClr val="tx1"/>
                </a:solidFill>
                <a:latin typeface="Arial" panose="020B0604020202020204" pitchFamily="34" charset="0"/>
                <a:cs typeface="Arial" panose="020B0604020202020204" pitchFamily="34" charset="0"/>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0"/>
            <a:r>
              <a:rPr lang="en-US"/>
              <a:t>(XXX) XXX-XXXX</a:t>
            </a:r>
          </a:p>
          <a:p>
            <a:pPr lvl="1"/>
            <a:r>
              <a:rPr lang="en-US"/>
              <a:t>URL</a:t>
            </a:r>
          </a:p>
        </p:txBody>
      </p:sp>
      <p:sp>
        <p:nvSpPr>
          <p:cNvPr id="3" name="Text Placeholder 3">
            <a:extLst>
              <a:ext uri="{FF2B5EF4-FFF2-40B4-BE49-F238E27FC236}">
                <a16:creationId xmlns:a16="http://schemas.microsoft.com/office/drawing/2014/main" id="{7FEA0860-74BA-951F-3A54-B38F915DDC99}"/>
              </a:ext>
            </a:extLst>
          </p:cNvPr>
          <p:cNvSpPr>
            <a:spLocks noGrp="1"/>
          </p:cNvSpPr>
          <p:nvPr>
            <p:ph type="body" sz="quarter" idx="26" hasCustomPrompt="1"/>
          </p:nvPr>
        </p:nvSpPr>
        <p:spPr>
          <a:xfrm>
            <a:off x="320040" y="8046720"/>
            <a:ext cx="7165848" cy="12311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800" b="0" i="0">
                <a:latin typeface="Arial Narrow" panose="020B0606020202030204" pitchFamily="34" charset="0"/>
                <a:cs typeface="Arial" panose="020B0604020202020204" pitchFamily="34" charset="0"/>
              </a:defRPr>
            </a:lvl1pPr>
            <a:lvl2pPr marL="0" indent="0">
              <a:lnSpc>
                <a:spcPts val="11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ts val="11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p:txBody>
      </p:sp>
      <p:cxnSp>
        <p:nvCxnSpPr>
          <p:cNvPr id="4" name="Straight Connector 3">
            <a:extLst>
              <a:ext uri="{FF2B5EF4-FFF2-40B4-BE49-F238E27FC236}">
                <a16:creationId xmlns:a16="http://schemas.microsoft.com/office/drawing/2014/main" id="{0C58E56B-67E7-0ED0-213A-9AA13F3B1F0B}"/>
              </a:ext>
            </a:extLst>
          </p:cNvPr>
          <p:cNvCxnSpPr>
            <a:cxnSpLocks/>
          </p:cNvCxnSpPr>
          <p:nvPr userDrawn="1"/>
        </p:nvCxnSpPr>
        <p:spPr>
          <a:xfrm flipV="1">
            <a:off x="2076726" y="8567337"/>
            <a:ext cx="0" cy="36288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3275FA8-4725-539C-0F4F-227CCAFE5D76}"/>
              </a:ext>
            </a:extLst>
          </p:cNvPr>
          <p:cNvCxnSpPr>
            <a:cxnSpLocks/>
          </p:cNvCxnSpPr>
          <p:nvPr userDrawn="1"/>
        </p:nvCxnSpPr>
        <p:spPr>
          <a:xfrm>
            <a:off x="306592" y="8385048"/>
            <a:ext cx="713232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 Placeholder 9">
            <a:extLst>
              <a:ext uri="{FF2B5EF4-FFF2-40B4-BE49-F238E27FC236}">
                <a16:creationId xmlns:a16="http://schemas.microsoft.com/office/drawing/2014/main" id="{7482E5CB-CB1D-8E79-F786-66B386AEC461}"/>
              </a:ext>
            </a:extLst>
          </p:cNvPr>
          <p:cNvSpPr>
            <a:spLocks noGrp="1"/>
          </p:cNvSpPr>
          <p:nvPr>
            <p:ph type="body" sz="quarter" idx="11" hasCustomPrompt="1"/>
          </p:nvPr>
        </p:nvSpPr>
        <p:spPr>
          <a:xfrm>
            <a:off x="5569230" y="9520912"/>
            <a:ext cx="1864321" cy="291868"/>
          </a:xfrm>
          <a:prstGeom prst="rect">
            <a:avLst/>
          </a:prstGeom>
        </p:spPr>
        <p:txBody>
          <a:bodyPr lIns="0" tIns="0" rIns="0" bIns="0" anchor="b" anchorCtr="0"/>
          <a:lstStyle>
            <a:lvl1pPr marL="0" indent="0" algn="r">
              <a:spcBef>
                <a:spcPts val="0"/>
              </a:spcBef>
              <a:buNone/>
              <a:defRPr sz="700" b="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XX/XX</a:t>
            </a:r>
          </a:p>
        </p:txBody>
      </p:sp>
      <p:sp>
        <p:nvSpPr>
          <p:cNvPr id="12" name="Text Box 5">
            <a:extLst>
              <a:ext uri="{FF2B5EF4-FFF2-40B4-BE49-F238E27FC236}">
                <a16:creationId xmlns:a16="http://schemas.microsoft.com/office/drawing/2014/main" id="{A381F4C4-3C1C-6D3E-BD97-731474134F05}"/>
              </a:ext>
            </a:extLst>
          </p:cNvPr>
          <p:cNvSpPr txBox="1">
            <a:spLocks noChangeArrowheads="1"/>
          </p:cNvSpPr>
          <p:nvPr userDrawn="1"/>
        </p:nvSpPr>
        <p:spPr bwMode="gray">
          <a:xfrm>
            <a:off x="298161" y="9505117"/>
            <a:ext cx="3960273" cy="193899"/>
          </a:xfrm>
          <a:prstGeom prst="rect">
            <a:avLst/>
          </a:prstGeom>
          <a:noFill/>
          <a:ln w="9525">
            <a:noFill/>
            <a:miter lim="800000"/>
            <a:headEnd/>
            <a:tailEnd/>
          </a:ln>
        </p:spPr>
        <p:txBody>
          <a:bodyPr wrap="square" lIns="0" tIns="27432" rIns="0" bIns="27432">
            <a:spAutoFit/>
          </a:bodyPr>
          <a:lstStyle>
            <a:lvl1pPr eaLnBrk="0" hangingPunct="0">
              <a:defRPr sz="2000">
                <a:solidFill>
                  <a:schemeClr val="tx1"/>
                </a:solidFill>
                <a:latin typeface="Arial" pitchFamily="34" charset="0"/>
                <a:ea typeface="ヒラギノ角ゴ Pro W3" charset="-128"/>
              </a:defRPr>
            </a:lvl1pPr>
            <a:lvl2pPr marL="742950" indent="-285750" eaLnBrk="0" hangingPunct="0">
              <a:defRPr sz="2000">
                <a:solidFill>
                  <a:schemeClr val="tx1"/>
                </a:solidFill>
                <a:latin typeface="Arial" pitchFamily="34" charset="0"/>
                <a:ea typeface="ヒラギノ角ゴ Pro W3" charset="-128"/>
              </a:defRPr>
            </a:lvl2pPr>
            <a:lvl3pPr marL="1143000" indent="-228600" eaLnBrk="0" hangingPunct="0">
              <a:defRPr sz="2000">
                <a:solidFill>
                  <a:schemeClr val="tx1"/>
                </a:solidFill>
                <a:latin typeface="Arial" pitchFamily="34" charset="0"/>
                <a:ea typeface="ヒラギノ角ゴ Pro W3" charset="-128"/>
              </a:defRPr>
            </a:lvl3pPr>
            <a:lvl4pPr marL="1600200" indent="-228600" eaLnBrk="0" hangingPunct="0">
              <a:defRPr sz="2000">
                <a:solidFill>
                  <a:schemeClr val="tx1"/>
                </a:solidFill>
                <a:latin typeface="Arial" pitchFamily="34" charset="0"/>
                <a:ea typeface="ヒラギノ角ゴ Pro W3" charset="-128"/>
              </a:defRPr>
            </a:lvl4pPr>
            <a:lvl5pPr marL="2057400" indent="-228600" eaLnBrk="0" hangingPunct="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r>
              <a:rPr lang="en-US" sz="900" b="1">
                <a:effectLst/>
                <a:latin typeface="Arial Narrow" panose="020B0604020202020204" pitchFamily="34" charset="0"/>
                <a:cs typeface="Arial Narrow" panose="020B0604020202020204" pitchFamily="34" charset="0"/>
              </a:rPr>
              <a:t>For Financial Professional and Institutional Use Only. Not for Public Use.</a:t>
            </a:r>
          </a:p>
        </p:txBody>
      </p:sp>
      <p:pic>
        <p:nvPicPr>
          <p:cNvPr id="15" name="Picture 14">
            <a:extLst>
              <a:ext uri="{FF2B5EF4-FFF2-40B4-BE49-F238E27FC236}">
                <a16:creationId xmlns:a16="http://schemas.microsoft.com/office/drawing/2014/main" id="{2708A333-768D-66EC-675C-5CE640536EF2}"/>
              </a:ext>
            </a:extLst>
          </p:cNvPr>
          <p:cNvPicPr>
            <a:picLocks noChangeAspect="1"/>
          </p:cNvPicPr>
          <p:nvPr userDrawn="1"/>
        </p:nvPicPr>
        <p:blipFill>
          <a:blip r:embed="rId2"/>
          <a:stretch>
            <a:fillRect/>
          </a:stretch>
        </p:blipFill>
        <p:spPr>
          <a:xfrm>
            <a:off x="109154" y="8406702"/>
            <a:ext cx="1901952" cy="700779"/>
          </a:xfrm>
          <a:prstGeom prst="rect">
            <a:avLst/>
          </a:prstGeom>
        </p:spPr>
      </p:pic>
    </p:spTree>
    <p:extLst>
      <p:ext uri="{BB962C8B-B14F-4D97-AF65-F5344CB8AC3E}">
        <p14:creationId xmlns:p14="http://schemas.microsoft.com/office/powerpoint/2010/main" val="1673631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16456"/>
      </p:ext>
    </p:extLst>
  </p:cSld>
  <p:clrMap bg1="lt1" tx1="dk1" bg2="lt2" tx2="dk2" accent1="accent1" accent2="accent2" accent3="accent3" accent4="accent4" accent5="accent5" accent6="accent6" hlink="hlink" folHlink="folHlink"/>
  <p:sldLayoutIdLst>
    <p:sldLayoutId id="2147485584" r:id="rId1"/>
    <p:sldLayoutId id="2147485585" r:id="rId2"/>
    <p:sldLayoutId id="2147485586" r:id="rId3"/>
  </p:sldLayoutIdLst>
  <p:hf hdr="0" ftr="0" dt="0"/>
  <p:txStyles>
    <p:titleStyle>
      <a:lvl1pPr algn="ctr" defTabSz="777289" rtl="0" eaLnBrk="1" latinLnBrk="0" hangingPunct="1">
        <a:spcBef>
          <a:spcPct val="0"/>
        </a:spcBef>
        <a:buNone/>
        <a:defRPr sz="3740" kern="1200">
          <a:solidFill>
            <a:schemeClr val="tx1"/>
          </a:solidFill>
          <a:latin typeface="+mj-lt"/>
          <a:ea typeface="+mj-ea"/>
          <a:cs typeface="+mj-cs"/>
        </a:defRPr>
      </a:lvl1pPr>
    </p:titleStyle>
    <p:bodyStyle>
      <a:lvl1pPr marL="291484" indent="-291484" algn="l" defTabSz="777289" rtl="0" eaLnBrk="1" latinLnBrk="0" hangingPunct="1">
        <a:spcBef>
          <a:spcPct val="20000"/>
        </a:spcBef>
        <a:buFont typeface="Arial" panose="020B0604020202020204" pitchFamily="34" charset="0"/>
        <a:buChar char="•"/>
        <a:defRPr sz="2720" kern="1200">
          <a:solidFill>
            <a:schemeClr val="tx1"/>
          </a:solidFill>
          <a:latin typeface="+mn-lt"/>
          <a:ea typeface="+mn-ea"/>
          <a:cs typeface="+mn-cs"/>
        </a:defRPr>
      </a:lvl1pPr>
      <a:lvl2pPr marL="631547" indent="-242903" algn="l" defTabSz="777289" rtl="0" eaLnBrk="1" latinLnBrk="0" hangingPunct="1">
        <a:spcBef>
          <a:spcPct val="20000"/>
        </a:spcBef>
        <a:buFont typeface="Arial" panose="020B0604020202020204" pitchFamily="34" charset="0"/>
        <a:buChar char="–"/>
        <a:defRPr sz="2380" kern="1200">
          <a:solidFill>
            <a:schemeClr val="tx1"/>
          </a:solidFill>
          <a:latin typeface="+mn-lt"/>
          <a:ea typeface="+mn-ea"/>
          <a:cs typeface="+mn-cs"/>
        </a:defRPr>
      </a:lvl2pPr>
      <a:lvl3pPr marL="971612" indent="-194322" algn="l" defTabSz="777289" rtl="0" eaLnBrk="1" latinLnBrk="0" hangingPunct="1">
        <a:spcBef>
          <a:spcPct val="20000"/>
        </a:spcBef>
        <a:buFont typeface="Arial" panose="020B0604020202020204" pitchFamily="34" charset="0"/>
        <a:buChar char="•"/>
        <a:defRPr sz="2040" kern="1200">
          <a:solidFill>
            <a:schemeClr val="tx1"/>
          </a:solidFill>
          <a:latin typeface="+mn-lt"/>
          <a:ea typeface="+mn-ea"/>
          <a:cs typeface="+mn-cs"/>
        </a:defRPr>
      </a:lvl3pPr>
      <a:lvl4pPr marL="1360257"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48901"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37546"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26191"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14836"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03480" indent="-194322" algn="l" defTabSz="777289"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77289" rtl="0" eaLnBrk="1" latinLnBrk="0" hangingPunct="1">
        <a:defRPr sz="1530" kern="1200">
          <a:solidFill>
            <a:schemeClr val="tx1"/>
          </a:solidFill>
          <a:latin typeface="+mn-lt"/>
          <a:ea typeface="+mn-ea"/>
          <a:cs typeface="+mn-cs"/>
        </a:defRPr>
      </a:lvl1pPr>
      <a:lvl2pPr marL="388645" algn="l" defTabSz="777289" rtl="0" eaLnBrk="1" latinLnBrk="0" hangingPunct="1">
        <a:defRPr sz="1530" kern="1200">
          <a:solidFill>
            <a:schemeClr val="tx1"/>
          </a:solidFill>
          <a:latin typeface="+mn-lt"/>
          <a:ea typeface="+mn-ea"/>
          <a:cs typeface="+mn-cs"/>
        </a:defRPr>
      </a:lvl2pPr>
      <a:lvl3pPr marL="777289" algn="l" defTabSz="777289" rtl="0" eaLnBrk="1" latinLnBrk="0" hangingPunct="1">
        <a:defRPr sz="1530" kern="1200">
          <a:solidFill>
            <a:schemeClr val="tx1"/>
          </a:solidFill>
          <a:latin typeface="+mn-lt"/>
          <a:ea typeface="+mn-ea"/>
          <a:cs typeface="+mn-cs"/>
        </a:defRPr>
      </a:lvl3pPr>
      <a:lvl4pPr marL="1165934" algn="l" defTabSz="777289" rtl="0" eaLnBrk="1" latinLnBrk="0" hangingPunct="1">
        <a:defRPr sz="1530" kern="1200">
          <a:solidFill>
            <a:schemeClr val="tx1"/>
          </a:solidFill>
          <a:latin typeface="+mn-lt"/>
          <a:ea typeface="+mn-ea"/>
          <a:cs typeface="+mn-cs"/>
        </a:defRPr>
      </a:lvl4pPr>
      <a:lvl5pPr marL="1554579" algn="l" defTabSz="777289" rtl="0" eaLnBrk="1" latinLnBrk="0" hangingPunct="1">
        <a:defRPr sz="1530" kern="1200">
          <a:solidFill>
            <a:schemeClr val="tx1"/>
          </a:solidFill>
          <a:latin typeface="+mn-lt"/>
          <a:ea typeface="+mn-ea"/>
          <a:cs typeface="+mn-cs"/>
        </a:defRPr>
      </a:lvl5pPr>
      <a:lvl6pPr marL="1943224" algn="l" defTabSz="777289" rtl="0" eaLnBrk="1" latinLnBrk="0" hangingPunct="1">
        <a:defRPr sz="1530" kern="1200">
          <a:solidFill>
            <a:schemeClr val="tx1"/>
          </a:solidFill>
          <a:latin typeface="+mn-lt"/>
          <a:ea typeface="+mn-ea"/>
          <a:cs typeface="+mn-cs"/>
        </a:defRPr>
      </a:lvl6pPr>
      <a:lvl7pPr marL="2331869" algn="l" defTabSz="777289" rtl="0" eaLnBrk="1" latinLnBrk="0" hangingPunct="1">
        <a:defRPr sz="1530" kern="1200">
          <a:solidFill>
            <a:schemeClr val="tx1"/>
          </a:solidFill>
          <a:latin typeface="+mn-lt"/>
          <a:ea typeface="+mn-ea"/>
          <a:cs typeface="+mn-cs"/>
        </a:defRPr>
      </a:lvl7pPr>
      <a:lvl8pPr marL="2720513" algn="l" defTabSz="777289" rtl="0" eaLnBrk="1" latinLnBrk="0" hangingPunct="1">
        <a:defRPr sz="1530" kern="1200">
          <a:solidFill>
            <a:schemeClr val="tx1"/>
          </a:solidFill>
          <a:latin typeface="+mn-lt"/>
          <a:ea typeface="+mn-ea"/>
          <a:cs typeface="+mn-cs"/>
        </a:defRPr>
      </a:lvl8pPr>
      <a:lvl9pPr marL="3109158" algn="l" defTabSz="777289"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202">
          <p15:clr>
            <a:srgbClr val="F26B43"/>
          </p15:clr>
        </p15:guide>
        <p15:guide id="4" pos="7388">
          <p15:clr>
            <a:srgbClr val="F26B43"/>
          </p15:clr>
        </p15:guide>
        <p15:guide id="5" pos="7510">
          <p15:clr>
            <a:srgbClr val="F26B43"/>
          </p15:clr>
        </p15:guide>
        <p15:guide id="6" pos="288">
          <p15:clr>
            <a:srgbClr val="F26B43"/>
          </p15:clr>
        </p15:guide>
        <p15:guide id="7" pos="1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E778D-281B-E018-B5CF-1B89049D66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33B2E65-7AF9-5C5E-FB4C-0B3D2E4EBCE4}"/>
              </a:ext>
            </a:extLst>
          </p:cNvPr>
          <p:cNvSpPr txBox="1"/>
          <p:nvPr/>
        </p:nvSpPr>
        <p:spPr>
          <a:xfrm>
            <a:off x="310046" y="1128371"/>
            <a:ext cx="3758309" cy="769441"/>
          </a:xfrm>
          <a:prstGeom prst="rect">
            <a:avLst/>
          </a:prstGeom>
          <a:noFill/>
        </p:spPr>
        <p:txBody>
          <a:bodyPr wrap="square" lIns="0" tIns="0" rIns="0" bIns="0" rtlCol="0">
            <a:spAutoFit/>
          </a:bodyPr>
          <a:lstStyle/>
          <a:p>
            <a:pPr>
              <a:lnSpc>
                <a:spcPts val="3000"/>
              </a:lnSpc>
              <a:spcAft>
                <a:spcPts val="0"/>
              </a:spcAft>
            </a:pPr>
            <a:r>
              <a:rPr lang="en-MX" sz="2800" b="1">
                <a:latin typeface="TT Commons Pro" panose="020B0103030102020204" pitchFamily="34" charset="0"/>
              </a:rPr>
              <a:t>Your trusted partner </a:t>
            </a:r>
            <a:r>
              <a:rPr lang="en-US" sz="2800" b="1">
                <a:latin typeface="TT Commons Pro" panose="020B0103030102020204" pitchFamily="34" charset="0"/>
              </a:rPr>
              <a:t>f</a:t>
            </a:r>
            <a:r>
              <a:rPr lang="en-MX" sz="2800" b="1">
                <a:latin typeface="TT Commons Pro" panose="020B0103030102020204" pitchFamily="34" charset="0"/>
              </a:rPr>
              <a:t>or </a:t>
            </a:r>
            <a:r>
              <a:rPr lang="en-US" sz="2800" b="1">
                <a:latin typeface="TT Commons Pro" panose="020B0103030102020204" pitchFamily="34" charset="0"/>
              </a:rPr>
              <a:t>what’s ahead</a:t>
            </a:r>
            <a:r>
              <a:rPr lang="en-MX" sz="2800" b="0" i="0" u="none" strike="noStrike" baseline="30000">
                <a:solidFill>
                  <a:srgbClr val="202122"/>
                </a:solidFill>
                <a:effectLst/>
                <a:latin typeface="Arial" panose="020B0604020202020204" pitchFamily="34" charset="0"/>
              </a:rPr>
              <a:t>™</a:t>
            </a:r>
            <a:endParaRPr lang="en-MX" sz="2800" b="1" baseline="30000">
              <a:latin typeface="TT Commons Pro" panose="020B0103030102020204" pitchFamily="34" charset="0"/>
            </a:endParaRPr>
          </a:p>
        </p:txBody>
      </p:sp>
      <p:graphicFrame>
        <p:nvGraphicFramePr>
          <p:cNvPr id="94" name="Chart 93">
            <a:extLst>
              <a:ext uri="{FF2B5EF4-FFF2-40B4-BE49-F238E27FC236}">
                <a16:creationId xmlns:a16="http://schemas.microsoft.com/office/drawing/2014/main" id="{11A88676-6F58-89EB-742F-74B64D7E2EDA}"/>
              </a:ext>
            </a:extLst>
          </p:cNvPr>
          <p:cNvGraphicFramePr>
            <a:graphicFrameLocks noChangeAspect="1"/>
          </p:cNvGraphicFramePr>
          <p:nvPr>
            <p:extLst>
              <p:ext uri="{D42A27DB-BD31-4B8C-83A1-F6EECF244321}">
                <p14:modId xmlns:p14="http://schemas.microsoft.com/office/powerpoint/2010/main" val="2547687941"/>
              </p:ext>
            </p:extLst>
          </p:nvPr>
        </p:nvGraphicFramePr>
        <p:xfrm>
          <a:off x="2313722" y="3533815"/>
          <a:ext cx="310896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6">
            <a:extLst>
              <a:ext uri="{FF2B5EF4-FFF2-40B4-BE49-F238E27FC236}">
                <a16:creationId xmlns:a16="http://schemas.microsoft.com/office/drawing/2014/main" id="{6A197CAE-F940-FA3C-56B6-4A6FAE820632}"/>
              </a:ext>
            </a:extLst>
          </p:cNvPr>
          <p:cNvSpPr txBox="1">
            <a:spLocks/>
          </p:cNvSpPr>
          <p:nvPr/>
        </p:nvSpPr>
        <p:spPr>
          <a:xfrm>
            <a:off x="320040" y="2438733"/>
            <a:ext cx="7070725" cy="1020881"/>
          </a:xfrm>
          <a:prstGeom prst="rect">
            <a:avLst/>
          </a:prstGeom>
        </p:spPr>
        <p:txBody>
          <a:bodyPr lIns="0" tIns="0" rIns="0" bIns="0" numCol="1" spcCol="228600"/>
          <a:lstStyle>
            <a:lvl1pPr marL="0" marR="0" indent="0" algn="l" defTabSz="914400" rtl="0" eaLnBrk="1" fontAlgn="base" latinLnBrk="0" hangingPunct="1">
              <a:lnSpc>
                <a:spcPts val="1600"/>
              </a:lnSpc>
              <a:spcBef>
                <a:spcPts val="600"/>
              </a:spcBef>
              <a:spcAft>
                <a:spcPts val="200"/>
              </a:spcAft>
              <a:buClrTx/>
              <a:buSzTx/>
              <a:buFont typeface="Arial" pitchFamily="34" charset="0"/>
              <a:buNone/>
              <a:tabLst/>
              <a:defRPr kumimoji="0" lang="en-US" sz="1300" b="1" i="0" u="none" strike="noStrike" kern="1200" cap="none" spc="0" normalizeH="0" baseline="0" dirty="0" smtClean="0">
                <a:ln>
                  <a:noFill/>
                </a:ln>
                <a:solidFill>
                  <a:srgbClr val="3769FF"/>
                </a:solidFill>
                <a:effectLst/>
                <a:uLnTx/>
                <a:uFillTx/>
                <a:latin typeface="Arial" panose="020B0604020202020204" pitchFamily="34" charset="0"/>
                <a:ea typeface="Arial Narrow Bold" pitchFamily="124" charset="0"/>
                <a:cs typeface="Arial" panose="020B0604020202020204" pitchFamily="34" charset="0"/>
              </a:defRPr>
            </a:lvl1pPr>
            <a:lvl2pPr marL="0" marR="0" indent="0" algn="l" defTabSz="914400" rtl="0" eaLnBrk="1" fontAlgn="base" latinLnBrk="0" hangingPunct="1">
              <a:lnSpc>
                <a:spcPts val="1300"/>
              </a:lnSpc>
              <a:spcBef>
                <a:spcPct val="0"/>
              </a:spcBef>
              <a:spcAft>
                <a:spcPts val="900"/>
              </a:spcAft>
              <a:buClr>
                <a:schemeClr val="accent1"/>
              </a:buClr>
              <a:buSzPct val="115000"/>
              <a:buFont typeface="Arial" pitchFamily="34" charset="0"/>
              <a:buNone/>
              <a:tabLst/>
              <a:defRPr lang="en-US" sz="1000" b="0" kern="1200" dirty="0" smtClean="0">
                <a:solidFill>
                  <a:schemeClr val="tx1"/>
                </a:solidFill>
                <a:latin typeface="Arial" pitchFamily="34" charset="0"/>
                <a:ea typeface="ヒラギノ角ゴ Pro W3" charset="0"/>
                <a:cs typeface="Arial" pitchFamily="34" charset="0"/>
              </a:defRPr>
            </a:lvl2pPr>
            <a:lvl3pPr marL="128016" marR="0" indent="-128016" algn="l" defTabSz="914400" rtl="0" eaLnBrk="1" fontAlgn="base" latinLnBrk="0" hangingPunct="1">
              <a:lnSpc>
                <a:spcPts val="1300"/>
              </a:lnSpc>
              <a:spcBef>
                <a:spcPct val="0"/>
              </a:spcBef>
              <a:spcAft>
                <a:spcPts val="600"/>
              </a:spcAft>
              <a:buClr>
                <a:srgbClr val="3769FF"/>
              </a:buClr>
              <a:buSzPct val="125000"/>
              <a:buFont typeface="Arial" panose="020B0604020202020204" pitchFamily="34" charset="0"/>
              <a:buChar char="•"/>
              <a:tabLst/>
              <a:defRPr lang="en-US" sz="1000" b="0" kern="1200" dirty="0" smtClean="0">
                <a:solidFill>
                  <a:schemeClr val="tx1"/>
                </a:solidFill>
                <a:latin typeface="Arial"/>
                <a:ea typeface="ヒラギノ角ゴ Pro W3" charset="0"/>
                <a:cs typeface="Arial"/>
              </a:defRPr>
            </a:lvl3pPr>
            <a:lvl4pPr marL="0" marR="0" indent="0" algn="l" defTabSz="914400" rtl="0" eaLnBrk="1" fontAlgn="base" latinLnBrk="0" hangingPunct="1">
              <a:lnSpc>
                <a:spcPts val="1300"/>
              </a:lnSpc>
              <a:spcBef>
                <a:spcPts val="300"/>
              </a:spcBef>
              <a:spcAft>
                <a:spcPts val="100"/>
              </a:spcAft>
              <a:buClr>
                <a:srgbClr val="3769FF"/>
              </a:buClr>
              <a:buSzPct val="125000"/>
              <a:buFont typeface="Arial" pitchFamily="34" charset="0"/>
              <a:buNone/>
              <a:tabLst/>
              <a:defRPr lang="en-US" sz="1000" b="1" kern="1200" dirty="0" smtClean="0">
                <a:solidFill>
                  <a:schemeClr val="tx1"/>
                </a:solidFill>
                <a:latin typeface="Arial"/>
                <a:ea typeface="ヒラギノ角ゴ Pro W3" charset="0"/>
                <a:cs typeface="Arial"/>
              </a:defRPr>
            </a:lvl4pPr>
            <a:lvl5pPr marL="0" indent="0" algn="l" rtl="0" eaLnBrk="1" fontAlgn="base" hangingPunct="1">
              <a:lnSpc>
                <a:spcPts val="1200"/>
              </a:lnSpc>
              <a:spcBef>
                <a:spcPts val="300"/>
              </a:spcBef>
              <a:spcAft>
                <a:spcPts val="0"/>
              </a:spcAft>
              <a:buFont typeface="Arial" pitchFamily="34" charset="0"/>
              <a:buNone/>
              <a:defRPr sz="1000" b="1" cap="all" baseline="0">
                <a:solidFill>
                  <a:schemeClr val="tx1"/>
                </a:solidFill>
                <a:latin typeface="+mn-lt"/>
              </a:defRPr>
            </a:lvl5pPr>
            <a:lvl6pPr marL="0" indent="0" algn="l" rtl="0" eaLnBrk="1" fontAlgn="base" hangingPunct="1">
              <a:lnSpc>
                <a:spcPts val="1400"/>
              </a:lnSpc>
              <a:spcBef>
                <a:spcPts val="600"/>
              </a:spcBef>
              <a:spcAft>
                <a:spcPts val="300"/>
              </a:spcAft>
              <a:buNone/>
              <a:defRPr sz="1200" b="0">
                <a:solidFill>
                  <a:srgbClr val="3769FF"/>
                </a:solidFill>
                <a:latin typeface="+mn-lt"/>
              </a:defRPr>
            </a:lvl6pPr>
            <a:lvl7pPr marL="0" indent="0" algn="l" rtl="0" eaLnBrk="1" fontAlgn="base" hangingPunct="1">
              <a:lnSpc>
                <a:spcPts val="1200"/>
              </a:lnSpc>
              <a:spcBef>
                <a:spcPts val="0"/>
              </a:spcBef>
              <a:spcAft>
                <a:spcPct val="0"/>
              </a:spcAft>
              <a:buNone/>
              <a:defRPr kumimoji="0" lang="en-US" sz="1000" b="1" i="0" u="none" strike="noStrike" kern="1200" cap="none" spc="0" normalizeH="0" baseline="0" dirty="0" smtClean="0">
                <a:ln>
                  <a:noFill/>
                </a:ln>
                <a:solidFill>
                  <a:srgbClr val="000000"/>
                </a:solidFill>
                <a:effectLst/>
                <a:uLnTx/>
                <a:uFillTx/>
                <a:latin typeface="Arial" panose="020B0604020202020204" pitchFamily="34" charset="0"/>
                <a:ea typeface="Arial Narrow Bold" pitchFamily="124" charset="0"/>
                <a:cs typeface="Arial" panose="020B0604020202020204" pitchFamily="34" charset="0"/>
              </a:defRPr>
            </a:lvl7pPr>
            <a:lvl8pPr marL="0" indent="0" algn="l" rtl="0" eaLnBrk="1" fontAlgn="base" hangingPunct="1">
              <a:lnSpc>
                <a:spcPts val="1200"/>
              </a:lnSpc>
              <a:spcBef>
                <a:spcPts val="0"/>
              </a:spcBef>
              <a:spcAft>
                <a:spcPct val="0"/>
              </a:spcAft>
              <a:buNone/>
              <a:defRPr kumimoji="0" lang="en-US" sz="900" b="0" i="0" u="none" strike="noStrike" kern="1200" cap="none" spc="0" normalizeH="0" baseline="0" dirty="0">
                <a:ln>
                  <a:noFill/>
                </a:ln>
                <a:solidFill>
                  <a:srgbClr val="000000"/>
                </a:solidFill>
                <a:effectLst/>
                <a:uLnTx/>
                <a:uFillTx/>
                <a:latin typeface="Arial" panose="020B0604020202020204" pitchFamily="34" charset="0"/>
                <a:ea typeface="ＭＳ Ｐゴシック" charset="0"/>
                <a:cs typeface="Arial" panose="020B0604020202020204" pitchFamily="34" charset="0"/>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400"/>
              </a:spcBef>
              <a:spcAft>
                <a:spcPts val="600"/>
              </a:spcAft>
            </a:pPr>
            <a:r>
              <a:rPr lang="en-US" sz="1200" b="0">
                <a:solidFill>
                  <a:schemeClr val="tx1"/>
                </a:solidFill>
                <a:ea typeface="Arial" panose="020B0604020202020204" pitchFamily="34" charset="0"/>
                <a:cs typeface="Times New Roman" panose="02020603050405020304" pitchFamily="18" charset="0"/>
              </a:rPr>
              <a:t>At Franklin Templeton, we believe that success requires more than just expertise—it demands</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powerful partnerships. As a forward-thinking asset manager, we build dynamic relationships with</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our clients, understand their goals, and navigate the complexities of the market together. Our team leverages cutting-edge strategies and deep industry insights to unlock opportunities to help grow wealth.</a:t>
            </a:r>
            <a:br>
              <a:rPr lang="en-US" sz="1200" b="0">
                <a:solidFill>
                  <a:schemeClr val="tx1"/>
                </a:solidFill>
                <a:ea typeface="Arial" panose="020B0604020202020204" pitchFamily="34" charset="0"/>
                <a:cs typeface="Times New Roman" panose="02020603050405020304" pitchFamily="18" charset="0"/>
              </a:rPr>
            </a:br>
            <a:r>
              <a:rPr lang="en-US" sz="1200" b="0">
                <a:solidFill>
                  <a:schemeClr val="tx1"/>
                </a:solidFill>
                <a:ea typeface="Arial" panose="020B0604020202020204" pitchFamily="34" charset="0"/>
                <a:cs typeface="Times New Roman" panose="02020603050405020304" pitchFamily="18" charset="0"/>
              </a:rPr>
              <a:t>With Franklin Templeton by their side, investors don’t prepare for the future—they shape it.</a:t>
            </a:r>
          </a:p>
        </p:txBody>
      </p:sp>
      <p:sp>
        <p:nvSpPr>
          <p:cNvPr id="37" name="Text Placeholder 2">
            <a:extLst>
              <a:ext uri="{FF2B5EF4-FFF2-40B4-BE49-F238E27FC236}">
                <a16:creationId xmlns:a16="http://schemas.microsoft.com/office/drawing/2014/main" id="{439D2456-1C91-47B9-3826-25FBFFC626E1}"/>
              </a:ext>
            </a:extLst>
          </p:cNvPr>
          <p:cNvSpPr txBox="1">
            <a:spLocks/>
          </p:cNvSpPr>
          <p:nvPr/>
        </p:nvSpPr>
        <p:spPr>
          <a:xfrm>
            <a:off x="320040" y="1983399"/>
            <a:ext cx="1806392" cy="185990"/>
          </a:xfrm>
          <a:prstGeom prst="rect">
            <a:avLst/>
          </a:prstGeom>
        </p:spPr>
        <p:txBody>
          <a:bodyPr lIns="0" tIns="0" rIns="0" bIns="0" anchor="t"/>
          <a:lstStyle>
            <a:lvl1pPr marL="0" marR="0" indent="0" algn="l" defTabSz="914400" rtl="0" eaLnBrk="1" fontAlgn="auto" latinLnBrk="0" hangingPunct="1">
              <a:lnSpc>
                <a:spcPct val="100000"/>
              </a:lnSpc>
              <a:spcBef>
                <a:spcPts val="0"/>
              </a:spcBef>
              <a:spcAft>
                <a:spcPts val="200"/>
              </a:spcAft>
              <a:buClrTx/>
              <a:buSzTx/>
              <a:buFont typeface="Arial" pitchFamily="34" charset="0"/>
              <a:buNone/>
              <a:tabLst/>
              <a:defRPr sz="900" b="0">
                <a:solidFill>
                  <a:schemeClr val="tx1"/>
                </a:solidFill>
                <a:latin typeface="Century Gothic" panose="020B0502020202020204" pitchFamily="34" charset="0"/>
                <a:ea typeface="+mn-ea"/>
                <a:cs typeface="+mn-cs"/>
              </a:defRPr>
            </a:lvl1pPr>
            <a:lvl2pPr marL="225425" marR="0" indent="-225425" algn="l" defTabSz="914400" rtl="0" eaLnBrk="1" fontAlgn="auto" latinLnBrk="0" hangingPunct="1">
              <a:lnSpc>
                <a:spcPct val="100000"/>
              </a:lnSpc>
              <a:spcBef>
                <a:spcPts val="0"/>
              </a:spcBef>
              <a:spcAft>
                <a:spcPts val="200"/>
              </a:spcAft>
              <a:buClr>
                <a:schemeClr val="accent1"/>
              </a:buClr>
              <a:buSzPct val="115000"/>
              <a:buFont typeface="Arial" pitchFamily="34" charset="0"/>
              <a:buChar char="•"/>
              <a:tabLst/>
              <a:defRPr sz="1800">
                <a:solidFill>
                  <a:srgbClr val="000000"/>
                </a:solidFill>
                <a:latin typeface="+mn-lt"/>
              </a:defRPr>
            </a:lvl2pPr>
            <a:lvl3pPr marL="463550" marR="0" indent="-238125" algn="l" defTabSz="914400" rtl="0" eaLnBrk="1" fontAlgn="auto" latinLnBrk="0" hangingPunct="1">
              <a:lnSpc>
                <a:spcPct val="100000"/>
              </a:lnSpc>
              <a:spcBef>
                <a:spcPts val="0"/>
              </a:spcBef>
              <a:spcAft>
                <a:spcPts val="200"/>
              </a:spcAft>
              <a:buClrTx/>
              <a:buSzTx/>
              <a:buFont typeface="Arial" pitchFamily="34" charset="0"/>
              <a:buChar char="–"/>
              <a:tabLst/>
              <a:defRPr sz="1800">
                <a:solidFill>
                  <a:srgbClr val="000000"/>
                </a:solidFill>
                <a:latin typeface="+mn-lt"/>
              </a:defRPr>
            </a:lvl3pPr>
            <a:lvl4pPr marL="688975" marR="0" indent="-225425" algn="l" defTabSz="914400" rtl="0" eaLnBrk="1" fontAlgn="base" latinLnBrk="0" hangingPunct="1">
              <a:lnSpc>
                <a:spcPct val="100000"/>
              </a:lnSpc>
              <a:spcBef>
                <a:spcPts val="0"/>
              </a:spcBef>
              <a:spcAft>
                <a:spcPts val="200"/>
              </a:spcAft>
              <a:buClr>
                <a:schemeClr val="accent1"/>
              </a:buClr>
              <a:buSzPct val="115000"/>
              <a:buFont typeface="Arial" pitchFamily="34" charset="0"/>
              <a:buChar char="•"/>
              <a:tabLst/>
              <a:defRPr sz="1800">
                <a:solidFill>
                  <a:schemeClr val="tx1"/>
                </a:solidFill>
                <a:latin typeface="+mn-lt"/>
              </a:defRPr>
            </a:lvl4pPr>
            <a:lvl5pPr marL="914400" indent="-225425" algn="l" rtl="0" eaLnBrk="1" fontAlgn="base" hangingPunct="1">
              <a:lnSpc>
                <a:spcPct val="100000"/>
              </a:lnSpc>
              <a:spcBef>
                <a:spcPts val="0"/>
              </a:spcBef>
              <a:spcAft>
                <a:spcPts val="200"/>
              </a:spcAft>
              <a:buFont typeface="Arial" pitchFamily="34" charset="0"/>
              <a:buChar char="–"/>
              <a:defRPr sz="18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US" kern="0">
                <a:latin typeface="Century Gothic"/>
              </a:rPr>
              <a:t>30 September 2025</a:t>
            </a:r>
          </a:p>
        </p:txBody>
      </p:sp>
      <p:pic>
        <p:nvPicPr>
          <p:cNvPr id="3" name="Picture 2">
            <a:extLst>
              <a:ext uri="{FF2B5EF4-FFF2-40B4-BE49-F238E27FC236}">
                <a16:creationId xmlns:a16="http://schemas.microsoft.com/office/drawing/2014/main" id="{935300EB-3FB0-0DBC-EF7B-433352A2C651}"/>
              </a:ext>
            </a:extLst>
          </p:cNvPr>
          <p:cNvPicPr>
            <a:picLocks noChangeAspect="1"/>
          </p:cNvPicPr>
          <p:nvPr/>
        </p:nvPicPr>
        <p:blipFill>
          <a:blip r:embed="rId4"/>
          <a:srcRect l="141" r="141"/>
          <a:stretch/>
        </p:blipFill>
        <p:spPr>
          <a:xfrm>
            <a:off x="4434829" y="-8709"/>
            <a:ext cx="3337571" cy="2120634"/>
          </a:xfrm>
          <a:prstGeom prst="rect">
            <a:avLst/>
          </a:prstGeom>
        </p:spPr>
      </p:pic>
      <p:sp>
        <p:nvSpPr>
          <p:cNvPr id="15" name="Text Placeholder 3">
            <a:extLst>
              <a:ext uri="{FF2B5EF4-FFF2-40B4-BE49-F238E27FC236}">
                <a16:creationId xmlns:a16="http://schemas.microsoft.com/office/drawing/2014/main" id="{029C3D31-F08E-A3CB-5BF5-296AF2EE6C88}"/>
              </a:ext>
            </a:extLst>
          </p:cNvPr>
          <p:cNvSpPr txBox="1">
            <a:spLocks/>
          </p:cNvSpPr>
          <p:nvPr/>
        </p:nvSpPr>
        <p:spPr>
          <a:xfrm>
            <a:off x="309491" y="9665444"/>
            <a:ext cx="7070725" cy="196852"/>
          </a:xfrm>
          <a:prstGeom prst="rect">
            <a:avLst/>
          </a:prstGeom>
        </p:spPr>
        <p:txBody>
          <a:bodyPr wrap="square"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b="0" i="0">
                <a:solidFill>
                  <a:srgbClr val="000000"/>
                </a:solidFill>
                <a:latin typeface="Arial Narrow" panose="020B0606020202030204" pitchFamily="34" charset="0"/>
                <a:ea typeface="+mn-ea"/>
                <a:cs typeface="Arial" panose="020B0604020202020204" pitchFamily="34" charset="0"/>
              </a:defRPr>
            </a:lvl1pPr>
            <a:lvl2pPr marL="0" marR="0" indent="0" algn="l" defTabSz="914400" rtl="0" eaLnBrk="1" fontAlgn="auto" latinLnBrk="0" hangingPunct="1">
              <a:lnSpc>
                <a:spcPts val="1100"/>
              </a:lnSpc>
              <a:spcBef>
                <a:spcPts val="0"/>
              </a:spcBef>
              <a:spcAft>
                <a:spcPts val="150"/>
              </a:spcAft>
              <a:buClr>
                <a:schemeClr val="accent1"/>
              </a:buClr>
              <a:buSzPct val="115000"/>
              <a:buFont typeface="Arial" pitchFamily="34" charset="0"/>
              <a:buNone/>
              <a:tabLst/>
              <a:defRPr sz="1000">
                <a:solidFill>
                  <a:srgbClr val="000000"/>
                </a:solidFill>
                <a:latin typeface="Arial" panose="020B0604020202020204" pitchFamily="34" charset="0"/>
                <a:cs typeface="Arial" panose="020B0604020202020204" pitchFamily="34" charset="0"/>
              </a:defRPr>
            </a:lvl2pPr>
            <a:lvl3pPr marL="0" marR="0" indent="0" algn="l" defTabSz="914400" rtl="0" eaLnBrk="1" fontAlgn="auto" latinLnBrk="0" hangingPunct="1">
              <a:lnSpc>
                <a:spcPts val="1100"/>
              </a:lnSpc>
              <a:spcBef>
                <a:spcPts val="0"/>
              </a:spcBef>
              <a:spcAft>
                <a:spcPts val="150"/>
              </a:spcAft>
              <a:buClrTx/>
              <a:buSzTx/>
              <a:buFont typeface="Arial" pitchFamily="34" charset="0"/>
              <a:buNone/>
              <a:tabLst/>
              <a:defRPr sz="1200" i="1" baseline="0">
                <a:solidFill>
                  <a:srgbClr val="000000"/>
                </a:solidFill>
                <a:latin typeface="Arial" panose="020B0604020202020204" pitchFamily="34" charset="0"/>
                <a:cs typeface="Arial" panose="020B0604020202020204" pitchFamily="34" charset="0"/>
              </a:defRPr>
            </a:lvl3pPr>
            <a:lvl4pPr marL="0" marR="0" indent="0" algn="l" defTabSz="914400" rtl="0" eaLnBrk="1" fontAlgn="base" latinLnBrk="0" hangingPunct="1">
              <a:lnSpc>
                <a:spcPts val="1300"/>
              </a:lnSpc>
              <a:spcBef>
                <a:spcPts val="0"/>
              </a:spcBef>
              <a:spcAft>
                <a:spcPts val="300"/>
              </a:spcAft>
              <a:buClr>
                <a:schemeClr val="accent1"/>
              </a:buClr>
              <a:buSzPct val="115000"/>
              <a:buFont typeface="Arial" pitchFamily="34" charset="0"/>
              <a:buNone/>
              <a:tabLst/>
              <a:defRPr sz="1000">
                <a:solidFill>
                  <a:schemeClr val="tx1"/>
                </a:solidFill>
                <a:latin typeface="Arial Narrow" panose="020B0606020202030204" pitchFamily="34" charset="0"/>
              </a:defRPr>
            </a:lvl4pPr>
            <a:lvl5pPr marL="0" indent="0" algn="l" rtl="0" eaLnBrk="1" fontAlgn="base" hangingPunct="1">
              <a:lnSpc>
                <a:spcPts val="1300"/>
              </a:lnSpc>
              <a:spcBef>
                <a:spcPts val="0"/>
              </a:spcBef>
              <a:spcAft>
                <a:spcPts val="300"/>
              </a:spcAft>
              <a:buFont typeface="Arial" pitchFamily="34" charset="0"/>
              <a:buNone/>
              <a:defRPr sz="1000">
                <a:solidFill>
                  <a:schemeClr val="tx1"/>
                </a:solidFill>
                <a:latin typeface="Arial Narrow" panose="020B0606020202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lvl="3">
              <a:lnSpc>
                <a:spcPct val="100000"/>
              </a:lnSpc>
              <a:spcAft>
                <a:spcPts val="150"/>
              </a:spcAft>
              <a:buClrTx/>
            </a:pPr>
            <a:r>
              <a:rPr lang="en-US" sz="800" b="0" kern="0" dirty="0">
                <a:latin typeface="Arial Narrow"/>
                <a:ea typeface="ＭＳ Ｐゴシック"/>
              </a:rPr>
              <a:t>1.All AUM shown is in USD as of 30 September 2025. During the quarterly reporting period ending September 30, 2025, Martin Currie strategies transitioned to Franklin Equity Group and </a:t>
            </a:r>
            <a:r>
              <a:rPr lang="en-US" sz="800" b="0" kern="0" dirty="0" err="1">
                <a:latin typeface="Arial Narrow"/>
                <a:ea typeface="ＭＳ Ｐゴシック"/>
              </a:rPr>
              <a:t>ClearBridge</a:t>
            </a:r>
            <a:r>
              <a:rPr lang="en-US" sz="800" b="0" kern="0" dirty="0">
                <a:latin typeface="Arial Narrow"/>
                <a:ea typeface="ＭＳ Ｐゴシック"/>
              </a:rPr>
              <a:t> Investments. $14.1bn of Martin Currie assets </a:t>
            </a:r>
            <a:r>
              <a:rPr lang="en-US" sz="800" b="0" kern="0" dirty="0">
                <a:latin typeface="Aptos Display"/>
                <a:ea typeface="ＭＳ Ｐゴシック"/>
              </a:rPr>
              <a:t>are not reflected in the above AUM.</a:t>
            </a:r>
            <a:endParaRPr lang="en-US" dirty="0"/>
          </a:p>
          <a:p>
            <a:pPr marL="114300" lvl="3" indent="-114300">
              <a:lnSpc>
                <a:spcPct val="100000"/>
              </a:lnSpc>
              <a:spcAft>
                <a:spcPts val="150"/>
              </a:spcAft>
              <a:buClrTx/>
              <a:buSzPct val="114999"/>
              <a:buAutoNum type="arabicPeriod"/>
            </a:pPr>
            <a:endParaRPr lang="en-US" sz="800" b="0" kern="0" dirty="0">
              <a:effectLst/>
              <a:latin typeface="Arial Narrow"/>
              <a:ea typeface="ＭＳ Ｐゴシック"/>
              <a:cs typeface="Arial Narrow" panose="020B0604020202020204" pitchFamily="34" charset="0"/>
            </a:endParaRPr>
          </a:p>
        </p:txBody>
      </p:sp>
      <p:graphicFrame>
        <p:nvGraphicFramePr>
          <p:cNvPr id="26" name="Group 83">
            <a:extLst>
              <a:ext uri="{FF2B5EF4-FFF2-40B4-BE49-F238E27FC236}">
                <a16:creationId xmlns:a16="http://schemas.microsoft.com/office/drawing/2014/main" id="{477D3EF6-C7F4-EC5E-9983-DA0F7AC5BECC}"/>
              </a:ext>
            </a:extLst>
          </p:cNvPr>
          <p:cNvGraphicFramePr>
            <a:graphicFrameLocks noGrp="1"/>
          </p:cNvGraphicFramePr>
          <p:nvPr>
            <p:extLst>
              <p:ext uri="{D42A27DB-BD31-4B8C-83A1-F6EECF244321}">
                <p14:modId xmlns:p14="http://schemas.microsoft.com/office/powerpoint/2010/main" val="774281592"/>
              </p:ext>
            </p:extLst>
          </p:nvPr>
        </p:nvGraphicFramePr>
        <p:xfrm>
          <a:off x="320040" y="7178069"/>
          <a:ext cx="7102836" cy="2183892"/>
        </p:xfrm>
        <a:graphic>
          <a:graphicData uri="http://schemas.openxmlformats.org/drawingml/2006/table">
            <a:tbl>
              <a:tblPr/>
              <a:tblGrid>
                <a:gridCol w="1775709">
                  <a:extLst>
                    <a:ext uri="{9D8B030D-6E8A-4147-A177-3AD203B41FA5}">
                      <a16:colId xmlns:a16="http://schemas.microsoft.com/office/drawing/2014/main" val="20001"/>
                    </a:ext>
                  </a:extLst>
                </a:gridCol>
                <a:gridCol w="1775709">
                  <a:extLst>
                    <a:ext uri="{9D8B030D-6E8A-4147-A177-3AD203B41FA5}">
                      <a16:colId xmlns:a16="http://schemas.microsoft.com/office/drawing/2014/main" val="20002"/>
                    </a:ext>
                  </a:extLst>
                </a:gridCol>
                <a:gridCol w="1775709">
                  <a:extLst>
                    <a:ext uri="{9D8B030D-6E8A-4147-A177-3AD203B41FA5}">
                      <a16:colId xmlns:a16="http://schemas.microsoft.com/office/drawing/2014/main" val="20003"/>
                    </a:ext>
                  </a:extLst>
                </a:gridCol>
                <a:gridCol w="1775709">
                  <a:extLst>
                    <a:ext uri="{9D8B030D-6E8A-4147-A177-3AD203B41FA5}">
                      <a16:colId xmlns:a16="http://schemas.microsoft.com/office/drawing/2014/main" val="20004"/>
                    </a:ext>
                  </a:extLst>
                </a:gridCol>
              </a:tblGrid>
              <a:tr h="274320">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a:ln>
                            <a:noFill/>
                          </a:ln>
                          <a:solidFill>
                            <a:schemeClr val="bg1"/>
                          </a:solidFill>
                          <a:effectLst/>
                          <a:latin typeface="Arial"/>
                          <a:ea typeface="Geneva" pitchFamily="124" charset="-128"/>
                        </a:rPr>
                        <a:t>Equity $</a:t>
                      </a:r>
                      <a:r>
                        <a:rPr lang="en-US" altLang="en-US" sz="1100" b="1" i="0" u="none" strike="noStrike" cap="none" normalizeH="0" baseline="0">
                          <a:ln>
                            <a:noFill/>
                          </a:ln>
                          <a:solidFill>
                            <a:schemeClr val="bg1"/>
                          </a:solidFill>
                          <a:effectLst/>
                          <a:latin typeface="Arial"/>
                          <a:ea typeface="Geneva" pitchFamily="124" charset="-128"/>
                        </a:rPr>
                        <a:t>686bn</a:t>
                      </a:r>
                      <a:endParaRPr kumimoji="1" lang="en-US" altLang="en-US" sz="1100" b="1" i="0" u="none" strike="noStrike" cap="none" normalizeH="0" baseline="0">
                        <a:ln>
                          <a:noFill/>
                        </a:ln>
                        <a:solidFill>
                          <a:schemeClr val="bg1"/>
                        </a:solidFill>
                        <a:effectLst/>
                        <a:latin typeface="Arial" pitchFamily="34" charset="0"/>
                        <a:ea typeface="Geneva" pitchFamily="124" charset="-128"/>
                      </a:endParaRPr>
                    </a:p>
                  </a:txBody>
                  <a:tcPr marL="182880" marT="28800" marB="27432" anchor="ctr" horzOverflow="overflow">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a:ln>
                            <a:noFill/>
                          </a:ln>
                          <a:solidFill>
                            <a:schemeClr val="bg1"/>
                          </a:solidFill>
                          <a:effectLst/>
                          <a:latin typeface="Arial"/>
                          <a:ea typeface="Geneva" pitchFamily="124" charset="-128"/>
                        </a:rPr>
                        <a:t>Fixed Income $</a:t>
                      </a:r>
                      <a:r>
                        <a:rPr lang="en-US" altLang="en-US" sz="1100" b="1" i="0" u="none" strike="noStrike" cap="none" normalizeH="0" baseline="0">
                          <a:ln>
                            <a:noFill/>
                          </a:ln>
                          <a:solidFill>
                            <a:schemeClr val="bg1"/>
                          </a:solidFill>
                          <a:effectLst/>
                          <a:latin typeface="Arial"/>
                          <a:ea typeface="Geneva" pitchFamily="124" charset="-128"/>
                        </a:rPr>
                        <a:t>439bn</a:t>
                      </a:r>
                      <a:endParaRPr kumimoji="1" lang="en-US" altLang="en-US" sz="1100" b="1" i="0" u="none" strike="noStrike" cap="none" normalizeH="0" baseline="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47D"/>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pPr>
                      <a:r>
                        <a:rPr kumimoji="1" lang="en-US" altLang="en-US" sz="1100" b="1" i="0" u="none" strike="noStrike" cap="none" normalizeH="0" baseline="0">
                          <a:ln>
                            <a:noFill/>
                          </a:ln>
                          <a:solidFill>
                            <a:schemeClr val="bg1"/>
                          </a:solidFill>
                          <a:effectLst/>
                          <a:latin typeface="Arial"/>
                          <a:ea typeface="Geneva" pitchFamily="124" charset="-128"/>
                        </a:rPr>
                        <a:t>Alternative $</a:t>
                      </a:r>
                      <a:r>
                        <a:rPr lang="en-US" altLang="en-US" sz="1100" b="1" i="0" u="none" strike="noStrike" cap="none" normalizeH="0" baseline="0">
                          <a:ln>
                            <a:noFill/>
                          </a:ln>
                          <a:solidFill>
                            <a:schemeClr val="bg1"/>
                          </a:solidFill>
                          <a:effectLst/>
                          <a:latin typeface="Arial"/>
                          <a:ea typeface="Geneva" pitchFamily="124" charset="-128"/>
                        </a:rPr>
                        <a:t>264bn</a:t>
                      </a:r>
                      <a:endParaRPr kumimoji="1" lang="en-US" altLang="en-US" sz="1100" b="1" i="0" u="none" strike="noStrike" cap="none" normalizeH="0" baseline="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1E62"/>
                    </a:solidFill>
                  </a:tcPr>
                </a:tc>
                <a:tc>
                  <a:txBody>
                    <a:bodyPr/>
                    <a:lstStyle>
                      <a:lvl1pPr defTabSz="1019175" eaLnBrk="0" hangingPunct="0">
                        <a:spcBef>
                          <a:spcPct val="20000"/>
                        </a:spcBef>
                        <a:defRPr sz="2800">
                          <a:solidFill>
                            <a:schemeClr val="tx1"/>
                          </a:solidFill>
                          <a:latin typeface="Arial" pitchFamily="34" charset="0"/>
                          <a:ea typeface="ヒラギノ角ゴ Pro W3" charset="0"/>
                          <a:cs typeface="ヒラギノ角ゴ Pro W3" charset="0"/>
                        </a:defRPr>
                      </a:lvl1pPr>
                      <a:lvl2pPr marL="742950" indent="-285750" defTabSz="1019175" eaLnBrk="0" hangingPunct="0">
                        <a:spcBef>
                          <a:spcPct val="20000"/>
                        </a:spcBef>
                        <a:defRPr sz="2400">
                          <a:solidFill>
                            <a:schemeClr val="tx1"/>
                          </a:solidFill>
                          <a:latin typeface="Arial" pitchFamily="34" charset="0"/>
                          <a:ea typeface="ヒラギノ角ゴ Pro W3" charset="0"/>
                          <a:cs typeface="ヒラギノ角ゴ Pro W3" charset="0"/>
                        </a:defRPr>
                      </a:lvl2pPr>
                      <a:lvl3pPr marL="1143000" indent="-228600" defTabSz="1019175" eaLnBrk="0" hangingPunct="0">
                        <a:spcBef>
                          <a:spcPct val="20000"/>
                        </a:spcBef>
                        <a:defRPr sz="2000">
                          <a:solidFill>
                            <a:schemeClr val="tx1"/>
                          </a:solidFill>
                          <a:latin typeface="Arial" pitchFamily="34" charset="0"/>
                          <a:ea typeface="ヒラギノ角ゴ Pro W3" charset="0"/>
                          <a:cs typeface="ヒラギノ角ゴ Pro W3" charset="0"/>
                        </a:defRPr>
                      </a:lvl3pPr>
                      <a:lvl4pPr marL="16002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4pPr>
                      <a:lvl5pPr marL="2057400" indent="-228600" defTabSz="1019175" eaLnBrk="0" hangingPunct="0">
                        <a:spcBef>
                          <a:spcPct val="20000"/>
                        </a:spcBef>
                        <a:defRPr sz="1600">
                          <a:solidFill>
                            <a:schemeClr val="tx1"/>
                          </a:solidFill>
                          <a:latin typeface="Arial" pitchFamily="34" charset="0"/>
                          <a:ea typeface="ヒラギノ角ゴ Pro W3" charset="0"/>
                          <a:cs typeface="ヒラギノ角ゴ Pro W3" charset="0"/>
                        </a:defRPr>
                      </a:lvl5pPr>
                      <a:lvl6pPr marL="25146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6pPr>
                      <a:lvl7pPr marL="29718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7pPr>
                      <a:lvl8pPr marL="34290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8pPr>
                      <a:lvl9pPr marL="3886200" indent="-228600" defTabSz="1019175" eaLnBrk="0" fontAlgn="base" hangingPunct="0">
                        <a:spcBef>
                          <a:spcPct val="20000"/>
                        </a:spcBef>
                        <a:spcAft>
                          <a:spcPct val="0"/>
                        </a:spcAft>
                        <a:defRPr sz="1600">
                          <a:solidFill>
                            <a:schemeClr val="tx1"/>
                          </a:solidFill>
                          <a:latin typeface="Arial" pitchFamily="34" charset="0"/>
                          <a:ea typeface="ヒラギノ角ゴ Pro W3" charset="0"/>
                          <a:cs typeface="ヒラギノ角ゴ Pro W3" charset="0"/>
                        </a:defRPr>
                      </a:lvl9pPr>
                    </a:lstStyle>
                    <a:p>
                      <a:pPr marL="0" marR="0" lvl="0" indent="0" algn="l" defTabSz="1019175" rtl="0" eaLnBrk="1" fontAlgn="base" latinLnBrk="0" hangingPunct="1">
                        <a:lnSpc>
                          <a:spcPct val="100000"/>
                        </a:lnSpc>
                        <a:spcBef>
                          <a:spcPct val="0"/>
                        </a:spcBef>
                        <a:spcAft>
                          <a:spcPct val="25000"/>
                        </a:spcAft>
                        <a:buClr>
                          <a:schemeClr val="tx2"/>
                        </a:buClr>
                        <a:buSzPct val="65000"/>
                        <a:buFont typeface="Monotype Sorts" pitchFamily="124" charset="2"/>
                        <a:buNone/>
                        <a:tabLst/>
                        <a:defRPr/>
                      </a:pPr>
                      <a:r>
                        <a:rPr kumimoji="1" lang="en-US" altLang="en-US" sz="1100" b="1" i="0" u="none" strike="noStrike" cap="none" normalizeH="0" baseline="0">
                          <a:ln>
                            <a:noFill/>
                          </a:ln>
                          <a:solidFill>
                            <a:schemeClr val="bg1"/>
                          </a:solidFill>
                          <a:effectLst/>
                          <a:latin typeface="Arial"/>
                          <a:ea typeface="Geneva" pitchFamily="124" charset="-128"/>
                        </a:rPr>
                        <a:t>Multi-Asset $</a:t>
                      </a:r>
                      <a:r>
                        <a:rPr lang="en-US" altLang="en-US" sz="1100" b="1" i="0" u="none" strike="noStrike" cap="none" normalizeH="0" baseline="0">
                          <a:ln>
                            <a:noFill/>
                          </a:ln>
                          <a:solidFill>
                            <a:schemeClr val="bg1"/>
                          </a:solidFill>
                          <a:effectLst/>
                          <a:latin typeface="Arial"/>
                          <a:ea typeface="Geneva" pitchFamily="124" charset="-128"/>
                        </a:rPr>
                        <a:t>194bn</a:t>
                      </a:r>
                      <a:endParaRPr kumimoji="1" lang="en-US" altLang="en-US" sz="1100" b="1" i="0" u="none" strike="noStrike" cap="none" normalizeH="0" baseline="0">
                        <a:ln>
                          <a:noFill/>
                        </a:ln>
                        <a:solidFill>
                          <a:schemeClr val="bg1"/>
                        </a:solidFill>
                        <a:effectLst/>
                        <a:latin typeface="Arial" pitchFamily="34" charset="0"/>
                        <a:ea typeface="Geneva" pitchFamily="124" charset="-128"/>
                      </a:endParaRPr>
                    </a:p>
                  </a:txBody>
                  <a:tcPr marL="182880" marT="28800" marB="27432" anchor="ctr" horzOverflow="overflow">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82800"/>
                    </a:solidFill>
                  </a:tcPr>
                </a:tc>
                <a:extLst>
                  <a:ext uri="{0D108BD9-81ED-4DB2-BD59-A6C34878D82A}">
                    <a16:rowId xmlns:a16="http://schemas.microsoft.com/office/drawing/2014/main" val="10000"/>
                  </a:ext>
                </a:extLst>
              </a:tr>
              <a:tr h="1371600">
                <a:tc>
                  <a:txBody>
                    <a:bodyPr/>
                    <a:lstStyle/>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Emerging/Frontier</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Global</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Convertibles</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Sector</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Single Country</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Thematic</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spc="-5">
                          <a:solidFill>
                            <a:schemeClr val="tx1"/>
                          </a:solidFill>
                          <a:latin typeface="+mn-lt"/>
                          <a:cs typeface="Arial Narrow"/>
                        </a:rPr>
                        <a:t>US</a:t>
                      </a:r>
                    </a:p>
                  </a:txBody>
                  <a:tcPr marL="182880" marR="0" marT="54864" marB="0">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lvl="0" algn="l">
                        <a:lnSpc>
                          <a:spcPct val="100000"/>
                        </a:lnSpc>
                        <a:spcBef>
                          <a:spcPts val="0"/>
                        </a:spcBef>
                        <a:spcAft>
                          <a:spcPts val="0"/>
                        </a:spcAft>
                        <a:buNone/>
                      </a:pPr>
                      <a:r>
                        <a:rPr lang="en-US" sz="800" b="0" i="0" u="none" strike="noStrike" spc="-5" noProof="0">
                          <a:solidFill>
                            <a:srgbClr val="000000"/>
                          </a:solidFill>
                          <a:latin typeface="Arial"/>
                        </a:rPr>
                        <a:t>Bank Loans</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Corporate Credit</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Global &amp; E.M. Credit</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Currencies</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Government</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Multi-Sector </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Municipals</a:t>
                      </a:r>
                      <a:endParaRPr lang="en-US" sz="800"/>
                    </a:p>
                    <a:p>
                      <a:pPr lvl="0" algn="l">
                        <a:lnSpc>
                          <a:spcPct val="100000"/>
                        </a:lnSpc>
                        <a:spcBef>
                          <a:spcPts val="0"/>
                        </a:spcBef>
                        <a:spcAft>
                          <a:spcPts val="0"/>
                        </a:spcAft>
                        <a:buNone/>
                      </a:pPr>
                      <a:r>
                        <a:rPr lang="en-US" sz="800" b="0" i="0" u="none" strike="noStrike" spc="-5" noProof="0" err="1">
                          <a:solidFill>
                            <a:srgbClr val="000000"/>
                          </a:solidFill>
                          <a:latin typeface="Arial"/>
                        </a:rPr>
                        <a:t>Securitised</a:t>
                      </a:r>
                      <a:endParaRPr lang="en-US" sz="800" err="1"/>
                    </a:p>
                    <a:p>
                      <a:pPr lvl="0" algn="l">
                        <a:lnSpc>
                          <a:spcPct val="100000"/>
                        </a:lnSpc>
                        <a:spcBef>
                          <a:spcPts val="0"/>
                        </a:spcBef>
                        <a:spcAft>
                          <a:spcPts val="0"/>
                        </a:spcAft>
                        <a:buNone/>
                      </a:pPr>
                      <a:r>
                        <a:rPr lang="en-US" sz="800" b="0" i="0" u="none" strike="noStrike" spc="-5" noProof="0">
                          <a:solidFill>
                            <a:srgbClr val="000000"/>
                          </a:solidFill>
                          <a:latin typeface="Arial"/>
                        </a:rPr>
                        <a:t>Sustainable Bonds</a:t>
                      </a:r>
                      <a:endParaRPr lang="en-US" sz="800"/>
                    </a:p>
                    <a:p>
                      <a:pPr lvl="0" algn="l">
                        <a:lnSpc>
                          <a:spcPct val="100000"/>
                        </a:lnSpc>
                        <a:spcBef>
                          <a:spcPts val="0"/>
                        </a:spcBef>
                        <a:spcAft>
                          <a:spcPts val="0"/>
                        </a:spcAft>
                        <a:buNone/>
                      </a:pPr>
                      <a:r>
                        <a:rPr lang="en-US" sz="800" b="0" i="0" u="none" strike="noStrike" spc="-5" noProof="0">
                          <a:solidFill>
                            <a:srgbClr val="000000"/>
                          </a:solidFill>
                          <a:latin typeface="Arial"/>
                        </a:rPr>
                        <a:t>Short Duration</a:t>
                      </a:r>
                      <a:endParaRPr lang="en-US" sz="800"/>
                    </a:p>
                    <a:p>
                      <a:pPr marL="0" marR="0" lvl="0" indent="0" algn="l">
                        <a:lnSpc>
                          <a:spcPct val="100000"/>
                        </a:lnSpc>
                        <a:spcBef>
                          <a:spcPts val="0"/>
                        </a:spcBef>
                        <a:spcAft>
                          <a:spcPts val="300"/>
                        </a:spcAft>
                        <a:buNone/>
                      </a:pPr>
                      <a:r>
                        <a:rPr lang="en-US" sz="800" b="0" i="0" u="none" strike="noStrike" spc="-5" noProof="0">
                          <a:solidFill>
                            <a:srgbClr val="000000"/>
                          </a:solidFill>
                          <a:latin typeface="Arial"/>
                        </a:rPr>
                        <a:t>Stable Value</a:t>
                      </a:r>
                      <a:endParaRPr lang="en-US" sz="800"/>
                    </a:p>
                  </a:txBody>
                  <a:tcPr marL="182880" marT="54864"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lvl="0" algn="l">
                        <a:lnSpc>
                          <a:spcPct val="100000"/>
                        </a:lnSpc>
                        <a:spcBef>
                          <a:spcPts val="0"/>
                        </a:spcBef>
                        <a:spcAft>
                          <a:spcPts val="0"/>
                        </a:spcAft>
                        <a:buNone/>
                        <a:tabLst/>
                      </a:pPr>
                      <a:r>
                        <a:rPr lang="en-US" sz="800" b="0" i="0" u="none" strike="noStrike" noProof="0">
                          <a:solidFill>
                            <a:srgbClr val="000000"/>
                          </a:solidFill>
                          <a:latin typeface="Arial"/>
                        </a:rPr>
                        <a:t>Alternative Credit</a:t>
                      </a:r>
                    </a:p>
                    <a:p>
                      <a:pPr lvl="0" algn="l">
                        <a:lnSpc>
                          <a:spcPct val="100000"/>
                        </a:lnSpc>
                        <a:spcBef>
                          <a:spcPts val="0"/>
                        </a:spcBef>
                        <a:spcAft>
                          <a:spcPts val="0"/>
                        </a:spcAft>
                        <a:buNone/>
                      </a:pPr>
                      <a:r>
                        <a:rPr lang="en-US" sz="800" b="0" i="0" u="none" strike="noStrike" noProof="0">
                          <a:solidFill>
                            <a:srgbClr val="000000"/>
                          </a:solidFill>
                          <a:latin typeface="Arial"/>
                        </a:rPr>
                        <a:t>Private Credit</a:t>
                      </a:r>
                      <a:endParaRPr lang="en-US" sz="800"/>
                    </a:p>
                    <a:p>
                      <a:pPr lvl="0" algn="l">
                        <a:lnSpc>
                          <a:spcPct val="100000"/>
                        </a:lnSpc>
                        <a:spcBef>
                          <a:spcPts val="0"/>
                        </a:spcBef>
                        <a:spcAft>
                          <a:spcPts val="0"/>
                        </a:spcAft>
                        <a:buNone/>
                        <a:tabLst/>
                      </a:pPr>
                      <a:r>
                        <a:rPr lang="en-US" sz="800" b="0" i="0" u="none" strike="noStrike" noProof="0">
                          <a:solidFill>
                            <a:srgbClr val="000000"/>
                          </a:solidFill>
                          <a:latin typeface="Arial"/>
                        </a:rPr>
                        <a:t>Digital Assets</a:t>
                      </a:r>
                      <a:endParaRPr lang="en-US" sz="800" i="0" u="none" strike="noStrike" noProof="0">
                        <a:solidFill>
                          <a:srgbClr val="000000"/>
                        </a:solidFill>
                        <a:latin typeface="Arial"/>
                      </a:endParaRPr>
                    </a:p>
                    <a:p>
                      <a:pPr lvl="0" algn="l" defTabSz="914400">
                        <a:lnSpc>
                          <a:spcPct val="100000"/>
                        </a:lnSpc>
                        <a:spcBef>
                          <a:spcPts val="0"/>
                        </a:spcBef>
                        <a:spcAft>
                          <a:spcPts val="0"/>
                        </a:spcAft>
                        <a:buNone/>
                        <a:tabLst/>
                        <a:defRPr/>
                      </a:pPr>
                      <a:r>
                        <a:rPr lang="en-US" sz="800" b="0" i="0" u="none" strike="noStrike" noProof="0">
                          <a:solidFill>
                            <a:srgbClr val="000000"/>
                          </a:solidFill>
                          <a:latin typeface="Arial"/>
                        </a:rPr>
                        <a:t>Hedged Strategies</a:t>
                      </a:r>
                      <a:endParaRPr lang="en-US" sz="800" i="0" u="none" strike="noStrike" noProof="0">
                        <a:solidFill>
                          <a:srgbClr val="000000"/>
                        </a:solidFill>
                        <a:latin typeface="Arial"/>
                      </a:endParaRPr>
                    </a:p>
                    <a:p>
                      <a:pPr lvl="0" algn="l">
                        <a:lnSpc>
                          <a:spcPct val="100000"/>
                        </a:lnSpc>
                        <a:spcBef>
                          <a:spcPts val="0"/>
                        </a:spcBef>
                        <a:spcAft>
                          <a:spcPts val="0"/>
                        </a:spcAft>
                        <a:buNone/>
                        <a:tabLst/>
                      </a:pPr>
                      <a:r>
                        <a:rPr lang="en-US" sz="800" b="0" i="0" u="none" strike="noStrike" noProof="0">
                          <a:solidFill>
                            <a:srgbClr val="000000"/>
                          </a:solidFill>
                          <a:latin typeface="Arial"/>
                        </a:rPr>
                        <a:t>Private Equity</a:t>
                      </a:r>
                      <a:endParaRPr lang="en-US" sz="800" i="0" u="none" strike="noStrike" noProof="0">
                        <a:solidFill>
                          <a:srgbClr val="000000"/>
                        </a:solidFill>
                        <a:latin typeface="Arial"/>
                      </a:endParaRPr>
                    </a:p>
                    <a:p>
                      <a:pPr lvl="0" algn="l">
                        <a:lnSpc>
                          <a:spcPct val="100000"/>
                        </a:lnSpc>
                        <a:spcBef>
                          <a:spcPts val="0"/>
                        </a:spcBef>
                        <a:spcAft>
                          <a:spcPts val="0"/>
                        </a:spcAft>
                        <a:buNone/>
                        <a:tabLst/>
                      </a:pPr>
                      <a:r>
                        <a:rPr lang="en-US" sz="800" b="0" i="0" u="none" strike="noStrike" noProof="0">
                          <a:solidFill>
                            <a:srgbClr val="000000"/>
                          </a:solidFill>
                          <a:latin typeface="Arial"/>
                        </a:rPr>
                        <a:t>Real Estate</a:t>
                      </a:r>
                      <a:endParaRPr lang="en-US" sz="800" i="0" u="none" strike="noStrike" noProof="0">
                        <a:solidFill>
                          <a:srgbClr val="000000"/>
                        </a:solidFill>
                        <a:latin typeface="Arial"/>
                      </a:endParaRPr>
                    </a:p>
                    <a:p>
                      <a:pPr lvl="0" algn="l">
                        <a:lnSpc>
                          <a:spcPct val="100000"/>
                        </a:lnSpc>
                        <a:spcBef>
                          <a:spcPts val="0"/>
                        </a:spcBef>
                        <a:spcAft>
                          <a:spcPts val="0"/>
                        </a:spcAft>
                        <a:buNone/>
                        <a:tabLst/>
                      </a:pPr>
                      <a:r>
                        <a:rPr lang="en-US" sz="800" b="0" i="0" u="none" strike="noStrike" noProof="0">
                          <a:solidFill>
                            <a:srgbClr val="000000"/>
                          </a:solidFill>
                          <a:latin typeface="Arial"/>
                        </a:rPr>
                        <a:t>Secondaries</a:t>
                      </a:r>
                      <a:endParaRPr lang="en-US" sz="800" i="0" u="none" strike="noStrike" noProof="0">
                        <a:solidFill>
                          <a:srgbClr val="000000"/>
                        </a:solidFill>
                        <a:latin typeface="Arial"/>
                      </a:endParaRPr>
                    </a:p>
                    <a:p>
                      <a:pPr lvl="0" algn="l">
                        <a:lnSpc>
                          <a:spcPct val="100000"/>
                        </a:lnSpc>
                        <a:spcBef>
                          <a:spcPts val="0"/>
                        </a:spcBef>
                        <a:spcAft>
                          <a:spcPts val="0"/>
                        </a:spcAft>
                        <a:buNone/>
                      </a:pPr>
                      <a:r>
                        <a:rPr lang="en-US" sz="800" b="0" i="0" u="none" strike="noStrike" noProof="0">
                          <a:solidFill>
                            <a:srgbClr val="000000"/>
                          </a:solidFill>
                          <a:latin typeface="Arial"/>
                        </a:rPr>
                        <a:t>Venture Capital</a:t>
                      </a:r>
                      <a:endParaRPr lang="en-US" sz="800" i="0" u="none" strike="noStrike" noProof="0">
                        <a:solidFill>
                          <a:srgbClr val="000000"/>
                        </a:solidFill>
                        <a:latin typeface="Arial"/>
                      </a:endParaRPr>
                    </a:p>
                    <a:p>
                      <a:pPr marL="0" lvl="0" indent="0">
                        <a:lnSpc>
                          <a:spcPct val="100000"/>
                        </a:lnSpc>
                        <a:spcBef>
                          <a:spcPts val="0"/>
                        </a:spcBef>
                        <a:spcAft>
                          <a:spcPts val="300"/>
                        </a:spcAft>
                        <a:buFont typeface="Arial" panose="020B0604020202020204" pitchFamily="34" charset="0"/>
                        <a:buNone/>
                        <a:tabLst/>
                      </a:pPr>
                      <a:endParaRPr lang="en-US" sz="800" b="0">
                        <a:solidFill>
                          <a:schemeClr val="tx1"/>
                        </a:solidFill>
                        <a:latin typeface="+mn-lt"/>
                        <a:cs typeface="Arial Narrow"/>
                      </a:endParaRPr>
                    </a:p>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US" sz="800" b="0">
                        <a:solidFill>
                          <a:schemeClr val="tx1"/>
                        </a:solidFill>
                        <a:latin typeface="+mn-lt"/>
                        <a:cs typeface="Arial Narrow"/>
                      </a:endParaRPr>
                    </a:p>
                  </a:txBody>
                  <a:tcPr marL="182880" marT="54864" marB="9144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a:solidFill>
                            <a:schemeClr val="tx1"/>
                          </a:solidFill>
                          <a:latin typeface="+mn-lt"/>
                          <a:cs typeface="Arial Narrow"/>
                        </a:rPr>
                        <a:t>Balanced</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a:solidFill>
                            <a:schemeClr val="tx1"/>
                          </a:solidFill>
                          <a:latin typeface="+mn-lt"/>
                          <a:cs typeface="Arial Narrow"/>
                        </a:rPr>
                        <a:t>Income</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lang="en-US" sz="800" b="0">
                          <a:solidFill>
                            <a:schemeClr val="tx1"/>
                          </a:solidFill>
                          <a:latin typeface="+mn-lt"/>
                          <a:cs typeface="Arial Narrow"/>
                        </a:rPr>
                        <a:t>Model Portfolios</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spc="-85">
                          <a:solidFill>
                            <a:schemeClr val="tx1"/>
                          </a:solidFill>
                          <a:latin typeface="+mn-lt"/>
                          <a:cs typeface="Arial Narrow"/>
                        </a:rPr>
                        <a:t>T</a:t>
                      </a:r>
                      <a:r>
                        <a:rPr lang="en-US" sz="800" b="0">
                          <a:solidFill>
                            <a:schemeClr val="tx1"/>
                          </a:solidFill>
                          <a:latin typeface="+mn-lt"/>
                          <a:cs typeface="Arial Narrow"/>
                        </a:rPr>
                        <a:t>arget Date</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a:solidFill>
                            <a:schemeClr val="tx1"/>
                          </a:solidFill>
                          <a:latin typeface="+mn-lt"/>
                          <a:cs typeface="Arial Narrow"/>
                        </a:rPr>
                        <a:t>Target Risk</a:t>
                      </a:r>
                    </a:p>
                    <a:p>
                      <a:pPr marL="0" indent="0">
                        <a:lnSpc>
                          <a:spcPct val="100000"/>
                        </a:lnSpc>
                        <a:spcBef>
                          <a:spcPts val="0"/>
                        </a:spcBef>
                        <a:spcAft>
                          <a:spcPts val="300"/>
                        </a:spcAft>
                        <a:buClr>
                          <a:schemeClr val="accent4"/>
                        </a:buClr>
                        <a:buSzPct val="110000"/>
                        <a:buFont typeface="Arial" panose="020B0604020202020204" pitchFamily="34" charset="0"/>
                        <a:buNone/>
                        <a:tabLst/>
                      </a:pPr>
                      <a:r>
                        <a:rPr lang="en-US" sz="800" b="0">
                          <a:solidFill>
                            <a:schemeClr val="tx1"/>
                          </a:solidFill>
                          <a:latin typeface="+mn-lt"/>
                          <a:cs typeface="Arial Narrow"/>
                        </a:rPr>
                        <a:t>Target Volatility</a:t>
                      </a:r>
                    </a:p>
                  </a:txBody>
                  <a:tcPr marL="182880" marT="54864" marB="91440">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10002"/>
                  </a:ext>
                </a:extLst>
              </a:tr>
              <a:tr h="365760">
                <a:tc gridSpan="4">
                  <a:txBody>
                    <a:bodyPr/>
                    <a:lstStyle/>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kumimoji="0" lang="en-US" sz="900" b="1" i="0" u="none" strike="noStrike" kern="1200" cap="none" normalizeH="0" baseline="0">
                          <a:ln>
                            <a:noFill/>
                          </a:ln>
                          <a:solidFill>
                            <a:schemeClr val="tx1"/>
                          </a:solidFill>
                          <a:effectLst/>
                          <a:latin typeface="+mn-lt"/>
                          <a:ea typeface="MS PGothic" charset="0"/>
                          <a:cs typeface="Verdana"/>
                        </a:rPr>
                        <a:t>Complemented by innovations in: </a:t>
                      </a:r>
                    </a:p>
                    <a:p>
                      <a:pPr marL="0" marR="0" lvl="0" indent="0" algn="l" defTabSz="914400" rtl="0" eaLnBrk="1" fontAlgn="auto" latinLnBrk="0" hangingPunct="1">
                        <a:lnSpc>
                          <a:spcPct val="100000"/>
                        </a:lnSpc>
                        <a:spcBef>
                          <a:spcPts val="0"/>
                        </a:spcBef>
                        <a:spcAft>
                          <a:spcPts val="300"/>
                        </a:spcAft>
                        <a:buClr>
                          <a:schemeClr val="accent4"/>
                        </a:buClr>
                        <a:buSzPct val="110000"/>
                        <a:buFont typeface="Arial" panose="020B0604020202020204" pitchFamily="34" charset="0"/>
                        <a:buNone/>
                        <a:tabLst/>
                        <a:defRPr/>
                      </a:pPr>
                      <a:r>
                        <a:rPr kumimoji="0" lang="en-US" sz="900" b="0" i="0" u="none" strike="noStrike" kern="1200" cap="none" normalizeH="0" baseline="0">
                          <a:ln>
                            <a:noFill/>
                          </a:ln>
                          <a:solidFill>
                            <a:schemeClr val="tx1"/>
                          </a:solidFill>
                          <a:effectLst/>
                          <a:latin typeface="+mn-lt"/>
                          <a:ea typeface="MS PGothic" charset="0"/>
                          <a:cs typeface="Verdana"/>
                        </a:rPr>
                        <a:t>Sustainable and Impact Investing, ETFs, Frontier Risk Alternatives, Custom Indexing and many others.</a:t>
                      </a:r>
                      <a:endParaRPr kumimoji="0" lang="en-US" sz="900" b="1" i="0" u="none" strike="noStrike" kern="1200" cap="none" normalizeH="0" baseline="0">
                        <a:ln>
                          <a:noFill/>
                        </a:ln>
                        <a:solidFill>
                          <a:schemeClr val="tx1"/>
                        </a:solidFill>
                        <a:effectLst/>
                        <a:latin typeface="+mn-lt"/>
                        <a:ea typeface="MS PGothic" charset="0"/>
                        <a:cs typeface="Verdana"/>
                      </a:endParaRPr>
                    </a:p>
                  </a:txBody>
                  <a:tcPr marL="0" marR="0" marT="54864" marB="54864">
                    <a:lnL w="76200" cap="flat" cmpd="sng" algn="ctr">
                      <a:no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indent="0" algn="l" defTabSz="914400" rtl="0" eaLnBrk="1" latinLnBrk="0" hangingPunct="1">
                        <a:lnSpc>
                          <a:spcPct val="100000"/>
                        </a:lnSpc>
                        <a:spcBef>
                          <a:spcPts val="0"/>
                        </a:spcBef>
                        <a:spcAft>
                          <a:spcPts val="300"/>
                        </a:spcAft>
                        <a:buClr>
                          <a:schemeClr val="accent4"/>
                        </a:buClr>
                        <a:buSzPct val="110000"/>
                        <a:buFont typeface="Arial" panose="020B0604020202020204" pitchFamily="34" charset="0"/>
                        <a:buNone/>
                        <a:tabLst>
                          <a:tab pos="193040" algn="l"/>
                        </a:tabLst>
                      </a:pPr>
                      <a:endParaRPr lang="en-MX" sz="900" b="0">
                        <a:solidFill>
                          <a:schemeClr val="tx1"/>
                        </a:solidFill>
                        <a:effectLst/>
                        <a:latin typeface="+mn-lt"/>
                        <a:ea typeface="Calibri" panose="020F0502020204030204" pitchFamily="34" charset="0"/>
                        <a:cs typeface="Arial" panose="020B0604020202020204" pitchFamily="34" charset="0"/>
                      </a:endParaRPr>
                    </a:p>
                  </a:txBody>
                  <a:tcPr marT="54864" marB="54864"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hMerge="1">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US" sz="900" b="0">
                        <a:solidFill>
                          <a:schemeClr val="tx1"/>
                        </a:solidFill>
                        <a:latin typeface="+mn-lt"/>
                        <a:cs typeface="Arial Narrow"/>
                      </a:endParaRPr>
                    </a:p>
                  </a:txBody>
                  <a:tcPr marT="54864" marB="54864">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tc hMerge="1">
                  <a:txBody>
                    <a:bodyPr/>
                    <a:lstStyle/>
                    <a:p>
                      <a:pPr marL="0" indent="0">
                        <a:lnSpc>
                          <a:spcPct val="100000"/>
                        </a:lnSpc>
                        <a:spcBef>
                          <a:spcPts val="0"/>
                        </a:spcBef>
                        <a:spcAft>
                          <a:spcPts val="300"/>
                        </a:spcAft>
                        <a:buClr>
                          <a:schemeClr val="accent4"/>
                        </a:buClr>
                        <a:buSzPct val="110000"/>
                        <a:buFont typeface="Arial" panose="020B0604020202020204" pitchFamily="34" charset="0"/>
                        <a:buNone/>
                        <a:tabLst/>
                      </a:pPr>
                      <a:endParaRPr lang="en-MX" sz="900">
                        <a:effectLst/>
                        <a:latin typeface="+mj-lt"/>
                        <a:ea typeface="Calibri" panose="020F0502020204030204" pitchFamily="34" charset="0"/>
                        <a:cs typeface="Times New Roman" panose="02020603050405020304" pitchFamily="18" charset="0"/>
                      </a:endParaRPr>
                    </a:p>
                  </a:txBody>
                  <a:tcPr marT="54864" marB="54864">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a:noFill/>
                    </a:lnT>
                    <a:lnB w="76200" cap="flat" cmpd="sng" algn="ctr">
                      <a:no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103863281"/>
                  </a:ext>
                </a:extLst>
              </a:tr>
            </a:tbl>
          </a:graphicData>
        </a:graphic>
      </p:graphicFrame>
      <p:sp>
        <p:nvSpPr>
          <p:cNvPr id="27" name="TextBox 26">
            <a:extLst>
              <a:ext uri="{FF2B5EF4-FFF2-40B4-BE49-F238E27FC236}">
                <a16:creationId xmlns:a16="http://schemas.microsoft.com/office/drawing/2014/main" id="{633B73A8-9CBF-B04C-B68B-3CDEEE451669}"/>
              </a:ext>
            </a:extLst>
          </p:cNvPr>
          <p:cNvSpPr txBox="1"/>
          <p:nvPr/>
        </p:nvSpPr>
        <p:spPr>
          <a:xfrm>
            <a:off x="320040" y="6877038"/>
            <a:ext cx="7070725" cy="215444"/>
          </a:xfrm>
          <a:prstGeom prst="rect">
            <a:avLst/>
          </a:prstGeom>
          <a:noFill/>
        </p:spPr>
        <p:txBody>
          <a:bodyPr wrap="square" lIns="0" tIns="0" rIns="0" bIns="0" rtlCol="0" anchor="t">
            <a:spAutoFit/>
          </a:bodyPr>
          <a:lstStyle/>
          <a:p>
            <a:r>
              <a:rPr lang="en-US" sz="1400">
                <a:solidFill>
                  <a:srgbClr val="002EB8"/>
                </a:solidFill>
                <a:latin typeface="Arial"/>
                <a:ea typeface="ＭＳ Ｐゴシック"/>
              </a:rPr>
              <a:t>Extensive investment capabilities with $1.66tn in AUM</a:t>
            </a:r>
            <a:r>
              <a:rPr lang="en-US" sz="1400" baseline="30000">
                <a:solidFill>
                  <a:srgbClr val="002EB8"/>
                </a:solidFill>
                <a:latin typeface="Arial"/>
                <a:ea typeface="ＭＳ Ｐゴシック"/>
              </a:rPr>
              <a:t>1</a:t>
            </a:r>
          </a:p>
        </p:txBody>
      </p:sp>
      <p:sp>
        <p:nvSpPr>
          <p:cNvPr id="23" name="Rounded Rectangle 22">
            <a:extLst>
              <a:ext uri="{FF2B5EF4-FFF2-40B4-BE49-F238E27FC236}">
                <a16:creationId xmlns:a16="http://schemas.microsoft.com/office/drawing/2014/main" id="{9D6693CA-5DA0-BC44-D7CD-DF5EE857DD20}"/>
              </a:ext>
            </a:extLst>
          </p:cNvPr>
          <p:cNvSpPr/>
          <p:nvPr/>
        </p:nvSpPr>
        <p:spPr>
          <a:xfrm>
            <a:off x="4480557" y="-376518"/>
            <a:ext cx="3713183" cy="2497152"/>
          </a:xfrm>
          <a:prstGeom prst="roundRect">
            <a:avLst>
              <a:gd name="adj" fmla="val 4107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58F9AC-C2D3-554D-A403-FF14B33442F4}"/>
              </a:ext>
            </a:extLst>
          </p:cNvPr>
          <p:cNvSpPr/>
          <p:nvPr/>
        </p:nvSpPr>
        <p:spPr>
          <a:xfrm>
            <a:off x="7635240" y="-2"/>
            <a:ext cx="137160" cy="2103120"/>
          </a:xfrm>
          <a:prstGeom prst="rect">
            <a:avLst/>
          </a:prstGeom>
          <a:gradFill>
            <a:gsLst>
              <a:gs pos="63000">
                <a:srgbClr val="1446E1"/>
              </a:gs>
              <a:gs pos="0">
                <a:srgbClr val="002EB8"/>
              </a:gs>
              <a:gs pos="94000">
                <a:srgbClr val="00BFB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TextBox 86">
            <a:extLst>
              <a:ext uri="{FF2B5EF4-FFF2-40B4-BE49-F238E27FC236}">
                <a16:creationId xmlns:a16="http://schemas.microsoft.com/office/drawing/2014/main" id="{A5D1C73F-8234-70C0-97FA-BEE0F97E737C}"/>
              </a:ext>
            </a:extLst>
          </p:cNvPr>
          <p:cNvSpPr txBox="1"/>
          <p:nvPr/>
        </p:nvSpPr>
        <p:spPr>
          <a:xfrm>
            <a:off x="3501266" y="4848374"/>
            <a:ext cx="755335" cy="502702"/>
          </a:xfrm>
          <a:prstGeom prst="rect">
            <a:avLst/>
          </a:prstGeom>
          <a:noFill/>
        </p:spPr>
        <p:txBody>
          <a:bodyPr wrap="none" rtlCol="0">
            <a:spAutoFit/>
          </a:bodyPr>
          <a:lstStyle/>
          <a:p>
            <a:pPr marL="0" marR="0" lvl="0" indent="0" algn="ctr" defTabSz="914126" rtl="0" eaLnBrk="1" fontAlgn="auto" latinLnBrk="0" hangingPunct="1">
              <a:lnSpc>
                <a:spcPts val="16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ea typeface="+mn-ea"/>
                <a:cs typeface="+mn-cs"/>
              </a:rPr>
              <a:t>Client</a:t>
            </a:r>
          </a:p>
          <a:p>
            <a:pPr marL="0" marR="0" lvl="0" indent="0" algn="ctr" defTabSz="914126" rtl="0" eaLnBrk="1" fontAlgn="auto" latinLnBrk="0" hangingPunct="1">
              <a:lnSpc>
                <a:spcPts val="16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ea typeface="+mn-ea"/>
                <a:cs typeface="+mn-cs"/>
              </a:rPr>
              <a:t>goals</a:t>
            </a:r>
          </a:p>
        </p:txBody>
      </p:sp>
      <p:sp>
        <p:nvSpPr>
          <p:cNvPr id="92" name="Oval 91">
            <a:extLst>
              <a:ext uri="{FF2B5EF4-FFF2-40B4-BE49-F238E27FC236}">
                <a16:creationId xmlns:a16="http://schemas.microsoft.com/office/drawing/2014/main" id="{53AFB06F-1677-CA6D-10ED-4A8FFBD5088B}"/>
              </a:ext>
            </a:extLst>
          </p:cNvPr>
          <p:cNvSpPr/>
          <p:nvPr/>
        </p:nvSpPr>
        <p:spPr>
          <a:xfrm>
            <a:off x="3424718" y="4644811"/>
            <a:ext cx="886968" cy="886968"/>
          </a:xfrm>
          <a:prstGeom prst="ellipse">
            <a:avLst/>
          </a:prstGeom>
          <a:noFill/>
          <a:ln w="15875">
            <a:solidFill>
              <a:srgbClr val="BCB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Arial"/>
              <a:ea typeface="+mn-ea"/>
              <a:cs typeface="+mn-cs"/>
            </a:endParaRPr>
          </a:p>
        </p:txBody>
      </p:sp>
      <p:sp>
        <p:nvSpPr>
          <p:cNvPr id="88" name="TextBox 87">
            <a:extLst>
              <a:ext uri="{FF2B5EF4-FFF2-40B4-BE49-F238E27FC236}">
                <a16:creationId xmlns:a16="http://schemas.microsoft.com/office/drawing/2014/main" id="{DA6FC45F-0056-7E13-723A-1FFF3914A10F}"/>
              </a:ext>
            </a:extLst>
          </p:cNvPr>
          <p:cNvSpPr txBox="1"/>
          <p:nvPr/>
        </p:nvSpPr>
        <p:spPr>
          <a:xfrm>
            <a:off x="3927836" y="4222106"/>
            <a:ext cx="114471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Investment </a:t>
            </a:r>
            <a:br>
              <a:rPr kumimoji="0" lang="en-US" sz="1200" b="1" i="0" u="none" strike="noStrike" kern="1200" cap="none" spc="0" normalizeH="0" baseline="0" noProof="0">
                <a:ln>
                  <a:noFill/>
                </a:ln>
                <a:solidFill>
                  <a:schemeClr val="bg1"/>
                </a:solidFill>
                <a:effectLst/>
                <a:uLnTx/>
                <a:uFillTx/>
                <a:latin typeface="Arial"/>
                <a:ea typeface="+mn-ea"/>
                <a:cs typeface="+mn-cs"/>
              </a:rPr>
            </a:br>
            <a:r>
              <a:rPr kumimoji="0" lang="en-US" sz="1200" b="1" i="0" u="none" strike="noStrike" kern="1200" cap="none" spc="0" normalizeH="0" baseline="0" noProof="0">
                <a:ln>
                  <a:noFill/>
                </a:ln>
                <a:solidFill>
                  <a:schemeClr val="bg1"/>
                </a:solidFill>
                <a:effectLst/>
                <a:uLnTx/>
                <a:uFillTx/>
                <a:latin typeface="Arial"/>
                <a:ea typeface="+mn-ea"/>
                <a:cs typeface="+mn-cs"/>
              </a:rPr>
              <a:t>specialists</a:t>
            </a:r>
            <a:endParaRPr kumimoji="0" lang="en-US" sz="1200" b="0" i="0" u="none" strike="noStrike" kern="1200" cap="none" spc="0" normalizeH="0" baseline="0" noProof="0">
              <a:ln>
                <a:noFill/>
              </a:ln>
              <a:solidFill>
                <a:schemeClr val="bg1"/>
              </a:solidFill>
              <a:effectLst/>
              <a:uLnTx/>
              <a:uFillTx/>
              <a:latin typeface="Arial"/>
              <a:ea typeface="+mn-ea"/>
              <a:cs typeface="+mn-cs"/>
            </a:endParaRPr>
          </a:p>
        </p:txBody>
      </p:sp>
      <p:sp>
        <p:nvSpPr>
          <p:cNvPr id="89" name="TextBox 88">
            <a:extLst>
              <a:ext uri="{FF2B5EF4-FFF2-40B4-BE49-F238E27FC236}">
                <a16:creationId xmlns:a16="http://schemas.microsoft.com/office/drawing/2014/main" id="{C1AF3590-A942-0303-6E93-4FC98F39FAC6}"/>
              </a:ext>
            </a:extLst>
          </p:cNvPr>
          <p:cNvSpPr txBox="1"/>
          <p:nvPr/>
        </p:nvSpPr>
        <p:spPr>
          <a:xfrm>
            <a:off x="3966196" y="5635071"/>
            <a:ext cx="1051560"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Innovation</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a:ea typeface="+mn-ea"/>
                <a:cs typeface="Arial"/>
              </a:rPr>
              <a:t>d</a:t>
            </a:r>
            <a:r>
              <a:rPr kumimoji="0" lang="en-US" sz="1200" b="1" i="0" u="none" strike="noStrike" kern="1200" cap="none" spc="0" normalizeH="0" baseline="0" noProof="0">
                <a:ln>
                  <a:noFill/>
                </a:ln>
                <a:solidFill>
                  <a:schemeClr val="bg1"/>
                </a:solidFill>
                <a:effectLst/>
                <a:uLnTx/>
                <a:uFillTx/>
                <a:latin typeface="Arial"/>
                <a:ea typeface="+mn-ea"/>
                <a:cs typeface="Arial"/>
              </a:rPr>
              <a:t>rivers</a:t>
            </a:r>
          </a:p>
        </p:txBody>
      </p:sp>
      <p:sp>
        <p:nvSpPr>
          <p:cNvPr id="90" name="TextBox 89">
            <a:extLst>
              <a:ext uri="{FF2B5EF4-FFF2-40B4-BE49-F238E27FC236}">
                <a16:creationId xmlns:a16="http://schemas.microsoft.com/office/drawing/2014/main" id="{4DBB8FFC-095A-6764-8E1D-31EE177C6F09}"/>
              </a:ext>
            </a:extLst>
          </p:cNvPr>
          <p:cNvSpPr txBox="1"/>
          <p:nvPr/>
        </p:nvSpPr>
        <p:spPr>
          <a:xfrm>
            <a:off x="2748835" y="5635071"/>
            <a:ext cx="98667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Thought leaders</a:t>
            </a:r>
            <a:endParaRPr kumimoji="0" lang="en-US" sz="1200" b="1" i="0" u="none" strike="noStrike" kern="1200" cap="none" spc="0" normalizeH="0" baseline="0" noProof="0">
              <a:ln>
                <a:noFill/>
              </a:ln>
              <a:solidFill>
                <a:schemeClr val="bg1"/>
              </a:solidFill>
              <a:effectLst/>
              <a:uLnTx/>
              <a:uFillTx/>
              <a:latin typeface="Arial"/>
              <a:ea typeface="+mn-ea"/>
              <a:cs typeface="Arial"/>
            </a:endParaRPr>
          </a:p>
        </p:txBody>
      </p:sp>
      <p:sp>
        <p:nvSpPr>
          <p:cNvPr id="91" name="TextBox 90">
            <a:extLst>
              <a:ext uri="{FF2B5EF4-FFF2-40B4-BE49-F238E27FC236}">
                <a16:creationId xmlns:a16="http://schemas.microsoft.com/office/drawing/2014/main" id="{7635FDF2-13A0-B7FB-50C7-046F24F66B98}"/>
              </a:ext>
            </a:extLst>
          </p:cNvPr>
          <p:cNvSpPr txBox="1"/>
          <p:nvPr/>
        </p:nvSpPr>
        <p:spPr>
          <a:xfrm>
            <a:off x="2760582" y="4222106"/>
            <a:ext cx="986675" cy="315316"/>
          </a:xfrm>
          <a:prstGeom prst="rect">
            <a:avLst/>
          </a:prstGeom>
          <a:noFill/>
        </p:spPr>
        <p:txBody>
          <a:bodyPr wrap="square" lIns="91440" tIns="0" rIns="91440" bIns="0" rtlCol="0" anchor="t">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Strategic</a:t>
            </a:r>
          </a:p>
          <a:p>
            <a:pPr marL="0" marR="0" lvl="0" indent="0" algn="ctr" defTabSz="914126" rtl="0" eaLnBrk="1" fontAlgn="auto" latinLnBrk="0" hangingPunct="1">
              <a:lnSpc>
                <a:spcPct val="100000"/>
              </a:lnSpc>
              <a:spcBef>
                <a:spcPts val="0"/>
              </a:spcBef>
              <a:spcAft>
                <a:spcPts val="0"/>
              </a:spcAft>
              <a:buClrTx/>
              <a:buSzTx/>
              <a:buFontTx/>
              <a:buNone/>
              <a:tabLst/>
              <a:defRPr/>
            </a:pPr>
            <a:r>
              <a:rPr lang="en-US" sz="1200">
                <a:solidFill>
                  <a:schemeClr val="bg1"/>
                </a:solidFill>
                <a:latin typeface="Arial"/>
                <a:ea typeface="+mn-ea"/>
                <a:cs typeface="Arial"/>
              </a:rPr>
              <a:t>p</a:t>
            </a:r>
            <a:r>
              <a:rPr kumimoji="0" lang="en-US" sz="1200" b="1" i="0" u="none" strike="noStrike" kern="1200" cap="none" spc="0" normalizeH="0" baseline="0" noProof="0" err="1">
                <a:ln>
                  <a:noFill/>
                </a:ln>
                <a:solidFill>
                  <a:schemeClr val="bg1"/>
                </a:solidFill>
                <a:effectLst/>
                <a:uLnTx/>
                <a:uFillTx/>
                <a:latin typeface="Arial"/>
                <a:ea typeface="+mn-ea"/>
                <a:cs typeface="Arial"/>
              </a:rPr>
              <a:t>artners</a:t>
            </a:r>
            <a:endParaRPr kumimoji="0" lang="en-US" sz="1200" b="1" i="0" u="none" strike="noStrike" kern="1200" cap="none" spc="0" normalizeH="0" baseline="0" noProof="0">
              <a:ln>
                <a:noFill/>
              </a:ln>
              <a:solidFill>
                <a:schemeClr val="bg1"/>
              </a:solidFill>
              <a:effectLst/>
              <a:uLnTx/>
              <a:uFillTx/>
              <a:latin typeface="Arial"/>
              <a:ea typeface="+mn-ea"/>
              <a:cs typeface="Arial"/>
            </a:endParaRPr>
          </a:p>
        </p:txBody>
      </p:sp>
      <p:sp>
        <p:nvSpPr>
          <p:cNvPr id="108" name="TextBox 107">
            <a:extLst>
              <a:ext uri="{FF2B5EF4-FFF2-40B4-BE49-F238E27FC236}">
                <a16:creationId xmlns:a16="http://schemas.microsoft.com/office/drawing/2014/main" id="{99EBD52A-8DCC-C702-7A25-991628B9DB9F}"/>
              </a:ext>
            </a:extLst>
          </p:cNvPr>
          <p:cNvSpPr txBox="1"/>
          <p:nvPr/>
        </p:nvSpPr>
        <p:spPr>
          <a:xfrm>
            <a:off x="245418" y="3755205"/>
            <a:ext cx="1650370" cy="1077218"/>
          </a:xfrm>
          <a:prstGeom prst="rect">
            <a:avLst/>
          </a:prstGeom>
          <a:noFill/>
        </p:spPr>
        <p:txBody>
          <a:bodyPr wrap="square" lIns="0" tIns="0" rIns="0" bIns="0" rtlCol="0">
            <a:spAutoFit/>
          </a:bodyPr>
          <a:lstStyle/>
          <a:p>
            <a:pPr algn="r">
              <a:spcAft>
                <a:spcPts val="300"/>
              </a:spcAft>
            </a:pPr>
            <a:r>
              <a:rPr lang="en-US" sz="1000" b="0">
                <a:effectLst/>
                <a:latin typeface="Arial" panose="020B0604020202020204" pitchFamily="34" charset="0"/>
                <a:cs typeface="Arial" panose="020B0604020202020204" pitchFamily="34" charset="0"/>
              </a:rPr>
              <a:t>We empower you and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your firm to solve business challenges together, backed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by our C-suite leadership</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and supported by a network</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of specialists covering all aspects of your business.</a:t>
            </a:r>
          </a:p>
        </p:txBody>
      </p:sp>
      <p:sp>
        <p:nvSpPr>
          <p:cNvPr id="109" name="TextBox 108">
            <a:extLst>
              <a:ext uri="{FF2B5EF4-FFF2-40B4-BE49-F238E27FC236}">
                <a16:creationId xmlns:a16="http://schemas.microsoft.com/office/drawing/2014/main" id="{15F98653-6445-ACD3-0B5A-988E009E84A2}"/>
              </a:ext>
            </a:extLst>
          </p:cNvPr>
          <p:cNvSpPr txBox="1"/>
          <p:nvPr/>
        </p:nvSpPr>
        <p:spPr>
          <a:xfrm>
            <a:off x="320040" y="5546044"/>
            <a:ext cx="1575747" cy="1077218"/>
          </a:xfrm>
          <a:prstGeom prst="rect">
            <a:avLst/>
          </a:prstGeom>
          <a:noFill/>
        </p:spPr>
        <p:txBody>
          <a:bodyPr wrap="square" lIns="0" tIns="0" rIns="0" bIns="0" rtlCol="0">
            <a:spAutoFit/>
          </a:bodyPr>
          <a:lstStyle/>
          <a:p>
            <a:pPr algn="r">
              <a:spcAft>
                <a:spcPts val="300"/>
              </a:spcAft>
            </a:pPr>
            <a:r>
              <a:rPr lang="en-US" sz="1000" b="0">
                <a:effectLst/>
                <a:latin typeface="Arial" panose="020B0604020202020204" pitchFamily="34" charset="0"/>
                <a:cs typeface="Arial" panose="020B0604020202020204" pitchFamily="34" charset="0"/>
              </a:rPr>
              <a:t>We tap into the expertise</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of investment professionals around the world to deliver deep insights to help</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our partners</a:t>
            </a:r>
            <a:r>
              <a:rPr lang="en-US" sz="1000" b="0">
                <a:latin typeface="Arial" panose="020B0604020202020204" pitchFamily="34" charset="0"/>
                <a:cs typeface="Arial" panose="020B0604020202020204" pitchFamily="34" charset="0"/>
              </a:rPr>
              <a:t> </a:t>
            </a:r>
            <a:r>
              <a:rPr lang="en-US" sz="1000" b="0">
                <a:effectLst/>
                <a:latin typeface="Arial" panose="020B0604020202020204" pitchFamily="34" charset="0"/>
                <a:cs typeface="Arial" panose="020B0604020202020204" pitchFamily="34" charset="0"/>
              </a:rPr>
              <a:t>anticipate opportunities and</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navigate change. </a:t>
            </a:r>
          </a:p>
        </p:txBody>
      </p:sp>
      <p:sp>
        <p:nvSpPr>
          <p:cNvPr id="110" name="TextBox 109">
            <a:extLst>
              <a:ext uri="{FF2B5EF4-FFF2-40B4-BE49-F238E27FC236}">
                <a16:creationId xmlns:a16="http://schemas.microsoft.com/office/drawing/2014/main" id="{282D6549-5AAE-A93B-0E88-FD2558C0F05C}"/>
              </a:ext>
            </a:extLst>
          </p:cNvPr>
          <p:cNvSpPr txBox="1"/>
          <p:nvPr/>
        </p:nvSpPr>
        <p:spPr>
          <a:xfrm>
            <a:off x="5834147" y="3755205"/>
            <a:ext cx="1605355" cy="923330"/>
          </a:xfrm>
          <a:prstGeom prst="rect">
            <a:avLst/>
          </a:prstGeom>
          <a:noFill/>
        </p:spPr>
        <p:txBody>
          <a:bodyPr wrap="square" lIns="0" tIns="0" rIns="0" bIns="0" rtlCol="0">
            <a:spAutoFit/>
          </a:bodyPr>
          <a:lstStyle/>
          <a:p>
            <a:pPr>
              <a:spcAft>
                <a:spcPts val="300"/>
              </a:spcAft>
            </a:pPr>
            <a:r>
              <a:rPr lang="en-US" sz="1000" b="0">
                <a:effectLst/>
                <a:latin typeface="Arial" panose="020B0604020202020204" pitchFamily="34" charset="0"/>
                <a:cs typeface="Arial" panose="020B0604020202020204" pitchFamily="34" charset="0"/>
              </a:rPr>
              <a:t>We offer a comprehensive range of investment capabilities across public</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and private markets,</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all managed by dedicated specialists. </a:t>
            </a:r>
            <a:endParaRPr lang="en-US" sz="1000" b="0">
              <a:latin typeface="Arial" panose="020B0604020202020204" pitchFamily="34" charset="0"/>
              <a:ea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2E902AB2-2FB5-536E-E8F7-2BD63CC58753}"/>
              </a:ext>
            </a:extLst>
          </p:cNvPr>
          <p:cNvSpPr txBox="1"/>
          <p:nvPr/>
        </p:nvSpPr>
        <p:spPr>
          <a:xfrm>
            <a:off x="5834147" y="5546044"/>
            <a:ext cx="1587285" cy="923330"/>
          </a:xfrm>
          <a:prstGeom prst="rect">
            <a:avLst/>
          </a:prstGeom>
          <a:noFill/>
        </p:spPr>
        <p:txBody>
          <a:bodyPr wrap="square" lIns="0" tIns="0" rIns="0" bIns="0" rtlCol="0">
            <a:spAutoFit/>
          </a:bodyPr>
          <a:lstStyle/>
          <a:p>
            <a:pPr>
              <a:spcAft>
                <a:spcPts val="300"/>
              </a:spcAft>
            </a:pPr>
            <a:r>
              <a:rPr lang="en-US" sz="1000" b="0">
                <a:effectLst/>
                <a:latin typeface="Arial" panose="020B0604020202020204" pitchFamily="34" charset="0"/>
                <a:cs typeface="Arial" panose="020B0604020202020204" pitchFamily="34" charset="0"/>
              </a:rPr>
              <a:t>Our clients have access to </a:t>
            </a:r>
            <a:br>
              <a:rPr lang="en-US" sz="1000" b="0">
                <a:effectLst/>
                <a:latin typeface="Arial" panose="020B0604020202020204" pitchFamily="34" charset="0"/>
                <a:cs typeface="Arial" panose="020B0604020202020204" pitchFamily="34" charset="0"/>
              </a:rPr>
            </a:br>
            <a:r>
              <a:rPr lang="en-US" sz="1000" b="0">
                <a:effectLst/>
                <a:latin typeface="Arial" panose="020B0604020202020204" pitchFamily="34" charset="0"/>
                <a:cs typeface="Arial" panose="020B0604020202020204" pitchFamily="34" charset="0"/>
              </a:rPr>
              <a:t>a wide range of proprietary tools, cutting-edge technologies and expert teams to navigate shifting landscapes with confidence.</a:t>
            </a:r>
          </a:p>
        </p:txBody>
      </p:sp>
      <p:grpSp>
        <p:nvGrpSpPr>
          <p:cNvPr id="123" name="Group 122">
            <a:extLst>
              <a:ext uri="{FF2B5EF4-FFF2-40B4-BE49-F238E27FC236}">
                <a16:creationId xmlns:a16="http://schemas.microsoft.com/office/drawing/2014/main" id="{D9AB2FDB-9EB2-447D-DE26-81B28E3443AB}"/>
              </a:ext>
            </a:extLst>
          </p:cNvPr>
          <p:cNvGrpSpPr/>
          <p:nvPr/>
        </p:nvGrpSpPr>
        <p:grpSpPr>
          <a:xfrm>
            <a:off x="320040" y="3659579"/>
            <a:ext cx="1797926" cy="166103"/>
            <a:chOff x="320040" y="3758969"/>
            <a:chExt cx="1797926" cy="166103"/>
          </a:xfrm>
        </p:grpSpPr>
        <p:cxnSp>
          <p:nvCxnSpPr>
            <p:cNvPr id="112" name="Straight Connector 111">
              <a:extLst>
                <a:ext uri="{FF2B5EF4-FFF2-40B4-BE49-F238E27FC236}">
                  <a16:creationId xmlns:a16="http://schemas.microsoft.com/office/drawing/2014/main" id="{419CC90F-9F79-A78F-DC31-23475D0BA85B}"/>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2DEDD34-C55D-88B0-3430-515EA4672220}"/>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17FDDBDA-1622-029D-CCB3-EC627337948F}"/>
              </a:ext>
            </a:extLst>
          </p:cNvPr>
          <p:cNvGrpSpPr/>
          <p:nvPr/>
        </p:nvGrpSpPr>
        <p:grpSpPr>
          <a:xfrm>
            <a:off x="1971482" y="3741090"/>
            <a:ext cx="517682" cy="517682"/>
            <a:chOff x="3829779" y="1541010"/>
            <a:chExt cx="640080" cy="640080"/>
          </a:xfrm>
        </p:grpSpPr>
        <p:sp>
          <p:nvSpPr>
            <p:cNvPr id="105" name="Oval 104">
              <a:extLst>
                <a:ext uri="{FF2B5EF4-FFF2-40B4-BE49-F238E27FC236}">
                  <a16:creationId xmlns:a16="http://schemas.microsoft.com/office/drawing/2014/main" id="{91CA5835-D33E-1BC5-B4AA-CF4F7653F0E3}"/>
                </a:ext>
              </a:extLst>
            </p:cNvPr>
            <p:cNvSpPr>
              <a:spLocks noChangeAspect="1"/>
            </p:cNvSpPr>
            <p:nvPr/>
          </p:nvSpPr>
          <p:spPr>
            <a:xfrm>
              <a:off x="3829779" y="1541010"/>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BBB7021E-4A83-47DC-8CD8-2AC4D5B77A4E}"/>
                </a:ext>
              </a:extLst>
            </p:cNvPr>
            <p:cNvPicPr>
              <a:picLocks noChangeAspect="1"/>
            </p:cNvPicPr>
            <p:nvPr/>
          </p:nvPicPr>
          <p:blipFill>
            <a:blip r:embed="rId5"/>
            <a:srcRect/>
            <a:stretch/>
          </p:blipFill>
          <p:spPr>
            <a:xfrm>
              <a:off x="3882172" y="1603412"/>
              <a:ext cx="549135" cy="549135"/>
            </a:xfrm>
            <a:prstGeom prst="rect">
              <a:avLst/>
            </a:prstGeom>
            <a:noFill/>
            <a:ln>
              <a:noFill/>
            </a:ln>
          </p:spPr>
        </p:pic>
      </p:grpSp>
      <p:grpSp>
        <p:nvGrpSpPr>
          <p:cNvPr id="124" name="Group 123">
            <a:extLst>
              <a:ext uri="{FF2B5EF4-FFF2-40B4-BE49-F238E27FC236}">
                <a16:creationId xmlns:a16="http://schemas.microsoft.com/office/drawing/2014/main" id="{84F4DA43-02BA-BB7E-5AE3-82EB627FECC5}"/>
              </a:ext>
            </a:extLst>
          </p:cNvPr>
          <p:cNvGrpSpPr/>
          <p:nvPr/>
        </p:nvGrpSpPr>
        <p:grpSpPr>
          <a:xfrm>
            <a:off x="320040" y="5455128"/>
            <a:ext cx="1797926" cy="166103"/>
            <a:chOff x="320040" y="3758969"/>
            <a:chExt cx="1797926" cy="166103"/>
          </a:xfrm>
        </p:grpSpPr>
        <p:cxnSp>
          <p:nvCxnSpPr>
            <p:cNvPr id="125" name="Straight Connector 124">
              <a:extLst>
                <a:ext uri="{FF2B5EF4-FFF2-40B4-BE49-F238E27FC236}">
                  <a16:creationId xmlns:a16="http://schemas.microsoft.com/office/drawing/2014/main" id="{7177351A-FDB1-3DFE-A57F-135327F97099}"/>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22820AA-88DE-774C-2B58-B5AADB44659D}"/>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7D544261-BA36-5B5E-9BAB-E9E8CB59F4B3}"/>
              </a:ext>
            </a:extLst>
          </p:cNvPr>
          <p:cNvGrpSpPr/>
          <p:nvPr/>
        </p:nvGrpSpPr>
        <p:grpSpPr>
          <a:xfrm>
            <a:off x="1971482" y="5576410"/>
            <a:ext cx="517682" cy="517682"/>
            <a:chOff x="3254689" y="4287287"/>
            <a:chExt cx="640080" cy="640080"/>
          </a:xfrm>
        </p:grpSpPr>
        <p:sp>
          <p:nvSpPr>
            <p:cNvPr id="96" name="Oval 95">
              <a:extLst>
                <a:ext uri="{FF2B5EF4-FFF2-40B4-BE49-F238E27FC236}">
                  <a16:creationId xmlns:a16="http://schemas.microsoft.com/office/drawing/2014/main" id="{8000072A-EC22-282B-9482-1775899B206F}"/>
                </a:ext>
              </a:extLst>
            </p:cNvPr>
            <p:cNvSpPr>
              <a:spLocks noChangeAspect="1"/>
            </p:cNvSpPr>
            <p:nvPr/>
          </p:nvSpPr>
          <p:spPr>
            <a:xfrm>
              <a:off x="3254689" y="4287287"/>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5609947B-249A-4E6B-0C7A-9017EB75D7FA}"/>
                </a:ext>
              </a:extLst>
            </p:cNvPr>
            <p:cNvPicPr>
              <a:picLocks noChangeAspect="1"/>
            </p:cNvPicPr>
            <p:nvPr/>
          </p:nvPicPr>
          <p:blipFill>
            <a:blip r:embed="rId6"/>
            <a:srcRect/>
            <a:stretch/>
          </p:blipFill>
          <p:spPr>
            <a:xfrm>
              <a:off x="3305395" y="4345363"/>
              <a:ext cx="548640" cy="548640"/>
            </a:xfrm>
            <a:prstGeom prst="rect">
              <a:avLst/>
            </a:prstGeom>
          </p:spPr>
        </p:pic>
      </p:grpSp>
      <p:grpSp>
        <p:nvGrpSpPr>
          <p:cNvPr id="127" name="Group 126">
            <a:extLst>
              <a:ext uri="{FF2B5EF4-FFF2-40B4-BE49-F238E27FC236}">
                <a16:creationId xmlns:a16="http://schemas.microsoft.com/office/drawing/2014/main" id="{3A2AFBE3-FB5D-85B2-3F9D-C93CDF5E045C}"/>
              </a:ext>
            </a:extLst>
          </p:cNvPr>
          <p:cNvGrpSpPr/>
          <p:nvPr/>
        </p:nvGrpSpPr>
        <p:grpSpPr>
          <a:xfrm flipH="1">
            <a:off x="5592839" y="3659579"/>
            <a:ext cx="1797926" cy="166103"/>
            <a:chOff x="320040" y="3758969"/>
            <a:chExt cx="1797926" cy="166103"/>
          </a:xfrm>
        </p:grpSpPr>
        <p:cxnSp>
          <p:nvCxnSpPr>
            <p:cNvPr id="128" name="Straight Connector 127">
              <a:extLst>
                <a:ext uri="{FF2B5EF4-FFF2-40B4-BE49-F238E27FC236}">
                  <a16:creationId xmlns:a16="http://schemas.microsoft.com/office/drawing/2014/main" id="{26FEC432-6FDA-A5D9-B82D-C6028F9BE333}"/>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077F60BA-8860-78E0-1186-13C834110E3B}"/>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130" name="Group 129">
            <a:extLst>
              <a:ext uri="{FF2B5EF4-FFF2-40B4-BE49-F238E27FC236}">
                <a16:creationId xmlns:a16="http://schemas.microsoft.com/office/drawing/2014/main" id="{F51FC43C-6D25-E6DB-4A4B-440027BD7E1B}"/>
              </a:ext>
            </a:extLst>
          </p:cNvPr>
          <p:cNvGrpSpPr/>
          <p:nvPr/>
        </p:nvGrpSpPr>
        <p:grpSpPr>
          <a:xfrm flipH="1">
            <a:off x="5592839" y="5455128"/>
            <a:ext cx="1797926" cy="166103"/>
            <a:chOff x="320040" y="3758969"/>
            <a:chExt cx="1797926" cy="166103"/>
          </a:xfrm>
        </p:grpSpPr>
        <p:cxnSp>
          <p:nvCxnSpPr>
            <p:cNvPr id="131" name="Straight Connector 130">
              <a:extLst>
                <a:ext uri="{FF2B5EF4-FFF2-40B4-BE49-F238E27FC236}">
                  <a16:creationId xmlns:a16="http://schemas.microsoft.com/office/drawing/2014/main" id="{D9466106-86EC-7BBC-F7E3-C7BAC6F70406}"/>
                </a:ext>
              </a:extLst>
            </p:cNvPr>
            <p:cNvCxnSpPr>
              <a:cxnSpLocks/>
            </p:cNvCxnSpPr>
            <p:nvPr/>
          </p:nvCxnSpPr>
          <p:spPr>
            <a:xfrm>
              <a:off x="320040" y="3758969"/>
              <a:ext cx="1587285" cy="0"/>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89E76380-BA89-5ABA-B31C-3E70046A8B1E}"/>
                </a:ext>
              </a:extLst>
            </p:cNvPr>
            <p:cNvCxnSpPr>
              <a:cxnSpLocks/>
            </p:cNvCxnSpPr>
            <p:nvPr/>
          </p:nvCxnSpPr>
          <p:spPr>
            <a:xfrm>
              <a:off x="1907325" y="3758969"/>
              <a:ext cx="210641" cy="166103"/>
            </a:xfrm>
            <a:prstGeom prst="line">
              <a:avLst/>
            </a:prstGeom>
            <a:ln w="12700">
              <a:solidFill>
                <a:srgbClr val="002EB8"/>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179BBB57-9D0A-AD71-1A36-7BCE978724A3}"/>
              </a:ext>
            </a:extLst>
          </p:cNvPr>
          <p:cNvGrpSpPr/>
          <p:nvPr/>
        </p:nvGrpSpPr>
        <p:grpSpPr>
          <a:xfrm>
            <a:off x="5225873" y="3741090"/>
            <a:ext cx="517682" cy="517682"/>
            <a:chOff x="7761918" y="1609590"/>
            <a:chExt cx="640080" cy="640080"/>
          </a:xfrm>
        </p:grpSpPr>
        <p:sp>
          <p:nvSpPr>
            <p:cNvPr id="99" name="Oval 98">
              <a:extLst>
                <a:ext uri="{FF2B5EF4-FFF2-40B4-BE49-F238E27FC236}">
                  <a16:creationId xmlns:a16="http://schemas.microsoft.com/office/drawing/2014/main" id="{F0D49E80-D741-75E4-E559-CE05D7E200B0}"/>
                </a:ext>
              </a:extLst>
            </p:cNvPr>
            <p:cNvSpPr>
              <a:spLocks noChangeAspect="1"/>
            </p:cNvSpPr>
            <p:nvPr/>
          </p:nvSpPr>
          <p:spPr>
            <a:xfrm>
              <a:off x="7761918" y="1609590"/>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a:extLst>
                <a:ext uri="{FF2B5EF4-FFF2-40B4-BE49-F238E27FC236}">
                  <a16:creationId xmlns:a16="http://schemas.microsoft.com/office/drawing/2014/main" id="{915A889C-4DDA-AE05-6134-7B7CD1CE9EA8}"/>
                </a:ext>
              </a:extLst>
            </p:cNvPr>
            <p:cNvPicPr>
              <a:picLocks noChangeAspect="1"/>
            </p:cNvPicPr>
            <p:nvPr/>
          </p:nvPicPr>
          <p:blipFill>
            <a:blip r:embed="rId7"/>
            <a:srcRect/>
            <a:stretch/>
          </p:blipFill>
          <p:spPr>
            <a:xfrm>
              <a:off x="7842854" y="1690526"/>
              <a:ext cx="457200" cy="457200"/>
            </a:xfrm>
            <a:prstGeom prst="rect">
              <a:avLst/>
            </a:prstGeom>
          </p:spPr>
        </p:pic>
      </p:grpSp>
      <p:grpSp>
        <p:nvGrpSpPr>
          <p:cNvPr id="101" name="Group 100">
            <a:extLst>
              <a:ext uri="{FF2B5EF4-FFF2-40B4-BE49-F238E27FC236}">
                <a16:creationId xmlns:a16="http://schemas.microsoft.com/office/drawing/2014/main" id="{DD7FCD72-5ECE-1D74-803A-32C1B874A14E}"/>
              </a:ext>
            </a:extLst>
          </p:cNvPr>
          <p:cNvGrpSpPr/>
          <p:nvPr/>
        </p:nvGrpSpPr>
        <p:grpSpPr>
          <a:xfrm>
            <a:off x="5225873" y="5576410"/>
            <a:ext cx="517682" cy="517682"/>
            <a:chOff x="7761918" y="4287287"/>
            <a:chExt cx="640080" cy="640080"/>
          </a:xfrm>
        </p:grpSpPr>
        <p:sp>
          <p:nvSpPr>
            <p:cNvPr id="102" name="Oval 101">
              <a:extLst>
                <a:ext uri="{FF2B5EF4-FFF2-40B4-BE49-F238E27FC236}">
                  <a16:creationId xmlns:a16="http://schemas.microsoft.com/office/drawing/2014/main" id="{F8C4A651-32DA-5635-71B7-11802EAB09B4}"/>
                </a:ext>
              </a:extLst>
            </p:cNvPr>
            <p:cNvSpPr>
              <a:spLocks noChangeAspect="1"/>
            </p:cNvSpPr>
            <p:nvPr/>
          </p:nvSpPr>
          <p:spPr>
            <a:xfrm>
              <a:off x="7761918" y="4287287"/>
              <a:ext cx="640080" cy="640080"/>
            </a:xfrm>
            <a:prstGeom prst="ellipse">
              <a:avLst/>
            </a:prstGeom>
            <a:solidFill>
              <a:schemeClr val="bg1"/>
            </a:solidFill>
            <a:ln w="19050">
              <a:solidFill>
                <a:srgbClr val="002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7843DF46-3CC6-BEE8-1BC4-8E1E66998BA7}"/>
                </a:ext>
              </a:extLst>
            </p:cNvPr>
            <p:cNvPicPr>
              <a:picLocks noChangeAspect="1"/>
            </p:cNvPicPr>
            <p:nvPr/>
          </p:nvPicPr>
          <p:blipFill>
            <a:blip r:embed="rId8"/>
            <a:srcRect/>
            <a:stretch/>
          </p:blipFill>
          <p:spPr>
            <a:xfrm>
              <a:off x="7830369" y="4362045"/>
              <a:ext cx="502920" cy="502920"/>
            </a:xfrm>
            <a:prstGeom prst="rect">
              <a:avLst/>
            </a:prstGeom>
          </p:spPr>
        </p:pic>
      </p:grpSp>
    </p:spTree>
    <p:extLst>
      <p:ext uri="{BB962C8B-B14F-4D97-AF65-F5344CB8AC3E}">
        <p14:creationId xmlns:p14="http://schemas.microsoft.com/office/powerpoint/2010/main" val="340785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E3A5D61-1427-3C41-AA7E-021A83389FA5}"/>
              </a:ext>
            </a:extLst>
          </p:cNvPr>
          <p:cNvSpPr>
            <a:spLocks noGrp="1"/>
          </p:cNvSpPr>
          <p:nvPr>
            <p:ph type="body" sz="quarter" idx="14"/>
          </p:nvPr>
        </p:nvSpPr>
        <p:spPr>
          <a:xfrm>
            <a:off x="320040" y="5468471"/>
            <a:ext cx="7124700" cy="1709917"/>
          </a:xfrm>
        </p:spPr>
        <p:txBody>
          <a:bodyPr/>
          <a:lstStyle/>
          <a:p>
            <a:pPr>
              <a:spcBef>
                <a:spcPts val="0"/>
              </a:spcBef>
              <a:spcAft>
                <a:spcPts val="300"/>
              </a:spcAft>
            </a:pPr>
            <a:r>
              <a:rPr lang="en-US" sz="1400" dirty="0">
                <a:solidFill>
                  <a:srgbClr val="002EB8"/>
                </a:solidFill>
              </a:rPr>
              <a:t>Meet the Franklin Templeton companies</a:t>
            </a:r>
          </a:p>
          <a:p>
            <a:pPr defTabSz="1042753" fontAlgn="auto">
              <a:lnSpc>
                <a:spcPts val="1300"/>
              </a:lnSpc>
              <a:spcAft>
                <a:spcPts val="0"/>
              </a:spcAft>
            </a:pPr>
            <a:r>
              <a:rPr lang="en-US" sz="1000" b="0" dirty="0">
                <a:solidFill>
                  <a:schemeClr val="tx1"/>
                </a:solidFill>
                <a:latin typeface="Arial" charset="0"/>
                <a:ea typeface="ＭＳ Ｐゴシック" charset="0"/>
              </a:rPr>
              <a:t>We’ve broadened our capabilities through a long track record of successful, strategic acquisitions, adding multiple investment</a:t>
            </a:r>
            <a:br>
              <a:rPr lang="en-US" sz="1000" b="0" dirty="0">
                <a:solidFill>
                  <a:schemeClr val="tx1"/>
                </a:solidFill>
                <a:latin typeface="Arial" charset="0"/>
                <a:ea typeface="ＭＳ Ｐゴシック" charset="0"/>
              </a:rPr>
            </a:br>
            <a:r>
              <a:rPr lang="en-US" sz="1000" b="0" dirty="0">
                <a:solidFill>
                  <a:schemeClr val="tx1"/>
                </a:solidFill>
                <a:latin typeface="Arial" charset="0"/>
                <a:ea typeface="ＭＳ Ｐゴシック" charset="0"/>
              </a:rPr>
              <a:t>teams to our platform in the last five years alone. We preserve the investment autonomy of each investment team and underpin each with large-scale expertise in distribution, marketing, data science, operations and risk management practices. </a:t>
            </a:r>
          </a:p>
          <a:p>
            <a:pPr defTabSz="1042753" fontAlgn="auto">
              <a:lnSpc>
                <a:spcPts val="1300"/>
              </a:lnSpc>
              <a:spcAft>
                <a:spcPts val="0"/>
              </a:spcAft>
            </a:pPr>
            <a:r>
              <a:rPr lang="en-US" sz="1000" b="0" dirty="0">
                <a:solidFill>
                  <a:schemeClr val="tx1"/>
                </a:solidFill>
                <a:latin typeface="Arial" charset="0"/>
                <a:ea typeface="ＭＳ Ｐゴシック" charset="0"/>
              </a:rPr>
              <a:t>Our strong corporate balance sheet allows us to: </a:t>
            </a:r>
          </a:p>
          <a:p>
            <a:pPr marL="150813" indent="-142875" defTabSz="1042753" fontAlgn="auto">
              <a:lnSpc>
                <a:spcPts val="1300"/>
              </a:lnSpc>
              <a:spcAft>
                <a:spcPts val="0"/>
              </a:spcAft>
              <a:buClr>
                <a:srgbClr val="002EB8"/>
              </a:buClr>
              <a:buSzPct val="110000"/>
              <a:buFont typeface="Wingdings" panose="05000000000000000000" pitchFamily="2" charset="2"/>
              <a:buChar char="§"/>
            </a:pPr>
            <a:r>
              <a:rPr lang="en-US" sz="1000" b="0" dirty="0">
                <a:solidFill>
                  <a:schemeClr val="tx1"/>
                </a:solidFill>
                <a:latin typeface="Arial" charset="0"/>
                <a:ea typeface="ＭＳ Ｐゴシック" charset="0"/>
              </a:rPr>
              <a:t>Provide financial stability to support our investment capabilities across market cycles which allows managers</a:t>
            </a:r>
            <a:br>
              <a:rPr lang="en-US" sz="1000" b="0" dirty="0">
                <a:solidFill>
                  <a:schemeClr val="tx1"/>
                </a:solidFill>
                <a:latin typeface="Arial" charset="0"/>
                <a:ea typeface="ＭＳ Ｐゴシック" charset="0"/>
              </a:rPr>
            </a:br>
            <a:r>
              <a:rPr lang="en-US" sz="1000" b="0" dirty="0">
                <a:solidFill>
                  <a:schemeClr val="tx1"/>
                </a:solidFill>
                <a:latin typeface="Arial" charset="0"/>
                <a:ea typeface="ＭＳ Ｐゴシック" charset="0"/>
              </a:rPr>
              <a:t>to stay true to their philosophy and style.</a:t>
            </a:r>
          </a:p>
          <a:p>
            <a:pPr marL="150813" indent="-142875" defTabSz="1042753" fontAlgn="auto">
              <a:lnSpc>
                <a:spcPts val="1300"/>
              </a:lnSpc>
              <a:spcAft>
                <a:spcPts val="0"/>
              </a:spcAft>
              <a:buClr>
                <a:srgbClr val="002EB8"/>
              </a:buClr>
              <a:buSzPct val="110000"/>
              <a:buFont typeface="Wingdings" panose="05000000000000000000" pitchFamily="2" charset="2"/>
              <a:buChar char="§"/>
            </a:pPr>
            <a:r>
              <a:rPr lang="en-US" sz="1000" b="0" dirty="0">
                <a:solidFill>
                  <a:schemeClr val="tx1"/>
                </a:solidFill>
                <a:latin typeface="Arial" charset="0"/>
                <a:ea typeface="ＭＳ Ｐゴシック" charset="0"/>
              </a:rPr>
              <a:t>Provide growth capital for product development and co-invest or seed new and emerging strategies.</a:t>
            </a:r>
          </a:p>
        </p:txBody>
      </p:sp>
      <p:sp>
        <p:nvSpPr>
          <p:cNvPr id="11" name="TextBox 10">
            <a:extLst>
              <a:ext uri="{FF2B5EF4-FFF2-40B4-BE49-F238E27FC236}">
                <a16:creationId xmlns:a16="http://schemas.microsoft.com/office/drawing/2014/main" id="{5BDE271E-B3B7-7126-95E5-B6D64D35D678}"/>
              </a:ext>
            </a:extLst>
          </p:cNvPr>
          <p:cNvSpPr txBox="1">
            <a:spLocks/>
          </p:cNvSpPr>
          <p:nvPr/>
        </p:nvSpPr>
        <p:spPr>
          <a:xfrm>
            <a:off x="320040" y="429766"/>
            <a:ext cx="7177566" cy="4599433"/>
          </a:xfrm>
          <a:prstGeom prst="rect">
            <a:avLst/>
          </a:prstGeom>
          <a:solidFill>
            <a:schemeClr val="tx2"/>
          </a:solidFill>
          <a:ln w="19050">
            <a:noFill/>
          </a:ln>
        </p:spPr>
        <p:txBody>
          <a:bodyPr wrap="square" lIns="137160" tIns="457200" rIns="137160" bIns="137160" rtlCol="0" anchor="t">
            <a:noAutofit/>
          </a:bodyPr>
          <a:lstStyle/>
          <a:p>
            <a:pPr defTabSz="1042753" fontAlgn="auto">
              <a:lnSpc>
                <a:spcPts val="1300"/>
              </a:lnSpc>
              <a:spcBef>
                <a:spcPts val="300"/>
              </a:spcBef>
              <a:spcAft>
                <a:spcPts val="0"/>
              </a:spcAft>
            </a:pPr>
            <a:endParaRPr lang="en-US" sz="1200" b="0">
              <a:latin typeface="Arial" panose="020B060402020202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69D2B65A-C02B-26D0-32E3-DBC5AEC41F3A}"/>
              </a:ext>
            </a:extLst>
          </p:cNvPr>
          <p:cNvGraphicFramePr>
            <a:graphicFrameLocks noGrp="1"/>
          </p:cNvGraphicFramePr>
          <p:nvPr>
            <p:extLst>
              <p:ext uri="{D42A27DB-BD31-4B8C-83A1-F6EECF244321}">
                <p14:modId xmlns:p14="http://schemas.microsoft.com/office/powerpoint/2010/main" val="3712750418"/>
              </p:ext>
            </p:extLst>
          </p:nvPr>
        </p:nvGraphicFramePr>
        <p:xfrm>
          <a:off x="452005" y="1589388"/>
          <a:ext cx="7009742" cy="2529840"/>
        </p:xfrm>
        <a:graphic>
          <a:graphicData uri="http://schemas.openxmlformats.org/drawingml/2006/table">
            <a:tbl>
              <a:tblPr firstRow="1" bandRow="1">
                <a:tableStyleId>{C083E6E3-FA7D-4D7B-A595-EF9225AFEA82}</a:tableStyleId>
              </a:tblPr>
              <a:tblGrid>
                <a:gridCol w="3474535">
                  <a:extLst>
                    <a:ext uri="{9D8B030D-6E8A-4147-A177-3AD203B41FA5}">
                      <a16:colId xmlns:a16="http://schemas.microsoft.com/office/drawing/2014/main" val="173989190"/>
                    </a:ext>
                  </a:extLst>
                </a:gridCol>
                <a:gridCol w="3535207">
                  <a:extLst>
                    <a:ext uri="{9D8B030D-6E8A-4147-A177-3AD203B41FA5}">
                      <a16:colId xmlns:a16="http://schemas.microsoft.com/office/drawing/2014/main" val="1083066183"/>
                    </a:ext>
                  </a:extLst>
                </a:gridCol>
              </a:tblGrid>
              <a:tr h="569664">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Templeton Fixed Income</a:t>
                      </a:r>
                      <a:br>
                        <a:rPr kumimoji="0" lang="en-CA" sz="1000" b="1" i="0" u="none" strike="noStrike" kern="1200" cap="none" spc="0" normalizeH="0" baseline="0">
                          <a:ln>
                            <a:noFill/>
                          </a:ln>
                          <a:solidFill>
                            <a:srgbClr val="1446E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Expertise in </a:t>
                      </a:r>
                      <a:r>
                        <a:rPr kumimoji="0" lang="en-US" sz="1000" b="0" i="0" u="none" strike="noStrike" kern="1200" cap="none" spc="0" normalizeH="0" baseline="0" err="1">
                          <a:ln>
                            <a:noFill/>
                          </a:ln>
                          <a:solidFill>
                            <a:schemeClr val="tx1"/>
                          </a:solidFill>
                          <a:effectLst/>
                          <a:uLnTx/>
                          <a:uFillTx/>
                          <a:latin typeface="Arial" panose="020B0604020202020204" pitchFamily="34" charset="0"/>
                          <a:ea typeface="+mn-ea"/>
                          <a:cs typeface="Times New Roman" panose="02020603050405020304" pitchFamily="18" charset="0"/>
                        </a:rPr>
                        <a:t>munis</a:t>
                      </a:r>
                      <a:r>
                        <a:rPr kumimoji="0" lang="en-US"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 multisector, corporate credit and emerging market debt</a:t>
                      </a:r>
                      <a:r>
                        <a:rPr kumimoji="0" lang="en-CA"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a:t>
                      </a:r>
                    </a:p>
                  </a:txBody>
                  <a:tcPr marL="182880" marR="0" marT="91440">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Equity Group</a:t>
                      </a:r>
                      <a:br>
                        <a:rPr kumimoji="0" lang="en-CA" sz="1000" b="1"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CA"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Active equity manager known for its innovation and technology strategies.</a:t>
                      </a:r>
                    </a:p>
                  </a:txBody>
                  <a:tcPr marL="182880" marR="0" marT="91440">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49998177"/>
                  </a:ext>
                </a:extLst>
              </a:tr>
              <a:tr h="546804">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Income Investors</a:t>
                      </a:r>
                      <a:br>
                        <a:rPr kumimoji="0" lang="en-CA" sz="1000" b="1" i="0" u="none" strike="noStrike" kern="1200" cap="none" spc="0" normalizeH="0" baseline="0">
                          <a:ln>
                            <a:noFill/>
                          </a:ln>
                          <a:solidFill>
                            <a:srgbClr val="1446E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Solely focused on income-producing strategies,</a:t>
                      </a:r>
                      <a:b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reaching across the capital spectrum into any asset class. </a:t>
                      </a:r>
                      <a:endParaRPr kumimoji="0" lang="en-CA"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endParaRPr>
                    </a:p>
                  </a:txBody>
                  <a:tcPr marL="182880" marR="0" marT="91440">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Mutual Series</a:t>
                      </a:r>
                      <a:br>
                        <a:rPr kumimoji="0" lang="en-CA" sz="1000" b="1"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A flexible, opportunistic and contemporary approach</a:t>
                      </a:r>
                      <a:b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to traditional value investing.</a:t>
                      </a:r>
                    </a:p>
                  </a:txBody>
                  <a:tcPr marL="182880" marR="0" marT="9144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869137990"/>
                  </a:ext>
                </a:extLst>
              </a:tr>
              <a:tr h="569664">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Templeton Global Macro</a:t>
                      </a:r>
                      <a:br>
                        <a:rPr kumimoji="0" lang="en-CA" sz="1000" b="1"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Active, flexible fixed income portfolios seeking long-term value across yield curves, currencies and credit spreads.</a:t>
                      </a:r>
                    </a:p>
                  </a:txBody>
                  <a:tcPr marL="182880" marR="0" marT="91440">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600"/>
                        </a:spcAft>
                        <a:buClrTx/>
                        <a:buSzTx/>
                        <a:buFont typeface="Arial" pitchFamily="34" charset="0"/>
                        <a:buNone/>
                        <a:tabLst/>
                        <a:defRPr/>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Templeton Global Investments</a:t>
                      </a:r>
                      <a:br>
                        <a:rPr kumimoji="0" lang="en-CA" sz="1000" b="1"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Global and emerging market equity strategies,</a:t>
                      </a:r>
                      <a:br>
                        <a:rPr kumimoji="0" lang="en-US"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t>founded on Sir John Templeton’s innovative thinking.</a:t>
                      </a:r>
                      <a:endParaRPr kumimoji="0" lang="en-CA"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endParaRPr>
                    </a:p>
                  </a:txBody>
                  <a:tcPr marL="182880" marR="0" marT="9144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26769197"/>
                  </a:ext>
                </a:extLst>
              </a:tr>
              <a:tr h="412888">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Templeton Investment Solutions</a:t>
                      </a:r>
                      <a:br>
                        <a:rPr kumimoji="0" lang="en-CA" sz="1000" b="1" i="0" u="none" strike="noStrike" kern="1200" cap="none" spc="0" normalizeH="0" baseline="0">
                          <a:ln>
                            <a:noFill/>
                          </a:ln>
                          <a:solidFill>
                            <a:srgbClr val="1446E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noProof="0">
                          <a:ln>
                            <a:noFill/>
                          </a:ln>
                          <a:solidFill>
                            <a:schemeClr val="tx1"/>
                          </a:solidFill>
                          <a:effectLst/>
                          <a:uLnTx/>
                          <a:uFillTx/>
                          <a:latin typeface="Arial" panose="020B0604020202020204" pitchFamily="34" charset="0"/>
                          <a:ea typeface="+mn-ea"/>
                          <a:cs typeface="Times New Roman" panose="02020603050405020304" pitchFamily="18" charset="0"/>
                        </a:rPr>
                        <a:t>Multi-asset, quantitative and hedged solutions powered by Franklin Templeton’s best thinking from around the globe.​</a:t>
                      </a:r>
                      <a:endPar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endParaRPr>
                    </a:p>
                  </a:txBody>
                  <a:tcPr marL="182880" marR="0" marT="91440">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914400" rtl="0" eaLnBrk="1" fontAlgn="base" latinLnBrk="0" hangingPunct="1">
                        <a:lnSpc>
                          <a:spcPct val="100000"/>
                        </a:lnSpc>
                        <a:spcBef>
                          <a:spcPts val="0"/>
                        </a:spcBef>
                        <a:spcAft>
                          <a:spcPts val="600"/>
                        </a:spcAft>
                        <a:buClrTx/>
                        <a:buSzTx/>
                        <a:buFont typeface="Arial" pitchFamily="34" charset="0"/>
                        <a:buNone/>
                        <a:tabLst/>
                      </a:pPr>
                      <a:r>
                        <a:rPr kumimoji="0" lang="en-CA" sz="1000" b="1" i="0" u="none" strike="noStrike" kern="1200" cap="none" spc="0" normalizeH="0" baseline="0">
                          <a:ln>
                            <a:noFill/>
                          </a:ln>
                          <a:solidFill>
                            <a:srgbClr val="002EB8"/>
                          </a:solidFill>
                          <a:effectLst/>
                          <a:uLnTx/>
                          <a:uFillTx/>
                          <a:latin typeface="Arial" panose="020B0604020202020204" pitchFamily="34" charset="0"/>
                          <a:ea typeface="+mn-ea"/>
                          <a:cs typeface="Times New Roman" panose="02020603050405020304" pitchFamily="18" charset="0"/>
                        </a:rPr>
                        <a:t>Franklin Templeton Digital Assets</a:t>
                      </a:r>
                      <a:br>
                        <a:rPr kumimoji="0" lang="en-CA" sz="1000" b="1"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A complete digital assets ecosystem delivering</a:t>
                      </a:r>
                      <a:b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br>
                      <a:r>
                        <a:rPr kumimoji="0" lang="en-US" sz="1000" b="0" i="0" u="none" strike="noStrike" kern="1200" cap="none" spc="0" normalizeH="0" baseline="0">
                          <a:ln>
                            <a:noFill/>
                          </a:ln>
                          <a:solidFill>
                            <a:schemeClr val="tx1"/>
                          </a:solidFill>
                          <a:effectLst/>
                          <a:uLnTx/>
                          <a:uFillTx/>
                          <a:latin typeface="Arial" panose="020B0604020202020204" pitchFamily="34" charset="0"/>
                          <a:cs typeface="Times New Roman" panose="02020603050405020304" pitchFamily="18" charset="0"/>
                        </a:rPr>
                        <a:t>blockchain-focused investment strategies so that clients can enter the crypto universe with a trusted brand.</a:t>
                      </a:r>
                      <a:endParaRPr kumimoji="0" lang="en-CA" sz="1000" b="0" i="0" u="none" strike="noStrike" kern="1200" cap="none" spc="0" normalizeH="0" baseline="0">
                        <a:ln>
                          <a:noFill/>
                        </a:ln>
                        <a:solidFill>
                          <a:schemeClr val="tx1"/>
                        </a:solidFill>
                        <a:effectLst/>
                        <a:uLnTx/>
                        <a:uFillTx/>
                        <a:latin typeface="Arial" panose="020B0604020202020204" pitchFamily="34" charset="0"/>
                        <a:ea typeface="+mn-ea"/>
                        <a:cs typeface="Times New Roman" panose="02020603050405020304" pitchFamily="18" charset="0"/>
                      </a:endParaRPr>
                    </a:p>
                  </a:txBody>
                  <a:tcPr marL="182880" marR="0" marT="9144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5298324"/>
                  </a:ext>
                </a:extLst>
              </a:tr>
            </a:tbl>
          </a:graphicData>
        </a:graphic>
      </p:graphicFrame>
      <p:sp>
        <p:nvSpPr>
          <p:cNvPr id="10" name="TextBox 9">
            <a:extLst>
              <a:ext uri="{FF2B5EF4-FFF2-40B4-BE49-F238E27FC236}">
                <a16:creationId xmlns:a16="http://schemas.microsoft.com/office/drawing/2014/main" id="{B14E6B13-94E1-8373-AC77-4E629E70B0A0}"/>
              </a:ext>
            </a:extLst>
          </p:cNvPr>
          <p:cNvSpPr txBox="1"/>
          <p:nvPr/>
        </p:nvSpPr>
        <p:spPr>
          <a:xfrm>
            <a:off x="320040" y="7386866"/>
            <a:ext cx="3429000" cy="1828800"/>
          </a:xfrm>
          <a:prstGeom prst="rect">
            <a:avLst/>
          </a:prstGeom>
          <a:noFill/>
          <a:ln w="12700">
            <a:solidFill>
              <a:srgbClr val="3769FF"/>
            </a:solidFill>
          </a:ln>
        </p:spPr>
        <p:txBody>
          <a:bodyPr wrap="square" lIns="182880" tIns="1005840" rIns="137160" bIns="137160" rtlCol="0" anchor="t">
            <a:noAutofit/>
          </a:bodyPr>
          <a:lstStyle/>
          <a:p>
            <a:pPr defTabSz="1042753"/>
            <a:r>
              <a:rPr lang="en-US" sz="1000" b="0"/>
              <a:t>Long-term value investor with a </a:t>
            </a:r>
          </a:p>
          <a:p>
            <a:pPr defTabSz="1042753"/>
            <a:r>
              <a:rPr lang="en-US" sz="1000" b="0"/>
              <a:t>global macro perspective.</a:t>
            </a:r>
          </a:p>
          <a:p>
            <a:pPr defTabSz="1042753">
              <a:lnSpc>
                <a:spcPts val="1200"/>
              </a:lnSpc>
              <a:spcBef>
                <a:spcPts val="0"/>
              </a:spcBef>
              <a:spcAft>
                <a:spcPts val="600"/>
              </a:spcAft>
            </a:pPr>
            <a:endParaRPr lang="en-US" sz="1000" b="0"/>
          </a:p>
        </p:txBody>
      </p:sp>
      <p:sp>
        <p:nvSpPr>
          <p:cNvPr id="26" name="Content Placeholder 8">
            <a:extLst>
              <a:ext uri="{FF2B5EF4-FFF2-40B4-BE49-F238E27FC236}">
                <a16:creationId xmlns:a16="http://schemas.microsoft.com/office/drawing/2014/main" id="{EDA8AC1E-6535-504D-78FC-56D6B13DF98B}"/>
              </a:ext>
            </a:extLst>
          </p:cNvPr>
          <p:cNvSpPr txBox="1">
            <a:spLocks/>
          </p:cNvSpPr>
          <p:nvPr/>
        </p:nvSpPr>
        <p:spPr>
          <a:xfrm>
            <a:off x="2762518" y="7551385"/>
            <a:ext cx="930605" cy="738664"/>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t>
            </a:r>
            <a:r>
              <a:rPr lang="en-GB" altLang="x-none" sz="2400" spc="-20">
                <a:solidFill>
                  <a:srgbClr val="5C5E66"/>
                </a:solidFill>
                <a:ea typeface="Century Gothic" panose="020B0502020202020204" pitchFamily="34" charset="0"/>
                <a:cs typeface="Century Gothic" panose="020B0502020202020204" pitchFamily="34" charset="0"/>
              </a:rPr>
              <a:t>60</a:t>
            </a:r>
            <a:r>
              <a:rPr kumimoji="0" lang="en-GB" altLang="x-none" sz="2400" b="1" i="0" u="none" strike="noStrike" kern="1200" cap="none" spc="-20" normalizeH="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bn</a:t>
            </a:r>
          </a:p>
          <a:p>
            <a:pPr marL="7938"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kumimoji="0" lang="en-GB" altLang="x-none" sz="800" b="0" i="0" u="none" strike="noStrike" kern="1200" cap="none" spc="0" normalizeH="0" baseline="3000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endParaRPr>
          </a:p>
        </p:txBody>
      </p:sp>
      <p:sp>
        <p:nvSpPr>
          <p:cNvPr id="27" name="Content Placeholder 8">
            <a:extLst>
              <a:ext uri="{FF2B5EF4-FFF2-40B4-BE49-F238E27FC236}">
                <a16:creationId xmlns:a16="http://schemas.microsoft.com/office/drawing/2014/main" id="{B3F85ED8-B396-9551-A5D8-B3B92BC23CFF}"/>
              </a:ext>
            </a:extLst>
          </p:cNvPr>
          <p:cNvSpPr txBox="1">
            <a:spLocks/>
          </p:cNvSpPr>
          <p:nvPr/>
        </p:nvSpPr>
        <p:spPr>
          <a:xfrm>
            <a:off x="2766175" y="8506636"/>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1986</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sp>
        <p:nvSpPr>
          <p:cNvPr id="32" name="Content Placeholder 8">
            <a:extLst>
              <a:ext uri="{FF2B5EF4-FFF2-40B4-BE49-F238E27FC236}">
                <a16:creationId xmlns:a16="http://schemas.microsoft.com/office/drawing/2014/main" id="{F0113944-5E2E-746D-A992-7E861ED7052B}"/>
              </a:ext>
            </a:extLst>
          </p:cNvPr>
          <p:cNvSpPr txBox="1">
            <a:spLocks/>
          </p:cNvSpPr>
          <p:nvPr/>
        </p:nvSpPr>
        <p:spPr>
          <a:xfrm>
            <a:off x="1414747" y="4435137"/>
            <a:ext cx="1141207" cy="369332"/>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algn="l" defTabSz="914400" rtl="0" eaLnBrk="1" fontAlgn="base" latinLnBrk="0" hangingPunct="1">
              <a:lnSpc>
                <a:spcPct val="100000"/>
              </a:lnSpc>
              <a:spcBef>
                <a:spcPts val="338"/>
              </a:spcBef>
              <a:spcAft>
                <a:spcPct val="0"/>
              </a:spcAft>
              <a:buClrTx/>
              <a:buSzTx/>
              <a:buFont typeface="Arial" panose="020B0604020202020204" pitchFamily="34" charset="0"/>
              <a:buNone/>
              <a:tabLst>
                <a:tab pos="1136650" algn="l"/>
              </a:tabLst>
              <a:defRPr/>
            </a:pPr>
            <a:r>
              <a:rPr lang="en-GB" altLang="x-none" sz="2400">
                <a:solidFill>
                  <a:srgbClr val="5C5E66"/>
                </a:solidFill>
              </a:rPr>
              <a:t>$710bn</a:t>
            </a:r>
          </a:p>
        </p:txBody>
      </p:sp>
      <p:sp>
        <p:nvSpPr>
          <p:cNvPr id="33" name="Content Placeholder 8">
            <a:extLst>
              <a:ext uri="{FF2B5EF4-FFF2-40B4-BE49-F238E27FC236}">
                <a16:creationId xmlns:a16="http://schemas.microsoft.com/office/drawing/2014/main" id="{CF604C56-63DE-7597-E688-6EE44420687E}"/>
              </a:ext>
            </a:extLst>
          </p:cNvPr>
          <p:cNvSpPr txBox="1">
            <a:spLocks/>
          </p:cNvSpPr>
          <p:nvPr/>
        </p:nvSpPr>
        <p:spPr>
          <a:xfrm>
            <a:off x="4092863" y="4440568"/>
            <a:ext cx="750323" cy="369332"/>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1947</a:t>
            </a:r>
            <a:endParaRPr lang="en-GB" altLang="x-none" sz="800" b="0">
              <a:solidFill>
                <a:srgbClr val="5C5E66"/>
              </a:solidFill>
              <a:ea typeface="Century Gothic" panose="020B0502020202020204" pitchFamily="34" charset="0"/>
              <a:cs typeface="Century Gothic" panose="020B0502020202020204" pitchFamily="34" charset="0"/>
            </a:endParaRPr>
          </a:p>
        </p:txBody>
      </p:sp>
      <p:pic>
        <p:nvPicPr>
          <p:cNvPr id="12" name="Picture 11" descr="A blue and black logo&#10;&#10;Description automatically generated">
            <a:extLst>
              <a:ext uri="{FF2B5EF4-FFF2-40B4-BE49-F238E27FC236}">
                <a16:creationId xmlns:a16="http://schemas.microsoft.com/office/drawing/2014/main" id="{FAC9C7B9-52C8-D517-61DB-05DBE19006D5}"/>
              </a:ext>
            </a:extLst>
          </p:cNvPr>
          <p:cNvPicPr>
            <a:picLocks noChangeAspect="1"/>
          </p:cNvPicPr>
          <p:nvPr/>
        </p:nvPicPr>
        <p:blipFill>
          <a:blip r:embed="rId3"/>
          <a:stretch>
            <a:fillRect/>
          </a:stretch>
        </p:blipFill>
        <p:spPr>
          <a:xfrm>
            <a:off x="4192905" y="7790400"/>
            <a:ext cx="1516384" cy="306022"/>
          </a:xfrm>
          <a:prstGeom prst="rect">
            <a:avLst/>
          </a:prstGeom>
        </p:spPr>
      </p:pic>
      <p:pic>
        <p:nvPicPr>
          <p:cNvPr id="5" name="Picture 4">
            <a:extLst>
              <a:ext uri="{FF2B5EF4-FFF2-40B4-BE49-F238E27FC236}">
                <a16:creationId xmlns:a16="http://schemas.microsoft.com/office/drawing/2014/main" id="{9B8B7A16-9D84-E0E8-6D00-8689E0E816CE}"/>
              </a:ext>
            </a:extLst>
          </p:cNvPr>
          <p:cNvPicPr>
            <a:picLocks noChangeAspect="1"/>
          </p:cNvPicPr>
          <p:nvPr/>
        </p:nvPicPr>
        <p:blipFill rotWithShape="1">
          <a:blip r:embed="rId4"/>
          <a:srcRect l="10852" t="22705" r="8708" b="24996"/>
          <a:stretch/>
        </p:blipFill>
        <p:spPr>
          <a:xfrm>
            <a:off x="562938" y="671241"/>
            <a:ext cx="1846730" cy="564778"/>
          </a:xfrm>
          <a:prstGeom prst="rect">
            <a:avLst/>
          </a:prstGeom>
        </p:spPr>
      </p:pic>
      <p:sp>
        <p:nvSpPr>
          <p:cNvPr id="8" name="TextBox 7">
            <a:extLst>
              <a:ext uri="{FF2B5EF4-FFF2-40B4-BE49-F238E27FC236}">
                <a16:creationId xmlns:a16="http://schemas.microsoft.com/office/drawing/2014/main" id="{5BB0CD5F-901A-3592-A9D8-4A5DA780B3C7}"/>
              </a:ext>
            </a:extLst>
          </p:cNvPr>
          <p:cNvSpPr txBox="1"/>
          <p:nvPr/>
        </p:nvSpPr>
        <p:spPr>
          <a:xfrm>
            <a:off x="2838332" y="722797"/>
            <a:ext cx="4317327" cy="461665"/>
          </a:xfrm>
          <a:prstGeom prst="rect">
            <a:avLst/>
          </a:prstGeom>
          <a:noFill/>
        </p:spPr>
        <p:txBody>
          <a:bodyPr wrap="square">
            <a:spAutoFit/>
          </a:bodyPr>
          <a:lstStyle/>
          <a:p>
            <a:pPr marL="7938" fontAlgn="auto">
              <a:spcBef>
                <a:spcPts val="0"/>
              </a:spcBef>
              <a:spcAft>
                <a:spcPts val="0"/>
              </a:spcAft>
            </a:pPr>
            <a:r>
              <a:rPr lang="en-US" sz="1200" b="0">
                <a:latin typeface="Arial" panose="020B0604020202020204" pitchFamily="34" charset="0"/>
                <a:cs typeface="Times New Roman" panose="02020603050405020304" pitchFamily="18" charset="0"/>
              </a:rPr>
              <a:t>Franklin Templeton delivers asset management expertise across all major asset classes, styles and geographies. </a:t>
            </a:r>
          </a:p>
        </p:txBody>
      </p:sp>
      <p:cxnSp>
        <p:nvCxnSpPr>
          <p:cNvPr id="14" name="Straight Connector 13">
            <a:extLst>
              <a:ext uri="{FF2B5EF4-FFF2-40B4-BE49-F238E27FC236}">
                <a16:creationId xmlns:a16="http://schemas.microsoft.com/office/drawing/2014/main" id="{205D86C5-59EA-3406-327C-CFB244CCDD7A}"/>
              </a:ext>
            </a:extLst>
          </p:cNvPr>
          <p:cNvCxnSpPr>
            <a:cxnSpLocks/>
          </p:cNvCxnSpPr>
          <p:nvPr/>
        </p:nvCxnSpPr>
        <p:spPr>
          <a:xfrm>
            <a:off x="2604512" y="671241"/>
            <a:ext cx="0" cy="564778"/>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7BA3B5-3DE9-9B42-E3AC-7EBE32305C89}"/>
              </a:ext>
            </a:extLst>
          </p:cNvPr>
          <p:cNvCxnSpPr/>
          <p:nvPr/>
        </p:nvCxnSpPr>
        <p:spPr>
          <a:xfrm>
            <a:off x="636494" y="1452287"/>
            <a:ext cx="651916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A2539B-697C-BAC9-6AB0-E599DC030406}"/>
              </a:ext>
            </a:extLst>
          </p:cNvPr>
          <p:cNvCxnSpPr/>
          <p:nvPr/>
        </p:nvCxnSpPr>
        <p:spPr>
          <a:xfrm>
            <a:off x="636494" y="4285658"/>
            <a:ext cx="6519165"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Content Placeholder 8">
            <a:extLst>
              <a:ext uri="{FF2B5EF4-FFF2-40B4-BE49-F238E27FC236}">
                <a16:creationId xmlns:a16="http://schemas.microsoft.com/office/drawing/2014/main" id="{00CE1034-6EE6-60CE-B1B4-494437C52088}"/>
              </a:ext>
            </a:extLst>
          </p:cNvPr>
          <p:cNvSpPr txBox="1">
            <a:spLocks/>
          </p:cNvSpPr>
          <p:nvPr/>
        </p:nvSpPr>
        <p:spPr>
          <a:xfrm>
            <a:off x="2551918" y="4499167"/>
            <a:ext cx="1141207" cy="246221"/>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algn="l" defTabSz="914400" rtl="0" eaLnBrk="1" fontAlgn="base" latinLnBrk="0" hangingPunct="1">
              <a:lnSpc>
                <a:spcPct val="100000"/>
              </a:lnSpc>
              <a:spcBef>
                <a:spcPts val="338"/>
              </a:spcBef>
              <a:spcAft>
                <a:spcPct val="0"/>
              </a:spcAft>
              <a:buClrTx/>
              <a:buSzTx/>
              <a:buFont typeface="Arial" panose="020B0604020202020204" pitchFamily="34" charset="0"/>
              <a:buNone/>
              <a:tabLst>
                <a:tab pos="1136650" algn="l"/>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 (USD)</a:t>
            </a:r>
            <a:endParaRPr kumimoji="0" lang="en-GB" altLang="x-none" sz="800" b="0" i="0" u="none" strike="noStrike" kern="1200" cap="none" spc="0" normalizeH="0" baseline="3000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endParaRPr>
          </a:p>
        </p:txBody>
      </p:sp>
      <p:sp>
        <p:nvSpPr>
          <p:cNvPr id="21" name="Content Placeholder 8">
            <a:extLst>
              <a:ext uri="{FF2B5EF4-FFF2-40B4-BE49-F238E27FC236}">
                <a16:creationId xmlns:a16="http://schemas.microsoft.com/office/drawing/2014/main" id="{6BFC84E7-9B13-603F-70BD-650C7BA2E5B4}"/>
              </a:ext>
            </a:extLst>
          </p:cNvPr>
          <p:cNvSpPr txBox="1">
            <a:spLocks/>
          </p:cNvSpPr>
          <p:nvPr/>
        </p:nvSpPr>
        <p:spPr>
          <a:xfrm>
            <a:off x="4856911" y="4622277"/>
            <a:ext cx="1141207" cy="123111"/>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algn="l" defTabSz="914400" rtl="0" eaLnBrk="1" fontAlgn="base" latinLnBrk="0" hangingPunct="1">
              <a:lnSpc>
                <a:spcPct val="100000"/>
              </a:lnSpc>
              <a:spcBef>
                <a:spcPts val="338"/>
              </a:spcBef>
              <a:spcAft>
                <a:spcPct val="0"/>
              </a:spcAft>
              <a:buClrTx/>
              <a:buSzTx/>
              <a:buFont typeface="Arial" panose="020B0604020202020204" pitchFamily="34" charset="0"/>
              <a:buNone/>
              <a:tabLst>
                <a:tab pos="1136650" algn="l"/>
              </a:tabLst>
              <a:defRPr/>
            </a:pPr>
            <a:r>
              <a:rPr lang="en-GB" altLang="x-none" sz="800" b="0">
                <a:solidFill>
                  <a:srgbClr val="5C5E66"/>
                </a:solidFill>
                <a:ea typeface="Century Gothic" panose="020B0502020202020204" pitchFamily="34" charset="0"/>
                <a:cs typeface="Century Gothic" panose="020B0502020202020204" pitchFamily="34" charset="0"/>
              </a:rPr>
              <a:t>ESTABLISHED</a:t>
            </a:r>
            <a:endParaRPr kumimoji="0" lang="en-GB" altLang="x-none" sz="800" b="0" i="0" u="none" strike="noStrike" kern="1200" cap="none" spc="0" normalizeH="0" baseline="3000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endParaRPr>
          </a:p>
        </p:txBody>
      </p:sp>
      <p:pic>
        <p:nvPicPr>
          <p:cNvPr id="28" name="Picture 27" descr="A logo with a yellow circle&#10;&#10;Description automatically generated">
            <a:extLst>
              <a:ext uri="{FF2B5EF4-FFF2-40B4-BE49-F238E27FC236}">
                <a16:creationId xmlns:a16="http://schemas.microsoft.com/office/drawing/2014/main" id="{738094CC-F0AE-10C9-21E6-420117692726}"/>
              </a:ext>
            </a:extLst>
          </p:cNvPr>
          <p:cNvPicPr>
            <a:picLocks noChangeAspect="1"/>
          </p:cNvPicPr>
          <p:nvPr/>
        </p:nvPicPr>
        <p:blipFill>
          <a:blip r:embed="rId5"/>
          <a:stretch>
            <a:fillRect/>
          </a:stretch>
        </p:blipFill>
        <p:spPr>
          <a:xfrm>
            <a:off x="498152" y="7667841"/>
            <a:ext cx="1786620" cy="468337"/>
          </a:xfrm>
          <a:prstGeom prst="rect">
            <a:avLst/>
          </a:prstGeom>
        </p:spPr>
      </p:pic>
      <p:cxnSp>
        <p:nvCxnSpPr>
          <p:cNvPr id="35" name="Straight Connector 34">
            <a:extLst>
              <a:ext uri="{FF2B5EF4-FFF2-40B4-BE49-F238E27FC236}">
                <a16:creationId xmlns:a16="http://schemas.microsoft.com/office/drawing/2014/main" id="{0D9AF4E4-72CF-4BA8-55E9-460BE5378660}"/>
              </a:ext>
            </a:extLst>
          </p:cNvPr>
          <p:cNvCxnSpPr>
            <a:cxnSpLocks/>
          </p:cNvCxnSpPr>
          <p:nvPr/>
        </p:nvCxnSpPr>
        <p:spPr>
          <a:xfrm>
            <a:off x="2762518" y="8428689"/>
            <a:ext cx="82296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5707F3-463F-8C7E-1E39-8BFD40AAB9A8}"/>
              </a:ext>
            </a:extLst>
          </p:cNvPr>
          <p:cNvCxnSpPr>
            <a:cxnSpLocks/>
          </p:cNvCxnSpPr>
          <p:nvPr/>
        </p:nvCxnSpPr>
        <p:spPr>
          <a:xfrm>
            <a:off x="2599074" y="7596727"/>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BFD21C-4BCC-50D3-C875-F7BA64856C3F}"/>
              </a:ext>
            </a:extLst>
          </p:cNvPr>
          <p:cNvCxnSpPr/>
          <p:nvPr/>
        </p:nvCxnSpPr>
        <p:spPr>
          <a:xfrm>
            <a:off x="3861117" y="4360440"/>
            <a:ext cx="0" cy="46028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D59BE03-954F-7D00-5CA7-3958A88B0621}"/>
              </a:ext>
            </a:extLst>
          </p:cNvPr>
          <p:cNvSpPr txBox="1"/>
          <p:nvPr/>
        </p:nvSpPr>
        <p:spPr>
          <a:xfrm>
            <a:off x="4009837" y="7386866"/>
            <a:ext cx="3429000" cy="1828800"/>
          </a:xfrm>
          <a:prstGeom prst="rect">
            <a:avLst/>
          </a:prstGeom>
          <a:noFill/>
          <a:ln w="12700">
            <a:solidFill>
              <a:srgbClr val="3769FF"/>
            </a:solidFill>
          </a:ln>
        </p:spPr>
        <p:txBody>
          <a:bodyPr wrap="square" lIns="182880" tIns="1005840" rIns="137160" bIns="137160" rtlCol="0" anchor="t">
            <a:noAutofit/>
          </a:bodyPr>
          <a:lstStyle/>
          <a:p>
            <a:pPr defTabSz="1042753"/>
            <a:r>
              <a:rPr lang="en-US" sz="1000" b="0"/>
              <a:t>Active equity strategies across </a:t>
            </a:r>
          </a:p>
          <a:p>
            <a:pPr defTabSz="1042753"/>
            <a:r>
              <a:rPr lang="en-US" sz="1000" b="0"/>
              <a:t>Global developed, emerging </a:t>
            </a:r>
          </a:p>
          <a:p>
            <a:pPr defTabSz="1042753"/>
            <a:r>
              <a:rPr lang="en-US" sz="1000" b="0"/>
              <a:t>and local markets.</a:t>
            </a:r>
          </a:p>
          <a:p>
            <a:pPr defTabSz="1042753">
              <a:lnSpc>
                <a:spcPts val="1200"/>
              </a:lnSpc>
            </a:pPr>
            <a:endParaRPr lang="en-US" sz="1000" b="0"/>
          </a:p>
        </p:txBody>
      </p:sp>
      <p:sp>
        <p:nvSpPr>
          <p:cNvPr id="29" name="Content Placeholder 8">
            <a:extLst>
              <a:ext uri="{FF2B5EF4-FFF2-40B4-BE49-F238E27FC236}">
                <a16:creationId xmlns:a16="http://schemas.microsoft.com/office/drawing/2014/main" id="{99FE257B-E07D-AE2B-08E6-CD3DF5495B22}"/>
              </a:ext>
            </a:extLst>
          </p:cNvPr>
          <p:cNvSpPr txBox="1">
            <a:spLocks/>
          </p:cNvSpPr>
          <p:nvPr/>
        </p:nvSpPr>
        <p:spPr>
          <a:xfrm>
            <a:off x="6286927" y="7551385"/>
            <a:ext cx="1044482"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ea typeface="Century Gothic" panose="020B0502020202020204" pitchFamily="34" charset="0"/>
                <a:cs typeface="Century Gothic" panose="020B0502020202020204" pitchFamily="34" charset="0"/>
              </a:rPr>
              <a:t>196bn</a:t>
            </a:r>
            <a:endParaRPr lang="en-US"/>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30" name="Content Placeholder 8">
            <a:extLst>
              <a:ext uri="{FF2B5EF4-FFF2-40B4-BE49-F238E27FC236}">
                <a16:creationId xmlns:a16="http://schemas.microsoft.com/office/drawing/2014/main" id="{9E5F549F-E14B-3820-12BD-E407D7DCE8AF}"/>
              </a:ext>
            </a:extLst>
          </p:cNvPr>
          <p:cNvSpPr txBox="1">
            <a:spLocks/>
          </p:cNvSpPr>
          <p:nvPr/>
        </p:nvSpPr>
        <p:spPr>
          <a:xfrm>
            <a:off x="6281296" y="8506636"/>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1969</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34" name="Straight Connector 33">
            <a:extLst>
              <a:ext uri="{FF2B5EF4-FFF2-40B4-BE49-F238E27FC236}">
                <a16:creationId xmlns:a16="http://schemas.microsoft.com/office/drawing/2014/main" id="{FD6BB98F-D46D-8500-B84A-48498473A2CF}"/>
              </a:ext>
            </a:extLst>
          </p:cNvPr>
          <p:cNvCxnSpPr>
            <a:cxnSpLocks/>
          </p:cNvCxnSpPr>
          <p:nvPr/>
        </p:nvCxnSpPr>
        <p:spPr>
          <a:xfrm>
            <a:off x="6281296" y="8428689"/>
            <a:ext cx="9784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753E792-A7EC-DE3A-093C-2B674F46753C}"/>
              </a:ext>
            </a:extLst>
          </p:cNvPr>
          <p:cNvCxnSpPr>
            <a:cxnSpLocks/>
          </p:cNvCxnSpPr>
          <p:nvPr/>
        </p:nvCxnSpPr>
        <p:spPr>
          <a:xfrm>
            <a:off x="6114028" y="7596727"/>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2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E594A17F-D2D2-72B8-16AC-2DC7F060DC4D}"/>
              </a:ext>
            </a:extLst>
          </p:cNvPr>
          <p:cNvSpPr txBox="1"/>
          <p:nvPr/>
        </p:nvSpPr>
        <p:spPr>
          <a:xfrm>
            <a:off x="2171700" y="2373918"/>
            <a:ext cx="3429000" cy="1828800"/>
          </a:xfrm>
          <a:prstGeom prst="rect">
            <a:avLst/>
          </a:prstGeom>
          <a:noFill/>
          <a:ln w="12700">
            <a:solidFill>
              <a:srgbClr val="3769FF"/>
            </a:solidFill>
          </a:ln>
        </p:spPr>
        <p:txBody>
          <a:bodyPr wrap="square" lIns="182880" tIns="1005840" rIns="137160" bIns="137160" rtlCol="0" anchor="t">
            <a:noAutofit/>
          </a:bodyPr>
          <a:lstStyle/>
          <a:p>
            <a:pPr>
              <a:defRPr/>
            </a:pPr>
            <a:r>
              <a:rPr lang="en-US" sz="1000" b="0" dirty="0">
                <a:solidFill>
                  <a:srgbClr val="000000"/>
                </a:solidFill>
                <a:latin typeface="Arial"/>
              </a:rPr>
              <a:t>Provides actively managed global </a:t>
            </a:r>
          </a:p>
          <a:p>
            <a:pPr>
              <a:defRPr/>
            </a:pPr>
            <a:r>
              <a:rPr lang="en-US" sz="1000" b="0" dirty="0">
                <a:solidFill>
                  <a:srgbClr val="000000"/>
                </a:solidFill>
                <a:latin typeface="Arial"/>
              </a:rPr>
              <a:t>fixed-income solutions.</a:t>
            </a:r>
          </a:p>
          <a:p>
            <a:pPr>
              <a:spcBef>
                <a:spcPts val="0"/>
              </a:spcBef>
              <a:spcAft>
                <a:spcPts val="0"/>
              </a:spcAft>
              <a:defRPr/>
            </a:pPr>
            <a:endParaRPr lang="en-US" sz="1000" b="0" dirty="0">
              <a:solidFill>
                <a:srgbClr val="000000"/>
              </a:solidFill>
              <a:latin typeface="Arial"/>
            </a:endParaRPr>
          </a:p>
        </p:txBody>
      </p:sp>
      <p:sp>
        <p:nvSpPr>
          <p:cNvPr id="50" name="Content Placeholder 8">
            <a:extLst>
              <a:ext uri="{FF2B5EF4-FFF2-40B4-BE49-F238E27FC236}">
                <a16:creationId xmlns:a16="http://schemas.microsoft.com/office/drawing/2014/main" id="{646FB18F-50C1-526D-C2EF-7CBD44DBEB72}"/>
              </a:ext>
            </a:extLst>
          </p:cNvPr>
          <p:cNvSpPr txBox="1">
            <a:spLocks/>
          </p:cNvSpPr>
          <p:nvPr/>
        </p:nvSpPr>
        <p:spPr>
          <a:xfrm>
            <a:off x="4448790" y="2542601"/>
            <a:ext cx="1044482"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ea typeface="Century Gothic" panose="020B0502020202020204" pitchFamily="34" charset="0"/>
                <a:cs typeface="Century Gothic" panose="020B0502020202020204" pitchFamily="34" charset="0"/>
              </a:rPr>
              <a:t>224bn</a:t>
            </a:r>
            <a:endParaRPr lang="en-US"/>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51" name="Content Placeholder 8">
            <a:extLst>
              <a:ext uri="{FF2B5EF4-FFF2-40B4-BE49-F238E27FC236}">
                <a16:creationId xmlns:a16="http://schemas.microsoft.com/office/drawing/2014/main" id="{0A499179-DF42-A220-1BBB-27AC2A63C3C6}"/>
              </a:ext>
            </a:extLst>
          </p:cNvPr>
          <p:cNvSpPr txBox="1">
            <a:spLocks/>
          </p:cNvSpPr>
          <p:nvPr/>
        </p:nvSpPr>
        <p:spPr>
          <a:xfrm>
            <a:off x="4443159" y="3497852"/>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1971</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52" name="Straight Connector 51">
            <a:extLst>
              <a:ext uri="{FF2B5EF4-FFF2-40B4-BE49-F238E27FC236}">
                <a16:creationId xmlns:a16="http://schemas.microsoft.com/office/drawing/2014/main" id="{D3D5680E-E51C-2FF2-A855-CF0BD14C392A}"/>
              </a:ext>
            </a:extLst>
          </p:cNvPr>
          <p:cNvCxnSpPr>
            <a:cxnSpLocks/>
          </p:cNvCxnSpPr>
          <p:nvPr/>
        </p:nvCxnSpPr>
        <p:spPr>
          <a:xfrm>
            <a:off x="4443159" y="3419905"/>
            <a:ext cx="97840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23734D2-4768-1931-2E00-F9032AEAB07A}"/>
              </a:ext>
            </a:extLst>
          </p:cNvPr>
          <p:cNvCxnSpPr>
            <a:cxnSpLocks/>
          </p:cNvCxnSpPr>
          <p:nvPr/>
        </p:nvCxnSpPr>
        <p:spPr>
          <a:xfrm>
            <a:off x="4275891" y="2587943"/>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D0C1D74-1282-557B-EB3E-37B32BA9F156}"/>
              </a:ext>
            </a:extLst>
          </p:cNvPr>
          <p:cNvSpPr txBox="1"/>
          <p:nvPr/>
        </p:nvSpPr>
        <p:spPr>
          <a:xfrm>
            <a:off x="320040" y="429768"/>
            <a:ext cx="3429000" cy="1828800"/>
          </a:xfrm>
          <a:prstGeom prst="rect">
            <a:avLst/>
          </a:prstGeom>
          <a:noFill/>
          <a:ln w="12700">
            <a:solidFill>
              <a:srgbClr val="3769FF"/>
            </a:solidFill>
          </a:ln>
        </p:spPr>
        <p:txBody>
          <a:bodyPr wrap="square" lIns="182880" tIns="1005840" rIns="137160" bIns="137160" rtlCol="0" anchor="t">
            <a:noAutofit/>
          </a:bodyPr>
          <a:lstStyle/>
          <a:p>
            <a:pPr fontAlgn="auto">
              <a:spcBef>
                <a:spcPts val="0"/>
              </a:spcBef>
              <a:spcAft>
                <a:spcPts val="0"/>
              </a:spcAft>
              <a:defRPr/>
            </a:pPr>
            <a:r>
              <a:rPr lang="en-US" sz="1000" b="0" dirty="0">
                <a:solidFill>
                  <a:srgbClr val="000000"/>
                </a:solidFill>
                <a:latin typeface="Arial"/>
                <a:ea typeface="ＭＳ Ｐゴシック"/>
              </a:rPr>
              <a:t>Equity manager pursuing </a:t>
            </a:r>
            <a:endParaRPr lang="en-US" sz="1000" dirty="0">
              <a:ea typeface="ＭＳ Ｐゴシック"/>
            </a:endParaRPr>
          </a:p>
          <a:p>
            <a:pPr>
              <a:spcBef>
                <a:spcPts val="0"/>
              </a:spcBef>
              <a:spcAft>
                <a:spcPts val="0"/>
              </a:spcAft>
              <a:defRPr/>
            </a:pPr>
            <a:r>
              <a:rPr lang="en-US" sz="1000" b="0" dirty="0">
                <a:solidFill>
                  <a:srgbClr val="000000"/>
                </a:solidFill>
                <a:latin typeface="Arial"/>
                <a:ea typeface="ＭＳ Ｐゴシック"/>
              </a:rPr>
              <a:t>stock-driven alpha across styles.</a:t>
            </a:r>
            <a:endParaRPr lang="en-US" sz="1000" dirty="0">
              <a:solidFill>
                <a:srgbClr val="000000"/>
              </a:solidFill>
              <a:ea typeface="ＭＳ Ｐゴシック"/>
            </a:endParaRPr>
          </a:p>
          <a:p>
            <a:pPr marL="0" marR="0" lvl="0" indent="0" algn="l" defTabSz="914400">
              <a:lnSpc>
                <a:spcPct val="100000"/>
              </a:lnSpc>
              <a:spcBef>
                <a:spcPts val="0"/>
              </a:spcBef>
              <a:spcAft>
                <a:spcPts val="0"/>
              </a:spcAft>
              <a:buClrTx/>
              <a:buSzTx/>
              <a:buFontTx/>
              <a:buNone/>
              <a:tabLst/>
              <a:defRPr/>
            </a:pPr>
            <a:endParaRPr lang="en-US" sz="1000" b="0" dirty="0">
              <a:solidFill>
                <a:srgbClr val="000000"/>
              </a:solidFill>
              <a:latin typeface="Arial"/>
            </a:endParaRPr>
          </a:p>
        </p:txBody>
      </p:sp>
      <p:sp>
        <p:nvSpPr>
          <p:cNvPr id="37" name="Text Placeholder 3">
            <a:extLst>
              <a:ext uri="{FF2B5EF4-FFF2-40B4-BE49-F238E27FC236}">
                <a16:creationId xmlns:a16="http://schemas.microsoft.com/office/drawing/2014/main" id="{CC8E3972-0081-0DD0-F9F0-84CFC3F90681}"/>
              </a:ext>
            </a:extLst>
          </p:cNvPr>
          <p:cNvSpPr>
            <a:spLocks noGrp="1"/>
          </p:cNvSpPr>
          <p:nvPr>
            <p:ph type="body" sz="quarter" idx="14"/>
          </p:nvPr>
        </p:nvSpPr>
        <p:spPr>
          <a:xfrm>
            <a:off x="320040" y="4722102"/>
            <a:ext cx="7113512" cy="613651"/>
          </a:xfrm>
        </p:spPr>
        <p:txBody>
          <a:bodyPr/>
          <a:lstStyle/>
          <a:p>
            <a:pPr defTabSz="1042753" fontAlgn="auto">
              <a:lnSpc>
                <a:spcPts val="1300"/>
              </a:lnSpc>
              <a:spcBef>
                <a:spcPts val="300"/>
              </a:spcBef>
              <a:spcAft>
                <a:spcPts val="0"/>
              </a:spcAft>
            </a:pPr>
            <a:r>
              <a:rPr lang="en-US" sz="1000" b="0">
                <a:solidFill>
                  <a:schemeClr val="tx1"/>
                </a:solidFill>
                <a:latin typeface="Arial" charset="0"/>
                <a:ea typeface="ＭＳ Ｐゴシック" charset="0"/>
              </a:rPr>
              <a:t>Our platform includes multiple alternatives providers covering private real estate, alternative credit, secondary private equity and co-investments, hedge fund strategies and venture </a:t>
            </a:r>
            <a:r>
              <a:rPr lang="en-US" sz="1000" b="0">
                <a:solidFill>
                  <a:schemeClr val="tx1"/>
                </a:solidFill>
                <a:ea typeface="ＭＳ Ｐゴシック" charset="0"/>
              </a:rPr>
              <a:t>capital. </a:t>
            </a:r>
            <a:r>
              <a:rPr lang="en-US" sz="1000" b="0" i="0">
                <a:solidFill>
                  <a:schemeClr val="tx1"/>
                </a:solidFill>
                <a:effectLst/>
              </a:rPr>
              <a:t>We’re continuously working to create more ways to access this important asset class.</a:t>
            </a:r>
            <a:endParaRPr lang="en-US" sz="1000" b="0">
              <a:solidFill>
                <a:schemeClr val="tx1"/>
              </a:solidFill>
              <a:ea typeface="ＭＳ Ｐゴシック" charset="0"/>
            </a:endParaRPr>
          </a:p>
        </p:txBody>
      </p:sp>
      <p:pic>
        <p:nvPicPr>
          <p:cNvPr id="19" name="Picture 18">
            <a:extLst>
              <a:ext uri="{FF2B5EF4-FFF2-40B4-BE49-F238E27FC236}">
                <a16:creationId xmlns:a16="http://schemas.microsoft.com/office/drawing/2014/main" id="{028AD355-1DF3-2B53-4989-D24C638D249D}"/>
              </a:ext>
            </a:extLst>
          </p:cNvPr>
          <p:cNvPicPr>
            <a:picLocks noChangeAspect="1"/>
          </p:cNvPicPr>
          <p:nvPr/>
        </p:nvPicPr>
        <p:blipFill>
          <a:blip r:embed="rId2"/>
          <a:stretch>
            <a:fillRect/>
          </a:stretch>
        </p:blipFill>
        <p:spPr>
          <a:xfrm>
            <a:off x="320040" y="4483662"/>
            <a:ext cx="3812879" cy="179352"/>
          </a:xfrm>
          <a:prstGeom prst="rect">
            <a:avLst/>
          </a:prstGeom>
        </p:spPr>
      </p:pic>
      <p:pic>
        <p:nvPicPr>
          <p:cNvPr id="103" name="Picture 102" descr="A black and blue logo&#10;&#10;Description automatically generated">
            <a:extLst>
              <a:ext uri="{FF2B5EF4-FFF2-40B4-BE49-F238E27FC236}">
                <a16:creationId xmlns:a16="http://schemas.microsoft.com/office/drawing/2014/main" id="{44C3E4C5-6E66-3C3E-6479-D89F37AE8966}"/>
              </a:ext>
            </a:extLst>
          </p:cNvPr>
          <p:cNvPicPr>
            <a:picLocks noChangeAspect="1"/>
          </p:cNvPicPr>
          <p:nvPr/>
        </p:nvPicPr>
        <p:blipFill>
          <a:blip r:embed="rId3"/>
          <a:stretch>
            <a:fillRect/>
          </a:stretch>
        </p:blipFill>
        <p:spPr>
          <a:xfrm>
            <a:off x="4221350" y="777029"/>
            <a:ext cx="1274660" cy="383394"/>
          </a:xfrm>
          <a:prstGeom prst="rect">
            <a:avLst/>
          </a:prstGeom>
        </p:spPr>
      </p:pic>
      <p:pic>
        <p:nvPicPr>
          <p:cNvPr id="108" name="Picture 107" descr="A black background with a black square&#10;&#10;Description automatically generated with medium confidence">
            <a:extLst>
              <a:ext uri="{FF2B5EF4-FFF2-40B4-BE49-F238E27FC236}">
                <a16:creationId xmlns:a16="http://schemas.microsoft.com/office/drawing/2014/main" id="{A54171BA-CB10-D015-47A7-5AD993A05B0F}"/>
              </a:ext>
            </a:extLst>
          </p:cNvPr>
          <p:cNvPicPr>
            <a:picLocks noChangeAspect="1"/>
          </p:cNvPicPr>
          <p:nvPr/>
        </p:nvPicPr>
        <p:blipFill>
          <a:blip r:embed="rId4"/>
          <a:stretch>
            <a:fillRect/>
          </a:stretch>
        </p:blipFill>
        <p:spPr>
          <a:xfrm>
            <a:off x="515953" y="719649"/>
            <a:ext cx="1624505" cy="405598"/>
          </a:xfrm>
          <a:prstGeom prst="rect">
            <a:avLst/>
          </a:prstGeom>
        </p:spPr>
      </p:pic>
      <p:sp>
        <p:nvSpPr>
          <p:cNvPr id="24" name="Content Placeholder 8">
            <a:extLst>
              <a:ext uri="{FF2B5EF4-FFF2-40B4-BE49-F238E27FC236}">
                <a16:creationId xmlns:a16="http://schemas.microsoft.com/office/drawing/2014/main" id="{B420CF77-C1C4-831C-0917-4BBDC462F79D}"/>
              </a:ext>
            </a:extLst>
          </p:cNvPr>
          <p:cNvSpPr txBox="1">
            <a:spLocks/>
          </p:cNvSpPr>
          <p:nvPr/>
        </p:nvSpPr>
        <p:spPr>
          <a:xfrm>
            <a:off x="2597130" y="594287"/>
            <a:ext cx="1182433"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ea typeface="Century Gothic" panose="020B0502020202020204" pitchFamily="34" charset="0"/>
                <a:cs typeface="Century Gothic" panose="020B0502020202020204" pitchFamily="34" charset="0"/>
              </a:rPr>
              <a:t>143bn</a:t>
            </a:r>
            <a:endParaRPr lang="en-US"/>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25" name="Content Placeholder 8">
            <a:extLst>
              <a:ext uri="{FF2B5EF4-FFF2-40B4-BE49-F238E27FC236}">
                <a16:creationId xmlns:a16="http://schemas.microsoft.com/office/drawing/2014/main" id="{647F3AD4-172E-0A46-8AB0-9E41E0BA4BBA}"/>
              </a:ext>
            </a:extLst>
          </p:cNvPr>
          <p:cNvSpPr txBox="1">
            <a:spLocks/>
          </p:cNvSpPr>
          <p:nvPr/>
        </p:nvSpPr>
        <p:spPr>
          <a:xfrm>
            <a:off x="2597130" y="1549538"/>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1937</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26" name="Straight Connector 25">
            <a:extLst>
              <a:ext uri="{FF2B5EF4-FFF2-40B4-BE49-F238E27FC236}">
                <a16:creationId xmlns:a16="http://schemas.microsoft.com/office/drawing/2014/main" id="{D8097D0C-75B6-8907-334C-6FDCE6C8AFB1}"/>
              </a:ext>
            </a:extLst>
          </p:cNvPr>
          <p:cNvCxnSpPr>
            <a:cxnSpLocks/>
          </p:cNvCxnSpPr>
          <p:nvPr/>
        </p:nvCxnSpPr>
        <p:spPr>
          <a:xfrm>
            <a:off x="2605121" y="1479086"/>
            <a:ext cx="102028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FED958C-BB2A-B931-F889-E692A1A17C06}"/>
              </a:ext>
            </a:extLst>
          </p:cNvPr>
          <p:cNvCxnSpPr>
            <a:cxnSpLocks/>
          </p:cNvCxnSpPr>
          <p:nvPr/>
        </p:nvCxnSpPr>
        <p:spPr>
          <a:xfrm>
            <a:off x="2424231" y="639629"/>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6277661-314E-3963-F831-D33CE36EC892}"/>
              </a:ext>
            </a:extLst>
          </p:cNvPr>
          <p:cNvSpPr txBox="1"/>
          <p:nvPr/>
        </p:nvSpPr>
        <p:spPr>
          <a:xfrm>
            <a:off x="4023360" y="424288"/>
            <a:ext cx="3429000" cy="1828800"/>
          </a:xfrm>
          <a:prstGeom prst="rect">
            <a:avLst/>
          </a:prstGeom>
          <a:noFill/>
          <a:ln w="12700">
            <a:solidFill>
              <a:srgbClr val="3769FF"/>
            </a:solidFill>
          </a:ln>
        </p:spPr>
        <p:txBody>
          <a:bodyPr wrap="square" lIns="182880" tIns="1005840" rIns="137160" bIns="137160" rtlCol="0" anchor="t">
            <a:noAutofit/>
          </a:bodyPr>
          <a:lstStyle/>
          <a:p>
            <a:pPr defTabSz="1042753">
              <a:lnSpc>
                <a:spcPts val="1200"/>
              </a:lnSpc>
              <a:spcBef>
                <a:spcPts val="0"/>
              </a:spcBef>
              <a:spcAft>
                <a:spcPts val="0"/>
              </a:spcAft>
              <a:defRPr/>
            </a:pPr>
            <a:r>
              <a:rPr lang="en-US" sz="1000" b="0" dirty="0">
                <a:solidFill>
                  <a:srgbClr val="000000"/>
                </a:solidFill>
                <a:latin typeface="Arial"/>
                <a:ea typeface="ＭＳ Ｐゴシック"/>
                <a:cs typeface="Arial"/>
              </a:rPr>
              <a:t>Pioneering </a:t>
            </a:r>
            <a:r>
              <a:rPr kumimoji="0" lang="en-US" sz="1000" b="0" i="0" u="none" strike="noStrike" kern="1200" cap="none" spc="0" normalizeH="0" baseline="0" noProof="0" dirty="0">
                <a:ln>
                  <a:noFill/>
                </a:ln>
                <a:solidFill>
                  <a:srgbClr val="000000"/>
                </a:solidFill>
                <a:effectLst/>
                <a:uLnTx/>
                <a:uFillTx/>
                <a:latin typeface="Arial"/>
                <a:ea typeface="ＭＳ Ｐゴシック"/>
                <a:cs typeface="Arial"/>
              </a:rPr>
              <a:t>small-cap investing </a:t>
            </a:r>
            <a:br>
              <a:rPr lang="en-US" sz="1000" b="0" dirty="0">
                <a:latin typeface="Arial"/>
                <a:ea typeface="ＭＳ Ｐゴシック"/>
                <a:cs typeface="Arial"/>
              </a:rPr>
            </a:br>
            <a:r>
              <a:rPr lang="en-US" sz="1000" b="0" dirty="0">
                <a:solidFill>
                  <a:srgbClr val="000000"/>
                </a:solidFill>
                <a:latin typeface="Arial"/>
                <a:ea typeface="ＭＳ Ｐゴシック"/>
                <a:cs typeface="Arial"/>
              </a:rPr>
              <a:t>since 1972</a:t>
            </a:r>
            <a:r>
              <a:rPr kumimoji="0" lang="en-US" sz="1000" b="0" i="0" u="none" strike="noStrike" kern="1200" cap="none" spc="0" normalizeH="0" baseline="0" noProof="0" dirty="0">
                <a:ln>
                  <a:noFill/>
                </a:ln>
                <a:solidFill>
                  <a:srgbClr val="000000"/>
                </a:solidFill>
                <a:effectLst/>
                <a:uLnTx/>
                <a:uFillTx/>
                <a:latin typeface="Arial"/>
                <a:ea typeface="ＭＳ Ｐゴシック"/>
                <a:cs typeface="Arial"/>
              </a:rPr>
              <a:t>.</a:t>
            </a:r>
            <a:r>
              <a:rPr lang="en-US" sz="1000" b="0" dirty="0">
                <a:solidFill>
                  <a:srgbClr val="000000"/>
                </a:solidFill>
                <a:latin typeface="Arial"/>
                <a:ea typeface="ＭＳ Ｐゴシック"/>
                <a:cs typeface="Arial"/>
              </a:rPr>
              <a:t>​</a:t>
            </a:r>
            <a:endParaRPr lang="en-US" dirty="0"/>
          </a:p>
        </p:txBody>
      </p:sp>
      <p:sp>
        <p:nvSpPr>
          <p:cNvPr id="32" name="Content Placeholder 8">
            <a:extLst>
              <a:ext uri="{FF2B5EF4-FFF2-40B4-BE49-F238E27FC236}">
                <a16:creationId xmlns:a16="http://schemas.microsoft.com/office/drawing/2014/main" id="{DCF5B755-836B-3258-A59B-D5DE62F78F18}"/>
              </a:ext>
            </a:extLst>
          </p:cNvPr>
          <p:cNvSpPr txBox="1">
            <a:spLocks/>
          </p:cNvSpPr>
          <p:nvPr/>
        </p:nvSpPr>
        <p:spPr>
          <a:xfrm>
            <a:off x="6465838" y="588807"/>
            <a:ext cx="930605"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rPr>
              <a:t>12</a:t>
            </a:r>
            <a:r>
              <a:rPr lang="en-GB" altLang="x-none" sz="2400" spc="-20">
                <a:solidFill>
                  <a:srgbClr val="5C5E66"/>
                </a:solidFill>
                <a:latin typeface="Arial"/>
                <a:ea typeface="Century Gothic" panose="020B0502020202020204" pitchFamily="34" charset="0"/>
                <a:cs typeface="Century Gothic" panose="020B0502020202020204" pitchFamily="34" charset="0"/>
              </a:rPr>
              <a:t>bn</a:t>
            </a:r>
            <a:endParaRPr lang="en-US">
              <a:latin typeface="Arial"/>
            </a:endParaRPr>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33" name="Content Placeholder 8">
            <a:extLst>
              <a:ext uri="{FF2B5EF4-FFF2-40B4-BE49-F238E27FC236}">
                <a16:creationId xmlns:a16="http://schemas.microsoft.com/office/drawing/2014/main" id="{32C43C9C-2B51-5F8E-837A-A9E705FFBEAE}"/>
              </a:ext>
            </a:extLst>
          </p:cNvPr>
          <p:cNvSpPr txBox="1">
            <a:spLocks/>
          </p:cNvSpPr>
          <p:nvPr/>
        </p:nvSpPr>
        <p:spPr>
          <a:xfrm>
            <a:off x="6469495" y="1544058"/>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1972</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34" name="Straight Connector 33">
            <a:extLst>
              <a:ext uri="{FF2B5EF4-FFF2-40B4-BE49-F238E27FC236}">
                <a16:creationId xmlns:a16="http://schemas.microsoft.com/office/drawing/2014/main" id="{C8304CED-480D-D357-F70C-E8C52966D964}"/>
              </a:ext>
            </a:extLst>
          </p:cNvPr>
          <p:cNvCxnSpPr>
            <a:cxnSpLocks/>
          </p:cNvCxnSpPr>
          <p:nvPr/>
        </p:nvCxnSpPr>
        <p:spPr>
          <a:xfrm>
            <a:off x="6465838" y="1466111"/>
            <a:ext cx="82296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663EB7-999F-346A-1D8D-B09FE053495F}"/>
              </a:ext>
            </a:extLst>
          </p:cNvPr>
          <p:cNvCxnSpPr>
            <a:cxnSpLocks/>
          </p:cNvCxnSpPr>
          <p:nvPr/>
        </p:nvCxnSpPr>
        <p:spPr>
          <a:xfrm>
            <a:off x="6302394" y="634149"/>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4" name="Picture 53" descr="A blue text on a black background&#10;&#10;Description automatically generated">
            <a:extLst>
              <a:ext uri="{FF2B5EF4-FFF2-40B4-BE49-F238E27FC236}">
                <a16:creationId xmlns:a16="http://schemas.microsoft.com/office/drawing/2014/main" id="{0BB2BFB7-DDCC-04FA-8E68-15C91077266E}"/>
              </a:ext>
            </a:extLst>
          </p:cNvPr>
          <p:cNvPicPr>
            <a:picLocks noChangeAspect="1"/>
          </p:cNvPicPr>
          <p:nvPr/>
        </p:nvPicPr>
        <p:blipFill>
          <a:blip r:embed="rId5"/>
          <a:stretch>
            <a:fillRect/>
          </a:stretch>
        </p:blipFill>
        <p:spPr>
          <a:xfrm>
            <a:off x="2359247" y="2671441"/>
            <a:ext cx="1641235" cy="382205"/>
          </a:xfrm>
          <a:prstGeom prst="rect">
            <a:avLst/>
          </a:prstGeom>
        </p:spPr>
      </p:pic>
      <p:sp>
        <p:nvSpPr>
          <p:cNvPr id="57" name="TextBox 56">
            <a:extLst>
              <a:ext uri="{FF2B5EF4-FFF2-40B4-BE49-F238E27FC236}">
                <a16:creationId xmlns:a16="http://schemas.microsoft.com/office/drawing/2014/main" id="{DC4E462B-A51D-C33D-CAEB-5493B715A6A5}"/>
              </a:ext>
            </a:extLst>
          </p:cNvPr>
          <p:cNvSpPr txBox="1"/>
          <p:nvPr/>
        </p:nvSpPr>
        <p:spPr>
          <a:xfrm>
            <a:off x="2171700" y="7264917"/>
            <a:ext cx="3429000" cy="1828800"/>
          </a:xfrm>
          <a:prstGeom prst="rect">
            <a:avLst/>
          </a:prstGeom>
          <a:noFill/>
          <a:ln w="9525">
            <a:solidFill>
              <a:srgbClr val="002060"/>
            </a:solidFill>
          </a:ln>
        </p:spPr>
        <p:txBody>
          <a:bodyPr wrap="square" lIns="182880" tIns="1005840" rIns="137160" bIns="137160" rtlCol="0" anchor="t">
            <a:noAutofit/>
          </a:bodyPr>
          <a:lstStyle/>
          <a:p>
            <a:pPr marR="5080" fontAlgn="auto">
              <a:spcBef>
                <a:spcPts val="0"/>
              </a:spcBef>
              <a:defRPr/>
            </a:pPr>
            <a:r>
              <a:rPr lang="en-US" sz="1000" b="0">
                <a:latin typeface="Arial"/>
                <a:ea typeface="+mn-ea"/>
                <a:cs typeface="Arial"/>
              </a:rPr>
              <a:t>Offers secondary</a:t>
            </a:r>
            <a:r>
              <a:rPr kumimoji="0" lang="en-US" sz="1000" b="0" i="0" u="none" strike="noStrike" kern="1200" cap="none" spc="0" normalizeH="0" baseline="0" noProof="0">
                <a:ln>
                  <a:noFill/>
                </a:ln>
                <a:effectLst/>
                <a:uLnTx/>
                <a:uFillTx/>
                <a:latin typeface="Arial"/>
                <a:ea typeface="+mn-ea"/>
                <a:cs typeface="Arial"/>
              </a:rPr>
              <a:t> private equity​ </a:t>
            </a:r>
            <a:br>
              <a:rPr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a:ln>
                  <a:noFill/>
                </a:ln>
                <a:effectLst/>
                <a:uLnTx/>
                <a:uFillTx/>
                <a:latin typeface="Arial"/>
                <a:ea typeface="+mn-ea"/>
                <a:cs typeface="Arial"/>
              </a:rPr>
              <a:t>and co-investments.</a:t>
            </a:r>
          </a:p>
        </p:txBody>
      </p:sp>
      <p:sp>
        <p:nvSpPr>
          <p:cNvPr id="62" name="TextBox 61">
            <a:extLst>
              <a:ext uri="{FF2B5EF4-FFF2-40B4-BE49-F238E27FC236}">
                <a16:creationId xmlns:a16="http://schemas.microsoft.com/office/drawing/2014/main" id="{DD98E9EF-66FF-A6EE-4EE1-78B3E4C7D993}"/>
              </a:ext>
            </a:extLst>
          </p:cNvPr>
          <p:cNvSpPr txBox="1"/>
          <p:nvPr/>
        </p:nvSpPr>
        <p:spPr>
          <a:xfrm>
            <a:off x="4009837" y="5309881"/>
            <a:ext cx="3429000" cy="1828800"/>
          </a:xfrm>
          <a:prstGeom prst="rect">
            <a:avLst/>
          </a:prstGeom>
          <a:noFill/>
          <a:ln w="9525">
            <a:solidFill>
              <a:srgbClr val="002060"/>
            </a:solidFill>
          </a:ln>
        </p:spPr>
        <p:txBody>
          <a:bodyPr wrap="square" lIns="182880" tIns="1005840" rIns="137160" bIns="137160" rtlCol="0" anchor="t">
            <a:noAutofit/>
          </a:bodyPr>
          <a:lstStyle/>
          <a:p>
            <a:pPr fontAlgn="auto">
              <a:spcBef>
                <a:spcPts val="0"/>
              </a:spcBef>
              <a:defRPr/>
            </a:pPr>
            <a:r>
              <a:rPr lang="en-US" sz="1000" b="0">
                <a:solidFill>
                  <a:srgbClr val="000000"/>
                </a:solidFill>
                <a:latin typeface="Arial"/>
                <a:ea typeface="ＭＳ Ｐゴシック"/>
                <a:cs typeface="Arial"/>
              </a:rPr>
              <a:t>Investing in private real estate </a:t>
            </a:r>
            <a:endParaRPr lang="en-US"/>
          </a:p>
          <a:p>
            <a:pPr>
              <a:spcBef>
                <a:spcPts val="0"/>
              </a:spcBef>
              <a:defRPr/>
            </a:pPr>
            <a:r>
              <a:rPr lang="en-US" sz="1000" b="0">
                <a:solidFill>
                  <a:srgbClr val="000000"/>
                </a:solidFill>
                <a:latin typeface="Arial"/>
                <a:ea typeface="ＭＳ Ｐゴシック"/>
                <a:cs typeface="Arial"/>
              </a:rPr>
              <a:t>across the risk/return spectrum.</a:t>
            </a:r>
          </a:p>
          <a:p>
            <a:pPr marL="0" marR="0" lvl="0" indent="0" algn="l" defTabSz="914400">
              <a:lnSpc>
                <a:spcPct val="100000"/>
              </a:lnSpc>
              <a:spcBef>
                <a:spcPts val="0"/>
              </a:spcBef>
              <a:spcAft>
                <a:spcPct val="0"/>
              </a:spcAft>
              <a:buClrTx/>
              <a:buSzTx/>
              <a:buFontTx/>
              <a:buNone/>
              <a:tabLst/>
              <a:defRPr/>
            </a:pPr>
            <a:endParaRPr 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a:extLst>
              <a:ext uri="{FF2B5EF4-FFF2-40B4-BE49-F238E27FC236}">
                <a16:creationId xmlns:a16="http://schemas.microsoft.com/office/drawing/2014/main" id="{4C5C0141-5394-89AC-4915-60D6A4955F21}"/>
              </a:ext>
            </a:extLst>
          </p:cNvPr>
          <p:cNvSpPr txBox="1"/>
          <p:nvPr/>
        </p:nvSpPr>
        <p:spPr>
          <a:xfrm>
            <a:off x="320040" y="5309881"/>
            <a:ext cx="3429000" cy="1828800"/>
          </a:xfrm>
          <a:prstGeom prst="rect">
            <a:avLst/>
          </a:prstGeom>
          <a:noFill/>
          <a:ln w="9525">
            <a:solidFill>
              <a:srgbClr val="002060"/>
            </a:solidFill>
          </a:ln>
        </p:spPr>
        <p:txBody>
          <a:bodyPr wrap="square" lIns="182880" tIns="1005840" rIns="137160" bIns="137160" rtlCol="0" anchor="t">
            <a:noAutofit/>
          </a:bodyPr>
          <a:lstStyle/>
          <a:p>
            <a:pPr marR="5080" fontAlgn="auto">
              <a:spcBef>
                <a:spcPts val="0"/>
              </a:spcBef>
              <a:defRPr/>
            </a:pPr>
            <a:r>
              <a:rPr lang="en-US" sz="1000" b="0">
                <a:solidFill>
                  <a:srgbClr val="000000"/>
                </a:solidFill>
                <a:latin typeface="Arial"/>
                <a:ea typeface="ＭＳ Ｐゴシック"/>
                <a:cs typeface="Arial"/>
              </a:rPr>
              <a:t>Global credit specialists with </a:t>
            </a:r>
            <a:endParaRPr lang="en-US">
              <a:latin typeface="Arial"/>
              <a:ea typeface="ＭＳ Ｐゴシック"/>
              <a:cs typeface="Arial"/>
            </a:endParaRPr>
          </a:p>
          <a:p>
            <a:pPr marR="5080">
              <a:spcBef>
                <a:spcPts val="0"/>
              </a:spcBef>
              <a:defRPr/>
            </a:pPr>
            <a:r>
              <a:rPr lang="en-US" sz="1000" b="0">
                <a:solidFill>
                  <a:srgbClr val="000000"/>
                </a:solidFill>
                <a:latin typeface="Arial"/>
                <a:ea typeface="ＭＳ Ｐゴシック"/>
                <a:cs typeface="Arial"/>
              </a:rPr>
              <a:t>Offerings across the credit </a:t>
            </a:r>
            <a:endParaRPr lang="en-US">
              <a:solidFill>
                <a:srgbClr val="000000"/>
              </a:solidFill>
              <a:latin typeface="Arial"/>
              <a:ea typeface="ＭＳ Ｐゴシック"/>
              <a:cs typeface="Arial"/>
            </a:endParaRPr>
          </a:p>
          <a:p>
            <a:pPr marR="5080">
              <a:spcBef>
                <a:spcPts val="0"/>
              </a:spcBef>
              <a:defRPr/>
            </a:pPr>
            <a:r>
              <a:rPr lang="en-US" sz="1000" b="0">
                <a:solidFill>
                  <a:srgbClr val="000000"/>
                </a:solidFill>
                <a:latin typeface="Arial"/>
                <a:ea typeface="ＭＳ Ｐゴシック"/>
                <a:cs typeface="Arial"/>
              </a:rPr>
              <a:t>spectrum.</a:t>
            </a:r>
            <a:endParaRPr lang="en-US">
              <a:solidFill>
                <a:srgbClr val="000000"/>
              </a:solidFill>
              <a:latin typeface="Arial"/>
              <a:ea typeface="ＭＳ Ｐゴシック"/>
              <a:cs typeface="Arial"/>
            </a:endParaRPr>
          </a:p>
          <a:p>
            <a:pPr marL="0" marR="5080" lvl="0" indent="0" algn="l" defTabSz="914400">
              <a:lnSpc>
                <a:spcPct val="100000"/>
              </a:lnSpc>
              <a:spcBef>
                <a:spcPts val="0"/>
              </a:spcBef>
              <a:buClrTx/>
              <a:buSzTx/>
              <a:buFontTx/>
              <a:buNone/>
              <a:tabLst/>
              <a:defRPr/>
            </a:pPr>
            <a:endParaRPr lang="en-US" sz="1000" b="0" i="0" u="none" strike="noStrike" kern="1200" cap="none" normalizeH="0" baseline="0" noProof="0">
              <a:ln>
                <a:noFill/>
              </a:ln>
              <a:effectLst/>
              <a:uLnTx/>
              <a:uFillTx/>
              <a:latin typeface="Arial" panose="020B0604020202020204" pitchFamily="34" charset="0"/>
              <a:ea typeface="+mn-ea"/>
              <a:cs typeface="Arial" panose="020B0604020202020204" pitchFamily="34" charset="0"/>
            </a:endParaRPr>
          </a:p>
        </p:txBody>
      </p:sp>
      <p:sp>
        <p:nvSpPr>
          <p:cNvPr id="67" name="Content Placeholder 8">
            <a:extLst>
              <a:ext uri="{FF2B5EF4-FFF2-40B4-BE49-F238E27FC236}">
                <a16:creationId xmlns:a16="http://schemas.microsoft.com/office/drawing/2014/main" id="{D2C0B2E9-0F7F-EEB1-F9A2-5E72708101EB}"/>
              </a:ext>
            </a:extLst>
          </p:cNvPr>
          <p:cNvSpPr txBox="1">
            <a:spLocks/>
          </p:cNvSpPr>
          <p:nvPr/>
        </p:nvSpPr>
        <p:spPr>
          <a:xfrm>
            <a:off x="2762518" y="5474400"/>
            <a:ext cx="930605"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ea typeface="Century Gothic" panose="020B0502020202020204" pitchFamily="34" charset="0"/>
                <a:cs typeface="Century Gothic" panose="020B0502020202020204" pitchFamily="34" charset="0"/>
              </a:rPr>
              <a:t>84bn</a:t>
            </a:r>
            <a:endParaRPr lang="en-US"/>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68" name="Content Placeholder 8">
            <a:extLst>
              <a:ext uri="{FF2B5EF4-FFF2-40B4-BE49-F238E27FC236}">
                <a16:creationId xmlns:a16="http://schemas.microsoft.com/office/drawing/2014/main" id="{B2863E5B-EDEB-DD9F-65F8-378E9054EE6B}"/>
              </a:ext>
            </a:extLst>
          </p:cNvPr>
          <p:cNvSpPr txBox="1">
            <a:spLocks/>
          </p:cNvSpPr>
          <p:nvPr/>
        </p:nvSpPr>
        <p:spPr>
          <a:xfrm>
            <a:off x="2766175" y="6429651"/>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2008</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69" name="Straight Connector 68">
            <a:extLst>
              <a:ext uri="{FF2B5EF4-FFF2-40B4-BE49-F238E27FC236}">
                <a16:creationId xmlns:a16="http://schemas.microsoft.com/office/drawing/2014/main" id="{EC70372A-2B9F-505B-BA9C-AC3C17FD0D82}"/>
              </a:ext>
            </a:extLst>
          </p:cNvPr>
          <p:cNvCxnSpPr>
            <a:cxnSpLocks/>
          </p:cNvCxnSpPr>
          <p:nvPr/>
        </p:nvCxnSpPr>
        <p:spPr>
          <a:xfrm>
            <a:off x="2762518" y="6351704"/>
            <a:ext cx="82296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367D5F8-6E58-D5DC-F9C2-B96FA374053F}"/>
              </a:ext>
            </a:extLst>
          </p:cNvPr>
          <p:cNvCxnSpPr>
            <a:cxnSpLocks/>
          </p:cNvCxnSpPr>
          <p:nvPr/>
        </p:nvCxnSpPr>
        <p:spPr>
          <a:xfrm>
            <a:off x="2599074" y="5519742"/>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Content Placeholder 8">
            <a:extLst>
              <a:ext uri="{FF2B5EF4-FFF2-40B4-BE49-F238E27FC236}">
                <a16:creationId xmlns:a16="http://schemas.microsoft.com/office/drawing/2014/main" id="{D6B7AF60-4BEF-B5C3-035C-2C986CBB33E2}"/>
              </a:ext>
            </a:extLst>
          </p:cNvPr>
          <p:cNvSpPr txBox="1">
            <a:spLocks/>
          </p:cNvSpPr>
          <p:nvPr/>
        </p:nvSpPr>
        <p:spPr>
          <a:xfrm>
            <a:off x="6452315" y="5474400"/>
            <a:ext cx="930605" cy="738664"/>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t>
            </a:r>
            <a:r>
              <a:rPr kumimoji="0" lang="en-GB" altLang="x-none" sz="2400" b="1" i="0" u="none" strike="noStrike" kern="1200" cap="none" spc="-20" normalizeH="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75bn</a:t>
            </a:r>
          </a:p>
          <a:p>
            <a:pPr marL="7938"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kumimoji="0" lang="en-GB" altLang="x-none" sz="800" b="0" i="0" u="none" strike="noStrike" kern="1200" cap="none" spc="0" normalizeH="0" baseline="3000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endParaRPr>
          </a:p>
        </p:txBody>
      </p:sp>
      <p:sp>
        <p:nvSpPr>
          <p:cNvPr id="72" name="Content Placeholder 8">
            <a:extLst>
              <a:ext uri="{FF2B5EF4-FFF2-40B4-BE49-F238E27FC236}">
                <a16:creationId xmlns:a16="http://schemas.microsoft.com/office/drawing/2014/main" id="{5E9F26DD-8DAD-C529-4D7B-F57B9836F6FB}"/>
              </a:ext>
            </a:extLst>
          </p:cNvPr>
          <p:cNvSpPr txBox="1">
            <a:spLocks/>
          </p:cNvSpPr>
          <p:nvPr/>
        </p:nvSpPr>
        <p:spPr>
          <a:xfrm>
            <a:off x="6455972" y="6429651"/>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1982</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73" name="Straight Connector 72">
            <a:extLst>
              <a:ext uri="{FF2B5EF4-FFF2-40B4-BE49-F238E27FC236}">
                <a16:creationId xmlns:a16="http://schemas.microsoft.com/office/drawing/2014/main" id="{92A06B31-E00E-AD7B-A9C7-4BEF10DF1FA9}"/>
              </a:ext>
            </a:extLst>
          </p:cNvPr>
          <p:cNvCxnSpPr>
            <a:cxnSpLocks/>
          </p:cNvCxnSpPr>
          <p:nvPr/>
        </p:nvCxnSpPr>
        <p:spPr>
          <a:xfrm>
            <a:off x="6452315" y="6351704"/>
            <a:ext cx="82296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C6B462-3DD6-A859-8FFA-8FE0B7DB2C4B}"/>
              </a:ext>
            </a:extLst>
          </p:cNvPr>
          <p:cNvCxnSpPr>
            <a:cxnSpLocks/>
          </p:cNvCxnSpPr>
          <p:nvPr/>
        </p:nvCxnSpPr>
        <p:spPr>
          <a:xfrm>
            <a:off x="6288871" y="5519742"/>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2" name="Picture 101">
            <a:extLst>
              <a:ext uri="{FF2B5EF4-FFF2-40B4-BE49-F238E27FC236}">
                <a16:creationId xmlns:a16="http://schemas.microsoft.com/office/drawing/2014/main" id="{7A7839B5-1DFA-EFB1-A926-89636FD81969}"/>
              </a:ext>
            </a:extLst>
          </p:cNvPr>
          <p:cNvPicPr>
            <a:picLocks noChangeAspect="1"/>
          </p:cNvPicPr>
          <p:nvPr/>
        </p:nvPicPr>
        <p:blipFill>
          <a:blip r:embed="rId6"/>
          <a:stretch>
            <a:fillRect/>
          </a:stretch>
        </p:blipFill>
        <p:spPr>
          <a:xfrm>
            <a:off x="4123025" y="5559697"/>
            <a:ext cx="1789952" cy="500471"/>
          </a:xfrm>
          <a:prstGeom prst="rect">
            <a:avLst/>
          </a:prstGeom>
        </p:spPr>
      </p:pic>
      <p:pic>
        <p:nvPicPr>
          <p:cNvPr id="105" name="Picture 104" descr="A blue and black logo&#10;&#10;Description automatically generated">
            <a:extLst>
              <a:ext uri="{FF2B5EF4-FFF2-40B4-BE49-F238E27FC236}">
                <a16:creationId xmlns:a16="http://schemas.microsoft.com/office/drawing/2014/main" id="{240F6F83-9711-14C2-5A7A-FE3519D4D13C}"/>
              </a:ext>
            </a:extLst>
          </p:cNvPr>
          <p:cNvPicPr>
            <a:picLocks noChangeAspect="1"/>
          </p:cNvPicPr>
          <p:nvPr/>
        </p:nvPicPr>
        <p:blipFill>
          <a:blip r:embed="rId7"/>
          <a:stretch>
            <a:fillRect/>
          </a:stretch>
        </p:blipFill>
        <p:spPr>
          <a:xfrm>
            <a:off x="482718" y="5528544"/>
            <a:ext cx="1943662" cy="499361"/>
          </a:xfrm>
          <a:prstGeom prst="rect">
            <a:avLst/>
          </a:prstGeom>
        </p:spPr>
      </p:pic>
      <p:sp>
        <p:nvSpPr>
          <p:cNvPr id="132" name="Content Placeholder 8">
            <a:extLst>
              <a:ext uri="{FF2B5EF4-FFF2-40B4-BE49-F238E27FC236}">
                <a16:creationId xmlns:a16="http://schemas.microsoft.com/office/drawing/2014/main" id="{B819EF32-66F8-A91E-9F61-4FB7BFC8569D}"/>
              </a:ext>
            </a:extLst>
          </p:cNvPr>
          <p:cNvSpPr txBox="1">
            <a:spLocks/>
          </p:cNvSpPr>
          <p:nvPr/>
        </p:nvSpPr>
        <p:spPr>
          <a:xfrm>
            <a:off x="4614178" y="7433356"/>
            <a:ext cx="930605" cy="738664"/>
          </a:xfrm>
          <a:prstGeom prst="rect">
            <a:avLst/>
          </a:prstGeom>
        </p:spPr>
        <p:txBody>
          <a:bodyPr wrap="square" lIns="0" tIns="0" rIns="0" bIns="0" anchor="t">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20"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1800" b="1" i="0" u="none" strike="noStrike" kern="1200" cap="none" spc="-20" normalizeH="0" noProof="0">
                <a:ln>
                  <a:noFill/>
                </a:ln>
                <a:solidFill>
                  <a:srgbClr val="5C5E66"/>
                </a:solidFill>
                <a:effectLst/>
                <a:uLnTx/>
                <a:uFillTx/>
                <a:latin typeface="Arial"/>
                <a:ea typeface="Century Gothic" panose="020B0502020202020204" pitchFamily="34" charset="0"/>
                <a:cs typeface="Century Gothic" panose="020B0502020202020204" pitchFamily="34" charset="0"/>
              </a:rPr>
              <a:t>$</a:t>
            </a:r>
            <a:r>
              <a:rPr lang="en-GB" altLang="x-none" sz="2400" spc="-20">
                <a:solidFill>
                  <a:srgbClr val="5C5E66"/>
                </a:solidFill>
                <a:latin typeface="Arial"/>
                <a:ea typeface="Century Gothic" panose="020B0502020202020204" pitchFamily="34" charset="0"/>
                <a:cs typeface="Century Gothic" panose="020B0502020202020204" pitchFamily="34" charset="0"/>
              </a:rPr>
              <a:t>80bn</a:t>
            </a:r>
            <a:endParaRPr lang="en-US"/>
          </a:p>
          <a:p>
            <a:pPr marL="7620" marR="0" lvl="0" indent="0"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ASSETS UNDER</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MANAGEMENT</a:t>
            </a:r>
            <a:b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br>
            <a:r>
              <a:rPr kumimoji="0" lang="en-GB" altLang="x-none" sz="800" b="0"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(USD)</a:t>
            </a:r>
            <a:endParaRPr lang="en-GB" altLang="x-none" sz="800" b="0" i="0" u="none" strike="noStrike" kern="1200" cap="none" spc="0" normalizeH="0" baseline="30000" noProof="0">
              <a:ln>
                <a:noFill/>
              </a:ln>
              <a:solidFill>
                <a:srgbClr val="5C5E66"/>
              </a:solidFill>
              <a:effectLst/>
              <a:uLnTx/>
              <a:uFillTx/>
              <a:ea typeface="Century Gothic" panose="020B0502020202020204" pitchFamily="34" charset="0"/>
              <a:cs typeface="Century Gothic" panose="020B0502020202020204" pitchFamily="34" charset="0"/>
            </a:endParaRPr>
          </a:p>
        </p:txBody>
      </p:sp>
      <p:sp>
        <p:nvSpPr>
          <p:cNvPr id="133" name="Content Placeholder 8">
            <a:extLst>
              <a:ext uri="{FF2B5EF4-FFF2-40B4-BE49-F238E27FC236}">
                <a16:creationId xmlns:a16="http://schemas.microsoft.com/office/drawing/2014/main" id="{90665625-FB92-2D51-2BD8-2FD1220D8973}"/>
              </a:ext>
            </a:extLst>
          </p:cNvPr>
          <p:cNvSpPr txBox="1">
            <a:spLocks/>
          </p:cNvSpPr>
          <p:nvPr/>
        </p:nvSpPr>
        <p:spPr>
          <a:xfrm>
            <a:off x="4617835" y="8388607"/>
            <a:ext cx="771340" cy="492443"/>
          </a:xfrm>
          <a:prstGeom prst="rect">
            <a:avLst/>
          </a:prstGeom>
        </p:spPr>
        <p:txBody>
          <a:bodyPr wrap="square" lIns="0" tIns="0" rIns="0" bIns="0">
            <a:sp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Arial" panose="020B0604020202020204" pitchFamily="34" charset="0"/>
                <a:ea typeface="+mn-ea"/>
                <a:cs typeface="Arial" panose="020B0604020202020204" pitchFamily="34" charset="0"/>
              </a:defRPr>
            </a:lvl2pPr>
            <a:lvl3pPr marL="171450"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352425" indent="-180975"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523875" indent="-171450" algn="l" defTabSz="914400" rtl="0" eaLnBrk="1" latinLnBrk="0" hangingPunct="1">
              <a:lnSpc>
                <a:spcPct val="100000"/>
              </a:lnSpc>
              <a:spcBef>
                <a:spcPts val="0"/>
              </a:spcBef>
              <a:spcAft>
                <a:spcPts val="300"/>
              </a:spcAft>
              <a:buClr>
                <a:srgbClr val="00A0DC"/>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938" marR="0" lvl="0" indent="0" algn="l" defTabSz="914400" rtl="0" eaLnBrk="1" fontAlgn="base" latinLnBrk="0" hangingPunct="1">
              <a:lnSpc>
                <a:spcPct val="100000"/>
              </a:lnSpc>
              <a:spcBef>
                <a:spcPts val="338"/>
              </a:spcBef>
              <a:spcAft>
                <a:spcPct val="0"/>
              </a:spcAft>
              <a:buClrTx/>
              <a:buSzTx/>
              <a:buFont typeface="Arial" panose="020B0604020202020204" pitchFamily="34" charset="0"/>
              <a:buNone/>
              <a:tabLst/>
              <a:defRPr/>
            </a:pPr>
            <a:r>
              <a:rPr kumimoji="0" lang="en-GB" altLang="x-none" sz="2400" b="1" i="0" u="none" strike="noStrike" kern="1200" cap="none" spc="0" normalizeH="0" baseline="0" noProof="0">
                <a:ln>
                  <a:noFill/>
                </a:ln>
                <a:solidFill>
                  <a:srgbClr val="5C5E66"/>
                </a:solidFill>
                <a:effectLst/>
                <a:uLnTx/>
                <a:uFillTx/>
                <a:latin typeface="Arial" panose="020B0604020202020204" pitchFamily="34" charset="0"/>
                <a:ea typeface="Century Gothic" panose="020B0502020202020204" pitchFamily="34" charset="0"/>
                <a:cs typeface="Century Gothic" panose="020B0502020202020204" pitchFamily="34" charset="0"/>
              </a:rPr>
              <a:t>1994</a:t>
            </a:r>
            <a:endParaRPr lang="en-GB" altLang="x-none" sz="2400" b="0">
              <a:solidFill>
                <a:srgbClr val="5C5E66"/>
              </a:solidFill>
              <a:ea typeface="Century Gothic" panose="020B0502020202020204" pitchFamily="34" charset="0"/>
              <a:cs typeface="Century Gothic" panose="020B0502020202020204" pitchFamily="34" charset="0"/>
            </a:endParaRPr>
          </a:p>
          <a:p>
            <a:pPr marL="7938" fontAlgn="base">
              <a:defRPr/>
            </a:pPr>
            <a:r>
              <a:rPr lang="en-GB" altLang="x-none" sz="800" b="0">
                <a:solidFill>
                  <a:srgbClr val="5C5E66"/>
                </a:solidFill>
                <a:ea typeface="Century Gothic" panose="020B0502020202020204" pitchFamily="34" charset="0"/>
                <a:cs typeface="Century Gothic" panose="020B0502020202020204" pitchFamily="34" charset="0"/>
              </a:rPr>
              <a:t>ESTABLISHED</a:t>
            </a:r>
          </a:p>
        </p:txBody>
      </p:sp>
      <p:cxnSp>
        <p:nvCxnSpPr>
          <p:cNvPr id="134" name="Straight Connector 133">
            <a:extLst>
              <a:ext uri="{FF2B5EF4-FFF2-40B4-BE49-F238E27FC236}">
                <a16:creationId xmlns:a16="http://schemas.microsoft.com/office/drawing/2014/main" id="{2CCA77AE-AD94-893A-0FA7-06FFA56D1F31}"/>
              </a:ext>
            </a:extLst>
          </p:cNvPr>
          <p:cNvCxnSpPr>
            <a:cxnSpLocks/>
          </p:cNvCxnSpPr>
          <p:nvPr/>
        </p:nvCxnSpPr>
        <p:spPr>
          <a:xfrm>
            <a:off x="4614178" y="8310660"/>
            <a:ext cx="822960"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0C64E5F4-B30F-D85B-CA6A-2FD1E6299299}"/>
              </a:ext>
            </a:extLst>
          </p:cNvPr>
          <p:cNvCxnSpPr>
            <a:cxnSpLocks/>
          </p:cNvCxnSpPr>
          <p:nvPr/>
        </p:nvCxnSpPr>
        <p:spPr>
          <a:xfrm>
            <a:off x="4450734" y="7478698"/>
            <a:ext cx="0" cy="13934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45" name="Text Placeholder 3">
            <a:extLst>
              <a:ext uri="{FF2B5EF4-FFF2-40B4-BE49-F238E27FC236}">
                <a16:creationId xmlns:a16="http://schemas.microsoft.com/office/drawing/2014/main" id="{D3E8AA52-479B-D8C8-4182-5E46FBF8C979}"/>
              </a:ext>
            </a:extLst>
          </p:cNvPr>
          <p:cNvSpPr txBox="1">
            <a:spLocks/>
          </p:cNvSpPr>
          <p:nvPr/>
        </p:nvSpPr>
        <p:spPr>
          <a:xfrm>
            <a:off x="320675" y="9306110"/>
            <a:ext cx="6964708" cy="403947"/>
          </a:xfrm>
          <a:prstGeom prst="rect">
            <a:avLst/>
          </a:prstGeom>
        </p:spPr>
        <p:txBody>
          <a:bodyPr wrap="square"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b="0" i="0">
                <a:solidFill>
                  <a:srgbClr val="000000"/>
                </a:solidFill>
                <a:latin typeface="Arial Narrow" panose="020B0606020202030204" pitchFamily="34" charset="0"/>
                <a:ea typeface="+mn-ea"/>
                <a:cs typeface="Arial" panose="020B0604020202020204" pitchFamily="34" charset="0"/>
              </a:defRPr>
            </a:lvl1pPr>
            <a:lvl2pPr marL="0" marR="0" indent="0" algn="l" defTabSz="914400" rtl="0" eaLnBrk="1" fontAlgn="auto" latinLnBrk="0" hangingPunct="1">
              <a:lnSpc>
                <a:spcPts val="1100"/>
              </a:lnSpc>
              <a:spcBef>
                <a:spcPts val="0"/>
              </a:spcBef>
              <a:spcAft>
                <a:spcPts val="150"/>
              </a:spcAft>
              <a:buClr>
                <a:schemeClr val="accent1"/>
              </a:buClr>
              <a:buSzPct val="115000"/>
              <a:buFont typeface="Arial" pitchFamily="34" charset="0"/>
              <a:buNone/>
              <a:tabLst/>
              <a:defRPr sz="1000">
                <a:solidFill>
                  <a:srgbClr val="000000"/>
                </a:solidFill>
                <a:latin typeface="Arial" panose="020B0604020202020204" pitchFamily="34" charset="0"/>
                <a:cs typeface="Arial" panose="020B0604020202020204" pitchFamily="34" charset="0"/>
              </a:defRPr>
            </a:lvl2pPr>
            <a:lvl3pPr marL="0" marR="0" indent="0" algn="l" defTabSz="914400" rtl="0" eaLnBrk="1" fontAlgn="auto" latinLnBrk="0" hangingPunct="1">
              <a:lnSpc>
                <a:spcPts val="1100"/>
              </a:lnSpc>
              <a:spcBef>
                <a:spcPts val="0"/>
              </a:spcBef>
              <a:spcAft>
                <a:spcPts val="150"/>
              </a:spcAft>
              <a:buClrTx/>
              <a:buSzTx/>
              <a:buFont typeface="Arial" pitchFamily="34" charset="0"/>
              <a:buNone/>
              <a:tabLst/>
              <a:defRPr sz="1200" i="1" baseline="0">
                <a:solidFill>
                  <a:srgbClr val="000000"/>
                </a:solidFill>
                <a:latin typeface="Arial" panose="020B0604020202020204" pitchFamily="34" charset="0"/>
                <a:cs typeface="Arial" panose="020B0604020202020204" pitchFamily="34" charset="0"/>
              </a:defRPr>
            </a:lvl3pPr>
            <a:lvl4pPr marL="0" marR="0" indent="0" algn="l" defTabSz="914400" rtl="0" eaLnBrk="1" fontAlgn="base" latinLnBrk="0" hangingPunct="1">
              <a:lnSpc>
                <a:spcPts val="1300"/>
              </a:lnSpc>
              <a:spcBef>
                <a:spcPts val="0"/>
              </a:spcBef>
              <a:spcAft>
                <a:spcPts val="300"/>
              </a:spcAft>
              <a:buClr>
                <a:schemeClr val="accent1"/>
              </a:buClr>
              <a:buSzPct val="115000"/>
              <a:buFont typeface="Arial" pitchFamily="34" charset="0"/>
              <a:buNone/>
              <a:tabLst/>
              <a:defRPr sz="1000">
                <a:solidFill>
                  <a:schemeClr val="tx1"/>
                </a:solidFill>
                <a:latin typeface="Arial Narrow" panose="020B0606020202030204" pitchFamily="34" charset="0"/>
              </a:defRPr>
            </a:lvl4pPr>
            <a:lvl5pPr marL="0" indent="0" algn="l" rtl="0" eaLnBrk="1" fontAlgn="base" hangingPunct="1">
              <a:lnSpc>
                <a:spcPts val="1300"/>
              </a:lnSpc>
              <a:spcBef>
                <a:spcPts val="0"/>
              </a:spcBef>
              <a:spcAft>
                <a:spcPts val="300"/>
              </a:spcAft>
              <a:buFont typeface="Arial" pitchFamily="34" charset="0"/>
              <a:buNone/>
              <a:defRPr sz="1000">
                <a:solidFill>
                  <a:schemeClr val="tx1"/>
                </a:solidFill>
                <a:latin typeface="Arial Narrow" panose="020B0606020202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lvl="3">
              <a:lnSpc>
                <a:spcPct val="100000"/>
              </a:lnSpc>
              <a:spcAft>
                <a:spcPts val="150"/>
              </a:spcAft>
              <a:buClrTx/>
            </a:pPr>
            <a:r>
              <a:rPr lang="en-US" sz="900" b="0" kern="0"/>
              <a:t>Benefit Street Partners LLC, Brandywine Global Investment Management, LLC, Royce Investment Partners, ClearBridge Investments, LLC, Putnam Investments, Clarion Partners, LLC, Western Asset Management Company, LLC and Lexington Partners LP are Franklin Templeton companies. </a:t>
            </a:r>
            <a:endParaRPr lang="en-US" sz="900" b="1">
              <a:effectLst/>
              <a:latin typeface="Arial Narrow" panose="020B0604020202020204" pitchFamily="34" charset="0"/>
              <a:cs typeface="Arial Narrow" panose="020B0604020202020204" pitchFamily="34" charset="0"/>
            </a:endParaRPr>
          </a:p>
        </p:txBody>
      </p:sp>
      <p:pic>
        <p:nvPicPr>
          <p:cNvPr id="4" name="Picture 3" descr="A logo with a black background&#10;&#10;Description automatically generated">
            <a:extLst>
              <a:ext uri="{FF2B5EF4-FFF2-40B4-BE49-F238E27FC236}">
                <a16:creationId xmlns:a16="http://schemas.microsoft.com/office/drawing/2014/main" id="{57C06DBB-99CD-0FFF-7518-73C69E7F36D8}"/>
              </a:ext>
            </a:extLst>
          </p:cNvPr>
          <p:cNvPicPr>
            <a:picLocks noChangeAspect="1"/>
          </p:cNvPicPr>
          <p:nvPr/>
        </p:nvPicPr>
        <p:blipFill>
          <a:blip r:embed="rId8"/>
          <a:stretch>
            <a:fillRect/>
          </a:stretch>
        </p:blipFill>
        <p:spPr>
          <a:xfrm>
            <a:off x="2349212" y="7524954"/>
            <a:ext cx="1172346" cy="515260"/>
          </a:xfrm>
          <a:prstGeom prst="rect">
            <a:avLst/>
          </a:prstGeom>
        </p:spPr>
      </p:pic>
    </p:spTree>
    <p:extLst>
      <p:ext uri="{BB962C8B-B14F-4D97-AF65-F5344CB8AC3E}">
        <p14:creationId xmlns:p14="http://schemas.microsoft.com/office/powerpoint/2010/main" val="260725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E38FD97-E925-F557-B1C9-6699A72E4E3D}"/>
              </a:ext>
            </a:extLst>
          </p:cNvPr>
          <p:cNvSpPr>
            <a:spLocks noGrp="1"/>
          </p:cNvSpPr>
          <p:nvPr>
            <p:ph type="body" sz="quarter" idx="14"/>
          </p:nvPr>
        </p:nvSpPr>
        <p:spPr/>
        <p:txBody>
          <a:bodyPr numCol="1"/>
          <a:lstStyle/>
          <a:p>
            <a:pPr>
              <a:lnSpc>
                <a:spcPct val="100000"/>
              </a:lnSpc>
              <a:spcBef>
                <a:spcPts val="445"/>
              </a:spcBef>
            </a:pPr>
            <a:r>
              <a:rPr lang="en-US" sz="900" b="1">
                <a:solidFill>
                  <a:srgbClr val="231F20"/>
                </a:solidFill>
                <a:latin typeface="Arial" panose="020B0604020202020204" pitchFamily="34" charset="0"/>
                <a:cs typeface="Arial" panose="020B0604020202020204" pitchFamily="34" charset="0"/>
              </a:rPr>
              <a:t>IMPORTANT</a:t>
            </a:r>
            <a:r>
              <a:rPr lang="en-US" sz="900" b="1" spc="110">
                <a:solidFill>
                  <a:srgbClr val="231F20"/>
                </a:solidFill>
                <a:latin typeface="Arial" panose="020B0604020202020204" pitchFamily="34" charset="0"/>
                <a:cs typeface="Arial" panose="020B0604020202020204" pitchFamily="34" charset="0"/>
              </a:rPr>
              <a:t> </a:t>
            </a:r>
            <a:r>
              <a:rPr lang="en-US" sz="900" b="1">
                <a:solidFill>
                  <a:srgbClr val="231F20"/>
                </a:solidFill>
                <a:latin typeface="Arial" panose="020B0604020202020204" pitchFamily="34" charset="0"/>
                <a:cs typeface="Arial" panose="020B0604020202020204" pitchFamily="34" charset="0"/>
              </a:rPr>
              <a:t>LEGAL</a:t>
            </a:r>
            <a:r>
              <a:rPr lang="en-US" sz="900" b="1" spc="114">
                <a:solidFill>
                  <a:srgbClr val="231F20"/>
                </a:solidFill>
                <a:latin typeface="Arial" panose="020B0604020202020204" pitchFamily="34" charset="0"/>
                <a:cs typeface="Arial" panose="020B0604020202020204" pitchFamily="34" charset="0"/>
              </a:rPr>
              <a:t> </a:t>
            </a:r>
            <a:r>
              <a:rPr lang="en-US" sz="900" b="1" spc="-10">
                <a:solidFill>
                  <a:srgbClr val="231F20"/>
                </a:solidFill>
                <a:latin typeface="Arial" panose="020B0604020202020204" pitchFamily="34" charset="0"/>
                <a:cs typeface="Arial" panose="020B0604020202020204" pitchFamily="34" charset="0"/>
              </a:rPr>
              <a:t>INFORMATION</a:t>
            </a:r>
            <a:endParaRPr lang="en-US" sz="900">
              <a:latin typeface="Arial" panose="020B0604020202020204" pitchFamily="34" charset="0"/>
              <a:cs typeface="Arial" panose="020B0604020202020204" pitchFamily="34" charset="0"/>
            </a:endParaRPr>
          </a:p>
          <a:p>
            <a:pPr marR="83185">
              <a:lnSpc>
                <a:spcPct val="102899"/>
              </a:lnSpc>
              <a:spcBef>
                <a:spcPts val="280"/>
              </a:spcBef>
            </a:pPr>
            <a:r>
              <a:rPr lang="en-US" sz="900" spc="-10">
                <a:solidFill>
                  <a:srgbClr val="231F20"/>
                </a:solidFill>
                <a:latin typeface="Arial" panose="020B0604020202020204" pitchFamily="34" charset="0"/>
                <a:cs typeface="Arial" panose="020B0604020202020204" pitchFamily="34" charset="0"/>
              </a:rPr>
              <a:t>This material is intended to be of general interest only and should not be construed as individual investment advice or a recommendation or solicitation to buy, sell or hold any security or to adopt any investment strategy. It does not constitute legal or tax advice. This material may not be reproduced, distributed or published without prior written permission from Franklin Templeton.</a:t>
            </a:r>
          </a:p>
          <a:p>
            <a:pPr marR="83185">
              <a:lnSpc>
                <a:spcPct val="102899"/>
              </a:lnSpc>
              <a:spcBef>
                <a:spcPts val="280"/>
              </a:spcBef>
            </a:pPr>
            <a:r>
              <a:rPr lang="en-US" sz="900" spc="-10">
                <a:solidFill>
                  <a:srgbClr val="231F20"/>
                </a:solidFill>
                <a:latin typeface="Arial" panose="020B0604020202020204" pitchFamily="34" charset="0"/>
                <a:cs typeface="Arial" panose="020B0604020202020204" pitchFamily="34" charset="0"/>
              </a:rPr>
              <a:t>The views expressed are those of the investment manager and the comments, opinions and analyses are rendered as at publication date and may change without notice. The underlying assumptions and these views are subject to change based on market and other conditions and may differ from other portfolio managers or of the firm as a whole. The information provided in this material is not intended as a complete analysis of every material fact regarding any country, region or market. There is no assurance that any prediction, projection or forecast on the economy, stock market, bond market or the economic trends of the markets will be realized. The value of investments and the income from them can go down as well as up and you may not get back the full amount that you invested. Past performance is not necessarily indicative nor a guarantee of future performance. All investments involve risks, including possible loss of principal.</a:t>
            </a:r>
          </a:p>
          <a:p>
            <a:pPr marR="83185">
              <a:lnSpc>
                <a:spcPct val="102899"/>
              </a:lnSpc>
              <a:spcBef>
                <a:spcPts val="280"/>
              </a:spcBef>
            </a:pPr>
            <a:r>
              <a:rPr lang="en-US" sz="900" spc="-10">
                <a:solidFill>
                  <a:srgbClr val="231F20"/>
                </a:solidFill>
                <a:latin typeface="Arial" panose="020B0604020202020204" pitchFamily="34" charset="0"/>
                <a:cs typeface="Arial" panose="020B0604020202020204" pitchFamily="34" charset="0"/>
              </a:rPr>
              <a:t>Any research and analysis contained in this material has been procured by Franklin Templeton for its own purposes and may be acted upon in that connection and, as such, is provided to you incidentally. Data from third-party sources may have been used in the preparation of this material and Franklin Templeton has not independently verified, validated or audited such data. Although information has been obtained from sources that Franklin Templeton believes to be reliable, no guarantee can be given as to its accuracy and such information may be incomplete or condensed and may be subject to change at any time without notice. The mention of any individual securities should neither constitute nor be construed as a recommendation to purchase, hold or sell any securities, and the information provided regarding such individual securities (if any) is not a sufficient basis upon which to make an investment decision. Franklin Templeton accepts no liability whatsoever for any loss arising from use of this information and reliance upon the comments, opinions and analyses in the material is at the sole discretion of the user.</a:t>
            </a:r>
          </a:p>
          <a:p>
            <a:pPr marR="83185">
              <a:lnSpc>
                <a:spcPct val="102899"/>
              </a:lnSpc>
              <a:spcBef>
                <a:spcPts val="280"/>
              </a:spcBef>
            </a:pPr>
            <a:r>
              <a:rPr lang="en-US" sz="900" spc="-20">
                <a:solidFill>
                  <a:srgbClr val="231F20"/>
                </a:solidFill>
                <a:latin typeface="Arial" panose="020B0604020202020204" pitchFamily="34" charset="0"/>
                <a:cs typeface="Arial" panose="020B0604020202020204" pitchFamily="34" charset="0"/>
              </a:rPr>
              <a:t>Products, services and information may not be available in all jurisdictions and are offered outside the US by other Franklin Templeton affiliates and/or their distributors as local laws and regulation permits. Please consult your own financial professional or Franklin Templeton institutional contact for further information on availability of products and services in your jurisdiction.</a:t>
            </a:r>
          </a:p>
          <a:p>
            <a:pPr marR="83185">
              <a:lnSpc>
                <a:spcPct val="102899"/>
              </a:lnSpc>
              <a:spcBef>
                <a:spcPts val="280"/>
              </a:spcBef>
            </a:pPr>
            <a:r>
              <a:rPr lang="en-GB" sz="900" b="1" spc="-20">
                <a:solidFill>
                  <a:srgbClr val="231F20"/>
                </a:solidFill>
                <a:latin typeface="Arial" panose="020B0604020202020204" pitchFamily="34" charset="0"/>
                <a:cs typeface="Arial" panose="020B0604020202020204" pitchFamily="34" charset="0"/>
              </a:rPr>
              <a:t>Issued in the US: </a:t>
            </a:r>
            <a:r>
              <a:rPr lang="en-GB" sz="900" spc="-20">
                <a:solidFill>
                  <a:srgbClr val="231F20"/>
                </a:solidFill>
                <a:latin typeface="Arial" panose="020B0604020202020204" pitchFamily="34" charset="0"/>
                <a:cs typeface="Arial" panose="020B0604020202020204" pitchFamily="34" charset="0"/>
              </a:rPr>
              <a:t>Franklin Resources, Inc. and its subsidiaries offer investment management services through multiple investment advisers registered with the SEC. Franklin Distributors, LLC and Putnam Retail Management LP, members FINRA/SIPC, are Franklin Templeton broker/dealers, which provide registered representative services. Franklin Templeton, One Franklin Parkway, San Mateo, California 94403-1906, (800) DIAL BEN/342-5236, franklintempleton.com.</a:t>
            </a:r>
          </a:p>
          <a:p>
            <a:pPr marR="83185">
              <a:lnSpc>
                <a:spcPct val="102899"/>
              </a:lnSpc>
              <a:spcBef>
                <a:spcPts val="280"/>
              </a:spcBef>
            </a:pPr>
            <a:r>
              <a:rPr lang="en-GB" sz="900" b="1" spc="-10">
                <a:solidFill>
                  <a:srgbClr val="231F20"/>
                </a:solidFill>
                <a:latin typeface="Arial" panose="020B0604020202020204" pitchFamily="34" charset="0"/>
                <a:cs typeface="Arial" panose="020B0604020202020204" pitchFamily="34" charset="0"/>
              </a:rPr>
              <a:t>Canada: </a:t>
            </a:r>
            <a:r>
              <a:rPr lang="en-GB" sz="900" spc="-10">
                <a:solidFill>
                  <a:srgbClr val="231F20"/>
                </a:solidFill>
                <a:latin typeface="Arial" panose="020B0604020202020204" pitchFamily="34" charset="0"/>
                <a:cs typeface="Arial" panose="020B0604020202020204" pitchFamily="34" charset="0"/>
              </a:rPr>
              <a:t>Issued by Franklin Templeton Investments Corp., 200 King Street West, Suite 1500 Toronto, ON, M5H3T4, Fax: (416) 364-1163, (800) 387-0830, </a:t>
            </a:r>
            <a:r>
              <a:rPr lang="en-GB" sz="900" spc="-10" err="1">
                <a:solidFill>
                  <a:srgbClr val="231F20"/>
                </a:solidFill>
                <a:latin typeface="Arial" panose="020B0604020202020204" pitchFamily="34" charset="0"/>
                <a:cs typeface="Arial" panose="020B0604020202020204" pitchFamily="34" charset="0"/>
              </a:rPr>
              <a:t>www.franklintempleton.ca</a:t>
            </a:r>
            <a:r>
              <a:rPr lang="en-GB" sz="900" spc="-10">
                <a:solidFill>
                  <a:srgbClr val="231F20"/>
                </a:solidFill>
                <a:latin typeface="Arial" panose="020B0604020202020204" pitchFamily="34" charset="0"/>
                <a:cs typeface="Arial" panose="020B0604020202020204" pitchFamily="34" charset="0"/>
              </a:rPr>
              <a:t>.</a:t>
            </a:r>
          </a:p>
          <a:p>
            <a:pPr marR="83185">
              <a:lnSpc>
                <a:spcPct val="102899"/>
              </a:lnSpc>
              <a:spcBef>
                <a:spcPts val="280"/>
              </a:spcBef>
            </a:pPr>
            <a:r>
              <a:rPr lang="en-GB" sz="900" b="1" spc="-25">
                <a:solidFill>
                  <a:srgbClr val="231F20"/>
                </a:solidFill>
                <a:latin typeface="Arial" panose="020B0604020202020204" pitchFamily="34" charset="0"/>
                <a:cs typeface="Arial" panose="020B0604020202020204" pitchFamily="34" charset="0"/>
              </a:rPr>
              <a:t>Offshore Americas: </a:t>
            </a:r>
            <a:r>
              <a:rPr lang="en-GB" sz="900" spc="-25">
                <a:solidFill>
                  <a:srgbClr val="231F20"/>
                </a:solidFill>
                <a:latin typeface="Arial" panose="020B0604020202020204" pitchFamily="34" charset="0"/>
                <a:cs typeface="Arial" panose="020B0604020202020204" pitchFamily="34" charset="0"/>
              </a:rPr>
              <a:t>In the US, this publication is made available only to financial intermediaries by Franklin Distributors, LLC, member FINRA/SIPC, 100 Fountain Parkway, St. Petersburg, Florida 33716. Tel: (800) 239-3894 (USA Toll-Free), (877) 389-0076 (Canada Toll-Free) and Fax: (727) 299-8736. Distribution outside the US may be made by Franklin Templeton International Services, </a:t>
            </a:r>
            <a:r>
              <a:rPr lang="en-GB" sz="900" spc="-25" err="1">
                <a:solidFill>
                  <a:srgbClr val="231F20"/>
                </a:solidFill>
                <a:latin typeface="Arial" panose="020B0604020202020204" pitchFamily="34" charset="0"/>
                <a:cs typeface="Arial" panose="020B0604020202020204" pitchFamily="34" charset="0"/>
              </a:rPr>
              <a:t>S.à</a:t>
            </a:r>
            <a:r>
              <a:rPr lang="en-GB" sz="900" spc="-25">
                <a:solidFill>
                  <a:srgbClr val="231F20"/>
                </a:solidFill>
                <a:latin typeface="Arial" panose="020B0604020202020204" pitchFamily="34" charset="0"/>
                <a:cs typeface="Arial" panose="020B0604020202020204" pitchFamily="34" charset="0"/>
              </a:rPr>
              <a:t> </a:t>
            </a:r>
            <a:r>
              <a:rPr lang="en-GB" sz="900" spc="-25" err="1">
                <a:solidFill>
                  <a:srgbClr val="231F20"/>
                </a:solidFill>
                <a:latin typeface="Arial" panose="020B0604020202020204" pitchFamily="34" charset="0"/>
                <a:cs typeface="Arial" panose="020B0604020202020204" pitchFamily="34" charset="0"/>
              </a:rPr>
              <a:t>r.l</a:t>
            </a:r>
            <a:r>
              <a:rPr lang="en-GB" sz="900" spc="-25">
                <a:solidFill>
                  <a:srgbClr val="231F20"/>
                </a:solidFill>
                <a:latin typeface="Arial" panose="020B0604020202020204" pitchFamily="34" charset="0"/>
                <a:cs typeface="Arial" panose="020B0604020202020204" pitchFamily="34" charset="0"/>
              </a:rPr>
              <a:t>. (FTIS) or other sub-distributors, intermediaries, dealers or professional investors that have been engaged by FTIS to distribute shares of Franklin Templeton funds in certain jurisdictions. This is not an offer to sell or a solicitation of an offer to purchase securities in any jurisdiction where it would be illegal to do so.</a:t>
            </a:r>
          </a:p>
          <a:p>
            <a:pPr marR="83185">
              <a:lnSpc>
                <a:spcPct val="102899"/>
              </a:lnSpc>
              <a:spcBef>
                <a:spcPts val="280"/>
              </a:spcBef>
            </a:pPr>
            <a:r>
              <a:rPr lang="en-GB" sz="900" b="1" spc="-10">
                <a:solidFill>
                  <a:srgbClr val="231F20"/>
                </a:solidFill>
                <a:latin typeface="Arial" panose="020B0604020202020204" pitchFamily="34" charset="0"/>
                <a:cs typeface="Arial" panose="020B0604020202020204" pitchFamily="34" charset="0"/>
              </a:rPr>
              <a:t>Issued in Europe by: </a:t>
            </a:r>
            <a:r>
              <a:rPr lang="en-GB" sz="900" spc="-10">
                <a:solidFill>
                  <a:srgbClr val="231F20"/>
                </a:solidFill>
                <a:latin typeface="Arial" panose="020B0604020202020204" pitchFamily="34" charset="0"/>
                <a:cs typeface="Arial" panose="020B0604020202020204" pitchFamily="34" charset="0"/>
              </a:rPr>
              <a:t>Franklin Templeton International Services </a:t>
            </a:r>
            <a:r>
              <a:rPr lang="en-GB" sz="900" spc="-10" err="1">
                <a:solidFill>
                  <a:srgbClr val="231F20"/>
                </a:solidFill>
                <a:latin typeface="Arial" panose="020B0604020202020204" pitchFamily="34" charset="0"/>
                <a:cs typeface="Arial" panose="020B0604020202020204" pitchFamily="34" charset="0"/>
              </a:rPr>
              <a:t>S.à</a:t>
            </a:r>
            <a:r>
              <a:rPr lang="en-GB" sz="900" spc="-10">
                <a:solidFill>
                  <a:srgbClr val="231F20"/>
                </a:solidFill>
                <a:latin typeface="Arial" panose="020B0604020202020204" pitchFamily="34" charset="0"/>
                <a:cs typeface="Arial" panose="020B0604020202020204" pitchFamily="34" charset="0"/>
              </a:rPr>
              <a:t> </a:t>
            </a:r>
            <a:r>
              <a:rPr lang="en-GB" sz="900" spc="-10" err="1">
                <a:solidFill>
                  <a:srgbClr val="231F20"/>
                </a:solidFill>
                <a:latin typeface="Arial" panose="020B0604020202020204" pitchFamily="34" charset="0"/>
                <a:cs typeface="Arial" panose="020B0604020202020204" pitchFamily="34" charset="0"/>
              </a:rPr>
              <a:t>r.l</a:t>
            </a:r>
            <a:r>
              <a:rPr lang="en-GB" sz="900" spc="-10">
                <a:solidFill>
                  <a:srgbClr val="231F20"/>
                </a:solidFill>
                <a:latin typeface="Arial" panose="020B0604020202020204" pitchFamily="34" charset="0"/>
                <a:cs typeface="Arial" panose="020B0604020202020204" pitchFamily="34" charset="0"/>
              </a:rPr>
              <a:t>. – Supervised by the </a:t>
            </a:r>
            <a:r>
              <a:rPr lang="en-GB" sz="900" i="1" spc="-10">
                <a:solidFill>
                  <a:srgbClr val="231F20"/>
                </a:solidFill>
                <a:latin typeface="Arial" panose="020B0604020202020204" pitchFamily="34" charset="0"/>
                <a:cs typeface="Arial" panose="020B0604020202020204" pitchFamily="34" charset="0"/>
              </a:rPr>
              <a:t>Commission de Surveillance du </a:t>
            </a:r>
            <a:r>
              <a:rPr lang="en-GB" sz="900" i="1" spc="-10" err="1">
                <a:solidFill>
                  <a:srgbClr val="231F20"/>
                </a:solidFill>
                <a:latin typeface="Arial" panose="020B0604020202020204" pitchFamily="34" charset="0"/>
                <a:cs typeface="Arial" panose="020B0604020202020204" pitchFamily="34" charset="0"/>
              </a:rPr>
              <a:t>Secteur</a:t>
            </a:r>
            <a:r>
              <a:rPr lang="en-GB" sz="900" i="1" spc="-10">
                <a:solidFill>
                  <a:srgbClr val="231F20"/>
                </a:solidFill>
                <a:latin typeface="Arial" panose="020B0604020202020204" pitchFamily="34" charset="0"/>
                <a:cs typeface="Arial" panose="020B0604020202020204" pitchFamily="34" charset="0"/>
              </a:rPr>
              <a:t> Financier </a:t>
            </a:r>
            <a:r>
              <a:rPr lang="en-GB" sz="900" spc="-10">
                <a:solidFill>
                  <a:srgbClr val="231F20"/>
                </a:solidFill>
                <a:latin typeface="Arial" panose="020B0604020202020204" pitchFamily="34" charset="0"/>
                <a:cs typeface="Arial" panose="020B0604020202020204" pitchFamily="34" charset="0"/>
              </a:rPr>
              <a:t>– 8A, rue Albert </a:t>
            </a:r>
            <a:r>
              <a:rPr lang="en-GB" sz="900" spc="-10" err="1">
                <a:solidFill>
                  <a:srgbClr val="231F20"/>
                </a:solidFill>
                <a:latin typeface="Arial" panose="020B0604020202020204" pitchFamily="34" charset="0"/>
                <a:cs typeface="Arial" panose="020B0604020202020204" pitchFamily="34" charset="0"/>
              </a:rPr>
              <a:t>Borschette</a:t>
            </a:r>
            <a:r>
              <a:rPr lang="en-GB" sz="900" spc="-10">
                <a:solidFill>
                  <a:srgbClr val="231F20"/>
                </a:solidFill>
                <a:latin typeface="Arial" panose="020B0604020202020204" pitchFamily="34" charset="0"/>
                <a:cs typeface="Arial" panose="020B0604020202020204" pitchFamily="34" charset="0"/>
              </a:rPr>
              <a:t>, L-1246 Luxembourg. Tel: +352-46 66 67-1</a:t>
            </a:r>
            <a:r>
              <a:rPr lang="en-MX">
                <a:solidFill>
                  <a:srgbClr val="000000"/>
                </a:solidFill>
                <a:effectLst/>
                <a:latin typeface="Helvetica" pitchFamily="2" charset="0"/>
              </a:rPr>
              <a:t>,</a:t>
            </a:r>
            <a:r>
              <a:rPr lang="en-GB" sz="900" spc="-10">
                <a:solidFill>
                  <a:srgbClr val="231F20"/>
                </a:solidFill>
                <a:latin typeface="Arial" panose="020B0604020202020204" pitchFamily="34" charset="0"/>
                <a:cs typeface="Arial" panose="020B0604020202020204" pitchFamily="34" charset="0"/>
              </a:rPr>
              <a:t> Fax: +352-46 66 76. </a:t>
            </a:r>
            <a:r>
              <a:rPr lang="en-GB" sz="900" b="1" spc="-10">
                <a:solidFill>
                  <a:srgbClr val="231F20"/>
                </a:solidFill>
                <a:latin typeface="Arial" panose="020B0604020202020204" pitchFamily="34" charset="0"/>
                <a:cs typeface="Arial" panose="020B0604020202020204" pitchFamily="34" charset="0"/>
              </a:rPr>
              <a:t>Poland:</a:t>
            </a:r>
            <a:r>
              <a:rPr lang="en-GB" sz="900" spc="-10">
                <a:solidFill>
                  <a:srgbClr val="231F20"/>
                </a:solidFill>
                <a:latin typeface="Arial" panose="020B0604020202020204" pitchFamily="34" charset="0"/>
                <a:cs typeface="Arial" panose="020B0604020202020204" pitchFamily="34" charset="0"/>
              </a:rPr>
              <a:t> Issued by Templeton Asset Management (Poland) TFI S.A.; Rondo ONZ 1; 00-124 Warsaw. </a:t>
            </a:r>
            <a:r>
              <a:rPr lang="en-GB" sz="900" b="1" spc="-10">
                <a:solidFill>
                  <a:srgbClr val="231F20"/>
                </a:solidFill>
                <a:latin typeface="Arial" panose="020B0604020202020204" pitchFamily="34" charset="0"/>
                <a:cs typeface="Arial" panose="020B0604020202020204" pitchFamily="34" charset="0"/>
              </a:rPr>
              <a:t>South Africa: </a:t>
            </a:r>
            <a:r>
              <a:rPr lang="en-GB" sz="900" spc="-10">
                <a:solidFill>
                  <a:srgbClr val="231F20"/>
                </a:solidFill>
                <a:latin typeface="Arial" panose="020B0604020202020204" pitchFamily="34" charset="0"/>
                <a:cs typeface="Arial" panose="020B0604020202020204" pitchFamily="34" charset="0"/>
              </a:rPr>
              <a:t>Issued by Franklin Templeton Investments SA (PTY) Ltd, which is an authorized Financial Services Provider. Tel: +27 (21) 831 7400, Fax: +27 (21) 831 7422. </a:t>
            </a:r>
            <a:r>
              <a:rPr lang="en-GB" sz="900" b="1" spc="-10">
                <a:solidFill>
                  <a:srgbClr val="231F20"/>
                </a:solidFill>
                <a:latin typeface="Arial" panose="020B0604020202020204" pitchFamily="34" charset="0"/>
                <a:cs typeface="Arial" panose="020B0604020202020204" pitchFamily="34" charset="0"/>
              </a:rPr>
              <a:t>Switzerland:</a:t>
            </a:r>
            <a:r>
              <a:rPr lang="en-GB" sz="900" spc="-10">
                <a:solidFill>
                  <a:srgbClr val="231F20"/>
                </a:solidFill>
                <a:latin typeface="Arial" panose="020B0604020202020204" pitchFamily="34" charset="0"/>
                <a:cs typeface="Arial" panose="020B0604020202020204" pitchFamily="34" charset="0"/>
              </a:rPr>
              <a:t> Issued by Franklin Templeton Switzerland Ltd, </a:t>
            </a:r>
            <a:r>
              <a:rPr lang="en-GB" sz="900" spc="-10" err="1">
                <a:solidFill>
                  <a:srgbClr val="231F20"/>
                </a:solidFill>
                <a:latin typeface="Arial" panose="020B0604020202020204" pitchFamily="34" charset="0"/>
                <a:cs typeface="Arial" panose="020B0604020202020204" pitchFamily="34" charset="0"/>
              </a:rPr>
              <a:t>Stockerstrasse</a:t>
            </a:r>
            <a:r>
              <a:rPr lang="en-GB" sz="900" spc="-10">
                <a:solidFill>
                  <a:srgbClr val="231F20"/>
                </a:solidFill>
                <a:latin typeface="Arial" panose="020B0604020202020204" pitchFamily="34" charset="0"/>
                <a:cs typeface="Arial" panose="020B0604020202020204" pitchFamily="34" charset="0"/>
              </a:rPr>
              <a:t> 38, CH-8002 Zurich. </a:t>
            </a:r>
            <a:r>
              <a:rPr lang="en-GB" sz="900" b="1" spc="-10">
                <a:solidFill>
                  <a:srgbClr val="231F20"/>
                </a:solidFill>
                <a:latin typeface="Arial" panose="020B0604020202020204" pitchFamily="34" charset="0"/>
                <a:cs typeface="Arial" panose="020B0604020202020204" pitchFamily="34" charset="0"/>
              </a:rPr>
              <a:t>United Arab Emirates: </a:t>
            </a:r>
            <a:r>
              <a:rPr lang="en-GB" sz="900" spc="-10">
                <a:solidFill>
                  <a:srgbClr val="231F20"/>
                </a:solidFill>
                <a:latin typeface="Arial" panose="020B0604020202020204" pitchFamily="34" charset="0"/>
                <a:cs typeface="Arial" panose="020B0604020202020204" pitchFamily="34" charset="0"/>
              </a:rPr>
              <a:t>Issued by Franklin Templeton Investments (ME) Limited, authorized and regulated by the Dubai Financial Services Authority. </a:t>
            </a:r>
            <a:r>
              <a:rPr lang="en-GB" sz="900" b="1" spc="-10">
                <a:solidFill>
                  <a:srgbClr val="231F20"/>
                </a:solidFill>
                <a:latin typeface="Arial" panose="020B0604020202020204" pitchFamily="34" charset="0"/>
                <a:cs typeface="Arial" panose="020B0604020202020204" pitchFamily="34" charset="0"/>
              </a:rPr>
              <a:t>Dubai office: </a:t>
            </a:r>
            <a:r>
              <a:rPr lang="en-GB" sz="900" spc="-10">
                <a:solidFill>
                  <a:srgbClr val="231F20"/>
                </a:solidFill>
                <a:latin typeface="Arial" panose="020B0604020202020204" pitchFamily="34" charset="0"/>
                <a:cs typeface="Arial" panose="020B0604020202020204" pitchFamily="34" charset="0"/>
              </a:rPr>
              <a:t>Franklin Templeton, The Gate, East Wing, Level 2, Dubai International Financial Centre, P.O. Box 506613, Dubai, U.A.E. Tel: +9714-4284100, Fax: +9714-4284140. </a:t>
            </a:r>
            <a:r>
              <a:rPr lang="en-GB" sz="900" b="1" spc="-10">
                <a:solidFill>
                  <a:srgbClr val="231F20"/>
                </a:solidFill>
                <a:latin typeface="Arial" panose="020B0604020202020204" pitchFamily="34" charset="0"/>
                <a:cs typeface="Arial" panose="020B0604020202020204" pitchFamily="34" charset="0"/>
              </a:rPr>
              <a:t>United Kingdom: </a:t>
            </a:r>
            <a:r>
              <a:rPr lang="en-GB" sz="900" spc="-10">
                <a:solidFill>
                  <a:srgbClr val="231F20"/>
                </a:solidFill>
                <a:latin typeface="Arial" panose="020B0604020202020204" pitchFamily="34" charset="0"/>
                <a:cs typeface="Arial" panose="020B0604020202020204" pitchFamily="34" charset="0"/>
              </a:rPr>
              <a:t>Issued by Franklin Templeton Investment Management Limited (FTIML), registered office: Cannon Place, 78 Cannon Street, London EC4N 6HL. Tel: +44 (0)20 7073 8500. Authorised and regulated in the United Kingdom by the Financial Conduct Authority. </a:t>
            </a:r>
          </a:p>
          <a:p>
            <a:pPr marR="83185">
              <a:lnSpc>
                <a:spcPct val="102899"/>
              </a:lnSpc>
              <a:spcBef>
                <a:spcPts val="280"/>
              </a:spcBef>
            </a:pPr>
            <a:r>
              <a:rPr lang="en-GB" sz="900" b="1" spc="-10">
                <a:solidFill>
                  <a:srgbClr val="231F20"/>
                </a:solidFill>
                <a:latin typeface="Arial" panose="020B0604020202020204" pitchFamily="34" charset="0"/>
                <a:cs typeface="Arial" panose="020B0604020202020204" pitchFamily="34" charset="0"/>
              </a:rPr>
              <a:t>Australia: </a:t>
            </a:r>
            <a:r>
              <a:rPr lang="en-GB" sz="900" spc="-10">
                <a:solidFill>
                  <a:srgbClr val="231F20"/>
                </a:solidFill>
                <a:latin typeface="Arial" panose="020B0604020202020204" pitchFamily="34" charset="0"/>
                <a:cs typeface="Arial" panose="020B0604020202020204" pitchFamily="34" charset="0"/>
              </a:rPr>
              <a:t>Issued by Franklin Templeton Australia Limited (ABN 76 004 835 849) (Australian Financial Services License Holder No. 240827), Level 47, 120 Collins Street, Melbourne, Victoria 3000. </a:t>
            </a:r>
            <a:r>
              <a:rPr lang="en-GB" sz="900" b="1" spc="-10">
                <a:solidFill>
                  <a:srgbClr val="231F20"/>
                </a:solidFill>
                <a:latin typeface="Arial" panose="020B0604020202020204" pitchFamily="34" charset="0"/>
                <a:cs typeface="Arial" panose="020B0604020202020204" pitchFamily="34" charset="0"/>
              </a:rPr>
              <a:t>Hong Kong: </a:t>
            </a:r>
            <a:r>
              <a:rPr lang="en-GB" sz="900" spc="-10">
                <a:solidFill>
                  <a:srgbClr val="231F20"/>
                </a:solidFill>
                <a:latin typeface="Arial" panose="020B0604020202020204" pitchFamily="34" charset="0"/>
                <a:cs typeface="Arial" panose="020B0604020202020204" pitchFamily="34" charset="0"/>
              </a:rPr>
              <a:t>Issued by Franklin Templeton Investments (Asia) Limited, 17/F, </a:t>
            </a:r>
            <a:r>
              <a:rPr lang="en-GB" sz="900" spc="-10" err="1">
                <a:solidFill>
                  <a:srgbClr val="231F20"/>
                </a:solidFill>
                <a:latin typeface="Arial" panose="020B0604020202020204" pitchFamily="34" charset="0"/>
                <a:cs typeface="Arial" panose="020B0604020202020204" pitchFamily="34" charset="0"/>
              </a:rPr>
              <a:t>Chater</a:t>
            </a:r>
            <a:r>
              <a:rPr lang="en-GB" sz="900" spc="-10">
                <a:solidFill>
                  <a:srgbClr val="231F20"/>
                </a:solidFill>
                <a:latin typeface="Arial" panose="020B0604020202020204" pitchFamily="34" charset="0"/>
                <a:cs typeface="Arial" panose="020B0604020202020204" pitchFamily="34" charset="0"/>
              </a:rPr>
              <a:t> House, 8 Connaught Road Central, Hong Kong. </a:t>
            </a:r>
            <a:r>
              <a:rPr lang="en-GB" sz="900" b="1" spc="-10">
                <a:solidFill>
                  <a:srgbClr val="231F20"/>
                </a:solidFill>
                <a:latin typeface="Arial" panose="020B0604020202020204" pitchFamily="34" charset="0"/>
                <a:cs typeface="Arial" panose="020B0604020202020204" pitchFamily="34" charset="0"/>
              </a:rPr>
              <a:t>Japan: </a:t>
            </a:r>
            <a:r>
              <a:rPr lang="en-GB" sz="900" spc="-10">
                <a:solidFill>
                  <a:srgbClr val="231F20"/>
                </a:solidFill>
                <a:latin typeface="Arial" panose="020B0604020202020204" pitchFamily="34" charset="0"/>
                <a:cs typeface="Arial" panose="020B0604020202020204" pitchFamily="34" charset="0"/>
              </a:rPr>
              <a:t>Issued by Franklin Templeton Investments Japan Limited. </a:t>
            </a:r>
            <a:r>
              <a:rPr lang="en-GB" sz="900" b="1" spc="-10">
                <a:solidFill>
                  <a:srgbClr val="231F20"/>
                </a:solidFill>
                <a:latin typeface="Arial" panose="020B0604020202020204" pitchFamily="34" charset="0"/>
                <a:cs typeface="Arial" panose="020B0604020202020204" pitchFamily="34" charset="0"/>
              </a:rPr>
              <a:t>Korea:</a:t>
            </a:r>
            <a:r>
              <a:rPr lang="en-GB" sz="900" spc="-10">
                <a:solidFill>
                  <a:srgbClr val="231F20"/>
                </a:solidFill>
                <a:latin typeface="Arial" panose="020B0604020202020204" pitchFamily="34" charset="0"/>
                <a:cs typeface="Arial" panose="020B0604020202020204" pitchFamily="34" charset="0"/>
              </a:rPr>
              <a:t> Issued by Franklin Templeton Investment Advisors Korea Co., Ltd., 3rd fl., CCMM Building, </a:t>
            </a:r>
            <a:r>
              <a:rPr lang="en-GB" sz="900" spc="-10" err="1">
                <a:solidFill>
                  <a:srgbClr val="231F20"/>
                </a:solidFill>
                <a:latin typeface="Arial" panose="020B0604020202020204" pitchFamily="34" charset="0"/>
                <a:cs typeface="Arial" panose="020B0604020202020204" pitchFamily="34" charset="0"/>
              </a:rPr>
              <a:t>Yeouigongwon-ro</a:t>
            </a:r>
            <a:r>
              <a:rPr lang="en-GB" sz="900" spc="-10">
                <a:solidFill>
                  <a:srgbClr val="231F20"/>
                </a:solidFill>
                <a:latin typeface="Arial" panose="020B0604020202020204" pitchFamily="34" charset="0"/>
                <a:cs typeface="Arial" panose="020B0604020202020204" pitchFamily="34" charset="0"/>
              </a:rPr>
              <a:t>, </a:t>
            </a:r>
            <a:r>
              <a:rPr lang="en-GB" sz="900" spc="-10" err="1">
                <a:solidFill>
                  <a:srgbClr val="231F20"/>
                </a:solidFill>
                <a:latin typeface="Arial" panose="020B0604020202020204" pitchFamily="34" charset="0"/>
                <a:cs typeface="Arial" panose="020B0604020202020204" pitchFamily="34" charset="0"/>
              </a:rPr>
              <a:t>Yeongdeungpo-gu</a:t>
            </a:r>
            <a:r>
              <a:rPr lang="en-GB" sz="900" spc="-10">
                <a:solidFill>
                  <a:srgbClr val="231F20"/>
                </a:solidFill>
                <a:latin typeface="Arial" panose="020B0604020202020204" pitchFamily="34" charset="0"/>
                <a:cs typeface="Arial" panose="020B0604020202020204" pitchFamily="34" charset="0"/>
              </a:rPr>
              <a:t>, Seoul Korea 07241. </a:t>
            </a:r>
            <a:r>
              <a:rPr lang="en-GB" sz="900" b="1" spc="-10">
                <a:solidFill>
                  <a:srgbClr val="231F20"/>
                </a:solidFill>
                <a:latin typeface="Arial" panose="020B0604020202020204" pitchFamily="34" charset="0"/>
                <a:cs typeface="Arial" panose="020B0604020202020204" pitchFamily="34" charset="0"/>
              </a:rPr>
              <a:t>Malaysia:</a:t>
            </a:r>
            <a:r>
              <a:rPr lang="en-GB" sz="900" spc="-10">
                <a:solidFill>
                  <a:srgbClr val="231F20"/>
                </a:solidFill>
                <a:latin typeface="Arial" panose="020B0604020202020204" pitchFamily="34" charset="0"/>
                <a:cs typeface="Arial" panose="020B0604020202020204" pitchFamily="34" charset="0"/>
              </a:rPr>
              <a:t> Issued by Franklin Templeton Asset Management (Malaysia) </a:t>
            </a:r>
            <a:r>
              <a:rPr lang="en-GB" sz="900" spc="-10" err="1">
                <a:solidFill>
                  <a:srgbClr val="231F20"/>
                </a:solidFill>
                <a:latin typeface="Arial" panose="020B0604020202020204" pitchFamily="34" charset="0"/>
                <a:cs typeface="Arial" panose="020B0604020202020204" pitchFamily="34" charset="0"/>
              </a:rPr>
              <a:t>Sdn</a:t>
            </a:r>
            <a:r>
              <a:rPr lang="en-GB" sz="900" spc="-10">
                <a:solidFill>
                  <a:srgbClr val="231F20"/>
                </a:solidFill>
                <a:latin typeface="Arial" panose="020B0604020202020204" pitchFamily="34" charset="0"/>
                <a:cs typeface="Arial" panose="020B0604020202020204" pitchFamily="34" charset="0"/>
              </a:rPr>
              <a:t>. Bhd. &amp; Franklin Templeton GSC Asset Management </a:t>
            </a:r>
            <a:r>
              <a:rPr lang="en-GB" sz="900" spc="-10" err="1">
                <a:solidFill>
                  <a:srgbClr val="231F20"/>
                </a:solidFill>
                <a:latin typeface="Arial" panose="020B0604020202020204" pitchFamily="34" charset="0"/>
                <a:cs typeface="Arial" panose="020B0604020202020204" pitchFamily="34" charset="0"/>
              </a:rPr>
              <a:t>Sdn</a:t>
            </a:r>
            <a:r>
              <a:rPr lang="en-GB" sz="900" spc="-10">
                <a:solidFill>
                  <a:srgbClr val="231F20"/>
                </a:solidFill>
                <a:latin typeface="Arial" panose="020B0604020202020204" pitchFamily="34" charset="0"/>
                <a:cs typeface="Arial" panose="020B0604020202020204" pitchFamily="34" charset="0"/>
              </a:rPr>
              <a:t>. Bhd. This document has not been reviewed by Securities Commission Malaysia. </a:t>
            </a:r>
            <a:r>
              <a:rPr lang="en-GB" sz="900" b="1" spc="-10">
                <a:solidFill>
                  <a:srgbClr val="231F20"/>
                </a:solidFill>
                <a:latin typeface="Arial" panose="020B0604020202020204" pitchFamily="34" charset="0"/>
                <a:cs typeface="Arial" panose="020B0604020202020204" pitchFamily="34" charset="0"/>
              </a:rPr>
              <a:t>Singapore:</a:t>
            </a:r>
            <a:r>
              <a:rPr lang="en-GB" sz="900" spc="-10">
                <a:solidFill>
                  <a:srgbClr val="231F20"/>
                </a:solidFill>
                <a:latin typeface="Arial" panose="020B0604020202020204" pitchFamily="34" charset="0"/>
                <a:cs typeface="Arial" panose="020B0604020202020204" pitchFamily="34" charset="0"/>
              </a:rPr>
              <a:t> Issued by Templeton Asset Management Ltd. Registration No. (UEN) 199205211E Inc. 7 Temasek Boulevard, #38-03 Suntec Tower One, 038987, Singapore.</a:t>
            </a:r>
            <a:endParaRPr lang="en-US" sz="900" spc="-10">
              <a:solidFill>
                <a:srgbClr val="231F20"/>
              </a:solidFill>
              <a:latin typeface="Arial" panose="020B0604020202020204" pitchFamily="34" charset="0"/>
              <a:cs typeface="Arial" panose="020B0604020202020204" pitchFamily="34" charset="0"/>
            </a:endParaRPr>
          </a:p>
          <a:p>
            <a:pPr marR="83185">
              <a:lnSpc>
                <a:spcPct val="102899"/>
              </a:lnSpc>
              <a:spcBef>
                <a:spcPts val="280"/>
              </a:spcBef>
            </a:pPr>
            <a:endParaRPr lang="en-US" spc="-25">
              <a:solidFill>
                <a:srgbClr val="231F20"/>
              </a:solidFill>
            </a:endParaRPr>
          </a:p>
          <a:p>
            <a:pPr marR="83185">
              <a:lnSpc>
                <a:spcPct val="102899"/>
              </a:lnSpc>
              <a:spcBef>
                <a:spcPts val="280"/>
              </a:spcBef>
            </a:pPr>
            <a:endParaRPr lang="en-US" sz="900" spc="-25">
              <a:solidFill>
                <a:srgbClr val="231F20"/>
              </a:solidFill>
              <a:latin typeface="Arial" panose="020B0604020202020204" pitchFamily="34" charset="0"/>
              <a:cs typeface="Arial" panose="020B0604020202020204" pitchFamily="34" charset="0"/>
            </a:endParaRPr>
          </a:p>
          <a:p>
            <a:pPr marL="0" marR="0" lvl="0" indent="0" algn="l" defTabSz="861494" rtl="0" eaLnBrk="1" fontAlgn="auto" latinLnBrk="0" hangingPunct="1">
              <a:lnSpc>
                <a:spcPct val="100000"/>
              </a:lnSpc>
              <a:spcBef>
                <a:spcPts val="0"/>
              </a:spcBef>
              <a:spcAft>
                <a:spcPts val="529"/>
              </a:spcAft>
              <a:buClrTx/>
              <a:buSzTx/>
              <a:buFont typeface="Arial" panose="020B0604020202020204" pitchFamily="34" charset="0"/>
              <a:buNone/>
              <a:tabLst/>
              <a:defRPr/>
            </a:pPr>
            <a:endParaRPr lang="en-CA"/>
          </a:p>
        </p:txBody>
      </p:sp>
      <p:sp>
        <p:nvSpPr>
          <p:cNvPr id="8" name="Text Placeholder 5">
            <a:extLst>
              <a:ext uri="{FF2B5EF4-FFF2-40B4-BE49-F238E27FC236}">
                <a16:creationId xmlns:a16="http://schemas.microsoft.com/office/drawing/2014/main" id="{ED8F39A8-EFF1-111B-F187-686A98C86DB8}"/>
              </a:ext>
            </a:extLst>
          </p:cNvPr>
          <p:cNvSpPr>
            <a:spLocks noGrp="1"/>
          </p:cNvSpPr>
          <p:nvPr>
            <p:ph type="body" sz="quarter" idx="26"/>
          </p:nvPr>
        </p:nvSpPr>
        <p:spPr>
          <a:xfrm>
            <a:off x="2410098" y="8667624"/>
            <a:ext cx="1345474" cy="138499"/>
          </a:xfrm>
          <a:prstGeom prst="rect">
            <a:avLst/>
          </a:prstGeom>
        </p:spPr>
        <p:txBody>
          <a:bodyPr lIns="0" tIns="0" rIns="0" bIns="0" anchor="ctr" anchorCtr="0"/>
          <a:lstStyle>
            <a:lvl1pPr marL="0" indent="0">
              <a:lnSpc>
                <a:spcPts val="1700"/>
              </a:lnSpc>
              <a:spcBef>
                <a:spcPts val="0"/>
              </a:spcBef>
              <a:buNone/>
              <a:defRPr sz="1200" b="0">
                <a:solidFill>
                  <a:schemeClr val="tx1"/>
                </a:solidFill>
                <a:latin typeface="Arial" panose="020B0604020202020204" pitchFamily="34" charset="0"/>
                <a:cs typeface="Arial" panose="020B0604020202020204" pitchFamily="34" charset="0"/>
              </a:defRPr>
            </a:lvl1pPr>
            <a:lvl2pPr marL="0" indent="0">
              <a:lnSpc>
                <a:spcPct val="100000"/>
              </a:lnSpc>
              <a:spcBef>
                <a:spcPts val="0"/>
              </a:spcBef>
              <a:buNone/>
              <a:defRPr sz="900" b="1">
                <a:solidFill>
                  <a:schemeClr val="tx1"/>
                </a:solidFill>
                <a:latin typeface="Arial" panose="020B0604020202020204" pitchFamily="34" charset="0"/>
                <a:cs typeface="Arial" panose="020B0604020202020204" pitchFamily="34" charset="0"/>
              </a:defRPr>
            </a:lvl2pPr>
            <a:lvl3pPr marL="1218895" indent="0">
              <a:lnSpc>
                <a:spcPts val="1700"/>
              </a:lnSpc>
              <a:spcBef>
                <a:spcPts val="0"/>
              </a:spcBef>
              <a:buNone/>
              <a:defRPr sz="1300">
                <a:solidFill>
                  <a:schemeClr val="accent1"/>
                </a:solidFill>
              </a:defRPr>
            </a:lvl3pPr>
            <a:lvl4pPr marL="1828343" indent="0">
              <a:lnSpc>
                <a:spcPts val="1700"/>
              </a:lnSpc>
              <a:spcBef>
                <a:spcPts val="0"/>
              </a:spcBef>
              <a:buNone/>
              <a:defRPr sz="1300">
                <a:solidFill>
                  <a:schemeClr val="accent1"/>
                </a:solidFill>
              </a:defRPr>
            </a:lvl4pPr>
            <a:lvl5pPr marL="2437790" indent="0">
              <a:lnSpc>
                <a:spcPts val="1700"/>
              </a:lnSpc>
              <a:spcBef>
                <a:spcPts val="0"/>
              </a:spcBef>
              <a:buNone/>
              <a:defRPr sz="1300">
                <a:solidFill>
                  <a:schemeClr val="accent1"/>
                </a:solidFill>
              </a:defRPr>
            </a:lvl5pPr>
          </a:lstStyle>
          <a:p>
            <a:pPr lvl="1"/>
            <a:r>
              <a:rPr lang="en-US" dirty="0"/>
              <a:t>franklintempleton.com</a:t>
            </a:r>
          </a:p>
        </p:txBody>
      </p:sp>
      <p:sp>
        <p:nvSpPr>
          <p:cNvPr id="5" name="Text Placeholder 4">
            <a:extLst>
              <a:ext uri="{FF2B5EF4-FFF2-40B4-BE49-F238E27FC236}">
                <a16:creationId xmlns:a16="http://schemas.microsoft.com/office/drawing/2014/main" id="{23C39FEB-A1D5-C466-DE53-6B81C2767394}"/>
              </a:ext>
            </a:extLst>
          </p:cNvPr>
          <p:cNvSpPr>
            <a:spLocks noGrp="1"/>
          </p:cNvSpPr>
          <p:nvPr>
            <p:ph type="body" sz="quarter" idx="11"/>
          </p:nvPr>
        </p:nvSpPr>
        <p:spPr>
          <a:prstGeom prst="rect">
            <a:avLst/>
          </a:prstGeom>
        </p:spPr>
        <p:txBody>
          <a:bodyPr/>
          <a:lstStyle/>
          <a:p>
            <a:r>
              <a:rPr lang="en-US"/>
              <a:t>US-COR-4080809-5592908</a:t>
            </a:r>
            <a:br>
              <a:rPr lang="en-US"/>
            </a:br>
            <a:r>
              <a:rPr lang="en-US"/>
              <a:t>FTSTP-FLA4-0925</a:t>
            </a:r>
          </a:p>
        </p:txBody>
      </p:sp>
    </p:spTree>
    <p:extLst>
      <p:ext uri="{BB962C8B-B14F-4D97-AF65-F5344CB8AC3E}">
        <p14:creationId xmlns:p14="http://schemas.microsoft.com/office/powerpoint/2010/main" val="2713337207"/>
      </p:ext>
    </p:extLst>
  </p:cSld>
  <p:clrMapOvr>
    <a:masterClrMapping/>
  </p:clrMapOvr>
</p:sld>
</file>

<file path=ppt/theme/theme1.xml><?xml version="1.0" encoding="utf-8"?>
<a:theme xmlns:a="http://schemas.openxmlformats.org/drawingml/2006/main" name="FT Evolved VI :: Content (print)">
  <a:themeElements>
    <a:clrScheme name="FT_Design_Theme_2025">
      <a:dk1>
        <a:srgbClr val="000000"/>
      </a:dk1>
      <a:lt1>
        <a:srgbClr val="FFFFFF"/>
      </a:lt1>
      <a:dk2>
        <a:srgbClr val="DDEAFF"/>
      </a:dk2>
      <a:lt2>
        <a:srgbClr val="ECEDEE"/>
      </a:lt2>
      <a:accent1>
        <a:srgbClr val="002EB8"/>
      </a:accent1>
      <a:accent2>
        <a:srgbClr val="00BFB3"/>
      </a:accent2>
      <a:accent3>
        <a:srgbClr val="FF6035"/>
      </a:accent3>
      <a:accent4>
        <a:srgbClr val="6730E3"/>
      </a:accent4>
      <a:accent5>
        <a:srgbClr val="9EA1A8"/>
      </a:accent5>
      <a:accent6>
        <a:srgbClr val="B623E7"/>
      </a:accent6>
      <a:hlink>
        <a:srgbClr val="008077"/>
      </a:hlink>
      <a:folHlink>
        <a:srgbClr val="008077"/>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custClrLst>
    <a:custClr name="FT BLUE">
      <a:srgbClr val="002EB8"/>
    </a:custClr>
    <a:custClr name="FT TEAL3">
      <a:srgbClr val="00BFB3"/>
    </a:custClr>
    <a:custClr name="FT ORANGE">
      <a:srgbClr val="FF6035"/>
    </a:custClr>
    <a:custClr name="FT PURPLE">
      <a:srgbClr val="6730E3"/>
    </a:custClr>
    <a:custClr name="FT GRAY4">
      <a:srgbClr val="9EA1A8"/>
    </a:custClr>
    <a:custClr name="FT FUCHSIA">
      <a:srgbClr val="B623E7"/>
    </a:custClr>
    <a:custClr name="FT BLUE4">
      <a:srgbClr val="3769FF"/>
    </a:custClr>
    <a:custClr name="FT TEAL5">
      <a:srgbClr val="005C56"/>
    </a:custClr>
    <a:custClr name="FT PURPLE4">
      <a:srgbClr val="9F7DED"/>
    </a:custClr>
    <a:custClr name="FT ORANGE5">
      <a:srgbClr val="B82800"/>
    </a:custClr>
    <a:custClr name="FT BLUE">
      <a:srgbClr val="002EB8"/>
    </a:custClr>
    <a:custClr name="FT TEAL2">
      <a:srgbClr val="72DBD5"/>
    </a:custClr>
    <a:custClr name="FT BLUE2">
      <a:srgbClr val="ADC2FF"/>
    </a:custClr>
    <a:custClr name="FT GRAY2">
      <a:srgbClr val="D4D5D8"/>
    </a:custClr>
    <a:custClr name="FT PURPLE3">
      <a:srgbClr val="C0AAF3"/>
    </a:custClr>
    <a:custClr name="FT GRAY4">
      <a:srgbClr val="9EA1A8"/>
    </a:custClr>
    <a:custClr name="BLANK">
      <a:srgbClr val="FFFFFF"/>
    </a:custClr>
    <a:custClr name="BLANK">
      <a:srgbClr val="FFFFFF"/>
    </a:custClr>
    <a:custClr name="BLANK">
      <a:srgbClr val="FFFFFF"/>
    </a:custClr>
    <a:custClr name="BLANK">
      <a:srgbClr val="FFFFFF"/>
    </a:custClr>
    <a:custClr name="FT BLUE">
      <a:srgbClr val="002EB8"/>
    </a:custClr>
    <a:custClr name="FT BLUE5">
      <a:srgbClr val="1446E1"/>
    </a:custClr>
    <a:custClr name="FT BLUE1">
      <a:srgbClr val="DDEAFF"/>
    </a:custClr>
    <a:custClr name="FT TEAL5">
      <a:srgbClr val="005C56"/>
    </a:custClr>
    <a:custClr name="FT TEAL">
      <a:srgbClr val="008077"/>
    </a:custClr>
    <a:custClr name="FT TEAL1">
      <a:srgbClr val="E1F7F7"/>
    </a:custClr>
    <a:custClr name="FT PURPLE">
      <a:srgbClr val="6730E3"/>
    </a:custClr>
    <a:custClr name="FT PURPLE1">
      <a:srgbClr val="EEE9FC"/>
    </a:custClr>
    <a:custClr name="FT GRAY6">
      <a:srgbClr val="5C5E66"/>
    </a:custClr>
    <a:custClr name="FT GRAY1">
      <a:srgbClr val="ECEDEE"/>
    </a:custClr>
  </a:custClrLst>
  <a:extLst>
    <a:ext uri="{05A4C25C-085E-4340-85A3-A5531E510DB2}">
      <thm15:themeFamily xmlns:thm15="http://schemas.microsoft.com/office/thememl/2012/main" name="FT VI 2025" id="{7278AD49-815A-AF4C-9DDA-C91E55A35C9E}" vid="{2EC9D6AC-BA89-3E4C-B1E1-C8581ED1D00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FT SKY BLUE">
      <a:srgbClr val="3769FF"/>
    </a:custClr>
    <a:custClr name="FT PURPLE">
      <a:srgbClr val="6730E3"/>
    </a:custClr>
    <a:custClr name="FT TEAL">
      <a:srgbClr val="00BFB3"/>
    </a:custClr>
    <a:custClr name="FT ORANGE">
      <a:srgbClr val="E24100"/>
    </a:custClr>
    <a:custClr name="FT FUCHSIA">
      <a:srgbClr val="C042EA"/>
    </a:custClr>
    <a:custClr name="FT BERRY">
      <a:srgbClr val="FF0F52"/>
    </a:custClr>
    <a:custClr name="FT SKY BLUE1">
      <a:srgbClr val="DDEAFF"/>
    </a:custClr>
    <a:custClr name=" FT TEAL1">
      <a:srgbClr val="D3FBF7"/>
    </a:custClr>
    <a:custClr name=" FT TEAL2">
      <a:srgbClr val="72DBD5"/>
    </a:custClr>
    <a:custClr name="FT TEAL3">
      <a:srgbClr val="00A096"/>
    </a:custClr>
    <a:custClr name="FT ORANGE3">
      <a:srgbClr val="FF6035"/>
    </a:custClr>
    <a:custClr name="Black">
      <a:srgbClr val="000000"/>
    </a:custClr>
    <a:custClr name="FT GRAY4">
      <a:srgbClr val="595959"/>
    </a:custClr>
    <a:custClr name="FT GRAY3">
      <a:srgbClr val="8C8C8C"/>
    </a:custClr>
    <a:custClr name="FT GRAY2">
      <a:srgbClr val="BFBFBF"/>
    </a:custClr>
    <a:custClr name="FT GRAY1">
      <a:srgbClr val="E6E6E6"/>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FT SKY BLUE">
      <a:srgbClr val="3769FF"/>
    </a:custClr>
    <a:custClr name="FT PURPLE">
      <a:srgbClr val="6730E3"/>
    </a:custClr>
    <a:custClr name="FT TEAL">
      <a:srgbClr val="00BFB3"/>
    </a:custClr>
    <a:custClr name="FT ORANGE">
      <a:srgbClr val="E24100"/>
    </a:custClr>
    <a:custClr name="FT FUCHSIA">
      <a:srgbClr val="C042EA"/>
    </a:custClr>
    <a:custClr name="FT BERRY">
      <a:srgbClr val="FF0F52"/>
    </a:custClr>
    <a:custClr name="FT SKY BLUE1">
      <a:srgbClr val="DDEAFF"/>
    </a:custClr>
    <a:custClr name=" FT TEAL1">
      <a:srgbClr val="D3FBF7"/>
    </a:custClr>
    <a:custClr name=" FT TEAL2">
      <a:srgbClr val="72DBD5"/>
    </a:custClr>
    <a:custClr name="FT TEAL3">
      <a:srgbClr val="00A096"/>
    </a:custClr>
    <a:custClr name="FT ORANGE3">
      <a:srgbClr val="FF6035"/>
    </a:custClr>
    <a:custClr name="Black">
      <a:srgbClr val="000000"/>
    </a:custClr>
    <a:custClr name="FT GRAY4">
      <a:srgbClr val="595959"/>
    </a:custClr>
    <a:custClr name="FT GRAY3">
      <a:srgbClr val="8C8C8C"/>
    </a:custClr>
    <a:custClr name="FT GRAY2">
      <a:srgbClr val="BFBFBF"/>
    </a:custClr>
    <a:custClr name="FT GRAY1">
      <a:srgbClr val="E6E6E6"/>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2c6af605-874e-44ad-a706-aa0574732b72" Name="Computed" ContentType="XML" MajorVersion="0" MinorVersion="1" isLocalCopy="False" IsBaseObject="False" DataSourceId="50648160-97bb-436e-b3ef-6a6d5b885884" DataSourceMajorVersion="0" DataSourceMinorVersion="1"/>
</file>

<file path=customXml/item10.xml><?xml version="1.0" encoding="utf-8"?>
<VariableListDefinition name="System" displayName="System" id="58df986a-214d-4167-bc8e-69adadfd221b" isdomainofvalue="False" dataSourceId="2c6074dd-28d9-49ec-bcae-f611daae45a2"/>
</file>

<file path=customXml/item2.xml><?xml version="1.0" encoding="utf-8"?>
<VariableListDefinition name="Computed" displayName="Computed" id="2c6af605-874e-44ad-a706-aa0574732b72" isdomainofvalue="False" dataSourceId="50648160-97bb-436e-b3ef-6a6d5b885884"/>
</file>

<file path=customXml/item3.xml><?xml version="1.0" encoding="utf-8"?>
<VariableList UniqueId="06fb3f63-aef4-4459-a9c4-85cae66fe695" Name="AD_HOC" ContentType="XML" MajorVersion="0" MinorVersion="1" isLocalCopy="False" IsBaseObject="False" DataSourceId="7def62da-4eb8-4dd5-a6a7-5760c86493d3" DataSourceMajorVersion="0" DataSourceMinorVersion="1"/>
</file>

<file path=customXml/item4.xml><?xml version="1.0" encoding="utf-8"?>
<VariableListDefinition name="AD_HOC" displayName="AD_HOC" id="06fb3f63-aef4-4459-a9c4-85cae66fe695" isdomainofvalue="False" dataSourceId="7def62da-4eb8-4dd5-a6a7-5760c86493d3"/>
</file>

<file path=customXml/item5.xml><?xml version="1.0" encoding="utf-8"?>
<AllExternalAdhocVariableMappings/>
</file>

<file path=customXml/item6.xml><?xml version="1.0" encoding="utf-8"?>
<p:properties xmlns:p="http://schemas.microsoft.com/office/2006/metadata/properties" xmlns:xsi="http://www.w3.org/2001/XMLSchema-instance" xmlns:pc="http://schemas.microsoft.com/office/infopath/2007/PartnerControls">
  <documentManagement>
    <SharedWithUsers xmlns="212aa7d0-b8cc-4a63-871f-7d372ca218f7">
      <UserInfo>
        <DisplayName>Lin, Sylvia</DisplayName>
        <AccountId>35</AccountId>
        <AccountType/>
      </UserInfo>
      <UserInfo>
        <DisplayName>Gebrekidan, Sheila (Davenport)</DisplayName>
        <AccountId>52</AccountId>
        <AccountType/>
      </UserInfo>
    </SharedWithUsers>
    <lcf76f155ced4ddcb4097134ff3c332f xmlns="cb845d61-6f5e-4947-8cb2-20331c1e0b5d">
      <Terms xmlns="http://schemas.microsoft.com/office/infopath/2007/PartnerControls"/>
    </lcf76f155ced4ddcb4097134ff3c332f>
    <TaxCatchAll xmlns="212aa7d0-b8cc-4a63-871f-7d372ca218f7" xsi:nil="true"/>
    <Toprojectfolder xmlns="cb845d61-6f5e-4947-8cb2-20331c1e0b5d">
      <Url xsi:nil="true"/>
      <Description xsi:nil="true"/>
    </Toprojectfolder>
    <Step xmlns="cb845d61-6f5e-4947-8cb2-20331c1e0b5d" xsi:nil="true"/>
    <Linktoprojectfolder xmlns="cb845d61-6f5e-4947-8cb2-20331c1e0b5d">
      <Url xsi:nil="true"/>
      <Description xsi:nil="true"/>
    </Linktoprojectfolder>
    <Testcolumn1 xmlns="cb845d61-6f5e-4947-8cb2-20331c1e0b5d">false</Testcolumn1>
  </documentManagement>
</p:properties>
</file>

<file path=customXml/item7.xml><?xml version="1.0" encoding="utf-8"?>
<VariableList UniqueId="58df986a-214d-4167-bc8e-69adadfd221b" Name="System" ContentType="XML" MajorVersion="0" MinorVersion="1" isLocalCopy="False" IsBaseObject="False" DataSourceId="2c6074dd-28d9-49ec-bcae-f611daae45a2" DataSourceMajorVersion="0" DataSourceMinorVersion="1"/>
</file>

<file path=customXml/item8.xml><?xml version="1.0" encoding="utf-8"?>
<ct:contentTypeSchema xmlns:ct="http://schemas.microsoft.com/office/2006/metadata/contentType" xmlns:ma="http://schemas.microsoft.com/office/2006/metadata/properties/metaAttributes" ct:_="" ma:_="" ma:contentTypeName="Document" ma:contentTypeID="0x0101004A7D0100BEF8D84990ADE77A3B68F1C5" ma:contentTypeVersion="22" ma:contentTypeDescription="Create a new document." ma:contentTypeScope="" ma:versionID="42cf0fbbfdb60acff567dcb8e669b6d3">
  <xsd:schema xmlns:xsd="http://www.w3.org/2001/XMLSchema" xmlns:xs="http://www.w3.org/2001/XMLSchema" xmlns:p="http://schemas.microsoft.com/office/2006/metadata/properties" xmlns:ns2="cb845d61-6f5e-4947-8cb2-20331c1e0b5d" xmlns:ns3="212aa7d0-b8cc-4a63-871f-7d372ca218f7" targetNamespace="http://schemas.microsoft.com/office/2006/metadata/properties" ma:root="true" ma:fieldsID="0917eeb4e5fc3b6771cf324da725f081" ns2:_="" ns3:_="">
    <xsd:import namespace="cb845d61-6f5e-4947-8cb2-20331c1e0b5d"/>
    <xsd:import namespace="212aa7d0-b8cc-4a63-871f-7d372ca218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Linktoprojectfolder" minOccurs="0"/>
                <xsd:element ref="ns2:Toprojectfolder" minOccurs="0"/>
                <xsd:element ref="ns2:MediaServiceAutoKeyPoints" minOccurs="0"/>
                <xsd:element ref="ns2:MediaServiceKeyPoints" minOccurs="0"/>
                <xsd:element ref="ns2:Step" minOccurs="0"/>
                <xsd:element ref="ns2:Testcolumn1"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45d61-6f5e-4947-8cb2-20331c1e0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inktoprojectfolder" ma:index="18" nillable="true" ma:displayName="Link to project folder" ma:description="Click here to access native files" ma:format="Hyperlink" ma:internalName="Linktoprojectfolder">
      <xsd:complexType>
        <xsd:complexContent>
          <xsd:extension base="dms:URL">
            <xsd:sequence>
              <xsd:element name="Url" type="dms:ValidUrl" minOccurs="0" nillable="true"/>
              <xsd:element name="Description" type="xsd:string" nillable="true"/>
            </xsd:sequence>
          </xsd:extension>
        </xsd:complexContent>
      </xsd:complexType>
    </xsd:element>
    <xsd:element name="Toprojectfolder" ma:index="19" nillable="true" ma:displayName="To project folder" ma:description="Click this link to access native files" ma:format="Hyperlink" ma:internalName="Toprojectfolder">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Step" ma:index="22" nillable="true" ma:displayName="Step" ma:decimals="1" ma:format="Dropdown" ma:internalName="Step" ma:percentage="FALSE">
      <xsd:simpleType>
        <xsd:restriction base="dms:Number"/>
      </xsd:simpleType>
    </xsd:element>
    <xsd:element name="Testcolumn1" ma:index="23" nillable="true" ma:displayName="Test column 1" ma:default="0" ma:format="Dropdown" ma:internalName="Testcolumn1">
      <xsd:simpleType>
        <xsd:restriction base="dms:Boolea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2aa7d0-b8cc-4a63-871f-7d372ca218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9c01cbf-4246-4a68-b46f-03dceb4ae5c4}" ma:internalName="TaxCatchAll" ma:showField="CatchAllData" ma:web="212aa7d0-b8cc-4a63-871f-7d372ca21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F2AE70-06A3-4801-AE20-F76EBF89B12D}">
  <ds:schemaRefs/>
</ds:datastoreItem>
</file>

<file path=customXml/itemProps10.xml><?xml version="1.0" encoding="utf-8"?>
<ds:datastoreItem xmlns:ds="http://schemas.openxmlformats.org/officeDocument/2006/customXml" ds:itemID="{B8C064D2-06D4-440B-B643-EE08EA95215D}">
  <ds:schemaRefs/>
</ds:datastoreItem>
</file>

<file path=customXml/itemProps2.xml><?xml version="1.0" encoding="utf-8"?>
<ds:datastoreItem xmlns:ds="http://schemas.openxmlformats.org/officeDocument/2006/customXml" ds:itemID="{6A188732-59F5-428E-BE2F-BD0054765743}">
  <ds:schemaRefs/>
</ds:datastoreItem>
</file>

<file path=customXml/itemProps3.xml><?xml version="1.0" encoding="utf-8"?>
<ds:datastoreItem xmlns:ds="http://schemas.openxmlformats.org/officeDocument/2006/customXml" ds:itemID="{BEBF58E5-9B72-493A-AF19-8D3561A25ECF}">
  <ds:schemaRefs/>
</ds:datastoreItem>
</file>

<file path=customXml/itemProps4.xml><?xml version="1.0" encoding="utf-8"?>
<ds:datastoreItem xmlns:ds="http://schemas.openxmlformats.org/officeDocument/2006/customXml" ds:itemID="{47AE7977-8588-447B-AC69-9B27E7207BC8}">
  <ds:schemaRefs/>
</ds:datastoreItem>
</file>

<file path=customXml/itemProps5.xml><?xml version="1.0" encoding="utf-8"?>
<ds:datastoreItem xmlns:ds="http://schemas.openxmlformats.org/officeDocument/2006/customXml" ds:itemID="{52FA9AE5-0F6A-4266-AAA5-E36CDA743D59}">
  <ds:schemaRefs/>
</ds:datastoreItem>
</file>

<file path=customXml/itemProps6.xml><?xml version="1.0" encoding="utf-8"?>
<ds:datastoreItem xmlns:ds="http://schemas.openxmlformats.org/officeDocument/2006/customXml" ds:itemID="{F9B48AAF-A9C4-43D6-AF00-D827CB25A615}">
  <ds:schemaRefs>
    <ds:schemaRef ds:uri="http://www.w3.org/XML/1998/namespace"/>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12aa7d0-b8cc-4a63-871f-7d372ca218f7"/>
    <ds:schemaRef ds:uri="cb845d61-6f5e-4947-8cb2-20331c1e0b5d"/>
    <ds:schemaRef ds:uri="http://purl.org/dc/terms/"/>
  </ds:schemaRefs>
</ds:datastoreItem>
</file>

<file path=customXml/itemProps7.xml><?xml version="1.0" encoding="utf-8"?>
<ds:datastoreItem xmlns:ds="http://schemas.openxmlformats.org/officeDocument/2006/customXml" ds:itemID="{E4BED581-AA6E-4675-8298-2D9AE07F6E60}">
  <ds:schemaRefs/>
</ds:datastoreItem>
</file>

<file path=customXml/itemProps8.xml><?xml version="1.0" encoding="utf-8"?>
<ds:datastoreItem xmlns:ds="http://schemas.openxmlformats.org/officeDocument/2006/customXml" ds:itemID="{B3F6F551-8FF3-49D9-945E-BEE6B4A0D255}">
  <ds:schemaRefs>
    <ds:schemaRef ds:uri="212aa7d0-b8cc-4a63-871f-7d372ca218f7"/>
    <ds:schemaRef ds:uri="cb845d61-6f5e-4947-8cb2-20331c1e0b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9.xml><?xml version="1.0" encoding="utf-8"?>
<ds:datastoreItem xmlns:ds="http://schemas.openxmlformats.org/officeDocument/2006/customXml" ds:itemID="{B627A924-16D6-4830-A288-D8D5E58A51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2119</Words>
  <Application>Microsoft Office PowerPoint</Application>
  <PresentationFormat>Custom</PresentationFormat>
  <Paragraphs>146</Paragraphs>
  <Slides>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vt:i4>
      </vt:variant>
    </vt:vector>
  </HeadingPairs>
  <TitlesOfParts>
    <vt:vector size="15" baseType="lpstr">
      <vt:lpstr>ＭＳ Ｐゴシック</vt:lpstr>
      <vt:lpstr>Aptos Display</vt:lpstr>
      <vt:lpstr>Arial</vt:lpstr>
      <vt:lpstr>Arial Narrow</vt:lpstr>
      <vt:lpstr>Century Gothic</vt:lpstr>
      <vt:lpstr>Helvetica</vt:lpstr>
      <vt:lpstr>Monotype Sorts</vt:lpstr>
      <vt:lpstr>Times New Roman</vt:lpstr>
      <vt:lpstr>TT Commons Pro</vt:lpstr>
      <vt:lpstr>Wingdings</vt:lpstr>
      <vt:lpstr>FT Evolved VI :: Content (print)</vt:lpstr>
      <vt:lpstr>PowerPoint Presentation</vt:lpstr>
      <vt:lpstr>PowerPoint Presentation</vt:lpstr>
      <vt:lpstr>PowerPoint Presentation</vt:lpstr>
      <vt:lpstr>PowerPoint Presentation</vt:lpstr>
    </vt:vector>
  </TitlesOfParts>
  <Company>Franklin Templeton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Call. One Trusted Global Partner</dc:title>
  <dc:creator>joanne.simonis@franklintempleton.ca</dc:creator>
  <cp:keywords>FT Story Plus</cp:keywords>
  <cp:lastModifiedBy>Gristwood, Stuart</cp:lastModifiedBy>
  <cp:revision>2</cp:revision>
  <cp:lastPrinted>2025-04-16T19:37:45Z</cp:lastPrinted>
  <dcterms:created xsi:type="dcterms:W3CDTF">2015-12-01T11:50:06Z</dcterms:created>
  <dcterms:modified xsi:type="dcterms:W3CDTF">2025-10-21T09:18:07Z</dcterms:modified>
  <cp:category>corporate marketing;FT Story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
  </property>
  <property fmtid="{D5CDD505-2E9C-101B-9397-08002B2CF9AE}" pid="4" name="Tags">
    <vt:lpwstr/>
  </property>
  <property fmtid="{D5CDD505-2E9C-101B-9397-08002B2CF9AE}" pid="5" name="ContentTypeId">
    <vt:lpwstr>0x0101004A7D0100BEF8D84990ADE77A3B68F1C5</vt:lpwstr>
  </property>
  <property fmtid="{D5CDD505-2E9C-101B-9397-08002B2CF9AE}" pid="6" name="_dlc_DocIdItemGuid">
    <vt:lpwstr>1de83c3b-2278-4a3f-99b9-1e63a170871b</vt:lpwstr>
  </property>
  <property fmtid="{D5CDD505-2E9C-101B-9397-08002B2CF9AE}" pid="7" name="frk_productName">
    <vt:lpwstr>167;#Franklin European Income Fund [Luxembourg]</vt:lpwstr>
  </property>
  <property fmtid="{D5CDD505-2E9C-101B-9397-08002B2CF9AE}" pid="8" name="gmp_region">
    <vt:lpwstr>300;#Global|e8c0c8ea-3d76-49c5-8a54-a7a36fc81fd8</vt:lpwstr>
  </property>
  <property fmtid="{D5CDD505-2E9C-101B-9397-08002B2CF9AE}" pid="9" name="d96dc55b72c34f47ad2abb487ad463df">
    <vt:lpwstr/>
  </property>
  <property fmtid="{D5CDD505-2E9C-101B-9397-08002B2CF9AE}" pid="10" name="TaxKeyword">
    <vt:lpwstr>2015;#European Income|72db2e85-d6c8-41e0-8ced-658d1dcd6932;#909;#Franklin|d5b8e93c-a557-4dc1-b626-7088d564b4b8</vt:lpwstr>
  </property>
  <property fmtid="{D5CDD505-2E9C-101B-9397-08002B2CF9AE}" pid="11" name="gmp_medium">
    <vt:lpwstr>1553</vt:lpwstr>
  </property>
  <property fmtid="{D5CDD505-2E9C-101B-9397-08002B2CF9AE}" pid="12" name="dcterms_coverage">
    <vt:lpwstr>1762;#Global|a6507e1b-a153-582c-b84a-6989f3ea7dc5</vt:lpwstr>
  </property>
  <property fmtid="{D5CDD505-2E9C-101B-9397-08002B2CF9AE}" pid="13" name="gmp_language">
    <vt:lpwstr>1645</vt:lpwstr>
  </property>
  <property fmtid="{D5CDD505-2E9C-101B-9397-08002B2CF9AE}" pid="14" name="frk_shareClass0">
    <vt:lpwstr/>
  </property>
  <property fmtid="{D5CDD505-2E9C-101B-9397-08002B2CF9AE}" pid="15" name="URL">
    <vt:lpwstr>, </vt:lpwstr>
  </property>
  <property fmtid="{D5CDD505-2E9C-101B-9397-08002B2CF9AE}" pid="16" name="MediaServiceImageTags">
    <vt:lpwstr/>
  </property>
</Properties>
</file>