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notesSlides/notesSlide29.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xml" ContentType="application/vnd.openxmlformats-officedocument.presentationml.tags+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190" r:id="rId12"/>
    <p:sldMasterId id="2147484261" r:id="rId13"/>
  </p:sldMasterIdLst>
  <p:notesMasterIdLst>
    <p:notesMasterId r:id="rId58"/>
  </p:notesMasterIdLst>
  <p:handoutMasterIdLst>
    <p:handoutMasterId r:id="rId59"/>
  </p:handoutMasterIdLst>
  <p:sldIdLst>
    <p:sldId id="2147375405" r:id="rId14"/>
    <p:sldId id="2147375407" r:id="rId15"/>
    <p:sldId id="2147375408" r:id="rId16"/>
    <p:sldId id="984" r:id="rId17"/>
    <p:sldId id="2147375403" r:id="rId18"/>
    <p:sldId id="1279" r:id="rId19"/>
    <p:sldId id="966" r:id="rId20"/>
    <p:sldId id="987" r:id="rId21"/>
    <p:sldId id="2147375409" r:id="rId22"/>
    <p:sldId id="1281" r:id="rId23"/>
    <p:sldId id="1284" r:id="rId24"/>
    <p:sldId id="978" r:id="rId25"/>
    <p:sldId id="2147375410" r:id="rId26"/>
    <p:sldId id="1002" r:id="rId27"/>
    <p:sldId id="1003" r:id="rId28"/>
    <p:sldId id="1004" r:id="rId29"/>
    <p:sldId id="1008" r:id="rId30"/>
    <p:sldId id="1007" r:id="rId31"/>
    <p:sldId id="2147375411" r:id="rId32"/>
    <p:sldId id="827" r:id="rId33"/>
    <p:sldId id="969" r:id="rId34"/>
    <p:sldId id="1286" r:id="rId35"/>
    <p:sldId id="989" r:id="rId36"/>
    <p:sldId id="826" r:id="rId37"/>
    <p:sldId id="2147375412" r:id="rId38"/>
    <p:sldId id="1262" r:id="rId39"/>
    <p:sldId id="1287" r:id="rId40"/>
    <p:sldId id="1265" r:id="rId41"/>
    <p:sldId id="944" r:id="rId42"/>
    <p:sldId id="2147375413" r:id="rId43"/>
    <p:sldId id="970" r:id="rId44"/>
    <p:sldId id="1283" r:id="rId45"/>
    <p:sldId id="873" r:id="rId46"/>
    <p:sldId id="2147375414" r:id="rId47"/>
    <p:sldId id="957" r:id="rId48"/>
    <p:sldId id="805" r:id="rId49"/>
    <p:sldId id="806" r:id="rId50"/>
    <p:sldId id="945" r:id="rId51"/>
    <p:sldId id="807" r:id="rId52"/>
    <p:sldId id="948" r:id="rId53"/>
    <p:sldId id="2147375415" r:id="rId54"/>
    <p:sldId id="2147375416" r:id="rId55"/>
    <p:sldId id="993" r:id="rId56"/>
    <p:sldId id="2147375401" r:id="rId57"/>
  </p:sldIdLst>
  <p:sldSz cx="12188825" cy="6858000"/>
  <p:notesSz cx="7023100" cy="9309100"/>
  <p:custDataLst>
    <p:custData r:id="rId5"/>
    <p:custData r:id="rId8"/>
    <p:custData r:id="rId10"/>
    <p:custData r:id="rId9"/>
    <p:custData r:id="rId11"/>
    <p:custData r:id="rId6"/>
    <p:custData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7367" userDrawn="1">
          <p15:clr>
            <a:srgbClr val="A4A3A4"/>
          </p15:clr>
        </p15:guide>
        <p15:guide id="5" orient="horz" pos="2976" userDrawn="1">
          <p15:clr>
            <a:srgbClr val="A4A3A4"/>
          </p15:clr>
        </p15:guide>
        <p15:guide id="8" orient="horz" pos="3462" userDrawn="1">
          <p15:clr>
            <a:srgbClr val="A4A3A4"/>
          </p15:clr>
        </p15:guide>
        <p15:guide id="9" pos="2471" userDrawn="1">
          <p15:clr>
            <a:srgbClr val="A4A3A4"/>
          </p15:clr>
        </p15:guide>
        <p15:guide id="13" pos="383" userDrawn="1">
          <p15:clr>
            <a:srgbClr val="A4A3A4"/>
          </p15:clr>
        </p15:guide>
        <p15:guide id="14" pos="5062" userDrawn="1">
          <p15:clr>
            <a:srgbClr val="A4A3A4"/>
          </p15:clr>
        </p15:guide>
        <p15:guide id="17" orient="horz" pos="3089" userDrawn="1">
          <p15:clr>
            <a:srgbClr val="A4A3A4"/>
          </p15:clr>
        </p15:guide>
        <p15:guide id="18" orient="horz" pos="1368"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000000"/>
    <a:srgbClr val="3769FF"/>
    <a:srgbClr val="D9D9D9"/>
    <a:srgbClr val="00A0DC"/>
    <a:srgbClr val="005598"/>
    <a:srgbClr val="BAD583"/>
    <a:srgbClr val="81BB00"/>
    <a:srgbClr val="4E9D2D"/>
    <a:srgbClr val="5FC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2CA35-F3C5-40E7-B735-E4493E5F232C}" v="30" dt="2026-02-03T17:01:31.713"/>
    <p1510:client id="{E18B547C-038F-4913-8690-8E8E772A58AD}" v="1756" dt="2026-02-03T16:55:27.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57" autoAdjust="0"/>
    <p:restoredTop sz="70252" autoAdjust="0"/>
  </p:normalViewPr>
  <p:slideViewPr>
    <p:cSldViewPr snapToGrid="0">
      <p:cViewPr varScale="1">
        <p:scale>
          <a:sx n="82" d="100"/>
          <a:sy n="82" d="100"/>
        </p:scale>
        <p:origin x="1254" y="84"/>
      </p:cViewPr>
      <p:guideLst>
        <p:guide pos="7367"/>
        <p:guide orient="horz" pos="2976"/>
        <p:guide orient="horz" pos="3462"/>
        <p:guide pos="2471"/>
        <p:guide pos="383"/>
        <p:guide pos="5062"/>
        <p:guide orient="horz" pos="3089"/>
        <p:guide orient="horz" pos="1368"/>
      </p:guideLst>
    </p:cSldViewPr>
  </p:slideViewPr>
  <p:outlineViewPr>
    <p:cViewPr>
      <p:scale>
        <a:sx n="33" d="100"/>
        <a:sy n="33" d="100"/>
      </p:scale>
      <p:origin x="0" y="0"/>
    </p:cViewPr>
  </p:outlineViewPr>
  <p:notesTextViewPr>
    <p:cViewPr>
      <p:scale>
        <a:sx n="3" d="2"/>
        <a:sy n="3" d="2"/>
      </p:scale>
      <p:origin x="0" y="0"/>
    </p:cViewPr>
  </p:notesTextViewPr>
  <p:sorterViewPr>
    <p:cViewPr>
      <p:scale>
        <a:sx n="25" d="100"/>
        <a:sy n="25" d="100"/>
      </p:scale>
      <p:origin x="0" y="-256"/>
    </p:cViewPr>
  </p:sorterViewPr>
  <p:notesViewPr>
    <p:cSldViewPr snapToGrid="0">
      <p:cViewPr varScale="1">
        <p:scale>
          <a:sx n="88" d="100"/>
          <a:sy n="88" d="100"/>
        </p:scale>
        <p:origin x="3696"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customXml" Target="../customXml/item5.xml"/><Relationship Id="rId61"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handoutMaster" Target="handoutMasters/handoutMaster1.xml"/><Relationship Id="rId67" Type="http://schemas.microsoft.com/office/2018/10/relationships/authors" Target="author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customXml" Target="../customXml/item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Master" Target="slideMasters/slideMaster2.xml"/><Relationship Id="rId18" Type="http://schemas.openxmlformats.org/officeDocument/2006/relationships/slide" Target="slides/slide5.xml"/><Relationship Id="rId3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rthy, Ellie" userId="de95b589-d2e7-4f33-a578-be329f8e66e0" providerId="ADAL" clId="{5999D404-2409-4EF3-A237-CF787C74E801}"/>
    <pc:docChg chg="mod">
      <pc:chgData name="McCarthy, Ellie" userId="de95b589-d2e7-4f33-a578-be329f8e66e0" providerId="ADAL" clId="{5999D404-2409-4EF3-A237-CF787C74E801}" dt="2026-02-03T17:01:27.134"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078115202987786E-2"/>
          <c:y val="3.0432832429679355E-2"/>
          <c:w val="0.96414297375435998"/>
          <c:h val="0.86958906082288301"/>
        </c:manualLayout>
      </c:layout>
      <c:areaChart>
        <c:grouping val="standard"/>
        <c:varyColors val="0"/>
        <c:ser>
          <c:idx val="0"/>
          <c:order val="0"/>
          <c:tx>
            <c:strRef>
              <c:f>Sheet1!$B$1</c:f>
              <c:strCache>
                <c:ptCount val="1"/>
                <c:pt idx="0">
                  <c:v>Series 1</c:v>
                </c:pt>
              </c:strCache>
            </c:strRef>
          </c:tx>
          <c:spPr>
            <a:solidFill>
              <a:schemeClr val="accent1"/>
            </a:solidFill>
            <a:ln>
              <a:noFill/>
            </a:ln>
            <a:effectLst/>
          </c:spPr>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"$"#,##0</c:formatCode>
                <c:ptCount val="15"/>
                <c:pt idx="0">
                  <c:v>52387.745453657975</c:v>
                </c:pt>
                <c:pt idx="1">
                  <c:v>107918.75563453545</c:v>
                </c:pt>
                <c:pt idx="2">
                  <c:v>166781.62642626555</c:v>
                </c:pt>
                <c:pt idx="3">
                  <c:v>229176.26946549953</c:v>
                </c:pt>
                <c:pt idx="4">
                  <c:v>295314.59108708758</c:v>
                </c:pt>
                <c:pt idx="5">
                  <c:v>365421.21200597088</c:v>
                </c:pt>
                <c:pt idx="6">
                  <c:v>439734.23017998721</c:v>
                </c:pt>
                <c:pt idx="7">
                  <c:v>518506.02944444452</c:v>
                </c:pt>
                <c:pt idx="8">
                  <c:v>602004.13666476926</c:v>
                </c:pt>
                <c:pt idx="9">
                  <c:v>690512.1303183136</c:v>
                </c:pt>
                <c:pt idx="10">
                  <c:v>784330.60359107039</c:v>
                </c:pt>
                <c:pt idx="11">
                  <c:v>883778.18526019284</c:v>
                </c:pt>
                <c:pt idx="12">
                  <c:v>989192.62182946247</c:v>
                </c:pt>
                <c:pt idx="13">
                  <c:v>1100931.9245928882</c:v>
                </c:pt>
                <c:pt idx="14">
                  <c:v>1219375.5855221199</c:v>
                </c:pt>
              </c:numCache>
            </c:numRef>
          </c:val>
          <c:extLst>
            <c:ext xmlns:c16="http://schemas.microsoft.com/office/drawing/2014/chart" uri="{C3380CC4-5D6E-409C-BE32-E72D297353CC}">
              <c16:uniqueId val="{00000000-D014-4142-82F8-356B573AEDA1}"/>
            </c:ext>
          </c:extLst>
        </c:ser>
        <c:dLbls>
          <c:showLegendKey val="0"/>
          <c:showVal val="0"/>
          <c:showCatName val="0"/>
          <c:showSerName val="0"/>
          <c:showPercent val="0"/>
          <c:showBubbleSize val="0"/>
        </c:dLbls>
        <c:axId val="1154644904"/>
        <c:axId val="1154647200"/>
      </c:areaChart>
      <c:catAx>
        <c:axId val="11546449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solidFill>
                <a:latin typeface="Arial Narrow" panose="020B0606020202030204" pitchFamily="34" charset="0"/>
                <a:ea typeface="+mn-ea"/>
                <a:cs typeface="+mn-cs"/>
              </a:defRPr>
            </a:pPr>
            <a:endParaRPr lang="en-US"/>
          </a:p>
        </c:txPr>
        <c:crossAx val="1154647200"/>
        <c:crosses val="autoZero"/>
        <c:auto val="1"/>
        <c:lblAlgn val="ctr"/>
        <c:lblOffset val="100"/>
        <c:noMultiLvlLbl val="0"/>
      </c:catAx>
      <c:valAx>
        <c:axId val="1154647200"/>
        <c:scaling>
          <c:orientation val="minMax"/>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1154644904"/>
        <c:crosses val="autoZero"/>
        <c:crossBetween val="midCat"/>
        <c:majorUnit val="400000"/>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728639481962529E-3"/>
          <c:y val="1.6535840297327291E-2"/>
          <c:w val="0.99012775976532341"/>
          <c:h val="0.70756227357329493"/>
        </c:manualLayout>
      </c:layout>
      <c:barChart>
        <c:barDir val="col"/>
        <c:grouping val="clustered"/>
        <c:varyColors val="0"/>
        <c:ser>
          <c:idx val="0"/>
          <c:order val="0"/>
          <c:tx>
            <c:strRef>
              <c:f>Sheet1!$B$1</c:f>
              <c:strCache>
                <c:ptCount val="1"/>
                <c:pt idx="0">
                  <c:v>Maximum Monthly Benefit</c:v>
                </c:pt>
              </c:strCache>
            </c:strRef>
          </c:tx>
          <c:spPr>
            <a:solidFill>
              <a:srgbClr val="002EB8"/>
            </a:solidFill>
          </c:spPr>
          <c:invertIfNegative val="0"/>
          <c:dLbls>
            <c:spPr>
              <a:noFill/>
            </c:spPr>
            <c:txPr>
              <a:bodyPr/>
              <a:lstStyle/>
              <a:p>
                <a:pPr>
                  <a:defRPr sz="1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Sheet1!$B$2:$B$10</c:f>
              <c:numCache>
                <c:formatCode>"$"#,##0</c:formatCode>
                <c:ptCount val="9"/>
                <c:pt idx="0">
                  <c:v>2710</c:v>
                </c:pt>
                <c:pt idx="1">
                  <c:v>2832</c:v>
                </c:pt>
                <c:pt idx="2">
                  <c:v>3027</c:v>
                </c:pt>
                <c:pt idx="3">
                  <c:v>3426</c:v>
                </c:pt>
                <c:pt idx="4">
                  <c:v>3652</c:v>
                </c:pt>
                <c:pt idx="5">
                  <c:v>3911</c:v>
                </c:pt>
                <c:pt idx="6">
                  <c:v>4251</c:v>
                </c:pt>
                <c:pt idx="7">
                  <c:v>4648</c:v>
                </c:pt>
                <c:pt idx="8">
                  <c:v>4873</c:v>
                </c:pt>
              </c:numCache>
            </c:numRef>
          </c:val>
          <c:extLst>
            <c:ext xmlns:c16="http://schemas.microsoft.com/office/drawing/2014/chart" uri="{C3380CC4-5D6E-409C-BE32-E72D297353CC}">
              <c16:uniqueId val="{00000004-578D-41AA-83D3-27BCDF7B2836}"/>
            </c:ext>
          </c:extLst>
        </c:ser>
        <c:dLbls>
          <c:showLegendKey val="0"/>
          <c:showVal val="0"/>
          <c:showCatName val="0"/>
          <c:showSerName val="0"/>
          <c:showPercent val="0"/>
          <c:showBubbleSize val="0"/>
        </c:dLbls>
        <c:gapWidth val="93"/>
        <c:overlap val="100"/>
        <c:axId val="191167488"/>
        <c:axId val="191705856"/>
      </c:barChart>
      <c:catAx>
        <c:axId val="191167488"/>
        <c:scaling>
          <c:orientation val="minMax"/>
        </c:scaling>
        <c:delete val="0"/>
        <c:axPos val="b"/>
        <c:numFmt formatCode="General" sourceLinked="1"/>
        <c:majorTickMark val="none"/>
        <c:minorTickMark val="none"/>
        <c:tickLblPos val="nextTo"/>
        <c:spPr>
          <a:noFill/>
          <a:ln w="12700">
            <a:solidFill>
              <a:schemeClr val="tx1"/>
            </a:solidFill>
          </a:ln>
        </c:spPr>
        <c:txPr>
          <a:bodyPr/>
          <a:lstStyle/>
          <a:p>
            <a:pPr>
              <a:defRPr sz="2000" b="1">
                <a:solidFill>
                  <a:srgbClr val="333333"/>
                </a:solidFill>
              </a:defRPr>
            </a:pPr>
            <a:endParaRPr lang="en-US"/>
          </a:p>
        </c:txPr>
        <c:crossAx val="191705856"/>
        <c:crosses val="autoZero"/>
        <c:auto val="1"/>
        <c:lblAlgn val="ctr"/>
        <c:lblOffset val="100"/>
        <c:noMultiLvlLbl val="0"/>
      </c:catAx>
      <c:valAx>
        <c:axId val="191705856"/>
        <c:scaling>
          <c:orientation val="minMax"/>
        </c:scaling>
        <c:delete val="1"/>
        <c:axPos val="l"/>
        <c:majorGridlines>
          <c:spPr>
            <a:ln w="12700">
              <a:noFill/>
            </a:ln>
          </c:spPr>
        </c:majorGridlines>
        <c:numFmt formatCode="&quot;$&quot;#,##0" sourceLinked="1"/>
        <c:majorTickMark val="out"/>
        <c:minorTickMark val="none"/>
        <c:tickLblPos val="nextTo"/>
        <c:crossAx val="191167488"/>
        <c:crosses val="autoZero"/>
        <c:crossBetween val="between"/>
      </c:valAx>
      <c:spPr>
        <a:noFill/>
      </c:spPr>
    </c:plotArea>
    <c:plotVisOnly val="1"/>
    <c:dispBlanksAs val="gap"/>
    <c:showDLblsOverMax val="0"/>
  </c:chart>
  <c:txPr>
    <a:bodyPr/>
    <a:lstStyle/>
    <a:p>
      <a:pPr>
        <a:defRPr sz="1300">
          <a:latin typeface="Arial Narrow" panose="020B060602020203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728639481962529E-3"/>
          <c:y val="1.6535840297327291E-2"/>
          <c:w val="0.99012775976532341"/>
          <c:h val="0.70756227357329493"/>
        </c:manualLayout>
      </c:layout>
      <c:barChart>
        <c:barDir val="col"/>
        <c:grouping val="clustered"/>
        <c:varyColors val="0"/>
        <c:ser>
          <c:idx val="0"/>
          <c:order val="0"/>
          <c:tx>
            <c:strRef>
              <c:f>Sheet1!$B$1</c:f>
              <c:strCache>
                <c:ptCount val="1"/>
                <c:pt idx="0">
                  <c:v>Gray Bars (Max Benefit)</c:v>
                </c:pt>
              </c:strCache>
            </c:strRef>
          </c:tx>
          <c:spPr>
            <a:solidFill>
              <a:srgbClr val="FFFFFF">
                <a:lumMod val="75000"/>
              </a:srgbClr>
            </a:solidFill>
          </c:spPr>
          <c:invertIfNegative val="0"/>
          <c:cat>
            <c:numRef>
              <c:f>Sheet1!$A$2:$A$10</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Sheet1!$B$2:$B$10</c:f>
              <c:numCache>
                <c:formatCode>"$"#,##0</c:formatCode>
                <c:ptCount val="9"/>
                <c:pt idx="0">
                  <c:v>2710</c:v>
                </c:pt>
                <c:pt idx="1">
                  <c:v>2832</c:v>
                </c:pt>
                <c:pt idx="2">
                  <c:v>3027</c:v>
                </c:pt>
                <c:pt idx="3">
                  <c:v>3426</c:v>
                </c:pt>
                <c:pt idx="4">
                  <c:v>3652</c:v>
                </c:pt>
                <c:pt idx="5">
                  <c:v>3911</c:v>
                </c:pt>
                <c:pt idx="6">
                  <c:v>4251</c:v>
                </c:pt>
                <c:pt idx="7">
                  <c:v>4648</c:v>
                </c:pt>
                <c:pt idx="8">
                  <c:v>4873</c:v>
                </c:pt>
              </c:numCache>
            </c:numRef>
          </c:val>
          <c:extLst>
            <c:ext xmlns:c16="http://schemas.microsoft.com/office/drawing/2014/chart" uri="{C3380CC4-5D6E-409C-BE32-E72D297353CC}">
              <c16:uniqueId val="{00000000-1E15-4AE5-9A01-5E46CB29C2B0}"/>
            </c:ext>
          </c:extLst>
        </c:ser>
        <c:ser>
          <c:idx val="1"/>
          <c:order val="1"/>
          <c:tx>
            <c:strRef>
              <c:f>Sheet1!$C$1</c:f>
              <c:strCache>
                <c:ptCount val="1"/>
                <c:pt idx="0">
                  <c:v>Average Monthly Benefit</c:v>
                </c:pt>
              </c:strCache>
            </c:strRef>
          </c:tx>
          <c:spPr>
            <a:solidFill>
              <a:srgbClr val="008077"/>
            </a:solidFill>
          </c:spPr>
          <c:invertIfNegative val="0"/>
          <c:dLbls>
            <c:spPr>
              <a:noFill/>
            </c:spPr>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62</c:v>
                </c:pt>
                <c:pt idx="1">
                  <c:v>63</c:v>
                </c:pt>
                <c:pt idx="2">
                  <c:v>64</c:v>
                </c:pt>
                <c:pt idx="3">
                  <c:v>65</c:v>
                </c:pt>
                <c:pt idx="4">
                  <c:v>66</c:v>
                </c:pt>
                <c:pt idx="5">
                  <c:v>67</c:v>
                </c:pt>
                <c:pt idx="6">
                  <c:v>68</c:v>
                </c:pt>
                <c:pt idx="7">
                  <c:v>69</c:v>
                </c:pt>
                <c:pt idx="8">
                  <c:v>70</c:v>
                </c:pt>
              </c:numCache>
            </c:numRef>
          </c:cat>
          <c:val>
            <c:numRef>
              <c:f>Sheet1!$C$2:$C$10</c:f>
              <c:numCache>
                <c:formatCode>"$"#,##0</c:formatCode>
                <c:ptCount val="9"/>
                <c:pt idx="0">
                  <c:v>1677</c:v>
                </c:pt>
                <c:pt idx="1">
                  <c:v>1752</c:v>
                </c:pt>
                <c:pt idx="2">
                  <c:v>1872</c:v>
                </c:pt>
                <c:pt idx="3">
                  <c:v>2120</c:v>
                </c:pt>
                <c:pt idx="4">
                  <c:v>2261</c:v>
                </c:pt>
                <c:pt idx="5">
                  <c:v>2422</c:v>
                </c:pt>
                <c:pt idx="6">
                  <c:v>2635</c:v>
                </c:pt>
                <c:pt idx="7">
                  <c:v>2882</c:v>
                </c:pt>
                <c:pt idx="8">
                  <c:v>3026</c:v>
                </c:pt>
              </c:numCache>
            </c:numRef>
          </c:val>
          <c:extLst>
            <c:ext xmlns:c16="http://schemas.microsoft.com/office/drawing/2014/chart" uri="{C3380CC4-5D6E-409C-BE32-E72D297353CC}">
              <c16:uniqueId val="{00000001-1E15-4AE5-9A01-5E46CB29C2B0}"/>
            </c:ext>
          </c:extLst>
        </c:ser>
        <c:dLbls>
          <c:showLegendKey val="0"/>
          <c:showVal val="0"/>
          <c:showCatName val="0"/>
          <c:showSerName val="0"/>
          <c:showPercent val="0"/>
          <c:showBubbleSize val="0"/>
        </c:dLbls>
        <c:gapWidth val="93"/>
        <c:overlap val="100"/>
        <c:axId val="191167488"/>
        <c:axId val="191705856"/>
      </c:barChart>
      <c:catAx>
        <c:axId val="191167488"/>
        <c:scaling>
          <c:orientation val="minMax"/>
        </c:scaling>
        <c:delete val="1"/>
        <c:axPos val="b"/>
        <c:numFmt formatCode="General" sourceLinked="1"/>
        <c:majorTickMark val="none"/>
        <c:minorTickMark val="none"/>
        <c:tickLblPos val="nextTo"/>
        <c:crossAx val="191705856"/>
        <c:crosses val="autoZero"/>
        <c:auto val="1"/>
        <c:lblAlgn val="ctr"/>
        <c:lblOffset val="100"/>
        <c:noMultiLvlLbl val="0"/>
      </c:catAx>
      <c:valAx>
        <c:axId val="191705856"/>
        <c:scaling>
          <c:orientation val="minMax"/>
        </c:scaling>
        <c:delete val="1"/>
        <c:axPos val="l"/>
        <c:majorGridlines>
          <c:spPr>
            <a:ln w="12700">
              <a:noFill/>
            </a:ln>
          </c:spPr>
        </c:majorGridlines>
        <c:numFmt formatCode="&quot;$&quot;#,##0" sourceLinked="1"/>
        <c:majorTickMark val="out"/>
        <c:minorTickMark val="none"/>
        <c:tickLblPos val="nextTo"/>
        <c:crossAx val="191167488"/>
        <c:crosses val="autoZero"/>
        <c:crossBetween val="between"/>
      </c:valAx>
      <c:spPr>
        <a:noFill/>
        <a:ln w="25400">
          <a:noFill/>
        </a:ln>
      </c:spPr>
    </c:plotArea>
    <c:plotVisOnly val="1"/>
    <c:dispBlanksAs val="gap"/>
    <c:showDLblsOverMax val="0"/>
  </c:chart>
  <c:txPr>
    <a:bodyPr/>
    <a:lstStyle/>
    <a:p>
      <a:pPr>
        <a:defRPr sz="1300">
          <a:latin typeface="Arial Narrow" panose="020B060602020203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93546394935928E-3"/>
          <c:y val="1.6535756424922589E-2"/>
          <c:w val="0.99012775976532341"/>
          <c:h val="0.93777719186553743"/>
        </c:manualLayout>
      </c:layout>
      <c:barChart>
        <c:barDir val="col"/>
        <c:grouping val="clustered"/>
        <c:varyColors val="0"/>
        <c:ser>
          <c:idx val="0"/>
          <c:order val="0"/>
          <c:tx>
            <c:strRef>
              <c:f>Sheet1!$B$1</c:f>
              <c:strCache>
                <c:ptCount val="1"/>
                <c:pt idx="0">
                  <c:v>Series 1</c:v>
                </c:pt>
              </c:strCache>
            </c:strRef>
          </c:tx>
          <c:spPr>
            <a:solidFill>
              <a:srgbClr val="A7A7A7"/>
            </a:solidFill>
          </c:spPr>
          <c:invertIfNegative val="0"/>
          <c:dPt>
            <c:idx val="8"/>
            <c:invertIfNegative val="0"/>
            <c:bubble3D val="0"/>
            <c:spPr>
              <a:solidFill>
                <a:srgbClr val="002EB8"/>
              </a:solidFill>
            </c:spPr>
            <c:extLst>
              <c:ext xmlns:c16="http://schemas.microsoft.com/office/drawing/2014/chart" uri="{C3380CC4-5D6E-409C-BE32-E72D297353CC}">
                <c16:uniqueId val="{00000001-5C38-4712-B45C-23AF559E41D2}"/>
              </c:ext>
            </c:extLst>
          </c:dPt>
          <c:dPt>
            <c:idx val="18"/>
            <c:invertIfNegative val="0"/>
            <c:bubble3D val="0"/>
            <c:spPr>
              <a:solidFill>
                <a:srgbClr val="002EB8"/>
              </a:solidFill>
            </c:spPr>
            <c:extLst>
              <c:ext xmlns:c16="http://schemas.microsoft.com/office/drawing/2014/chart" uri="{C3380CC4-5D6E-409C-BE32-E72D297353CC}">
                <c16:uniqueId val="{00000003-5C38-4712-B45C-23AF559E41D2}"/>
              </c:ext>
            </c:extLst>
          </c:dPt>
          <c:dPt>
            <c:idx val="28"/>
            <c:invertIfNegative val="0"/>
            <c:bubble3D val="0"/>
            <c:spPr>
              <a:solidFill>
                <a:srgbClr val="002EB8"/>
              </a:solidFill>
            </c:spPr>
            <c:extLst>
              <c:ext xmlns:c16="http://schemas.microsoft.com/office/drawing/2014/chart" uri="{C3380CC4-5D6E-409C-BE32-E72D297353CC}">
                <c16:uniqueId val="{00000005-5C38-4712-B45C-23AF559E41D2}"/>
              </c:ext>
            </c:extLst>
          </c:dPt>
          <c:dPt>
            <c:idx val="38"/>
            <c:invertIfNegative val="0"/>
            <c:bubble3D val="0"/>
            <c:spPr>
              <a:solidFill>
                <a:srgbClr val="002EB8"/>
              </a:solidFill>
            </c:spPr>
            <c:extLst>
              <c:ext xmlns:c16="http://schemas.microsoft.com/office/drawing/2014/chart" uri="{C3380CC4-5D6E-409C-BE32-E72D297353CC}">
                <c16:uniqueId val="{00000007-5C38-4712-B45C-23AF559E41D2}"/>
              </c:ext>
            </c:extLst>
          </c:dPt>
          <c:dLbls>
            <c:dLbl>
              <c:idx val="8"/>
              <c:layout>
                <c:manualLayout>
                  <c:x val="6.1542254718255232E-3"/>
                  <c:y val="-6.7072660977602339E-3"/>
                </c:manualLayout>
              </c:layout>
              <c:tx>
                <c:rich>
                  <a:bodyPr/>
                  <a:lstStyle/>
                  <a:p>
                    <a:fld id="{B7FB82E4-F306-4F76-9D5E-48EB29F59218}" type="VALUE">
                      <a:rPr lang="en-US" baseline="0">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38-4712-B45C-23AF559E41D2}"/>
                </c:ext>
              </c:extLst>
            </c:dLbl>
            <c:dLbl>
              <c:idx val="18"/>
              <c:layout>
                <c:manualLayout>
                  <c:x val="3.6925352830953408E-3"/>
                  <c:y val="-8.1976443906645641E-17"/>
                </c:manualLayout>
              </c:layout>
              <c:tx>
                <c:rich>
                  <a:bodyPr wrap="square" lIns="38100" tIns="19050" rIns="38100" bIns="19050" anchor="ctr">
                    <a:spAutoFit/>
                  </a:bodyPr>
                  <a:lstStyle/>
                  <a:p>
                    <a:pPr>
                      <a:defRPr sz="2400" b="1">
                        <a:solidFill>
                          <a:schemeClr val="tx1"/>
                        </a:solidFill>
                      </a:defRPr>
                    </a:pPr>
                    <a:fld id="{7CEB99EB-FC42-4249-A8A3-237D38832975}" type="VALUE">
                      <a:rPr lang="en-US">
                        <a:solidFill>
                          <a:schemeClr val="tx1"/>
                        </a:solidFill>
                      </a:rPr>
                      <a:pPr>
                        <a:defRPr sz="2400" b="1">
                          <a:solidFill>
                            <a:schemeClr val="tx1"/>
                          </a:solidFill>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38-4712-B45C-23AF559E41D2}"/>
                </c:ext>
              </c:extLst>
            </c:dLbl>
            <c:dLbl>
              <c:idx val="28"/>
              <c:layout>
                <c:manualLayout>
                  <c:x val="-1.230845094365204E-3"/>
                  <c:y val="0"/>
                </c:manualLayout>
              </c:layout>
              <c:tx>
                <c:rich>
                  <a:bodyPr wrap="square" lIns="38100" tIns="19050" rIns="38100" bIns="19050" anchor="ctr">
                    <a:spAutoFit/>
                  </a:bodyPr>
                  <a:lstStyle/>
                  <a:p>
                    <a:pPr>
                      <a:defRPr sz="2400" b="1">
                        <a:solidFill>
                          <a:schemeClr val="tx1"/>
                        </a:solidFill>
                      </a:defRPr>
                    </a:pPr>
                    <a:fld id="{7A391FF3-9D3B-4480-B2CC-2B97FFA6A469}" type="VALUE">
                      <a:rPr lang="en-US">
                        <a:solidFill>
                          <a:schemeClr val="tx1"/>
                        </a:solidFill>
                      </a:rPr>
                      <a:pPr>
                        <a:defRPr sz="2400" b="1">
                          <a:solidFill>
                            <a:schemeClr val="tx1"/>
                          </a:solidFill>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C38-4712-B45C-23AF559E41D2}"/>
                </c:ext>
              </c:extLst>
            </c:dLbl>
            <c:dLbl>
              <c:idx val="38"/>
              <c:tx>
                <c:rich>
                  <a:bodyPr lIns="38100" tIns="19050" rIns="38100" bIns="19050">
                    <a:spAutoFit/>
                  </a:bodyPr>
                  <a:lstStyle/>
                  <a:p>
                    <a:pPr>
                      <a:defRPr>
                        <a:solidFill>
                          <a:schemeClr val="tx1"/>
                        </a:solidFill>
                      </a:defRPr>
                    </a:pPr>
                    <a:fld id="{4F5C04AC-F279-437C-90FE-408191D17A58}" type="VALUE">
                      <a:rPr lang="en-US" sz="2400" b="1">
                        <a:solidFill>
                          <a:schemeClr val="tx1"/>
                        </a:solidFill>
                      </a:rPr>
                      <a:pPr>
                        <a:defRPr>
                          <a:solidFill>
                            <a:schemeClr val="tx1"/>
                          </a:solidFill>
                        </a:defRPr>
                      </a:pPr>
                      <a:t>[VALUE]</a:t>
                    </a:fld>
                    <a:endParaRPr lang="en-US"/>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C38-4712-B45C-23AF559E41D2}"/>
                </c:ext>
              </c:extLst>
            </c:dLbl>
            <c:spPr>
              <a:noFill/>
              <a:ln>
                <a:noFill/>
              </a:ln>
              <a:effectLst/>
            </c:spPr>
            <c:txPr>
              <a:bodyPr wrap="square" lIns="38100" tIns="19050" rIns="38100" bIns="19050" anchor="ctr">
                <a:spAutoFit/>
              </a:bodyPr>
              <a:lstStyle/>
              <a:p>
                <a:pPr>
                  <a:defRPr sz="2400" b="1">
                    <a:solidFill>
                      <a:schemeClr val="accent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Sheet1!$A$2:$A$42</c:f>
              <c:numCache>
                <c:formatCode>General</c:formatCode>
                <c:ptCount val="41"/>
                <c:pt idx="0">
                  <c:v>10000</c:v>
                </c:pt>
                <c:pt idx="1">
                  <c:v>15000</c:v>
                </c:pt>
                <c:pt idx="2">
                  <c:v>20000</c:v>
                </c:pt>
                <c:pt idx="3">
                  <c:v>25000</c:v>
                </c:pt>
                <c:pt idx="4">
                  <c:v>30000</c:v>
                </c:pt>
                <c:pt idx="5">
                  <c:v>35000</c:v>
                </c:pt>
                <c:pt idx="6">
                  <c:v>40000</c:v>
                </c:pt>
                <c:pt idx="7">
                  <c:v>45000</c:v>
                </c:pt>
                <c:pt idx="8">
                  <c:v>50000</c:v>
                </c:pt>
                <c:pt idx="9">
                  <c:v>55000</c:v>
                </c:pt>
                <c:pt idx="10">
                  <c:v>60000</c:v>
                </c:pt>
                <c:pt idx="11">
                  <c:v>65000</c:v>
                </c:pt>
                <c:pt idx="12">
                  <c:v>70000</c:v>
                </c:pt>
                <c:pt idx="13">
                  <c:v>75000</c:v>
                </c:pt>
                <c:pt idx="14">
                  <c:v>80000</c:v>
                </c:pt>
                <c:pt idx="15">
                  <c:v>85000</c:v>
                </c:pt>
                <c:pt idx="16">
                  <c:v>90000</c:v>
                </c:pt>
                <c:pt idx="17">
                  <c:v>95000</c:v>
                </c:pt>
                <c:pt idx="18">
                  <c:v>100000</c:v>
                </c:pt>
                <c:pt idx="19">
                  <c:v>105000</c:v>
                </c:pt>
                <c:pt idx="20">
                  <c:v>110000</c:v>
                </c:pt>
                <c:pt idx="21">
                  <c:v>115000</c:v>
                </c:pt>
                <c:pt idx="22">
                  <c:v>120000</c:v>
                </c:pt>
                <c:pt idx="23">
                  <c:v>125000</c:v>
                </c:pt>
                <c:pt idx="24">
                  <c:v>130000</c:v>
                </c:pt>
                <c:pt idx="25">
                  <c:v>135000</c:v>
                </c:pt>
                <c:pt idx="26">
                  <c:v>140000</c:v>
                </c:pt>
                <c:pt idx="27">
                  <c:v>145000</c:v>
                </c:pt>
                <c:pt idx="28">
                  <c:v>150000</c:v>
                </c:pt>
                <c:pt idx="29">
                  <c:v>155000</c:v>
                </c:pt>
                <c:pt idx="30">
                  <c:v>160000</c:v>
                </c:pt>
                <c:pt idx="31">
                  <c:v>165000</c:v>
                </c:pt>
                <c:pt idx="32">
                  <c:v>170000</c:v>
                </c:pt>
                <c:pt idx="33">
                  <c:v>175000</c:v>
                </c:pt>
                <c:pt idx="34">
                  <c:v>180000</c:v>
                </c:pt>
                <c:pt idx="35">
                  <c:v>185000</c:v>
                </c:pt>
                <c:pt idx="36">
                  <c:v>190000</c:v>
                </c:pt>
                <c:pt idx="37">
                  <c:v>195000</c:v>
                </c:pt>
                <c:pt idx="38">
                  <c:v>200000</c:v>
                </c:pt>
                <c:pt idx="39">
                  <c:v>205000</c:v>
                </c:pt>
                <c:pt idx="40">
                  <c:v>210000</c:v>
                </c:pt>
              </c:numCache>
            </c:numRef>
          </c:cat>
          <c:val>
            <c:numRef>
              <c:f>Sheet1!$B$2:$B$42</c:f>
              <c:numCache>
                <c:formatCode>0%</c:formatCode>
                <c:ptCount val="41"/>
                <c:pt idx="0">
                  <c:v>0.9</c:v>
                </c:pt>
                <c:pt idx="1">
                  <c:v>0.86473600000000006</c:v>
                </c:pt>
                <c:pt idx="2">
                  <c:v>0.72855200000000009</c:v>
                </c:pt>
                <c:pt idx="3">
                  <c:v>0.64684160000000002</c:v>
                </c:pt>
                <c:pt idx="4">
                  <c:v>0.59236800000000001</c:v>
                </c:pt>
                <c:pt idx="5">
                  <c:v>0.55345828571428579</c:v>
                </c:pt>
                <c:pt idx="6">
                  <c:v>0.52427600000000008</c:v>
                </c:pt>
                <c:pt idx="7">
                  <c:v>0.50157866666666673</c:v>
                </c:pt>
                <c:pt idx="8">
                  <c:v>0.48342080000000004</c:v>
                </c:pt>
                <c:pt idx="9">
                  <c:v>0.46856436363636372</c:v>
                </c:pt>
                <c:pt idx="10">
                  <c:v>0.45618400000000003</c:v>
                </c:pt>
                <c:pt idx="11">
                  <c:v>0.44570830769230768</c:v>
                </c:pt>
                <c:pt idx="12">
                  <c:v>0.43672914285714293</c:v>
                </c:pt>
                <c:pt idx="13">
                  <c:v>0.42894720000000003</c:v>
                </c:pt>
                <c:pt idx="14">
                  <c:v>0.42213800000000001</c:v>
                </c:pt>
                <c:pt idx="15">
                  <c:v>0.41600188235294122</c:v>
                </c:pt>
                <c:pt idx="16">
                  <c:v>0.40122400000000003</c:v>
                </c:pt>
                <c:pt idx="17">
                  <c:v>0.38800168421052633</c:v>
                </c:pt>
                <c:pt idx="18">
                  <c:v>0.37610160000000004</c:v>
                </c:pt>
                <c:pt idx="19">
                  <c:v>0.36533485714285718</c:v>
                </c:pt>
                <c:pt idx="20">
                  <c:v>0.35554690909090908</c:v>
                </c:pt>
                <c:pt idx="21">
                  <c:v>0.34661008695652179</c:v>
                </c:pt>
                <c:pt idx="22">
                  <c:v>0.33841800000000005</c:v>
                </c:pt>
                <c:pt idx="23">
                  <c:v>0.33088127999999994</c:v>
                </c:pt>
                <c:pt idx="24">
                  <c:v>0.32392430769230773</c:v>
                </c:pt>
                <c:pt idx="25">
                  <c:v>0.31748266666666669</c:v>
                </c:pt>
                <c:pt idx="26">
                  <c:v>0.31150114285714281</c:v>
                </c:pt>
                <c:pt idx="27">
                  <c:v>0.30593213793103452</c:v>
                </c:pt>
                <c:pt idx="28">
                  <c:v>0.30073440000000001</c:v>
                </c:pt>
                <c:pt idx="29">
                  <c:v>0.29587199999999997</c:v>
                </c:pt>
                <c:pt idx="30">
                  <c:v>0.28867500000000001</c:v>
                </c:pt>
                <c:pt idx="31">
                  <c:v>0.27992727272727275</c:v>
                </c:pt>
                <c:pt idx="32">
                  <c:v>0.27169411764705881</c:v>
                </c:pt>
                <c:pt idx="33">
                  <c:v>0.26393142857142859</c:v>
                </c:pt>
                <c:pt idx="34">
                  <c:v>0.25659999999999999</c:v>
                </c:pt>
                <c:pt idx="35">
                  <c:v>0.24966486486486486</c:v>
                </c:pt>
                <c:pt idx="36">
                  <c:v>0.24309473684210525</c:v>
                </c:pt>
                <c:pt idx="37">
                  <c:v>0.23686153846153846</c:v>
                </c:pt>
                <c:pt idx="38">
                  <c:v>0.23094000000000001</c:v>
                </c:pt>
                <c:pt idx="39">
                  <c:v>0.22530731707317073</c:v>
                </c:pt>
                <c:pt idx="40">
                  <c:v>0.21994285714285713</c:v>
                </c:pt>
              </c:numCache>
            </c:numRef>
          </c:val>
          <c:extLst>
            <c:ext xmlns:c16="http://schemas.microsoft.com/office/drawing/2014/chart" uri="{C3380CC4-5D6E-409C-BE32-E72D297353CC}">
              <c16:uniqueId val="{00000008-5C38-4712-B45C-23AF559E41D2}"/>
            </c:ext>
          </c:extLst>
        </c:ser>
        <c:dLbls>
          <c:showLegendKey val="0"/>
          <c:showVal val="0"/>
          <c:showCatName val="0"/>
          <c:showSerName val="0"/>
          <c:showPercent val="0"/>
          <c:showBubbleSize val="0"/>
        </c:dLbls>
        <c:gapWidth val="38"/>
        <c:overlap val="-2"/>
        <c:axId val="191167488"/>
        <c:axId val="191705856"/>
      </c:barChart>
      <c:catAx>
        <c:axId val="191167488"/>
        <c:scaling>
          <c:orientation val="minMax"/>
        </c:scaling>
        <c:delete val="1"/>
        <c:axPos val="b"/>
        <c:numFmt formatCode="&quot;$&quot;#,##0" sourceLinked="0"/>
        <c:majorTickMark val="none"/>
        <c:minorTickMark val="none"/>
        <c:tickLblPos val="nextTo"/>
        <c:crossAx val="191705856"/>
        <c:crosses val="autoZero"/>
        <c:auto val="1"/>
        <c:lblAlgn val="ctr"/>
        <c:lblOffset val="100"/>
        <c:tickLblSkip val="4"/>
        <c:noMultiLvlLbl val="0"/>
      </c:catAx>
      <c:valAx>
        <c:axId val="191705856"/>
        <c:scaling>
          <c:orientation val="minMax"/>
          <c:max val="1"/>
        </c:scaling>
        <c:delete val="0"/>
        <c:axPos val="l"/>
        <c:majorGridlines>
          <c:spPr>
            <a:ln w="12700">
              <a:solidFill>
                <a:srgbClr val="C9C9C9"/>
              </a:solidFill>
            </a:ln>
          </c:spPr>
        </c:majorGridlines>
        <c:numFmt formatCode="0%" sourceLinked="1"/>
        <c:majorTickMark val="out"/>
        <c:minorTickMark val="none"/>
        <c:tickLblPos val="nextTo"/>
        <c:spPr>
          <a:ln>
            <a:noFill/>
          </a:ln>
        </c:spPr>
        <c:txPr>
          <a:bodyPr/>
          <a:lstStyle/>
          <a:p>
            <a:pPr>
              <a:defRPr sz="1600" b="1"/>
            </a:pPr>
            <a:endParaRPr lang="en-US"/>
          </a:p>
        </c:txPr>
        <c:crossAx val="191167488"/>
        <c:crosses val="autoZero"/>
        <c:crossBetween val="between"/>
        <c:majorUnit val="0.25"/>
      </c:valAx>
    </c:plotArea>
    <c:plotVisOnly val="1"/>
    <c:dispBlanksAs val="gap"/>
    <c:showDLblsOverMax val="0"/>
  </c:chart>
  <c:txPr>
    <a:bodyPr/>
    <a:lstStyle/>
    <a:p>
      <a:pPr>
        <a:defRPr sz="1300">
          <a:latin typeface="Arial Narrow" panose="020B060602020203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78034067361344E-2"/>
          <c:y val="4.6677187349538095E-2"/>
          <c:w val="0.9748916607512893"/>
          <c:h val="0.7889972008047391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67676"/>
              </a:solidFill>
              <a:ln>
                <a:noFill/>
              </a:ln>
              <a:effectLst/>
            </c:spPr>
            <c:extLst>
              <c:ext xmlns:c16="http://schemas.microsoft.com/office/drawing/2014/chart" uri="{C3380CC4-5D6E-409C-BE32-E72D297353CC}">
                <c16:uniqueId val="{00000004-4D51-4028-9AAA-A89287E5E475}"/>
              </c:ext>
            </c:extLst>
          </c:dPt>
          <c:dPt>
            <c:idx val="1"/>
            <c:invertIfNegative val="0"/>
            <c:bubble3D val="0"/>
            <c:spPr>
              <a:solidFill>
                <a:srgbClr val="767676"/>
              </a:solidFill>
              <a:ln>
                <a:noFill/>
              </a:ln>
              <a:effectLst/>
            </c:spPr>
            <c:extLst>
              <c:ext xmlns:c16="http://schemas.microsoft.com/office/drawing/2014/chart" uri="{C3380CC4-5D6E-409C-BE32-E72D297353CC}">
                <c16:uniqueId val="{00000003-4D51-4028-9AAA-A89287E5E475}"/>
              </c:ext>
            </c:extLst>
          </c:dPt>
          <c:dLbls>
            <c:dLbl>
              <c:idx val="0"/>
              <c:layout>
                <c:manualLayout>
                  <c:x val="-1.0461687165993245E-17"/>
                  <c:y val="1.053463398433110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767676"/>
                        </a:solidFill>
                        <a:latin typeface="+mn-lt"/>
                        <a:ea typeface="+mn-ea"/>
                        <a:cs typeface="+mn-cs"/>
                      </a:defRPr>
                    </a:pPr>
                    <a:r>
                      <a:rPr lang="en-US" dirty="0"/>
                      <a:t>0.22%</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676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D51-4028-9AAA-A89287E5E475}"/>
                </c:ext>
              </c:extLst>
            </c:dLbl>
            <c:dLbl>
              <c:idx val="1"/>
              <c:layout>
                <c:manualLayout>
                  <c:x val="0"/>
                  <c:y val="1.040786215816461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767676"/>
                        </a:solidFill>
                        <a:latin typeface="+mn-lt"/>
                        <a:ea typeface="+mn-ea"/>
                        <a:cs typeface="+mn-cs"/>
                      </a:defRPr>
                    </a:pPr>
                    <a:r>
                      <a:rPr lang="en-US" dirty="0"/>
                      <a:t>0.51%</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676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D51-4028-9AAA-A89287E5E475}"/>
                </c:ext>
              </c:extLst>
            </c:dLbl>
            <c:dLbl>
              <c:idx val="2"/>
              <c:layout>
                <c:manualLayout>
                  <c:x val="-1.141288147668751E-3"/>
                  <c:y val="0.28195193675587421"/>
                </c:manualLayout>
              </c:layout>
              <c:tx>
                <c:rich>
                  <a:bodyPr/>
                  <a:lstStyle/>
                  <a:p>
                    <a:r>
                      <a:rPr lang="en-US" dirty="0"/>
                      <a:t>2.79%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12D-43F1-AE1F-281F4FDDB1DB}"/>
                </c:ext>
              </c:extLst>
            </c:dLbl>
            <c:dLbl>
              <c:idx val="3"/>
              <c:layout>
                <c:manualLayout>
                  <c:x val="0"/>
                  <c:y val="0.36947592541317775"/>
                </c:manualLayout>
              </c:layout>
              <c:tx>
                <c:rich>
                  <a:bodyPr/>
                  <a:lstStyle/>
                  <a:p>
                    <a:r>
                      <a:rPr lang="en-US" dirty="0"/>
                      <a:t>3.54%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12D-43F1-AE1F-281F4FDDB1DB}"/>
                </c:ext>
              </c:extLst>
            </c:dLbl>
            <c:dLbl>
              <c:idx val="4"/>
              <c:layout>
                <c:manualLayout>
                  <c:x val="-2.2825762953373346E-3"/>
                  <c:y val="0.41087840427519817"/>
                </c:manualLayout>
              </c:layout>
              <c:tx>
                <c:rich>
                  <a:bodyPr/>
                  <a:lstStyle/>
                  <a:p>
                    <a:r>
                      <a:rPr lang="en-US" dirty="0"/>
                      <a:t>3.94%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854-432E-80D5-1552944C68CA}"/>
                </c:ext>
              </c:extLst>
            </c:dLbl>
            <c:dLbl>
              <c:idx val="5"/>
              <c:layout>
                <c:manualLayout>
                  <c:x val="0"/>
                  <c:y val="0.70433889511006476"/>
                </c:manualLayout>
              </c:layout>
              <c:tx>
                <c:rich>
                  <a:bodyPr/>
                  <a:lstStyle/>
                  <a:p>
                    <a:r>
                      <a:rPr lang="en-US" dirty="0"/>
                      <a:t>6.57%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854-432E-80D5-1552944C68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Money Market Savings Accounts</c:v>
                </c:pt>
                <c:pt idx="1">
                  <c:v>One-Year CDs</c:v>
                </c:pt>
                <c:pt idx="2">
                  <c:v>Core Bonds</c:v>
                </c:pt>
                <c:pt idx="3">
                  <c:v>Investment Grade Corporate Bonds</c:v>
                </c:pt>
                <c:pt idx="4">
                  <c:v>Municipal Bonds</c:v>
                </c:pt>
                <c:pt idx="5">
                  <c:v>High Yield Bonds</c:v>
                </c:pt>
              </c:strCache>
            </c:strRef>
          </c:cat>
          <c:val>
            <c:numRef>
              <c:f>Sheet1!$B$2:$B$7</c:f>
              <c:numCache>
                <c:formatCode>0.00%</c:formatCode>
                <c:ptCount val="6"/>
                <c:pt idx="0">
                  <c:v>2E-3</c:v>
                </c:pt>
                <c:pt idx="1">
                  <c:v>4.3E-3</c:v>
                </c:pt>
                <c:pt idx="2">
                  <c:v>2.6499999999999999E-2</c:v>
                </c:pt>
                <c:pt idx="3">
                  <c:v>3.4200000000000001E-2</c:v>
                </c:pt>
                <c:pt idx="4">
                  <c:v>3.85E-2</c:v>
                </c:pt>
                <c:pt idx="5">
                  <c:v>6.4399999999999999E-2</c:v>
                </c:pt>
              </c:numCache>
            </c:numRef>
          </c:val>
          <c:extLst>
            <c:ext xmlns:c16="http://schemas.microsoft.com/office/drawing/2014/chart" uri="{C3380CC4-5D6E-409C-BE32-E72D297353CC}">
              <c16:uniqueId val="{00000000-4D51-4028-9AAA-A89287E5E475}"/>
            </c:ext>
          </c:extLst>
        </c:ser>
        <c:dLbls>
          <c:showLegendKey val="0"/>
          <c:showVal val="0"/>
          <c:showCatName val="0"/>
          <c:showSerName val="0"/>
          <c:showPercent val="0"/>
          <c:showBubbleSize val="0"/>
        </c:dLbls>
        <c:gapWidth val="55"/>
        <c:overlap val="30"/>
        <c:axId val="1199705200"/>
        <c:axId val="1199698640"/>
      </c:barChart>
      <c:catAx>
        <c:axId val="11997052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99698640"/>
        <c:crosses val="autoZero"/>
        <c:auto val="1"/>
        <c:lblAlgn val="ctr"/>
        <c:lblOffset val="100"/>
        <c:noMultiLvlLbl val="0"/>
      </c:catAx>
      <c:valAx>
        <c:axId val="1199698640"/>
        <c:scaling>
          <c:orientation val="minMax"/>
        </c:scaling>
        <c:delete val="1"/>
        <c:axPos val="l"/>
        <c:numFmt formatCode="0.00%" sourceLinked="1"/>
        <c:majorTickMark val="none"/>
        <c:minorTickMark val="none"/>
        <c:tickLblPos val="nextTo"/>
        <c:crossAx val="11997052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968494729047727E-2"/>
          <c:y val="0.13150698434779526"/>
          <c:w val="0.9559748275793023"/>
          <c:h val="0.7458131939860327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4"/>
                <c:pt idx="0">
                  <c:v>Category 1</c:v>
                </c:pt>
                <c:pt idx="1">
                  <c:v>Category 2</c:v>
                </c:pt>
                <c:pt idx="2">
                  <c:v>Category 3</c:v>
                </c:pt>
                <c:pt idx="3">
                  <c:v>Category 4</c:v>
                </c:pt>
              </c:strCache>
            </c:strRef>
          </c:cat>
          <c:val>
            <c:numRef>
              <c:f>Sheet1!$B$2:$B$7</c:f>
              <c:numCache>
                <c:formatCode>General</c:formatCode>
                <c:ptCount val="6"/>
                <c:pt idx="0">
                  <c:v>0.28999999999999998</c:v>
                </c:pt>
                <c:pt idx="1">
                  <c:v>0.79</c:v>
                </c:pt>
                <c:pt idx="2">
                  <c:v>1.5</c:v>
                </c:pt>
                <c:pt idx="3">
                  <c:v>2.39</c:v>
                </c:pt>
                <c:pt idx="4">
                  <c:v>3.59</c:v>
                </c:pt>
                <c:pt idx="5">
                  <c:v>6.21</c:v>
                </c:pt>
              </c:numCache>
            </c:numRef>
          </c:val>
          <c:extLst>
            <c:ext xmlns:c16="http://schemas.microsoft.com/office/drawing/2014/chart" uri="{C3380CC4-5D6E-409C-BE32-E72D297353CC}">
              <c16:uniqueId val="{00000000-57E0-43E1-9F9D-F047F101BAD3}"/>
            </c:ext>
          </c:extLst>
        </c:ser>
        <c:dLbls>
          <c:showLegendKey val="0"/>
          <c:showVal val="0"/>
          <c:showCatName val="0"/>
          <c:showSerName val="0"/>
          <c:showPercent val="0"/>
          <c:showBubbleSize val="0"/>
        </c:dLbls>
        <c:gapWidth val="33"/>
        <c:overlap val="-7"/>
        <c:axId val="1221337648"/>
        <c:axId val="1221340928"/>
      </c:barChart>
      <c:catAx>
        <c:axId val="122133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1340928"/>
        <c:crosses val="autoZero"/>
        <c:auto val="1"/>
        <c:lblAlgn val="ctr"/>
        <c:lblOffset val="100"/>
        <c:noMultiLvlLbl val="0"/>
      </c:catAx>
      <c:valAx>
        <c:axId val="1221340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133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accent1"/>
              </a:solid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0A94-4473-836C-B5EA3165737A}"/>
              </c:ext>
            </c:extLst>
          </c:dPt>
          <c:dPt>
            <c:idx val="1"/>
            <c:bubble3D val="0"/>
            <c:spPr>
              <a:solidFill>
                <a:schemeClr val="accent1"/>
              </a:solidFill>
              <a:ln w="19050">
                <a:solidFill>
                  <a:schemeClr val="accent1"/>
                </a:solidFill>
              </a:ln>
              <a:effectLst/>
            </c:spPr>
            <c:extLst>
              <c:ext xmlns:c16="http://schemas.microsoft.com/office/drawing/2014/chart" uri="{C3380CC4-5D6E-409C-BE32-E72D297353CC}">
                <c16:uniqueId val="{00000003-0A94-4473-836C-B5EA3165737A}"/>
              </c:ext>
            </c:extLst>
          </c:dPt>
          <c:dPt>
            <c:idx val="2"/>
            <c:bubble3D val="0"/>
            <c:spPr>
              <a:solidFill>
                <a:schemeClr val="accent3"/>
              </a:solidFill>
              <a:ln w="19050">
                <a:solidFill>
                  <a:schemeClr val="accent1"/>
                </a:solidFill>
              </a:ln>
              <a:effectLst/>
            </c:spPr>
            <c:extLst>
              <c:ext xmlns:c16="http://schemas.microsoft.com/office/drawing/2014/chart" uri="{C3380CC4-5D6E-409C-BE32-E72D297353CC}">
                <c16:uniqueId val="{00000005-0A94-4473-836C-B5EA3165737A}"/>
              </c:ext>
            </c:extLst>
          </c:dPt>
          <c:dPt>
            <c:idx val="3"/>
            <c:bubble3D val="0"/>
            <c:spPr>
              <a:solidFill>
                <a:schemeClr val="accent4"/>
              </a:solidFill>
              <a:ln w="19050">
                <a:solidFill>
                  <a:schemeClr val="accent1"/>
                </a:solidFill>
              </a:ln>
              <a:effectLst/>
            </c:spPr>
            <c:extLst>
              <c:ext xmlns:c16="http://schemas.microsoft.com/office/drawing/2014/chart" uri="{C3380CC4-5D6E-409C-BE32-E72D297353CC}">
                <c16:uniqueId val="{00000007-0A94-4473-836C-B5EA3165737A}"/>
              </c:ext>
            </c:extLst>
          </c:dPt>
          <c:cat>
            <c:strRef>
              <c:f>Sheet1!$A$2:$A$5</c:f>
              <c:strCache>
                <c:ptCount val="2"/>
                <c:pt idx="0">
                  <c:v>1st Qtr</c:v>
                </c:pt>
                <c:pt idx="1">
                  <c:v>2nd Qtr</c:v>
                </c:pt>
              </c:strCache>
            </c:strRef>
          </c:cat>
          <c:val>
            <c:numRef>
              <c:f>Sheet1!$B$2:$B$5</c:f>
              <c:numCache>
                <c:formatCode>General</c:formatCode>
                <c:ptCount val="4"/>
                <c:pt idx="0">
                  <c:v>18</c:v>
                </c:pt>
                <c:pt idx="1">
                  <c:v>1</c:v>
                </c:pt>
              </c:numCache>
            </c:numRef>
          </c:val>
          <c:extLst>
            <c:ext xmlns:c16="http://schemas.microsoft.com/office/drawing/2014/chart" uri="{C3380CC4-5D6E-409C-BE32-E72D297353CC}">
              <c16:uniqueId val="{00000008-0A94-4473-836C-B5EA3165737A}"/>
            </c:ext>
          </c:extLst>
        </c:ser>
        <c:dLbls>
          <c:showLegendKey val="0"/>
          <c:showVal val="0"/>
          <c:showCatName val="0"/>
          <c:showSerName val="0"/>
          <c:showPercent val="0"/>
          <c:showBubbleSize val="0"/>
          <c:showLeaderLines val="1"/>
        </c:dLbls>
        <c:firstSliceAng val="19"/>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F59-4619-A7B9-2C01947046B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F59-4619-A7B9-2C01947046B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F59-4619-A7B9-2C01947046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F59-4619-A7B9-2C01947046B9}"/>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3F59-4619-A7B9-2C01947046B9}"/>
            </c:ext>
          </c:extLst>
        </c:ser>
        <c:dLbls>
          <c:showLegendKey val="0"/>
          <c:showVal val="0"/>
          <c:showCatName val="0"/>
          <c:showSerName val="0"/>
          <c:showPercent val="0"/>
          <c:showBubbleSize val="0"/>
          <c:showLeaderLines val="1"/>
        </c:dLbls>
        <c:firstSliceAng val="36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53-4015-8563-C6705941AF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53-4015-8563-C6705941AFF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9F53-4015-8563-C6705941AF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53-4015-8563-C6705941AFFC}"/>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8-9F53-4015-8563-C6705941AFFC}"/>
            </c:ext>
          </c:extLst>
        </c:ser>
        <c:dLbls>
          <c:showLegendKey val="0"/>
          <c:showVal val="0"/>
          <c:showCatName val="0"/>
          <c:showSerName val="0"/>
          <c:showPercent val="0"/>
          <c:showBubbleSize val="0"/>
          <c:showLeaderLines val="1"/>
        </c:dLbls>
        <c:firstSliceAng val="36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71-4B4D-B776-6F2E643CC1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71-4B4D-B776-6F2E643CC1A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271-4B4D-B776-6F2E643CC1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71-4B4D-B776-6F2E643CC1AD}"/>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8-A271-4B4D-B776-6F2E643CC1AD}"/>
            </c:ext>
          </c:extLst>
        </c:ser>
        <c:dLbls>
          <c:showLegendKey val="0"/>
          <c:showVal val="0"/>
          <c:showCatName val="0"/>
          <c:showSerName val="0"/>
          <c:showPercent val="0"/>
          <c:showBubbleSize val="0"/>
          <c:showLeaderLines val="1"/>
        </c:dLbls>
        <c:firstSliceAng val="36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62779658473651E-2"/>
          <c:y val="2.5184010723430284E-2"/>
          <c:w val="0.87217210888700392"/>
          <c:h val="0.86632605141791341"/>
        </c:manualLayout>
      </c:layout>
      <c:lineChart>
        <c:grouping val="standard"/>
        <c:varyColors val="0"/>
        <c:ser>
          <c:idx val="0"/>
          <c:order val="0"/>
          <c:tx>
            <c:strRef>
              <c:f>Sheet1!$B$1</c:f>
              <c:strCache>
                <c:ptCount val="1"/>
                <c:pt idx="0">
                  <c:v>Goal</c:v>
                </c:pt>
              </c:strCache>
            </c:strRef>
          </c:tx>
          <c:spPr>
            <a:ln w="76200" cap="rnd">
              <a:solidFill>
                <a:srgbClr val="3769FF"/>
              </a:solidFill>
              <a:prstDash val="sysDot"/>
              <a:round/>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Sheet1!$B$2:$B$84</c:f>
              <c:numCache>
                <c:formatCode>"$"#,##0_);[Red]\("$"#,##0\)</c:formatCode>
                <c:ptCount val="83"/>
                <c:pt idx="0">
                  <c:v>1000000</c:v>
                </c:pt>
                <c:pt idx="1">
                  <c:v>1000000</c:v>
                </c:pt>
                <c:pt idx="2">
                  <c:v>1000000</c:v>
                </c:pt>
                <c:pt idx="3">
                  <c:v>1000000</c:v>
                </c:pt>
                <c:pt idx="4">
                  <c:v>1000000</c:v>
                </c:pt>
                <c:pt idx="5">
                  <c:v>1000000</c:v>
                </c:pt>
                <c:pt idx="6">
                  <c:v>1000000</c:v>
                </c:pt>
                <c:pt idx="7">
                  <c:v>1000000</c:v>
                </c:pt>
                <c:pt idx="8">
                  <c:v>1000000</c:v>
                </c:pt>
                <c:pt idx="9">
                  <c:v>1000000</c:v>
                </c:pt>
                <c:pt idx="10">
                  <c:v>1000000</c:v>
                </c:pt>
                <c:pt idx="11">
                  <c:v>1000000</c:v>
                </c:pt>
                <c:pt idx="12">
                  <c:v>1000000</c:v>
                </c:pt>
                <c:pt idx="13">
                  <c:v>1000000</c:v>
                </c:pt>
                <c:pt idx="14">
                  <c:v>1000000</c:v>
                </c:pt>
                <c:pt idx="15">
                  <c:v>1000000</c:v>
                </c:pt>
                <c:pt idx="16">
                  <c:v>1000000</c:v>
                </c:pt>
                <c:pt idx="17">
                  <c:v>1000000</c:v>
                </c:pt>
                <c:pt idx="18">
                  <c:v>1000000</c:v>
                </c:pt>
                <c:pt idx="19">
                  <c:v>1000000</c:v>
                </c:pt>
                <c:pt idx="20">
                  <c:v>1000000</c:v>
                </c:pt>
                <c:pt idx="21">
                  <c:v>1000000</c:v>
                </c:pt>
                <c:pt idx="22">
                  <c:v>1000000</c:v>
                </c:pt>
                <c:pt idx="23">
                  <c:v>1000000</c:v>
                </c:pt>
                <c:pt idx="24">
                  <c:v>1000000</c:v>
                </c:pt>
                <c:pt idx="25">
                  <c:v>1000000</c:v>
                </c:pt>
                <c:pt idx="26">
                  <c:v>1000000</c:v>
                </c:pt>
                <c:pt idx="27">
                  <c:v>1000000</c:v>
                </c:pt>
                <c:pt idx="28">
                  <c:v>1000000</c:v>
                </c:pt>
                <c:pt idx="29">
                  <c:v>1000000</c:v>
                </c:pt>
                <c:pt idx="30">
                  <c:v>1000000</c:v>
                </c:pt>
                <c:pt idx="31">
                  <c:v>1000000</c:v>
                </c:pt>
                <c:pt idx="32">
                  <c:v>1000000</c:v>
                </c:pt>
                <c:pt idx="33">
                  <c:v>1000000</c:v>
                </c:pt>
                <c:pt idx="34">
                  <c:v>1000000</c:v>
                </c:pt>
                <c:pt idx="35">
                  <c:v>1000000</c:v>
                </c:pt>
                <c:pt idx="36">
                  <c:v>1000000</c:v>
                </c:pt>
                <c:pt idx="37">
                  <c:v>1000000</c:v>
                </c:pt>
                <c:pt idx="38">
                  <c:v>1000000</c:v>
                </c:pt>
                <c:pt idx="39">
                  <c:v>1000000</c:v>
                </c:pt>
                <c:pt idx="40">
                  <c:v>1000000</c:v>
                </c:pt>
                <c:pt idx="41">
                  <c:v>1000000</c:v>
                </c:pt>
                <c:pt idx="42">
                  <c:v>1000000</c:v>
                </c:pt>
                <c:pt idx="43">
                  <c:v>1000000</c:v>
                </c:pt>
                <c:pt idx="44">
                  <c:v>1000000</c:v>
                </c:pt>
                <c:pt idx="45">
                  <c:v>1000000</c:v>
                </c:pt>
                <c:pt idx="46">
                  <c:v>1000000</c:v>
                </c:pt>
                <c:pt idx="47">
                  <c:v>1000000</c:v>
                </c:pt>
                <c:pt idx="48">
                  <c:v>1000000</c:v>
                </c:pt>
                <c:pt idx="49">
                  <c:v>1000000</c:v>
                </c:pt>
                <c:pt idx="50">
                  <c:v>1000000</c:v>
                </c:pt>
                <c:pt idx="51">
                  <c:v>1000000</c:v>
                </c:pt>
                <c:pt idx="52">
                  <c:v>1000000</c:v>
                </c:pt>
                <c:pt idx="53">
                  <c:v>1000000</c:v>
                </c:pt>
                <c:pt idx="54">
                  <c:v>1000000</c:v>
                </c:pt>
                <c:pt idx="55">
                  <c:v>1000000</c:v>
                </c:pt>
                <c:pt idx="56">
                  <c:v>1000000</c:v>
                </c:pt>
                <c:pt idx="57">
                  <c:v>1000000</c:v>
                </c:pt>
                <c:pt idx="58">
                  <c:v>1000000</c:v>
                </c:pt>
                <c:pt idx="59">
                  <c:v>1000000</c:v>
                </c:pt>
                <c:pt idx="60">
                  <c:v>1000000</c:v>
                </c:pt>
                <c:pt idx="61">
                  <c:v>1000000</c:v>
                </c:pt>
                <c:pt idx="62">
                  <c:v>1000000</c:v>
                </c:pt>
                <c:pt idx="63">
                  <c:v>1000000</c:v>
                </c:pt>
                <c:pt idx="64">
                  <c:v>1000000</c:v>
                </c:pt>
                <c:pt idx="65">
                  <c:v>1000000</c:v>
                </c:pt>
                <c:pt idx="66">
                  <c:v>1000000</c:v>
                </c:pt>
                <c:pt idx="67">
                  <c:v>1000000</c:v>
                </c:pt>
                <c:pt idx="68">
                  <c:v>1000000</c:v>
                </c:pt>
                <c:pt idx="69">
                  <c:v>1000000</c:v>
                </c:pt>
                <c:pt idx="70">
                  <c:v>1000000</c:v>
                </c:pt>
                <c:pt idx="71">
                  <c:v>1000000</c:v>
                </c:pt>
                <c:pt idx="72">
                  <c:v>1000000</c:v>
                </c:pt>
                <c:pt idx="73">
                  <c:v>1000000</c:v>
                </c:pt>
                <c:pt idx="74">
                  <c:v>1000000</c:v>
                </c:pt>
                <c:pt idx="75">
                  <c:v>1000000</c:v>
                </c:pt>
                <c:pt idx="76">
                  <c:v>1000000</c:v>
                </c:pt>
                <c:pt idx="77">
                  <c:v>1000000</c:v>
                </c:pt>
                <c:pt idx="78">
                  <c:v>1000000</c:v>
                </c:pt>
                <c:pt idx="79">
                  <c:v>1000000</c:v>
                </c:pt>
                <c:pt idx="80">
                  <c:v>1000000</c:v>
                </c:pt>
                <c:pt idx="81">
                  <c:v>1000000</c:v>
                </c:pt>
                <c:pt idx="82">
                  <c:v>1000000</c:v>
                </c:pt>
              </c:numCache>
            </c:numRef>
          </c:val>
          <c:smooth val="0"/>
          <c:extLst>
            <c:ext xmlns:c16="http://schemas.microsoft.com/office/drawing/2014/chart" uri="{C3380CC4-5D6E-409C-BE32-E72D297353CC}">
              <c16:uniqueId val="{00000000-758E-4CA4-8725-90A8C2F31FD4}"/>
            </c:ext>
          </c:extLst>
        </c:ser>
        <c:ser>
          <c:idx val="1"/>
          <c:order val="1"/>
          <c:tx>
            <c:strRef>
              <c:f>Sheet1!$C$1</c:f>
              <c:strCache>
                <c:ptCount val="1"/>
                <c:pt idx="0">
                  <c:v>Expected</c:v>
                </c:pt>
              </c:strCache>
            </c:strRef>
          </c:tx>
          <c:spPr>
            <a:ln w="76200">
              <a:solidFill>
                <a:srgbClr val="8C8C8C"/>
              </a:solidFill>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Sheet1!$C$2:$C$84</c:f>
              <c:numCache>
                <c:formatCode>"$"#,##0_);[Red]\("$"#,##0\)</c:formatCode>
                <c:ptCount val="83"/>
                <c:pt idx="0">
                  <c:v>900000</c:v>
                </c:pt>
                <c:pt idx="1">
                  <c:v>906629.31876931456</c:v>
                </c:pt>
                <c:pt idx="2">
                  <c:v>913301.29077519977</c:v>
                </c:pt>
                <c:pt idx="3">
                  <c:v>920016.19044986391</c:v>
                </c:pt>
                <c:pt idx="4">
                  <c:v>926774.29399122053</c:v>
                </c:pt>
                <c:pt idx="5">
                  <c:v>933575.87937424879</c:v>
                </c:pt>
                <c:pt idx="6">
                  <c:v>940421.22636242711</c:v>
                </c:pt>
                <c:pt idx="7">
                  <c:v>947310.6165192409</c:v>
                </c:pt>
                <c:pt idx="8">
                  <c:v>954244.33321976312</c:v>
                </c:pt>
                <c:pt idx="9">
                  <c:v>961222.66166231071</c:v>
                </c:pt>
                <c:pt idx="10">
                  <c:v>968245.88888017519</c:v>
                </c:pt>
                <c:pt idx="11">
                  <c:v>975314.30375342874</c:v>
                </c:pt>
                <c:pt idx="12">
                  <c:v>982428.19702080684</c:v>
                </c:pt>
                <c:pt idx="13">
                  <c:v>989587.86129166663</c:v>
                </c:pt>
                <c:pt idx="14">
                  <c:v>996793.59105802269</c:v>
                </c:pt>
                <c:pt idx="15">
                  <c:v>1004045.68270666</c:v>
                </c:pt>
                <c:pt idx="16">
                  <c:v>1011344.4345313251</c:v>
                </c:pt>
                <c:pt idx="17">
                  <c:v>1018690.1467449956</c:v>
                </c:pt>
                <c:pt idx="18">
                  <c:v>1026083.1214922282</c:v>
                </c:pt>
                <c:pt idx="19">
                  <c:v>1033523.662861587</c:v>
                </c:pt>
                <c:pt idx="20">
                  <c:v>1041012.0768981511</c:v>
                </c:pt>
                <c:pt idx="21">
                  <c:v>1048548.6716161026</c:v>
                </c:pt>
                <c:pt idx="22">
                  <c:v>1056133.7570113963</c:v>
                </c:pt>
                <c:pt idx="23">
                  <c:v>1063767.6450745102</c:v>
                </c:pt>
                <c:pt idx="24">
                  <c:v>1071450.6498032787</c:v>
                </c:pt>
                <c:pt idx="25">
                  <c:v>1079183.0872158075</c:v>
                </c:pt>
                <c:pt idx="26">
                  <c:v>1086965.2753634721</c:v>
                </c:pt>
                <c:pt idx="27">
                  <c:v>1094797.5343440005</c:v>
                </c:pt>
                <c:pt idx="28">
                  <c:v>1102680.1863146389</c:v>
                </c:pt>
                <c:pt idx="29">
                  <c:v>1110613.5555054031</c:v>
                </c:pt>
                <c:pt idx="30">
                  <c:v>1118597.9682324145</c:v>
                </c:pt>
                <c:pt idx="31">
                  <c:v>1126633.7529113221</c:v>
                </c:pt>
                <c:pt idx="32">
                  <c:v>1134721.2400708112</c:v>
                </c:pt>
                <c:pt idx="33">
                  <c:v>1142860.7623661989</c:v>
                </c:pt>
                <c:pt idx="34">
                  <c:v>1151052.6545931161</c:v>
                </c:pt>
                <c:pt idx="35">
                  <c:v>1159297.2537012792</c:v>
                </c:pt>
                <c:pt idx="36">
                  <c:v>1167594.8988083492</c:v>
                </c:pt>
              </c:numCache>
            </c:numRef>
          </c:val>
          <c:smooth val="0"/>
          <c:extLst>
            <c:ext xmlns:c16="http://schemas.microsoft.com/office/drawing/2014/chart" uri="{C3380CC4-5D6E-409C-BE32-E72D297353CC}">
              <c16:uniqueId val="{00000001-758E-4CA4-8725-90A8C2F31FD4}"/>
            </c:ext>
          </c:extLst>
        </c:ser>
        <c:ser>
          <c:idx val="2"/>
          <c:order val="2"/>
          <c:tx>
            <c:strRef>
              <c:f>Sheet1!$D$1</c:f>
              <c:strCache>
                <c:ptCount val="1"/>
                <c:pt idx="0">
                  <c:v>Reality</c:v>
                </c:pt>
              </c:strCache>
            </c:strRef>
          </c:tx>
          <c:spPr>
            <a:ln w="76200">
              <a:solidFill>
                <a:srgbClr val="00BFB3"/>
              </a:solidFill>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Sheet1!$D$2:$D$84</c:f>
              <c:numCache>
                <c:formatCode>"$"#,##0_);[Red]\("$"#,##0\)</c:formatCode>
                <c:ptCount val="83"/>
                <c:pt idx="0">
                  <c:v>900000</c:v>
                </c:pt>
                <c:pt idx="1">
                  <c:v>855573.21141747502</c:v>
                </c:pt>
                <c:pt idx="2">
                  <c:v>840195.10815105878</c:v>
                </c:pt>
                <c:pt idx="3">
                  <c:v>923305.40922693862</c:v>
                </c:pt>
                <c:pt idx="4">
                  <c:v>896335.28594630468</c:v>
                </c:pt>
                <c:pt idx="5">
                  <c:v>878761.40745293431</c:v>
                </c:pt>
                <c:pt idx="6">
                  <c:v>901279.38651536149</c:v>
                </c:pt>
                <c:pt idx="7">
                  <c:v>888009.08630536031</c:v>
                </c:pt>
                <c:pt idx="8">
                  <c:v>944052.32968871796</c:v>
                </c:pt>
                <c:pt idx="9">
                  <c:v>895002.02759107354</c:v>
                </c:pt>
                <c:pt idx="10">
                  <c:v>892047.85528271424</c:v>
                </c:pt>
                <c:pt idx="11">
                  <c:v>822486.96836373617</c:v>
                </c:pt>
                <c:pt idx="12">
                  <c:v>827349.7102359581</c:v>
                </c:pt>
                <c:pt idx="13">
                  <c:v>857566.22913879377</c:v>
                </c:pt>
                <c:pt idx="14">
                  <c:v>780129.22805726796</c:v>
                </c:pt>
                <c:pt idx="15">
                  <c:v>731488.42381182837</c:v>
                </c:pt>
                <c:pt idx="16">
                  <c:v>789230.84346142237</c:v>
                </c:pt>
                <c:pt idx="17">
                  <c:v>795357.20839152718</c:v>
                </c:pt>
                <c:pt idx="18">
                  <c:v>776812.3753538311</c:v>
                </c:pt>
                <c:pt idx="19">
                  <c:v>769990.40550118685</c:v>
                </c:pt>
                <c:pt idx="20">
                  <c:v>722568.93634083564</c:v>
                </c:pt>
                <c:pt idx="21">
                  <c:v>664985.79716837395</c:v>
                </c:pt>
                <c:pt idx="22">
                  <c:v>678515.56552243489</c:v>
                </c:pt>
                <c:pt idx="23">
                  <c:v>731459.16777215793</c:v>
                </c:pt>
                <c:pt idx="24">
                  <c:v>738707.59974039136</c:v>
                </c:pt>
                <c:pt idx="25">
                  <c:v>728748.66104450391</c:v>
                </c:pt>
                <c:pt idx="26">
                  <c:v>715511.92938901146</c:v>
                </c:pt>
                <c:pt idx="27">
                  <c:v>743286.50315295055</c:v>
                </c:pt>
                <c:pt idx="28">
                  <c:v>699005.26149657019</c:v>
                </c:pt>
                <c:pt idx="29">
                  <c:v>694682.8106091558</c:v>
                </c:pt>
                <c:pt idx="30">
                  <c:v>645974.66501679376</c:v>
                </c:pt>
                <c:pt idx="31">
                  <c:v>596386.5952116556</c:v>
                </c:pt>
                <c:pt idx="32">
                  <c:v>601141.03235262528</c:v>
                </c:pt>
                <c:pt idx="33">
                  <c:v>536552.08963932307</c:v>
                </c:pt>
                <c:pt idx="34">
                  <c:v>584683.82725721376</c:v>
                </c:pt>
                <c:pt idx="35">
                  <c:v>619980.11161621602</c:v>
                </c:pt>
                <c:pt idx="36">
                  <c:v>584342.20395486732</c:v>
                </c:pt>
                <c:pt idx="37">
                  <c:v>569845.98307961866</c:v>
                </c:pt>
                <c:pt idx="38">
                  <c:v>562116.89773410338</c:v>
                </c:pt>
                <c:pt idx="39">
                  <c:v>568416.1366752648</c:v>
                </c:pt>
                <c:pt idx="40">
                  <c:v>616138.60217025294</c:v>
                </c:pt>
                <c:pt idx="41">
                  <c:v>649478.76424085943</c:v>
                </c:pt>
                <c:pt idx="42">
                  <c:v>658607.67040862399</c:v>
                </c:pt>
                <c:pt idx="43">
                  <c:v>671068.00035142875</c:v>
                </c:pt>
                <c:pt idx="44">
                  <c:v>685004.75009594217</c:v>
                </c:pt>
                <c:pt idx="45">
                  <c:v>678554.82260436332</c:v>
                </c:pt>
                <c:pt idx="46">
                  <c:v>717821.07245837676</c:v>
                </c:pt>
                <c:pt idx="47">
                  <c:v>724977.19575664576</c:v>
                </c:pt>
                <c:pt idx="48">
                  <c:v>763875.44103679515</c:v>
                </c:pt>
                <c:pt idx="49">
                  <c:v>778745.00052917539</c:v>
                </c:pt>
                <c:pt idx="50">
                  <c:v>790414.07953436556</c:v>
                </c:pt>
                <c:pt idx="51">
                  <c:v>779310.3346151663</c:v>
                </c:pt>
                <c:pt idx="52">
                  <c:v>767896.96936803742</c:v>
                </c:pt>
                <c:pt idx="53">
                  <c:v>779279.12402808538</c:v>
                </c:pt>
                <c:pt idx="54">
                  <c:v>795281.66268541617</c:v>
                </c:pt>
                <c:pt idx="55">
                  <c:v>769766.29321850394</c:v>
                </c:pt>
                <c:pt idx="56">
                  <c:v>773716.69869442284</c:v>
                </c:pt>
                <c:pt idx="57">
                  <c:v>782938.87023520062</c:v>
                </c:pt>
                <c:pt idx="58">
                  <c:v>795745.80976097367</c:v>
                </c:pt>
                <c:pt idx="59">
                  <c:v>828810.0859402403</c:v>
                </c:pt>
                <c:pt idx="60">
                  <c:v>857875.01988390437</c:v>
                </c:pt>
                <c:pt idx="61">
                  <c:v>837777.50559715414</c:v>
                </c:pt>
                <c:pt idx="62">
                  <c:v>856258.64588254411</c:v>
                </c:pt>
                <c:pt idx="63">
                  <c:v>841914.50546441833</c:v>
                </c:pt>
                <c:pt idx="64">
                  <c:v>826764.61711613426</c:v>
                </c:pt>
                <c:pt idx="65">
                  <c:v>853930.87239644886</c:v>
                </c:pt>
                <c:pt idx="66">
                  <c:v>855977.62565817079</c:v>
                </c:pt>
                <c:pt idx="67">
                  <c:v>888674.38420156902</c:v>
                </c:pt>
                <c:pt idx="68">
                  <c:v>881391.84581719385</c:v>
                </c:pt>
                <c:pt idx="69">
                  <c:v>889370.49396117241</c:v>
                </c:pt>
                <c:pt idx="70">
                  <c:v>875363.59209344524</c:v>
                </c:pt>
                <c:pt idx="71">
                  <c:v>909336.44208086352</c:v>
                </c:pt>
                <c:pt idx="72">
                  <c:v>910486.51116154762</c:v>
                </c:pt>
                <c:pt idx="73">
                  <c:v>935449.67678383889</c:v>
                </c:pt>
                <c:pt idx="74">
                  <c:v>938823.42346614541</c:v>
                </c:pt>
                <c:pt idx="75">
                  <c:v>951353.22487059061</c:v>
                </c:pt>
                <c:pt idx="76">
                  <c:v>964972.32549208193</c:v>
                </c:pt>
                <c:pt idx="77">
                  <c:v>938008.32001853653</c:v>
                </c:pt>
                <c:pt idx="78">
                  <c:v>940114.43764346663</c:v>
                </c:pt>
                <c:pt idx="79">
                  <c:v>946752.00394817535</c:v>
                </c:pt>
                <c:pt idx="80">
                  <c:v>970131.32655733766</c:v>
                </c:pt>
                <c:pt idx="81">
                  <c:v>995986.31866035459</c:v>
                </c:pt>
                <c:pt idx="82">
                  <c:v>1029302.2130955305</c:v>
                </c:pt>
              </c:numCache>
            </c:numRef>
          </c:val>
          <c:smooth val="0"/>
          <c:extLst>
            <c:ext xmlns:c16="http://schemas.microsoft.com/office/drawing/2014/chart" uri="{C3380CC4-5D6E-409C-BE32-E72D297353CC}">
              <c16:uniqueId val="{00000002-758E-4CA4-8725-90A8C2F31FD4}"/>
            </c:ext>
          </c:extLst>
        </c:ser>
        <c:ser>
          <c:idx val="3"/>
          <c:order val="3"/>
          <c:tx>
            <c:strRef>
              <c:f>Sheet1!$E$1</c:f>
              <c:strCache>
                <c:ptCount val="1"/>
                <c:pt idx="0">
                  <c:v>50/50</c:v>
                </c:pt>
              </c:strCache>
            </c:strRef>
          </c:tx>
          <c:spPr>
            <a:ln w="76200">
              <a:solidFill>
                <a:srgbClr val="3769FF"/>
              </a:solidFill>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Sheet1!$E$2:$E$84</c:f>
              <c:numCache>
                <c:formatCode>"$"#,##0_);[Red]\("$"#,##0\)</c:formatCode>
                <c:ptCount val="83"/>
                <c:pt idx="0">
                  <c:v>900000</c:v>
                </c:pt>
                <c:pt idx="1">
                  <c:v>876729.72557516512</c:v>
                </c:pt>
                <c:pt idx="2">
                  <c:v>874891.36495869397</c:v>
                </c:pt>
                <c:pt idx="3">
                  <c:v>922854.11148345342</c:v>
                </c:pt>
                <c:pt idx="4">
                  <c:v>908469.18430017575</c:v>
                </c:pt>
                <c:pt idx="5">
                  <c:v>899888.09038198518</c:v>
                </c:pt>
                <c:pt idx="6">
                  <c:v>921152.3543760078</c:v>
                </c:pt>
                <c:pt idx="7">
                  <c:v>919209.6658100757</c:v>
                </c:pt>
                <c:pt idx="8">
                  <c:v>954539.81960923527</c:v>
                </c:pt>
                <c:pt idx="9">
                  <c:v>933471.45115919353</c:v>
                </c:pt>
                <c:pt idx="10">
                  <c:v>935626.17602737993</c:v>
                </c:pt>
                <c:pt idx="11">
                  <c:v>909287.04471930081</c:v>
                </c:pt>
                <c:pt idx="12">
                  <c:v>921385.63173985167</c:v>
                </c:pt>
                <c:pt idx="13">
                  <c:v>946115.93934109446</c:v>
                </c:pt>
                <c:pt idx="14">
                  <c:v>907461.45319815027</c:v>
                </c:pt>
                <c:pt idx="15">
                  <c:v>883132.14159296674</c:v>
                </c:pt>
                <c:pt idx="16">
                  <c:v>913659.51891092176</c:v>
                </c:pt>
                <c:pt idx="17">
                  <c:v>920306.64898834913</c:v>
                </c:pt>
                <c:pt idx="18">
                  <c:v>912162.40866259392</c:v>
                </c:pt>
                <c:pt idx="19">
                  <c:v>919477.56087929534</c:v>
                </c:pt>
                <c:pt idx="20">
                  <c:v>899105.03122699237</c:v>
                </c:pt>
                <c:pt idx="21">
                  <c:v>873252.06670710363</c:v>
                </c:pt>
                <c:pt idx="22">
                  <c:v>891691.37459641264</c:v>
                </c:pt>
                <c:pt idx="23">
                  <c:v>914382.84448050195</c:v>
                </c:pt>
                <c:pt idx="24">
                  <c:v>915548.72075106576</c:v>
                </c:pt>
                <c:pt idx="25">
                  <c:v>913405.1940534882</c:v>
                </c:pt>
                <c:pt idx="26">
                  <c:v>910003.35452516237</c:v>
                </c:pt>
                <c:pt idx="27">
                  <c:v>919749.36571042612</c:v>
                </c:pt>
                <c:pt idx="28">
                  <c:v>901569.30302034132</c:v>
                </c:pt>
                <c:pt idx="29">
                  <c:v>903197.56989473023</c:v>
                </c:pt>
                <c:pt idx="30">
                  <c:v>877472.44914919219</c:v>
                </c:pt>
                <c:pt idx="31">
                  <c:v>852884.12845454493</c:v>
                </c:pt>
                <c:pt idx="32">
                  <c:v>864320.09219575964</c:v>
                </c:pt>
                <c:pt idx="33">
                  <c:v>832705.99755117856</c:v>
                </c:pt>
                <c:pt idx="34">
                  <c:v>860469.9286939773</c:v>
                </c:pt>
                <c:pt idx="35">
                  <c:v>882450.20796400332</c:v>
                </c:pt>
                <c:pt idx="36">
                  <c:v>871102.96211524587</c:v>
                </c:pt>
                <c:pt idx="37">
                  <c:v>860888.11225446046</c:v>
                </c:pt>
                <c:pt idx="38">
                  <c:v>861391.59886653116</c:v>
                </c:pt>
                <c:pt idx="39">
                  <c:v>865950.23179190105</c:v>
                </c:pt>
                <c:pt idx="40">
                  <c:v>905323.32484404114</c:v>
                </c:pt>
                <c:pt idx="41">
                  <c:v>938669.48234355426</c:v>
                </c:pt>
                <c:pt idx="42">
                  <c:v>944762.64407603082</c:v>
                </c:pt>
                <c:pt idx="43">
                  <c:v>938916.30837271269</c:v>
                </c:pt>
                <c:pt idx="44">
                  <c:v>952406.85238178622</c:v>
                </c:pt>
                <c:pt idx="45">
                  <c:v>959585.30635058333</c:v>
                </c:pt>
                <c:pt idx="46">
                  <c:v>984692.60158095544</c:v>
                </c:pt>
                <c:pt idx="47">
                  <c:v>991298.90910593828</c:v>
                </c:pt>
                <c:pt idx="48">
                  <c:v>1024984.4605768764</c:v>
                </c:pt>
              </c:numCache>
            </c:numRef>
          </c:val>
          <c:smooth val="0"/>
          <c:extLst>
            <c:ext xmlns:c16="http://schemas.microsoft.com/office/drawing/2014/chart" uri="{C3380CC4-5D6E-409C-BE32-E72D297353CC}">
              <c16:uniqueId val="{00000003-758E-4CA4-8725-90A8C2F31FD4}"/>
            </c:ext>
          </c:extLst>
        </c:ser>
        <c:dLbls>
          <c:showLegendKey val="0"/>
          <c:showVal val="0"/>
          <c:showCatName val="0"/>
          <c:showSerName val="0"/>
          <c:showPercent val="0"/>
          <c:showBubbleSize val="0"/>
        </c:dLbls>
        <c:smooth val="0"/>
        <c:axId val="172741376"/>
        <c:axId val="172742912"/>
      </c:lineChart>
      <c:dateAx>
        <c:axId val="172741376"/>
        <c:scaling>
          <c:orientation val="minMax"/>
          <c:max val="39083"/>
        </c:scaling>
        <c:delete val="0"/>
        <c:axPos val="b"/>
        <c:numFmt formatCode="mm/yy" sourceLinked="0"/>
        <c:majorTickMark val="none"/>
        <c:minorTickMark val="none"/>
        <c:tickLblPos val="nextTo"/>
        <c:spPr>
          <a:ln w="12700">
            <a:solidFill>
              <a:schemeClr val="tx1"/>
            </a:solidFill>
          </a:ln>
        </c:spPr>
        <c:txPr>
          <a:bodyPr/>
          <a:lstStyle/>
          <a:p>
            <a:pPr>
              <a:defRPr sz="1600" b="1">
                <a:latin typeface="Arial Narrow" pitchFamily="34" charset="0"/>
              </a:defRPr>
            </a:pPr>
            <a:endParaRPr lang="en-US"/>
          </a:p>
        </c:txPr>
        <c:crossAx val="172742912"/>
        <c:crosses val="autoZero"/>
        <c:auto val="1"/>
        <c:lblOffset val="100"/>
        <c:baseTimeUnit val="days"/>
        <c:majorUnit val="12"/>
        <c:majorTimeUnit val="months"/>
      </c:dateAx>
      <c:valAx>
        <c:axId val="172742912"/>
        <c:scaling>
          <c:orientation val="minMax"/>
          <c:max val="1200000"/>
          <c:min val="500000"/>
        </c:scaling>
        <c:delete val="0"/>
        <c:axPos val="l"/>
        <c:majorGridlines>
          <c:spPr>
            <a:ln w="12700">
              <a:solidFill>
                <a:srgbClr val="BBBBBB"/>
              </a:solidFill>
            </a:ln>
          </c:spPr>
        </c:majorGridlines>
        <c:numFmt formatCode="&quot;$&quot;#,##0" sourceLinked="0"/>
        <c:majorTickMark val="none"/>
        <c:minorTickMark val="none"/>
        <c:tickLblPos val="nextTo"/>
        <c:spPr>
          <a:ln>
            <a:noFill/>
          </a:ln>
        </c:spPr>
        <c:txPr>
          <a:bodyPr/>
          <a:lstStyle/>
          <a:p>
            <a:pPr>
              <a:defRPr sz="1600" b="0">
                <a:latin typeface="Arial Narrow" pitchFamily="34" charset="0"/>
              </a:defRPr>
            </a:pPr>
            <a:endParaRPr lang="en-US"/>
          </a:p>
        </c:txPr>
        <c:crossAx val="172741376"/>
        <c:crosses val="autoZero"/>
        <c:crossBetween val="midCat"/>
        <c:majorUnit val="100000"/>
        <c:minorUnit val="10000"/>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62779658473651E-2"/>
          <c:y val="2.5184010723430284E-2"/>
          <c:w val="0.87217210888700392"/>
          <c:h val="0.86632605141791341"/>
        </c:manualLayout>
      </c:layout>
      <c:lineChart>
        <c:grouping val="standard"/>
        <c:varyColors val="0"/>
        <c:ser>
          <c:idx val="0"/>
          <c:order val="0"/>
          <c:tx>
            <c:strRef>
              <c:f>Sheet1!$B$1</c:f>
              <c:strCache>
                <c:ptCount val="1"/>
                <c:pt idx="0">
                  <c:v>Goal</c:v>
                </c:pt>
              </c:strCache>
            </c:strRef>
          </c:tx>
          <c:spPr>
            <a:ln w="76200" cap="rnd">
              <a:solidFill>
                <a:srgbClr val="002EB8"/>
              </a:solidFill>
              <a:prstDash val="sysDot"/>
              <a:round/>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Sheet1!$B$2:$B$84</c:f>
              <c:numCache>
                <c:formatCode>"$"#,##0_);[Red]\("$"#,##0\)</c:formatCode>
                <c:ptCount val="83"/>
                <c:pt idx="0">
                  <c:v>1000000</c:v>
                </c:pt>
                <c:pt idx="1">
                  <c:v>1000000</c:v>
                </c:pt>
                <c:pt idx="2">
                  <c:v>1000000</c:v>
                </c:pt>
                <c:pt idx="3">
                  <c:v>1000000</c:v>
                </c:pt>
                <c:pt idx="4">
                  <c:v>1000000</c:v>
                </c:pt>
                <c:pt idx="5">
                  <c:v>1000000</c:v>
                </c:pt>
                <c:pt idx="6">
                  <c:v>1000000</c:v>
                </c:pt>
                <c:pt idx="7">
                  <c:v>1000000</c:v>
                </c:pt>
                <c:pt idx="8">
                  <c:v>1000000</c:v>
                </c:pt>
                <c:pt idx="9">
                  <c:v>1000000</c:v>
                </c:pt>
                <c:pt idx="10">
                  <c:v>1000000</c:v>
                </c:pt>
                <c:pt idx="11">
                  <c:v>1000000</c:v>
                </c:pt>
                <c:pt idx="12">
                  <c:v>1000000</c:v>
                </c:pt>
                <c:pt idx="13">
                  <c:v>1000000</c:v>
                </c:pt>
                <c:pt idx="14">
                  <c:v>1000000</c:v>
                </c:pt>
                <c:pt idx="15">
                  <c:v>1000000</c:v>
                </c:pt>
                <c:pt idx="16">
                  <c:v>1000000</c:v>
                </c:pt>
                <c:pt idx="17">
                  <c:v>1000000</c:v>
                </c:pt>
                <c:pt idx="18">
                  <c:v>1000000</c:v>
                </c:pt>
                <c:pt idx="19">
                  <c:v>1000000</c:v>
                </c:pt>
                <c:pt idx="20">
                  <c:v>1000000</c:v>
                </c:pt>
                <c:pt idx="21">
                  <c:v>1000000</c:v>
                </c:pt>
                <c:pt idx="22">
                  <c:v>1000000</c:v>
                </c:pt>
                <c:pt idx="23">
                  <c:v>1000000</c:v>
                </c:pt>
                <c:pt idx="24">
                  <c:v>1000000</c:v>
                </c:pt>
                <c:pt idx="25">
                  <c:v>1000000</c:v>
                </c:pt>
                <c:pt idx="26">
                  <c:v>1000000</c:v>
                </c:pt>
                <c:pt idx="27">
                  <c:v>1000000</c:v>
                </c:pt>
                <c:pt idx="28">
                  <c:v>1000000</c:v>
                </c:pt>
                <c:pt idx="29">
                  <c:v>1000000</c:v>
                </c:pt>
                <c:pt idx="30">
                  <c:v>1000000</c:v>
                </c:pt>
                <c:pt idx="31">
                  <c:v>1000000</c:v>
                </c:pt>
                <c:pt idx="32">
                  <c:v>1000000</c:v>
                </c:pt>
                <c:pt idx="33">
                  <c:v>1000000</c:v>
                </c:pt>
                <c:pt idx="34">
                  <c:v>1000000</c:v>
                </c:pt>
                <c:pt idx="35">
                  <c:v>1000000</c:v>
                </c:pt>
                <c:pt idx="36">
                  <c:v>1000000</c:v>
                </c:pt>
                <c:pt idx="37">
                  <c:v>1000000</c:v>
                </c:pt>
                <c:pt idx="38">
                  <c:v>1000000</c:v>
                </c:pt>
                <c:pt idx="39">
                  <c:v>1000000</c:v>
                </c:pt>
                <c:pt idx="40">
                  <c:v>1000000</c:v>
                </c:pt>
                <c:pt idx="41">
                  <c:v>1000000</c:v>
                </c:pt>
                <c:pt idx="42">
                  <c:v>1000000</c:v>
                </c:pt>
                <c:pt idx="43">
                  <c:v>1000000</c:v>
                </c:pt>
                <c:pt idx="44">
                  <c:v>1000000</c:v>
                </c:pt>
                <c:pt idx="45">
                  <c:v>1000000</c:v>
                </c:pt>
                <c:pt idx="46">
                  <c:v>1000000</c:v>
                </c:pt>
                <c:pt idx="47">
                  <c:v>1000000</c:v>
                </c:pt>
                <c:pt idx="48">
                  <c:v>1000000</c:v>
                </c:pt>
                <c:pt idx="49">
                  <c:v>1000000</c:v>
                </c:pt>
                <c:pt idx="50">
                  <c:v>1000000</c:v>
                </c:pt>
                <c:pt idx="51">
                  <c:v>1000000</c:v>
                </c:pt>
                <c:pt idx="52">
                  <c:v>1000000</c:v>
                </c:pt>
                <c:pt idx="53">
                  <c:v>1000000</c:v>
                </c:pt>
                <c:pt idx="54">
                  <c:v>1000000</c:v>
                </c:pt>
                <c:pt idx="55">
                  <c:v>1000000</c:v>
                </c:pt>
                <c:pt idx="56">
                  <c:v>1000000</c:v>
                </c:pt>
                <c:pt idx="57">
                  <c:v>1000000</c:v>
                </c:pt>
                <c:pt idx="58">
                  <c:v>1000000</c:v>
                </c:pt>
                <c:pt idx="59">
                  <c:v>1000000</c:v>
                </c:pt>
                <c:pt idx="60">
                  <c:v>1000000</c:v>
                </c:pt>
                <c:pt idx="61">
                  <c:v>1000000</c:v>
                </c:pt>
                <c:pt idx="62">
                  <c:v>1000000</c:v>
                </c:pt>
                <c:pt idx="63">
                  <c:v>1000000</c:v>
                </c:pt>
                <c:pt idx="64">
                  <c:v>1000000</c:v>
                </c:pt>
                <c:pt idx="65">
                  <c:v>1000000</c:v>
                </c:pt>
                <c:pt idx="66">
                  <c:v>1000000</c:v>
                </c:pt>
                <c:pt idx="67">
                  <c:v>1000000</c:v>
                </c:pt>
                <c:pt idx="68">
                  <c:v>1000000</c:v>
                </c:pt>
                <c:pt idx="69">
                  <c:v>1000000</c:v>
                </c:pt>
                <c:pt idx="70">
                  <c:v>1000000</c:v>
                </c:pt>
                <c:pt idx="71">
                  <c:v>1000000</c:v>
                </c:pt>
                <c:pt idx="72">
                  <c:v>1000000</c:v>
                </c:pt>
                <c:pt idx="73">
                  <c:v>1000000</c:v>
                </c:pt>
                <c:pt idx="74">
                  <c:v>1000000</c:v>
                </c:pt>
                <c:pt idx="75">
                  <c:v>1000000</c:v>
                </c:pt>
                <c:pt idx="76">
                  <c:v>1000000</c:v>
                </c:pt>
                <c:pt idx="77">
                  <c:v>1000000</c:v>
                </c:pt>
                <c:pt idx="78">
                  <c:v>1000000</c:v>
                </c:pt>
                <c:pt idx="79">
                  <c:v>1000000</c:v>
                </c:pt>
                <c:pt idx="80">
                  <c:v>1000000</c:v>
                </c:pt>
                <c:pt idx="81">
                  <c:v>1000000</c:v>
                </c:pt>
                <c:pt idx="82">
                  <c:v>1000000</c:v>
                </c:pt>
              </c:numCache>
            </c:numRef>
          </c:val>
          <c:smooth val="0"/>
          <c:extLst>
            <c:ext xmlns:c16="http://schemas.microsoft.com/office/drawing/2014/chart" uri="{C3380CC4-5D6E-409C-BE32-E72D297353CC}">
              <c16:uniqueId val="{00000000-E7C0-4D99-9F20-85A26640CC83}"/>
            </c:ext>
          </c:extLst>
        </c:ser>
        <c:ser>
          <c:idx val="1"/>
          <c:order val="1"/>
          <c:tx>
            <c:strRef>
              <c:f>Sheet1!$C$1</c:f>
              <c:strCache>
                <c:ptCount val="1"/>
                <c:pt idx="0">
                  <c:v>Expected</c:v>
                </c:pt>
              </c:strCache>
            </c:strRef>
          </c:tx>
          <c:spPr>
            <a:ln w="76200">
              <a:solidFill>
                <a:srgbClr val="8C8C8C"/>
              </a:solidFill>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Sheet1!$C$2:$C$84</c:f>
              <c:numCache>
                <c:formatCode>"$"#,##0_);[Red]\("$"#,##0\)</c:formatCode>
                <c:ptCount val="83"/>
                <c:pt idx="0">
                  <c:v>900000</c:v>
                </c:pt>
                <c:pt idx="1">
                  <c:v>906629.31876931456</c:v>
                </c:pt>
                <c:pt idx="2">
                  <c:v>913301.29077519977</c:v>
                </c:pt>
                <c:pt idx="3">
                  <c:v>920016.19044986391</c:v>
                </c:pt>
                <c:pt idx="4">
                  <c:v>926774.29399122053</c:v>
                </c:pt>
                <c:pt idx="5">
                  <c:v>933575.87937424879</c:v>
                </c:pt>
                <c:pt idx="6">
                  <c:v>940421.22636242711</c:v>
                </c:pt>
                <c:pt idx="7">
                  <c:v>947310.6165192409</c:v>
                </c:pt>
                <c:pt idx="8">
                  <c:v>954244.33321976312</c:v>
                </c:pt>
                <c:pt idx="9">
                  <c:v>961222.66166231071</c:v>
                </c:pt>
                <c:pt idx="10">
                  <c:v>968245.88888017519</c:v>
                </c:pt>
                <c:pt idx="11">
                  <c:v>975314.30375342874</c:v>
                </c:pt>
                <c:pt idx="12">
                  <c:v>982428.19702080684</c:v>
                </c:pt>
                <c:pt idx="13">
                  <c:v>989587.86129166663</c:v>
                </c:pt>
                <c:pt idx="14">
                  <c:v>996793.59105802269</c:v>
                </c:pt>
                <c:pt idx="15">
                  <c:v>1004045.68270666</c:v>
                </c:pt>
                <c:pt idx="16">
                  <c:v>1011344.4345313251</c:v>
                </c:pt>
                <c:pt idx="17">
                  <c:v>1018690.1467449956</c:v>
                </c:pt>
                <c:pt idx="18">
                  <c:v>1026083.1214922282</c:v>
                </c:pt>
                <c:pt idx="19">
                  <c:v>1033523.662861587</c:v>
                </c:pt>
                <c:pt idx="20">
                  <c:v>1041012.0768981511</c:v>
                </c:pt>
                <c:pt idx="21">
                  <c:v>1048548.6716161026</c:v>
                </c:pt>
                <c:pt idx="22">
                  <c:v>1056133.7570113963</c:v>
                </c:pt>
                <c:pt idx="23">
                  <c:v>1063767.6450745102</c:v>
                </c:pt>
                <c:pt idx="24">
                  <c:v>1071450.6498032787</c:v>
                </c:pt>
                <c:pt idx="25">
                  <c:v>1079183.0872158075</c:v>
                </c:pt>
                <c:pt idx="26">
                  <c:v>1086965.2753634721</c:v>
                </c:pt>
                <c:pt idx="27">
                  <c:v>1094797.5343440005</c:v>
                </c:pt>
                <c:pt idx="28">
                  <c:v>1102680.1863146389</c:v>
                </c:pt>
                <c:pt idx="29">
                  <c:v>1110613.5555054031</c:v>
                </c:pt>
                <c:pt idx="30">
                  <c:v>1118597.9682324145</c:v>
                </c:pt>
                <c:pt idx="31">
                  <c:v>1126633.7529113221</c:v>
                </c:pt>
                <c:pt idx="32">
                  <c:v>1134721.2400708112</c:v>
                </c:pt>
                <c:pt idx="33">
                  <c:v>1142860.7623661989</c:v>
                </c:pt>
                <c:pt idx="34">
                  <c:v>1151052.6545931161</c:v>
                </c:pt>
                <c:pt idx="35">
                  <c:v>1159297.2537012792</c:v>
                </c:pt>
                <c:pt idx="36">
                  <c:v>1167594.8988083492</c:v>
                </c:pt>
              </c:numCache>
            </c:numRef>
          </c:val>
          <c:smooth val="0"/>
          <c:extLst>
            <c:ext xmlns:c16="http://schemas.microsoft.com/office/drawing/2014/chart" uri="{C3380CC4-5D6E-409C-BE32-E72D297353CC}">
              <c16:uniqueId val="{00000001-E7C0-4D99-9F20-85A26640CC83}"/>
            </c:ext>
          </c:extLst>
        </c:ser>
        <c:ser>
          <c:idx val="2"/>
          <c:order val="2"/>
          <c:tx>
            <c:strRef>
              <c:f>Sheet1!$D$1</c:f>
              <c:strCache>
                <c:ptCount val="1"/>
                <c:pt idx="0">
                  <c:v>Reality</c:v>
                </c:pt>
              </c:strCache>
            </c:strRef>
          </c:tx>
          <c:spPr>
            <a:ln w="76200">
              <a:solidFill>
                <a:srgbClr val="00BFB3"/>
              </a:solidFill>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Sheet1!$D$2:$D$84</c:f>
              <c:numCache>
                <c:formatCode>"$"#,##0_);[Red]\("$"#,##0\)</c:formatCode>
                <c:ptCount val="83"/>
                <c:pt idx="0">
                  <c:v>900000</c:v>
                </c:pt>
                <c:pt idx="1">
                  <c:v>855573.21141747502</c:v>
                </c:pt>
                <c:pt idx="2">
                  <c:v>840195.10815105878</c:v>
                </c:pt>
                <c:pt idx="3">
                  <c:v>923305.40922693862</c:v>
                </c:pt>
                <c:pt idx="4">
                  <c:v>896335.28594630468</c:v>
                </c:pt>
                <c:pt idx="5">
                  <c:v>878761.40745293431</c:v>
                </c:pt>
                <c:pt idx="6">
                  <c:v>901279.38651536149</c:v>
                </c:pt>
                <c:pt idx="7">
                  <c:v>888009.08630536031</c:v>
                </c:pt>
                <c:pt idx="8">
                  <c:v>944052.32968871796</c:v>
                </c:pt>
                <c:pt idx="9">
                  <c:v>895002.02759107354</c:v>
                </c:pt>
                <c:pt idx="10">
                  <c:v>892047.85528271424</c:v>
                </c:pt>
                <c:pt idx="11">
                  <c:v>822486.96836373617</c:v>
                </c:pt>
                <c:pt idx="12">
                  <c:v>827349.7102359581</c:v>
                </c:pt>
                <c:pt idx="13">
                  <c:v>857566.22913879377</c:v>
                </c:pt>
                <c:pt idx="14">
                  <c:v>780129.22805726796</c:v>
                </c:pt>
                <c:pt idx="15">
                  <c:v>731488.42381182837</c:v>
                </c:pt>
                <c:pt idx="16">
                  <c:v>789230.84346142237</c:v>
                </c:pt>
                <c:pt idx="17">
                  <c:v>795357.20839152718</c:v>
                </c:pt>
                <c:pt idx="18">
                  <c:v>776812.3753538311</c:v>
                </c:pt>
                <c:pt idx="19">
                  <c:v>769990.40550118685</c:v>
                </c:pt>
                <c:pt idx="20">
                  <c:v>722568.93634083564</c:v>
                </c:pt>
                <c:pt idx="21">
                  <c:v>664985.79716837395</c:v>
                </c:pt>
                <c:pt idx="22">
                  <c:v>678515.56552243489</c:v>
                </c:pt>
                <c:pt idx="23">
                  <c:v>731459.16777215793</c:v>
                </c:pt>
                <c:pt idx="24">
                  <c:v>738707.59974039136</c:v>
                </c:pt>
                <c:pt idx="25">
                  <c:v>728748.66104450391</c:v>
                </c:pt>
                <c:pt idx="26">
                  <c:v>715511.92938901146</c:v>
                </c:pt>
                <c:pt idx="27">
                  <c:v>743286.50315295055</c:v>
                </c:pt>
                <c:pt idx="28">
                  <c:v>699005.26149657019</c:v>
                </c:pt>
                <c:pt idx="29">
                  <c:v>694682.8106091558</c:v>
                </c:pt>
                <c:pt idx="30">
                  <c:v>645974.66501679376</c:v>
                </c:pt>
                <c:pt idx="31">
                  <c:v>596386.5952116556</c:v>
                </c:pt>
                <c:pt idx="32">
                  <c:v>601141.03235262528</c:v>
                </c:pt>
                <c:pt idx="33">
                  <c:v>536552.08963932307</c:v>
                </c:pt>
                <c:pt idx="34">
                  <c:v>584683.82725721376</c:v>
                </c:pt>
                <c:pt idx="35">
                  <c:v>619980.11161621602</c:v>
                </c:pt>
                <c:pt idx="36">
                  <c:v>584342.20395486732</c:v>
                </c:pt>
                <c:pt idx="37">
                  <c:v>569845.98307961866</c:v>
                </c:pt>
                <c:pt idx="38">
                  <c:v>562116.89773410338</c:v>
                </c:pt>
                <c:pt idx="39">
                  <c:v>568416.1366752648</c:v>
                </c:pt>
                <c:pt idx="40">
                  <c:v>616138.60217025294</c:v>
                </c:pt>
                <c:pt idx="41">
                  <c:v>649478.76424085943</c:v>
                </c:pt>
                <c:pt idx="42">
                  <c:v>658607.67040862399</c:v>
                </c:pt>
                <c:pt idx="43">
                  <c:v>671068.00035142875</c:v>
                </c:pt>
                <c:pt idx="44">
                  <c:v>685004.75009594217</c:v>
                </c:pt>
                <c:pt idx="45">
                  <c:v>678554.82260436332</c:v>
                </c:pt>
                <c:pt idx="46">
                  <c:v>717821.07245837676</c:v>
                </c:pt>
                <c:pt idx="47">
                  <c:v>724977.19575664576</c:v>
                </c:pt>
                <c:pt idx="48">
                  <c:v>763875.44103679515</c:v>
                </c:pt>
                <c:pt idx="49">
                  <c:v>778745.00052917539</c:v>
                </c:pt>
                <c:pt idx="50">
                  <c:v>790414.07953436556</c:v>
                </c:pt>
                <c:pt idx="51">
                  <c:v>779310.3346151663</c:v>
                </c:pt>
                <c:pt idx="52">
                  <c:v>767896.96936803742</c:v>
                </c:pt>
                <c:pt idx="53">
                  <c:v>779279.12402808538</c:v>
                </c:pt>
                <c:pt idx="54">
                  <c:v>795281.66268541617</c:v>
                </c:pt>
                <c:pt idx="55">
                  <c:v>769766.29321850394</c:v>
                </c:pt>
                <c:pt idx="56">
                  <c:v>773716.69869442284</c:v>
                </c:pt>
                <c:pt idx="57">
                  <c:v>782938.87023520062</c:v>
                </c:pt>
                <c:pt idx="58">
                  <c:v>795745.80976097367</c:v>
                </c:pt>
                <c:pt idx="59">
                  <c:v>828810.0859402403</c:v>
                </c:pt>
                <c:pt idx="60">
                  <c:v>857875.01988390437</c:v>
                </c:pt>
                <c:pt idx="61">
                  <c:v>837777.50559715414</c:v>
                </c:pt>
                <c:pt idx="62">
                  <c:v>856258.64588254411</c:v>
                </c:pt>
                <c:pt idx="63">
                  <c:v>841914.50546441833</c:v>
                </c:pt>
                <c:pt idx="64">
                  <c:v>826764.61711613426</c:v>
                </c:pt>
                <c:pt idx="65">
                  <c:v>853930.87239644886</c:v>
                </c:pt>
                <c:pt idx="66">
                  <c:v>855977.62565817079</c:v>
                </c:pt>
                <c:pt idx="67">
                  <c:v>888674.38420156902</c:v>
                </c:pt>
                <c:pt idx="68">
                  <c:v>881391.84581719385</c:v>
                </c:pt>
                <c:pt idx="69">
                  <c:v>889370.49396117241</c:v>
                </c:pt>
                <c:pt idx="70">
                  <c:v>875363.59209344524</c:v>
                </c:pt>
                <c:pt idx="71">
                  <c:v>909336.44208086352</c:v>
                </c:pt>
                <c:pt idx="72">
                  <c:v>910486.51116154762</c:v>
                </c:pt>
                <c:pt idx="73">
                  <c:v>935449.67678383889</c:v>
                </c:pt>
                <c:pt idx="74">
                  <c:v>938823.42346614541</c:v>
                </c:pt>
                <c:pt idx="75">
                  <c:v>951353.22487059061</c:v>
                </c:pt>
                <c:pt idx="76">
                  <c:v>964972.32549208193</c:v>
                </c:pt>
                <c:pt idx="77">
                  <c:v>938008.32001853653</c:v>
                </c:pt>
                <c:pt idx="78">
                  <c:v>940114.43764346663</c:v>
                </c:pt>
                <c:pt idx="79">
                  <c:v>946752.00394817535</c:v>
                </c:pt>
                <c:pt idx="80">
                  <c:v>970131.32655733766</c:v>
                </c:pt>
                <c:pt idx="81">
                  <c:v>995986.31866035459</c:v>
                </c:pt>
                <c:pt idx="82">
                  <c:v>1029302.2130955305</c:v>
                </c:pt>
              </c:numCache>
            </c:numRef>
          </c:val>
          <c:smooth val="0"/>
          <c:extLst>
            <c:ext xmlns:c16="http://schemas.microsoft.com/office/drawing/2014/chart" uri="{C3380CC4-5D6E-409C-BE32-E72D297353CC}">
              <c16:uniqueId val="{00000002-E7C0-4D99-9F20-85A26640CC83}"/>
            </c:ext>
          </c:extLst>
        </c:ser>
        <c:ser>
          <c:idx val="3"/>
          <c:order val="3"/>
          <c:tx>
            <c:strRef>
              <c:f>Sheet1!$E$1</c:f>
              <c:strCache>
                <c:ptCount val="1"/>
                <c:pt idx="0">
                  <c:v>50/50</c:v>
                </c:pt>
              </c:strCache>
            </c:strRef>
          </c:tx>
          <c:spPr>
            <a:ln w="76200">
              <a:solidFill>
                <a:srgbClr val="002EB8"/>
              </a:solidFill>
            </a:ln>
          </c:spPr>
          <c:marker>
            <c:symbol val="none"/>
          </c:marker>
          <c:cat>
            <c:numRef>
              <c:f>Sheet1!$A$2:$A$84</c:f>
              <c:numCache>
                <c:formatCode>mm/dd/yyyy</c:formatCode>
                <c:ptCount val="83"/>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numCache>
            </c:numRef>
          </c:cat>
          <c:val>
            <c:numRef>
              <c:f>Sheet1!$E$2:$E$84</c:f>
              <c:numCache>
                <c:formatCode>"$"#,##0_);[Red]\("$"#,##0\)</c:formatCode>
                <c:ptCount val="83"/>
                <c:pt idx="0">
                  <c:v>900000</c:v>
                </c:pt>
                <c:pt idx="1">
                  <c:v>876729.72557516512</c:v>
                </c:pt>
                <c:pt idx="2">
                  <c:v>874891.36495869397</c:v>
                </c:pt>
                <c:pt idx="3">
                  <c:v>922854.11148345342</c:v>
                </c:pt>
                <c:pt idx="4">
                  <c:v>908469.18430017575</c:v>
                </c:pt>
                <c:pt idx="5">
                  <c:v>899888.09038198518</c:v>
                </c:pt>
                <c:pt idx="6">
                  <c:v>921152.3543760078</c:v>
                </c:pt>
                <c:pt idx="7">
                  <c:v>919209.6658100757</c:v>
                </c:pt>
                <c:pt idx="8">
                  <c:v>954539.81960923527</c:v>
                </c:pt>
                <c:pt idx="9">
                  <c:v>933471.45115919353</c:v>
                </c:pt>
                <c:pt idx="10">
                  <c:v>935626.17602737993</c:v>
                </c:pt>
                <c:pt idx="11">
                  <c:v>909287.04471930081</c:v>
                </c:pt>
                <c:pt idx="12">
                  <c:v>921385.63173985167</c:v>
                </c:pt>
                <c:pt idx="13">
                  <c:v>946115.93934109446</c:v>
                </c:pt>
                <c:pt idx="14">
                  <c:v>907461.45319815027</c:v>
                </c:pt>
                <c:pt idx="15">
                  <c:v>883132.14159296674</c:v>
                </c:pt>
                <c:pt idx="16">
                  <c:v>913659.51891092176</c:v>
                </c:pt>
                <c:pt idx="17">
                  <c:v>920306.64898834913</c:v>
                </c:pt>
                <c:pt idx="18">
                  <c:v>912162.40866259392</c:v>
                </c:pt>
                <c:pt idx="19">
                  <c:v>919477.56087929534</c:v>
                </c:pt>
                <c:pt idx="20">
                  <c:v>899105.03122699237</c:v>
                </c:pt>
                <c:pt idx="21">
                  <c:v>873252.06670710363</c:v>
                </c:pt>
                <c:pt idx="22">
                  <c:v>891691.37459641264</c:v>
                </c:pt>
                <c:pt idx="23">
                  <c:v>914382.84448050195</c:v>
                </c:pt>
                <c:pt idx="24">
                  <c:v>915548.72075106576</c:v>
                </c:pt>
                <c:pt idx="25">
                  <c:v>913405.1940534882</c:v>
                </c:pt>
                <c:pt idx="26">
                  <c:v>910003.35452516237</c:v>
                </c:pt>
                <c:pt idx="27">
                  <c:v>919749.36571042612</c:v>
                </c:pt>
                <c:pt idx="28">
                  <c:v>901569.30302034132</c:v>
                </c:pt>
                <c:pt idx="29">
                  <c:v>903197.56989473023</c:v>
                </c:pt>
                <c:pt idx="30">
                  <c:v>877472.44914919219</c:v>
                </c:pt>
                <c:pt idx="31">
                  <c:v>852884.12845454493</c:v>
                </c:pt>
                <c:pt idx="32">
                  <c:v>864320.09219575964</c:v>
                </c:pt>
                <c:pt idx="33">
                  <c:v>832705.99755117856</c:v>
                </c:pt>
                <c:pt idx="34">
                  <c:v>860469.9286939773</c:v>
                </c:pt>
                <c:pt idx="35">
                  <c:v>882450.20796400332</c:v>
                </c:pt>
                <c:pt idx="36">
                  <c:v>871102.96211524587</c:v>
                </c:pt>
                <c:pt idx="37">
                  <c:v>860888.11225446046</c:v>
                </c:pt>
                <c:pt idx="38">
                  <c:v>861391.59886653116</c:v>
                </c:pt>
                <c:pt idx="39">
                  <c:v>865950.23179190105</c:v>
                </c:pt>
                <c:pt idx="40">
                  <c:v>905323.32484404114</c:v>
                </c:pt>
                <c:pt idx="41">
                  <c:v>938669.48234355426</c:v>
                </c:pt>
                <c:pt idx="42">
                  <c:v>944762.64407603082</c:v>
                </c:pt>
                <c:pt idx="43">
                  <c:v>938916.30837271269</c:v>
                </c:pt>
                <c:pt idx="44">
                  <c:v>952406.85238178622</c:v>
                </c:pt>
                <c:pt idx="45">
                  <c:v>959585.30635058333</c:v>
                </c:pt>
                <c:pt idx="46">
                  <c:v>984692.60158095544</c:v>
                </c:pt>
                <c:pt idx="47">
                  <c:v>991298.90910593828</c:v>
                </c:pt>
                <c:pt idx="48">
                  <c:v>1024984.4605768764</c:v>
                </c:pt>
              </c:numCache>
            </c:numRef>
          </c:val>
          <c:smooth val="0"/>
          <c:extLst>
            <c:ext xmlns:c16="http://schemas.microsoft.com/office/drawing/2014/chart" uri="{C3380CC4-5D6E-409C-BE32-E72D297353CC}">
              <c16:uniqueId val="{00000003-E7C0-4D99-9F20-85A26640CC83}"/>
            </c:ext>
          </c:extLst>
        </c:ser>
        <c:dLbls>
          <c:showLegendKey val="0"/>
          <c:showVal val="0"/>
          <c:showCatName val="0"/>
          <c:showSerName val="0"/>
          <c:showPercent val="0"/>
          <c:showBubbleSize val="0"/>
        </c:dLbls>
        <c:smooth val="0"/>
        <c:axId val="172741376"/>
        <c:axId val="172742912"/>
      </c:lineChart>
      <c:dateAx>
        <c:axId val="172741376"/>
        <c:scaling>
          <c:orientation val="minMax"/>
          <c:max val="39083"/>
        </c:scaling>
        <c:delete val="0"/>
        <c:axPos val="b"/>
        <c:numFmt formatCode="mm/yy" sourceLinked="0"/>
        <c:majorTickMark val="none"/>
        <c:minorTickMark val="none"/>
        <c:tickLblPos val="nextTo"/>
        <c:spPr>
          <a:ln w="12700">
            <a:solidFill>
              <a:schemeClr val="tx1"/>
            </a:solidFill>
          </a:ln>
        </c:spPr>
        <c:txPr>
          <a:bodyPr/>
          <a:lstStyle/>
          <a:p>
            <a:pPr>
              <a:defRPr sz="1600" b="1">
                <a:latin typeface="Arial Narrow" pitchFamily="34" charset="0"/>
              </a:defRPr>
            </a:pPr>
            <a:endParaRPr lang="en-US"/>
          </a:p>
        </c:txPr>
        <c:crossAx val="172742912"/>
        <c:crosses val="autoZero"/>
        <c:auto val="1"/>
        <c:lblOffset val="100"/>
        <c:baseTimeUnit val="days"/>
        <c:majorUnit val="12"/>
        <c:majorTimeUnit val="months"/>
      </c:dateAx>
      <c:valAx>
        <c:axId val="172742912"/>
        <c:scaling>
          <c:orientation val="minMax"/>
          <c:max val="1200000"/>
          <c:min val="500000"/>
        </c:scaling>
        <c:delete val="0"/>
        <c:axPos val="l"/>
        <c:majorGridlines>
          <c:spPr>
            <a:ln w="12700">
              <a:solidFill>
                <a:srgbClr val="BBBBBB"/>
              </a:solidFill>
            </a:ln>
          </c:spPr>
        </c:majorGridlines>
        <c:numFmt formatCode="&quot;$&quot;#,##0" sourceLinked="0"/>
        <c:majorTickMark val="none"/>
        <c:minorTickMark val="none"/>
        <c:tickLblPos val="nextTo"/>
        <c:spPr>
          <a:ln>
            <a:noFill/>
          </a:ln>
        </c:spPr>
        <c:txPr>
          <a:bodyPr/>
          <a:lstStyle/>
          <a:p>
            <a:pPr>
              <a:defRPr sz="1600" b="0">
                <a:latin typeface="Arial Narrow" pitchFamily="34" charset="0"/>
              </a:defRPr>
            </a:pPr>
            <a:endParaRPr lang="en-US"/>
          </a:p>
        </c:txPr>
        <c:crossAx val="172741376"/>
        <c:crosses val="autoZero"/>
        <c:crossBetween val="midCat"/>
        <c:majorUnit val="100000"/>
        <c:minorUnit val="10000"/>
      </c:valAx>
    </c:plotArea>
    <c:plotVisOnly val="1"/>
    <c:dispBlanksAs val="gap"/>
    <c:showDLblsOverMax val="0"/>
  </c:chart>
  <c:spPr>
    <a:ln>
      <a:noFill/>
    </a:ln>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62779658473651E-2"/>
          <c:y val="2.5184010723430284E-2"/>
          <c:w val="0.87217210888700392"/>
          <c:h val="0.86632605141791341"/>
        </c:manualLayout>
      </c:layout>
      <c:lineChart>
        <c:grouping val="standard"/>
        <c:varyColors val="0"/>
        <c:ser>
          <c:idx val="0"/>
          <c:order val="0"/>
          <c:tx>
            <c:strRef>
              <c:f>Sheet1!$B$1</c:f>
              <c:strCache>
                <c:ptCount val="1"/>
                <c:pt idx="0">
                  <c:v>Goal</c:v>
                </c:pt>
              </c:strCache>
            </c:strRef>
          </c:tx>
          <c:spPr>
            <a:ln w="76200" cap="rnd">
              <a:solidFill>
                <a:srgbClr val="3769FF"/>
              </a:solidFill>
              <a:prstDash val="sysDot"/>
              <a:round/>
            </a:ln>
          </c:spPr>
          <c:marker>
            <c:symbol val="none"/>
          </c:marker>
          <c:cat>
            <c:numRef>
              <c:f>Sheet1!$A$2:$A$194</c:f>
              <c:numCache>
                <c:formatCode>m/d/yyyy</c:formatCode>
                <c:ptCount val="193"/>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pt idx="181">
                  <c:v>44957</c:v>
                </c:pt>
                <c:pt idx="182">
                  <c:v>44985</c:v>
                </c:pt>
                <c:pt idx="183">
                  <c:v>45016</c:v>
                </c:pt>
                <c:pt idx="184">
                  <c:v>45046</c:v>
                </c:pt>
                <c:pt idx="185">
                  <c:v>45077</c:v>
                </c:pt>
                <c:pt idx="186">
                  <c:v>45107</c:v>
                </c:pt>
                <c:pt idx="187">
                  <c:v>45138</c:v>
                </c:pt>
                <c:pt idx="188">
                  <c:v>45169</c:v>
                </c:pt>
                <c:pt idx="189">
                  <c:v>45199</c:v>
                </c:pt>
                <c:pt idx="190">
                  <c:v>45230</c:v>
                </c:pt>
                <c:pt idx="191">
                  <c:v>45260</c:v>
                </c:pt>
                <c:pt idx="192">
                  <c:v>45291</c:v>
                </c:pt>
              </c:numCache>
            </c:numRef>
          </c:cat>
          <c:val>
            <c:numRef>
              <c:f>Sheet1!$B$2:$B$194</c:f>
              <c:numCache>
                <c:formatCode>"$"#,##0_);[Red]\("$"#,##0\)</c:formatCode>
                <c:ptCount val="193"/>
                <c:pt idx="0">
                  <c:v>1000000</c:v>
                </c:pt>
                <c:pt idx="1">
                  <c:v>1000000</c:v>
                </c:pt>
                <c:pt idx="2">
                  <c:v>1000000</c:v>
                </c:pt>
                <c:pt idx="3">
                  <c:v>1000000</c:v>
                </c:pt>
                <c:pt idx="4">
                  <c:v>1000000</c:v>
                </c:pt>
                <c:pt idx="5">
                  <c:v>1000000</c:v>
                </c:pt>
                <c:pt idx="6">
                  <c:v>1000000</c:v>
                </c:pt>
                <c:pt idx="7">
                  <c:v>1000000</c:v>
                </c:pt>
                <c:pt idx="8">
                  <c:v>1000000</c:v>
                </c:pt>
                <c:pt idx="9">
                  <c:v>1000000</c:v>
                </c:pt>
                <c:pt idx="10">
                  <c:v>1000000</c:v>
                </c:pt>
                <c:pt idx="11">
                  <c:v>1000000</c:v>
                </c:pt>
                <c:pt idx="12">
                  <c:v>1000000</c:v>
                </c:pt>
                <c:pt idx="13">
                  <c:v>1000000</c:v>
                </c:pt>
                <c:pt idx="14">
                  <c:v>1000000</c:v>
                </c:pt>
                <c:pt idx="15">
                  <c:v>1000000</c:v>
                </c:pt>
                <c:pt idx="16">
                  <c:v>1000000</c:v>
                </c:pt>
                <c:pt idx="17">
                  <c:v>1000000</c:v>
                </c:pt>
                <c:pt idx="18">
                  <c:v>1000000</c:v>
                </c:pt>
                <c:pt idx="19">
                  <c:v>1000000</c:v>
                </c:pt>
                <c:pt idx="20">
                  <c:v>1000000</c:v>
                </c:pt>
                <c:pt idx="21">
                  <c:v>1000000</c:v>
                </c:pt>
                <c:pt idx="22">
                  <c:v>1000000</c:v>
                </c:pt>
                <c:pt idx="23">
                  <c:v>1000000</c:v>
                </c:pt>
                <c:pt idx="24">
                  <c:v>1000000</c:v>
                </c:pt>
                <c:pt idx="25">
                  <c:v>1000000</c:v>
                </c:pt>
                <c:pt idx="26">
                  <c:v>1000000</c:v>
                </c:pt>
                <c:pt idx="27">
                  <c:v>1000000</c:v>
                </c:pt>
                <c:pt idx="28">
                  <c:v>1000000</c:v>
                </c:pt>
                <c:pt idx="29">
                  <c:v>1000000</c:v>
                </c:pt>
                <c:pt idx="30">
                  <c:v>1000000</c:v>
                </c:pt>
                <c:pt idx="31">
                  <c:v>1000000</c:v>
                </c:pt>
                <c:pt idx="32">
                  <c:v>1000000</c:v>
                </c:pt>
                <c:pt idx="33">
                  <c:v>1000000</c:v>
                </c:pt>
                <c:pt idx="34">
                  <c:v>1000000</c:v>
                </c:pt>
                <c:pt idx="35">
                  <c:v>1000000</c:v>
                </c:pt>
                <c:pt idx="36">
                  <c:v>1000000</c:v>
                </c:pt>
                <c:pt idx="37">
                  <c:v>1000000</c:v>
                </c:pt>
                <c:pt idx="38">
                  <c:v>1000000</c:v>
                </c:pt>
                <c:pt idx="39">
                  <c:v>1000000</c:v>
                </c:pt>
                <c:pt idx="40">
                  <c:v>1000000</c:v>
                </c:pt>
                <c:pt idx="41">
                  <c:v>1000000</c:v>
                </c:pt>
                <c:pt idx="42">
                  <c:v>1000000</c:v>
                </c:pt>
                <c:pt idx="43">
                  <c:v>1000000</c:v>
                </c:pt>
                <c:pt idx="44">
                  <c:v>1000000</c:v>
                </c:pt>
                <c:pt idx="45">
                  <c:v>1000000</c:v>
                </c:pt>
                <c:pt idx="46">
                  <c:v>1000000</c:v>
                </c:pt>
                <c:pt idx="47">
                  <c:v>1000000</c:v>
                </c:pt>
                <c:pt idx="48">
                  <c:v>1000000</c:v>
                </c:pt>
                <c:pt idx="49">
                  <c:v>1000000</c:v>
                </c:pt>
                <c:pt idx="50">
                  <c:v>1000000</c:v>
                </c:pt>
                <c:pt idx="51">
                  <c:v>1000000</c:v>
                </c:pt>
                <c:pt idx="52">
                  <c:v>1000000</c:v>
                </c:pt>
                <c:pt idx="53">
                  <c:v>1000000</c:v>
                </c:pt>
                <c:pt idx="54">
                  <c:v>1000000</c:v>
                </c:pt>
                <c:pt idx="55">
                  <c:v>1000000</c:v>
                </c:pt>
                <c:pt idx="56">
                  <c:v>1000000</c:v>
                </c:pt>
                <c:pt idx="57">
                  <c:v>1000000</c:v>
                </c:pt>
                <c:pt idx="58">
                  <c:v>1000000</c:v>
                </c:pt>
                <c:pt idx="59">
                  <c:v>1000000</c:v>
                </c:pt>
                <c:pt idx="60">
                  <c:v>1000000</c:v>
                </c:pt>
                <c:pt idx="61">
                  <c:v>1000000</c:v>
                </c:pt>
                <c:pt idx="62">
                  <c:v>1000000</c:v>
                </c:pt>
                <c:pt idx="63">
                  <c:v>1000000</c:v>
                </c:pt>
                <c:pt idx="64">
                  <c:v>1000000</c:v>
                </c:pt>
                <c:pt idx="65">
                  <c:v>1000000</c:v>
                </c:pt>
                <c:pt idx="66">
                  <c:v>1000000</c:v>
                </c:pt>
                <c:pt idx="67">
                  <c:v>1000000</c:v>
                </c:pt>
                <c:pt idx="68">
                  <c:v>1000000</c:v>
                </c:pt>
                <c:pt idx="69">
                  <c:v>1000000</c:v>
                </c:pt>
                <c:pt idx="70">
                  <c:v>1000000</c:v>
                </c:pt>
                <c:pt idx="71">
                  <c:v>1000000</c:v>
                </c:pt>
                <c:pt idx="72">
                  <c:v>1000000</c:v>
                </c:pt>
                <c:pt idx="73">
                  <c:v>1000000</c:v>
                </c:pt>
                <c:pt idx="74">
                  <c:v>1000000</c:v>
                </c:pt>
                <c:pt idx="75">
                  <c:v>1000000</c:v>
                </c:pt>
                <c:pt idx="76">
                  <c:v>1000000</c:v>
                </c:pt>
                <c:pt idx="77">
                  <c:v>1000000</c:v>
                </c:pt>
                <c:pt idx="78">
                  <c:v>1000000</c:v>
                </c:pt>
                <c:pt idx="79">
                  <c:v>1000000</c:v>
                </c:pt>
                <c:pt idx="80">
                  <c:v>1000000</c:v>
                </c:pt>
                <c:pt idx="81">
                  <c:v>1000000</c:v>
                </c:pt>
                <c:pt idx="82">
                  <c:v>1000000</c:v>
                </c:pt>
                <c:pt idx="83">
                  <c:v>1000000</c:v>
                </c:pt>
                <c:pt idx="84">
                  <c:v>1000000</c:v>
                </c:pt>
                <c:pt idx="85">
                  <c:v>1000000</c:v>
                </c:pt>
                <c:pt idx="86">
                  <c:v>1000000</c:v>
                </c:pt>
                <c:pt idx="87">
                  <c:v>1000000</c:v>
                </c:pt>
                <c:pt idx="88">
                  <c:v>1000000</c:v>
                </c:pt>
                <c:pt idx="89">
                  <c:v>1000000</c:v>
                </c:pt>
                <c:pt idx="90">
                  <c:v>1000000</c:v>
                </c:pt>
                <c:pt idx="91">
                  <c:v>1000000</c:v>
                </c:pt>
                <c:pt idx="92">
                  <c:v>1000000</c:v>
                </c:pt>
                <c:pt idx="93">
                  <c:v>1000000</c:v>
                </c:pt>
                <c:pt idx="94">
                  <c:v>1000000</c:v>
                </c:pt>
                <c:pt idx="95">
                  <c:v>1000000</c:v>
                </c:pt>
                <c:pt idx="96">
                  <c:v>1000000</c:v>
                </c:pt>
                <c:pt idx="97">
                  <c:v>1000000</c:v>
                </c:pt>
                <c:pt idx="98">
                  <c:v>1000000</c:v>
                </c:pt>
                <c:pt idx="99">
                  <c:v>1000000</c:v>
                </c:pt>
                <c:pt idx="100">
                  <c:v>1000000</c:v>
                </c:pt>
                <c:pt idx="101">
                  <c:v>1000000</c:v>
                </c:pt>
                <c:pt idx="102">
                  <c:v>1000000</c:v>
                </c:pt>
                <c:pt idx="103">
                  <c:v>1000000</c:v>
                </c:pt>
                <c:pt idx="104">
                  <c:v>1000000</c:v>
                </c:pt>
                <c:pt idx="105">
                  <c:v>1000000</c:v>
                </c:pt>
                <c:pt idx="106">
                  <c:v>1000000</c:v>
                </c:pt>
                <c:pt idx="107">
                  <c:v>1000000</c:v>
                </c:pt>
                <c:pt idx="108">
                  <c:v>1000000</c:v>
                </c:pt>
                <c:pt idx="109">
                  <c:v>1000000</c:v>
                </c:pt>
                <c:pt idx="110">
                  <c:v>1000000</c:v>
                </c:pt>
                <c:pt idx="111">
                  <c:v>1000000</c:v>
                </c:pt>
                <c:pt idx="112">
                  <c:v>1000000</c:v>
                </c:pt>
                <c:pt idx="113">
                  <c:v>1000000</c:v>
                </c:pt>
                <c:pt idx="114">
                  <c:v>1000000</c:v>
                </c:pt>
                <c:pt idx="115">
                  <c:v>1000000</c:v>
                </c:pt>
                <c:pt idx="116">
                  <c:v>1000000</c:v>
                </c:pt>
                <c:pt idx="117">
                  <c:v>1000000</c:v>
                </c:pt>
                <c:pt idx="118">
                  <c:v>1000000</c:v>
                </c:pt>
                <c:pt idx="119">
                  <c:v>1000000</c:v>
                </c:pt>
                <c:pt idx="120">
                  <c:v>1000000</c:v>
                </c:pt>
                <c:pt idx="121">
                  <c:v>1000000</c:v>
                </c:pt>
                <c:pt idx="122">
                  <c:v>1000000</c:v>
                </c:pt>
                <c:pt idx="123">
                  <c:v>1000000</c:v>
                </c:pt>
                <c:pt idx="124">
                  <c:v>1000000</c:v>
                </c:pt>
                <c:pt idx="125">
                  <c:v>1000000</c:v>
                </c:pt>
                <c:pt idx="126">
                  <c:v>1000000</c:v>
                </c:pt>
                <c:pt idx="127">
                  <c:v>1000000</c:v>
                </c:pt>
                <c:pt idx="128">
                  <c:v>1000000</c:v>
                </c:pt>
                <c:pt idx="129">
                  <c:v>1000000</c:v>
                </c:pt>
                <c:pt idx="130">
                  <c:v>1000000</c:v>
                </c:pt>
                <c:pt idx="131">
                  <c:v>1000000</c:v>
                </c:pt>
                <c:pt idx="132">
                  <c:v>1000000</c:v>
                </c:pt>
                <c:pt idx="133">
                  <c:v>1000000</c:v>
                </c:pt>
                <c:pt idx="134">
                  <c:v>1000000</c:v>
                </c:pt>
                <c:pt idx="135">
                  <c:v>1000000</c:v>
                </c:pt>
                <c:pt idx="136">
                  <c:v>1000000</c:v>
                </c:pt>
                <c:pt idx="137">
                  <c:v>1000000</c:v>
                </c:pt>
                <c:pt idx="138">
                  <c:v>1000000</c:v>
                </c:pt>
                <c:pt idx="139">
                  <c:v>1000000</c:v>
                </c:pt>
                <c:pt idx="140">
                  <c:v>1000000</c:v>
                </c:pt>
                <c:pt idx="141">
                  <c:v>1000000</c:v>
                </c:pt>
                <c:pt idx="142">
                  <c:v>1000000</c:v>
                </c:pt>
                <c:pt idx="143">
                  <c:v>1000000</c:v>
                </c:pt>
                <c:pt idx="144">
                  <c:v>1000000</c:v>
                </c:pt>
                <c:pt idx="145">
                  <c:v>1000000</c:v>
                </c:pt>
                <c:pt idx="146">
                  <c:v>1000000</c:v>
                </c:pt>
                <c:pt idx="147">
                  <c:v>1000000</c:v>
                </c:pt>
                <c:pt idx="148">
                  <c:v>1000000</c:v>
                </c:pt>
                <c:pt idx="149">
                  <c:v>1000000</c:v>
                </c:pt>
                <c:pt idx="150">
                  <c:v>1000000</c:v>
                </c:pt>
                <c:pt idx="151">
                  <c:v>1000000</c:v>
                </c:pt>
                <c:pt idx="152">
                  <c:v>1000000</c:v>
                </c:pt>
                <c:pt idx="153">
                  <c:v>1000000</c:v>
                </c:pt>
                <c:pt idx="154">
                  <c:v>1000000</c:v>
                </c:pt>
                <c:pt idx="155">
                  <c:v>1000000</c:v>
                </c:pt>
                <c:pt idx="156">
                  <c:v>1000000</c:v>
                </c:pt>
                <c:pt idx="157">
                  <c:v>1000000</c:v>
                </c:pt>
                <c:pt idx="158">
                  <c:v>1000000</c:v>
                </c:pt>
                <c:pt idx="159">
                  <c:v>1000000</c:v>
                </c:pt>
                <c:pt idx="160">
                  <c:v>1000000</c:v>
                </c:pt>
                <c:pt idx="161">
                  <c:v>1000000</c:v>
                </c:pt>
                <c:pt idx="162">
                  <c:v>1000000</c:v>
                </c:pt>
                <c:pt idx="163">
                  <c:v>1000000</c:v>
                </c:pt>
                <c:pt idx="164">
                  <c:v>1000000</c:v>
                </c:pt>
                <c:pt idx="165">
                  <c:v>1000000</c:v>
                </c:pt>
                <c:pt idx="166">
                  <c:v>1000000</c:v>
                </c:pt>
                <c:pt idx="167">
                  <c:v>1000000</c:v>
                </c:pt>
                <c:pt idx="168">
                  <c:v>1000000</c:v>
                </c:pt>
                <c:pt idx="169">
                  <c:v>1000000</c:v>
                </c:pt>
                <c:pt idx="170">
                  <c:v>1000000</c:v>
                </c:pt>
                <c:pt idx="171">
                  <c:v>1000000</c:v>
                </c:pt>
                <c:pt idx="172">
                  <c:v>1000000</c:v>
                </c:pt>
                <c:pt idx="173">
                  <c:v>1000000</c:v>
                </c:pt>
                <c:pt idx="174">
                  <c:v>1000000</c:v>
                </c:pt>
                <c:pt idx="175">
                  <c:v>1000000</c:v>
                </c:pt>
                <c:pt idx="176">
                  <c:v>1000000</c:v>
                </c:pt>
                <c:pt idx="177">
                  <c:v>1000000</c:v>
                </c:pt>
                <c:pt idx="178">
                  <c:v>1000000</c:v>
                </c:pt>
                <c:pt idx="179">
                  <c:v>1000000</c:v>
                </c:pt>
                <c:pt idx="180">
                  <c:v>1000000</c:v>
                </c:pt>
                <c:pt idx="181">
                  <c:v>1000000</c:v>
                </c:pt>
                <c:pt idx="182">
                  <c:v>1000000</c:v>
                </c:pt>
                <c:pt idx="183">
                  <c:v>1000000</c:v>
                </c:pt>
                <c:pt idx="184">
                  <c:v>1000000</c:v>
                </c:pt>
                <c:pt idx="185">
                  <c:v>1000000</c:v>
                </c:pt>
                <c:pt idx="186">
                  <c:v>1000000</c:v>
                </c:pt>
                <c:pt idx="187">
                  <c:v>1000000</c:v>
                </c:pt>
                <c:pt idx="188">
                  <c:v>1000000</c:v>
                </c:pt>
                <c:pt idx="189">
                  <c:v>1000000</c:v>
                </c:pt>
                <c:pt idx="190">
                  <c:v>1000000</c:v>
                </c:pt>
                <c:pt idx="191">
                  <c:v>1000000</c:v>
                </c:pt>
                <c:pt idx="192">
                  <c:v>1000000</c:v>
                </c:pt>
              </c:numCache>
            </c:numRef>
          </c:val>
          <c:smooth val="0"/>
          <c:extLst>
            <c:ext xmlns:c16="http://schemas.microsoft.com/office/drawing/2014/chart" uri="{C3380CC4-5D6E-409C-BE32-E72D297353CC}">
              <c16:uniqueId val="{00000000-1683-4C47-9139-20FD1D9BE47F}"/>
            </c:ext>
          </c:extLst>
        </c:ser>
        <c:ser>
          <c:idx val="1"/>
          <c:order val="1"/>
          <c:tx>
            <c:strRef>
              <c:f>Sheet1!$C$1</c:f>
              <c:strCache>
                <c:ptCount val="1"/>
                <c:pt idx="0">
                  <c:v>Actual</c:v>
                </c:pt>
              </c:strCache>
            </c:strRef>
          </c:tx>
          <c:spPr>
            <a:ln w="76200">
              <a:solidFill>
                <a:srgbClr val="3769FF"/>
              </a:solidFill>
            </a:ln>
          </c:spPr>
          <c:marker>
            <c:symbol val="none"/>
          </c:marker>
          <c:cat>
            <c:numRef>
              <c:f>Sheet1!$A$2:$A$194</c:f>
              <c:numCache>
                <c:formatCode>m/d/yyyy</c:formatCode>
                <c:ptCount val="193"/>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pt idx="181">
                  <c:v>44957</c:v>
                </c:pt>
                <c:pt idx="182">
                  <c:v>44985</c:v>
                </c:pt>
                <c:pt idx="183">
                  <c:v>45016</c:v>
                </c:pt>
                <c:pt idx="184">
                  <c:v>45046</c:v>
                </c:pt>
                <c:pt idx="185">
                  <c:v>45077</c:v>
                </c:pt>
                <c:pt idx="186">
                  <c:v>45107</c:v>
                </c:pt>
                <c:pt idx="187">
                  <c:v>45138</c:v>
                </c:pt>
                <c:pt idx="188">
                  <c:v>45169</c:v>
                </c:pt>
                <c:pt idx="189">
                  <c:v>45199</c:v>
                </c:pt>
                <c:pt idx="190">
                  <c:v>45230</c:v>
                </c:pt>
                <c:pt idx="191">
                  <c:v>45260</c:v>
                </c:pt>
                <c:pt idx="192">
                  <c:v>45291</c:v>
                </c:pt>
              </c:numCache>
            </c:numRef>
          </c:cat>
          <c:val>
            <c:numRef>
              <c:f>Sheet1!$C$2:$C$194</c:f>
              <c:numCache>
                <c:formatCode>"$"#,##0_);[Red]\("$"#,##0\)</c:formatCode>
                <c:ptCount val="193"/>
                <c:pt idx="0">
                  <c:v>900000</c:v>
                </c:pt>
                <c:pt idx="1">
                  <c:v>881384</c:v>
                </c:pt>
                <c:pt idx="2">
                  <c:v>869085</c:v>
                </c:pt>
                <c:pt idx="3">
                  <c:v>869713</c:v>
                </c:pt>
                <c:pt idx="4">
                  <c:v>889504</c:v>
                </c:pt>
                <c:pt idx="5">
                  <c:v>892518</c:v>
                </c:pt>
                <c:pt idx="6">
                  <c:v>856284</c:v>
                </c:pt>
                <c:pt idx="7">
                  <c:v>853389</c:v>
                </c:pt>
                <c:pt idx="8">
                  <c:v>864297</c:v>
                </c:pt>
                <c:pt idx="9">
                  <c:v>823077</c:v>
                </c:pt>
                <c:pt idx="10">
                  <c:v>751530</c:v>
                </c:pt>
                <c:pt idx="11">
                  <c:v>744992</c:v>
                </c:pt>
                <c:pt idx="12">
                  <c:v>766083</c:v>
                </c:pt>
                <c:pt idx="13">
                  <c:v>731211</c:v>
                </c:pt>
                <c:pt idx="14">
                  <c:v>693177</c:v>
                </c:pt>
              </c:numCache>
            </c:numRef>
          </c:val>
          <c:smooth val="0"/>
          <c:extLst>
            <c:ext xmlns:c16="http://schemas.microsoft.com/office/drawing/2014/chart" uri="{C3380CC4-5D6E-409C-BE32-E72D297353CC}">
              <c16:uniqueId val="{00000001-1683-4C47-9139-20FD1D9BE47F}"/>
            </c:ext>
          </c:extLst>
        </c:ser>
        <c:ser>
          <c:idx val="2"/>
          <c:order val="2"/>
          <c:tx>
            <c:strRef>
              <c:f>Sheet1!$D$1</c:f>
              <c:strCache>
                <c:ptCount val="1"/>
                <c:pt idx="0">
                  <c:v>Opt to Cash</c:v>
                </c:pt>
              </c:strCache>
            </c:strRef>
          </c:tx>
          <c:spPr>
            <a:ln w="76200">
              <a:solidFill>
                <a:srgbClr val="00BFB3"/>
              </a:solidFill>
            </a:ln>
          </c:spPr>
          <c:marker>
            <c:symbol val="none"/>
          </c:marker>
          <c:cat>
            <c:numRef>
              <c:f>Sheet1!$A$2:$A$194</c:f>
              <c:numCache>
                <c:formatCode>m/d/yyyy</c:formatCode>
                <c:ptCount val="193"/>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pt idx="181">
                  <c:v>44957</c:v>
                </c:pt>
                <c:pt idx="182">
                  <c:v>44985</c:v>
                </c:pt>
                <c:pt idx="183">
                  <c:v>45016</c:v>
                </c:pt>
                <c:pt idx="184">
                  <c:v>45046</c:v>
                </c:pt>
                <c:pt idx="185">
                  <c:v>45077</c:v>
                </c:pt>
                <c:pt idx="186">
                  <c:v>45107</c:v>
                </c:pt>
                <c:pt idx="187">
                  <c:v>45138</c:v>
                </c:pt>
                <c:pt idx="188">
                  <c:v>45169</c:v>
                </c:pt>
                <c:pt idx="189">
                  <c:v>45199</c:v>
                </c:pt>
                <c:pt idx="190">
                  <c:v>45230</c:v>
                </c:pt>
                <c:pt idx="191">
                  <c:v>45260</c:v>
                </c:pt>
                <c:pt idx="192">
                  <c:v>45291</c:v>
                </c:pt>
              </c:numCache>
            </c:numRef>
          </c:cat>
          <c:val>
            <c:numRef>
              <c:f>Sheet1!$D$2:$D$194</c:f>
              <c:numCache>
                <c:formatCode>General</c:formatCode>
                <c:ptCount val="193"/>
                <c:pt idx="14" formatCode="&quot;$&quot;#,##0_);[Red]\(&quot;$&quot;#,##0\)">
                  <c:v>693177</c:v>
                </c:pt>
                <c:pt idx="15" formatCode="&quot;$&quot;#,##0_);[Red]\(&quot;$&quot;#,##0\)">
                  <c:v>694134</c:v>
                </c:pt>
                <c:pt idx="16" formatCode="&quot;$&quot;#,##0_);[Red]\(&quot;$&quot;#,##0\)">
                  <c:v>695101</c:v>
                </c:pt>
                <c:pt idx="17" formatCode="&quot;$&quot;#,##0_);[Red]\(&quot;$&quot;#,##0\)">
                  <c:v>696047</c:v>
                </c:pt>
                <c:pt idx="18" formatCode="&quot;$&quot;#,##0_);[Red]\(&quot;$&quot;#,##0\)">
                  <c:v>696968</c:v>
                </c:pt>
                <c:pt idx="19" formatCode="&quot;$&quot;#,##0_);[Red]\(&quot;$&quot;#,##0\)">
                  <c:v>697888</c:v>
                </c:pt>
                <c:pt idx="20" formatCode="&quot;$&quot;#,##0_);[Red]\(&quot;$&quot;#,##0\)">
                  <c:v>698823</c:v>
                </c:pt>
                <c:pt idx="21" formatCode="&quot;$&quot;#,##0_);[Red]\(&quot;$&quot;#,##0\)">
                  <c:v>699754</c:v>
                </c:pt>
                <c:pt idx="22" formatCode="&quot;$&quot;#,##0_);[Red]\(&quot;$&quot;#,##0\)">
                  <c:v>700675</c:v>
                </c:pt>
                <c:pt idx="23" formatCode="&quot;$&quot;#,##0_);[Red]\(&quot;$&quot;#,##0\)">
                  <c:v>701568</c:v>
                </c:pt>
                <c:pt idx="24" formatCode="&quot;$&quot;#,##0_);[Red]\(&quot;$&quot;#,##0\)">
                  <c:v>702446</c:v>
                </c:pt>
                <c:pt idx="25" formatCode="&quot;$&quot;#,##0_);[Red]\(&quot;$&quot;#,##0\)">
                  <c:v>703311</c:v>
                </c:pt>
                <c:pt idx="26" formatCode="&quot;$&quot;#,##0_);[Red]\(&quot;$&quot;#,##0\)">
                  <c:v>704178</c:v>
                </c:pt>
                <c:pt idx="27" formatCode="&quot;$&quot;#,##0_);[Red]\(&quot;$&quot;#,##0\)">
                  <c:v>705062</c:v>
                </c:pt>
                <c:pt idx="28" formatCode="&quot;$&quot;#,##0_);[Red]\(&quot;$&quot;#,##0\)">
                  <c:v>705963</c:v>
                </c:pt>
                <c:pt idx="29" formatCode="&quot;$&quot;#,##0_);[Red]\(&quot;$&quot;#,##0\)">
                  <c:v>706885</c:v>
                </c:pt>
                <c:pt idx="30" formatCode="&quot;$&quot;#,##0_);[Red]\(&quot;$&quot;#,##0\)">
                  <c:v>707811</c:v>
                </c:pt>
                <c:pt idx="31" formatCode="&quot;$&quot;#,##0_);[Red]\(&quot;$&quot;#,##0\)">
                  <c:v>708745</c:v>
                </c:pt>
                <c:pt idx="32" formatCode="&quot;$&quot;#,##0_);[Red]\(&quot;$&quot;#,##0\)">
                  <c:v>709676</c:v>
                </c:pt>
                <c:pt idx="33" formatCode="&quot;$&quot;#,##0_);[Red]\(&quot;$&quot;#,##0\)">
                  <c:v>710600</c:v>
                </c:pt>
                <c:pt idx="34" formatCode="&quot;$&quot;#,##0_);[Red]\(&quot;$&quot;#,##0\)">
                  <c:v>711525</c:v>
                </c:pt>
                <c:pt idx="35" formatCode="&quot;$&quot;#,##0_);[Red]\(&quot;$&quot;#,##0\)">
                  <c:v>712442</c:v>
                </c:pt>
                <c:pt idx="36" formatCode="&quot;$&quot;#,##0_);[Red]\(&quot;$&quot;#,##0\)">
                  <c:v>713368</c:v>
                </c:pt>
                <c:pt idx="37" formatCode="&quot;$&quot;#,##0_);[Red]\(&quot;$&quot;#,##0\)">
                  <c:v>714286</c:v>
                </c:pt>
                <c:pt idx="38" formatCode="&quot;$&quot;#,##0_);[Red]\(&quot;$&quot;#,##0\)">
                  <c:v>715201</c:v>
                </c:pt>
                <c:pt idx="39" formatCode="&quot;$&quot;#,##0_);[Red]\(&quot;$&quot;#,##0\)">
                  <c:v>716119</c:v>
                </c:pt>
                <c:pt idx="40" formatCode="&quot;$&quot;#,##0_);[Red]\(&quot;$&quot;#,##0\)">
                  <c:v>717028</c:v>
                </c:pt>
                <c:pt idx="41" formatCode="&quot;$&quot;#,##0_);[Red]\(&quot;$&quot;#,##0\)">
                  <c:v>717917</c:v>
                </c:pt>
                <c:pt idx="42" formatCode="&quot;$&quot;#,##0_);[Red]\(&quot;$&quot;#,##0\)">
                  <c:v>718787</c:v>
                </c:pt>
                <c:pt idx="43" formatCode="&quot;$&quot;#,##0_);[Red]\(&quot;$&quot;#,##0\)">
                  <c:v>719643</c:v>
                </c:pt>
                <c:pt idx="44" formatCode="&quot;$&quot;#,##0_);[Red]\(&quot;$&quot;#,##0\)">
                  <c:v>720511</c:v>
                </c:pt>
                <c:pt idx="45" formatCode="&quot;$&quot;#,##0_);[Red]\(&quot;$&quot;#,##0\)">
                  <c:v>721372</c:v>
                </c:pt>
                <c:pt idx="46" formatCode="&quot;$&quot;#,##0_);[Red]\(&quot;$&quot;#,##0\)">
                  <c:v>722232</c:v>
                </c:pt>
                <c:pt idx="47" formatCode="&quot;$&quot;#,##0_);[Red]\(&quot;$&quot;#,##0\)">
                  <c:v>723073</c:v>
                </c:pt>
                <c:pt idx="48" formatCode="&quot;$&quot;#,##0_);[Red]\(&quot;$&quot;#,##0\)">
                  <c:v>723913</c:v>
                </c:pt>
                <c:pt idx="49" formatCode="&quot;$&quot;#,##0_);[Red]\(&quot;$&quot;#,##0\)">
                  <c:v>724753</c:v>
                </c:pt>
                <c:pt idx="50" formatCode="&quot;$&quot;#,##0_);[Red]\(&quot;$&quot;#,##0\)">
                  <c:v>725602</c:v>
                </c:pt>
                <c:pt idx="51" formatCode="&quot;$&quot;#,##0_);[Red]\(&quot;$&quot;#,##0\)">
                  <c:v>726468</c:v>
                </c:pt>
                <c:pt idx="52" formatCode="&quot;$&quot;#,##0_);[Red]\(&quot;$&quot;#,##0\)">
                  <c:v>727343</c:v>
                </c:pt>
                <c:pt idx="53" formatCode="&quot;$&quot;#,##0_);[Red]\(&quot;$&quot;#,##0\)">
                  <c:v>728227</c:v>
                </c:pt>
                <c:pt idx="54" formatCode="&quot;$&quot;#,##0_);[Red]\(&quot;$&quot;#,##0\)">
                  <c:v>729105</c:v>
                </c:pt>
                <c:pt idx="55" formatCode="&quot;$&quot;#,##0_);[Red]\(&quot;$&quot;#,##0\)">
                  <c:v>729989</c:v>
                </c:pt>
                <c:pt idx="56" formatCode="&quot;$&quot;#,##0_);[Red]\(&quot;$&quot;#,##0\)">
                  <c:v>730874</c:v>
                </c:pt>
                <c:pt idx="57" formatCode="&quot;$&quot;#,##0_);[Red]\(&quot;$&quot;#,##0\)">
                  <c:v>731765</c:v>
                </c:pt>
                <c:pt idx="58" formatCode="&quot;$&quot;#,##0_);[Red]\(&quot;$&quot;#,##0\)">
                  <c:v>732659</c:v>
                </c:pt>
                <c:pt idx="59" formatCode="&quot;$&quot;#,##0_);[Red]\(&quot;$&quot;#,##0\)">
                  <c:v>733549</c:v>
                </c:pt>
                <c:pt idx="60" formatCode="&quot;$&quot;#,##0_);[Red]\(&quot;$&quot;#,##0\)">
                  <c:v>734438</c:v>
                </c:pt>
                <c:pt idx="61" formatCode="&quot;$&quot;#,##0_);[Red]\(&quot;$&quot;#,##0\)">
                  <c:v>735313</c:v>
                </c:pt>
                <c:pt idx="62" formatCode="&quot;$&quot;#,##0_);[Red]\(&quot;$&quot;#,##0\)">
                  <c:v>736180</c:v>
                </c:pt>
                <c:pt idx="63" formatCode="&quot;$&quot;#,##0_);[Red]\(&quot;$&quot;#,##0\)">
                  <c:v>737058</c:v>
                </c:pt>
                <c:pt idx="64" formatCode="&quot;$&quot;#,##0_);[Red]\(&quot;$&quot;#,##0\)">
                  <c:v>737940</c:v>
                </c:pt>
                <c:pt idx="65" formatCode="&quot;$&quot;#,##0_);[Red]\(&quot;$&quot;#,##0\)">
                  <c:v>738820</c:v>
                </c:pt>
                <c:pt idx="66" formatCode="&quot;$&quot;#,##0_);[Red]\(&quot;$&quot;#,##0\)">
                  <c:v>739684</c:v>
                </c:pt>
                <c:pt idx="67" formatCode="&quot;$&quot;#,##0_);[Red]\(&quot;$&quot;#,##0\)">
                  <c:v>740543</c:v>
                </c:pt>
                <c:pt idx="68" formatCode="&quot;$&quot;#,##0_);[Red]\(&quot;$&quot;#,##0\)">
                  <c:v>741400</c:v>
                </c:pt>
                <c:pt idx="69" formatCode="&quot;$&quot;#,##0_);[Red]\(&quot;$&quot;#,##0\)">
                  <c:v>742254</c:v>
                </c:pt>
                <c:pt idx="70" formatCode="&quot;$&quot;#,##0_);[Red]\(&quot;$&quot;#,##0\)">
                  <c:v>743104</c:v>
                </c:pt>
                <c:pt idx="71" formatCode="&quot;$&quot;#,##0_);[Red]\(&quot;$&quot;#,##0\)">
                  <c:v>743951</c:v>
                </c:pt>
                <c:pt idx="72" formatCode="&quot;$&quot;#,##0_);[Red]\(&quot;$&quot;#,##0\)">
                  <c:v>744807</c:v>
                </c:pt>
                <c:pt idx="73" formatCode="&quot;$&quot;#,##0_);[Red]\(&quot;$&quot;#,##0\)">
                  <c:v>745677</c:v>
                </c:pt>
                <c:pt idx="74" formatCode="&quot;$&quot;#,##0_);[Red]\(&quot;$&quot;#,##0\)">
                  <c:v>746538</c:v>
                </c:pt>
                <c:pt idx="75" formatCode="&quot;$&quot;#,##0_);[Red]\(&quot;$&quot;#,##0\)">
                  <c:v>747401</c:v>
                </c:pt>
                <c:pt idx="76" formatCode="&quot;$&quot;#,##0_);[Red]\(&quot;$&quot;#,##0\)">
                  <c:v>748255</c:v>
                </c:pt>
                <c:pt idx="77" formatCode="&quot;$&quot;#,##0_);[Red]\(&quot;$&quot;#,##0\)">
                  <c:v>749113</c:v>
                </c:pt>
                <c:pt idx="78" formatCode="&quot;$&quot;#,##0_);[Red]\(&quot;$&quot;#,##0\)">
                  <c:v>749966</c:v>
                </c:pt>
                <c:pt idx="79" formatCode="&quot;$&quot;#,##0_);[Red]\(&quot;$&quot;#,##0\)">
                  <c:v>750818</c:v>
                </c:pt>
                <c:pt idx="80" formatCode="&quot;$&quot;#,##0_);[Red]\(&quot;$&quot;#,##0\)">
                  <c:v>751671</c:v>
                </c:pt>
                <c:pt idx="81" formatCode="&quot;$&quot;#,##0_);[Red]\(&quot;$&quot;#,##0\)">
                  <c:v>752521</c:v>
                </c:pt>
                <c:pt idx="82" formatCode="&quot;$&quot;#,##0_);[Red]\(&quot;$&quot;#,##0\)">
                  <c:v>753370</c:v>
                </c:pt>
                <c:pt idx="83" formatCode="&quot;$&quot;#,##0_);[Red]\(&quot;$&quot;#,##0\)">
                  <c:v>754215</c:v>
                </c:pt>
                <c:pt idx="84" formatCode="&quot;$&quot;#,##0_);[Red]\(&quot;$&quot;#,##0\)">
                  <c:v>755057</c:v>
                </c:pt>
                <c:pt idx="85" formatCode="&quot;$&quot;#,##0_);[Red]\(&quot;$&quot;#,##0\)">
                  <c:v>755904</c:v>
                </c:pt>
                <c:pt idx="86" formatCode="&quot;$&quot;#,##0_);[Red]\(&quot;$&quot;#,##0\)">
                  <c:v>756750</c:v>
                </c:pt>
                <c:pt idx="87" formatCode="&quot;$&quot;#,##0_);[Red]\(&quot;$&quot;#,##0\)">
                  <c:v>757599</c:v>
                </c:pt>
                <c:pt idx="88" formatCode="&quot;$&quot;#,##0_);[Red]\(&quot;$&quot;#,##0\)">
                  <c:v>758444</c:v>
                </c:pt>
                <c:pt idx="89" formatCode="&quot;$&quot;#,##0_);[Red]\(&quot;$&quot;#,##0\)">
                  <c:v>759288</c:v>
                </c:pt>
                <c:pt idx="90" formatCode="&quot;$&quot;#,##0_);[Red]\(&quot;$&quot;#,##0\)">
                  <c:v>760130</c:v>
                </c:pt>
                <c:pt idx="91" formatCode="&quot;$&quot;#,##0_);[Red]\(&quot;$&quot;#,##0\)">
                  <c:v>760970</c:v>
                </c:pt>
                <c:pt idx="92" formatCode="&quot;$&quot;#,##0_);[Red]\(&quot;$&quot;#,##0\)">
                  <c:v>761823</c:v>
                </c:pt>
                <c:pt idx="93" formatCode="&quot;$&quot;#,##0_);[Red]\(&quot;$&quot;#,##0\)">
                  <c:v>762676</c:v>
                </c:pt>
                <c:pt idx="94" formatCode="&quot;$&quot;#,##0_);[Red]\(&quot;$&quot;#,##0\)">
                  <c:v>763527</c:v>
                </c:pt>
                <c:pt idx="95" formatCode="&quot;$&quot;#,##0_);[Red]\(&quot;$&quot;#,##0\)">
                  <c:v>764382</c:v>
                </c:pt>
                <c:pt idx="96" formatCode="&quot;$&quot;#,##0_);[Red]\(&quot;$&quot;#,##0\)">
                  <c:v>765274</c:v>
                </c:pt>
                <c:pt idx="97" formatCode="&quot;$&quot;#,##0_);[Red]\(&quot;$&quot;#,##0\)">
                  <c:v>766203</c:v>
                </c:pt>
                <c:pt idx="98" formatCode="&quot;$&quot;#,##0_);[Red]\(&quot;$&quot;#,##0\)">
                  <c:v>767174</c:v>
                </c:pt>
                <c:pt idx="99" formatCode="&quot;$&quot;#,##0_);[Red]\(&quot;$&quot;#,##0\)">
                  <c:v>768186</c:v>
                </c:pt>
                <c:pt idx="100" formatCode="&quot;$&quot;#,##0_);[Red]\(&quot;$&quot;#,##0\)">
                  <c:v>769201</c:v>
                </c:pt>
                <c:pt idx="101" formatCode="&quot;$&quot;#,##0_);[Red]\(&quot;$&quot;#,##0\)">
                  <c:v>770198</c:v>
                </c:pt>
                <c:pt idx="102" formatCode="&quot;$&quot;#,##0_);[Red]\(&quot;$&quot;#,##0\)">
                  <c:v>771186</c:v>
                </c:pt>
                <c:pt idx="103" formatCode="&quot;$&quot;#,##0_);[Red]\(&quot;$&quot;#,##0\)">
                  <c:v>772191</c:v>
                </c:pt>
                <c:pt idx="104" formatCode="&quot;$&quot;#,##0_);[Red]\(&quot;$&quot;#,##0\)">
                  <c:v>773208</c:v>
                </c:pt>
                <c:pt idx="105" formatCode="&quot;$&quot;#,##0_);[Red]\(&quot;$&quot;#,##0\)">
                  <c:v>774226</c:v>
                </c:pt>
                <c:pt idx="106" formatCode="&quot;$&quot;#,##0_);[Red]\(&quot;$&quot;#,##0\)">
                  <c:v>775255</c:v>
                </c:pt>
                <c:pt idx="107" formatCode="&quot;$&quot;#,##0_);[Red]\(&quot;$&quot;#,##0\)">
                  <c:v>776288</c:v>
                </c:pt>
                <c:pt idx="108" formatCode="&quot;$&quot;#,##0_);[Red]\(&quot;$&quot;#,##0\)">
                  <c:v>777362</c:v>
                </c:pt>
                <c:pt idx="109" formatCode="&quot;$&quot;#,##0_);[Red]\(&quot;$&quot;#,##0\)">
                  <c:v>778485</c:v>
                </c:pt>
                <c:pt idx="110" formatCode="&quot;$&quot;#,##0_);[Red]\(&quot;$&quot;#,##0\)">
                  <c:v>779623</c:v>
                </c:pt>
                <c:pt idx="111" formatCode="&quot;$&quot;#,##0_);[Red]\(&quot;$&quot;#,##0\)">
                  <c:v>780806</c:v>
                </c:pt>
                <c:pt idx="112" formatCode="&quot;$&quot;#,##0_);[Red]\(&quot;$&quot;#,##0\)">
                  <c:v>782036</c:v>
                </c:pt>
                <c:pt idx="113" formatCode="&quot;$&quot;#,##0_);[Red]\(&quot;$&quot;#,##0\)">
                  <c:v>783344</c:v>
                </c:pt>
                <c:pt idx="114" formatCode="&quot;$&quot;#,##0_);[Red]\(&quot;$&quot;#,##0\)">
                  <c:v>784732</c:v>
                </c:pt>
                <c:pt idx="115" formatCode="&quot;$&quot;#,##0_);[Red]\(&quot;$&quot;#,##0\)">
                  <c:v>786198</c:v>
                </c:pt>
                <c:pt idx="116" formatCode="&quot;$&quot;#,##0_);[Red]\(&quot;$&quot;#,##0\)">
                  <c:v>787726</c:v>
                </c:pt>
                <c:pt idx="117" formatCode="&quot;$&quot;#,##0_);[Red]\(&quot;$&quot;#,##0\)">
                  <c:v>789240</c:v>
                </c:pt>
                <c:pt idx="118" formatCode="&quot;$&quot;#,##0_);[Red]\(&quot;$&quot;#,##0\)">
                  <c:v>790786</c:v>
                </c:pt>
                <c:pt idx="119" formatCode="&quot;$&quot;#,##0_);[Red]\(&quot;$&quot;#,##0\)">
                  <c:v>792326</c:v>
                </c:pt>
                <c:pt idx="120" formatCode="&quot;$&quot;#,##0_);[Red]\(&quot;$&quot;#,##0\)">
                  <c:v>793954</c:v>
                </c:pt>
                <c:pt idx="121" formatCode="&quot;$&quot;#,##0_);[Red]\(&quot;$&quot;#,##0\)">
                  <c:v>795654</c:v>
                </c:pt>
                <c:pt idx="122" formatCode="&quot;$&quot;#,##0_);[Red]\(&quot;$&quot;#,##0\)">
                  <c:v>797363</c:v>
                </c:pt>
                <c:pt idx="123" formatCode="&quot;$&quot;#,##0_);[Red]\(&quot;$&quot;#,##0\)">
                  <c:v>799234</c:v>
                </c:pt>
                <c:pt idx="124" formatCode="&quot;$&quot;#,##0_);[Red]\(&quot;$&quot;#,##0\)">
                  <c:v>801108</c:v>
                </c:pt>
                <c:pt idx="125" formatCode="&quot;$&quot;#,##0_);[Red]\(&quot;$&quot;#,##0\)">
                  <c:v>803144</c:v>
                </c:pt>
                <c:pt idx="126" formatCode="&quot;$&quot;#,##0_);[Red]\(&quot;$&quot;#,##0\)">
                  <c:v>805183</c:v>
                </c:pt>
                <c:pt idx="127" formatCode="&quot;$&quot;#,##0_);[Red]\(&quot;$&quot;#,##0\)">
                  <c:v>807306</c:v>
                </c:pt>
                <c:pt idx="128" formatCode="&quot;$&quot;#,##0_);[Red]\(&quot;$&quot;#,##0\)">
                  <c:v>809513</c:v>
                </c:pt>
                <c:pt idx="129" formatCode="&quot;$&quot;#,##0_);[Red]\(&quot;$&quot;#,##0\)">
                  <c:v>811724</c:v>
                </c:pt>
                <c:pt idx="130" formatCode="&quot;$&quot;#,##0_);[Red]\(&quot;$&quot;#,##0\)">
                  <c:v>814020</c:v>
                </c:pt>
                <c:pt idx="131" formatCode="&quot;$&quot;#,##0_);[Red]\(&quot;$&quot;#,##0\)">
                  <c:v>816320</c:v>
                </c:pt>
                <c:pt idx="132" formatCode="&quot;$&quot;#,##0_);[Red]\(&quot;$&quot;#,##0\)">
                  <c:v>818788</c:v>
                </c:pt>
                <c:pt idx="133" formatCode="&quot;$&quot;#,##0_);[Red]\(&quot;$&quot;#,##0\)">
                  <c:v>821286</c:v>
                </c:pt>
                <c:pt idx="134" formatCode="&quot;$&quot;#,##0_);[Red]\(&quot;$&quot;#,##0\)">
                  <c:v>823642</c:v>
                </c:pt>
                <c:pt idx="135" formatCode="&quot;$&quot;#,##0_);[Red]\(&quot;$&quot;#,##0\)">
                  <c:v>826184</c:v>
                </c:pt>
                <c:pt idx="136" formatCode="&quot;$&quot;#,##0_);[Red]\(&quot;$&quot;#,##0\)">
                  <c:v>828683</c:v>
                </c:pt>
                <c:pt idx="137" formatCode="&quot;$&quot;#,##0_);[Red]\(&quot;$&quot;#,##0\)">
                  <c:v>831250</c:v>
                </c:pt>
                <c:pt idx="138" formatCode="&quot;$&quot;#,##0_);[Red]\(&quot;$&quot;#,##0\)">
                  <c:v>833762</c:v>
                </c:pt>
                <c:pt idx="139" formatCode="&quot;$&quot;#,##0_);[Red]\(&quot;$&quot;#,##0\)">
                  <c:v>836263</c:v>
                </c:pt>
                <c:pt idx="140" formatCode="&quot;$&quot;#,##0_);[Red]\(&quot;$&quot;#,##0\)">
                  <c:v>838687</c:v>
                </c:pt>
                <c:pt idx="141" formatCode="&quot;$&quot;#,##0_);[Red]\(&quot;$&quot;#,##0\)">
                  <c:v>840961</c:v>
                </c:pt>
                <c:pt idx="142" formatCode="&quot;$&quot;#,##0_);[Red]\(&quot;$&quot;#,##0\)">
                  <c:v>843220</c:v>
                </c:pt>
                <c:pt idx="143" formatCode="&quot;$&quot;#,##0_);[Red]\(&quot;$&quot;#,##0\)">
                  <c:v>845310</c:v>
                </c:pt>
                <c:pt idx="144" formatCode="&quot;$&quot;#,##0_);[Red]\(&quot;$&quot;#,##0\)">
                  <c:v>847348</c:v>
                </c:pt>
                <c:pt idx="145" formatCode="&quot;$&quot;#,##0_);[Red]\(&quot;$&quot;#,##0\)">
                  <c:v>849391</c:v>
                </c:pt>
                <c:pt idx="146" formatCode="&quot;$&quot;#,##0_);[Red]\(&quot;$&quot;#,##0\)">
                  <c:v>851298</c:v>
                </c:pt>
                <c:pt idx="147" formatCode="&quot;$&quot;#,##0_);[Red]\(&quot;$&quot;#,##0\)">
                  <c:v>853208</c:v>
                </c:pt>
                <c:pt idx="148" formatCode="&quot;$&quot;#,##0_);[Red]\(&quot;$&quot;#,##0\)">
                  <c:v>854741</c:v>
                </c:pt>
                <c:pt idx="149" formatCode="&quot;$&quot;#,##0_);[Red]\(&quot;$&quot;#,##0\)">
                  <c:v>855943</c:v>
                </c:pt>
                <c:pt idx="150" formatCode="&quot;$&quot;#,##0_);[Red]\(&quot;$&quot;#,##0\)">
                  <c:v>856861</c:v>
                </c:pt>
                <c:pt idx="151" formatCode="&quot;$&quot;#,##0_);[Red]\(&quot;$&quot;#,##0\)">
                  <c:v>857792</c:v>
                </c:pt>
                <c:pt idx="152" formatCode="&quot;$&quot;#,##0_);[Red]\(&quot;$&quot;#,##0\)">
                  <c:v>858721</c:v>
                </c:pt>
                <c:pt idx="153" formatCode="&quot;$&quot;#,##0_);[Red]\(&quot;$&quot;#,##0\)">
                  <c:v>859638</c:v>
                </c:pt>
                <c:pt idx="154" formatCode="&quot;$&quot;#,##0_);[Red]\(&quot;$&quot;#,##0\)">
                  <c:v>860545</c:v>
                </c:pt>
                <c:pt idx="155" formatCode="&quot;$&quot;#,##0_);[Red]\(&quot;$&quot;#,##0\)">
                  <c:v>861449</c:v>
                </c:pt>
                <c:pt idx="156" formatCode="&quot;$&quot;#,##0_);[Red]\(&quot;$&quot;#,##0\)">
                  <c:v>862349</c:v>
                </c:pt>
                <c:pt idx="157" formatCode="&quot;$&quot;#,##0_);[Red]\(&quot;$&quot;#,##0\)">
                  <c:v>863245</c:v>
                </c:pt>
                <c:pt idx="158" formatCode="&quot;$&quot;#,##0_);[Red]\(&quot;$&quot;#,##0\)">
                  <c:v>864127</c:v>
                </c:pt>
                <c:pt idx="159" formatCode="&quot;$&quot;#,##0_);[Red]\(&quot;$&quot;#,##0\)">
                  <c:v>865004</c:v>
                </c:pt>
                <c:pt idx="160" formatCode="&quot;$&quot;#,##0_);[Red]\(&quot;$&quot;#,##0\)">
                  <c:v>865867</c:v>
                </c:pt>
                <c:pt idx="161" formatCode="&quot;$&quot;#,##0_);[Red]\(&quot;$&quot;#,##0\)">
                  <c:v>866721</c:v>
                </c:pt>
                <c:pt idx="162" formatCode="&quot;$&quot;#,##0_);[Red]\(&quot;$&quot;#,##0\)">
                  <c:v>867567</c:v>
                </c:pt>
                <c:pt idx="163" formatCode="&quot;$&quot;#,##0_);[Red]\(&quot;$&quot;#,##0\)">
                  <c:v>868420</c:v>
                </c:pt>
                <c:pt idx="164" formatCode="&quot;$&quot;#,##0_);[Red]\(&quot;$&quot;#,##0\)">
                  <c:v>869280</c:v>
                </c:pt>
                <c:pt idx="165" formatCode="&quot;$&quot;#,##0_);[Red]\(&quot;$&quot;#,##0\)">
                  <c:v>870146</c:v>
                </c:pt>
                <c:pt idx="166" formatCode="&quot;$&quot;#,##0_);[Red]\(&quot;$&quot;#,##0\)">
                  <c:v>871011</c:v>
                </c:pt>
                <c:pt idx="167" formatCode="&quot;$&quot;#,##0_);[Red]\(&quot;$&quot;#,##0\)">
                  <c:v>871877</c:v>
                </c:pt>
                <c:pt idx="168" formatCode="&quot;$&quot;#,##0_);[Red]\(&quot;$&quot;#,##0\)">
                  <c:v>872748</c:v>
                </c:pt>
                <c:pt idx="169" formatCode="&quot;$&quot;#,##0_);[Red]\(&quot;$&quot;#,##0\)">
                  <c:v>873622</c:v>
                </c:pt>
                <c:pt idx="170" formatCode="&quot;$&quot;#,##0_);[Red]\(&quot;$&quot;#,##0\)">
                  <c:v>874520</c:v>
                </c:pt>
                <c:pt idx="171" formatCode="&quot;$&quot;#,##0_);[Red]\(&quot;$&quot;#,##0\)">
                  <c:v>875493</c:v>
                </c:pt>
                <c:pt idx="172" formatCode="&quot;$&quot;#,##0_);[Red]\(&quot;$&quot;#,##0\)">
                  <c:v>876574</c:v>
                </c:pt>
                <c:pt idx="173" formatCode="&quot;$&quot;#,##0_);[Red]\(&quot;$&quot;#,##0\)">
                  <c:v>877831</c:v>
                </c:pt>
                <c:pt idx="174" formatCode="&quot;$&quot;#,##0_);[Red]\(&quot;$&quot;#,##0\)">
                  <c:v>879258</c:v>
                </c:pt>
                <c:pt idx="175" formatCode="&quot;$&quot;#,##0_);[Red]\(&quot;$&quot;#,##0\)">
                  <c:v>881004</c:v>
                </c:pt>
                <c:pt idx="176" formatCode="&quot;$&quot;#,##0_);[Red]\(&quot;$&quot;#,##0\)">
                  <c:v>883148</c:v>
                </c:pt>
                <c:pt idx="177" formatCode="&quot;$&quot;#,##0_);[Red]\(&quot;$&quot;#,##0\)">
                  <c:v>885713</c:v>
                </c:pt>
                <c:pt idx="178" formatCode="&quot;$&quot;#,##0_);[Red]\(&quot;$&quot;#,##0\)">
                  <c:v>888743</c:v>
                </c:pt>
                <c:pt idx="179" formatCode="&quot;$&quot;#,##0_);[Red]\(&quot;$&quot;#,##0\)">
                  <c:v>892126</c:v>
                </c:pt>
                <c:pt idx="180" formatCode="&quot;$&quot;#,##0_);[Red]\(&quot;$&quot;#,##0\)">
                  <c:v>895973</c:v>
                </c:pt>
                <c:pt idx="181" formatCode="&quot;$&quot;#,##0_);[Red]\(&quot;$&quot;#,##0\)">
                  <c:v>900116</c:v>
                </c:pt>
                <c:pt idx="182" formatCode="&quot;$&quot;#,##0_);[Red]\(&quot;$&quot;#,##0\)">
                  <c:v>904092</c:v>
                </c:pt>
                <c:pt idx="183" formatCode="&quot;$&quot;#,##0_);[Red]\(&quot;$&quot;#,##0\)">
                  <c:v>908543</c:v>
                </c:pt>
                <c:pt idx="184" formatCode="&quot;$&quot;#,##0_);[Red]\(&quot;$&quot;#,##0\)">
                  <c:v>912996</c:v>
                </c:pt>
                <c:pt idx="185" formatCode="&quot;$&quot;#,##0_);[Red]\(&quot;$&quot;#,##0\)">
                  <c:v>917697</c:v>
                </c:pt>
                <c:pt idx="186" formatCode="&quot;$&quot;#,##0_);[Red]\(&quot;$&quot;#,##0\)">
                  <c:v>922441</c:v>
                </c:pt>
                <c:pt idx="187" formatCode="&quot;$&quot;#,##0_);[Red]\(&quot;$&quot;#,##0\)">
                  <c:v>927481</c:v>
                </c:pt>
                <c:pt idx="188" formatCode="&quot;$&quot;#,##0_);[Red]\(&quot;$&quot;#,##0\)">
                  <c:v>932630</c:v>
                </c:pt>
                <c:pt idx="189" formatCode="&quot;$&quot;#,##0_);[Red]\(&quot;$&quot;#,##0\)">
                  <c:v>937678</c:v>
                </c:pt>
                <c:pt idx="190" formatCode="&quot;$&quot;#,##0_);[Red]\(&quot;$&quot;#,##0\)">
                  <c:v>942933</c:v>
                </c:pt>
                <c:pt idx="191" formatCode="&quot;$&quot;#,##0_);[Red]\(&quot;$&quot;#,##0\)">
                  <c:v>948081</c:v>
                </c:pt>
                <c:pt idx="192" formatCode="&quot;$&quot;#,##0_);[Red]\(&quot;$&quot;#,##0\)">
                  <c:v>953379</c:v>
                </c:pt>
              </c:numCache>
            </c:numRef>
          </c:val>
          <c:smooth val="0"/>
          <c:extLst>
            <c:ext xmlns:c16="http://schemas.microsoft.com/office/drawing/2014/chart" uri="{C3380CC4-5D6E-409C-BE32-E72D297353CC}">
              <c16:uniqueId val="{00000002-1683-4C47-9139-20FD1D9BE47F}"/>
            </c:ext>
          </c:extLst>
        </c:ser>
        <c:ser>
          <c:idx val="3"/>
          <c:order val="3"/>
          <c:tx>
            <c:strRef>
              <c:f>Sheet1!$E$1</c:f>
              <c:strCache>
                <c:ptCount val="1"/>
                <c:pt idx="0">
                  <c:v>Actual 2</c:v>
                </c:pt>
              </c:strCache>
            </c:strRef>
          </c:tx>
          <c:spPr>
            <a:ln w="76200">
              <a:solidFill>
                <a:srgbClr val="3769FF"/>
              </a:solidFill>
            </a:ln>
          </c:spPr>
          <c:marker>
            <c:symbol val="none"/>
          </c:marker>
          <c:cat>
            <c:numRef>
              <c:f>Sheet1!$A$2:$A$194</c:f>
              <c:numCache>
                <c:formatCode>m/d/yyyy</c:formatCode>
                <c:ptCount val="193"/>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pt idx="181">
                  <c:v>44957</c:v>
                </c:pt>
                <c:pt idx="182">
                  <c:v>44985</c:v>
                </c:pt>
                <c:pt idx="183">
                  <c:v>45016</c:v>
                </c:pt>
                <c:pt idx="184">
                  <c:v>45046</c:v>
                </c:pt>
                <c:pt idx="185">
                  <c:v>45077</c:v>
                </c:pt>
                <c:pt idx="186">
                  <c:v>45107</c:v>
                </c:pt>
                <c:pt idx="187">
                  <c:v>45138</c:v>
                </c:pt>
                <c:pt idx="188">
                  <c:v>45169</c:v>
                </c:pt>
                <c:pt idx="189">
                  <c:v>45199</c:v>
                </c:pt>
                <c:pt idx="190">
                  <c:v>45230</c:v>
                </c:pt>
                <c:pt idx="191">
                  <c:v>45260</c:v>
                </c:pt>
                <c:pt idx="192">
                  <c:v>45291</c:v>
                </c:pt>
              </c:numCache>
            </c:numRef>
          </c:cat>
          <c:val>
            <c:numRef>
              <c:f>Sheet1!$E$2:$E$194</c:f>
              <c:numCache>
                <c:formatCode>General</c:formatCode>
                <c:ptCount val="193"/>
                <c:pt idx="14" formatCode="&quot;$&quot;#,##0_);[Red]\(&quot;$&quot;#,##0\)">
                  <c:v>693177</c:v>
                </c:pt>
                <c:pt idx="15" formatCode="&quot;$&quot;#,##0_);[Red]\(&quot;$&quot;#,##0\)">
                  <c:v>726833</c:v>
                </c:pt>
                <c:pt idx="16" formatCode="&quot;$&quot;#,##0_);[Red]\(&quot;$&quot;#,##0\)">
                  <c:v>762284</c:v>
                </c:pt>
                <c:pt idx="17" formatCode="&quot;$&quot;#,##0_);[Red]\(&quot;$&quot;#,##0\)">
                  <c:v>786936</c:v>
                </c:pt>
                <c:pt idx="18" formatCode="&quot;$&quot;#,##0_);[Red]\(&quot;$&quot;#,##0\)">
                  <c:v>790778</c:v>
                </c:pt>
                <c:pt idx="19" formatCode="&quot;$&quot;#,##0_);[Red]\(&quot;$&quot;#,##0\)">
                  <c:v>828079</c:v>
                </c:pt>
                <c:pt idx="20" formatCode="&quot;$&quot;#,##0_);[Red]\(&quot;$&quot;#,##0\)">
                  <c:v>848537</c:v>
                </c:pt>
                <c:pt idx="21" formatCode="&quot;$&quot;#,##0_);[Red]\(&quot;$&quot;#,##0\)">
                  <c:v>870216</c:v>
                </c:pt>
                <c:pt idx="22" formatCode="&quot;$&quot;#,##0_);[Red]\(&quot;$&quot;#,##0\)">
                  <c:v>864493</c:v>
                </c:pt>
                <c:pt idx="23" formatCode="&quot;$&quot;#,##0_);[Red]\(&quot;$&quot;#,##0\)">
                  <c:v>897865</c:v>
                </c:pt>
                <c:pt idx="24" formatCode="&quot;$&quot;#,##0_);[Red]\(&quot;$&quot;#,##0\)">
                  <c:v>901468</c:v>
                </c:pt>
                <c:pt idx="25" formatCode="&quot;$&quot;#,##0_);[Red]\(&quot;$&quot;#,##0\)">
                  <c:v>892964</c:v>
                </c:pt>
                <c:pt idx="26" formatCode="&quot;$&quot;#,##0_);[Red]\(&quot;$&quot;#,##0\)">
                  <c:v>908994</c:v>
                </c:pt>
                <c:pt idx="27" formatCode="&quot;$&quot;#,##0_);[Red]\(&quot;$&quot;#,##0\)">
                  <c:v>936370</c:v>
                </c:pt>
                <c:pt idx="28" formatCode="&quot;$&quot;#,##0_);[Red]\(&quot;$&quot;#,##0\)">
                  <c:v>949524</c:v>
                </c:pt>
                <c:pt idx="29" formatCode="&quot;$&quot;#,##0_);[Red]\(&quot;$&quot;#,##0\)">
                  <c:v>915570</c:v>
                </c:pt>
                <c:pt idx="30" formatCode="&quot;$&quot;#,##0_);[Red]\(&quot;$&quot;#,##0\)">
                  <c:v>900405</c:v>
                </c:pt>
                <c:pt idx="31" formatCode="&quot;$&quot;#,##0_);[Red]\(&quot;$&quot;#,##0\)">
                  <c:v>936005</c:v>
                </c:pt>
                <c:pt idx="32" formatCode="&quot;$&quot;#,##0_);[Red]\(&quot;$&quot;#,##0\)">
                  <c:v>922584</c:v>
                </c:pt>
                <c:pt idx="33" formatCode="&quot;$&quot;#,##0_);[Red]\(&quot;$&quot;#,##0\)">
                  <c:v>962621</c:v>
                </c:pt>
                <c:pt idx="34" formatCode="&quot;$&quot;#,##0_);[Red]\(&quot;$&quot;#,##0\)">
                  <c:v>983179</c:v>
                </c:pt>
                <c:pt idx="35" formatCode="&quot;$&quot;#,##0_);[Red]\(&quot;$&quot;#,##0\)">
                  <c:v>981241</c:v>
                </c:pt>
                <c:pt idx="36" formatCode="&quot;$&quot;#,##0_);[Red]\(&quot;$&quot;#,##0\)">
                  <c:v>1009623</c:v>
                </c:pt>
              </c:numCache>
            </c:numRef>
          </c:val>
          <c:smooth val="0"/>
          <c:extLst>
            <c:ext xmlns:c16="http://schemas.microsoft.com/office/drawing/2014/chart" uri="{C3380CC4-5D6E-409C-BE32-E72D297353CC}">
              <c16:uniqueId val="{00000003-1683-4C47-9139-20FD1D9BE47F}"/>
            </c:ext>
          </c:extLst>
        </c:ser>
        <c:dLbls>
          <c:showLegendKey val="0"/>
          <c:showVal val="0"/>
          <c:showCatName val="0"/>
          <c:showSerName val="0"/>
          <c:showPercent val="0"/>
          <c:showBubbleSize val="0"/>
        </c:dLbls>
        <c:smooth val="0"/>
        <c:axId val="172741376"/>
        <c:axId val="172742912"/>
      </c:lineChart>
      <c:dateAx>
        <c:axId val="172741376"/>
        <c:scaling>
          <c:orientation val="minMax"/>
        </c:scaling>
        <c:delete val="0"/>
        <c:axPos val="b"/>
        <c:numFmt formatCode="mm/yy" sourceLinked="0"/>
        <c:majorTickMark val="none"/>
        <c:minorTickMark val="none"/>
        <c:tickLblPos val="nextTo"/>
        <c:spPr>
          <a:ln w="12700">
            <a:solidFill>
              <a:schemeClr val="tx1"/>
            </a:solidFill>
          </a:ln>
        </c:spPr>
        <c:txPr>
          <a:bodyPr/>
          <a:lstStyle/>
          <a:p>
            <a:pPr>
              <a:defRPr sz="1600" b="1">
                <a:latin typeface="Arial Narrow" pitchFamily="34" charset="0"/>
              </a:defRPr>
            </a:pPr>
            <a:endParaRPr lang="en-US"/>
          </a:p>
        </c:txPr>
        <c:crossAx val="172742912"/>
        <c:crosses val="autoZero"/>
        <c:auto val="1"/>
        <c:lblOffset val="100"/>
        <c:baseTimeUnit val="days"/>
        <c:majorUnit val="1"/>
        <c:majorTimeUnit val="years"/>
      </c:dateAx>
      <c:valAx>
        <c:axId val="172742912"/>
        <c:scaling>
          <c:orientation val="minMax"/>
          <c:max val="1200000"/>
          <c:min val="500000"/>
        </c:scaling>
        <c:delete val="0"/>
        <c:axPos val="l"/>
        <c:majorGridlines>
          <c:spPr>
            <a:ln w="12700">
              <a:solidFill>
                <a:srgbClr val="BBBBBB"/>
              </a:solidFill>
            </a:ln>
          </c:spPr>
        </c:majorGridlines>
        <c:numFmt formatCode="&quot;$&quot;#,##0" sourceLinked="0"/>
        <c:majorTickMark val="none"/>
        <c:minorTickMark val="none"/>
        <c:tickLblPos val="nextTo"/>
        <c:spPr>
          <a:ln>
            <a:noFill/>
          </a:ln>
        </c:spPr>
        <c:txPr>
          <a:bodyPr/>
          <a:lstStyle/>
          <a:p>
            <a:pPr>
              <a:defRPr sz="1600" b="0">
                <a:latin typeface="Arial Narrow" pitchFamily="34" charset="0"/>
              </a:defRPr>
            </a:pPr>
            <a:endParaRPr lang="en-US"/>
          </a:p>
        </c:txPr>
        <c:crossAx val="172741376"/>
        <c:crosses val="autoZero"/>
        <c:crossBetween val="midCat"/>
        <c:majorUnit val="100000"/>
        <c:minorUnit val="10000"/>
      </c:valAx>
    </c:plotArea>
    <c:plotVisOnly val="1"/>
    <c:dispBlanksAs val="gap"/>
    <c:showDLblsOverMax val="0"/>
  </c:chart>
  <c:spPr>
    <a:solidFill>
      <a:srgbClr val="FFFFFF"/>
    </a:solidFill>
    <a:ln>
      <a:noFill/>
    </a:ln>
  </c:spPr>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62779658473651E-2"/>
          <c:y val="2.5184010723430284E-2"/>
          <c:w val="0.87217210888700392"/>
          <c:h val="0.86632605141791341"/>
        </c:manualLayout>
      </c:layout>
      <c:lineChart>
        <c:grouping val="standard"/>
        <c:varyColors val="0"/>
        <c:ser>
          <c:idx val="0"/>
          <c:order val="0"/>
          <c:tx>
            <c:strRef>
              <c:f>Sheet1!$B$1</c:f>
              <c:strCache>
                <c:ptCount val="1"/>
                <c:pt idx="0">
                  <c:v>Goal</c:v>
                </c:pt>
              </c:strCache>
            </c:strRef>
          </c:tx>
          <c:spPr>
            <a:ln w="76200" cap="rnd">
              <a:solidFill>
                <a:srgbClr val="002EB8"/>
              </a:solidFill>
              <a:prstDash val="sysDot"/>
              <a:round/>
            </a:ln>
          </c:spPr>
          <c:marker>
            <c:symbol val="none"/>
          </c:marker>
          <c:cat>
            <c:numRef>
              <c:f>Sheet1!$A$2:$A$194</c:f>
              <c:numCache>
                <c:formatCode>m/d/yyyy</c:formatCode>
                <c:ptCount val="193"/>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pt idx="181">
                  <c:v>44957</c:v>
                </c:pt>
                <c:pt idx="182">
                  <c:v>44985</c:v>
                </c:pt>
                <c:pt idx="183">
                  <c:v>45016</c:v>
                </c:pt>
                <c:pt idx="184">
                  <c:v>45046</c:v>
                </c:pt>
                <c:pt idx="185">
                  <c:v>45077</c:v>
                </c:pt>
                <c:pt idx="186">
                  <c:v>45107</c:v>
                </c:pt>
                <c:pt idx="187">
                  <c:v>45138</c:v>
                </c:pt>
                <c:pt idx="188">
                  <c:v>45169</c:v>
                </c:pt>
                <c:pt idx="189">
                  <c:v>45199</c:v>
                </c:pt>
                <c:pt idx="190">
                  <c:v>45230</c:v>
                </c:pt>
                <c:pt idx="191">
                  <c:v>45260</c:v>
                </c:pt>
                <c:pt idx="192">
                  <c:v>45291</c:v>
                </c:pt>
              </c:numCache>
            </c:numRef>
          </c:cat>
          <c:val>
            <c:numRef>
              <c:f>Sheet1!$B$2:$B$194</c:f>
              <c:numCache>
                <c:formatCode>"$"#,##0_);[Red]\("$"#,##0\)</c:formatCode>
                <c:ptCount val="193"/>
                <c:pt idx="0">
                  <c:v>1000000</c:v>
                </c:pt>
                <c:pt idx="1">
                  <c:v>1000000</c:v>
                </c:pt>
                <c:pt idx="2">
                  <c:v>1000000</c:v>
                </c:pt>
                <c:pt idx="3">
                  <c:v>1000000</c:v>
                </c:pt>
                <c:pt idx="4">
                  <c:v>1000000</c:v>
                </c:pt>
                <c:pt idx="5">
                  <c:v>1000000</c:v>
                </c:pt>
                <c:pt idx="6">
                  <c:v>1000000</c:v>
                </c:pt>
                <c:pt idx="7">
                  <c:v>1000000</c:v>
                </c:pt>
                <c:pt idx="8">
                  <c:v>1000000</c:v>
                </c:pt>
                <c:pt idx="9">
                  <c:v>1000000</c:v>
                </c:pt>
                <c:pt idx="10">
                  <c:v>1000000</c:v>
                </c:pt>
                <c:pt idx="11">
                  <c:v>1000000</c:v>
                </c:pt>
                <c:pt idx="12">
                  <c:v>1000000</c:v>
                </c:pt>
                <c:pt idx="13">
                  <c:v>1000000</c:v>
                </c:pt>
                <c:pt idx="14">
                  <c:v>1000000</c:v>
                </c:pt>
                <c:pt idx="15">
                  <c:v>1000000</c:v>
                </c:pt>
                <c:pt idx="16">
                  <c:v>1000000</c:v>
                </c:pt>
                <c:pt idx="17">
                  <c:v>1000000</c:v>
                </c:pt>
                <c:pt idx="18">
                  <c:v>1000000</c:v>
                </c:pt>
                <c:pt idx="19">
                  <c:v>1000000</c:v>
                </c:pt>
                <c:pt idx="20">
                  <c:v>1000000</c:v>
                </c:pt>
                <c:pt idx="21">
                  <c:v>1000000</c:v>
                </c:pt>
                <c:pt idx="22">
                  <c:v>1000000</c:v>
                </c:pt>
                <c:pt idx="23">
                  <c:v>1000000</c:v>
                </c:pt>
                <c:pt idx="24">
                  <c:v>1000000</c:v>
                </c:pt>
                <c:pt idx="25">
                  <c:v>1000000</c:v>
                </c:pt>
                <c:pt idx="26">
                  <c:v>1000000</c:v>
                </c:pt>
                <c:pt idx="27">
                  <c:v>1000000</c:v>
                </c:pt>
                <c:pt idx="28">
                  <c:v>1000000</c:v>
                </c:pt>
                <c:pt idx="29">
                  <c:v>1000000</c:v>
                </c:pt>
                <c:pt idx="30">
                  <c:v>1000000</c:v>
                </c:pt>
                <c:pt idx="31">
                  <c:v>1000000</c:v>
                </c:pt>
                <c:pt idx="32">
                  <c:v>1000000</c:v>
                </c:pt>
                <c:pt idx="33">
                  <c:v>1000000</c:v>
                </c:pt>
                <c:pt idx="34">
                  <c:v>1000000</c:v>
                </c:pt>
                <c:pt idx="35">
                  <c:v>1000000</c:v>
                </c:pt>
                <c:pt idx="36">
                  <c:v>1000000</c:v>
                </c:pt>
                <c:pt idx="37">
                  <c:v>1000000</c:v>
                </c:pt>
                <c:pt idx="38">
                  <c:v>1000000</c:v>
                </c:pt>
                <c:pt idx="39">
                  <c:v>1000000</c:v>
                </c:pt>
                <c:pt idx="40">
                  <c:v>1000000</c:v>
                </c:pt>
                <c:pt idx="41">
                  <c:v>1000000</c:v>
                </c:pt>
                <c:pt idx="42">
                  <c:v>1000000</c:v>
                </c:pt>
                <c:pt idx="43">
                  <c:v>1000000</c:v>
                </c:pt>
                <c:pt idx="44">
                  <c:v>1000000</c:v>
                </c:pt>
                <c:pt idx="45">
                  <c:v>1000000</c:v>
                </c:pt>
                <c:pt idx="46">
                  <c:v>1000000</c:v>
                </c:pt>
                <c:pt idx="47">
                  <c:v>1000000</c:v>
                </c:pt>
                <c:pt idx="48">
                  <c:v>1000000</c:v>
                </c:pt>
                <c:pt idx="49">
                  <c:v>1000000</c:v>
                </c:pt>
                <c:pt idx="50">
                  <c:v>1000000</c:v>
                </c:pt>
                <c:pt idx="51">
                  <c:v>1000000</c:v>
                </c:pt>
                <c:pt idx="52">
                  <c:v>1000000</c:v>
                </c:pt>
                <c:pt idx="53">
                  <c:v>1000000</c:v>
                </c:pt>
                <c:pt idx="54">
                  <c:v>1000000</c:v>
                </c:pt>
                <c:pt idx="55">
                  <c:v>1000000</c:v>
                </c:pt>
                <c:pt idx="56">
                  <c:v>1000000</c:v>
                </c:pt>
                <c:pt idx="57">
                  <c:v>1000000</c:v>
                </c:pt>
                <c:pt idx="58">
                  <c:v>1000000</c:v>
                </c:pt>
                <c:pt idx="59">
                  <c:v>1000000</c:v>
                </c:pt>
                <c:pt idx="60">
                  <c:v>1000000</c:v>
                </c:pt>
                <c:pt idx="61">
                  <c:v>1000000</c:v>
                </c:pt>
                <c:pt idx="62">
                  <c:v>1000000</c:v>
                </c:pt>
                <c:pt idx="63">
                  <c:v>1000000</c:v>
                </c:pt>
                <c:pt idx="64">
                  <c:v>1000000</c:v>
                </c:pt>
                <c:pt idx="65">
                  <c:v>1000000</c:v>
                </c:pt>
                <c:pt idx="66">
                  <c:v>1000000</c:v>
                </c:pt>
                <c:pt idx="67">
                  <c:v>1000000</c:v>
                </c:pt>
                <c:pt idx="68">
                  <c:v>1000000</c:v>
                </c:pt>
                <c:pt idx="69">
                  <c:v>1000000</c:v>
                </c:pt>
                <c:pt idx="70">
                  <c:v>1000000</c:v>
                </c:pt>
                <c:pt idx="71">
                  <c:v>1000000</c:v>
                </c:pt>
                <c:pt idx="72">
                  <c:v>1000000</c:v>
                </c:pt>
                <c:pt idx="73">
                  <c:v>1000000</c:v>
                </c:pt>
                <c:pt idx="74">
                  <c:v>1000000</c:v>
                </c:pt>
                <c:pt idx="75">
                  <c:v>1000000</c:v>
                </c:pt>
                <c:pt idx="76">
                  <c:v>1000000</c:v>
                </c:pt>
                <c:pt idx="77">
                  <c:v>1000000</c:v>
                </c:pt>
                <c:pt idx="78">
                  <c:v>1000000</c:v>
                </c:pt>
                <c:pt idx="79">
                  <c:v>1000000</c:v>
                </c:pt>
                <c:pt idx="80">
                  <c:v>1000000</c:v>
                </c:pt>
                <c:pt idx="81">
                  <c:v>1000000</c:v>
                </c:pt>
                <c:pt idx="82">
                  <c:v>1000000</c:v>
                </c:pt>
                <c:pt idx="83">
                  <c:v>1000000</c:v>
                </c:pt>
                <c:pt idx="84">
                  <c:v>1000000</c:v>
                </c:pt>
                <c:pt idx="85">
                  <c:v>1000000</c:v>
                </c:pt>
                <c:pt idx="86">
                  <c:v>1000000</c:v>
                </c:pt>
                <c:pt idx="87">
                  <c:v>1000000</c:v>
                </c:pt>
                <c:pt idx="88">
                  <c:v>1000000</c:v>
                </c:pt>
                <c:pt idx="89">
                  <c:v>1000000</c:v>
                </c:pt>
                <c:pt idx="90">
                  <c:v>1000000</c:v>
                </c:pt>
                <c:pt idx="91">
                  <c:v>1000000</c:v>
                </c:pt>
                <c:pt idx="92">
                  <c:v>1000000</c:v>
                </c:pt>
                <c:pt idx="93">
                  <c:v>1000000</c:v>
                </c:pt>
                <c:pt idx="94">
                  <c:v>1000000</c:v>
                </c:pt>
                <c:pt idx="95">
                  <c:v>1000000</c:v>
                </c:pt>
                <c:pt idx="96">
                  <c:v>1000000</c:v>
                </c:pt>
                <c:pt idx="97">
                  <c:v>1000000</c:v>
                </c:pt>
                <c:pt idx="98">
                  <c:v>1000000</c:v>
                </c:pt>
                <c:pt idx="99">
                  <c:v>1000000</c:v>
                </c:pt>
                <c:pt idx="100">
                  <c:v>1000000</c:v>
                </c:pt>
                <c:pt idx="101">
                  <c:v>1000000</c:v>
                </c:pt>
                <c:pt idx="102">
                  <c:v>1000000</c:v>
                </c:pt>
                <c:pt idx="103">
                  <c:v>1000000</c:v>
                </c:pt>
                <c:pt idx="104">
                  <c:v>1000000</c:v>
                </c:pt>
                <c:pt idx="105">
                  <c:v>1000000</c:v>
                </c:pt>
                <c:pt idx="106">
                  <c:v>1000000</c:v>
                </c:pt>
                <c:pt idx="107">
                  <c:v>1000000</c:v>
                </c:pt>
                <c:pt idx="108">
                  <c:v>1000000</c:v>
                </c:pt>
                <c:pt idx="109">
                  <c:v>1000000</c:v>
                </c:pt>
                <c:pt idx="110">
                  <c:v>1000000</c:v>
                </c:pt>
                <c:pt idx="111">
                  <c:v>1000000</c:v>
                </c:pt>
                <c:pt idx="112">
                  <c:v>1000000</c:v>
                </c:pt>
                <c:pt idx="113">
                  <c:v>1000000</c:v>
                </c:pt>
                <c:pt idx="114">
                  <c:v>1000000</c:v>
                </c:pt>
                <c:pt idx="115">
                  <c:v>1000000</c:v>
                </c:pt>
                <c:pt idx="116">
                  <c:v>1000000</c:v>
                </c:pt>
                <c:pt idx="117">
                  <c:v>1000000</c:v>
                </c:pt>
                <c:pt idx="118">
                  <c:v>1000000</c:v>
                </c:pt>
                <c:pt idx="119">
                  <c:v>1000000</c:v>
                </c:pt>
                <c:pt idx="120">
                  <c:v>1000000</c:v>
                </c:pt>
                <c:pt idx="121">
                  <c:v>1000000</c:v>
                </c:pt>
                <c:pt idx="122">
                  <c:v>1000000</c:v>
                </c:pt>
                <c:pt idx="123">
                  <c:v>1000000</c:v>
                </c:pt>
                <c:pt idx="124">
                  <c:v>1000000</c:v>
                </c:pt>
                <c:pt idx="125">
                  <c:v>1000000</c:v>
                </c:pt>
                <c:pt idx="126">
                  <c:v>1000000</c:v>
                </c:pt>
                <c:pt idx="127">
                  <c:v>1000000</c:v>
                </c:pt>
                <c:pt idx="128">
                  <c:v>1000000</c:v>
                </c:pt>
                <c:pt idx="129">
                  <c:v>1000000</c:v>
                </c:pt>
                <c:pt idx="130">
                  <c:v>1000000</c:v>
                </c:pt>
                <c:pt idx="131">
                  <c:v>1000000</c:v>
                </c:pt>
                <c:pt idx="132">
                  <c:v>1000000</c:v>
                </c:pt>
                <c:pt idx="133">
                  <c:v>1000000</c:v>
                </c:pt>
                <c:pt idx="134">
                  <c:v>1000000</c:v>
                </c:pt>
                <c:pt idx="135">
                  <c:v>1000000</c:v>
                </c:pt>
                <c:pt idx="136">
                  <c:v>1000000</c:v>
                </c:pt>
                <c:pt idx="137">
                  <c:v>1000000</c:v>
                </c:pt>
                <c:pt idx="138">
                  <c:v>1000000</c:v>
                </c:pt>
                <c:pt idx="139">
                  <c:v>1000000</c:v>
                </c:pt>
                <c:pt idx="140">
                  <c:v>1000000</c:v>
                </c:pt>
                <c:pt idx="141">
                  <c:v>1000000</c:v>
                </c:pt>
                <c:pt idx="142">
                  <c:v>1000000</c:v>
                </c:pt>
                <c:pt idx="143">
                  <c:v>1000000</c:v>
                </c:pt>
                <c:pt idx="144">
                  <c:v>1000000</c:v>
                </c:pt>
                <c:pt idx="145">
                  <c:v>1000000</c:v>
                </c:pt>
                <c:pt idx="146">
                  <c:v>1000000</c:v>
                </c:pt>
                <c:pt idx="147">
                  <c:v>1000000</c:v>
                </c:pt>
                <c:pt idx="148">
                  <c:v>1000000</c:v>
                </c:pt>
                <c:pt idx="149">
                  <c:v>1000000</c:v>
                </c:pt>
                <c:pt idx="150">
                  <c:v>1000000</c:v>
                </c:pt>
                <c:pt idx="151">
                  <c:v>1000000</c:v>
                </c:pt>
                <c:pt idx="152">
                  <c:v>1000000</c:v>
                </c:pt>
                <c:pt idx="153">
                  <c:v>1000000</c:v>
                </c:pt>
                <c:pt idx="154">
                  <c:v>1000000</c:v>
                </c:pt>
                <c:pt idx="155">
                  <c:v>1000000</c:v>
                </c:pt>
                <c:pt idx="156">
                  <c:v>1000000</c:v>
                </c:pt>
                <c:pt idx="157">
                  <c:v>1000000</c:v>
                </c:pt>
                <c:pt idx="158">
                  <c:v>1000000</c:v>
                </c:pt>
                <c:pt idx="159">
                  <c:v>1000000</c:v>
                </c:pt>
                <c:pt idx="160">
                  <c:v>1000000</c:v>
                </c:pt>
                <c:pt idx="161">
                  <c:v>1000000</c:v>
                </c:pt>
                <c:pt idx="162">
                  <c:v>1000000</c:v>
                </c:pt>
                <c:pt idx="163">
                  <c:v>1000000</c:v>
                </c:pt>
                <c:pt idx="164">
                  <c:v>1000000</c:v>
                </c:pt>
                <c:pt idx="165">
                  <c:v>1000000</c:v>
                </c:pt>
                <c:pt idx="166">
                  <c:v>1000000</c:v>
                </c:pt>
                <c:pt idx="167">
                  <c:v>1000000</c:v>
                </c:pt>
                <c:pt idx="168">
                  <c:v>1000000</c:v>
                </c:pt>
                <c:pt idx="169">
                  <c:v>1000000</c:v>
                </c:pt>
                <c:pt idx="170">
                  <c:v>1000000</c:v>
                </c:pt>
                <c:pt idx="171">
                  <c:v>1000000</c:v>
                </c:pt>
                <c:pt idx="172">
                  <c:v>1000000</c:v>
                </c:pt>
                <c:pt idx="173">
                  <c:v>1000000</c:v>
                </c:pt>
                <c:pt idx="174">
                  <c:v>1000000</c:v>
                </c:pt>
                <c:pt idx="175">
                  <c:v>1000000</c:v>
                </c:pt>
                <c:pt idx="176">
                  <c:v>1000000</c:v>
                </c:pt>
                <c:pt idx="177">
                  <c:v>1000000</c:v>
                </c:pt>
                <c:pt idx="178">
                  <c:v>1000000</c:v>
                </c:pt>
                <c:pt idx="179">
                  <c:v>1000000</c:v>
                </c:pt>
                <c:pt idx="180">
                  <c:v>1000000</c:v>
                </c:pt>
                <c:pt idx="181">
                  <c:v>1000000</c:v>
                </c:pt>
                <c:pt idx="182">
                  <c:v>1000000</c:v>
                </c:pt>
                <c:pt idx="183">
                  <c:v>1000000</c:v>
                </c:pt>
                <c:pt idx="184">
                  <c:v>1000000</c:v>
                </c:pt>
                <c:pt idx="185">
                  <c:v>1000000</c:v>
                </c:pt>
                <c:pt idx="186">
                  <c:v>1000000</c:v>
                </c:pt>
                <c:pt idx="187">
                  <c:v>1000000</c:v>
                </c:pt>
                <c:pt idx="188">
                  <c:v>1000000</c:v>
                </c:pt>
                <c:pt idx="189">
                  <c:v>1000000</c:v>
                </c:pt>
                <c:pt idx="190">
                  <c:v>1000000</c:v>
                </c:pt>
                <c:pt idx="191">
                  <c:v>1000000</c:v>
                </c:pt>
                <c:pt idx="192">
                  <c:v>1000000</c:v>
                </c:pt>
              </c:numCache>
            </c:numRef>
          </c:val>
          <c:smooth val="0"/>
          <c:extLst>
            <c:ext xmlns:c16="http://schemas.microsoft.com/office/drawing/2014/chart" uri="{C3380CC4-5D6E-409C-BE32-E72D297353CC}">
              <c16:uniqueId val="{00000000-E423-4AA5-B99D-856BC553B762}"/>
            </c:ext>
          </c:extLst>
        </c:ser>
        <c:ser>
          <c:idx val="1"/>
          <c:order val="1"/>
          <c:tx>
            <c:strRef>
              <c:f>Sheet1!$C$1</c:f>
              <c:strCache>
                <c:ptCount val="1"/>
                <c:pt idx="0">
                  <c:v>Actual</c:v>
                </c:pt>
              </c:strCache>
            </c:strRef>
          </c:tx>
          <c:spPr>
            <a:ln w="76200">
              <a:solidFill>
                <a:srgbClr val="002EB8"/>
              </a:solidFill>
            </a:ln>
          </c:spPr>
          <c:marker>
            <c:symbol val="none"/>
          </c:marker>
          <c:cat>
            <c:numRef>
              <c:f>Sheet1!$A$2:$A$194</c:f>
              <c:numCache>
                <c:formatCode>m/d/yyyy</c:formatCode>
                <c:ptCount val="193"/>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pt idx="181">
                  <c:v>44957</c:v>
                </c:pt>
                <c:pt idx="182">
                  <c:v>44985</c:v>
                </c:pt>
                <c:pt idx="183">
                  <c:v>45016</c:v>
                </c:pt>
                <c:pt idx="184">
                  <c:v>45046</c:v>
                </c:pt>
                <c:pt idx="185">
                  <c:v>45077</c:v>
                </c:pt>
                <c:pt idx="186">
                  <c:v>45107</c:v>
                </c:pt>
                <c:pt idx="187">
                  <c:v>45138</c:v>
                </c:pt>
                <c:pt idx="188">
                  <c:v>45169</c:v>
                </c:pt>
                <c:pt idx="189">
                  <c:v>45199</c:v>
                </c:pt>
                <c:pt idx="190">
                  <c:v>45230</c:v>
                </c:pt>
                <c:pt idx="191">
                  <c:v>45260</c:v>
                </c:pt>
                <c:pt idx="192">
                  <c:v>45291</c:v>
                </c:pt>
              </c:numCache>
            </c:numRef>
          </c:cat>
          <c:val>
            <c:numRef>
              <c:f>Sheet1!$C$2:$C$194</c:f>
              <c:numCache>
                <c:formatCode>"$"#,##0_);[Red]\("$"#,##0\)</c:formatCode>
                <c:ptCount val="193"/>
                <c:pt idx="0">
                  <c:v>900000</c:v>
                </c:pt>
                <c:pt idx="1">
                  <c:v>881384</c:v>
                </c:pt>
                <c:pt idx="2">
                  <c:v>869085</c:v>
                </c:pt>
                <c:pt idx="3">
                  <c:v>869713</c:v>
                </c:pt>
                <c:pt idx="4">
                  <c:v>889504</c:v>
                </c:pt>
                <c:pt idx="5">
                  <c:v>892518</c:v>
                </c:pt>
                <c:pt idx="6">
                  <c:v>856284</c:v>
                </c:pt>
                <c:pt idx="7">
                  <c:v>853389</c:v>
                </c:pt>
                <c:pt idx="8">
                  <c:v>864297</c:v>
                </c:pt>
                <c:pt idx="9">
                  <c:v>823077</c:v>
                </c:pt>
                <c:pt idx="10">
                  <c:v>751530</c:v>
                </c:pt>
                <c:pt idx="11">
                  <c:v>744992</c:v>
                </c:pt>
                <c:pt idx="12">
                  <c:v>766083</c:v>
                </c:pt>
                <c:pt idx="13">
                  <c:v>731211</c:v>
                </c:pt>
                <c:pt idx="14">
                  <c:v>693177</c:v>
                </c:pt>
              </c:numCache>
            </c:numRef>
          </c:val>
          <c:smooth val="0"/>
          <c:extLst>
            <c:ext xmlns:c16="http://schemas.microsoft.com/office/drawing/2014/chart" uri="{C3380CC4-5D6E-409C-BE32-E72D297353CC}">
              <c16:uniqueId val="{00000001-E423-4AA5-B99D-856BC553B762}"/>
            </c:ext>
          </c:extLst>
        </c:ser>
        <c:ser>
          <c:idx val="2"/>
          <c:order val="2"/>
          <c:tx>
            <c:strRef>
              <c:f>Sheet1!$D$1</c:f>
              <c:strCache>
                <c:ptCount val="1"/>
                <c:pt idx="0">
                  <c:v>Opt to Cash</c:v>
                </c:pt>
              </c:strCache>
            </c:strRef>
          </c:tx>
          <c:spPr>
            <a:ln w="76200">
              <a:solidFill>
                <a:srgbClr val="00BFB3"/>
              </a:solidFill>
            </a:ln>
          </c:spPr>
          <c:marker>
            <c:symbol val="none"/>
          </c:marker>
          <c:cat>
            <c:numRef>
              <c:f>Sheet1!$A$2:$A$194</c:f>
              <c:numCache>
                <c:formatCode>m/d/yyyy</c:formatCode>
                <c:ptCount val="193"/>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pt idx="181">
                  <c:v>44957</c:v>
                </c:pt>
                <c:pt idx="182">
                  <c:v>44985</c:v>
                </c:pt>
                <c:pt idx="183">
                  <c:v>45016</c:v>
                </c:pt>
                <c:pt idx="184">
                  <c:v>45046</c:v>
                </c:pt>
                <c:pt idx="185">
                  <c:v>45077</c:v>
                </c:pt>
                <c:pt idx="186">
                  <c:v>45107</c:v>
                </c:pt>
                <c:pt idx="187">
                  <c:v>45138</c:v>
                </c:pt>
                <c:pt idx="188">
                  <c:v>45169</c:v>
                </c:pt>
                <c:pt idx="189">
                  <c:v>45199</c:v>
                </c:pt>
                <c:pt idx="190">
                  <c:v>45230</c:v>
                </c:pt>
                <c:pt idx="191">
                  <c:v>45260</c:v>
                </c:pt>
                <c:pt idx="192">
                  <c:v>45291</c:v>
                </c:pt>
              </c:numCache>
            </c:numRef>
          </c:cat>
          <c:val>
            <c:numRef>
              <c:f>Sheet1!$D$2:$D$194</c:f>
              <c:numCache>
                <c:formatCode>General</c:formatCode>
                <c:ptCount val="193"/>
                <c:pt idx="14" formatCode="&quot;$&quot;#,##0_);[Red]\(&quot;$&quot;#,##0\)">
                  <c:v>693177</c:v>
                </c:pt>
                <c:pt idx="15" formatCode="&quot;$&quot;#,##0_);[Red]\(&quot;$&quot;#,##0\)">
                  <c:v>694134</c:v>
                </c:pt>
                <c:pt idx="16" formatCode="&quot;$&quot;#,##0_);[Red]\(&quot;$&quot;#,##0\)">
                  <c:v>695101</c:v>
                </c:pt>
                <c:pt idx="17" formatCode="&quot;$&quot;#,##0_);[Red]\(&quot;$&quot;#,##0\)">
                  <c:v>696047</c:v>
                </c:pt>
                <c:pt idx="18" formatCode="&quot;$&quot;#,##0_);[Red]\(&quot;$&quot;#,##0\)">
                  <c:v>696968</c:v>
                </c:pt>
                <c:pt idx="19" formatCode="&quot;$&quot;#,##0_);[Red]\(&quot;$&quot;#,##0\)">
                  <c:v>697888</c:v>
                </c:pt>
                <c:pt idx="20" formatCode="&quot;$&quot;#,##0_);[Red]\(&quot;$&quot;#,##0\)">
                  <c:v>698823</c:v>
                </c:pt>
                <c:pt idx="21" formatCode="&quot;$&quot;#,##0_);[Red]\(&quot;$&quot;#,##0\)">
                  <c:v>699754</c:v>
                </c:pt>
                <c:pt idx="22" formatCode="&quot;$&quot;#,##0_);[Red]\(&quot;$&quot;#,##0\)">
                  <c:v>700675</c:v>
                </c:pt>
                <c:pt idx="23" formatCode="&quot;$&quot;#,##0_);[Red]\(&quot;$&quot;#,##0\)">
                  <c:v>701568</c:v>
                </c:pt>
                <c:pt idx="24" formatCode="&quot;$&quot;#,##0_);[Red]\(&quot;$&quot;#,##0\)">
                  <c:v>702446</c:v>
                </c:pt>
                <c:pt idx="25" formatCode="&quot;$&quot;#,##0_);[Red]\(&quot;$&quot;#,##0\)">
                  <c:v>703311</c:v>
                </c:pt>
                <c:pt idx="26" formatCode="&quot;$&quot;#,##0_);[Red]\(&quot;$&quot;#,##0\)">
                  <c:v>704178</c:v>
                </c:pt>
                <c:pt idx="27" formatCode="&quot;$&quot;#,##0_);[Red]\(&quot;$&quot;#,##0\)">
                  <c:v>705062</c:v>
                </c:pt>
                <c:pt idx="28" formatCode="&quot;$&quot;#,##0_);[Red]\(&quot;$&quot;#,##0\)">
                  <c:v>705963</c:v>
                </c:pt>
                <c:pt idx="29" formatCode="&quot;$&quot;#,##0_);[Red]\(&quot;$&quot;#,##0\)">
                  <c:v>706885</c:v>
                </c:pt>
                <c:pt idx="30" formatCode="&quot;$&quot;#,##0_);[Red]\(&quot;$&quot;#,##0\)">
                  <c:v>707811</c:v>
                </c:pt>
                <c:pt idx="31" formatCode="&quot;$&quot;#,##0_);[Red]\(&quot;$&quot;#,##0\)">
                  <c:v>708745</c:v>
                </c:pt>
                <c:pt idx="32" formatCode="&quot;$&quot;#,##0_);[Red]\(&quot;$&quot;#,##0\)">
                  <c:v>709676</c:v>
                </c:pt>
                <c:pt idx="33" formatCode="&quot;$&quot;#,##0_);[Red]\(&quot;$&quot;#,##0\)">
                  <c:v>710600</c:v>
                </c:pt>
                <c:pt idx="34" formatCode="&quot;$&quot;#,##0_);[Red]\(&quot;$&quot;#,##0\)">
                  <c:v>711525</c:v>
                </c:pt>
                <c:pt idx="35" formatCode="&quot;$&quot;#,##0_);[Red]\(&quot;$&quot;#,##0\)">
                  <c:v>712442</c:v>
                </c:pt>
                <c:pt idx="36" formatCode="&quot;$&quot;#,##0_);[Red]\(&quot;$&quot;#,##0\)">
                  <c:v>713368</c:v>
                </c:pt>
                <c:pt idx="37" formatCode="&quot;$&quot;#,##0_);[Red]\(&quot;$&quot;#,##0\)">
                  <c:v>714286</c:v>
                </c:pt>
                <c:pt idx="38" formatCode="&quot;$&quot;#,##0_);[Red]\(&quot;$&quot;#,##0\)">
                  <c:v>715201</c:v>
                </c:pt>
                <c:pt idx="39" formatCode="&quot;$&quot;#,##0_);[Red]\(&quot;$&quot;#,##0\)">
                  <c:v>716119</c:v>
                </c:pt>
                <c:pt idx="40" formatCode="&quot;$&quot;#,##0_);[Red]\(&quot;$&quot;#,##0\)">
                  <c:v>717028</c:v>
                </c:pt>
                <c:pt idx="41" formatCode="&quot;$&quot;#,##0_);[Red]\(&quot;$&quot;#,##0\)">
                  <c:v>717917</c:v>
                </c:pt>
                <c:pt idx="42" formatCode="&quot;$&quot;#,##0_);[Red]\(&quot;$&quot;#,##0\)">
                  <c:v>718787</c:v>
                </c:pt>
                <c:pt idx="43" formatCode="&quot;$&quot;#,##0_);[Red]\(&quot;$&quot;#,##0\)">
                  <c:v>719643</c:v>
                </c:pt>
                <c:pt idx="44" formatCode="&quot;$&quot;#,##0_);[Red]\(&quot;$&quot;#,##0\)">
                  <c:v>720511</c:v>
                </c:pt>
                <c:pt idx="45" formatCode="&quot;$&quot;#,##0_);[Red]\(&quot;$&quot;#,##0\)">
                  <c:v>721372</c:v>
                </c:pt>
                <c:pt idx="46" formatCode="&quot;$&quot;#,##0_);[Red]\(&quot;$&quot;#,##0\)">
                  <c:v>722232</c:v>
                </c:pt>
                <c:pt idx="47" formatCode="&quot;$&quot;#,##0_);[Red]\(&quot;$&quot;#,##0\)">
                  <c:v>723073</c:v>
                </c:pt>
                <c:pt idx="48" formatCode="&quot;$&quot;#,##0_);[Red]\(&quot;$&quot;#,##0\)">
                  <c:v>723913</c:v>
                </c:pt>
                <c:pt idx="49" formatCode="&quot;$&quot;#,##0_);[Red]\(&quot;$&quot;#,##0\)">
                  <c:v>724753</c:v>
                </c:pt>
                <c:pt idx="50" formatCode="&quot;$&quot;#,##0_);[Red]\(&quot;$&quot;#,##0\)">
                  <c:v>725602</c:v>
                </c:pt>
                <c:pt idx="51" formatCode="&quot;$&quot;#,##0_);[Red]\(&quot;$&quot;#,##0\)">
                  <c:v>726468</c:v>
                </c:pt>
                <c:pt idx="52" formatCode="&quot;$&quot;#,##0_);[Red]\(&quot;$&quot;#,##0\)">
                  <c:v>727343</c:v>
                </c:pt>
                <c:pt idx="53" formatCode="&quot;$&quot;#,##0_);[Red]\(&quot;$&quot;#,##0\)">
                  <c:v>728227</c:v>
                </c:pt>
                <c:pt idx="54" formatCode="&quot;$&quot;#,##0_);[Red]\(&quot;$&quot;#,##0\)">
                  <c:v>729105</c:v>
                </c:pt>
                <c:pt idx="55" formatCode="&quot;$&quot;#,##0_);[Red]\(&quot;$&quot;#,##0\)">
                  <c:v>729989</c:v>
                </c:pt>
                <c:pt idx="56" formatCode="&quot;$&quot;#,##0_);[Red]\(&quot;$&quot;#,##0\)">
                  <c:v>730874</c:v>
                </c:pt>
                <c:pt idx="57" formatCode="&quot;$&quot;#,##0_);[Red]\(&quot;$&quot;#,##0\)">
                  <c:v>731765</c:v>
                </c:pt>
                <c:pt idx="58" formatCode="&quot;$&quot;#,##0_);[Red]\(&quot;$&quot;#,##0\)">
                  <c:v>732659</c:v>
                </c:pt>
                <c:pt idx="59" formatCode="&quot;$&quot;#,##0_);[Red]\(&quot;$&quot;#,##0\)">
                  <c:v>733549</c:v>
                </c:pt>
                <c:pt idx="60" formatCode="&quot;$&quot;#,##0_);[Red]\(&quot;$&quot;#,##0\)">
                  <c:v>734438</c:v>
                </c:pt>
                <c:pt idx="61" formatCode="&quot;$&quot;#,##0_);[Red]\(&quot;$&quot;#,##0\)">
                  <c:v>735313</c:v>
                </c:pt>
                <c:pt idx="62" formatCode="&quot;$&quot;#,##0_);[Red]\(&quot;$&quot;#,##0\)">
                  <c:v>736180</c:v>
                </c:pt>
                <c:pt idx="63" formatCode="&quot;$&quot;#,##0_);[Red]\(&quot;$&quot;#,##0\)">
                  <c:v>737058</c:v>
                </c:pt>
                <c:pt idx="64" formatCode="&quot;$&quot;#,##0_);[Red]\(&quot;$&quot;#,##0\)">
                  <c:v>737940</c:v>
                </c:pt>
                <c:pt idx="65" formatCode="&quot;$&quot;#,##0_);[Red]\(&quot;$&quot;#,##0\)">
                  <c:v>738820</c:v>
                </c:pt>
                <c:pt idx="66" formatCode="&quot;$&quot;#,##0_);[Red]\(&quot;$&quot;#,##0\)">
                  <c:v>739684</c:v>
                </c:pt>
                <c:pt idx="67" formatCode="&quot;$&quot;#,##0_);[Red]\(&quot;$&quot;#,##0\)">
                  <c:v>740543</c:v>
                </c:pt>
                <c:pt idx="68" formatCode="&quot;$&quot;#,##0_);[Red]\(&quot;$&quot;#,##0\)">
                  <c:v>741400</c:v>
                </c:pt>
                <c:pt idx="69" formatCode="&quot;$&quot;#,##0_);[Red]\(&quot;$&quot;#,##0\)">
                  <c:v>742254</c:v>
                </c:pt>
                <c:pt idx="70" formatCode="&quot;$&quot;#,##0_);[Red]\(&quot;$&quot;#,##0\)">
                  <c:v>743104</c:v>
                </c:pt>
                <c:pt idx="71" formatCode="&quot;$&quot;#,##0_);[Red]\(&quot;$&quot;#,##0\)">
                  <c:v>743951</c:v>
                </c:pt>
                <c:pt idx="72" formatCode="&quot;$&quot;#,##0_);[Red]\(&quot;$&quot;#,##0\)">
                  <c:v>744807</c:v>
                </c:pt>
                <c:pt idx="73" formatCode="&quot;$&quot;#,##0_);[Red]\(&quot;$&quot;#,##0\)">
                  <c:v>745677</c:v>
                </c:pt>
                <c:pt idx="74" formatCode="&quot;$&quot;#,##0_);[Red]\(&quot;$&quot;#,##0\)">
                  <c:v>746538</c:v>
                </c:pt>
                <c:pt idx="75" formatCode="&quot;$&quot;#,##0_);[Red]\(&quot;$&quot;#,##0\)">
                  <c:v>747401</c:v>
                </c:pt>
                <c:pt idx="76" formatCode="&quot;$&quot;#,##0_);[Red]\(&quot;$&quot;#,##0\)">
                  <c:v>748255</c:v>
                </c:pt>
                <c:pt idx="77" formatCode="&quot;$&quot;#,##0_);[Red]\(&quot;$&quot;#,##0\)">
                  <c:v>749113</c:v>
                </c:pt>
                <c:pt idx="78" formatCode="&quot;$&quot;#,##0_);[Red]\(&quot;$&quot;#,##0\)">
                  <c:v>749966</c:v>
                </c:pt>
                <c:pt idx="79" formatCode="&quot;$&quot;#,##0_);[Red]\(&quot;$&quot;#,##0\)">
                  <c:v>750818</c:v>
                </c:pt>
                <c:pt idx="80" formatCode="&quot;$&quot;#,##0_);[Red]\(&quot;$&quot;#,##0\)">
                  <c:v>751671</c:v>
                </c:pt>
                <c:pt idx="81" formatCode="&quot;$&quot;#,##0_);[Red]\(&quot;$&quot;#,##0\)">
                  <c:v>752521</c:v>
                </c:pt>
                <c:pt idx="82" formatCode="&quot;$&quot;#,##0_);[Red]\(&quot;$&quot;#,##0\)">
                  <c:v>753370</c:v>
                </c:pt>
                <c:pt idx="83" formatCode="&quot;$&quot;#,##0_);[Red]\(&quot;$&quot;#,##0\)">
                  <c:v>754215</c:v>
                </c:pt>
                <c:pt idx="84" formatCode="&quot;$&quot;#,##0_);[Red]\(&quot;$&quot;#,##0\)">
                  <c:v>755057</c:v>
                </c:pt>
                <c:pt idx="85" formatCode="&quot;$&quot;#,##0_);[Red]\(&quot;$&quot;#,##0\)">
                  <c:v>755904</c:v>
                </c:pt>
                <c:pt idx="86" formatCode="&quot;$&quot;#,##0_);[Red]\(&quot;$&quot;#,##0\)">
                  <c:v>756750</c:v>
                </c:pt>
                <c:pt idx="87" formatCode="&quot;$&quot;#,##0_);[Red]\(&quot;$&quot;#,##0\)">
                  <c:v>757599</c:v>
                </c:pt>
                <c:pt idx="88" formatCode="&quot;$&quot;#,##0_);[Red]\(&quot;$&quot;#,##0\)">
                  <c:v>758444</c:v>
                </c:pt>
                <c:pt idx="89" formatCode="&quot;$&quot;#,##0_);[Red]\(&quot;$&quot;#,##0\)">
                  <c:v>759288</c:v>
                </c:pt>
                <c:pt idx="90" formatCode="&quot;$&quot;#,##0_);[Red]\(&quot;$&quot;#,##0\)">
                  <c:v>760130</c:v>
                </c:pt>
                <c:pt idx="91" formatCode="&quot;$&quot;#,##0_);[Red]\(&quot;$&quot;#,##0\)">
                  <c:v>760970</c:v>
                </c:pt>
                <c:pt idx="92" formatCode="&quot;$&quot;#,##0_);[Red]\(&quot;$&quot;#,##0\)">
                  <c:v>761823</c:v>
                </c:pt>
                <c:pt idx="93" formatCode="&quot;$&quot;#,##0_);[Red]\(&quot;$&quot;#,##0\)">
                  <c:v>762676</c:v>
                </c:pt>
                <c:pt idx="94" formatCode="&quot;$&quot;#,##0_);[Red]\(&quot;$&quot;#,##0\)">
                  <c:v>763527</c:v>
                </c:pt>
                <c:pt idx="95" formatCode="&quot;$&quot;#,##0_);[Red]\(&quot;$&quot;#,##0\)">
                  <c:v>764382</c:v>
                </c:pt>
                <c:pt idx="96" formatCode="&quot;$&quot;#,##0_);[Red]\(&quot;$&quot;#,##0\)">
                  <c:v>765274</c:v>
                </c:pt>
                <c:pt idx="97" formatCode="&quot;$&quot;#,##0_);[Red]\(&quot;$&quot;#,##0\)">
                  <c:v>766203</c:v>
                </c:pt>
                <c:pt idx="98" formatCode="&quot;$&quot;#,##0_);[Red]\(&quot;$&quot;#,##0\)">
                  <c:v>767174</c:v>
                </c:pt>
                <c:pt idx="99" formatCode="&quot;$&quot;#,##0_);[Red]\(&quot;$&quot;#,##0\)">
                  <c:v>768186</c:v>
                </c:pt>
                <c:pt idx="100" formatCode="&quot;$&quot;#,##0_);[Red]\(&quot;$&quot;#,##0\)">
                  <c:v>769201</c:v>
                </c:pt>
                <c:pt idx="101" formatCode="&quot;$&quot;#,##0_);[Red]\(&quot;$&quot;#,##0\)">
                  <c:v>770198</c:v>
                </c:pt>
                <c:pt idx="102" formatCode="&quot;$&quot;#,##0_);[Red]\(&quot;$&quot;#,##0\)">
                  <c:v>771186</c:v>
                </c:pt>
                <c:pt idx="103" formatCode="&quot;$&quot;#,##0_);[Red]\(&quot;$&quot;#,##0\)">
                  <c:v>772191</c:v>
                </c:pt>
                <c:pt idx="104" formatCode="&quot;$&quot;#,##0_);[Red]\(&quot;$&quot;#,##0\)">
                  <c:v>773208</c:v>
                </c:pt>
                <c:pt idx="105" formatCode="&quot;$&quot;#,##0_);[Red]\(&quot;$&quot;#,##0\)">
                  <c:v>774226</c:v>
                </c:pt>
                <c:pt idx="106" formatCode="&quot;$&quot;#,##0_);[Red]\(&quot;$&quot;#,##0\)">
                  <c:v>775255</c:v>
                </c:pt>
                <c:pt idx="107" formatCode="&quot;$&quot;#,##0_);[Red]\(&quot;$&quot;#,##0\)">
                  <c:v>776288</c:v>
                </c:pt>
                <c:pt idx="108" formatCode="&quot;$&quot;#,##0_);[Red]\(&quot;$&quot;#,##0\)">
                  <c:v>777362</c:v>
                </c:pt>
                <c:pt idx="109" formatCode="&quot;$&quot;#,##0_);[Red]\(&quot;$&quot;#,##0\)">
                  <c:v>778485</c:v>
                </c:pt>
                <c:pt idx="110" formatCode="&quot;$&quot;#,##0_);[Red]\(&quot;$&quot;#,##0\)">
                  <c:v>779623</c:v>
                </c:pt>
                <c:pt idx="111" formatCode="&quot;$&quot;#,##0_);[Red]\(&quot;$&quot;#,##0\)">
                  <c:v>780806</c:v>
                </c:pt>
                <c:pt idx="112" formatCode="&quot;$&quot;#,##0_);[Red]\(&quot;$&quot;#,##0\)">
                  <c:v>782036</c:v>
                </c:pt>
                <c:pt idx="113" formatCode="&quot;$&quot;#,##0_);[Red]\(&quot;$&quot;#,##0\)">
                  <c:v>783344</c:v>
                </c:pt>
                <c:pt idx="114" formatCode="&quot;$&quot;#,##0_);[Red]\(&quot;$&quot;#,##0\)">
                  <c:v>784732</c:v>
                </c:pt>
                <c:pt idx="115" formatCode="&quot;$&quot;#,##0_);[Red]\(&quot;$&quot;#,##0\)">
                  <c:v>786198</c:v>
                </c:pt>
                <c:pt idx="116" formatCode="&quot;$&quot;#,##0_);[Red]\(&quot;$&quot;#,##0\)">
                  <c:v>787726</c:v>
                </c:pt>
                <c:pt idx="117" formatCode="&quot;$&quot;#,##0_);[Red]\(&quot;$&quot;#,##0\)">
                  <c:v>789240</c:v>
                </c:pt>
                <c:pt idx="118" formatCode="&quot;$&quot;#,##0_);[Red]\(&quot;$&quot;#,##0\)">
                  <c:v>790786</c:v>
                </c:pt>
                <c:pt idx="119" formatCode="&quot;$&quot;#,##0_);[Red]\(&quot;$&quot;#,##0\)">
                  <c:v>792326</c:v>
                </c:pt>
                <c:pt idx="120" formatCode="&quot;$&quot;#,##0_);[Red]\(&quot;$&quot;#,##0\)">
                  <c:v>793954</c:v>
                </c:pt>
                <c:pt idx="121" formatCode="&quot;$&quot;#,##0_);[Red]\(&quot;$&quot;#,##0\)">
                  <c:v>795654</c:v>
                </c:pt>
                <c:pt idx="122" formatCode="&quot;$&quot;#,##0_);[Red]\(&quot;$&quot;#,##0\)">
                  <c:v>797363</c:v>
                </c:pt>
                <c:pt idx="123" formatCode="&quot;$&quot;#,##0_);[Red]\(&quot;$&quot;#,##0\)">
                  <c:v>799234</c:v>
                </c:pt>
                <c:pt idx="124" formatCode="&quot;$&quot;#,##0_);[Red]\(&quot;$&quot;#,##0\)">
                  <c:v>801108</c:v>
                </c:pt>
                <c:pt idx="125" formatCode="&quot;$&quot;#,##0_);[Red]\(&quot;$&quot;#,##0\)">
                  <c:v>803144</c:v>
                </c:pt>
                <c:pt idx="126" formatCode="&quot;$&quot;#,##0_);[Red]\(&quot;$&quot;#,##0\)">
                  <c:v>805183</c:v>
                </c:pt>
                <c:pt idx="127" formatCode="&quot;$&quot;#,##0_);[Red]\(&quot;$&quot;#,##0\)">
                  <c:v>807306</c:v>
                </c:pt>
                <c:pt idx="128" formatCode="&quot;$&quot;#,##0_);[Red]\(&quot;$&quot;#,##0\)">
                  <c:v>809513</c:v>
                </c:pt>
                <c:pt idx="129" formatCode="&quot;$&quot;#,##0_);[Red]\(&quot;$&quot;#,##0\)">
                  <c:v>811724</c:v>
                </c:pt>
                <c:pt idx="130" formatCode="&quot;$&quot;#,##0_);[Red]\(&quot;$&quot;#,##0\)">
                  <c:v>814020</c:v>
                </c:pt>
                <c:pt idx="131" formatCode="&quot;$&quot;#,##0_);[Red]\(&quot;$&quot;#,##0\)">
                  <c:v>816320</c:v>
                </c:pt>
                <c:pt idx="132" formatCode="&quot;$&quot;#,##0_);[Red]\(&quot;$&quot;#,##0\)">
                  <c:v>818788</c:v>
                </c:pt>
                <c:pt idx="133" formatCode="&quot;$&quot;#,##0_);[Red]\(&quot;$&quot;#,##0\)">
                  <c:v>821286</c:v>
                </c:pt>
                <c:pt idx="134" formatCode="&quot;$&quot;#,##0_);[Red]\(&quot;$&quot;#,##0\)">
                  <c:v>823642</c:v>
                </c:pt>
                <c:pt idx="135" formatCode="&quot;$&quot;#,##0_);[Red]\(&quot;$&quot;#,##0\)">
                  <c:v>826184</c:v>
                </c:pt>
                <c:pt idx="136" formatCode="&quot;$&quot;#,##0_);[Red]\(&quot;$&quot;#,##0\)">
                  <c:v>828683</c:v>
                </c:pt>
                <c:pt idx="137" formatCode="&quot;$&quot;#,##0_);[Red]\(&quot;$&quot;#,##0\)">
                  <c:v>831250</c:v>
                </c:pt>
                <c:pt idx="138" formatCode="&quot;$&quot;#,##0_);[Red]\(&quot;$&quot;#,##0\)">
                  <c:v>833762</c:v>
                </c:pt>
                <c:pt idx="139" formatCode="&quot;$&quot;#,##0_);[Red]\(&quot;$&quot;#,##0\)">
                  <c:v>836263</c:v>
                </c:pt>
                <c:pt idx="140" formatCode="&quot;$&quot;#,##0_);[Red]\(&quot;$&quot;#,##0\)">
                  <c:v>838687</c:v>
                </c:pt>
                <c:pt idx="141" formatCode="&quot;$&quot;#,##0_);[Red]\(&quot;$&quot;#,##0\)">
                  <c:v>840961</c:v>
                </c:pt>
                <c:pt idx="142" formatCode="&quot;$&quot;#,##0_);[Red]\(&quot;$&quot;#,##0\)">
                  <c:v>843220</c:v>
                </c:pt>
                <c:pt idx="143" formatCode="&quot;$&quot;#,##0_);[Red]\(&quot;$&quot;#,##0\)">
                  <c:v>845310</c:v>
                </c:pt>
                <c:pt idx="144" formatCode="&quot;$&quot;#,##0_);[Red]\(&quot;$&quot;#,##0\)">
                  <c:v>847348</c:v>
                </c:pt>
                <c:pt idx="145" formatCode="&quot;$&quot;#,##0_);[Red]\(&quot;$&quot;#,##0\)">
                  <c:v>849391</c:v>
                </c:pt>
                <c:pt idx="146" formatCode="&quot;$&quot;#,##0_);[Red]\(&quot;$&quot;#,##0\)">
                  <c:v>851298</c:v>
                </c:pt>
                <c:pt idx="147" formatCode="&quot;$&quot;#,##0_);[Red]\(&quot;$&quot;#,##0\)">
                  <c:v>853208</c:v>
                </c:pt>
                <c:pt idx="148" formatCode="&quot;$&quot;#,##0_);[Red]\(&quot;$&quot;#,##0\)">
                  <c:v>854741</c:v>
                </c:pt>
                <c:pt idx="149" formatCode="&quot;$&quot;#,##0_);[Red]\(&quot;$&quot;#,##0\)">
                  <c:v>855943</c:v>
                </c:pt>
                <c:pt idx="150" formatCode="&quot;$&quot;#,##0_);[Red]\(&quot;$&quot;#,##0\)">
                  <c:v>856861</c:v>
                </c:pt>
                <c:pt idx="151" formatCode="&quot;$&quot;#,##0_);[Red]\(&quot;$&quot;#,##0\)">
                  <c:v>857792</c:v>
                </c:pt>
                <c:pt idx="152" formatCode="&quot;$&quot;#,##0_);[Red]\(&quot;$&quot;#,##0\)">
                  <c:v>858721</c:v>
                </c:pt>
                <c:pt idx="153" formatCode="&quot;$&quot;#,##0_);[Red]\(&quot;$&quot;#,##0\)">
                  <c:v>859638</c:v>
                </c:pt>
                <c:pt idx="154" formatCode="&quot;$&quot;#,##0_);[Red]\(&quot;$&quot;#,##0\)">
                  <c:v>860545</c:v>
                </c:pt>
                <c:pt idx="155" formatCode="&quot;$&quot;#,##0_);[Red]\(&quot;$&quot;#,##0\)">
                  <c:v>861449</c:v>
                </c:pt>
                <c:pt idx="156" formatCode="&quot;$&quot;#,##0_);[Red]\(&quot;$&quot;#,##0\)">
                  <c:v>862349</c:v>
                </c:pt>
                <c:pt idx="157" formatCode="&quot;$&quot;#,##0_);[Red]\(&quot;$&quot;#,##0\)">
                  <c:v>863245</c:v>
                </c:pt>
                <c:pt idx="158" formatCode="&quot;$&quot;#,##0_);[Red]\(&quot;$&quot;#,##0\)">
                  <c:v>864127</c:v>
                </c:pt>
                <c:pt idx="159" formatCode="&quot;$&quot;#,##0_);[Red]\(&quot;$&quot;#,##0\)">
                  <c:v>865004</c:v>
                </c:pt>
                <c:pt idx="160" formatCode="&quot;$&quot;#,##0_);[Red]\(&quot;$&quot;#,##0\)">
                  <c:v>865867</c:v>
                </c:pt>
                <c:pt idx="161" formatCode="&quot;$&quot;#,##0_);[Red]\(&quot;$&quot;#,##0\)">
                  <c:v>866721</c:v>
                </c:pt>
                <c:pt idx="162" formatCode="&quot;$&quot;#,##0_);[Red]\(&quot;$&quot;#,##0\)">
                  <c:v>867567</c:v>
                </c:pt>
                <c:pt idx="163" formatCode="&quot;$&quot;#,##0_);[Red]\(&quot;$&quot;#,##0\)">
                  <c:v>868420</c:v>
                </c:pt>
                <c:pt idx="164" formatCode="&quot;$&quot;#,##0_);[Red]\(&quot;$&quot;#,##0\)">
                  <c:v>869280</c:v>
                </c:pt>
                <c:pt idx="165" formatCode="&quot;$&quot;#,##0_);[Red]\(&quot;$&quot;#,##0\)">
                  <c:v>870146</c:v>
                </c:pt>
                <c:pt idx="166" formatCode="&quot;$&quot;#,##0_);[Red]\(&quot;$&quot;#,##0\)">
                  <c:v>871011</c:v>
                </c:pt>
                <c:pt idx="167" formatCode="&quot;$&quot;#,##0_);[Red]\(&quot;$&quot;#,##0\)">
                  <c:v>871877</c:v>
                </c:pt>
                <c:pt idx="168" formatCode="&quot;$&quot;#,##0_);[Red]\(&quot;$&quot;#,##0\)">
                  <c:v>872748</c:v>
                </c:pt>
                <c:pt idx="169" formatCode="&quot;$&quot;#,##0_);[Red]\(&quot;$&quot;#,##0\)">
                  <c:v>873622</c:v>
                </c:pt>
                <c:pt idx="170" formatCode="&quot;$&quot;#,##0_);[Red]\(&quot;$&quot;#,##0\)">
                  <c:v>874520</c:v>
                </c:pt>
                <c:pt idx="171" formatCode="&quot;$&quot;#,##0_);[Red]\(&quot;$&quot;#,##0\)">
                  <c:v>875493</c:v>
                </c:pt>
                <c:pt idx="172" formatCode="&quot;$&quot;#,##0_);[Red]\(&quot;$&quot;#,##0\)">
                  <c:v>876574</c:v>
                </c:pt>
                <c:pt idx="173" formatCode="&quot;$&quot;#,##0_);[Red]\(&quot;$&quot;#,##0\)">
                  <c:v>877831</c:v>
                </c:pt>
                <c:pt idx="174" formatCode="&quot;$&quot;#,##0_);[Red]\(&quot;$&quot;#,##0\)">
                  <c:v>879258</c:v>
                </c:pt>
                <c:pt idx="175" formatCode="&quot;$&quot;#,##0_);[Red]\(&quot;$&quot;#,##0\)">
                  <c:v>881004</c:v>
                </c:pt>
                <c:pt idx="176" formatCode="&quot;$&quot;#,##0_);[Red]\(&quot;$&quot;#,##0\)">
                  <c:v>883148</c:v>
                </c:pt>
                <c:pt idx="177" formatCode="&quot;$&quot;#,##0_);[Red]\(&quot;$&quot;#,##0\)">
                  <c:v>885713</c:v>
                </c:pt>
                <c:pt idx="178" formatCode="&quot;$&quot;#,##0_);[Red]\(&quot;$&quot;#,##0\)">
                  <c:v>888743</c:v>
                </c:pt>
                <c:pt idx="179" formatCode="&quot;$&quot;#,##0_);[Red]\(&quot;$&quot;#,##0\)">
                  <c:v>892126</c:v>
                </c:pt>
                <c:pt idx="180" formatCode="&quot;$&quot;#,##0_);[Red]\(&quot;$&quot;#,##0\)">
                  <c:v>895973</c:v>
                </c:pt>
                <c:pt idx="181" formatCode="&quot;$&quot;#,##0_);[Red]\(&quot;$&quot;#,##0\)">
                  <c:v>900116</c:v>
                </c:pt>
                <c:pt idx="182" formatCode="&quot;$&quot;#,##0_);[Red]\(&quot;$&quot;#,##0\)">
                  <c:v>904092</c:v>
                </c:pt>
                <c:pt idx="183" formatCode="&quot;$&quot;#,##0_);[Red]\(&quot;$&quot;#,##0\)">
                  <c:v>908543</c:v>
                </c:pt>
                <c:pt idx="184" formatCode="&quot;$&quot;#,##0_);[Red]\(&quot;$&quot;#,##0\)">
                  <c:v>912996</c:v>
                </c:pt>
                <c:pt idx="185" formatCode="&quot;$&quot;#,##0_);[Red]\(&quot;$&quot;#,##0\)">
                  <c:v>917697</c:v>
                </c:pt>
                <c:pt idx="186" formatCode="&quot;$&quot;#,##0_);[Red]\(&quot;$&quot;#,##0\)">
                  <c:v>922441</c:v>
                </c:pt>
                <c:pt idx="187" formatCode="&quot;$&quot;#,##0_);[Red]\(&quot;$&quot;#,##0\)">
                  <c:v>927481</c:v>
                </c:pt>
                <c:pt idx="188" formatCode="&quot;$&quot;#,##0_);[Red]\(&quot;$&quot;#,##0\)">
                  <c:v>932630</c:v>
                </c:pt>
                <c:pt idx="189" formatCode="&quot;$&quot;#,##0_);[Red]\(&quot;$&quot;#,##0\)">
                  <c:v>937678</c:v>
                </c:pt>
                <c:pt idx="190" formatCode="&quot;$&quot;#,##0_);[Red]\(&quot;$&quot;#,##0\)">
                  <c:v>942933</c:v>
                </c:pt>
                <c:pt idx="191" formatCode="&quot;$&quot;#,##0_);[Red]\(&quot;$&quot;#,##0\)">
                  <c:v>948081</c:v>
                </c:pt>
                <c:pt idx="192" formatCode="&quot;$&quot;#,##0_);[Red]\(&quot;$&quot;#,##0\)">
                  <c:v>953379</c:v>
                </c:pt>
              </c:numCache>
            </c:numRef>
          </c:val>
          <c:smooth val="0"/>
          <c:extLst>
            <c:ext xmlns:c16="http://schemas.microsoft.com/office/drawing/2014/chart" uri="{C3380CC4-5D6E-409C-BE32-E72D297353CC}">
              <c16:uniqueId val="{00000002-E423-4AA5-B99D-856BC553B762}"/>
            </c:ext>
          </c:extLst>
        </c:ser>
        <c:ser>
          <c:idx val="3"/>
          <c:order val="3"/>
          <c:tx>
            <c:strRef>
              <c:f>Sheet1!$E$1</c:f>
              <c:strCache>
                <c:ptCount val="1"/>
                <c:pt idx="0">
                  <c:v>Actual 2</c:v>
                </c:pt>
              </c:strCache>
            </c:strRef>
          </c:tx>
          <c:spPr>
            <a:ln w="76200">
              <a:solidFill>
                <a:srgbClr val="002EB8"/>
              </a:solidFill>
            </a:ln>
          </c:spPr>
          <c:marker>
            <c:symbol val="none"/>
          </c:marker>
          <c:cat>
            <c:numRef>
              <c:f>Sheet1!$A$2:$A$194</c:f>
              <c:numCache>
                <c:formatCode>m/d/yyyy</c:formatCode>
                <c:ptCount val="193"/>
                <c:pt idx="0">
                  <c:v>39447</c:v>
                </c:pt>
                <c:pt idx="1">
                  <c:v>39478</c:v>
                </c:pt>
                <c:pt idx="2">
                  <c:v>39507</c:v>
                </c:pt>
                <c:pt idx="3">
                  <c:v>39538</c:v>
                </c:pt>
                <c:pt idx="4">
                  <c:v>39568</c:v>
                </c:pt>
                <c:pt idx="5">
                  <c:v>39599</c:v>
                </c:pt>
                <c:pt idx="6">
                  <c:v>39629</c:v>
                </c:pt>
                <c:pt idx="7">
                  <c:v>39660</c:v>
                </c:pt>
                <c:pt idx="8">
                  <c:v>39691</c:v>
                </c:pt>
                <c:pt idx="9">
                  <c:v>39721</c:v>
                </c:pt>
                <c:pt idx="10">
                  <c:v>39752</c:v>
                </c:pt>
                <c:pt idx="11">
                  <c:v>39782</c:v>
                </c:pt>
                <c:pt idx="12">
                  <c:v>39813</c:v>
                </c:pt>
                <c:pt idx="13">
                  <c:v>39844</c:v>
                </c:pt>
                <c:pt idx="14">
                  <c:v>39872</c:v>
                </c:pt>
                <c:pt idx="15">
                  <c:v>39903</c:v>
                </c:pt>
                <c:pt idx="16">
                  <c:v>39933</c:v>
                </c:pt>
                <c:pt idx="17">
                  <c:v>39964</c:v>
                </c:pt>
                <c:pt idx="18">
                  <c:v>39994</c:v>
                </c:pt>
                <c:pt idx="19">
                  <c:v>40025</c:v>
                </c:pt>
                <c:pt idx="20">
                  <c:v>40056</c:v>
                </c:pt>
                <c:pt idx="21">
                  <c:v>40086</c:v>
                </c:pt>
                <c:pt idx="22">
                  <c:v>40117</c:v>
                </c:pt>
                <c:pt idx="23">
                  <c:v>40147</c:v>
                </c:pt>
                <c:pt idx="24">
                  <c:v>40178</c:v>
                </c:pt>
                <c:pt idx="25">
                  <c:v>40209</c:v>
                </c:pt>
                <c:pt idx="26">
                  <c:v>40237</c:v>
                </c:pt>
                <c:pt idx="27">
                  <c:v>40268</c:v>
                </c:pt>
                <c:pt idx="28">
                  <c:v>40298</c:v>
                </c:pt>
                <c:pt idx="29">
                  <c:v>40329</c:v>
                </c:pt>
                <c:pt idx="30">
                  <c:v>40359</c:v>
                </c:pt>
                <c:pt idx="31">
                  <c:v>40390</c:v>
                </c:pt>
                <c:pt idx="32">
                  <c:v>40421</c:v>
                </c:pt>
                <c:pt idx="33">
                  <c:v>40451</c:v>
                </c:pt>
                <c:pt idx="34">
                  <c:v>40482</c:v>
                </c:pt>
                <c:pt idx="35">
                  <c:v>40512</c:v>
                </c:pt>
                <c:pt idx="36">
                  <c:v>40543</c:v>
                </c:pt>
                <c:pt idx="37">
                  <c:v>40574</c:v>
                </c:pt>
                <c:pt idx="38">
                  <c:v>40602</c:v>
                </c:pt>
                <c:pt idx="39">
                  <c:v>40633</c:v>
                </c:pt>
                <c:pt idx="40">
                  <c:v>40663</c:v>
                </c:pt>
                <c:pt idx="41">
                  <c:v>40694</c:v>
                </c:pt>
                <c:pt idx="42">
                  <c:v>40724</c:v>
                </c:pt>
                <c:pt idx="43">
                  <c:v>40755</c:v>
                </c:pt>
                <c:pt idx="44">
                  <c:v>40786</c:v>
                </c:pt>
                <c:pt idx="45">
                  <c:v>40816</c:v>
                </c:pt>
                <c:pt idx="46">
                  <c:v>40847</c:v>
                </c:pt>
                <c:pt idx="47">
                  <c:v>40877</c:v>
                </c:pt>
                <c:pt idx="48">
                  <c:v>40908</c:v>
                </c:pt>
                <c:pt idx="49">
                  <c:v>40939</c:v>
                </c:pt>
                <c:pt idx="50">
                  <c:v>40968</c:v>
                </c:pt>
                <c:pt idx="51">
                  <c:v>40999</c:v>
                </c:pt>
                <c:pt idx="52">
                  <c:v>41029</c:v>
                </c:pt>
                <c:pt idx="53">
                  <c:v>41060</c:v>
                </c:pt>
                <c:pt idx="54">
                  <c:v>41090</c:v>
                </c:pt>
                <c:pt idx="55">
                  <c:v>41121</c:v>
                </c:pt>
                <c:pt idx="56">
                  <c:v>41152</c:v>
                </c:pt>
                <c:pt idx="57">
                  <c:v>41182</c:v>
                </c:pt>
                <c:pt idx="58">
                  <c:v>41213</c:v>
                </c:pt>
                <c:pt idx="59">
                  <c:v>41243</c:v>
                </c:pt>
                <c:pt idx="60">
                  <c:v>41274</c:v>
                </c:pt>
                <c:pt idx="61">
                  <c:v>41305</c:v>
                </c:pt>
                <c:pt idx="62">
                  <c:v>41333</c:v>
                </c:pt>
                <c:pt idx="63">
                  <c:v>41364</c:v>
                </c:pt>
                <c:pt idx="64">
                  <c:v>41394</c:v>
                </c:pt>
                <c:pt idx="65">
                  <c:v>41425</c:v>
                </c:pt>
                <c:pt idx="66">
                  <c:v>41455</c:v>
                </c:pt>
                <c:pt idx="67">
                  <c:v>41486</c:v>
                </c:pt>
                <c:pt idx="68">
                  <c:v>41517</c:v>
                </c:pt>
                <c:pt idx="69">
                  <c:v>41547</c:v>
                </c:pt>
                <c:pt idx="70">
                  <c:v>41578</c:v>
                </c:pt>
                <c:pt idx="71">
                  <c:v>41608</c:v>
                </c:pt>
                <c:pt idx="72">
                  <c:v>41639</c:v>
                </c:pt>
                <c:pt idx="73">
                  <c:v>41670</c:v>
                </c:pt>
                <c:pt idx="74">
                  <c:v>41698</c:v>
                </c:pt>
                <c:pt idx="75">
                  <c:v>41729</c:v>
                </c:pt>
                <c:pt idx="76">
                  <c:v>41759</c:v>
                </c:pt>
                <c:pt idx="77">
                  <c:v>41790</c:v>
                </c:pt>
                <c:pt idx="78">
                  <c:v>41820</c:v>
                </c:pt>
                <c:pt idx="79">
                  <c:v>41851</c:v>
                </c:pt>
                <c:pt idx="80">
                  <c:v>41882</c:v>
                </c:pt>
                <c:pt idx="81">
                  <c:v>41912</c:v>
                </c:pt>
                <c:pt idx="82">
                  <c:v>41943</c:v>
                </c:pt>
                <c:pt idx="83">
                  <c:v>41973</c:v>
                </c:pt>
                <c:pt idx="84">
                  <c:v>42004</c:v>
                </c:pt>
                <c:pt idx="85">
                  <c:v>42035</c:v>
                </c:pt>
                <c:pt idx="86">
                  <c:v>42063</c:v>
                </c:pt>
                <c:pt idx="87">
                  <c:v>42094</c:v>
                </c:pt>
                <c:pt idx="88">
                  <c:v>42124</c:v>
                </c:pt>
                <c:pt idx="89">
                  <c:v>42155</c:v>
                </c:pt>
                <c:pt idx="90">
                  <c:v>42185</c:v>
                </c:pt>
                <c:pt idx="91">
                  <c:v>42216</c:v>
                </c:pt>
                <c:pt idx="92">
                  <c:v>42247</c:v>
                </c:pt>
                <c:pt idx="93">
                  <c:v>42277</c:v>
                </c:pt>
                <c:pt idx="94">
                  <c:v>42308</c:v>
                </c:pt>
                <c:pt idx="95">
                  <c:v>42338</c:v>
                </c:pt>
                <c:pt idx="96">
                  <c:v>42369</c:v>
                </c:pt>
                <c:pt idx="97">
                  <c:v>42400</c:v>
                </c:pt>
                <c:pt idx="98">
                  <c:v>42429</c:v>
                </c:pt>
                <c:pt idx="99">
                  <c:v>42460</c:v>
                </c:pt>
                <c:pt idx="100">
                  <c:v>42490</c:v>
                </c:pt>
                <c:pt idx="101">
                  <c:v>42521</c:v>
                </c:pt>
                <c:pt idx="102">
                  <c:v>42551</c:v>
                </c:pt>
                <c:pt idx="103">
                  <c:v>42582</c:v>
                </c:pt>
                <c:pt idx="104">
                  <c:v>42613</c:v>
                </c:pt>
                <c:pt idx="105">
                  <c:v>42643</c:v>
                </c:pt>
                <c:pt idx="106">
                  <c:v>42674</c:v>
                </c:pt>
                <c:pt idx="107">
                  <c:v>42704</c:v>
                </c:pt>
                <c:pt idx="108">
                  <c:v>42735</c:v>
                </c:pt>
                <c:pt idx="109">
                  <c:v>42766</c:v>
                </c:pt>
                <c:pt idx="110">
                  <c:v>42794</c:v>
                </c:pt>
                <c:pt idx="111">
                  <c:v>42825</c:v>
                </c:pt>
                <c:pt idx="112">
                  <c:v>42855</c:v>
                </c:pt>
                <c:pt idx="113">
                  <c:v>42886</c:v>
                </c:pt>
                <c:pt idx="114">
                  <c:v>42916</c:v>
                </c:pt>
                <c:pt idx="115">
                  <c:v>42947</c:v>
                </c:pt>
                <c:pt idx="116">
                  <c:v>42978</c:v>
                </c:pt>
                <c:pt idx="117">
                  <c:v>43008</c:v>
                </c:pt>
                <c:pt idx="118">
                  <c:v>43039</c:v>
                </c:pt>
                <c:pt idx="119">
                  <c:v>43069</c:v>
                </c:pt>
                <c:pt idx="120">
                  <c:v>43100</c:v>
                </c:pt>
                <c:pt idx="121">
                  <c:v>43131</c:v>
                </c:pt>
                <c:pt idx="122">
                  <c:v>43159</c:v>
                </c:pt>
                <c:pt idx="123">
                  <c:v>43190</c:v>
                </c:pt>
                <c:pt idx="124">
                  <c:v>43220</c:v>
                </c:pt>
                <c:pt idx="125">
                  <c:v>43251</c:v>
                </c:pt>
                <c:pt idx="126">
                  <c:v>43281</c:v>
                </c:pt>
                <c:pt idx="127">
                  <c:v>43312</c:v>
                </c:pt>
                <c:pt idx="128">
                  <c:v>43343</c:v>
                </c:pt>
                <c:pt idx="129">
                  <c:v>43373</c:v>
                </c:pt>
                <c:pt idx="130">
                  <c:v>43404</c:v>
                </c:pt>
                <c:pt idx="131">
                  <c:v>43434</c:v>
                </c:pt>
                <c:pt idx="132">
                  <c:v>43465</c:v>
                </c:pt>
                <c:pt idx="133">
                  <c:v>43496</c:v>
                </c:pt>
                <c:pt idx="134">
                  <c:v>43524</c:v>
                </c:pt>
                <c:pt idx="135">
                  <c:v>43555</c:v>
                </c:pt>
                <c:pt idx="136">
                  <c:v>43585</c:v>
                </c:pt>
                <c:pt idx="137">
                  <c:v>43616</c:v>
                </c:pt>
                <c:pt idx="138">
                  <c:v>43646</c:v>
                </c:pt>
                <c:pt idx="139">
                  <c:v>43677</c:v>
                </c:pt>
                <c:pt idx="140">
                  <c:v>43708</c:v>
                </c:pt>
                <c:pt idx="141">
                  <c:v>43738</c:v>
                </c:pt>
                <c:pt idx="142">
                  <c:v>43769</c:v>
                </c:pt>
                <c:pt idx="143">
                  <c:v>43799</c:v>
                </c:pt>
                <c:pt idx="144">
                  <c:v>43830</c:v>
                </c:pt>
                <c:pt idx="145">
                  <c:v>43861</c:v>
                </c:pt>
                <c:pt idx="146">
                  <c:v>43890</c:v>
                </c:pt>
                <c:pt idx="147">
                  <c:v>43921</c:v>
                </c:pt>
                <c:pt idx="148">
                  <c:v>43951</c:v>
                </c:pt>
                <c:pt idx="149">
                  <c:v>43982</c:v>
                </c:pt>
                <c:pt idx="150">
                  <c:v>44012</c:v>
                </c:pt>
                <c:pt idx="151">
                  <c:v>44043</c:v>
                </c:pt>
                <c:pt idx="152">
                  <c:v>44074</c:v>
                </c:pt>
                <c:pt idx="153">
                  <c:v>44104</c:v>
                </c:pt>
                <c:pt idx="154">
                  <c:v>44135</c:v>
                </c:pt>
                <c:pt idx="155">
                  <c:v>44165</c:v>
                </c:pt>
                <c:pt idx="156">
                  <c:v>44196</c:v>
                </c:pt>
                <c:pt idx="157">
                  <c:v>44227</c:v>
                </c:pt>
                <c:pt idx="158">
                  <c:v>44255</c:v>
                </c:pt>
                <c:pt idx="159">
                  <c:v>44286</c:v>
                </c:pt>
                <c:pt idx="160">
                  <c:v>44316</c:v>
                </c:pt>
                <c:pt idx="161">
                  <c:v>44347</c:v>
                </c:pt>
                <c:pt idx="162">
                  <c:v>44377</c:v>
                </c:pt>
                <c:pt idx="163">
                  <c:v>44408</c:v>
                </c:pt>
                <c:pt idx="164">
                  <c:v>44439</c:v>
                </c:pt>
                <c:pt idx="165">
                  <c:v>44469</c:v>
                </c:pt>
                <c:pt idx="166">
                  <c:v>44500</c:v>
                </c:pt>
                <c:pt idx="167">
                  <c:v>44530</c:v>
                </c:pt>
                <c:pt idx="168">
                  <c:v>44561</c:v>
                </c:pt>
                <c:pt idx="169">
                  <c:v>44592</c:v>
                </c:pt>
                <c:pt idx="170">
                  <c:v>44620</c:v>
                </c:pt>
                <c:pt idx="171">
                  <c:v>44651</c:v>
                </c:pt>
                <c:pt idx="172">
                  <c:v>44681</c:v>
                </c:pt>
                <c:pt idx="173">
                  <c:v>44712</c:v>
                </c:pt>
                <c:pt idx="174">
                  <c:v>44742</c:v>
                </c:pt>
                <c:pt idx="175">
                  <c:v>44773</c:v>
                </c:pt>
                <c:pt idx="176">
                  <c:v>44804</c:v>
                </c:pt>
                <c:pt idx="177">
                  <c:v>44834</c:v>
                </c:pt>
                <c:pt idx="178">
                  <c:v>44865</c:v>
                </c:pt>
                <c:pt idx="179">
                  <c:v>44895</c:v>
                </c:pt>
                <c:pt idx="180">
                  <c:v>44926</c:v>
                </c:pt>
                <c:pt idx="181">
                  <c:v>44957</c:v>
                </c:pt>
                <c:pt idx="182">
                  <c:v>44985</c:v>
                </c:pt>
                <c:pt idx="183">
                  <c:v>45016</c:v>
                </c:pt>
                <c:pt idx="184">
                  <c:v>45046</c:v>
                </c:pt>
                <c:pt idx="185">
                  <c:v>45077</c:v>
                </c:pt>
                <c:pt idx="186">
                  <c:v>45107</c:v>
                </c:pt>
                <c:pt idx="187">
                  <c:v>45138</c:v>
                </c:pt>
                <c:pt idx="188">
                  <c:v>45169</c:v>
                </c:pt>
                <c:pt idx="189">
                  <c:v>45199</c:v>
                </c:pt>
                <c:pt idx="190">
                  <c:v>45230</c:v>
                </c:pt>
                <c:pt idx="191">
                  <c:v>45260</c:v>
                </c:pt>
                <c:pt idx="192">
                  <c:v>45291</c:v>
                </c:pt>
              </c:numCache>
            </c:numRef>
          </c:cat>
          <c:val>
            <c:numRef>
              <c:f>Sheet1!$E$2:$E$194</c:f>
              <c:numCache>
                <c:formatCode>General</c:formatCode>
                <c:ptCount val="193"/>
                <c:pt idx="14" formatCode="&quot;$&quot;#,##0_);[Red]\(&quot;$&quot;#,##0\)">
                  <c:v>693177</c:v>
                </c:pt>
                <c:pt idx="15" formatCode="&quot;$&quot;#,##0_);[Red]\(&quot;$&quot;#,##0\)">
                  <c:v>726833</c:v>
                </c:pt>
                <c:pt idx="16" formatCode="&quot;$&quot;#,##0_);[Red]\(&quot;$&quot;#,##0\)">
                  <c:v>762284</c:v>
                </c:pt>
                <c:pt idx="17" formatCode="&quot;$&quot;#,##0_);[Red]\(&quot;$&quot;#,##0\)">
                  <c:v>786936</c:v>
                </c:pt>
                <c:pt idx="18" formatCode="&quot;$&quot;#,##0_);[Red]\(&quot;$&quot;#,##0\)">
                  <c:v>790778</c:v>
                </c:pt>
                <c:pt idx="19" formatCode="&quot;$&quot;#,##0_);[Red]\(&quot;$&quot;#,##0\)">
                  <c:v>828079</c:v>
                </c:pt>
                <c:pt idx="20" formatCode="&quot;$&quot;#,##0_);[Red]\(&quot;$&quot;#,##0\)">
                  <c:v>848537</c:v>
                </c:pt>
                <c:pt idx="21" formatCode="&quot;$&quot;#,##0_);[Red]\(&quot;$&quot;#,##0\)">
                  <c:v>870216</c:v>
                </c:pt>
                <c:pt idx="22" formatCode="&quot;$&quot;#,##0_);[Red]\(&quot;$&quot;#,##0\)">
                  <c:v>864493</c:v>
                </c:pt>
                <c:pt idx="23" formatCode="&quot;$&quot;#,##0_);[Red]\(&quot;$&quot;#,##0\)">
                  <c:v>897865</c:v>
                </c:pt>
                <c:pt idx="24" formatCode="&quot;$&quot;#,##0_);[Red]\(&quot;$&quot;#,##0\)">
                  <c:v>901468</c:v>
                </c:pt>
                <c:pt idx="25" formatCode="&quot;$&quot;#,##0_);[Red]\(&quot;$&quot;#,##0\)">
                  <c:v>892964</c:v>
                </c:pt>
                <c:pt idx="26" formatCode="&quot;$&quot;#,##0_);[Red]\(&quot;$&quot;#,##0\)">
                  <c:v>908994</c:v>
                </c:pt>
                <c:pt idx="27" formatCode="&quot;$&quot;#,##0_);[Red]\(&quot;$&quot;#,##0\)">
                  <c:v>936370</c:v>
                </c:pt>
                <c:pt idx="28" formatCode="&quot;$&quot;#,##0_);[Red]\(&quot;$&quot;#,##0\)">
                  <c:v>949524</c:v>
                </c:pt>
                <c:pt idx="29" formatCode="&quot;$&quot;#,##0_);[Red]\(&quot;$&quot;#,##0\)">
                  <c:v>915570</c:v>
                </c:pt>
                <c:pt idx="30" formatCode="&quot;$&quot;#,##0_);[Red]\(&quot;$&quot;#,##0\)">
                  <c:v>900405</c:v>
                </c:pt>
                <c:pt idx="31" formatCode="&quot;$&quot;#,##0_);[Red]\(&quot;$&quot;#,##0\)">
                  <c:v>936005</c:v>
                </c:pt>
                <c:pt idx="32" formatCode="&quot;$&quot;#,##0_);[Red]\(&quot;$&quot;#,##0\)">
                  <c:v>922584</c:v>
                </c:pt>
                <c:pt idx="33" formatCode="&quot;$&quot;#,##0_);[Red]\(&quot;$&quot;#,##0\)">
                  <c:v>962621</c:v>
                </c:pt>
                <c:pt idx="34" formatCode="&quot;$&quot;#,##0_);[Red]\(&quot;$&quot;#,##0\)">
                  <c:v>983179</c:v>
                </c:pt>
                <c:pt idx="35" formatCode="&quot;$&quot;#,##0_);[Red]\(&quot;$&quot;#,##0\)">
                  <c:v>981241</c:v>
                </c:pt>
                <c:pt idx="36" formatCode="&quot;$&quot;#,##0_);[Red]\(&quot;$&quot;#,##0\)">
                  <c:v>1009623</c:v>
                </c:pt>
              </c:numCache>
            </c:numRef>
          </c:val>
          <c:smooth val="0"/>
          <c:extLst>
            <c:ext xmlns:c16="http://schemas.microsoft.com/office/drawing/2014/chart" uri="{C3380CC4-5D6E-409C-BE32-E72D297353CC}">
              <c16:uniqueId val="{00000003-E423-4AA5-B99D-856BC553B762}"/>
            </c:ext>
          </c:extLst>
        </c:ser>
        <c:dLbls>
          <c:showLegendKey val="0"/>
          <c:showVal val="0"/>
          <c:showCatName val="0"/>
          <c:showSerName val="0"/>
          <c:showPercent val="0"/>
          <c:showBubbleSize val="0"/>
        </c:dLbls>
        <c:smooth val="0"/>
        <c:axId val="172741376"/>
        <c:axId val="172742912"/>
      </c:lineChart>
      <c:dateAx>
        <c:axId val="172741376"/>
        <c:scaling>
          <c:orientation val="minMax"/>
        </c:scaling>
        <c:delete val="0"/>
        <c:axPos val="b"/>
        <c:numFmt formatCode="mm/yy" sourceLinked="0"/>
        <c:majorTickMark val="none"/>
        <c:minorTickMark val="none"/>
        <c:tickLblPos val="nextTo"/>
        <c:spPr>
          <a:ln w="12700">
            <a:solidFill>
              <a:schemeClr val="tx1"/>
            </a:solidFill>
          </a:ln>
        </c:spPr>
        <c:txPr>
          <a:bodyPr/>
          <a:lstStyle/>
          <a:p>
            <a:pPr>
              <a:defRPr sz="1600" b="1">
                <a:latin typeface="Arial Narrow" pitchFamily="34" charset="0"/>
              </a:defRPr>
            </a:pPr>
            <a:endParaRPr lang="en-US"/>
          </a:p>
        </c:txPr>
        <c:crossAx val="172742912"/>
        <c:crosses val="autoZero"/>
        <c:auto val="1"/>
        <c:lblOffset val="100"/>
        <c:baseTimeUnit val="days"/>
        <c:majorUnit val="1"/>
        <c:majorTimeUnit val="years"/>
      </c:dateAx>
      <c:valAx>
        <c:axId val="172742912"/>
        <c:scaling>
          <c:orientation val="minMax"/>
          <c:max val="1200000"/>
          <c:min val="500000"/>
        </c:scaling>
        <c:delete val="0"/>
        <c:axPos val="l"/>
        <c:majorGridlines>
          <c:spPr>
            <a:ln w="12700">
              <a:solidFill>
                <a:srgbClr val="BBBBBB"/>
              </a:solidFill>
            </a:ln>
          </c:spPr>
        </c:majorGridlines>
        <c:numFmt formatCode="&quot;$&quot;#,##0" sourceLinked="0"/>
        <c:majorTickMark val="none"/>
        <c:minorTickMark val="none"/>
        <c:tickLblPos val="nextTo"/>
        <c:spPr>
          <a:ln>
            <a:noFill/>
          </a:ln>
        </c:spPr>
        <c:txPr>
          <a:bodyPr/>
          <a:lstStyle/>
          <a:p>
            <a:pPr>
              <a:defRPr sz="1600" b="0">
                <a:latin typeface="Arial Narrow" pitchFamily="34" charset="0"/>
              </a:defRPr>
            </a:pPr>
            <a:endParaRPr lang="en-US"/>
          </a:p>
        </c:txPr>
        <c:crossAx val="172741376"/>
        <c:crosses val="autoZero"/>
        <c:crossBetween val="midCat"/>
        <c:majorUnit val="100000"/>
        <c:minorUnit val="10000"/>
      </c:valAx>
      <c:spPr>
        <a:solidFill>
          <a:srgbClr val="FFFFFF"/>
        </a:solidFill>
      </c:spPr>
    </c:plotArea>
    <c:plotVisOnly val="1"/>
    <c:dispBlanksAs val="gap"/>
    <c:showDLblsOverMax val="0"/>
  </c:chart>
  <c:spPr>
    <a:solidFill>
      <a:srgbClr val="FFFFFF"/>
    </a:solidFill>
    <a:ln>
      <a:noFill/>
    </a:ln>
  </c:spPr>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sz="quarter" idx="1"/>
          </p:nvPr>
        </p:nvSpPr>
        <p:spPr>
          <a:xfrm>
            <a:off x="3978132" y="1"/>
            <a:ext cx="3043343" cy="465455"/>
          </a:xfrm>
          <a:prstGeom prst="rect">
            <a:avLst/>
          </a:prstGeom>
        </p:spPr>
        <p:txBody>
          <a:bodyPr vert="horz" lIns="93304" tIns="46653" rIns="93304" bIns="46653" rtlCol="0"/>
          <a:lstStyle>
            <a:lvl1pPr algn="r">
              <a:defRPr sz="1200"/>
            </a:lvl1pPr>
          </a:lstStyle>
          <a:p>
            <a:fld id="{CADFBE68-3533-412F-BB4C-C89403B4164C}" type="datetime1">
              <a:rPr lang="en-US" smtClean="0"/>
              <a:t>2/3/2026</a:t>
            </a:fld>
            <a:endParaRPr lang="en-US" dirty="0"/>
          </a:p>
        </p:txBody>
      </p:sp>
      <p:sp>
        <p:nvSpPr>
          <p:cNvPr id="4" name="Footer Placeholder 3"/>
          <p:cNvSpPr>
            <a:spLocks noGrp="1"/>
          </p:cNvSpPr>
          <p:nvPr>
            <p:ph type="ftr" sz="quarter" idx="2"/>
          </p:nvPr>
        </p:nvSpPr>
        <p:spPr>
          <a:xfrm>
            <a:off x="0" y="8842031"/>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304" tIns="46653" rIns="93304" bIns="46653" rtlCol="0" anchor="b"/>
          <a:lstStyle>
            <a:lvl1pPr algn="r">
              <a:defRPr sz="1200"/>
            </a:lvl1pPr>
          </a:lstStyle>
          <a:p>
            <a:fld id="{73FB6934-98AB-4C4C-82E8-3B80F59B936E}" type="slidenum">
              <a:rPr lang="en-US" smtClean="0"/>
              <a:t>‹#›</a:t>
            </a:fld>
            <a:endParaRPr lang="en-US" dirty="0"/>
          </a:p>
        </p:txBody>
      </p:sp>
    </p:spTree>
    <p:extLst>
      <p:ext uri="{BB962C8B-B14F-4D97-AF65-F5344CB8AC3E}">
        <p14:creationId xmlns:p14="http://schemas.microsoft.com/office/powerpoint/2010/main" val="180269735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04" tIns="46653" rIns="93304" bIns="46653" rtlCol="0" anchor="ctr"/>
          <a:lstStyle/>
          <a:p>
            <a:endParaRPr lang="en-US" dirty="0"/>
          </a:p>
        </p:txBody>
      </p:sp>
      <p:sp>
        <p:nvSpPr>
          <p:cNvPr id="8" name="Header Placeholder 1"/>
          <p:cNvSpPr>
            <a:spLocks noGrp="1"/>
          </p:cNvSpPr>
          <p:nvPr>
            <p:ph type="hdr" sz="quarter"/>
            <p:custDataLst>
              <p:tags r:id="rId2"/>
            </p:custDataLst>
          </p:nvPr>
        </p:nvSpPr>
        <p:spPr>
          <a:xfrm>
            <a:off x="229015" y="228912"/>
            <a:ext cx="5129917" cy="274695"/>
          </a:xfrm>
          <a:prstGeom prst="rect">
            <a:avLst/>
          </a:prstGeom>
        </p:spPr>
        <p:txBody>
          <a:bodyPr vert="horz" lIns="0" tIns="0" rIns="0" bIns="0" rtlCol="0"/>
          <a:lstStyle>
            <a:lvl1pPr algn="l">
              <a:defRPr sz="1100" b="1" cap="all" baseline="0">
                <a:latin typeface="Arial" panose="020B0604020202020204" pitchFamily="34" charset="0"/>
                <a:cs typeface="Arial" panose="020B0604020202020204" pitchFamily="34" charset="0"/>
              </a:defRPr>
            </a:lvl1pPr>
          </a:lstStyle>
          <a:p>
            <a:r>
              <a:rPr lang="en-US" dirty="0"/>
              <a:t>Presentation Title</a:t>
            </a:r>
          </a:p>
        </p:txBody>
      </p:sp>
      <p:sp>
        <p:nvSpPr>
          <p:cNvPr id="9" name="Date Placeholder 2"/>
          <p:cNvSpPr>
            <a:spLocks noGrp="1"/>
          </p:cNvSpPr>
          <p:nvPr>
            <p:ph type="dt" idx="1"/>
          </p:nvPr>
        </p:nvSpPr>
        <p:spPr>
          <a:xfrm>
            <a:off x="229014" y="8790233"/>
            <a:ext cx="1404620" cy="274695"/>
          </a:xfrm>
          <a:prstGeom prst="rect">
            <a:avLst/>
          </a:prstGeom>
        </p:spPr>
        <p:txBody>
          <a:bodyPr vert="horz" lIns="0" tIns="0" rIns="0" bIns="0" rtlCol="0" anchor="b" anchorCtr="0"/>
          <a:lstStyle>
            <a:lvl1pPr algn="l">
              <a:defRPr sz="1100">
                <a:latin typeface="Arial" panose="020B0604020202020204" pitchFamily="34" charset="0"/>
                <a:cs typeface="Arial" panose="020B0604020202020204" pitchFamily="34" charset="0"/>
              </a:defRPr>
            </a:lvl1pPr>
          </a:lstStyle>
          <a:p>
            <a:fld id="{306E9C79-E9ED-448D-A63B-3B50234A5AD4}" type="datetime1">
              <a:rPr lang="en-US" smtClean="0"/>
              <a:t>2/3/2026</a:t>
            </a:fld>
            <a:endParaRPr lang="en-US" dirty="0"/>
          </a:p>
        </p:txBody>
      </p:sp>
      <p:sp>
        <p:nvSpPr>
          <p:cNvPr id="10" name="Footer Placeholder 5"/>
          <p:cNvSpPr>
            <a:spLocks noGrp="1"/>
          </p:cNvSpPr>
          <p:nvPr>
            <p:ph type="ftr" sz="quarter" idx="4"/>
            <p:custDataLst>
              <p:tags r:id="rId3"/>
            </p:custDataLst>
          </p:nvPr>
        </p:nvSpPr>
        <p:spPr>
          <a:xfrm>
            <a:off x="5404734" y="228912"/>
            <a:ext cx="1374085" cy="274695"/>
          </a:xfrm>
          <a:prstGeom prst="rect">
            <a:avLst/>
          </a:prstGeom>
        </p:spPr>
        <p:txBody>
          <a:bodyPr vert="horz" lIns="0" tIns="0" rIns="0" bIns="0" rtlCol="0" anchor="t" anchorCtr="0"/>
          <a:lstStyle>
            <a:lvl1pPr algn="l">
              <a:defRPr sz="1100">
                <a:latin typeface="Arial" panose="020B0604020202020204" pitchFamily="34" charset="0"/>
                <a:cs typeface="Arial" panose="020B0604020202020204" pitchFamily="34" charset="0"/>
              </a:defRPr>
            </a:lvl1pPr>
          </a:lstStyle>
          <a:p>
            <a:pPr algn="r"/>
            <a:r>
              <a:rPr lang="en-US" dirty="0"/>
              <a:t>Lit Code HS PPT</a:t>
            </a:r>
          </a:p>
        </p:txBody>
      </p:sp>
      <p:sp>
        <p:nvSpPr>
          <p:cNvPr id="11" name="Slide Number Placeholder 6"/>
          <p:cNvSpPr>
            <a:spLocks noGrp="1"/>
          </p:cNvSpPr>
          <p:nvPr>
            <p:ph type="sldNum" sz="quarter" idx="5"/>
          </p:nvPr>
        </p:nvSpPr>
        <p:spPr>
          <a:xfrm>
            <a:off x="5374198" y="8790233"/>
            <a:ext cx="1404620" cy="274695"/>
          </a:xfrm>
          <a:prstGeom prst="rect">
            <a:avLst/>
          </a:prstGeom>
        </p:spPr>
        <p:txBody>
          <a:bodyPr vert="horz" lIns="0" tIns="0" rIns="0" bIns="0" rtlCol="0" anchor="b"/>
          <a:lstStyle>
            <a:lvl1pPr algn="r">
              <a:defRPr sz="11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dirty="0"/>
          </a:p>
        </p:txBody>
      </p:sp>
      <p:sp>
        <p:nvSpPr>
          <p:cNvPr id="14" name="Notes Placeholder 13"/>
          <p:cNvSpPr>
            <a:spLocks noGrp="1"/>
          </p:cNvSpPr>
          <p:nvPr>
            <p:ph type="body" sz="quarter" idx="3"/>
          </p:nvPr>
        </p:nvSpPr>
        <p:spPr>
          <a:xfrm>
            <a:off x="229014" y="4422459"/>
            <a:ext cx="6488734" cy="4188778"/>
          </a:xfrm>
          <a:prstGeom prst="rect">
            <a:avLst/>
          </a:prstGeom>
        </p:spPr>
        <p:txBody>
          <a:bodyPr vert="horz" lIns="0" tIns="0" rIns="0" bIns="0" rtlCol="0"/>
          <a:lstStyle/>
          <a:p>
            <a:pPr lvl="0"/>
            <a:r>
              <a:rPr lang="en-US"/>
              <a:t>Subhead</a:t>
            </a:r>
          </a:p>
          <a:p>
            <a:pPr lvl="1"/>
            <a:r>
              <a:rPr lang="en-US"/>
              <a:t>Body</a:t>
            </a:r>
          </a:p>
          <a:p>
            <a:pPr lvl="2"/>
            <a:r>
              <a:rPr lang="en-US"/>
              <a:t>First level bullet</a:t>
            </a:r>
          </a:p>
          <a:p>
            <a:pPr lvl="3"/>
            <a:r>
              <a:rPr lang="en-US"/>
              <a:t>Fourth level</a:t>
            </a:r>
          </a:p>
          <a:p>
            <a:pPr lvl="4"/>
            <a:r>
              <a:rPr lang="en-US"/>
              <a:t>Caveat</a:t>
            </a:r>
          </a:p>
        </p:txBody>
      </p:sp>
    </p:spTree>
    <p:extLst>
      <p:ext uri="{BB962C8B-B14F-4D97-AF65-F5344CB8AC3E}">
        <p14:creationId xmlns:p14="http://schemas.microsoft.com/office/powerpoint/2010/main" val="844188443"/>
      </p:ext>
    </p:extLst>
  </p:cSld>
  <p:clrMap bg1="lt1" tx1="dk1" bg2="lt2" tx2="dk2" accent1="accent1" accent2="accent2" accent3="accent3" accent4="accent4" accent5="accent5" accent6="accent6" hlink="hlink" folHlink="folHlink"/>
  <p:hf/>
  <p:notesStyle>
    <a:lvl1pPr marL="0" algn="l" defTabSz="914400" rtl="0" eaLnBrk="1" latinLnBrk="0" hangingPunct="1">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spcAft>
        <a:spcPts val="60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3" indent="-177813">
              <a:buFont typeface="Arial" panose="020B0604020202020204" pitchFamily="34" charset="0"/>
              <a:buChar char="•"/>
            </a:pPr>
            <a:r>
              <a:rPr lang="en-US" b="0" dirty="0"/>
              <a:t>Have you ever been in, or watched a foot race? As the runners turn the last corner and start their final sprint, the intensity ratchets up. This part of the race is known as the home stretch. During this critical stage, the last thing a runner wants to do is stumble with the finish line in sight.</a:t>
            </a:r>
          </a:p>
          <a:p>
            <a:pPr marL="177813" indent="-177813">
              <a:buFont typeface="Arial" panose="020B0604020202020204" pitchFamily="34" charset="0"/>
              <a:buChar char="•"/>
            </a:pPr>
            <a:r>
              <a:rPr lang="en-US" b="0" dirty="0"/>
              <a:t>As you get to the point in your career where you can start to see the retirement finish line, you want to make sure you don’t stumble either. Today we’re going to look at seven things you need to do in the decade (or so) before you retire. </a:t>
            </a:r>
          </a:p>
          <a:p>
            <a:pPr marL="177813" indent="-177813">
              <a:buFont typeface="Arial" panose="020B0604020202020204" pitchFamily="34" charset="0"/>
              <a:buChar char="•"/>
            </a:pPr>
            <a:r>
              <a:rPr lang="en-US" b="0" dirty="0"/>
              <a:t>My hope is that by identifying potential hurdles as well as strategies for success, you will feel better prepared as you sprint through your home stretch towards retirement.</a:t>
            </a: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306E9C79-E9ED-448D-A63B-3B50234A5AD4}" type="datetime1">
              <a:rPr lang="en-US" smtClean="0"/>
              <a:t>2/3/2026</a:t>
            </a:fld>
            <a:endParaRPr lang="en-US" dirty="0"/>
          </a:p>
        </p:txBody>
      </p:sp>
      <p:sp>
        <p:nvSpPr>
          <p:cNvPr id="6" name="Footer Placeholder 5"/>
          <p:cNvSpPr>
            <a:spLocks noGrp="1"/>
          </p:cNvSpPr>
          <p:nvPr>
            <p:ph type="ftr" sz="quarter" idx="4"/>
          </p:nvPr>
        </p:nvSpPr>
        <p:spPr/>
        <p:txBody>
          <a:bodyPr/>
          <a:lstStyle/>
          <a:p>
            <a:pPr algn="r"/>
            <a:r>
              <a:rPr lang="en-US"/>
              <a:t>Lit Code HS PPT</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0</a:t>
            </a:fld>
            <a:endParaRPr lang="en-US" dirty="0"/>
          </a:p>
        </p:txBody>
      </p:sp>
    </p:spTree>
    <p:extLst>
      <p:ext uri="{BB962C8B-B14F-4D97-AF65-F5344CB8AC3E}">
        <p14:creationId xmlns:p14="http://schemas.microsoft.com/office/powerpoint/2010/main" val="158395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6A7D5701-BBF2-4C07-B12F-0E38C8B5A238}"/>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F277225A-3CF2-4C6B-96B4-6BF9243862FF}"/>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The first rule of thumb is that you’ll need to save enough to generate 70-90% of your pre-retirement income. Why might you need less in retirement?</a:t>
            </a:r>
          </a:p>
          <a:p>
            <a:pPr marL="177813" indent="-177813">
              <a:buFont typeface="Arial" panose="020B0604020202020204" pitchFamily="34" charset="0"/>
              <a:buChar char="•"/>
            </a:pPr>
            <a:r>
              <a:rPr lang="en-US" dirty="0"/>
              <a:t>[CLICK]</a:t>
            </a:r>
            <a:r>
              <a:rPr lang="en-US" b="0" dirty="0"/>
              <a:t> Certain costs are likely to go down once you retire. Perhaps you’ll finish paying off your mortgage, or you’ll spend less commuting or dry-cleaning work clothes. Many people spend less on food because they finally have time to prepare meals.</a:t>
            </a:r>
          </a:p>
          <a:p>
            <a:pPr marL="177813" indent="-177813">
              <a:buFont typeface="Arial" panose="020B0604020202020204" pitchFamily="34" charset="0"/>
              <a:buChar char="•"/>
            </a:pPr>
            <a:r>
              <a:rPr lang="en-US" dirty="0"/>
              <a:t>[CLICK]</a:t>
            </a:r>
            <a:r>
              <a:rPr lang="en-US" b="0" dirty="0"/>
              <a:t> But, these reductions can be countered by other costs that go up in retirement. Many retirees are no longer covered by a workplace medical plan. And even with Medicare, premiums and copays could rise as you age and need more health care. Hopefully you’ll spend more on travel. Or, if you spend more time at home, your utility usage will probably increase. Not to mention an aging home requires more maintenance.</a:t>
            </a:r>
          </a:p>
          <a:p>
            <a:pPr marL="177813" indent="-177813">
              <a:buFont typeface="Arial" panose="020B0604020202020204" pitchFamily="34" charset="0"/>
              <a:buChar char="•"/>
            </a:pPr>
            <a:r>
              <a:rPr lang="en-US" dirty="0"/>
              <a:t>[CLICK]</a:t>
            </a:r>
            <a:r>
              <a:rPr lang="en-US" b="0" dirty="0"/>
              <a:t> These costs that go up or down may offset each other. But two big things that likely reduce your paycheck while working, go away when you retire. First, you won’t need to pay Social Security/Medicare payroll taxes anymore, and second, you’ll no longer be taking money out of your paycheck to contribute to your retirement.</a:t>
            </a:r>
            <a:r>
              <a:rPr lang="en-US" b="0" baseline="30000" dirty="0"/>
              <a:t> </a:t>
            </a:r>
            <a:endParaRPr lang="en-US" b="0" baseline="0" dirty="0"/>
          </a:p>
          <a:p>
            <a:pPr marL="177813" indent="-177813">
              <a:buFont typeface="Arial" panose="020B0604020202020204" pitchFamily="34" charset="0"/>
              <a:buChar char="•"/>
            </a:pPr>
            <a:r>
              <a:rPr lang="en-US" b="1" baseline="0" dirty="0"/>
              <a:t>[CLICK] </a:t>
            </a:r>
            <a:r>
              <a:rPr lang="en-US" b="0" baseline="0" dirty="0"/>
              <a:t>These are why many people require less income in retirement.</a:t>
            </a:r>
          </a:p>
        </p:txBody>
      </p:sp>
      <p:sp>
        <p:nvSpPr>
          <p:cNvPr id="8" name="Date Placeholder 31">
            <a:extLst>
              <a:ext uri="{FF2B5EF4-FFF2-40B4-BE49-F238E27FC236}">
                <a16:creationId xmlns:a16="http://schemas.microsoft.com/office/drawing/2014/main" id="{09B8BBF0-D6E2-4461-8A47-46DB852677D5}"/>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B5BA8BBD-A60B-480D-8328-51E44FAA0F5D}"/>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9</a:t>
            </a:fld>
            <a:endParaRPr lang="en-US" dirty="0">
              <a:solidFill>
                <a:srgbClr val="000000"/>
              </a:solidFill>
            </a:endParaRPr>
          </a:p>
        </p:txBody>
      </p:sp>
      <p:sp>
        <p:nvSpPr>
          <p:cNvPr id="11" name="Header Placeholder 34">
            <a:extLst>
              <a:ext uri="{FF2B5EF4-FFF2-40B4-BE49-F238E27FC236}">
                <a16:creationId xmlns:a16="http://schemas.microsoft.com/office/drawing/2014/main" id="{B5E41E54-DF4E-4F28-98BC-248681653E2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5621B7C6-97B8-4F0B-96B7-0F03A3D8BB3C}"/>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1749711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F0CD6-6A29-1842-A346-32C4158BAE26}"/>
            </a:ext>
          </a:extLst>
        </p:cNvPr>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F0D7958E-97F3-C89A-DE24-E00717DA04F5}"/>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2B8D93DF-2905-124D-B3A9-2CBA2BB5726B}"/>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The second rule of thumb is that you should save multiples of your salary by age. Let me show you what I mean.</a:t>
            </a:r>
          </a:p>
          <a:p>
            <a:pPr marL="177813" indent="-177813">
              <a:buFont typeface="Arial" panose="020B0604020202020204" pitchFamily="34" charset="0"/>
              <a:buChar char="•"/>
            </a:pPr>
            <a:r>
              <a:rPr lang="en-US" dirty="0"/>
              <a:t>[CLICK]</a:t>
            </a:r>
            <a:r>
              <a:rPr lang="en-US" b="0" dirty="0"/>
              <a:t> As you get older, you should have a higher multiple of your salary saved for retirement. For example, if you are making $100,000 at age 55, you should have retirement savings 6-8 times that, or $600,000-$800,000.</a:t>
            </a:r>
          </a:p>
          <a:p>
            <a:pPr marL="177813" indent="-177813">
              <a:buFont typeface="Arial" panose="020B0604020202020204" pitchFamily="34" charset="0"/>
              <a:buChar char="•"/>
            </a:pPr>
            <a:r>
              <a:rPr lang="en-US" b="0" dirty="0"/>
              <a:t>See where you fall on this chart and think about how much you currently earn and have saved for retirement. Are you on track?</a:t>
            </a:r>
          </a:p>
        </p:txBody>
      </p:sp>
      <p:sp>
        <p:nvSpPr>
          <p:cNvPr id="8" name="Date Placeholder 31">
            <a:extLst>
              <a:ext uri="{FF2B5EF4-FFF2-40B4-BE49-F238E27FC236}">
                <a16:creationId xmlns:a16="http://schemas.microsoft.com/office/drawing/2014/main" id="{CE3817AC-7294-C737-CD3F-D7879B879006}"/>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63E765C4-A05C-4FD5-AE9B-33F640123BA1}"/>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10</a:t>
            </a:fld>
            <a:endParaRPr lang="en-US" dirty="0">
              <a:solidFill>
                <a:srgbClr val="000000"/>
              </a:solidFill>
            </a:endParaRPr>
          </a:p>
        </p:txBody>
      </p:sp>
      <p:sp>
        <p:nvSpPr>
          <p:cNvPr id="11" name="Header Placeholder 34">
            <a:extLst>
              <a:ext uri="{FF2B5EF4-FFF2-40B4-BE49-F238E27FC236}">
                <a16:creationId xmlns:a16="http://schemas.microsoft.com/office/drawing/2014/main" id="{1D105D8A-7366-2C44-BB25-74BE9A47CC2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DC485DF6-647D-A2E5-426E-91576F230F10}"/>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2665791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The third rule of thumb is that you need enough retirement savings to generate a desired income using a four percent withdrawal rate. Let’s look at what that means.</a:t>
            </a:r>
          </a:p>
          <a:p>
            <a:pPr marL="177813" indent="-177813">
              <a:buFont typeface="Arial" panose="020B0604020202020204" pitchFamily="34" charset="0"/>
              <a:buChar char="•"/>
            </a:pPr>
            <a:r>
              <a:rPr lang="en-US" dirty="0"/>
              <a:t>[CLICK]</a:t>
            </a:r>
            <a:r>
              <a:rPr lang="en-US" b="0" dirty="0"/>
              <a:t> Here are several different desired annual income amounts that you, once retired, might want to generate. </a:t>
            </a:r>
          </a:p>
          <a:p>
            <a:pPr marL="177813" indent="-177813">
              <a:buFont typeface="Arial" panose="020B0604020202020204" pitchFamily="34" charset="0"/>
              <a:buChar char="•"/>
            </a:pPr>
            <a:r>
              <a:rPr lang="en-US" dirty="0"/>
              <a:t>[CLICK]</a:t>
            </a:r>
            <a:r>
              <a:rPr lang="en-US" b="0" dirty="0"/>
              <a:t> Assume while you are retired, you have your savings invested in something conservative that returns 1.5% a year. To provide the desired annual income amounts for 20 years, including yearly increases for inflation, you’d need to have a minimum of this much saved at the time you retire. </a:t>
            </a:r>
          </a:p>
          <a:p>
            <a:pPr marL="177813" indent="-177813">
              <a:buFont typeface="Arial" panose="020B0604020202020204" pitchFamily="34" charset="0"/>
              <a:buChar char="•"/>
            </a:pPr>
            <a:r>
              <a:rPr lang="en-US" dirty="0"/>
              <a:t>[CLICK]</a:t>
            </a:r>
            <a:r>
              <a:rPr lang="en-US" b="0" dirty="0"/>
              <a:t> Instead of a 1.5% return, what if you were able invest your savings and get a 5% return? Notice that the minimum amount you’d need to have saved when you start retirement is lower. In this example the higher return means that the total savings you need at retirement can be lower.</a:t>
            </a:r>
          </a:p>
          <a:p>
            <a:pPr marL="177813" indent="-177813">
              <a:buFont typeface="Arial" panose="020B0604020202020204" pitchFamily="34" charset="0"/>
              <a:buChar char="•"/>
            </a:pPr>
            <a:r>
              <a:rPr lang="en-US" b="0" dirty="0"/>
              <a:t>However, it’s important to understand investment returns are not guaranteed and you generally need to take on more risk to get a higher return. You can work with a financial professional to develop a retirement savings and investment plan appropriate for your individual circumstances.</a:t>
            </a:r>
          </a:p>
          <a:p>
            <a:pPr marL="177813" indent="-177813">
              <a:buFont typeface="Arial" panose="020B0604020202020204" pitchFamily="34" charset="0"/>
              <a:buChar char="•"/>
            </a:pPr>
            <a:r>
              <a:rPr lang="en-US" b="0" dirty="0"/>
              <a:t>These rules of thumb are meant to give you a general idea of how much you may need to have saved for retirement. While these numbers may seem large, they don’t have to be out of reach. Let’s look at some ideas to increase your retirement savings.</a:t>
            </a:r>
          </a:p>
        </p:txBody>
      </p:sp>
      <p:sp>
        <p:nvSpPr>
          <p:cNvPr id="25" name="Slide Image Placeholder 24">
            <a:extLst>
              <a:ext uri="{FF2B5EF4-FFF2-40B4-BE49-F238E27FC236}">
                <a16:creationId xmlns:a16="http://schemas.microsoft.com/office/drawing/2014/main" id="{E734299C-CDA8-4F23-A843-54F898F44F9E}"/>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519D58E6-08FB-40A6-A79E-FA068443C44A}"/>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24084383-9EAC-40F1-A38E-E06DE0D07E9D}"/>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11</a:t>
            </a:fld>
            <a:endParaRPr lang="en-US" dirty="0">
              <a:solidFill>
                <a:srgbClr val="000000"/>
              </a:solidFill>
            </a:endParaRPr>
          </a:p>
        </p:txBody>
      </p:sp>
      <p:sp>
        <p:nvSpPr>
          <p:cNvPr id="11" name="Header Placeholder 34">
            <a:extLst>
              <a:ext uri="{FF2B5EF4-FFF2-40B4-BE49-F238E27FC236}">
                <a16:creationId xmlns:a16="http://schemas.microsoft.com/office/drawing/2014/main" id="{10F186A2-42EF-412C-B61F-3ED2A75339CC}"/>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E811DA9C-1110-42A1-8E45-E4E164D20613}"/>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111627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rgbClr val="000000"/>
                </a:solidFill>
                <a:latin typeface="Arial" panose="020B0604020202020204" pitchFamily="34" charset="0"/>
                <a:cs typeface="Arial" panose="020B0604020202020204" pitchFamily="34" charset="0"/>
              </a:rPr>
              <a:t>As you enter the home stretch before retirement, you have the ability to save more than ever before. The US government offers multiple, tax-advantaged options for you to increase your retirement savings. Let’s look at some of them now.</a:t>
            </a: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306E9C79-E9ED-448D-A63B-3B50234A5AD4}" type="datetime1">
              <a:rPr lang="en-US" smtClean="0"/>
              <a:t>2/3/2026</a:t>
            </a:fld>
            <a:endParaRPr lang="en-US" dirty="0"/>
          </a:p>
        </p:txBody>
      </p:sp>
      <p:sp>
        <p:nvSpPr>
          <p:cNvPr id="6" name="Footer Placeholder 5"/>
          <p:cNvSpPr>
            <a:spLocks noGrp="1"/>
          </p:cNvSpPr>
          <p:nvPr>
            <p:ph type="ftr" sz="quarter" idx="4"/>
          </p:nvPr>
        </p:nvSpPr>
        <p:spPr/>
        <p:txBody>
          <a:bodyPr/>
          <a:lstStyle/>
          <a:p>
            <a:pPr algn="r"/>
            <a:r>
              <a:rPr lang="en-US"/>
              <a:t>Lit Code HS PPT</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12</a:t>
            </a:fld>
            <a:endParaRPr lang="en-US" dirty="0"/>
          </a:p>
        </p:txBody>
      </p:sp>
    </p:spTree>
    <p:extLst>
      <p:ext uri="{BB962C8B-B14F-4D97-AF65-F5344CB8AC3E}">
        <p14:creationId xmlns:p14="http://schemas.microsoft.com/office/powerpoint/2010/main" val="2386778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Let’s follow a hypothetical couple as we look at maximizing your nest egg. Imagine a couple who are both 50 years old. He’s an engineer and she’s a retired teacher who does volunteer work. Together they have an annual income $150,000. </a:t>
            </a:r>
          </a:p>
          <a:p>
            <a:pPr marL="177813" indent="-177813">
              <a:buFont typeface="Arial" panose="020B0604020202020204" pitchFamily="34" charset="0"/>
              <a:buChar char="•"/>
            </a:pPr>
            <a:r>
              <a:rPr lang="en-US" dirty="0"/>
              <a:t>[CLICK]</a:t>
            </a:r>
            <a:r>
              <a:rPr lang="en-US" b="0" dirty="0"/>
              <a:t> When it comes to saving for retirement, one of the most common ways to do so is through a workplace plan such as a 401(k). Here are the 2025 maximum annual contribution limits for various plan types.</a:t>
            </a:r>
          </a:p>
          <a:p>
            <a:pPr marL="177813" indent="-177813">
              <a:buFont typeface="Arial" panose="020B0604020202020204" pitchFamily="34" charset="0"/>
              <a:buChar char="•"/>
            </a:pPr>
            <a:r>
              <a:rPr lang="en-US" b="0" dirty="0"/>
              <a:t>Assuming the working spouse participates in a 401(k) plan, a contribution of up to $24,500 can be made each year.</a:t>
            </a:r>
          </a:p>
          <a:p>
            <a:pPr marL="177813" indent="-177813">
              <a:buFont typeface="Arial" panose="020B0604020202020204" pitchFamily="34" charset="0"/>
              <a:buChar char="•"/>
            </a:pPr>
            <a:r>
              <a:rPr lang="en-US" b="1" dirty="0"/>
              <a:t>[CLICK] </a:t>
            </a:r>
            <a:r>
              <a:rPr lang="en-US" b="0" dirty="0"/>
              <a:t>In addition, many employers offer matching contributions. For example, a possible company match is $0.50 for every dollar up to 6% of your total salary. That would mean up to $4,500 of additional contributions every year.</a:t>
            </a:r>
          </a:p>
        </p:txBody>
      </p:sp>
      <p:sp>
        <p:nvSpPr>
          <p:cNvPr id="25" name="Slide Image Placeholder 24">
            <a:extLst>
              <a:ext uri="{FF2B5EF4-FFF2-40B4-BE49-F238E27FC236}">
                <a16:creationId xmlns:a16="http://schemas.microsoft.com/office/drawing/2014/main" id="{C9E30A4A-4975-4E51-87B0-52D1A652E37F}"/>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1FE8F442-060E-4732-8F0C-B6AB98E0A149}"/>
              </a:ext>
            </a:extLst>
          </p:cNvPr>
          <p:cNvSpPr>
            <a:spLocks noGrp="1"/>
          </p:cNvSpPr>
          <p:nvPr>
            <p:ph type="dt" idx="1"/>
          </p:nvPr>
        </p:nvSpPr>
        <p:spPr>
          <a:xfrm>
            <a:off x="229014" y="8790233"/>
            <a:ext cx="1404620" cy="274695"/>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fld id="{8CF38555-2099-4E10-9286-CD037B00F23B}" type="datetime1">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5648" rtl="0" eaLnBrk="1" fontAlgn="auto" latinLnBrk="0" hangingPunct="1">
                <a:lnSpc>
                  <a:spcPct val="100000"/>
                </a:lnSpc>
                <a:spcBef>
                  <a:spcPts val="0"/>
                </a:spcBef>
                <a:spcAft>
                  <a:spcPts val="0"/>
                </a:spcAft>
                <a:buClrTx/>
                <a:buSzTx/>
                <a:buFontTx/>
                <a:buNone/>
                <a:tabLst/>
                <a:defRPr/>
              </a:pPr>
              <a:t>2/3/2026</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Slide Number Placeholder 33">
            <a:extLst>
              <a:ext uri="{FF2B5EF4-FFF2-40B4-BE49-F238E27FC236}">
                <a16:creationId xmlns:a16="http://schemas.microsoft.com/office/drawing/2014/main" id="{D1684A51-42AE-4BCA-A6B9-CD11CC013F6F}"/>
              </a:ext>
            </a:extLst>
          </p:cNvPr>
          <p:cNvSpPr>
            <a:spLocks noGrp="1"/>
          </p:cNvSpPr>
          <p:nvPr>
            <p:ph type="sldNum" sz="quarter" idx="5"/>
          </p:nvPr>
        </p:nvSpPr>
        <p:spPr>
          <a:xfrm>
            <a:off x="6367346" y="8790233"/>
            <a:ext cx="353908" cy="274695"/>
          </a:xfrm>
        </p:spPr>
        <p:txBody>
          <a:bodyPr/>
          <a:lstStyle/>
          <a:p>
            <a:pPr marL="0" marR="0" lvl="0" indent="0" algn="r" defTabSz="915648"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5648"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Header Placeholder 34">
            <a:extLst>
              <a:ext uri="{FF2B5EF4-FFF2-40B4-BE49-F238E27FC236}">
                <a16:creationId xmlns:a16="http://schemas.microsoft.com/office/drawing/2014/main" id="{789476FD-B7C3-4804-83B6-81BC574D597C}"/>
              </a:ext>
            </a:extLst>
          </p:cNvPr>
          <p:cNvSpPr>
            <a:spLocks noGrp="1"/>
          </p:cNvSpPr>
          <p:nvPr>
            <p:ph type="hdr" sz="quarter"/>
          </p:nvPr>
        </p:nvSpPr>
        <p:spPr>
          <a:xfrm>
            <a:off x="229014" y="236421"/>
            <a:ext cx="3965036" cy="283701"/>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Home Stretch: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Seven Things You Need to Do in the Decade Before You Retire</a:t>
            </a:r>
            <a:endPar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32">
            <a:extLst>
              <a:ext uri="{FF2B5EF4-FFF2-40B4-BE49-F238E27FC236}">
                <a16:creationId xmlns:a16="http://schemas.microsoft.com/office/drawing/2014/main" id="{2480B6A6-46C2-46D0-9BDB-5683B86DBC5C}"/>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142115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Here’s where getting older can actually help. If you participate in a workplace plan and are 50 or older, you can do what’s called a catch-up contribution. </a:t>
            </a:r>
          </a:p>
          <a:p>
            <a:pPr marL="177813" indent="-177813">
              <a:buFont typeface="Arial" panose="020B0604020202020204" pitchFamily="34" charset="0"/>
              <a:buChar char="•"/>
            </a:pPr>
            <a:r>
              <a:rPr lang="en-US" dirty="0"/>
              <a:t>[CLICK] </a:t>
            </a:r>
            <a:r>
              <a:rPr lang="en-US" b="0" dirty="0"/>
              <a:t>In the example, this means saving an additional $8,000 in 2025 in the 401(k) plan.</a:t>
            </a:r>
          </a:p>
          <a:p>
            <a:pPr marL="171684" indent="-171684">
              <a:buFont typeface="Arial" panose="020B0604020202020204" pitchFamily="34" charset="0"/>
              <a:buChar char="•"/>
            </a:pPr>
            <a:endParaRPr lang="en-US" b="0" dirty="0"/>
          </a:p>
        </p:txBody>
      </p:sp>
      <p:sp>
        <p:nvSpPr>
          <p:cNvPr id="25" name="Slide Image Placeholder 24">
            <a:extLst>
              <a:ext uri="{FF2B5EF4-FFF2-40B4-BE49-F238E27FC236}">
                <a16:creationId xmlns:a16="http://schemas.microsoft.com/office/drawing/2014/main" id="{C9E30A4A-4975-4E51-87B0-52D1A652E37F}"/>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5098487C-C950-47EB-8802-2B020E218293}"/>
              </a:ext>
            </a:extLst>
          </p:cNvPr>
          <p:cNvSpPr>
            <a:spLocks noGrp="1"/>
          </p:cNvSpPr>
          <p:nvPr>
            <p:ph type="dt" idx="1"/>
          </p:nvPr>
        </p:nvSpPr>
        <p:spPr>
          <a:xfrm>
            <a:off x="229014" y="8790233"/>
            <a:ext cx="1404620" cy="274695"/>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fld id="{8CF38555-2099-4E10-9286-CD037B00F23B}" type="datetime1">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5648" rtl="0" eaLnBrk="1" fontAlgn="auto" latinLnBrk="0" hangingPunct="1">
                <a:lnSpc>
                  <a:spcPct val="100000"/>
                </a:lnSpc>
                <a:spcBef>
                  <a:spcPts val="0"/>
                </a:spcBef>
                <a:spcAft>
                  <a:spcPts val="0"/>
                </a:spcAft>
                <a:buClrTx/>
                <a:buSzTx/>
                <a:buFontTx/>
                <a:buNone/>
                <a:tabLst/>
                <a:defRPr/>
              </a:pPr>
              <a:t>2/3/2026</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Slide Number Placeholder 33">
            <a:extLst>
              <a:ext uri="{FF2B5EF4-FFF2-40B4-BE49-F238E27FC236}">
                <a16:creationId xmlns:a16="http://schemas.microsoft.com/office/drawing/2014/main" id="{7E613DC1-64C3-4ACD-B605-7BCC2BF129C3}"/>
              </a:ext>
            </a:extLst>
          </p:cNvPr>
          <p:cNvSpPr>
            <a:spLocks noGrp="1"/>
          </p:cNvSpPr>
          <p:nvPr>
            <p:ph type="sldNum" sz="quarter" idx="5"/>
          </p:nvPr>
        </p:nvSpPr>
        <p:spPr>
          <a:xfrm>
            <a:off x="6367346" y="8790233"/>
            <a:ext cx="353908" cy="274695"/>
          </a:xfrm>
        </p:spPr>
        <p:txBody>
          <a:bodyPr/>
          <a:lstStyle/>
          <a:p>
            <a:pPr marL="0" marR="0" lvl="0" indent="0" algn="r" defTabSz="915648"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5648"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Header Placeholder 34">
            <a:extLst>
              <a:ext uri="{FF2B5EF4-FFF2-40B4-BE49-F238E27FC236}">
                <a16:creationId xmlns:a16="http://schemas.microsoft.com/office/drawing/2014/main" id="{4A983B6C-7874-4022-B20A-B4CBD915EA7E}"/>
              </a:ext>
            </a:extLst>
          </p:cNvPr>
          <p:cNvSpPr>
            <a:spLocks noGrp="1"/>
          </p:cNvSpPr>
          <p:nvPr>
            <p:ph type="hdr" sz="quarter"/>
          </p:nvPr>
        </p:nvSpPr>
        <p:spPr>
          <a:xfrm>
            <a:off x="229014" y="236421"/>
            <a:ext cx="3965036" cy="283701"/>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Home Stretch: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Seven Things You Need to Do in the Decade Before You Retire</a:t>
            </a:r>
            <a:endPar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32">
            <a:extLst>
              <a:ext uri="{FF2B5EF4-FFF2-40B4-BE49-F238E27FC236}">
                <a16:creationId xmlns:a16="http://schemas.microsoft.com/office/drawing/2014/main" id="{BE915563-A707-484E-A2E9-B92D325F7C5F}"/>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368941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Many people assume that if you participate in a workplace retirement plan, you’re not eligible to save using a tax-advantaged Individual Retirement Account (IRA). This isn’t always the case. </a:t>
            </a:r>
          </a:p>
          <a:p>
            <a:pPr marL="177813" indent="-177813">
              <a:buFont typeface="Arial" panose="020B0604020202020204" pitchFamily="34" charset="0"/>
              <a:buChar char="•"/>
            </a:pPr>
            <a:r>
              <a:rPr lang="en-US" b="0" dirty="0"/>
              <a:t>If your income is under the limits listed here, you can also participate in a traditional or Roth IRA, even if you’ve already maximized your 401(k) contributions.</a:t>
            </a:r>
          </a:p>
          <a:p>
            <a:pPr marL="177813" indent="-177813">
              <a:buFont typeface="Arial" panose="020B0604020202020204" pitchFamily="34" charset="0"/>
              <a:buChar char="•"/>
            </a:pPr>
            <a:r>
              <a:rPr lang="en-US" b="0" dirty="0"/>
              <a:t>For example, since our couple is married and has income less than $240,000, the working spouse can contribute $7,500 to a Roth IRA.</a:t>
            </a:r>
          </a:p>
          <a:p>
            <a:pPr marL="177813" indent="-177813">
              <a:buFont typeface="Arial" panose="020B0604020202020204" pitchFamily="34" charset="0"/>
              <a:buChar char="•"/>
            </a:pPr>
            <a:r>
              <a:rPr lang="en-US" dirty="0"/>
              <a:t>[CLICK]</a:t>
            </a:r>
            <a:r>
              <a:rPr lang="en-US" b="0" dirty="0"/>
              <a:t> And just like the 401(k), those 50 and older are eligible to make a catchup contribution of $1,100 to their IRA.</a:t>
            </a:r>
          </a:p>
          <a:p>
            <a:pPr marL="177813" indent="-177813">
              <a:buFont typeface="Arial" panose="020B0604020202020204" pitchFamily="34" charset="0"/>
              <a:buChar char="•"/>
            </a:pPr>
            <a:endParaRPr lang="en-US" b="0" dirty="0"/>
          </a:p>
          <a:p>
            <a:pPr marL="177813" indent="-177813">
              <a:buFont typeface="Arial" panose="020B0604020202020204" pitchFamily="34" charset="0"/>
              <a:buChar char="•"/>
            </a:pPr>
            <a:endParaRPr lang="en-US" b="0" dirty="0"/>
          </a:p>
          <a:p>
            <a:r>
              <a:rPr lang="en-US" b="0" i="1" dirty="0"/>
              <a:t>(Note for presenter: Anyone, regardless of income, can contribute to a Traditional IRA. However, they lose the tax deduction if their income exceeds the Traditional IRA limits in the table).</a:t>
            </a:r>
          </a:p>
          <a:p>
            <a:pPr marL="171684" indent="-171684">
              <a:buFont typeface="Arial" panose="020B0604020202020204" pitchFamily="34" charset="0"/>
              <a:buChar char="•"/>
            </a:pPr>
            <a:endParaRPr lang="en-US" b="0" dirty="0"/>
          </a:p>
        </p:txBody>
      </p:sp>
      <p:sp>
        <p:nvSpPr>
          <p:cNvPr id="25" name="Slide Image Placeholder 24">
            <a:extLst>
              <a:ext uri="{FF2B5EF4-FFF2-40B4-BE49-F238E27FC236}">
                <a16:creationId xmlns:a16="http://schemas.microsoft.com/office/drawing/2014/main" id="{C9E30A4A-4975-4E51-87B0-52D1A652E37F}"/>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C66C3D8F-D116-4D9E-9779-256CF067C90B}"/>
              </a:ext>
            </a:extLst>
          </p:cNvPr>
          <p:cNvSpPr>
            <a:spLocks noGrp="1"/>
          </p:cNvSpPr>
          <p:nvPr>
            <p:ph type="dt" idx="1"/>
          </p:nvPr>
        </p:nvSpPr>
        <p:spPr>
          <a:xfrm>
            <a:off x="229014" y="8790233"/>
            <a:ext cx="1404620" cy="274695"/>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fld id="{8CF38555-2099-4E10-9286-CD037B00F23B}" type="datetime1">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5648" rtl="0" eaLnBrk="1" fontAlgn="auto" latinLnBrk="0" hangingPunct="1">
                <a:lnSpc>
                  <a:spcPct val="100000"/>
                </a:lnSpc>
                <a:spcBef>
                  <a:spcPts val="0"/>
                </a:spcBef>
                <a:spcAft>
                  <a:spcPts val="0"/>
                </a:spcAft>
                <a:buClrTx/>
                <a:buSzTx/>
                <a:buFontTx/>
                <a:buNone/>
                <a:tabLst/>
                <a:defRPr/>
              </a:pPr>
              <a:t>2/3/2026</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Slide Number Placeholder 33">
            <a:extLst>
              <a:ext uri="{FF2B5EF4-FFF2-40B4-BE49-F238E27FC236}">
                <a16:creationId xmlns:a16="http://schemas.microsoft.com/office/drawing/2014/main" id="{071A673A-7B54-42F5-8E0A-BCF300C9AD74}"/>
              </a:ext>
            </a:extLst>
          </p:cNvPr>
          <p:cNvSpPr>
            <a:spLocks noGrp="1"/>
          </p:cNvSpPr>
          <p:nvPr>
            <p:ph type="sldNum" sz="quarter" idx="5"/>
          </p:nvPr>
        </p:nvSpPr>
        <p:spPr>
          <a:xfrm>
            <a:off x="6367346" y="8790233"/>
            <a:ext cx="353908" cy="274695"/>
          </a:xfrm>
        </p:spPr>
        <p:txBody>
          <a:bodyPr/>
          <a:lstStyle/>
          <a:p>
            <a:pPr marL="0" marR="0" lvl="0" indent="0" algn="r" defTabSz="915648"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5648"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Header Placeholder 34">
            <a:extLst>
              <a:ext uri="{FF2B5EF4-FFF2-40B4-BE49-F238E27FC236}">
                <a16:creationId xmlns:a16="http://schemas.microsoft.com/office/drawing/2014/main" id="{69667F8D-C359-4944-B330-DD56F8281F59}"/>
              </a:ext>
            </a:extLst>
          </p:cNvPr>
          <p:cNvSpPr>
            <a:spLocks noGrp="1"/>
          </p:cNvSpPr>
          <p:nvPr>
            <p:ph type="hdr" sz="quarter"/>
          </p:nvPr>
        </p:nvSpPr>
        <p:spPr>
          <a:xfrm>
            <a:off x="229014" y="236421"/>
            <a:ext cx="3965036" cy="283701"/>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Home Stretch: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Seven Things You Need to Do in the Decade Before You Retire</a:t>
            </a:r>
            <a:endPar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32">
            <a:extLst>
              <a:ext uri="{FF2B5EF4-FFF2-40B4-BE49-F238E27FC236}">
                <a16:creationId xmlns:a16="http://schemas.microsoft.com/office/drawing/2014/main" id="{9A7EC85C-CB1B-45E6-8A3F-46B0169A1522}"/>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4137619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Another way to save is through a spousal IRA. Even if one spouse doesn’t have earned income, the working spouse can contribute to an IRA on their behalf.</a:t>
            </a:r>
          </a:p>
          <a:p>
            <a:pPr marL="177813" indent="-177813">
              <a:buFont typeface="Arial" panose="020B0604020202020204" pitchFamily="34" charset="0"/>
              <a:buChar char="•"/>
            </a:pPr>
            <a:r>
              <a:rPr lang="en-US" b="0" dirty="0"/>
              <a:t>A spousal IRA also has income limits, but as you can see, because our couple’s combined income is less than $240,000 they can add $7,500 to a Roth spousal IRA for her.</a:t>
            </a:r>
          </a:p>
          <a:p>
            <a:pPr marL="177813" indent="-177813">
              <a:buFont typeface="Arial" panose="020B0604020202020204" pitchFamily="34" charset="0"/>
              <a:buChar char="•"/>
            </a:pPr>
            <a:r>
              <a:rPr lang="en-US" dirty="0"/>
              <a:t>[CLICK]</a:t>
            </a:r>
            <a:r>
              <a:rPr lang="en-US" b="0" dirty="0"/>
              <a:t> And, because both spouses are 50, a </a:t>
            </a:r>
            <a:r>
              <a:rPr lang="en-US" b="0"/>
              <a:t>$1,100 </a:t>
            </a:r>
            <a:r>
              <a:rPr lang="en-US" b="0" dirty="0"/>
              <a:t>catch-up contribution can also be made.</a:t>
            </a:r>
          </a:p>
        </p:txBody>
      </p:sp>
      <p:sp>
        <p:nvSpPr>
          <p:cNvPr id="25" name="Slide Image Placeholder 24">
            <a:extLst>
              <a:ext uri="{FF2B5EF4-FFF2-40B4-BE49-F238E27FC236}">
                <a16:creationId xmlns:a16="http://schemas.microsoft.com/office/drawing/2014/main" id="{C9E30A4A-4975-4E51-87B0-52D1A652E37F}"/>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3A58F2A8-CED4-4910-84E9-3CF8A98A8889}"/>
              </a:ext>
            </a:extLst>
          </p:cNvPr>
          <p:cNvSpPr>
            <a:spLocks noGrp="1"/>
          </p:cNvSpPr>
          <p:nvPr>
            <p:ph type="dt" idx="1"/>
          </p:nvPr>
        </p:nvSpPr>
        <p:spPr>
          <a:xfrm>
            <a:off x="229014" y="8790233"/>
            <a:ext cx="1404620" cy="274695"/>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fld id="{8CF38555-2099-4E10-9286-CD037B00F23B}" type="datetime1">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5648" rtl="0" eaLnBrk="1" fontAlgn="auto" latinLnBrk="0" hangingPunct="1">
                <a:lnSpc>
                  <a:spcPct val="100000"/>
                </a:lnSpc>
                <a:spcBef>
                  <a:spcPts val="0"/>
                </a:spcBef>
                <a:spcAft>
                  <a:spcPts val="0"/>
                </a:spcAft>
                <a:buClrTx/>
                <a:buSzTx/>
                <a:buFontTx/>
                <a:buNone/>
                <a:tabLst/>
                <a:defRPr/>
              </a:pPr>
              <a:t>2/3/2026</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Slide Number Placeholder 33">
            <a:extLst>
              <a:ext uri="{FF2B5EF4-FFF2-40B4-BE49-F238E27FC236}">
                <a16:creationId xmlns:a16="http://schemas.microsoft.com/office/drawing/2014/main" id="{C3534BBC-1894-41D4-A48A-19F88C5E32CB}"/>
              </a:ext>
            </a:extLst>
          </p:cNvPr>
          <p:cNvSpPr>
            <a:spLocks noGrp="1"/>
          </p:cNvSpPr>
          <p:nvPr>
            <p:ph type="sldNum" sz="quarter" idx="5"/>
          </p:nvPr>
        </p:nvSpPr>
        <p:spPr>
          <a:xfrm>
            <a:off x="6367346" y="8790233"/>
            <a:ext cx="353908" cy="274695"/>
          </a:xfrm>
        </p:spPr>
        <p:txBody>
          <a:bodyPr/>
          <a:lstStyle/>
          <a:p>
            <a:pPr marL="0" marR="0" lvl="0" indent="0" algn="r" defTabSz="915648"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5648"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Header Placeholder 34">
            <a:extLst>
              <a:ext uri="{FF2B5EF4-FFF2-40B4-BE49-F238E27FC236}">
                <a16:creationId xmlns:a16="http://schemas.microsoft.com/office/drawing/2014/main" id="{C498F4F6-B028-481C-88A5-DA23E35C2709}"/>
              </a:ext>
            </a:extLst>
          </p:cNvPr>
          <p:cNvSpPr>
            <a:spLocks noGrp="1"/>
          </p:cNvSpPr>
          <p:nvPr>
            <p:ph type="hdr" sz="quarter"/>
          </p:nvPr>
        </p:nvSpPr>
        <p:spPr>
          <a:xfrm>
            <a:off x="229014" y="236421"/>
            <a:ext cx="3965036" cy="283701"/>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Home Stretch: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Seven Things You Need to Do in the Decade Before You Retire</a:t>
            </a:r>
            <a:endPar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32">
            <a:extLst>
              <a:ext uri="{FF2B5EF4-FFF2-40B4-BE49-F238E27FC236}">
                <a16:creationId xmlns:a16="http://schemas.microsoft.com/office/drawing/2014/main" id="{472715F5-7C08-4710-891E-3D9E9493D18A}"/>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2769547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If our couple was able to take advantage of every opportunity we’ve covered, they could save $51,000 a year in tax-advantaged retirement accounts.</a:t>
            </a:r>
          </a:p>
          <a:p>
            <a:pPr marL="177813" indent="-177813">
              <a:buFont typeface="Arial" panose="020B0604020202020204" pitchFamily="34" charset="0"/>
              <a:buChar char="•"/>
            </a:pPr>
            <a:r>
              <a:rPr lang="en-US" b="0" dirty="0"/>
              <a:t>Saving that much for 15 years, and earning a 6% return over that period…</a:t>
            </a:r>
          </a:p>
          <a:p>
            <a:pPr marL="177813" indent="-177813">
              <a:buFont typeface="Arial" panose="020B0604020202020204" pitchFamily="34" charset="0"/>
              <a:buChar char="•"/>
            </a:pPr>
            <a:r>
              <a:rPr lang="en-US" dirty="0"/>
              <a:t>[CLICK]</a:t>
            </a:r>
            <a:r>
              <a:rPr lang="en-US" b="0" dirty="0"/>
              <a:t> would add well over $1 million to their retirement nest egg. </a:t>
            </a:r>
          </a:p>
          <a:p>
            <a:pPr marL="177813" indent="-177813">
              <a:buFont typeface="Arial" panose="020B0604020202020204" pitchFamily="34" charset="0"/>
              <a:buChar char="•"/>
            </a:pPr>
            <a:r>
              <a:rPr lang="en-US" b="0" dirty="0"/>
              <a:t>Now this only represents what may be saved in tax-advantaged retirement accounts. You can save in regular accounts as well.</a:t>
            </a:r>
          </a:p>
          <a:p>
            <a:pPr marL="177813" indent="-177813">
              <a:buFont typeface="Arial" panose="020B0604020202020204" pitchFamily="34" charset="0"/>
              <a:buChar char="•"/>
            </a:pPr>
            <a:r>
              <a:rPr lang="en-US" b="0" dirty="0"/>
              <a:t>Every individual or couple has unique circumstances and may not be able to use all the savings opportunities mentioned. Working with a financial professional, you can identify the best strategies to help you maximize your retirement savings.</a:t>
            </a:r>
          </a:p>
        </p:txBody>
      </p:sp>
      <p:sp>
        <p:nvSpPr>
          <p:cNvPr id="25" name="Slide Image Placeholder 24">
            <a:extLst>
              <a:ext uri="{FF2B5EF4-FFF2-40B4-BE49-F238E27FC236}">
                <a16:creationId xmlns:a16="http://schemas.microsoft.com/office/drawing/2014/main" id="{26CD246C-6B37-4612-8B12-4C15F69358A3}"/>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DA1EE1B5-A264-4D7C-AE39-7844963D21A2}"/>
              </a:ext>
            </a:extLst>
          </p:cNvPr>
          <p:cNvSpPr>
            <a:spLocks noGrp="1"/>
          </p:cNvSpPr>
          <p:nvPr>
            <p:ph type="dt" idx="1"/>
          </p:nvPr>
        </p:nvSpPr>
        <p:spPr>
          <a:xfrm>
            <a:off x="229014" y="8790233"/>
            <a:ext cx="1404620" cy="274695"/>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fld id="{8CF38555-2099-4E10-9286-CD037B00F23B}" type="datetime1">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5648" rtl="0" eaLnBrk="1" fontAlgn="auto" latinLnBrk="0" hangingPunct="1">
                <a:lnSpc>
                  <a:spcPct val="100000"/>
                </a:lnSpc>
                <a:spcBef>
                  <a:spcPts val="0"/>
                </a:spcBef>
                <a:spcAft>
                  <a:spcPts val="0"/>
                </a:spcAft>
                <a:buClrTx/>
                <a:buSzTx/>
                <a:buFontTx/>
                <a:buNone/>
                <a:tabLst/>
                <a:defRPr/>
              </a:pPr>
              <a:t>2/3/2026</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Slide Number Placeholder 33">
            <a:extLst>
              <a:ext uri="{FF2B5EF4-FFF2-40B4-BE49-F238E27FC236}">
                <a16:creationId xmlns:a16="http://schemas.microsoft.com/office/drawing/2014/main" id="{3CE580A1-C39B-4EBF-9C20-28AB49FB77B7}"/>
              </a:ext>
            </a:extLst>
          </p:cNvPr>
          <p:cNvSpPr>
            <a:spLocks noGrp="1"/>
          </p:cNvSpPr>
          <p:nvPr>
            <p:ph type="sldNum" sz="quarter" idx="5"/>
          </p:nvPr>
        </p:nvSpPr>
        <p:spPr>
          <a:xfrm>
            <a:off x="6367346" y="8790233"/>
            <a:ext cx="353908" cy="274695"/>
          </a:xfrm>
        </p:spPr>
        <p:txBody>
          <a:bodyPr/>
          <a:lstStyle/>
          <a:p>
            <a:pPr marL="0" marR="0" lvl="0" indent="0" algn="r" defTabSz="915648"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5648"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Header Placeholder 34">
            <a:extLst>
              <a:ext uri="{FF2B5EF4-FFF2-40B4-BE49-F238E27FC236}">
                <a16:creationId xmlns:a16="http://schemas.microsoft.com/office/drawing/2014/main" id="{5B68BBC0-E5A5-44E7-A319-595DCB9999E5}"/>
              </a:ext>
            </a:extLst>
          </p:cNvPr>
          <p:cNvSpPr>
            <a:spLocks noGrp="1"/>
          </p:cNvSpPr>
          <p:nvPr>
            <p:ph type="hdr" sz="quarter"/>
          </p:nvPr>
        </p:nvSpPr>
        <p:spPr>
          <a:xfrm>
            <a:off x="229014" y="236421"/>
            <a:ext cx="3965036" cy="283701"/>
          </a:xfrm>
        </p:spPr>
        <p:txBody>
          <a:bodyPr/>
          <a:lstStyle/>
          <a:p>
            <a:pPr marL="0" marR="0" lvl="0" indent="0" algn="l" defTabSz="915648"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Home Stretch: </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Seven Things You Need to Do in the Decade Before You Retire</a:t>
            </a:r>
            <a:endParaRPr kumimoji="0" lang="en-US" sz="12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32">
            <a:extLst>
              <a:ext uri="{FF2B5EF4-FFF2-40B4-BE49-F238E27FC236}">
                <a16:creationId xmlns:a16="http://schemas.microsoft.com/office/drawing/2014/main" id="{FD5B3E4A-464F-4FBB-8508-0869AD512CA0}"/>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2281736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rgbClr val="000000"/>
                </a:solidFill>
                <a:latin typeface="Arial" panose="020B0604020202020204" pitchFamily="34" charset="0"/>
                <a:cs typeface="Arial" panose="020B0604020202020204" pitchFamily="34" charset="0"/>
              </a:rPr>
              <a:t>As you get closer to retirement, it’s a good time to take your portfolio in for a checkup. </a:t>
            </a:r>
            <a:endParaRPr lang="en-US" sz="1000" dirty="0">
              <a:latin typeface="Arial" panose="020B060402020202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306E9C79-E9ED-448D-A63B-3B50234A5AD4}" type="datetime1">
              <a:rPr lang="en-US" smtClean="0"/>
              <a:t>2/3/2026</a:t>
            </a:fld>
            <a:endParaRPr lang="en-US" dirty="0"/>
          </a:p>
        </p:txBody>
      </p:sp>
      <p:sp>
        <p:nvSpPr>
          <p:cNvPr id="6" name="Footer Placeholder 5"/>
          <p:cNvSpPr>
            <a:spLocks noGrp="1"/>
          </p:cNvSpPr>
          <p:nvPr>
            <p:ph type="ftr" sz="quarter" idx="4"/>
          </p:nvPr>
        </p:nvSpPr>
        <p:spPr/>
        <p:txBody>
          <a:bodyPr/>
          <a:lstStyle/>
          <a:p>
            <a:pPr algn="r"/>
            <a:r>
              <a:rPr lang="en-US"/>
              <a:t>Lit Code HS PPT</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18</a:t>
            </a:fld>
            <a:endParaRPr lang="en-US" dirty="0"/>
          </a:p>
        </p:txBody>
      </p:sp>
    </p:spTree>
    <p:extLst>
      <p:ext uri="{BB962C8B-B14F-4D97-AF65-F5344CB8AC3E}">
        <p14:creationId xmlns:p14="http://schemas.microsoft.com/office/powerpoint/2010/main" val="316009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3" indent="-177813">
              <a:buFont typeface="Arial" panose="020B0604020202020204" pitchFamily="34" charset="0"/>
              <a:buChar char="•"/>
            </a:pPr>
            <a:r>
              <a:rPr lang="en-US" b="0" dirty="0"/>
              <a:t>Here are the seven things we’ll discuss today to help you prepare:</a:t>
            </a:r>
          </a:p>
          <a:p>
            <a:pPr marL="603343" lvl="3" indent="-237084">
              <a:buFont typeface="+mj-lt"/>
              <a:buAutoNum type="arabicPeriod"/>
            </a:pPr>
            <a:r>
              <a:rPr lang="en-US" b="0" dirty="0"/>
              <a:t>Determine When the Time is Right</a:t>
            </a:r>
          </a:p>
          <a:p>
            <a:pPr marL="603343" lvl="3" indent="-237084">
              <a:buFont typeface="+mj-lt"/>
              <a:buAutoNum type="arabicPeriod"/>
            </a:pPr>
            <a:r>
              <a:rPr lang="en-US" b="0" dirty="0"/>
              <a:t>Take Aim at Your Retirement Target</a:t>
            </a:r>
          </a:p>
          <a:p>
            <a:pPr marL="603343" lvl="3" indent="-237084">
              <a:buFont typeface="+mj-lt"/>
              <a:buAutoNum type="arabicPeriod"/>
            </a:pPr>
            <a:r>
              <a:rPr lang="en-US" b="0" dirty="0"/>
              <a:t>Maximize Your Nest Egg</a:t>
            </a:r>
          </a:p>
          <a:p>
            <a:pPr marL="603343" lvl="3" indent="-237084">
              <a:buFont typeface="+mj-lt"/>
              <a:buAutoNum type="arabicPeriod"/>
            </a:pPr>
            <a:r>
              <a:rPr lang="en-US" b="0" dirty="0"/>
              <a:t>Get a Portfolio Checkup</a:t>
            </a:r>
          </a:p>
          <a:p>
            <a:pPr marL="603343" lvl="3" indent="-237084">
              <a:buFont typeface="+mj-lt"/>
              <a:buAutoNum type="arabicPeriod"/>
            </a:pPr>
            <a:r>
              <a:rPr lang="en-US" b="0" dirty="0"/>
              <a:t>Create a Social Security Strategy</a:t>
            </a:r>
          </a:p>
          <a:p>
            <a:pPr marL="603343" lvl="3" indent="-237084">
              <a:buFont typeface="+mj-lt"/>
              <a:buAutoNum type="arabicPeriod"/>
            </a:pPr>
            <a:r>
              <a:rPr lang="en-US" b="0" dirty="0"/>
              <a:t>Build a Retirement Income Stream</a:t>
            </a:r>
          </a:p>
          <a:p>
            <a:pPr marL="603343" lvl="3" indent="-237084">
              <a:buFont typeface="+mj-lt"/>
              <a:buAutoNum type="arabicPeriod"/>
            </a:pPr>
            <a:r>
              <a:rPr lang="en-US" b="0" dirty="0"/>
              <a:t>Look Beyond the Money</a:t>
            </a:r>
          </a:p>
          <a:p>
            <a:pPr marL="177813" indent="-177813">
              <a:buFont typeface="Arial" panose="020B0604020202020204" pitchFamily="34" charset="0"/>
              <a:buChar char="•"/>
            </a:pPr>
            <a:r>
              <a:rPr lang="en-US" b="0" dirty="0"/>
              <a:t>Let’s get started with number one.</a:t>
            </a:r>
          </a:p>
          <a:p>
            <a:endParaRPr lang="en-US" b="0"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306E9C79-E9ED-448D-A63B-3B50234A5AD4}" type="datetime1">
              <a:rPr lang="en-US" smtClean="0"/>
              <a:t>2/3/2026</a:t>
            </a:fld>
            <a:endParaRPr lang="en-US" dirty="0"/>
          </a:p>
        </p:txBody>
      </p:sp>
      <p:sp>
        <p:nvSpPr>
          <p:cNvPr id="6" name="Footer Placeholder 5"/>
          <p:cNvSpPr>
            <a:spLocks noGrp="1"/>
          </p:cNvSpPr>
          <p:nvPr>
            <p:ph type="ftr" sz="quarter" idx="4"/>
          </p:nvPr>
        </p:nvSpPr>
        <p:spPr/>
        <p:txBody>
          <a:bodyPr/>
          <a:lstStyle/>
          <a:p>
            <a:pPr algn="r"/>
            <a:r>
              <a:rPr lang="en-US"/>
              <a:t>Lit Code HS PPT</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1</a:t>
            </a:fld>
            <a:endParaRPr lang="en-US" dirty="0"/>
          </a:p>
        </p:txBody>
      </p:sp>
    </p:spTree>
    <p:extLst>
      <p:ext uri="{BB962C8B-B14F-4D97-AF65-F5344CB8AC3E}">
        <p14:creationId xmlns:p14="http://schemas.microsoft.com/office/powerpoint/2010/main" val="3942869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Today’s workforce is more mobile than ever. In a 2023 report, the Bureau of Labor Statistics found that workers born between 1957 and 1964 switched jobs an average of 12 times by age 50.</a:t>
            </a:r>
          </a:p>
          <a:p>
            <a:pPr marL="177813" indent="-177813" defTabSz="948337">
              <a:spcAft>
                <a:spcPts val="622"/>
              </a:spcAft>
              <a:buFont typeface="Arial" panose="020B0604020202020204" pitchFamily="34" charset="0"/>
              <a:buChar char="•"/>
              <a:defRPr/>
            </a:pPr>
            <a:r>
              <a:rPr lang="en-US" b="0" dirty="0"/>
              <a:t>Today, the most common way people save for retirement is through a workplace plan like a 401(k). In fact, another recent report showed that 63% of American workers have access to some type of defined contribution plan though their employer.</a:t>
            </a:r>
          </a:p>
          <a:p>
            <a:pPr marL="177813" indent="-177813" defTabSz="948337">
              <a:spcAft>
                <a:spcPts val="622"/>
              </a:spcAft>
              <a:buFont typeface="Arial" panose="020B0604020202020204" pitchFamily="34" charset="0"/>
              <a:buChar char="•"/>
              <a:defRPr/>
            </a:pPr>
            <a:r>
              <a:rPr lang="en-US" b="0" dirty="0"/>
              <a:t>And many of these retirement plans are structured with automatic enrollment as a way to increase retirement savings. It’s estimated that 69% of plans automatically enroll participants.</a:t>
            </a:r>
          </a:p>
          <a:p>
            <a:pPr marL="177813" indent="-177813" defTabSz="948337">
              <a:spcAft>
                <a:spcPts val="622"/>
              </a:spcAft>
              <a:buFont typeface="Arial" panose="020B0604020202020204" pitchFamily="34" charset="0"/>
              <a:buChar char="•"/>
              <a:defRPr/>
            </a:pPr>
            <a:r>
              <a:rPr lang="en-US" b="0" dirty="0"/>
              <a:t>The convergence of these three factors means there are a lot of retirement accounts that get created then forgotten, abandoned, or at the very least, left behind at previous employers.</a:t>
            </a:r>
          </a:p>
          <a:p>
            <a:pPr marL="171684" indent="-171684">
              <a:buFont typeface="Arial" panose="020B0604020202020204" pitchFamily="34" charset="0"/>
              <a:buChar char="•"/>
            </a:pPr>
            <a:endParaRPr lang="en-US" b="0" dirty="0"/>
          </a:p>
          <a:p>
            <a:pPr marL="171684" indent="-171684">
              <a:buFont typeface="Arial" panose="020B0604020202020204" pitchFamily="34" charset="0"/>
              <a:buChar char="•"/>
            </a:pPr>
            <a:endParaRPr lang="en-US" b="0" dirty="0"/>
          </a:p>
        </p:txBody>
      </p:sp>
      <p:sp>
        <p:nvSpPr>
          <p:cNvPr id="25" name="Slide Image Placeholder 24">
            <a:extLst>
              <a:ext uri="{FF2B5EF4-FFF2-40B4-BE49-F238E27FC236}">
                <a16:creationId xmlns:a16="http://schemas.microsoft.com/office/drawing/2014/main" id="{157F0A42-2187-46CA-AC5F-9B4CA072C08B}"/>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C61FC924-74D2-461B-84C7-1E5E0CE4C193}"/>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0B79ED73-A0DD-4CD6-960D-17FF5D0434C9}"/>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19</a:t>
            </a:fld>
            <a:endParaRPr lang="en-US" dirty="0">
              <a:solidFill>
                <a:srgbClr val="000000"/>
              </a:solidFill>
            </a:endParaRPr>
          </a:p>
        </p:txBody>
      </p:sp>
      <p:sp>
        <p:nvSpPr>
          <p:cNvPr id="11" name="Header Placeholder 34">
            <a:extLst>
              <a:ext uri="{FF2B5EF4-FFF2-40B4-BE49-F238E27FC236}">
                <a16:creationId xmlns:a16="http://schemas.microsoft.com/office/drawing/2014/main" id="{55844136-A00B-4090-9391-4FA6E2DD728A}"/>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28DB1985-6721-46C6-95EB-9A83E2DECAE0}"/>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2920188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defTabSz="948337">
              <a:spcAft>
                <a:spcPts val="622"/>
              </a:spcAft>
              <a:buFont typeface="Arial" panose="020B0604020202020204" pitchFamily="34" charset="0"/>
              <a:buChar char="•"/>
              <a:defRPr/>
            </a:pPr>
            <a:r>
              <a:rPr lang="en-US" b="0" dirty="0"/>
              <a:t>It may be a good idea to consolidate your old retirement accounts.</a:t>
            </a:r>
          </a:p>
          <a:p>
            <a:pPr marL="177813" indent="-177813" defTabSz="948337">
              <a:spcAft>
                <a:spcPts val="622"/>
              </a:spcAft>
              <a:buFont typeface="Arial" panose="020B0604020202020204" pitchFamily="34" charset="0"/>
              <a:buChar char="•"/>
              <a:defRPr/>
            </a:pPr>
            <a:r>
              <a:rPr lang="en-US" b="0" dirty="0"/>
              <a:t>Why? The challenge with multiple retirement accounts is that it’s difficult to get a clear picture of your overall asset allocation. For example, if your retirement account at your current employer looked like this, you might think you’ve got a good mix of stocks and bonds in your portfolio.</a:t>
            </a:r>
          </a:p>
          <a:p>
            <a:pPr marL="177813" indent="-177813">
              <a:buFont typeface="Arial" panose="020B0604020202020204" pitchFamily="34" charset="0"/>
              <a:buChar char="•"/>
            </a:pPr>
            <a:r>
              <a:rPr lang="en-US" dirty="0"/>
              <a:t>[CLICK]</a:t>
            </a:r>
            <a:r>
              <a:rPr lang="en-US" b="0" dirty="0"/>
              <a:t> But what about the accounts left behind at prior jobs? If they were opened when you were younger, they may be more heavily weighted towards stocks, as that may have been an appropriate investment when retirement was a distant thought.</a:t>
            </a:r>
          </a:p>
          <a:p>
            <a:pPr marL="177813" indent="-177813">
              <a:buFont typeface="Arial" panose="020B0604020202020204" pitchFamily="34" charset="0"/>
              <a:buChar char="•"/>
            </a:pPr>
            <a:r>
              <a:rPr lang="en-US" dirty="0"/>
              <a:t>[CLICK]</a:t>
            </a:r>
            <a:r>
              <a:rPr lang="en-US" b="0" dirty="0"/>
              <a:t> If you were to combine all your accounts, your total asset allocation may be very different than you originally thought. </a:t>
            </a:r>
          </a:p>
          <a:p>
            <a:pPr marL="177813" indent="-177813" defTabSz="915648">
              <a:buFont typeface="Arial" panose="020B0604020202020204" pitchFamily="34" charset="0"/>
              <a:buChar char="•"/>
              <a:defRPr/>
            </a:pPr>
            <a:r>
              <a:rPr lang="en-US" b="0" dirty="0"/>
              <a:t>Being too heavily invested in stocks may put you at risk if you are nearing retirement. Let’s look at an example to explain.</a:t>
            </a:r>
          </a:p>
        </p:txBody>
      </p:sp>
      <p:sp>
        <p:nvSpPr>
          <p:cNvPr id="25" name="Slide Image Placeholder 24">
            <a:extLst>
              <a:ext uri="{FF2B5EF4-FFF2-40B4-BE49-F238E27FC236}">
                <a16:creationId xmlns:a16="http://schemas.microsoft.com/office/drawing/2014/main" id="{693DA553-2262-430F-B9F0-78323D8EE573}"/>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59951C7D-7AB9-4521-9B9E-853E7E01F0C5}"/>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D7B585C3-5E5B-435E-987D-F1BFAD2A546D}"/>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20</a:t>
            </a:fld>
            <a:endParaRPr lang="en-US" dirty="0">
              <a:solidFill>
                <a:srgbClr val="000000"/>
              </a:solidFill>
            </a:endParaRPr>
          </a:p>
        </p:txBody>
      </p:sp>
      <p:sp>
        <p:nvSpPr>
          <p:cNvPr id="11" name="Header Placeholder 34">
            <a:extLst>
              <a:ext uri="{FF2B5EF4-FFF2-40B4-BE49-F238E27FC236}">
                <a16:creationId xmlns:a16="http://schemas.microsoft.com/office/drawing/2014/main" id="{35D80DA1-E614-44A9-81C5-D22512049DBD}"/>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9D00400C-9869-496C-8A59-83E7E1CD23B8}"/>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1399965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68DB7-D3D2-CA1A-DDFD-564CC0236807}"/>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68C53C63-E517-13FF-FE92-A9286A8A2005}"/>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Let’s assume it’s 1999, and you’re three years from your retirement target date. You have $900,000 saved with a goal to reach $1,000,000. You’ve done well with your stock portfolio and decide to continue contributing at your past rate of $10,000 per year (about $830 per month) for your last three years of work.</a:t>
            </a:r>
          </a:p>
          <a:p>
            <a:pPr marL="177813" indent="-177813">
              <a:buFont typeface="Arial" panose="020B0604020202020204" pitchFamily="34" charset="0"/>
              <a:buChar char="•"/>
            </a:pPr>
            <a:r>
              <a:rPr lang="en-US" dirty="0"/>
              <a:t>[CLICK] </a:t>
            </a:r>
            <a:r>
              <a:rPr lang="en-US" b="0" dirty="0"/>
              <a:t>If you assume you’ll earn an 8% average annual return for stocks, it appears you’ll meet, and exceed, your goal within a year. You might even start to think you’ll get to retire early.</a:t>
            </a:r>
          </a:p>
          <a:p>
            <a:pPr marL="177813" indent="-177813">
              <a:buFont typeface="Arial" panose="020B0604020202020204" pitchFamily="34" charset="0"/>
              <a:buChar char="•"/>
            </a:pPr>
            <a:r>
              <a:rPr lang="en-US" dirty="0"/>
              <a:t>[CLICK] </a:t>
            </a:r>
            <a:r>
              <a:rPr lang="en-US" b="0" dirty="0"/>
              <a:t>But your assumption meets a harsh reality in the early 2000s. As you can see, the tech bubble burst and the stock market plummeted. So, instead of growing, your retirement portfolio tumbles, leaving you more than $400,000 short of your retirement goal.</a:t>
            </a:r>
          </a:p>
          <a:p>
            <a:pPr marL="177813" indent="-177813">
              <a:buFont typeface="Arial" panose="020B0604020202020204" pitchFamily="34" charset="0"/>
              <a:buChar char="•"/>
            </a:pPr>
            <a:r>
              <a:rPr lang="en-US" b="0" dirty="0"/>
              <a:t>In other words, you stumbled just before the finish line. When you are younger, volatility matters less because you and your portfolio have time to recover. However, when you’re only a few years from retirement, a sharp drop in your portfolio can have a severe impact on your retirement plan.</a:t>
            </a:r>
          </a:p>
          <a:p>
            <a:pPr marL="177813" indent="-177813">
              <a:buFont typeface="Arial" panose="020B0604020202020204" pitchFamily="34" charset="0"/>
              <a:buChar char="•"/>
            </a:pPr>
            <a:r>
              <a:rPr lang="en-US" b="0" dirty="0"/>
              <a:t>But what if you’d invested half your portfolio in bonds?</a:t>
            </a:r>
          </a:p>
          <a:p>
            <a:pPr marL="177813" indent="-177813">
              <a:buFont typeface="Arial" panose="020B0604020202020204" pitchFamily="34" charset="0"/>
              <a:buChar char="•"/>
            </a:pPr>
            <a:r>
              <a:rPr lang="en-US" dirty="0"/>
              <a:t>[CLICK] </a:t>
            </a:r>
            <a:r>
              <a:rPr lang="en-US" b="0" dirty="0"/>
              <a:t>While your account still dropped some, you may have ended the three-year period in a more manageable place.</a:t>
            </a:r>
          </a:p>
          <a:p>
            <a:pPr marL="177813" indent="-177813">
              <a:buFont typeface="Arial" panose="020B0604020202020204" pitchFamily="34" charset="0"/>
              <a:buChar char="•"/>
            </a:pPr>
            <a:r>
              <a:rPr lang="en-US" dirty="0"/>
              <a:t>[CLICK]</a:t>
            </a:r>
            <a:r>
              <a:rPr lang="en-US" b="0" dirty="0"/>
              <a:t> In fact, if you kept working, it would’ve taken you only 12 additional months to reach your original retirement goal. Meanwhile, the stock portfolio would’ve taken nearly four additional years to hit your retirement goal.</a:t>
            </a:r>
          </a:p>
          <a:p>
            <a:pPr marL="177813" indent="-177813">
              <a:buFont typeface="Arial" panose="020B0604020202020204" pitchFamily="34" charset="0"/>
              <a:buChar char="•"/>
            </a:pPr>
            <a:endParaRPr lang="en-US" b="0" dirty="0"/>
          </a:p>
          <a:p>
            <a:pPr marL="0" indent="0">
              <a:buFont typeface="Arial" panose="020B0604020202020204" pitchFamily="34" charset="0"/>
              <a:buNone/>
            </a:pPr>
            <a:r>
              <a:rPr lang="en-US" b="0" dirty="0"/>
              <a:t>Note: actual returns will vary.</a:t>
            </a:r>
          </a:p>
        </p:txBody>
      </p:sp>
      <p:sp>
        <p:nvSpPr>
          <p:cNvPr id="25" name="Slide Image Placeholder 24">
            <a:extLst>
              <a:ext uri="{FF2B5EF4-FFF2-40B4-BE49-F238E27FC236}">
                <a16:creationId xmlns:a16="http://schemas.microsoft.com/office/drawing/2014/main" id="{08C255B8-F68C-ADE2-650D-B9CC2ECC53DD}"/>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F4925415-6892-9265-DFA9-D6BE8445A644}"/>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57FB671A-3905-C889-5A03-2C264633734A}"/>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21</a:t>
            </a:fld>
            <a:endParaRPr lang="en-US" dirty="0">
              <a:solidFill>
                <a:srgbClr val="000000"/>
              </a:solidFill>
            </a:endParaRPr>
          </a:p>
        </p:txBody>
      </p:sp>
      <p:sp>
        <p:nvSpPr>
          <p:cNvPr id="11" name="Header Placeholder 34">
            <a:extLst>
              <a:ext uri="{FF2B5EF4-FFF2-40B4-BE49-F238E27FC236}">
                <a16:creationId xmlns:a16="http://schemas.microsoft.com/office/drawing/2014/main" id="{C4E94287-A384-6E60-29EB-C58748D0427A}"/>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EF16A79C-7C0A-917A-752A-EE97921BE51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3854398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At the other end of the spectrum are investors who jump out of the market due to volatility. Let’s take the same blended portfolio of stocks and bonds from the last slide and imagine a similar scenario—you’re three years from retirement and $100,000 away from your goal.</a:t>
            </a:r>
          </a:p>
          <a:p>
            <a:pPr marL="177813" indent="-177813">
              <a:buFont typeface="Arial" panose="020B0604020202020204" pitchFamily="34" charset="0"/>
              <a:buChar char="•"/>
            </a:pPr>
            <a:r>
              <a:rPr lang="en-US" dirty="0"/>
              <a:t>[CLICK]</a:t>
            </a:r>
            <a:r>
              <a:rPr lang="en-US" b="0" dirty="0"/>
              <a:t> This time, however, it’s the end of 2007 and the Global Financial Crisis is about to erupt. By February 2009, as your portfolio drops, you may be tempted to say “this market volatility is too much.” </a:t>
            </a:r>
          </a:p>
          <a:p>
            <a:pPr marL="177813" indent="-177813">
              <a:buFont typeface="Arial" panose="020B0604020202020204" pitchFamily="34" charset="0"/>
              <a:buChar char="•"/>
            </a:pPr>
            <a:r>
              <a:rPr lang="en-US" b="0" dirty="0"/>
              <a:t>You convert your portfolio into a conservative investment like Treasury Bills, which offer a fixed rate of return and guaranteed interest payments and principal value at maturity.</a:t>
            </a:r>
          </a:p>
          <a:p>
            <a:pPr marL="177813" indent="-177813">
              <a:buFont typeface="Arial" panose="020B0604020202020204" pitchFamily="34" charset="0"/>
              <a:buChar char="•"/>
            </a:pPr>
            <a:r>
              <a:rPr lang="en-US" b="0" dirty="0"/>
              <a:t>While conservative investments are generally less risky than other asset classes, they also typically generate lower returns over time.</a:t>
            </a:r>
          </a:p>
          <a:p>
            <a:pPr marL="177813" indent="-177813">
              <a:buFont typeface="Arial" panose="020B0604020202020204" pitchFamily="34" charset="0"/>
              <a:buChar char="•"/>
            </a:pPr>
            <a:r>
              <a:rPr lang="en-US" dirty="0"/>
              <a:t>[CLICK]</a:t>
            </a:r>
            <a:r>
              <a:rPr lang="en-US" b="0" dirty="0"/>
              <a:t> In fact, if you stayed invested in Treasury Bills until your retirement target date, you would’ve been well short of your $1 million goal.</a:t>
            </a:r>
          </a:p>
          <a:p>
            <a:pPr marL="177813" indent="-177813">
              <a:buFont typeface="Arial" panose="020B0604020202020204" pitchFamily="34" charset="0"/>
              <a:buChar char="•"/>
            </a:pPr>
            <a:r>
              <a:rPr lang="en-US" dirty="0"/>
              <a:t>[CLICK]</a:t>
            </a:r>
            <a:r>
              <a:rPr lang="en-US" b="0" dirty="0"/>
              <a:t> On the other hand, by staying invested in the blended portfolio you would’ve hit your retirement goal right on time.</a:t>
            </a:r>
          </a:p>
          <a:p>
            <a:pPr marL="177813" indent="-177813">
              <a:buFont typeface="Arial" panose="020B0604020202020204" pitchFamily="34" charset="0"/>
              <a:buChar char="•"/>
            </a:pPr>
            <a:r>
              <a:rPr lang="en-US" dirty="0"/>
              <a:t>[CLICK]</a:t>
            </a:r>
            <a:r>
              <a:rPr lang="en-US" b="0" dirty="0"/>
              <a:t> One of the challenges of jumping out of the market is that you also have to get back in. Otherwise, you might never reach your goal.</a:t>
            </a:r>
          </a:p>
          <a:p>
            <a:pPr marL="177813" indent="-177813">
              <a:buFont typeface="Arial" panose="020B0604020202020204" pitchFamily="34" charset="0"/>
              <a:buChar char="•"/>
            </a:pPr>
            <a:r>
              <a:rPr lang="en-US" b="0" dirty="0"/>
              <a:t>So the moral of the story is that as you approach retirement, you don’t want to be too aggressive or too conservative. You can work with a financial professional to consolidate your retirement accounts and determine an appropriate allocation for your portfolio.</a:t>
            </a:r>
          </a:p>
        </p:txBody>
      </p:sp>
      <p:sp>
        <p:nvSpPr>
          <p:cNvPr id="25" name="Slide Image Placeholder 24">
            <a:extLst>
              <a:ext uri="{FF2B5EF4-FFF2-40B4-BE49-F238E27FC236}">
                <a16:creationId xmlns:a16="http://schemas.microsoft.com/office/drawing/2014/main" id="{AFFE2B2B-A56E-41D0-95B9-604133180232}"/>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8305CC13-EC90-430F-82ED-E46E5FF59BC4}"/>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B6BD5692-D3C7-409F-84DE-F3DA475886E9}"/>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22</a:t>
            </a:fld>
            <a:endParaRPr lang="en-US" dirty="0">
              <a:solidFill>
                <a:srgbClr val="000000"/>
              </a:solidFill>
            </a:endParaRPr>
          </a:p>
        </p:txBody>
      </p:sp>
      <p:sp>
        <p:nvSpPr>
          <p:cNvPr id="11" name="Header Placeholder 34">
            <a:extLst>
              <a:ext uri="{FF2B5EF4-FFF2-40B4-BE49-F238E27FC236}">
                <a16:creationId xmlns:a16="http://schemas.microsoft.com/office/drawing/2014/main" id="{BCF5E4F7-1A6A-4CA1-9FD4-3B9E9AF76AF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6D1959B7-824C-4FE2-9C82-DAC240F9618F}"/>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2134938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B08DE39-DB63-4AB4-96A9-0FB9B1A1FE2A}"/>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F7892093-7310-4FA1-B8FB-CF953225070C}"/>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One last tip while you’re doing a portfolio checkup. It’s a good time to confirm the beneficiary information on all your retirement accounts. If the accounts were established long ago, they may need to be updated with a new spouse, younger children or step-children.</a:t>
            </a:r>
          </a:p>
          <a:p>
            <a:pPr marL="177813" marR="0" lvl="0" indent="-1778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dirty="0"/>
              <a:t>If you’ve set up a living trust, you may want to add the trust as a beneficiary in your retirement accounts.</a:t>
            </a:r>
          </a:p>
          <a:p>
            <a:pPr marL="177813" indent="-177813">
              <a:buFont typeface="Arial" panose="020B0604020202020204" pitchFamily="34" charset="0"/>
              <a:buChar char="•"/>
            </a:pPr>
            <a:r>
              <a:rPr lang="en-US" b="0" dirty="0"/>
              <a:t>Here’s something else you might not be aware of. In most cases, the beneficiaries listed on your retirement accounts override the beneficiaries listed in your will or trust, even if the will or trust is newer.</a:t>
            </a:r>
          </a:p>
          <a:p>
            <a:pPr marL="177813" indent="-177813">
              <a:buFont typeface="Arial" panose="020B0604020202020204" pitchFamily="34" charset="0"/>
              <a:buChar char="•"/>
            </a:pPr>
            <a:endParaRPr lang="en-US" b="0" dirty="0"/>
          </a:p>
        </p:txBody>
      </p:sp>
      <p:sp>
        <p:nvSpPr>
          <p:cNvPr id="8" name="Date Placeholder 31">
            <a:extLst>
              <a:ext uri="{FF2B5EF4-FFF2-40B4-BE49-F238E27FC236}">
                <a16:creationId xmlns:a16="http://schemas.microsoft.com/office/drawing/2014/main" id="{2232EC30-B4E7-4A69-BDA9-DE6B02F91787}"/>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4B52FA7A-F6E7-4950-8E9E-9A28759007D5}"/>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23</a:t>
            </a:fld>
            <a:endParaRPr lang="en-US" dirty="0">
              <a:solidFill>
                <a:srgbClr val="000000"/>
              </a:solidFill>
            </a:endParaRPr>
          </a:p>
        </p:txBody>
      </p:sp>
      <p:sp>
        <p:nvSpPr>
          <p:cNvPr id="11" name="Header Placeholder 34">
            <a:extLst>
              <a:ext uri="{FF2B5EF4-FFF2-40B4-BE49-F238E27FC236}">
                <a16:creationId xmlns:a16="http://schemas.microsoft.com/office/drawing/2014/main" id="{C286B168-D773-4698-8C14-0EAA6955DDC5}"/>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97F1AE10-6240-46C2-B4B8-484521504BF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3707616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rgbClr val="000000"/>
                </a:solidFill>
                <a:latin typeface="Arial" panose="020B0604020202020204" pitchFamily="34" charset="0"/>
                <a:cs typeface="Arial" panose="020B0604020202020204" pitchFamily="34" charset="0"/>
              </a:rPr>
              <a:t>Social Security may be a primary income source for retirees. That’s why having a strategy for dealing with this important retirement program is essential.</a:t>
            </a:r>
            <a:endParaRPr lang="en-US" sz="1000" dirty="0">
              <a:latin typeface="Arial" panose="020B060402020202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306E9C79-E9ED-448D-A63B-3B50234A5AD4}" type="datetime1">
              <a:rPr lang="en-US" smtClean="0"/>
              <a:t>2/3/2026</a:t>
            </a:fld>
            <a:endParaRPr lang="en-US" dirty="0"/>
          </a:p>
        </p:txBody>
      </p:sp>
      <p:sp>
        <p:nvSpPr>
          <p:cNvPr id="6" name="Footer Placeholder 5"/>
          <p:cNvSpPr>
            <a:spLocks noGrp="1"/>
          </p:cNvSpPr>
          <p:nvPr>
            <p:ph type="ftr" sz="quarter" idx="4"/>
          </p:nvPr>
        </p:nvSpPr>
        <p:spPr/>
        <p:txBody>
          <a:bodyPr/>
          <a:lstStyle/>
          <a:p>
            <a:pPr algn="r"/>
            <a:r>
              <a:rPr lang="en-US"/>
              <a:t>Lit Code HS PPT</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24</a:t>
            </a:fld>
            <a:endParaRPr lang="en-US" dirty="0"/>
          </a:p>
        </p:txBody>
      </p:sp>
    </p:spTree>
    <p:extLst>
      <p:ext uri="{BB962C8B-B14F-4D97-AF65-F5344CB8AC3E}">
        <p14:creationId xmlns:p14="http://schemas.microsoft.com/office/powerpoint/2010/main" val="3491149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698500"/>
            <a:ext cx="6500813" cy="3657600"/>
          </a:xfrm>
        </p:spPr>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840323-8E80-4FEF-A765-F0A0025564F9}" type="datetime1">
              <a:rPr kumimoji="0" 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2/3/2026</a:t>
            </a:fld>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Notes Placeholder 2">
            <a:extLst>
              <a:ext uri="{FF2B5EF4-FFF2-40B4-BE49-F238E27FC236}">
                <a16:creationId xmlns:a16="http://schemas.microsoft.com/office/drawing/2014/main" id="{8E4527BC-7B15-4CA4-A22E-60243E86EB08}"/>
              </a:ext>
            </a:extLst>
          </p:cNvPr>
          <p:cNvSpPr txBox="1">
            <a:spLocks/>
          </p:cNvSpPr>
          <p:nvPr/>
        </p:nvSpPr>
        <p:spPr>
          <a:xfrm>
            <a:off x="228600" y="4416552"/>
            <a:ext cx="6537960" cy="4398217"/>
          </a:xfrm>
          <a:prstGeom prst="rect">
            <a:avLst/>
          </a:prstGeom>
        </p:spPr>
        <p:txBody>
          <a:bodyPr vert="horz" lIns="0" tIns="0" rIns="0" bIns="0" rtlCol="0"/>
          <a:lstStyle>
            <a:lvl1pPr marL="0" algn="l" defTabSz="914400" rtl="0" eaLnBrk="1" latinLnBrk="0" hangingPunct="1">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0" indent="13716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spcAft>
                <a:spcPts val="60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7571" marR="0" lvl="2" indent="-177571" algn="l" defTabSz="947044" rtl="0" eaLnBrk="1" fontAlgn="auto" latinLnBrk="0" hangingPunct="1">
              <a:lnSpc>
                <a:spcPct val="100000"/>
              </a:lnSpc>
              <a:spcBef>
                <a:spcPts val="0"/>
              </a:spcBef>
              <a:spcAft>
                <a:spcPts val="621"/>
              </a:spcAft>
              <a:buClr>
                <a:srgbClr val="00A0DC"/>
              </a:buClr>
              <a:buSzPct val="110000"/>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Notes Placeholder 2">
            <a:extLst>
              <a:ext uri="{FF2B5EF4-FFF2-40B4-BE49-F238E27FC236}">
                <a16:creationId xmlns:a16="http://schemas.microsoft.com/office/drawing/2014/main" id="{CAB5BFB0-6D6C-DD4A-B272-AB88E736B1A8}"/>
              </a:ext>
            </a:extLst>
          </p:cNvPr>
          <p:cNvSpPr>
            <a:spLocks noGrp="1"/>
          </p:cNvSpPr>
          <p:nvPr>
            <p:ph type="body" idx="1"/>
          </p:nvPr>
        </p:nvSpPr>
        <p:spPr>
          <a:xfrm>
            <a:off x="228600" y="4416425"/>
            <a:ext cx="6477000" cy="4636135"/>
          </a:xfrm>
        </p:spPr>
        <p:txBody>
          <a:bodyPr/>
          <a:lstStyle/>
          <a:p>
            <a:pPr marL="173712" indent="-177813">
              <a:buFont typeface="Arial" panose="020B0604020202020204" pitchFamily="34" charset="0"/>
              <a:buChar char="•"/>
            </a:pPr>
            <a:r>
              <a:rPr lang="en-US" sz="1100" b="0" dirty="0"/>
              <a:t>One myth that seems to be persistent is that Social Security will not be there when you retire. Let’s look at why that’s not very likely.</a:t>
            </a:r>
          </a:p>
          <a:p>
            <a:pPr marL="173712" indent="-177813">
              <a:buFont typeface="Arial" panose="020B0604020202020204" pitchFamily="34" charset="0"/>
              <a:buChar char="•"/>
            </a:pPr>
            <a:r>
              <a:rPr lang="en-US" sz="1100" b="0" dirty="0"/>
              <a:t>From the early 1980’s through the early 2020’s, total Social Security revenues exceeded the benefits paid out.</a:t>
            </a:r>
          </a:p>
          <a:p>
            <a:pPr marL="173712" indent="-177813">
              <a:buFont typeface="Arial" panose="020B0604020202020204" pitchFamily="34" charset="0"/>
              <a:buChar char="•"/>
            </a:pPr>
            <a:r>
              <a:rPr lang="en-US" sz="1100" dirty="0"/>
              <a:t>[CLICK]</a:t>
            </a:r>
            <a:r>
              <a:rPr lang="en-US" sz="1100" b="0" dirty="0"/>
              <a:t> A massive surplus, often referred to as the Social Security Trust Fund, was built up over the years and totaled about $2.9 trillion at the end of 2021. </a:t>
            </a:r>
          </a:p>
          <a:p>
            <a:pPr marL="173712" indent="-177813">
              <a:buFont typeface="Arial" panose="020B0604020202020204" pitchFamily="34" charset="0"/>
              <a:buChar char="•"/>
            </a:pPr>
            <a:r>
              <a:rPr lang="en-US" sz="1100" b="0" dirty="0"/>
              <a:t>However, Social Security began running a deficit in 2021 and had to use about $57 billion from the trust to help make all its benefit payments.</a:t>
            </a:r>
          </a:p>
          <a:p>
            <a:pPr marL="173712" indent="-177813">
              <a:buFont typeface="Arial" panose="020B0604020202020204" pitchFamily="34" charset="0"/>
              <a:buChar char="•"/>
            </a:pPr>
            <a:r>
              <a:rPr lang="en-US" sz="1100" b="0" dirty="0"/>
              <a:t>Social Security has run a deficit ever since and this trend is expected accelerate into the future as more and more Baby Boomers retire.</a:t>
            </a:r>
          </a:p>
          <a:p>
            <a:pPr marL="173712" indent="-177813">
              <a:buFont typeface="Arial" panose="020B0604020202020204" pitchFamily="34" charset="0"/>
              <a:buChar char="•"/>
            </a:pPr>
            <a:r>
              <a:rPr lang="en-US" sz="1100" dirty="0"/>
              <a:t>[CLICK]</a:t>
            </a:r>
            <a:r>
              <a:rPr lang="en-US" sz="1100" b="0" dirty="0"/>
              <a:t> To make up for future deficits, Social Security will continue to draw from the trust to pay the full benefits it has promised. Current estimates predict the surplus will only last until 2035. Sensationalist headlines often mischaracterize this as the “end of Social Security.” </a:t>
            </a:r>
          </a:p>
          <a:p>
            <a:pPr marL="173712" indent="-177813">
              <a:buFont typeface="Arial" panose="020B0604020202020204" pitchFamily="34" charset="0"/>
              <a:buChar char="•"/>
            </a:pPr>
            <a:r>
              <a:rPr lang="en-US" sz="1100" b="0" dirty="0"/>
              <a:t>But this doesn’t mean Social Security is bankrupt. Even with the surplus depleted, Social Security will still collect payroll taxes from workers and employers. The latest estimates show these tax collections will allow Social Security to continue paying about 79% of promised benefits. Of course, a 20% cut in benefits might be hard to swallow, it doesn’t mean Social Security will completely go away.</a:t>
            </a:r>
          </a:p>
          <a:p>
            <a:pPr marL="173712" indent="-177813">
              <a:buFont typeface="Arial" panose="020B0604020202020204" pitchFamily="34" charset="0"/>
              <a:buChar char="•"/>
            </a:pPr>
            <a:r>
              <a:rPr lang="en-US" sz="1100" dirty="0"/>
              <a:t>[CLICK]</a:t>
            </a:r>
            <a:r>
              <a:rPr lang="en-US" sz="1100" b="0" dirty="0"/>
              <a:t> Fortunately, there are many possible solutions to fix Social Security. One option to make up the gap is to increase payroll taxes by an estimated 3.67% (split between employees and employers).</a:t>
            </a:r>
          </a:p>
          <a:p>
            <a:pPr marL="173712" indent="-177813">
              <a:buFont typeface="Arial" panose="020B0604020202020204" pitchFamily="34" charset="0"/>
              <a:buChar char="•"/>
            </a:pPr>
            <a:r>
              <a:rPr lang="en-US" sz="1100" b="0" dirty="0"/>
              <a:t>So, while it continues to be a hot topic, and we may not see action from the government until it becomes a crisis, there are options that can keep Social Security funded well into the future.</a:t>
            </a:r>
          </a:p>
        </p:txBody>
      </p:sp>
      <p:sp>
        <p:nvSpPr>
          <p:cNvPr id="11" name="Header Placeholder 34">
            <a:extLst>
              <a:ext uri="{FF2B5EF4-FFF2-40B4-BE49-F238E27FC236}">
                <a16:creationId xmlns:a16="http://schemas.microsoft.com/office/drawing/2014/main" id="{E08D44D7-FB0B-41E9-B134-FB2A57F30911}"/>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12" name="Footer Placeholder 32">
            <a:extLst>
              <a:ext uri="{FF2B5EF4-FFF2-40B4-BE49-F238E27FC236}">
                <a16:creationId xmlns:a16="http://schemas.microsoft.com/office/drawing/2014/main" id="{B4C21549-BB33-4E49-8FB8-5F9874668497}"/>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
        <p:nvSpPr>
          <p:cNvPr id="4" name="Slide Number Placeholder 33">
            <a:extLst>
              <a:ext uri="{FF2B5EF4-FFF2-40B4-BE49-F238E27FC236}">
                <a16:creationId xmlns:a16="http://schemas.microsoft.com/office/drawing/2014/main" id="{2B89B1D7-9276-56A1-A304-3E52E599B455}"/>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25</a:t>
            </a:fld>
            <a:endParaRPr lang="en-US" dirty="0">
              <a:solidFill>
                <a:srgbClr val="000000"/>
              </a:solidFill>
            </a:endParaRPr>
          </a:p>
        </p:txBody>
      </p:sp>
    </p:spTree>
    <p:extLst>
      <p:ext uri="{BB962C8B-B14F-4D97-AF65-F5344CB8AC3E}">
        <p14:creationId xmlns:p14="http://schemas.microsoft.com/office/powerpoint/2010/main" val="528485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It’s important to understand some of the basics of how Social Security works so you can maximize this program for your personal situation.</a:t>
            </a:r>
          </a:p>
          <a:p>
            <a:pPr marL="177813" indent="-177813">
              <a:buFont typeface="Arial" panose="020B0604020202020204" pitchFamily="34" charset="0"/>
              <a:buChar char="•"/>
            </a:pPr>
            <a:r>
              <a:rPr lang="en-US" b="0" dirty="0"/>
              <a:t>One of the first things you need to know is your full retirement age, or FRA, as defined by the Social Security Administration. It is determined by the year you were born.</a:t>
            </a:r>
          </a:p>
          <a:p>
            <a:pPr marL="177813" indent="-177813">
              <a:buFont typeface="Arial" panose="020B0604020202020204" pitchFamily="34" charset="0"/>
              <a:buChar char="•"/>
            </a:pPr>
            <a:r>
              <a:rPr lang="en-US" b="0" dirty="0"/>
              <a:t>In this table, you can see that anyone born in 1956 or earlier has already reached FRA. Congratulations! Those with birth years after 1956 reach FRA on a sliding scale until 1960. Anyone who was born in 1960 or after has an FRA of age 67.</a:t>
            </a:r>
          </a:p>
          <a:p>
            <a:pPr marL="177813" indent="-177813">
              <a:buFont typeface="Arial" panose="020B0604020202020204" pitchFamily="34" charset="0"/>
              <a:buChar char="•"/>
            </a:pPr>
            <a:r>
              <a:rPr lang="en-US" b="0" dirty="0"/>
              <a:t>Your FRA is important because it is the age in which you are eligible to receive your </a:t>
            </a:r>
            <a:r>
              <a:rPr lang="en-US" b="0" i="1" dirty="0"/>
              <a:t>full Social Security retirement benefits</a:t>
            </a:r>
            <a:r>
              <a:rPr lang="en-US" b="0" dirty="0"/>
              <a:t>.</a:t>
            </a:r>
          </a:p>
          <a:p>
            <a:pPr marL="177813" indent="-177813">
              <a:buFont typeface="Arial" panose="020B0604020202020204" pitchFamily="34" charset="0"/>
              <a:buChar char="•"/>
            </a:pPr>
            <a:r>
              <a:rPr lang="en-US" b="0" dirty="0"/>
              <a:t>So does that mean you have to wait until your FRA to claim your Social Security retirement benefits?</a:t>
            </a:r>
          </a:p>
          <a:p>
            <a:pPr marL="177813" indent="-177813">
              <a:buFont typeface="Arial" panose="020B0604020202020204" pitchFamily="34" charset="0"/>
              <a:buChar char="•"/>
            </a:pPr>
            <a:r>
              <a:rPr lang="en-US" b="0" dirty="0"/>
              <a:t>The answer is no. You can claim your Social Security early, but doing so comes with a penalty… your benefits are reduced the earlier you claim Social Security.</a:t>
            </a:r>
          </a:p>
          <a:p>
            <a:pPr marL="177813" indent="-177813">
              <a:buFont typeface="Arial" panose="020B0604020202020204" pitchFamily="34" charset="0"/>
              <a:buChar char="•"/>
            </a:pPr>
            <a:r>
              <a:rPr lang="en-US" b="0" dirty="0"/>
              <a:t>Does anyone know what’s normally the earliest age you can start collecting Social Security retirement benefits?</a:t>
            </a:r>
          </a:p>
          <a:p>
            <a:pPr marL="177813" indent="-177813" defTabSz="948337">
              <a:spcAft>
                <a:spcPts val="622"/>
              </a:spcAft>
              <a:buFont typeface="Arial" panose="020B0604020202020204" pitchFamily="34" charset="0"/>
              <a:buChar char="•"/>
              <a:defRPr/>
            </a:pPr>
            <a:r>
              <a:rPr lang="en-US" b="0" dirty="0"/>
              <a:t>The youngest age you can normally receive Social Security is age 62. You can file for benefits any time between age 62 and 70. And the way that Social Security works, the longer you wait, the more you’ll get.</a:t>
            </a:r>
          </a:p>
          <a:p>
            <a:pPr marL="177813" indent="-177813">
              <a:buFont typeface="Arial" panose="020B0604020202020204" pitchFamily="34" charset="0"/>
              <a:buChar char="•"/>
            </a:pPr>
            <a:r>
              <a:rPr lang="en-US" b="0" dirty="0"/>
              <a:t>Let’s look at an example.</a:t>
            </a:r>
          </a:p>
          <a:p>
            <a:pPr marL="171684" indent="-171684">
              <a:buFont typeface="Arial" panose="020B0604020202020204" pitchFamily="34" charset="0"/>
              <a:buChar char="•"/>
            </a:pPr>
            <a:endParaRPr lang="en-US" b="0" dirty="0"/>
          </a:p>
        </p:txBody>
      </p:sp>
      <p:sp>
        <p:nvSpPr>
          <p:cNvPr id="25" name="Slide Image Placeholder 24">
            <a:extLst>
              <a:ext uri="{FF2B5EF4-FFF2-40B4-BE49-F238E27FC236}">
                <a16:creationId xmlns:a16="http://schemas.microsoft.com/office/drawing/2014/main" id="{08104C9D-216E-47B0-801B-7B04BDD28145}"/>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B44CBBDC-A7D1-4F39-9D59-492505AE6E6E}"/>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587B09D2-924F-49A7-986A-D3FA4DA4E0A7}"/>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26</a:t>
            </a:fld>
            <a:endParaRPr lang="en-US" dirty="0">
              <a:solidFill>
                <a:srgbClr val="000000"/>
              </a:solidFill>
            </a:endParaRPr>
          </a:p>
        </p:txBody>
      </p:sp>
      <p:sp>
        <p:nvSpPr>
          <p:cNvPr id="11" name="Header Placeholder 34">
            <a:extLst>
              <a:ext uri="{FF2B5EF4-FFF2-40B4-BE49-F238E27FC236}">
                <a16:creationId xmlns:a16="http://schemas.microsoft.com/office/drawing/2014/main" id="{2D318D30-8600-4148-ADF9-E933EA72629D}"/>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AA55ABA7-2773-4F35-82AC-FFAE419E5555}"/>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1334733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Image Placeholder 25">
            <a:extLst>
              <a:ext uri="{FF2B5EF4-FFF2-40B4-BE49-F238E27FC236}">
                <a16:creationId xmlns:a16="http://schemas.microsoft.com/office/drawing/2014/main" id="{36A49F44-EB2A-4BC1-A9DC-5418E1AE99AC}"/>
              </a:ext>
            </a:extLst>
          </p:cNvPr>
          <p:cNvSpPr>
            <a:spLocks noGrp="1" noRot="1" noChangeAspect="1"/>
          </p:cNvSpPr>
          <p:nvPr>
            <p:ph type="sldImg"/>
          </p:nvPr>
        </p:nvSpPr>
        <p:spPr>
          <a:xfrm>
            <a:off x="228600" y="698500"/>
            <a:ext cx="6499225" cy="3657600"/>
          </a:xfrm>
        </p:spPr>
      </p:sp>
      <p:sp>
        <p:nvSpPr>
          <p:cNvPr id="27" name="Notes Placeholder 26">
            <a:extLst>
              <a:ext uri="{FF2B5EF4-FFF2-40B4-BE49-F238E27FC236}">
                <a16:creationId xmlns:a16="http://schemas.microsoft.com/office/drawing/2014/main" id="{FD949CC7-9D64-4AFF-949C-1C304B73C141}"/>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In 2024, these are the maximum amounts a person could receive in Social Security retirement benefits from age 62 to 70. To qualify you would’ve needed a very high income for a very long time (hitting the Social Security payroll tax cap for 35 years). </a:t>
            </a:r>
          </a:p>
          <a:p>
            <a:pPr marL="177813" indent="-177813">
              <a:buFont typeface="Arial" panose="020B0604020202020204" pitchFamily="34" charset="0"/>
              <a:buChar char="•"/>
            </a:pPr>
            <a:r>
              <a:rPr lang="en-US" b="0" dirty="0"/>
              <a:t>You can see that delaying the start of Social Security benefits would increase the amount of monthly income you generate.</a:t>
            </a:r>
          </a:p>
          <a:p>
            <a:pPr marL="177813" indent="-177813">
              <a:buFont typeface="Arial" panose="020B0604020202020204" pitchFamily="34" charset="0"/>
              <a:buChar char="•"/>
            </a:pPr>
            <a:r>
              <a:rPr lang="en-US" b="0" dirty="0"/>
              <a:t>While it would be nice if we all qualified for maximum Social Security benefits, the reality is that very few people do.</a:t>
            </a:r>
          </a:p>
          <a:p>
            <a:pPr marL="177813" indent="-177813">
              <a:buFont typeface="Arial" panose="020B0604020202020204" pitchFamily="34" charset="0"/>
              <a:buChar char="•"/>
            </a:pPr>
            <a:r>
              <a:rPr lang="en-US" dirty="0"/>
              <a:t>[CLICK]</a:t>
            </a:r>
            <a:r>
              <a:rPr lang="en-US" b="0" dirty="0"/>
              <a:t> For someone with a history making an average income in the US, these are the monthly Social Security benefits one could expect in 2024. Again, notice that the older you are when you start taking Social Security, the higher the benefit amount.</a:t>
            </a:r>
          </a:p>
          <a:p>
            <a:pPr marL="177813" indent="-177813">
              <a:buFont typeface="Arial" panose="020B0604020202020204" pitchFamily="34" charset="0"/>
              <a:buChar char="•"/>
            </a:pPr>
            <a:r>
              <a:rPr lang="en-US" b="0" dirty="0"/>
              <a:t>Delaying is one way to increase your retirement income, but you might also be thinking it could be tough to live on just Social Security.</a:t>
            </a:r>
          </a:p>
        </p:txBody>
      </p:sp>
      <p:sp>
        <p:nvSpPr>
          <p:cNvPr id="8" name="Date Placeholder 31">
            <a:extLst>
              <a:ext uri="{FF2B5EF4-FFF2-40B4-BE49-F238E27FC236}">
                <a16:creationId xmlns:a16="http://schemas.microsoft.com/office/drawing/2014/main" id="{A6B5F3CE-8C65-4D9D-84C2-437B0B94912C}"/>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E2476DF1-95B2-4B45-9E90-1E517D5014EC}"/>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27</a:t>
            </a:fld>
            <a:endParaRPr lang="en-US" dirty="0">
              <a:solidFill>
                <a:srgbClr val="000000"/>
              </a:solidFill>
            </a:endParaRPr>
          </a:p>
        </p:txBody>
      </p:sp>
      <p:sp>
        <p:nvSpPr>
          <p:cNvPr id="11" name="Header Placeholder 34">
            <a:extLst>
              <a:ext uri="{FF2B5EF4-FFF2-40B4-BE49-F238E27FC236}">
                <a16:creationId xmlns:a16="http://schemas.microsoft.com/office/drawing/2014/main" id="{3BD3C6E8-4B19-4C9C-A9E4-1BBBF4A7E5D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E25C769E-E75F-4D9D-A33A-96986A4A4637}"/>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2018206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1514F1E-3B2D-4EFF-9C08-FAFC361153CA}"/>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34065A29-662D-4B8B-AEAE-48F0C5A50FDD}"/>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And the more you earn at work, the less Social Security will replace. As you can see, if you make $50,000 per year, Social Security is designed to replace about 48% of your pre-retirement income. </a:t>
            </a:r>
          </a:p>
          <a:p>
            <a:pPr marL="177813" indent="-177813">
              <a:buFont typeface="Arial" panose="020B0604020202020204" pitchFamily="34" charset="0"/>
              <a:buChar char="•"/>
            </a:pPr>
            <a:r>
              <a:rPr lang="en-US" b="0" dirty="0"/>
              <a:t>If you move further out to $150,000 in income per year, Social Security will only replace about 30% of your pre-retirement income. </a:t>
            </a:r>
          </a:p>
          <a:p>
            <a:pPr marL="177813" indent="-177813">
              <a:buFont typeface="Arial" panose="020B0604020202020204" pitchFamily="34" charset="0"/>
              <a:buChar char="•"/>
            </a:pPr>
            <a:r>
              <a:rPr lang="en-US" b="0" dirty="0"/>
              <a:t>While Social Security isn’t likely to disappear, you might want to work with a financial professional to estimate how much income it will generate and develop a strategy for when to start receiving your benefits.</a:t>
            </a:r>
          </a:p>
        </p:txBody>
      </p:sp>
      <p:sp>
        <p:nvSpPr>
          <p:cNvPr id="8" name="Date Placeholder 31">
            <a:extLst>
              <a:ext uri="{FF2B5EF4-FFF2-40B4-BE49-F238E27FC236}">
                <a16:creationId xmlns:a16="http://schemas.microsoft.com/office/drawing/2014/main" id="{BE4C9B4C-8719-4D14-822F-6335169E97CA}"/>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0702E5CC-F303-48A7-9DCC-160378BED5EF}"/>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28</a:t>
            </a:fld>
            <a:endParaRPr lang="en-US" dirty="0">
              <a:solidFill>
                <a:srgbClr val="000000"/>
              </a:solidFill>
            </a:endParaRPr>
          </a:p>
        </p:txBody>
      </p:sp>
      <p:sp>
        <p:nvSpPr>
          <p:cNvPr id="11" name="Header Placeholder 34">
            <a:extLst>
              <a:ext uri="{FF2B5EF4-FFF2-40B4-BE49-F238E27FC236}">
                <a16:creationId xmlns:a16="http://schemas.microsoft.com/office/drawing/2014/main" id="{320B1164-6DA8-44C4-85EB-5F34129D29E1}"/>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888A285A-6D8A-48B7-84CF-E45DEF06EFE9}"/>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292574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solidFill>
                  <a:srgbClr val="000000"/>
                </a:solidFill>
                <a:latin typeface="Arial" panose="020B0604020202020204" pitchFamily="34" charset="0"/>
                <a:cs typeface="Arial" panose="020B0604020202020204" pitchFamily="34" charset="0"/>
              </a:rPr>
              <a:t>One of the first things you’ll need to do when preparing for retirement is to determine when the time is right. </a:t>
            </a:r>
          </a:p>
          <a:p>
            <a:pPr marL="174625" indent="-174625">
              <a:buFont typeface="Arial" panose="020B0604020202020204" pitchFamily="34" charset="0"/>
              <a:buChar char="•"/>
            </a:pPr>
            <a:r>
              <a:rPr lang="en-US" sz="1200" b="0" dirty="0">
                <a:solidFill>
                  <a:srgbClr val="000000"/>
                </a:solidFill>
                <a:latin typeface="Arial" panose="020B0604020202020204" pitchFamily="34" charset="0"/>
                <a:cs typeface="Arial" panose="020B0604020202020204" pitchFamily="34" charset="0"/>
              </a:rPr>
              <a:t>To do that, let’s look at a little bit of the history of retirement.</a:t>
            </a: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306E9C79-E9ED-448D-A63B-3B50234A5AD4}" type="datetime1">
              <a:rPr lang="en-US" smtClean="0"/>
              <a:t>2/3/2026</a:t>
            </a:fld>
            <a:endParaRPr lang="en-US" dirty="0"/>
          </a:p>
        </p:txBody>
      </p:sp>
      <p:sp>
        <p:nvSpPr>
          <p:cNvPr id="6" name="Footer Placeholder 5"/>
          <p:cNvSpPr>
            <a:spLocks noGrp="1"/>
          </p:cNvSpPr>
          <p:nvPr>
            <p:ph type="ftr" sz="quarter" idx="4"/>
          </p:nvPr>
        </p:nvSpPr>
        <p:spPr/>
        <p:txBody>
          <a:bodyPr/>
          <a:lstStyle/>
          <a:p>
            <a:pPr algn="r"/>
            <a:r>
              <a:rPr lang="en-US"/>
              <a:t>Lit Code HS PPT</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2</a:t>
            </a:fld>
            <a:endParaRPr lang="en-US" dirty="0"/>
          </a:p>
        </p:txBody>
      </p:sp>
    </p:spTree>
    <p:extLst>
      <p:ext uri="{BB962C8B-B14F-4D97-AF65-F5344CB8AC3E}">
        <p14:creationId xmlns:p14="http://schemas.microsoft.com/office/powerpoint/2010/main" val="1496319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rgbClr val="000000"/>
                </a:solidFill>
                <a:latin typeface="Arial" panose="020B0604020202020204" pitchFamily="34" charset="0"/>
                <a:cs typeface="Arial" panose="020B0604020202020204" pitchFamily="34" charset="0"/>
              </a:rPr>
              <a:t>To pay for living expenses in retirement, you’ll likely need a combination of income from Social Security and other income sources. Since there’s no such thing as a retirement paycheck, let’s look at how you can convert your retirement savings into income.</a:t>
            </a: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306E9C79-E9ED-448D-A63B-3B50234A5AD4}" type="datetime1">
              <a:rPr lang="en-US" smtClean="0"/>
              <a:t>2/3/2026</a:t>
            </a:fld>
            <a:endParaRPr lang="en-US" dirty="0"/>
          </a:p>
        </p:txBody>
      </p:sp>
      <p:sp>
        <p:nvSpPr>
          <p:cNvPr id="6" name="Footer Placeholder 5"/>
          <p:cNvSpPr>
            <a:spLocks noGrp="1"/>
          </p:cNvSpPr>
          <p:nvPr>
            <p:ph type="ftr" sz="quarter" idx="4"/>
          </p:nvPr>
        </p:nvSpPr>
        <p:spPr/>
        <p:txBody>
          <a:bodyPr/>
          <a:lstStyle/>
          <a:p>
            <a:pPr algn="r"/>
            <a:r>
              <a:rPr lang="en-US"/>
              <a:t>Lit Code HS PPT</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29</a:t>
            </a:fld>
            <a:endParaRPr lang="en-US" dirty="0"/>
          </a:p>
        </p:txBody>
      </p:sp>
    </p:spTree>
    <p:extLst>
      <p:ext uri="{BB962C8B-B14F-4D97-AF65-F5344CB8AC3E}">
        <p14:creationId xmlns:p14="http://schemas.microsoft.com/office/powerpoint/2010/main" val="1011519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One basic strategy is to take your retirement savings and invest it into something that generates interest payments</a:t>
            </a:r>
          </a:p>
          <a:p>
            <a:pPr marL="177813" indent="-177813">
              <a:buFont typeface="Arial" panose="020B0604020202020204" pitchFamily="34" charset="0"/>
              <a:buChar char="•"/>
            </a:pPr>
            <a:r>
              <a:rPr lang="en-US" b="0" dirty="0"/>
              <a:t>An example could be to invest in money market savings accounts or CDs. Recently, these have been paying much higher income than they were just a couple years ago. However, while they may appear attractive now, it’s important to remember that retirement is likely to last many years. </a:t>
            </a:r>
          </a:p>
          <a:p>
            <a:pPr marL="177813" indent="-177813">
              <a:buFont typeface="Arial" panose="020B0604020202020204" pitchFamily="34" charset="0"/>
              <a:buChar char="•"/>
            </a:pPr>
            <a:r>
              <a:rPr lang="en-US" b="0" dirty="0"/>
              <a:t>Looking at the last 10 years, a $500,000 investment into a money market savings account would have only generated about $93 a month on average… probably not even enough to purchase a bag of groceries anymore.</a:t>
            </a:r>
          </a:p>
          <a:p>
            <a:pPr marL="177813" indent="-177813">
              <a:buFont typeface="Arial" panose="020B0604020202020204" pitchFamily="34" charset="0"/>
              <a:buChar char="•"/>
            </a:pPr>
            <a:r>
              <a:rPr lang="en-US" b="0" dirty="0"/>
              <a:t>One-Year CDs did slightly better generating $214 per month on average over the last decade. Maybe enough to pay a utility bill. </a:t>
            </a:r>
          </a:p>
          <a:p>
            <a:pPr marL="177813" indent="-177813">
              <a:buFont typeface="Arial" panose="020B0604020202020204" pitchFamily="34" charset="0"/>
              <a:buChar char="•"/>
            </a:pPr>
            <a:r>
              <a:rPr lang="en-US" b="0" dirty="0"/>
              <a:t>Neither of these investments has historically generated enough for most people to live on.</a:t>
            </a:r>
          </a:p>
          <a:p>
            <a:pPr marL="177813" indent="-177813">
              <a:buFont typeface="Arial" panose="020B0604020202020204" pitchFamily="34" charset="0"/>
              <a:buChar char="•"/>
            </a:pPr>
            <a:r>
              <a:rPr lang="en-US" dirty="0"/>
              <a:t>[CLICK]</a:t>
            </a:r>
            <a:r>
              <a:rPr lang="en-US" b="0" dirty="0"/>
              <a:t> However, there are other income-generating investments that have offered higher yields and provided better income over the past 10 years. These investments come with additional risks, but also have historically provided significantly more income to investors.</a:t>
            </a:r>
          </a:p>
          <a:p>
            <a:pPr marL="171684" indent="-171684">
              <a:buFont typeface="Arial" panose="020B0604020202020204" pitchFamily="34" charset="0"/>
              <a:buChar char="•"/>
            </a:pPr>
            <a:endParaRPr lang="en-US" b="0" dirty="0"/>
          </a:p>
          <a:p>
            <a:pPr marL="171684" indent="-171684">
              <a:buFont typeface="Arial" panose="020B0604020202020204" pitchFamily="34" charset="0"/>
              <a:buChar char="•"/>
            </a:pPr>
            <a:endParaRPr lang="en-US" b="0" dirty="0"/>
          </a:p>
        </p:txBody>
      </p:sp>
      <p:sp>
        <p:nvSpPr>
          <p:cNvPr id="25" name="Slide Image Placeholder 24">
            <a:extLst>
              <a:ext uri="{FF2B5EF4-FFF2-40B4-BE49-F238E27FC236}">
                <a16:creationId xmlns:a16="http://schemas.microsoft.com/office/drawing/2014/main" id="{3924211A-D930-4298-8713-AFEDA1E8C83D}"/>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C489C7B3-B965-4C2A-8EB0-14C4409F664D}"/>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7EBCA9A7-647A-4D30-B7CF-AB2DE1486535}"/>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30</a:t>
            </a:fld>
            <a:endParaRPr lang="en-US" dirty="0">
              <a:solidFill>
                <a:srgbClr val="000000"/>
              </a:solidFill>
            </a:endParaRPr>
          </a:p>
        </p:txBody>
      </p:sp>
      <p:sp>
        <p:nvSpPr>
          <p:cNvPr id="11" name="Header Placeholder 34">
            <a:extLst>
              <a:ext uri="{FF2B5EF4-FFF2-40B4-BE49-F238E27FC236}">
                <a16:creationId xmlns:a16="http://schemas.microsoft.com/office/drawing/2014/main" id="{BDC6327A-E12C-47FF-AF5B-703CB74F5A11}"/>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37A609AB-BB2E-4D3F-AEF6-E2B091443791}"/>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653422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Another strategy for creating a stream of retirement income is to take out systematic withdrawals. A systematic withdrawal sells a small portion of your overall retirement portfolio at regular intervals to generate income.</a:t>
            </a:r>
          </a:p>
          <a:p>
            <a:pPr marL="177813" indent="-177813">
              <a:buFont typeface="Arial" panose="020B0604020202020204" pitchFamily="34" charset="0"/>
              <a:buChar char="•"/>
            </a:pPr>
            <a:r>
              <a:rPr lang="en-US" b="0" dirty="0"/>
              <a:t>Imagine you had $500,000 in your retirement account and purchased 100,000 shares of an investment at $5 per share.</a:t>
            </a:r>
          </a:p>
          <a:p>
            <a:pPr marL="177813" indent="-177813">
              <a:buFont typeface="Arial" panose="020B0604020202020204" pitchFamily="34" charset="0"/>
              <a:buChar char="•"/>
            </a:pPr>
            <a:r>
              <a:rPr lang="en-US" dirty="0"/>
              <a:t>[CLICK]</a:t>
            </a:r>
            <a:r>
              <a:rPr lang="en-US" b="0" dirty="0"/>
              <a:t> Now let’s look at what might happen if you planned to take a $1,500 per month systematic withdrawal.</a:t>
            </a:r>
          </a:p>
          <a:p>
            <a:pPr marL="177813" indent="-177813">
              <a:buFont typeface="Arial" panose="020B0604020202020204" pitchFamily="34" charset="0"/>
              <a:buChar char="•"/>
            </a:pPr>
            <a:r>
              <a:rPr lang="en-US" dirty="0"/>
              <a:t>[CLICK]</a:t>
            </a:r>
            <a:r>
              <a:rPr lang="en-US" b="0" dirty="0"/>
              <a:t> In good months, when your retirement portfolio goes up in value, you’ll sell fewer shares to generate your monthly income. </a:t>
            </a:r>
          </a:p>
          <a:p>
            <a:pPr marL="177813" indent="-177813">
              <a:buFont typeface="Arial" panose="020B0604020202020204" pitchFamily="34" charset="0"/>
              <a:buChar char="•"/>
            </a:pPr>
            <a:r>
              <a:rPr lang="en-US" dirty="0"/>
              <a:t>[CLICK]</a:t>
            </a:r>
            <a:r>
              <a:rPr lang="en-US" b="0" dirty="0"/>
              <a:t> However, in months when your retirement portfolio goes down in value you’ll need to sell more shares.</a:t>
            </a:r>
          </a:p>
          <a:p>
            <a:pPr marL="171684" indent="-171684">
              <a:buFont typeface="Arial" panose="020B0604020202020204" pitchFamily="34" charset="0"/>
              <a:buChar char="•"/>
            </a:pPr>
            <a:endParaRPr lang="en-US" b="0" dirty="0"/>
          </a:p>
        </p:txBody>
      </p:sp>
      <p:sp>
        <p:nvSpPr>
          <p:cNvPr id="25" name="Slide Image Placeholder 24">
            <a:extLst>
              <a:ext uri="{FF2B5EF4-FFF2-40B4-BE49-F238E27FC236}">
                <a16:creationId xmlns:a16="http://schemas.microsoft.com/office/drawing/2014/main" id="{E1DAB8E6-F681-42FB-8796-65F7D4CA0F81}"/>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3EDC9D2E-8DA2-40F7-912A-A03402CA4F99}"/>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36D19ED0-935F-469C-85FC-5783D17C8CA4}"/>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31</a:t>
            </a:fld>
            <a:endParaRPr lang="en-US" dirty="0">
              <a:solidFill>
                <a:srgbClr val="000000"/>
              </a:solidFill>
            </a:endParaRPr>
          </a:p>
        </p:txBody>
      </p:sp>
      <p:sp>
        <p:nvSpPr>
          <p:cNvPr id="11" name="Header Placeholder 34">
            <a:extLst>
              <a:ext uri="{FF2B5EF4-FFF2-40B4-BE49-F238E27FC236}">
                <a16:creationId xmlns:a16="http://schemas.microsoft.com/office/drawing/2014/main" id="{FFCF8510-5CCF-48DF-BBB1-A69EC136B06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5AF64221-AD46-4CC8-836E-A91F2890950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1620854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Each of the investment strategies we discussed for producing income in retirement has its pros and cons. </a:t>
            </a:r>
          </a:p>
          <a:p>
            <a:pPr marL="177813" indent="-177813">
              <a:buFont typeface="Arial" panose="020B0604020202020204" pitchFamily="34" charset="0"/>
              <a:buChar char="•"/>
            </a:pPr>
            <a:r>
              <a:rPr lang="en-US" b="0" dirty="0"/>
              <a:t>Using a portfolio of income-producing investments may help keep your nest egg intact by only distributing income, rather than your original retirement savings. </a:t>
            </a:r>
          </a:p>
          <a:p>
            <a:pPr marL="177813" indent="-177813">
              <a:buFont typeface="Arial" panose="020B0604020202020204" pitchFamily="34" charset="0"/>
              <a:buChar char="•"/>
            </a:pPr>
            <a:r>
              <a:rPr lang="en-US" dirty="0"/>
              <a:t>[CLICK]</a:t>
            </a:r>
            <a:r>
              <a:rPr lang="en-US" b="0" dirty="0"/>
              <a:t> However, many income-producing investments vary in the amount they produce on a monthly basis.</a:t>
            </a:r>
          </a:p>
          <a:p>
            <a:pPr marL="177813" indent="-177813">
              <a:buFont typeface="Arial" panose="020B0604020202020204" pitchFamily="34" charset="0"/>
              <a:buChar char="•"/>
            </a:pPr>
            <a:r>
              <a:rPr lang="en-US" dirty="0"/>
              <a:t>[CLICK]</a:t>
            </a:r>
            <a:r>
              <a:rPr lang="en-US" b="0" dirty="0"/>
              <a:t> Creating a systematic withdrawal plan can help ensure you’ll get consistent income each month.</a:t>
            </a:r>
          </a:p>
          <a:p>
            <a:pPr marL="177813" indent="-177813">
              <a:buFont typeface="Arial" panose="020B0604020202020204" pitchFamily="34" charset="0"/>
              <a:buChar char="•"/>
            </a:pPr>
            <a:r>
              <a:rPr lang="en-US" dirty="0"/>
              <a:t>[CLICK]</a:t>
            </a:r>
            <a:r>
              <a:rPr lang="en-US" b="0" dirty="0"/>
              <a:t> But, this type of plan also runs the risk of eating into your original investment, especially when markets drop.</a:t>
            </a:r>
          </a:p>
          <a:p>
            <a:pPr marL="177813" indent="-177813">
              <a:buFont typeface="Arial" panose="020B0604020202020204" pitchFamily="34" charset="0"/>
              <a:buChar char="•"/>
            </a:pPr>
            <a:r>
              <a:rPr lang="en-US" b="0" dirty="0"/>
              <a:t>All investments involve risks, including the possible loss of principal. By working with a financial professional, you can explore these strategies, and others, that may help you generate the retirement income you need from your investment portfolio.</a:t>
            </a:r>
            <a:endParaRPr lang="en-US" dirty="0"/>
          </a:p>
        </p:txBody>
      </p:sp>
      <p:sp>
        <p:nvSpPr>
          <p:cNvPr id="25" name="Slide Image Placeholder 24">
            <a:extLst>
              <a:ext uri="{FF2B5EF4-FFF2-40B4-BE49-F238E27FC236}">
                <a16:creationId xmlns:a16="http://schemas.microsoft.com/office/drawing/2014/main" id="{27E3B433-5594-4C0A-9B4F-78DCA9AEAD49}"/>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D0E97A73-C144-4A87-9827-9812B89E000B}"/>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BED8376A-6390-4770-A8C1-724933188B49}"/>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32</a:t>
            </a:fld>
            <a:endParaRPr lang="en-US" dirty="0">
              <a:solidFill>
                <a:srgbClr val="000000"/>
              </a:solidFill>
            </a:endParaRPr>
          </a:p>
        </p:txBody>
      </p:sp>
      <p:sp>
        <p:nvSpPr>
          <p:cNvPr id="11" name="Header Placeholder 34">
            <a:extLst>
              <a:ext uri="{FF2B5EF4-FFF2-40B4-BE49-F238E27FC236}">
                <a16:creationId xmlns:a16="http://schemas.microsoft.com/office/drawing/2014/main" id="{EBFB7600-8363-47B0-9035-F62DCFE10739}"/>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040F38C4-0667-41D8-82AF-D583F3709BBD}"/>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705132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0" dirty="0">
                <a:solidFill>
                  <a:srgbClr val="000000"/>
                </a:solidFill>
                <a:latin typeface="Arial" panose="020B0604020202020204" pitchFamily="34" charset="0"/>
                <a:cs typeface="Arial" panose="020B0604020202020204" pitchFamily="34" charset="0"/>
              </a:rPr>
              <a:t>The last thing you need to do before you retire is look beyond the money. Let me explain what this means.</a:t>
            </a:r>
            <a:endParaRPr lang="en-US" sz="1000" dirty="0">
              <a:latin typeface="Arial" panose="020B060402020202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306E9C79-E9ED-448D-A63B-3B50234A5AD4}" type="datetime1">
              <a:rPr lang="en-US" smtClean="0"/>
              <a:t>2/3/2026</a:t>
            </a:fld>
            <a:endParaRPr lang="en-US" dirty="0"/>
          </a:p>
        </p:txBody>
      </p:sp>
      <p:sp>
        <p:nvSpPr>
          <p:cNvPr id="6" name="Footer Placeholder 5"/>
          <p:cNvSpPr>
            <a:spLocks noGrp="1"/>
          </p:cNvSpPr>
          <p:nvPr>
            <p:ph type="ftr" sz="quarter" idx="4"/>
          </p:nvPr>
        </p:nvSpPr>
        <p:spPr/>
        <p:txBody>
          <a:bodyPr/>
          <a:lstStyle/>
          <a:p>
            <a:pPr algn="r"/>
            <a:r>
              <a:rPr lang="en-US"/>
              <a:t>Lit Code HS PPT</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33</a:t>
            </a:fld>
            <a:endParaRPr lang="en-US" dirty="0"/>
          </a:p>
        </p:txBody>
      </p:sp>
    </p:spTree>
    <p:extLst>
      <p:ext uri="{BB962C8B-B14F-4D97-AF65-F5344CB8AC3E}">
        <p14:creationId xmlns:p14="http://schemas.microsoft.com/office/powerpoint/2010/main" val="2092621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When it comes to retiring, money is important. It provides opportunity. But it isn’t everything. If you’re 45 to 55 years old and feeling a bit down, you’re not alone. This is when people report feeling the most unhappy in life. The stresses of work, kids, aging parents, health and many other factors tend to weigh most heavily on this age group. It’s probably not a coincidence that the term “mid-life crisis” is also associated with this age range.</a:t>
            </a:r>
          </a:p>
          <a:p>
            <a:pPr marL="177813" indent="-177813">
              <a:buFont typeface="Arial" panose="020B0604020202020204" pitchFamily="34" charset="0"/>
              <a:buChar char="•"/>
            </a:pPr>
            <a:r>
              <a:rPr lang="en-US" b="0" dirty="0"/>
              <a:t>The good news is that for many, it’s going to get better. Study after study has shown that, on average, as people get older, they become happier. This trend has been observed across gender, income level, education, culture and geography.</a:t>
            </a:r>
          </a:p>
          <a:p>
            <a:pPr marL="177813" indent="-177813">
              <a:buFont typeface="Arial" panose="020B0604020202020204" pitchFamily="34" charset="0"/>
              <a:buChar char="•"/>
            </a:pPr>
            <a:r>
              <a:rPr lang="en-US" b="0" dirty="0"/>
              <a:t>This U-curve of human happiness has been attributed to lower stress levels, less regret, less concern for status, and having lots of experience regulating your emotions.</a:t>
            </a:r>
          </a:p>
          <a:p>
            <a:pPr marL="177813" indent="-177813">
              <a:buFont typeface="Arial" panose="020B0604020202020204" pitchFamily="34" charset="0"/>
              <a:buChar char="•"/>
            </a:pPr>
            <a:r>
              <a:rPr lang="en-US" b="0" dirty="0"/>
              <a:t>A study from the Journal of Consumer Research concluded, “As people age, they tend to savor the familiar, peaceful, ordinary events that comprise their daily lives and reflect who they are in the present.”</a:t>
            </a:r>
          </a:p>
          <a:p>
            <a:pPr marL="171684" indent="-171684">
              <a:buFont typeface="Arial" panose="020B0604020202020204" pitchFamily="34" charset="0"/>
              <a:buChar char="•"/>
            </a:pPr>
            <a:endParaRPr lang="en-US" b="0" dirty="0"/>
          </a:p>
          <a:p>
            <a:pPr lvl="0"/>
            <a:endParaRPr lang="en-US" b="0" dirty="0"/>
          </a:p>
        </p:txBody>
      </p:sp>
      <p:sp>
        <p:nvSpPr>
          <p:cNvPr id="25" name="Slide Image Placeholder 24">
            <a:extLst>
              <a:ext uri="{FF2B5EF4-FFF2-40B4-BE49-F238E27FC236}">
                <a16:creationId xmlns:a16="http://schemas.microsoft.com/office/drawing/2014/main" id="{10F7506F-4370-4BE1-9618-EB52027BD2B0}"/>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D69C1911-838C-45ED-A15B-B57480C9B4CF}"/>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A3C3A665-B900-4E78-BE32-210E966FFFEC}"/>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34</a:t>
            </a:fld>
            <a:endParaRPr lang="en-US" dirty="0">
              <a:solidFill>
                <a:srgbClr val="000000"/>
              </a:solidFill>
            </a:endParaRPr>
          </a:p>
        </p:txBody>
      </p:sp>
      <p:sp>
        <p:nvSpPr>
          <p:cNvPr id="11" name="Header Placeholder 34">
            <a:extLst>
              <a:ext uri="{FF2B5EF4-FFF2-40B4-BE49-F238E27FC236}">
                <a16:creationId xmlns:a16="http://schemas.microsoft.com/office/drawing/2014/main" id="{987C54EB-2F21-43CD-B840-803D81E8F53B}"/>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0015E348-19C7-4D90-9098-38057DB0BAA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774540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a:extLst>
              <a:ext uri="{FF2B5EF4-FFF2-40B4-BE49-F238E27FC236}">
                <a16:creationId xmlns:a16="http://schemas.microsoft.com/office/drawing/2014/main" id="{226BD0D6-654A-4CB4-A236-E273A46122DD}"/>
              </a:ext>
            </a:extLst>
          </p:cNvPr>
          <p:cNvSpPr>
            <a:spLocks noGrp="1" noRot="1" noChangeAspect="1"/>
          </p:cNvSpPr>
          <p:nvPr>
            <p:ph type="sldImg"/>
          </p:nvPr>
        </p:nvSpPr>
        <p:spPr>
          <a:xfrm>
            <a:off x="228600" y="698500"/>
            <a:ext cx="6499225" cy="3657600"/>
          </a:xfrm>
        </p:spPr>
      </p:sp>
      <p:sp>
        <p:nvSpPr>
          <p:cNvPr id="13" name="Notes Placeholder 12">
            <a:extLst>
              <a:ext uri="{FF2B5EF4-FFF2-40B4-BE49-F238E27FC236}">
                <a16:creationId xmlns:a16="http://schemas.microsoft.com/office/drawing/2014/main" id="{4B1818B1-7411-4C46-8523-06DD3E3C9F15}"/>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Having money may make retirement easier, but as the saying goes, it doesn’t buy happiness. </a:t>
            </a:r>
          </a:p>
          <a:p>
            <a:pPr marL="177813" indent="-177813">
              <a:buFont typeface="Arial" panose="020B0604020202020204" pitchFamily="34" charset="0"/>
              <a:buChar char="•"/>
            </a:pPr>
            <a:r>
              <a:rPr lang="en-US" b="0" dirty="0"/>
              <a:t>Several studies have shown that the most important factors that determine happiness in retirement are health, friendships and family.</a:t>
            </a:r>
          </a:p>
          <a:p>
            <a:pPr marL="177813" indent="-177813">
              <a:buFont typeface="Arial" panose="020B0604020202020204" pitchFamily="34" charset="0"/>
              <a:buChar char="•"/>
            </a:pPr>
            <a:r>
              <a:rPr lang="en-US" b="0" dirty="0"/>
              <a:t>It’s important to take steps now to ensure that you remain healthy. Maybe that means joining a gym, taking more walks or doing yoga. It’s been said that all the money in the world doesn’t matter if you’re not healthy enough to enjoy it.</a:t>
            </a:r>
          </a:p>
          <a:p>
            <a:pPr marL="177813" indent="-177813">
              <a:buFont typeface="Arial" panose="020B0604020202020204" pitchFamily="34" charset="0"/>
              <a:buChar char="•"/>
            </a:pPr>
            <a:r>
              <a:rPr lang="en-US" b="0" dirty="0"/>
              <a:t>Having strong friendships and good relationships with family has been shown to boost both mental and physical health. One study showed that socially isolated individuals face health risks comparable to those of smokers.</a:t>
            </a:r>
          </a:p>
        </p:txBody>
      </p:sp>
      <p:sp>
        <p:nvSpPr>
          <p:cNvPr id="8" name="Date Placeholder 31">
            <a:extLst>
              <a:ext uri="{FF2B5EF4-FFF2-40B4-BE49-F238E27FC236}">
                <a16:creationId xmlns:a16="http://schemas.microsoft.com/office/drawing/2014/main" id="{7B50120A-A3AF-4F23-B17C-B7AAFBCF9358}"/>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5A216ED0-0F48-4790-BDE5-33B1457F76EC}"/>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35</a:t>
            </a:fld>
            <a:endParaRPr lang="en-US" dirty="0">
              <a:solidFill>
                <a:srgbClr val="000000"/>
              </a:solidFill>
            </a:endParaRPr>
          </a:p>
        </p:txBody>
      </p:sp>
      <p:sp>
        <p:nvSpPr>
          <p:cNvPr id="11" name="Header Placeholder 34">
            <a:extLst>
              <a:ext uri="{FF2B5EF4-FFF2-40B4-BE49-F238E27FC236}">
                <a16:creationId xmlns:a16="http://schemas.microsoft.com/office/drawing/2014/main" id="{311DC9DE-4E14-49FC-AD2A-6BF032767EA0}"/>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74510A21-E839-4134-8E16-5CED963C1D40}"/>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2661926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88F0730D-0720-4C5F-BEAE-524E88D4B32E}"/>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3F1C77DF-F79D-4BF1-89C6-832C79A1AE04}"/>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Beyond health and relationships, it’s important to have a sense of purpose. The island of Okinawa in Japan is known for having one of the longest life expectancy rates in the world. While there are likely many factors that contribute to this, one of the reasons may be the concept of ikigai (pronounced ick-ee-guy). </a:t>
            </a:r>
          </a:p>
          <a:p>
            <a:pPr marL="177813" indent="-177813">
              <a:buFont typeface="Arial" panose="020B0604020202020204" pitchFamily="34" charset="0"/>
              <a:buChar char="•"/>
            </a:pPr>
            <a:r>
              <a:rPr lang="en-US" b="0" dirty="0"/>
              <a:t>Ikigai is a word that roughly translates into your reason for being, or the reason you get out of bed each morning.</a:t>
            </a:r>
          </a:p>
        </p:txBody>
      </p:sp>
      <p:sp>
        <p:nvSpPr>
          <p:cNvPr id="8" name="Date Placeholder 31">
            <a:extLst>
              <a:ext uri="{FF2B5EF4-FFF2-40B4-BE49-F238E27FC236}">
                <a16:creationId xmlns:a16="http://schemas.microsoft.com/office/drawing/2014/main" id="{32E5866C-B0EE-4959-A84B-14A906CE2EF6}"/>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52DF47C3-6196-4104-BF25-15B7C0C3ED9C}"/>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36</a:t>
            </a:fld>
            <a:endParaRPr lang="en-US" dirty="0">
              <a:solidFill>
                <a:srgbClr val="000000"/>
              </a:solidFill>
            </a:endParaRPr>
          </a:p>
        </p:txBody>
      </p:sp>
      <p:sp>
        <p:nvSpPr>
          <p:cNvPr id="11" name="Header Placeholder 34">
            <a:extLst>
              <a:ext uri="{FF2B5EF4-FFF2-40B4-BE49-F238E27FC236}">
                <a16:creationId xmlns:a16="http://schemas.microsoft.com/office/drawing/2014/main" id="{72ECEF47-52E4-46E9-9BB3-9DF3A4475074}"/>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A8152E7D-B03E-4011-936D-08633423D765}"/>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3876327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88F0730D-0720-4C5F-BEAE-524E88D4B32E}"/>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3F1C77DF-F79D-4BF1-89C6-832C79A1AE04}"/>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It has also been described as the place where the answer to four important questions overlap:</a:t>
            </a:r>
          </a:p>
          <a:p>
            <a:pPr marL="557148" lvl="3" indent="-177813"/>
            <a:r>
              <a:rPr lang="en-US" dirty="0"/>
              <a:t>What do you love?</a:t>
            </a:r>
          </a:p>
          <a:p>
            <a:pPr marL="557148" lvl="3" indent="-177813"/>
            <a:r>
              <a:rPr lang="en-US" dirty="0"/>
              <a:t>What does the world need?</a:t>
            </a:r>
          </a:p>
          <a:p>
            <a:pPr marL="557148" lvl="3" indent="-177813"/>
            <a:r>
              <a:rPr lang="en-US" b="0" dirty="0"/>
              <a:t>What can you get paid for?</a:t>
            </a:r>
          </a:p>
          <a:p>
            <a:pPr marL="557148" lvl="3" indent="-177813" defTabSz="915648">
              <a:defRPr/>
            </a:pPr>
            <a:r>
              <a:rPr lang="en-US" b="0" dirty="0"/>
              <a:t>What are you good at?</a:t>
            </a:r>
          </a:p>
          <a:p>
            <a:pPr marL="177813" lvl="2" indent="-177813"/>
            <a:r>
              <a:rPr lang="en-US" dirty="0"/>
              <a:t>People in Okinawa might think the concept of retirement doesn’t make sense. You don’t wake up one day and stop doing everything, you just change what you are doing.</a:t>
            </a:r>
          </a:p>
          <a:p>
            <a:pPr marL="177813" lvl="2" indent="-177813"/>
            <a:r>
              <a:rPr lang="en-US" b="0" dirty="0"/>
              <a:t>For people who plan properly for retirement, that may mean being able to focus less on getting paid for things and more on things you are good at, that you love and what the world needs.</a:t>
            </a:r>
          </a:p>
          <a:p>
            <a:pPr marL="171684" indent="-171684">
              <a:buFont typeface="Arial" panose="020B0604020202020204" pitchFamily="34" charset="0"/>
              <a:buChar char="•"/>
            </a:pPr>
            <a:endParaRPr lang="en-US" b="0" dirty="0"/>
          </a:p>
        </p:txBody>
      </p:sp>
      <p:sp>
        <p:nvSpPr>
          <p:cNvPr id="8" name="Date Placeholder 31">
            <a:extLst>
              <a:ext uri="{FF2B5EF4-FFF2-40B4-BE49-F238E27FC236}">
                <a16:creationId xmlns:a16="http://schemas.microsoft.com/office/drawing/2014/main" id="{EC1E4988-B2C3-4D9C-AD76-FA451FD987E0}"/>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1FEEE2ED-224D-4EB8-B6BF-D1F86B26D9B8}"/>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37</a:t>
            </a:fld>
            <a:endParaRPr lang="en-US" dirty="0">
              <a:solidFill>
                <a:srgbClr val="000000"/>
              </a:solidFill>
            </a:endParaRPr>
          </a:p>
        </p:txBody>
      </p:sp>
      <p:sp>
        <p:nvSpPr>
          <p:cNvPr id="11" name="Header Placeholder 34">
            <a:extLst>
              <a:ext uri="{FF2B5EF4-FFF2-40B4-BE49-F238E27FC236}">
                <a16:creationId xmlns:a16="http://schemas.microsoft.com/office/drawing/2014/main" id="{96763A97-868B-4BB0-962E-ED35EC1962CD}"/>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1A012493-235D-4F44-856D-D94A97FFBA3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1541257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FDBB3CBA-3AF5-4F97-B396-C9D1C4AF4082}"/>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E5C19D06-0254-4E89-8B82-996A4BEF2983}"/>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You don’t just need a retirement plan, you need a retirement living plan. With longer life expectancy and better health during those later years, people can do a lot during retirement. </a:t>
            </a:r>
          </a:p>
          <a:p>
            <a:pPr marL="177813" indent="-177813">
              <a:buFont typeface="Arial" panose="020B0604020202020204" pitchFamily="34" charset="0"/>
              <a:buChar char="•"/>
            </a:pPr>
            <a:r>
              <a:rPr lang="en-US" b="0" dirty="0"/>
              <a:t>New retirees often go through a phase of increased travel and leisure activities, giving themselves a reward for all their hard work. They also may spend more time on their favorite hobbies or do the things that they have always wanted to do but didn't have the time.</a:t>
            </a:r>
          </a:p>
          <a:p>
            <a:pPr marL="177813" indent="-177813">
              <a:buFont typeface="Arial" panose="020B0604020202020204" pitchFamily="34" charset="0"/>
              <a:buChar char="•"/>
            </a:pPr>
            <a:r>
              <a:rPr lang="en-US" b="0" dirty="0"/>
              <a:t>Some re-channel their talents and energies into starting a business, pursuing a secondary education, or devoting significant hours volunteering for philanthropic purposes. </a:t>
            </a:r>
          </a:p>
          <a:p>
            <a:pPr marL="177813" indent="-177813">
              <a:buFont typeface="Arial" panose="020B0604020202020204" pitchFamily="34" charset="0"/>
              <a:buChar char="•"/>
            </a:pPr>
            <a:r>
              <a:rPr lang="en-US" b="0" dirty="0"/>
              <a:t>However you spend your time, it’s important that you do something that you find meaningful.</a:t>
            </a:r>
          </a:p>
        </p:txBody>
      </p:sp>
      <p:sp>
        <p:nvSpPr>
          <p:cNvPr id="8" name="Date Placeholder 31">
            <a:extLst>
              <a:ext uri="{FF2B5EF4-FFF2-40B4-BE49-F238E27FC236}">
                <a16:creationId xmlns:a16="http://schemas.microsoft.com/office/drawing/2014/main" id="{FBA7FE31-E75A-4A6C-A412-53328E660C03}"/>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5AB9D8D1-7FD0-4125-BC36-0F8DE02CECEC}"/>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38</a:t>
            </a:fld>
            <a:endParaRPr lang="en-US" dirty="0">
              <a:solidFill>
                <a:srgbClr val="000000"/>
              </a:solidFill>
            </a:endParaRPr>
          </a:p>
        </p:txBody>
      </p:sp>
      <p:sp>
        <p:nvSpPr>
          <p:cNvPr id="11" name="Header Placeholder 34">
            <a:extLst>
              <a:ext uri="{FF2B5EF4-FFF2-40B4-BE49-F238E27FC236}">
                <a16:creationId xmlns:a16="http://schemas.microsoft.com/office/drawing/2014/main" id="{CCC36B40-B794-47FE-BE3A-2BA51C6128C8}"/>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D5AADD0C-B8CF-4555-96F9-CF7996D90BB0}"/>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323584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Otto von Bismarck was chancellor of Germany in the late 1800s and is often credited with creating the concept of retirement. To help combat pressure from socialist opponents during a period of high unemployment, Otto implemented what was called the Old Age and Disability Insurance Law. This law provided a state pension for anyone who reached the age 70. </a:t>
            </a:r>
          </a:p>
          <a:p>
            <a:pPr marL="177813" indent="-177813">
              <a:buFont typeface="Arial" panose="020B0604020202020204" pitchFamily="34" charset="0"/>
              <a:buChar char="•"/>
            </a:pPr>
            <a:r>
              <a:rPr lang="en-US" dirty="0"/>
              <a:t>[CLICK] </a:t>
            </a:r>
            <a:r>
              <a:rPr lang="en-US" b="0" dirty="0"/>
              <a:t>But not that many people actually took advantage of the program. Why? </a:t>
            </a:r>
          </a:p>
          <a:p>
            <a:pPr marL="177813" indent="-177813">
              <a:buFont typeface="Arial" panose="020B0604020202020204" pitchFamily="34" charset="0"/>
              <a:buChar char="•"/>
            </a:pPr>
            <a:r>
              <a:rPr lang="en-US" dirty="0"/>
              <a:t>[CLICK] </a:t>
            </a:r>
            <a:r>
              <a:rPr lang="en-US" b="0" dirty="0"/>
              <a:t>Because at that time, the average life expectancy was only 43.5 years.</a:t>
            </a:r>
          </a:p>
          <a:p>
            <a:pPr marL="177813" indent="-177813">
              <a:buFont typeface="Arial" panose="020B0604020202020204" pitchFamily="34" charset="0"/>
              <a:buChar char="•"/>
            </a:pPr>
            <a:r>
              <a:rPr lang="en-US" b="0" dirty="0"/>
              <a:t>Here in the United States, Social Security was introduced in 1935 and initially defined 65 as the retirement age.</a:t>
            </a:r>
          </a:p>
          <a:p>
            <a:pPr marL="177813" indent="-177813">
              <a:buFont typeface="Arial" panose="020B0604020202020204" pitchFamily="34" charset="0"/>
              <a:buChar char="•"/>
            </a:pPr>
            <a:r>
              <a:rPr lang="en-US" dirty="0"/>
              <a:t>[CLICK] </a:t>
            </a:r>
            <a:r>
              <a:rPr lang="en-US" b="0" dirty="0"/>
              <a:t>Today, the age of retirement has remained largely unchanged. Meanwhile, life expectancy has significantly increased – to almost 80 years for someone born in 2026. Early on, someone would’ve been lucky to reach retirement age. Today, some people will easily spend 20 years or more living in retirement.</a:t>
            </a:r>
          </a:p>
        </p:txBody>
      </p:sp>
      <p:sp>
        <p:nvSpPr>
          <p:cNvPr id="25" name="Slide Image Placeholder 24">
            <a:extLst>
              <a:ext uri="{FF2B5EF4-FFF2-40B4-BE49-F238E27FC236}">
                <a16:creationId xmlns:a16="http://schemas.microsoft.com/office/drawing/2014/main" id="{CC4041D1-9CA9-4F27-99EB-C3FF377F711A}"/>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F7289145-17E2-4A34-917A-CA6C1A8BE12E}"/>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615EED21-ED5D-498E-B325-9459EFA25E87}"/>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a:t>
            </a:fld>
            <a:endParaRPr lang="en-US" dirty="0">
              <a:solidFill>
                <a:srgbClr val="000000"/>
              </a:solidFill>
            </a:endParaRPr>
          </a:p>
        </p:txBody>
      </p:sp>
      <p:sp>
        <p:nvSpPr>
          <p:cNvPr id="11" name="Header Placeholder 34">
            <a:extLst>
              <a:ext uri="{FF2B5EF4-FFF2-40B4-BE49-F238E27FC236}">
                <a16:creationId xmlns:a16="http://schemas.microsoft.com/office/drawing/2014/main" id="{EA44A079-0B97-44D2-80BF-25523FD9CD6C}"/>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EF94CA18-E379-4DBD-B350-A28C9C46EC0A}"/>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1790285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Here are some impressive accomplishments of people who focused on having a retirement living plan:</a:t>
            </a:r>
          </a:p>
          <a:p>
            <a:pPr marL="557148" lvl="3" indent="-177813"/>
            <a:r>
              <a:rPr lang="en-US" dirty="0"/>
              <a:t>Peter Roget invented the thesaurus at age 73.</a:t>
            </a:r>
          </a:p>
          <a:p>
            <a:pPr marL="557148" lvl="3" indent="-177813"/>
            <a:r>
              <a:rPr lang="en-US" b="0" dirty="0"/>
              <a:t>Colonel Harlan Sanders started Kentucky Fried Chicken at age 65.</a:t>
            </a:r>
          </a:p>
          <a:p>
            <a:pPr marL="557148" lvl="3" indent="-177813"/>
            <a:r>
              <a:rPr lang="en-US" dirty="0"/>
              <a:t>Madonna Buder (also known as the Iron Nun) began training for triathlons in her late 40s, and completed an Ironman triathlon at age 82.</a:t>
            </a:r>
          </a:p>
          <a:p>
            <a:pPr marL="557148" lvl="3" indent="-177813"/>
            <a:r>
              <a:rPr lang="en-US" b="0" dirty="0"/>
              <a:t>Grandma Moses began painting </a:t>
            </a:r>
            <a:r>
              <a:rPr lang="en-US" dirty="0"/>
              <a:t>at 76.</a:t>
            </a:r>
          </a:p>
          <a:p>
            <a:pPr marL="557148" lvl="3" indent="-177813"/>
            <a:r>
              <a:rPr lang="en-US" b="0" dirty="0"/>
              <a:t>Yuichiro Miura became the olde</a:t>
            </a:r>
            <a:r>
              <a:rPr lang="en-US" dirty="0"/>
              <a:t>st person to reach the summit of Mount Everest at age 70, and then reset the record when he summited again at age 80.</a:t>
            </a:r>
            <a:endParaRPr lang="en-US" b="0" dirty="0"/>
          </a:p>
          <a:p>
            <a:endParaRPr lang="en-US" dirty="0"/>
          </a:p>
        </p:txBody>
      </p:sp>
      <p:sp>
        <p:nvSpPr>
          <p:cNvPr id="25" name="Slide Image Placeholder 24">
            <a:extLst>
              <a:ext uri="{FF2B5EF4-FFF2-40B4-BE49-F238E27FC236}">
                <a16:creationId xmlns:a16="http://schemas.microsoft.com/office/drawing/2014/main" id="{5C443394-25D2-4B46-8A26-92ED87A359E9}"/>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5DFAE09F-A022-4F24-86FB-FD5F20E0B4FE}"/>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7333AD2A-5B11-4154-852C-92C748A5DB20}"/>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39</a:t>
            </a:fld>
            <a:endParaRPr lang="en-US" dirty="0">
              <a:solidFill>
                <a:srgbClr val="000000"/>
              </a:solidFill>
            </a:endParaRPr>
          </a:p>
        </p:txBody>
      </p:sp>
      <p:sp>
        <p:nvSpPr>
          <p:cNvPr id="11" name="Header Placeholder 34">
            <a:extLst>
              <a:ext uri="{FF2B5EF4-FFF2-40B4-BE49-F238E27FC236}">
                <a16:creationId xmlns:a16="http://schemas.microsoft.com/office/drawing/2014/main" id="{1D073591-9E05-4739-9C10-F71CAA7B04E6}"/>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1866E7BE-B4D0-4107-B0F7-ED33D19F17BA}"/>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2023070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dirty="0">
                <a:solidFill>
                  <a:srgbClr val="000000"/>
                </a:solidFill>
                <a:latin typeface="Arial" panose="020B0604020202020204" pitchFamily="34" charset="0"/>
                <a:cs typeface="Arial" panose="020B0604020202020204" pitchFamily="34" charset="0"/>
              </a:rPr>
              <a:t>In short, “Retirement is wonderful if you have two essentials—much to live on and much to live for.” </a:t>
            </a:r>
          </a:p>
          <a:p>
            <a:pPr marL="285750" indent="-285750">
              <a:buFont typeface="Arial" panose="020B0604020202020204" pitchFamily="34" charset="0"/>
              <a:buChar char="•"/>
            </a:pPr>
            <a:r>
              <a:rPr lang="en-US" sz="1200" b="0" dirty="0">
                <a:solidFill>
                  <a:srgbClr val="000000"/>
                </a:solidFill>
                <a:latin typeface="Arial" panose="020B0604020202020204" pitchFamily="34" charset="0"/>
                <a:cs typeface="Arial" panose="020B0604020202020204" pitchFamily="34" charset="0"/>
              </a:rPr>
              <a:t>That’s why it’s important that you are here today. You’ve shown that you want to take the steps to be prepared. </a:t>
            </a:r>
          </a:p>
          <a:p>
            <a:endParaRPr lang="en-US"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306E9C79-E9ED-448D-A63B-3B50234A5AD4}" type="datetime1">
              <a:rPr lang="en-US" smtClean="0"/>
              <a:t>2/3/2026</a:t>
            </a:fld>
            <a:endParaRPr lang="en-US" dirty="0"/>
          </a:p>
        </p:txBody>
      </p:sp>
      <p:sp>
        <p:nvSpPr>
          <p:cNvPr id="6" name="Footer Placeholder 5"/>
          <p:cNvSpPr>
            <a:spLocks noGrp="1"/>
          </p:cNvSpPr>
          <p:nvPr>
            <p:ph type="ftr" sz="quarter" idx="4"/>
          </p:nvPr>
        </p:nvSpPr>
        <p:spPr/>
        <p:txBody>
          <a:bodyPr/>
          <a:lstStyle/>
          <a:p>
            <a:pPr algn="r"/>
            <a:r>
              <a:rPr lang="en-US"/>
              <a:t>Lit Code HS PPT</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40</a:t>
            </a:fld>
            <a:endParaRPr lang="en-US" dirty="0"/>
          </a:p>
        </p:txBody>
      </p:sp>
    </p:spTree>
    <p:extLst>
      <p:ext uri="{BB962C8B-B14F-4D97-AF65-F5344CB8AC3E}">
        <p14:creationId xmlns:p14="http://schemas.microsoft.com/office/powerpoint/2010/main" val="3263325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4572F-1436-C6F2-3C72-B7339F86E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6837F-DCFB-DE91-5570-5FB37D96B0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F7C902-1FFF-A226-F337-1265068E56A5}"/>
              </a:ext>
            </a:extLst>
          </p:cNvPr>
          <p:cNvSpPr>
            <a:spLocks noGrp="1"/>
          </p:cNvSpPr>
          <p:nvPr>
            <p:ph type="body" idx="1"/>
          </p:nvPr>
        </p:nvSpPr>
        <p:spPr/>
        <p:txBody>
          <a:bodyPr/>
          <a:lstStyle/>
          <a:p>
            <a:pPr marL="177813" indent="-177813">
              <a:buFont typeface="Arial" panose="020B0604020202020204" pitchFamily="34" charset="0"/>
              <a:buChar char="•"/>
            </a:pPr>
            <a:r>
              <a:rPr lang="en-US" b="0" dirty="0"/>
              <a:t>So today we talked about how to be prepared for the home stretch. Specifically, we looked at seven things you need to do in the decade before you retire:</a:t>
            </a:r>
          </a:p>
          <a:p>
            <a:pPr marL="237084" indent="-237084">
              <a:buFont typeface="+mj-lt"/>
              <a:buAutoNum type="arabicPeriod"/>
            </a:pPr>
            <a:r>
              <a:rPr lang="en-US" dirty="0"/>
              <a:t>Determine When the Time is Right</a:t>
            </a:r>
            <a:r>
              <a:rPr lang="en-US" b="0" dirty="0"/>
              <a:t>. We talked about the challenges of setting a rigid age for when you retire and discussed why you need to plan for a surviving spouse.</a:t>
            </a:r>
          </a:p>
          <a:p>
            <a:pPr marL="237084" indent="-237084">
              <a:buFont typeface="+mj-lt"/>
              <a:buAutoNum type="arabicPeriod"/>
            </a:pPr>
            <a:r>
              <a:rPr lang="en-US" dirty="0"/>
              <a:t>Take Aim at Your Retirement Target</a:t>
            </a:r>
            <a:r>
              <a:rPr lang="en-US" b="0" dirty="0"/>
              <a:t>. We looked at rules of thumb you can use to determine how much you’ll need to retire.</a:t>
            </a:r>
          </a:p>
          <a:p>
            <a:pPr marL="237084" indent="-237084">
              <a:buFont typeface="+mj-lt"/>
              <a:buAutoNum type="arabicPeriod" startAt="3"/>
            </a:pPr>
            <a:r>
              <a:rPr lang="en-US" dirty="0"/>
              <a:t>Maximize Your Nest Egg</a:t>
            </a:r>
            <a:r>
              <a:rPr lang="en-US" b="0" dirty="0"/>
              <a:t>. We saw how you can use catch-up provisions and tax-advantaged retirement savings accounts to maximize your nest egg.</a:t>
            </a:r>
          </a:p>
          <a:p>
            <a:pPr marL="237084" indent="-237084">
              <a:buFont typeface="+mj-lt"/>
              <a:buAutoNum type="arabicPeriod" startAt="3"/>
            </a:pPr>
            <a:r>
              <a:rPr lang="en-US" dirty="0"/>
              <a:t>Get a Portfolio Checkup</a:t>
            </a:r>
            <a:r>
              <a:rPr lang="en-US" b="0" dirty="0"/>
              <a:t>. We talked about why it may be important to consolidate your retirement accounts and make sure they’re allocated correctly. We also talked about the importance of updating beneficiaries and trust documents.</a:t>
            </a:r>
          </a:p>
          <a:p>
            <a:pPr marL="237084" indent="-237084">
              <a:buFont typeface="+mj-lt"/>
              <a:buAutoNum type="arabicPeriod" startAt="3"/>
            </a:pPr>
            <a:r>
              <a:rPr lang="en-US" dirty="0"/>
              <a:t>Create a Social Security Strategy</a:t>
            </a:r>
            <a:r>
              <a:rPr lang="en-US" b="0" dirty="0"/>
              <a:t>. We discussed how your age and income affect the benefits you will receive from Social Security.</a:t>
            </a:r>
          </a:p>
          <a:p>
            <a:pPr marL="237084" indent="-237084">
              <a:buFont typeface="+mj-lt"/>
              <a:buAutoNum type="arabicPeriod" startAt="3"/>
            </a:pPr>
            <a:r>
              <a:rPr lang="en-US" dirty="0"/>
              <a:t>Build A Retirement Income Stream</a:t>
            </a:r>
            <a:r>
              <a:rPr lang="en-US" b="0" dirty="0"/>
              <a:t>. We built an income stream using income-generating investments and a systematic withdrawal plan, and discussed the pros and cons.</a:t>
            </a:r>
          </a:p>
          <a:p>
            <a:pPr marL="237084" indent="-237084">
              <a:buFont typeface="+mj-lt"/>
              <a:buAutoNum type="arabicPeriod" startAt="3"/>
            </a:pPr>
            <a:r>
              <a:rPr lang="en-US" dirty="0"/>
              <a:t>Look Beyond the Money</a:t>
            </a:r>
            <a:r>
              <a:rPr lang="en-US" b="0" dirty="0"/>
              <a:t>. We highlighted why you need to create a retirement living plan that focuses on health, relationships and having a sense of purpose.</a:t>
            </a:r>
          </a:p>
        </p:txBody>
      </p:sp>
      <p:sp>
        <p:nvSpPr>
          <p:cNvPr id="4" name="Header Placeholder 3">
            <a:extLst>
              <a:ext uri="{FF2B5EF4-FFF2-40B4-BE49-F238E27FC236}">
                <a16:creationId xmlns:a16="http://schemas.microsoft.com/office/drawing/2014/main" id="{311968E6-91EF-9E63-7727-F81E927CA750}"/>
              </a:ext>
            </a:extLst>
          </p:cNvPr>
          <p:cNvSpPr>
            <a:spLocks noGrp="1"/>
          </p:cNvSpPr>
          <p:nvPr>
            <p:ph type="hdr" sz="quarter"/>
          </p:nvPr>
        </p:nvSpPr>
        <p:spPr/>
        <p:txBody>
          <a:bodyPr/>
          <a:lstStyle/>
          <a:p>
            <a:r>
              <a:rPr lang="en-US"/>
              <a:t>Presentation Title</a:t>
            </a:r>
            <a:endParaRPr lang="en-US" dirty="0"/>
          </a:p>
        </p:txBody>
      </p:sp>
      <p:sp>
        <p:nvSpPr>
          <p:cNvPr id="5" name="Date Placeholder 4">
            <a:extLst>
              <a:ext uri="{FF2B5EF4-FFF2-40B4-BE49-F238E27FC236}">
                <a16:creationId xmlns:a16="http://schemas.microsoft.com/office/drawing/2014/main" id="{ECE6F90B-9735-6260-9BD8-0F90B96403BA}"/>
              </a:ext>
            </a:extLst>
          </p:cNvPr>
          <p:cNvSpPr>
            <a:spLocks noGrp="1"/>
          </p:cNvSpPr>
          <p:nvPr>
            <p:ph type="dt" idx="1"/>
          </p:nvPr>
        </p:nvSpPr>
        <p:spPr/>
        <p:txBody>
          <a:bodyPr/>
          <a:lstStyle/>
          <a:p>
            <a:fld id="{306E9C79-E9ED-448D-A63B-3B50234A5AD4}" type="datetime1">
              <a:rPr lang="en-US" smtClean="0"/>
              <a:t>2/3/2026</a:t>
            </a:fld>
            <a:endParaRPr lang="en-US" dirty="0"/>
          </a:p>
        </p:txBody>
      </p:sp>
      <p:sp>
        <p:nvSpPr>
          <p:cNvPr id="6" name="Footer Placeholder 5">
            <a:extLst>
              <a:ext uri="{FF2B5EF4-FFF2-40B4-BE49-F238E27FC236}">
                <a16:creationId xmlns:a16="http://schemas.microsoft.com/office/drawing/2014/main" id="{7E0C8279-39AE-CDC6-52C9-E8C4C6ECB825}"/>
              </a:ext>
            </a:extLst>
          </p:cNvPr>
          <p:cNvSpPr>
            <a:spLocks noGrp="1"/>
          </p:cNvSpPr>
          <p:nvPr>
            <p:ph type="ftr" sz="quarter" idx="4"/>
          </p:nvPr>
        </p:nvSpPr>
        <p:spPr/>
        <p:txBody>
          <a:bodyPr/>
          <a:lstStyle/>
          <a:p>
            <a:pPr algn="r"/>
            <a:r>
              <a:rPr lang="en-US"/>
              <a:t>Lit Code HS PPT</a:t>
            </a:r>
            <a:endParaRPr lang="en-US" dirty="0"/>
          </a:p>
        </p:txBody>
      </p:sp>
      <p:sp>
        <p:nvSpPr>
          <p:cNvPr id="7" name="Slide Number Placeholder 6">
            <a:extLst>
              <a:ext uri="{FF2B5EF4-FFF2-40B4-BE49-F238E27FC236}">
                <a16:creationId xmlns:a16="http://schemas.microsoft.com/office/drawing/2014/main" id="{41F00724-DBD3-FCD7-99CB-5BAF97E3E01C}"/>
              </a:ext>
            </a:extLst>
          </p:cNvPr>
          <p:cNvSpPr>
            <a:spLocks noGrp="1"/>
          </p:cNvSpPr>
          <p:nvPr>
            <p:ph type="sldNum" sz="quarter" idx="5"/>
          </p:nvPr>
        </p:nvSpPr>
        <p:spPr/>
        <p:txBody>
          <a:bodyPr/>
          <a:lstStyle/>
          <a:p>
            <a:fld id="{4FBD5869-E701-44DB-B9C5-C7F7FB528C06}" type="slidenum">
              <a:rPr lang="en-US" smtClean="0"/>
              <a:pPr/>
              <a:t>41</a:t>
            </a:fld>
            <a:endParaRPr lang="en-US" dirty="0"/>
          </a:p>
        </p:txBody>
      </p:sp>
    </p:spTree>
    <p:extLst>
      <p:ext uri="{BB962C8B-B14F-4D97-AF65-F5344CB8AC3E}">
        <p14:creationId xmlns:p14="http://schemas.microsoft.com/office/powerpoint/2010/main" val="3475356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Image Placeholder 23">
            <a:extLst>
              <a:ext uri="{FF2B5EF4-FFF2-40B4-BE49-F238E27FC236}">
                <a16:creationId xmlns:a16="http://schemas.microsoft.com/office/drawing/2014/main" id="{1223F806-8168-4545-A9B3-79A9BAE71566}"/>
              </a:ext>
            </a:extLst>
          </p:cNvPr>
          <p:cNvSpPr>
            <a:spLocks noGrp="1" noRot="1" noChangeAspect="1"/>
          </p:cNvSpPr>
          <p:nvPr>
            <p:ph type="sldImg"/>
          </p:nvPr>
        </p:nvSpPr>
        <p:spPr>
          <a:xfrm>
            <a:off x="228600" y="698500"/>
            <a:ext cx="6499225" cy="3657600"/>
          </a:xfrm>
        </p:spPr>
      </p:sp>
      <p:sp>
        <p:nvSpPr>
          <p:cNvPr id="25" name="Notes Placeholder 24">
            <a:extLst>
              <a:ext uri="{FF2B5EF4-FFF2-40B4-BE49-F238E27FC236}">
                <a16:creationId xmlns:a16="http://schemas.microsoft.com/office/drawing/2014/main" id="{71D6E522-D216-4B28-8E7E-C21FA237FBE6}"/>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There is a lot you may want to do, and probably should do, as you sprint through the home stretch before retirement. That’s why working with a financial professional may be one of the best investments you can make. </a:t>
            </a:r>
          </a:p>
          <a:p>
            <a:pPr marL="177813" indent="-177813">
              <a:buFont typeface="Arial" panose="020B0604020202020204" pitchFamily="34" charset="0"/>
              <a:buChar char="•"/>
            </a:pPr>
            <a:r>
              <a:rPr lang="en-US" b="0" dirty="0"/>
              <a:t>They can help you address the specific questions and needs you have for each of the seven things we discussed, and more.</a:t>
            </a:r>
          </a:p>
        </p:txBody>
      </p:sp>
      <p:sp>
        <p:nvSpPr>
          <p:cNvPr id="8" name="Date Placeholder 31">
            <a:extLst>
              <a:ext uri="{FF2B5EF4-FFF2-40B4-BE49-F238E27FC236}">
                <a16:creationId xmlns:a16="http://schemas.microsoft.com/office/drawing/2014/main" id="{C0A7E55F-2DB5-47E4-8E61-18A224F1D521}"/>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12509E03-CF61-485F-A069-8081558F66DD}"/>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42</a:t>
            </a:fld>
            <a:endParaRPr lang="en-US" dirty="0">
              <a:solidFill>
                <a:srgbClr val="000000"/>
              </a:solidFill>
            </a:endParaRPr>
          </a:p>
        </p:txBody>
      </p:sp>
      <p:sp>
        <p:nvSpPr>
          <p:cNvPr id="11" name="Header Placeholder 34">
            <a:extLst>
              <a:ext uri="{FF2B5EF4-FFF2-40B4-BE49-F238E27FC236}">
                <a16:creationId xmlns:a16="http://schemas.microsoft.com/office/drawing/2014/main" id="{2D76776F-1C4E-4307-8946-8BFEA6DF14DD}"/>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E3C80CC6-6BFF-4CB9-9485-10E5BE132FEB}"/>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28171879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948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0"/>
            <a:ext cx="6488734" cy="4580009"/>
          </a:xfrm>
        </p:spPr>
        <p:txBody>
          <a:bodyPr/>
          <a:lstStyle/>
          <a:p>
            <a:pPr marL="177813" indent="-177813">
              <a:buFont typeface="Arial" panose="020B0604020202020204" pitchFamily="34" charset="0"/>
              <a:buChar char="•"/>
            </a:pPr>
            <a:r>
              <a:rPr lang="en-US" sz="1050" b="0" dirty="0"/>
              <a:t>At what age do you think you’ll retire? This critical question is not that easy to answer. When the Employee Benefit Research Institute asked workers over 25 to estimate when they’d retire, some surprising results emerged.</a:t>
            </a:r>
          </a:p>
          <a:p>
            <a:pPr marL="0" indent="0">
              <a:buFont typeface="Arial" panose="020B0604020202020204" pitchFamily="34" charset="0"/>
              <a:buNone/>
            </a:pPr>
            <a:r>
              <a:rPr lang="en-US" sz="1050" b="1" dirty="0"/>
              <a:t>[Click] </a:t>
            </a:r>
          </a:p>
          <a:p>
            <a:pPr marL="177813" indent="-177813">
              <a:buFont typeface="Arial" panose="020B0604020202020204" pitchFamily="34" charset="0"/>
              <a:buChar char="•"/>
            </a:pPr>
            <a:r>
              <a:rPr lang="en-US" sz="1050" b="0" dirty="0"/>
              <a:t>Over half of workers expect to retire at age 65 or later. </a:t>
            </a:r>
          </a:p>
          <a:p>
            <a:pPr marL="0" indent="0">
              <a:buFont typeface="Arial" panose="020B0604020202020204" pitchFamily="34" charset="0"/>
              <a:buNone/>
            </a:pPr>
            <a:r>
              <a:rPr lang="en-US" sz="1050" b="1" dirty="0"/>
              <a:t>[Click]</a:t>
            </a:r>
          </a:p>
          <a:p>
            <a:pPr marL="0" indent="0">
              <a:buFont typeface="Arial" panose="020B0604020202020204" pitchFamily="34" charset="0"/>
              <a:buNone/>
            </a:pPr>
            <a:r>
              <a:rPr lang="en-US" sz="1050" b="0" dirty="0"/>
              <a:t>However, the majority of retirees – 70% - report retiring earlier than age 65. </a:t>
            </a:r>
          </a:p>
          <a:p>
            <a:pPr marL="0" indent="0">
              <a:buFont typeface="Arial" panose="020B0604020202020204" pitchFamily="34" charset="0"/>
              <a:buNone/>
            </a:pPr>
            <a:r>
              <a:rPr lang="en-US" sz="1050" b="1" dirty="0"/>
              <a:t>[Click]</a:t>
            </a:r>
          </a:p>
          <a:p>
            <a:pPr marL="177813" indent="-177813">
              <a:buFont typeface="Arial" panose="020B0604020202020204" pitchFamily="34" charset="0"/>
              <a:buChar char="•"/>
            </a:pPr>
            <a:r>
              <a:rPr lang="en-US" sz="1050" b="0" dirty="0"/>
              <a:t>The median age of retirement is 62. 32% report retiring before they turn 60.</a:t>
            </a:r>
          </a:p>
          <a:p>
            <a:pPr marL="177813" indent="-177813">
              <a:buFont typeface="Arial" panose="020B0604020202020204" pitchFamily="34" charset="0"/>
              <a:buChar char="•"/>
            </a:pPr>
            <a:endParaRPr lang="en-US" sz="1050" b="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800" dirty="0"/>
              <a:t>Source: Employee Benefit Research Institute. </a:t>
            </a:r>
            <a:r>
              <a:rPr lang="en-US" sz="800" i="1" dirty="0"/>
              <a:t>2024 Retirement Confidence Survey. </a:t>
            </a:r>
            <a:r>
              <a:rPr lang="en-US" sz="800" dirty="0"/>
              <a:t>January 2024.</a:t>
            </a:r>
            <a:endParaRPr lang="en-US" sz="800" baseline="30000" dirty="0"/>
          </a:p>
          <a:p>
            <a:pPr marL="0" indent="0">
              <a:buFont typeface="Arial" panose="020B0604020202020204" pitchFamily="34" charset="0"/>
              <a:buNone/>
            </a:pPr>
            <a:endParaRPr lang="en-US" sz="1050" b="0" dirty="0"/>
          </a:p>
        </p:txBody>
      </p:sp>
      <p:sp>
        <p:nvSpPr>
          <p:cNvPr id="25" name="Slide Image Placeholder 24">
            <a:extLst>
              <a:ext uri="{FF2B5EF4-FFF2-40B4-BE49-F238E27FC236}">
                <a16:creationId xmlns:a16="http://schemas.microsoft.com/office/drawing/2014/main" id="{31CBF88A-187F-44A4-9318-CCA94795B7D4}"/>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32389309-E615-401F-A802-CE25AD242D44}"/>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F9680F02-F3B3-4087-8625-0262F19238F5}"/>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4</a:t>
            </a:fld>
            <a:endParaRPr lang="en-US" dirty="0">
              <a:solidFill>
                <a:srgbClr val="000000"/>
              </a:solidFill>
            </a:endParaRPr>
          </a:p>
        </p:txBody>
      </p:sp>
      <p:sp>
        <p:nvSpPr>
          <p:cNvPr id="11" name="Header Placeholder 34">
            <a:extLst>
              <a:ext uri="{FF2B5EF4-FFF2-40B4-BE49-F238E27FC236}">
                <a16:creationId xmlns:a16="http://schemas.microsoft.com/office/drawing/2014/main" id="{D264D34F-767C-43C4-8D18-A820B7ABEBAC}"/>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9B210EE6-01BD-45C1-AB99-D5C063FBCA0A}"/>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9375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92EDF-07F8-16A1-021B-ED9651CAF369}"/>
            </a:ext>
          </a:extLst>
        </p:cNvPr>
        <p:cNvGrpSpPr/>
        <p:nvPr/>
      </p:nvGrpSpPr>
      <p:grpSpPr>
        <a:xfrm>
          <a:off x="0" y="0"/>
          <a:ext cx="0" cy="0"/>
          <a:chOff x="0" y="0"/>
          <a:chExt cx="0" cy="0"/>
        </a:xfrm>
      </p:grpSpPr>
      <p:sp>
        <p:nvSpPr>
          <p:cNvPr id="105478" name="Rectangle 3">
            <a:extLst>
              <a:ext uri="{FF2B5EF4-FFF2-40B4-BE49-F238E27FC236}">
                <a16:creationId xmlns:a16="http://schemas.microsoft.com/office/drawing/2014/main" id="{AD8B505D-C793-8B73-F761-0BBF2AF50313}"/>
              </a:ext>
            </a:extLst>
          </p:cNvPr>
          <p:cNvSpPr>
            <a:spLocks noGrp="1" noChangeArrowheads="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It’s good to know that we might not retire exactly when we planned. But when do people actually retire? This chart, based on the Franklin Templeton Retirement Income Strategies and Expectations survey in 2022, shows that the largest cohort of people retire between age 61 and 65.</a:t>
            </a:r>
          </a:p>
          <a:p>
            <a:pPr marL="177813" indent="-177813">
              <a:buFont typeface="Arial" panose="020B0604020202020204" pitchFamily="34" charset="0"/>
              <a:buChar char="•"/>
            </a:pPr>
            <a:r>
              <a:rPr lang="en-US" b="0" dirty="0"/>
              <a:t>Ultimately, as you determine the right time to retire, it’s best to think of it as a guidepost, not an absolute. You may have to make adjustments as you’re confronted with life’s twists and turns.</a:t>
            </a:r>
          </a:p>
          <a:p>
            <a:pPr marL="177813" indent="-177813">
              <a:buFont typeface="Arial" panose="020B0604020202020204" pitchFamily="34" charset="0"/>
              <a:buChar char="•"/>
            </a:pPr>
            <a:endParaRPr lang="en-US" b="0" dirty="0"/>
          </a:p>
          <a:p>
            <a:pPr marL="177813" indent="-177813">
              <a:buFont typeface="Arial" panose="020B0604020202020204" pitchFamily="34" charset="0"/>
              <a:buChar char="•"/>
            </a:pPr>
            <a:endParaRPr lang="en-US" b="0" dirty="0"/>
          </a:p>
          <a:p>
            <a:pPr marL="177813" indent="-177813">
              <a:buFont typeface="Arial" panose="020B0604020202020204" pitchFamily="34" charset="0"/>
              <a:buChar char="•"/>
            </a:pPr>
            <a:endParaRPr lang="en-US" b="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Source: Franklin Templeton Retirement Income Strategies and Expectations (RISE) Survey, 2022. The RISE survey was conducted online among a sample of 2,029 adults 40 years of age and older and weighted by age, gender, geographic region, race, and education. The custom-designed program assigns a weighting factor to the data based on current population statistics from the US Census Bureau and was administered February 17-28, 2022 by ENGINE INSIGHT’s Online CARAVAN</a:t>
            </a:r>
            <a:r>
              <a:rPr lang="en-US" baseline="30000" dirty="0"/>
              <a:t>®</a:t>
            </a:r>
            <a:r>
              <a:rPr lang="en-US" dirty="0"/>
              <a:t>, which is not affiliated with Franklin Templeton. The percentage refers to the percent of survey respondents who retired between certain ages.</a:t>
            </a:r>
          </a:p>
          <a:p>
            <a:pPr marL="0" indent="0">
              <a:buFont typeface="Arial" panose="020B0604020202020204" pitchFamily="34" charset="0"/>
              <a:buNone/>
            </a:pPr>
            <a:endParaRPr lang="en-US" b="0" dirty="0"/>
          </a:p>
        </p:txBody>
      </p:sp>
      <p:sp>
        <p:nvSpPr>
          <p:cNvPr id="14" name="Slide Image Placeholder 13">
            <a:extLst>
              <a:ext uri="{FF2B5EF4-FFF2-40B4-BE49-F238E27FC236}">
                <a16:creationId xmlns:a16="http://schemas.microsoft.com/office/drawing/2014/main" id="{C11805B7-2B47-3B27-3491-CC21A132C7ED}"/>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91BD04E3-9BCE-945F-74BA-14D6FD047405}"/>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5E69813E-8E73-0DF5-B643-1BD04C85D692}"/>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5</a:t>
            </a:fld>
            <a:endParaRPr lang="en-US" dirty="0">
              <a:solidFill>
                <a:srgbClr val="000000"/>
              </a:solidFill>
            </a:endParaRPr>
          </a:p>
        </p:txBody>
      </p:sp>
      <p:sp>
        <p:nvSpPr>
          <p:cNvPr id="11" name="Header Placeholder 34">
            <a:extLst>
              <a:ext uri="{FF2B5EF4-FFF2-40B4-BE49-F238E27FC236}">
                <a16:creationId xmlns:a16="http://schemas.microsoft.com/office/drawing/2014/main" id="{F03D470A-73A0-FB7B-CF2D-CA43462B5859}"/>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D630C04C-746D-FBA0-2758-678F28765C06}"/>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24576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One important factor to consider when it comes to deciding when you’ll retire is whether you need to plan as a couple. To explain, let’s look at an example. </a:t>
            </a:r>
          </a:p>
          <a:p>
            <a:pPr marL="177813" indent="-177813">
              <a:buFont typeface="Arial" panose="020B0604020202020204" pitchFamily="34" charset="0"/>
              <a:buChar char="•"/>
            </a:pPr>
            <a:r>
              <a:rPr lang="en-US" b="0" dirty="0"/>
              <a:t>Imagine a couple who married a few decades ago. In 1984, the average age men first got married was 25 and for women it was 23, resulting in a marriage gap between the groom and the bride of about two years. Interestingly, while the average age that men and women marry today is much older, the age gap has remained roughly the same at about two years.</a:t>
            </a:r>
          </a:p>
          <a:p>
            <a:pPr marL="177813" indent="-177813">
              <a:buFont typeface="Arial" panose="020B0604020202020204" pitchFamily="34" charset="0"/>
              <a:buChar char="•"/>
            </a:pPr>
            <a:r>
              <a:rPr lang="en-US" dirty="0"/>
              <a:t>[CLICK] </a:t>
            </a:r>
            <a:r>
              <a:rPr lang="en-US" b="0" dirty="0"/>
              <a:t>Fast forward to the day the husband is ready to retire at age 65. If his spouse is not covered by a workplace medical plan, and is younger than 65, she won’t yet be eligible for Medicare and will need to pay out of pocket for health care insurance.</a:t>
            </a:r>
          </a:p>
          <a:p>
            <a:pPr marL="177813" indent="-177813">
              <a:buFont typeface="Arial" panose="020B0604020202020204" pitchFamily="34" charset="0"/>
              <a:buChar char="•"/>
            </a:pPr>
            <a:r>
              <a:rPr lang="en-US" dirty="0"/>
              <a:t>[CLICK]</a:t>
            </a:r>
            <a:r>
              <a:rPr lang="en-US" b="0" dirty="0"/>
              <a:t> Move ahead in time to the point he reaches age 83, the average life expectancy for a 65-year old man in 2023. At this point, if he passes away, his spouse will be living on her own.</a:t>
            </a:r>
          </a:p>
          <a:p>
            <a:pPr marL="177813" indent="-177813">
              <a:buFont typeface="Arial" panose="020B0604020202020204" pitchFamily="34" charset="0"/>
              <a:buChar char="•"/>
            </a:pPr>
            <a:r>
              <a:rPr lang="en-US" dirty="0"/>
              <a:t>[CLICK]</a:t>
            </a:r>
            <a:r>
              <a:rPr lang="en-US" b="0" dirty="0"/>
              <a:t> Because women tend to live longer on average and she was younger when they married, the wife is likely to spend five years or more on her own in retirement.</a:t>
            </a:r>
          </a:p>
          <a:p>
            <a:pPr marL="177813" indent="-177813">
              <a:buFont typeface="Arial" panose="020B0604020202020204" pitchFamily="34" charset="0"/>
              <a:buChar char="•"/>
            </a:pPr>
            <a:r>
              <a:rPr lang="en-US" b="0" dirty="0"/>
              <a:t>And these are just averages. For some the gaps will be significantly wider.</a:t>
            </a:r>
          </a:p>
          <a:p>
            <a:pPr marL="177813" indent="-177813" defTabSz="948337">
              <a:spcAft>
                <a:spcPts val="622"/>
              </a:spcAft>
              <a:buFont typeface="Arial" panose="020B0604020202020204" pitchFamily="34" charset="0"/>
              <a:buChar char="•"/>
              <a:defRPr/>
            </a:pPr>
            <a:r>
              <a:rPr lang="en-US" b="0" dirty="0"/>
              <a:t>Thus, when couples are planning for retirement, life expectancy and age differences are important factors to consider.</a:t>
            </a:r>
            <a:endParaRPr lang="en-US" strike="sngStrike" dirty="0"/>
          </a:p>
        </p:txBody>
      </p:sp>
      <p:sp>
        <p:nvSpPr>
          <p:cNvPr id="25" name="Slide Image Placeholder 24">
            <a:extLst>
              <a:ext uri="{FF2B5EF4-FFF2-40B4-BE49-F238E27FC236}">
                <a16:creationId xmlns:a16="http://schemas.microsoft.com/office/drawing/2014/main" id="{AAB043D5-FB79-465F-BBB0-6BA0FF21E856}"/>
              </a:ext>
            </a:extLst>
          </p:cNvPr>
          <p:cNvSpPr>
            <a:spLocks noGrp="1" noRot="1" noChangeAspect="1"/>
          </p:cNvSpPr>
          <p:nvPr>
            <p:ph type="sldImg"/>
          </p:nvPr>
        </p:nvSpPr>
        <p:spPr>
          <a:xfrm>
            <a:off x="228600" y="698500"/>
            <a:ext cx="6499225" cy="3657600"/>
          </a:xfrm>
        </p:spPr>
      </p:sp>
      <p:sp>
        <p:nvSpPr>
          <p:cNvPr id="8" name="Date Placeholder 31">
            <a:extLst>
              <a:ext uri="{FF2B5EF4-FFF2-40B4-BE49-F238E27FC236}">
                <a16:creationId xmlns:a16="http://schemas.microsoft.com/office/drawing/2014/main" id="{DCFF3826-36EE-4CA4-A3AE-24A6B1352EF7}"/>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F8264C7F-A112-4A8C-B874-93CCD752703B}"/>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6</a:t>
            </a:fld>
            <a:endParaRPr lang="en-US" dirty="0">
              <a:solidFill>
                <a:srgbClr val="000000"/>
              </a:solidFill>
            </a:endParaRPr>
          </a:p>
        </p:txBody>
      </p:sp>
      <p:sp>
        <p:nvSpPr>
          <p:cNvPr id="11" name="Header Placeholder 34">
            <a:extLst>
              <a:ext uri="{FF2B5EF4-FFF2-40B4-BE49-F238E27FC236}">
                <a16:creationId xmlns:a16="http://schemas.microsoft.com/office/drawing/2014/main" id="{858825CF-CEBE-4951-83C5-FA17979F6367}"/>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2531BE76-D31D-4A55-9260-78CD6F6F4E0E}"/>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3546507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a:extLst>
              <a:ext uri="{FF2B5EF4-FFF2-40B4-BE49-F238E27FC236}">
                <a16:creationId xmlns:a16="http://schemas.microsoft.com/office/drawing/2014/main" id="{2C7A5D47-EBD9-42FA-BC81-B2DC878CF0B1}"/>
              </a:ext>
            </a:extLst>
          </p:cNvPr>
          <p:cNvSpPr>
            <a:spLocks noGrp="1" noRot="1" noChangeAspect="1"/>
          </p:cNvSpPr>
          <p:nvPr>
            <p:ph type="sldImg"/>
          </p:nvPr>
        </p:nvSpPr>
        <p:spPr>
          <a:xfrm>
            <a:off x="228600" y="698500"/>
            <a:ext cx="6499225" cy="3657600"/>
          </a:xfrm>
        </p:spPr>
      </p:sp>
      <p:sp>
        <p:nvSpPr>
          <p:cNvPr id="14" name="Notes Placeholder 13">
            <a:extLst>
              <a:ext uri="{FF2B5EF4-FFF2-40B4-BE49-F238E27FC236}">
                <a16:creationId xmlns:a16="http://schemas.microsoft.com/office/drawing/2014/main" id="{DE21403C-2F63-445B-894E-90B5275AF1B8}"/>
              </a:ext>
            </a:extLst>
          </p:cNvPr>
          <p:cNvSpPr>
            <a:spLocks noGrp="1"/>
          </p:cNvSpPr>
          <p:nvPr>
            <p:ph type="body" idx="1"/>
          </p:nvPr>
        </p:nvSpPr>
        <p:spPr>
          <a:xfrm>
            <a:off x="229014" y="4480561"/>
            <a:ext cx="6488734" cy="4389120"/>
          </a:xfrm>
        </p:spPr>
        <p:txBody>
          <a:bodyPr/>
          <a:lstStyle/>
          <a:p>
            <a:pPr marL="177813" indent="-177813">
              <a:buFont typeface="Arial" panose="020B0604020202020204" pitchFamily="34" charset="0"/>
              <a:buChar char="•"/>
            </a:pPr>
            <a:r>
              <a:rPr lang="en-US" b="0" dirty="0"/>
              <a:t>Over the coming decade you need to be prepared for many important age-related milestones.</a:t>
            </a:r>
          </a:p>
          <a:p>
            <a:pPr marL="177813" indent="-177813">
              <a:buFont typeface="Arial" panose="020B0604020202020204" pitchFamily="34" charset="0"/>
              <a:buChar char="•"/>
            </a:pPr>
            <a:r>
              <a:rPr lang="en-US" b="0" dirty="0"/>
              <a:t>From starting catch-up contributions at age 50, to determining why you’ll have to begin your required minimum distributions in your 70s, you have lots to do. But it is doable.</a:t>
            </a:r>
          </a:p>
          <a:p>
            <a:pPr marL="177813" indent="-177813">
              <a:buFont typeface="Arial" panose="020B0604020202020204" pitchFamily="34" charset="0"/>
              <a:buChar char="•"/>
            </a:pPr>
            <a:r>
              <a:rPr lang="en-US" b="0" i="0" dirty="0"/>
              <a:t>We’ll discuss some of these important milestones today. Working together with a financial professional, you can determine how to prepare as you sprint through the home stretch and into retirement.</a:t>
            </a:r>
          </a:p>
        </p:txBody>
      </p:sp>
      <p:sp>
        <p:nvSpPr>
          <p:cNvPr id="8" name="Date Placeholder 31">
            <a:extLst>
              <a:ext uri="{FF2B5EF4-FFF2-40B4-BE49-F238E27FC236}">
                <a16:creationId xmlns:a16="http://schemas.microsoft.com/office/drawing/2014/main" id="{4725745F-D817-4146-8D89-71B1DC57810A}"/>
              </a:ext>
            </a:extLst>
          </p:cNvPr>
          <p:cNvSpPr>
            <a:spLocks noGrp="1"/>
          </p:cNvSpPr>
          <p:nvPr>
            <p:ph type="dt" idx="1"/>
          </p:nvPr>
        </p:nvSpPr>
        <p:spPr>
          <a:xfrm>
            <a:off x="229014" y="8790233"/>
            <a:ext cx="1404620" cy="274695"/>
          </a:xfrm>
        </p:spPr>
        <p:txBody>
          <a:bodyPr/>
          <a:lstStyle/>
          <a:p>
            <a:pPr defTabSz="915648">
              <a:defRPr/>
            </a:pPr>
            <a:fld id="{8CF38555-2099-4E10-9286-CD037B00F23B}" type="datetime1">
              <a:rPr lang="en-US">
                <a:solidFill>
                  <a:srgbClr val="000000"/>
                </a:solidFill>
              </a:rPr>
              <a:pPr defTabSz="915648">
                <a:defRPr/>
              </a:pPr>
              <a:t>2/3/2026</a:t>
            </a:fld>
            <a:endParaRPr lang="en-US" dirty="0">
              <a:solidFill>
                <a:srgbClr val="000000"/>
              </a:solidFill>
            </a:endParaRPr>
          </a:p>
        </p:txBody>
      </p:sp>
      <p:sp>
        <p:nvSpPr>
          <p:cNvPr id="10" name="Slide Number Placeholder 33">
            <a:extLst>
              <a:ext uri="{FF2B5EF4-FFF2-40B4-BE49-F238E27FC236}">
                <a16:creationId xmlns:a16="http://schemas.microsoft.com/office/drawing/2014/main" id="{D94C82DD-4F28-40D7-942F-2E09F8656DB2}"/>
              </a:ext>
            </a:extLst>
          </p:cNvPr>
          <p:cNvSpPr>
            <a:spLocks noGrp="1"/>
          </p:cNvSpPr>
          <p:nvPr>
            <p:ph type="sldNum" sz="quarter" idx="5"/>
          </p:nvPr>
        </p:nvSpPr>
        <p:spPr>
          <a:xfrm>
            <a:off x="6367346" y="8790233"/>
            <a:ext cx="353908" cy="274695"/>
          </a:xfrm>
        </p:spPr>
        <p:txBody>
          <a:bodyPr/>
          <a:lstStyle/>
          <a:p>
            <a:pPr defTabSz="915648">
              <a:defRPr/>
            </a:pPr>
            <a:fld id="{4FBD5869-E701-44DB-B9C5-C7F7FB528C06}" type="slidenum">
              <a:rPr lang="en-US">
                <a:solidFill>
                  <a:srgbClr val="000000"/>
                </a:solidFill>
              </a:rPr>
              <a:pPr defTabSz="915648">
                <a:defRPr/>
              </a:pPr>
              <a:t>7</a:t>
            </a:fld>
            <a:endParaRPr lang="en-US" dirty="0">
              <a:solidFill>
                <a:srgbClr val="000000"/>
              </a:solidFill>
            </a:endParaRPr>
          </a:p>
        </p:txBody>
      </p:sp>
      <p:sp>
        <p:nvSpPr>
          <p:cNvPr id="11" name="Header Placeholder 34">
            <a:extLst>
              <a:ext uri="{FF2B5EF4-FFF2-40B4-BE49-F238E27FC236}">
                <a16:creationId xmlns:a16="http://schemas.microsoft.com/office/drawing/2014/main" id="{170F5127-8931-4213-A833-2FF4AF4E46C7}"/>
              </a:ext>
            </a:extLst>
          </p:cNvPr>
          <p:cNvSpPr>
            <a:spLocks noGrp="1"/>
          </p:cNvSpPr>
          <p:nvPr>
            <p:ph type="hdr" sz="quarter"/>
          </p:nvPr>
        </p:nvSpPr>
        <p:spPr>
          <a:xfrm>
            <a:off x="229014" y="236421"/>
            <a:ext cx="3965036" cy="283701"/>
          </a:xfrm>
        </p:spPr>
        <p:txBody>
          <a:bodyPr/>
          <a:lstStyle/>
          <a:p>
            <a:pPr defTabSz="915648">
              <a:defRPr/>
            </a:pPr>
            <a:r>
              <a:rPr lang="en-US" sz="1200" dirty="0">
                <a:solidFill>
                  <a:srgbClr val="000000"/>
                </a:solidFill>
              </a:rPr>
              <a:t>The Home Stretch: </a:t>
            </a:r>
            <a:r>
              <a:rPr lang="en-US" sz="1200" cap="none" dirty="0">
                <a:solidFill>
                  <a:srgbClr val="000000"/>
                </a:solidFill>
              </a:rPr>
              <a:t>Seven Things You Need to Do in the Decade Before You Retire</a:t>
            </a:r>
            <a:endParaRPr lang="en-US" sz="1200" dirty="0">
              <a:solidFill>
                <a:srgbClr val="000000"/>
              </a:solidFill>
            </a:endParaRPr>
          </a:p>
        </p:txBody>
      </p:sp>
      <p:sp>
        <p:nvSpPr>
          <p:cNvPr id="9" name="Footer Placeholder 32">
            <a:extLst>
              <a:ext uri="{FF2B5EF4-FFF2-40B4-BE49-F238E27FC236}">
                <a16:creationId xmlns:a16="http://schemas.microsoft.com/office/drawing/2014/main" id="{BCBEE829-5CF7-4FC0-A493-37613251C603}"/>
              </a:ext>
            </a:extLst>
          </p:cNvPr>
          <p:cNvSpPr>
            <a:spLocks noGrp="1"/>
          </p:cNvSpPr>
          <p:nvPr>
            <p:ph type="ftr" sz="quarter" idx="4"/>
          </p:nvPr>
        </p:nvSpPr>
        <p:spPr>
          <a:xfrm>
            <a:off x="5476516" y="236421"/>
            <a:ext cx="1244739" cy="283701"/>
          </a:xfrm>
        </p:spPr>
        <p:txBody>
          <a:bodyPr/>
          <a:lstStyle/>
          <a:p>
            <a:pPr algn="r" defTabSz="915648">
              <a:defRPr/>
            </a:pPr>
            <a:r>
              <a:rPr lang="en-US" dirty="0">
                <a:solidFill>
                  <a:srgbClr val="000000"/>
                </a:solidFill>
              </a:rPr>
              <a:t>HS PPT 12/23</a:t>
            </a:r>
          </a:p>
        </p:txBody>
      </p:sp>
    </p:spTree>
    <p:extLst>
      <p:ext uri="{BB962C8B-B14F-4D97-AF65-F5344CB8AC3E}">
        <p14:creationId xmlns:p14="http://schemas.microsoft.com/office/powerpoint/2010/main" val="125453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solidFill>
                  <a:srgbClr val="000000"/>
                </a:solidFill>
                <a:latin typeface="Arial" panose="020B0604020202020204" pitchFamily="34" charset="0"/>
                <a:cs typeface="Arial" panose="020B0604020202020204" pitchFamily="34" charset="0"/>
              </a:rPr>
              <a:t>Now that we’ve discussed the timing of retirement, let’s look at one of the biggest questions people have when deciding if they’re ready to retire—how much do I need? </a:t>
            </a:r>
          </a:p>
          <a:p>
            <a:pPr marL="171450" indent="-171450">
              <a:buFont typeface="Arial" panose="020B0604020202020204" pitchFamily="34" charset="0"/>
              <a:buChar char="•"/>
            </a:pPr>
            <a:r>
              <a:rPr lang="en-US" sz="1200" b="0" dirty="0">
                <a:solidFill>
                  <a:srgbClr val="000000"/>
                </a:solidFill>
                <a:latin typeface="Arial" panose="020B0604020202020204" pitchFamily="34" charset="0"/>
                <a:cs typeface="Arial" panose="020B0604020202020204" pitchFamily="34" charset="0"/>
              </a:rPr>
              <a:t>To do this, we’ll look at three rules of thumb that can be used to help take aim at your retirement target.</a:t>
            </a:r>
          </a:p>
          <a:p>
            <a:endParaRPr lang="en-US" b="0" dirty="0"/>
          </a:p>
        </p:txBody>
      </p:sp>
      <p:sp>
        <p:nvSpPr>
          <p:cNvPr id="4" name="Header Placeholder 3"/>
          <p:cNvSpPr>
            <a:spLocks noGrp="1"/>
          </p:cNvSpPr>
          <p:nvPr>
            <p:ph type="hdr" sz="quarter"/>
          </p:nvPr>
        </p:nvSpPr>
        <p:spPr/>
        <p:txBody>
          <a:bodyPr/>
          <a:lstStyle/>
          <a:p>
            <a:r>
              <a:rPr lang="en-US"/>
              <a:t>Presentation Title</a:t>
            </a:r>
            <a:endParaRPr lang="en-US" dirty="0"/>
          </a:p>
        </p:txBody>
      </p:sp>
      <p:sp>
        <p:nvSpPr>
          <p:cNvPr id="5" name="Date Placeholder 4"/>
          <p:cNvSpPr>
            <a:spLocks noGrp="1"/>
          </p:cNvSpPr>
          <p:nvPr>
            <p:ph type="dt" idx="1"/>
          </p:nvPr>
        </p:nvSpPr>
        <p:spPr/>
        <p:txBody>
          <a:bodyPr/>
          <a:lstStyle/>
          <a:p>
            <a:fld id="{306E9C79-E9ED-448D-A63B-3B50234A5AD4}" type="datetime1">
              <a:rPr lang="en-US" smtClean="0"/>
              <a:t>2/3/2026</a:t>
            </a:fld>
            <a:endParaRPr lang="en-US" dirty="0"/>
          </a:p>
        </p:txBody>
      </p:sp>
      <p:sp>
        <p:nvSpPr>
          <p:cNvPr id="6" name="Footer Placeholder 5"/>
          <p:cNvSpPr>
            <a:spLocks noGrp="1"/>
          </p:cNvSpPr>
          <p:nvPr>
            <p:ph type="ftr" sz="quarter" idx="4"/>
          </p:nvPr>
        </p:nvSpPr>
        <p:spPr/>
        <p:txBody>
          <a:bodyPr/>
          <a:lstStyle/>
          <a:p>
            <a:pPr algn="r"/>
            <a:r>
              <a:rPr lang="en-US"/>
              <a:t>Lit Code HS PPT</a:t>
            </a:r>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8</a:t>
            </a:fld>
            <a:endParaRPr lang="en-US" dirty="0"/>
          </a:p>
        </p:txBody>
      </p:sp>
    </p:spTree>
    <p:extLst>
      <p:ext uri="{BB962C8B-B14F-4D97-AF65-F5344CB8AC3E}">
        <p14:creationId xmlns:p14="http://schemas.microsoft.com/office/powerpoint/2010/main" val="321109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5" name="Group 9">
            <a:extLst>
              <a:ext uri="{FF2B5EF4-FFF2-40B4-BE49-F238E27FC236}">
                <a16:creationId xmlns:a16="http://schemas.microsoft.com/office/drawing/2014/main" id="{FE69B1B5-FBC6-4D08-A1F7-DA08396D2E93}"/>
              </a:ext>
            </a:extLst>
          </p:cNvPr>
          <p:cNvGrpSpPr>
            <a:grpSpLocks/>
          </p:cNvGrpSpPr>
          <p:nvPr userDrawn="1"/>
        </p:nvGrpSpPr>
        <p:grpSpPr bwMode="white">
          <a:xfrm>
            <a:off x="8371142" y="6529971"/>
            <a:ext cx="3403601" cy="196851"/>
            <a:chOff x="1725" y="3493"/>
            <a:chExt cx="2144" cy="124"/>
          </a:xfrm>
        </p:grpSpPr>
        <p:sp>
          <p:nvSpPr>
            <p:cNvPr id="26" name="Text Box 10">
              <a:extLst>
                <a:ext uri="{FF2B5EF4-FFF2-40B4-BE49-F238E27FC236}">
                  <a16:creationId xmlns:a16="http://schemas.microsoft.com/office/drawing/2014/main" id="{CEC715D4-EFAD-4C0F-BC8E-2A478A11E4FF}"/>
                </a:ext>
              </a:extLst>
            </p:cNvPr>
            <p:cNvSpPr txBox="1">
              <a:spLocks noChangeArrowheads="1"/>
            </p:cNvSpPr>
            <p:nvPr/>
          </p:nvSpPr>
          <p:spPr bwMode="white">
            <a:xfrm>
              <a:off x="1725" y="3504"/>
              <a:ext cx="2144"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May Lose Value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No Bank Guarantee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27" name="Rectangle 11">
              <a:extLst>
                <a:ext uri="{FF2B5EF4-FFF2-40B4-BE49-F238E27FC236}">
                  <a16:creationId xmlns:a16="http://schemas.microsoft.com/office/drawing/2014/main" id="{9D4542E6-1CC2-4F80-87EF-D34C2C7EC2D9}"/>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74750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break (gradient background)">
    <p:bg>
      <p:bgPr>
        <a:gradFill>
          <a:gsLst>
            <a:gs pos="70000">
              <a:srgbClr val="1446E1"/>
            </a:gs>
            <a:gs pos="0">
              <a:srgbClr val="001E62"/>
            </a:gs>
            <a:gs pos="97000">
              <a:srgbClr val="00BFB3"/>
            </a:gs>
          </a:gsLst>
          <a:lin ang="27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8F615-D76C-7AC7-A75C-FCE0BD413765}"/>
              </a:ext>
            </a:extLst>
          </p:cNvPr>
          <p:cNvSpPr>
            <a:spLocks noGrp="1"/>
          </p:cNvSpPr>
          <p:nvPr>
            <p:ph type="title" hasCustomPrompt="1"/>
          </p:nvPr>
        </p:nvSpPr>
        <p:spPr>
          <a:xfrm>
            <a:off x="730800" y="1166880"/>
            <a:ext cx="6703200" cy="688256"/>
          </a:xfrm>
        </p:spPr>
        <p:txBody>
          <a:bodyPr bIns="72000"/>
          <a:lstStyle>
            <a:lvl1pPr>
              <a:defRPr sz="4000">
                <a:solidFill>
                  <a:schemeClr val="bg1"/>
                </a:solidFill>
              </a:defRPr>
            </a:lvl1pPr>
          </a:lstStyle>
          <a:p>
            <a:r>
              <a:rPr lang="en-US" dirty="0"/>
              <a:t>Section break title</a:t>
            </a:r>
            <a:endParaRPr lang="en-MX" dirty="0"/>
          </a:p>
        </p:txBody>
      </p:sp>
      <p:sp>
        <p:nvSpPr>
          <p:cNvPr id="13" name="Subtitle 2">
            <a:extLst>
              <a:ext uri="{FF2B5EF4-FFF2-40B4-BE49-F238E27FC236}">
                <a16:creationId xmlns:a16="http://schemas.microsoft.com/office/drawing/2014/main" id="{E569E659-CC1D-B1A4-576A-8408B21685B7}"/>
              </a:ext>
            </a:extLst>
          </p:cNvPr>
          <p:cNvSpPr>
            <a:spLocks noGrp="1"/>
          </p:cNvSpPr>
          <p:nvPr>
            <p:ph type="subTitle" idx="1" hasCustomPrompt="1"/>
          </p:nvPr>
        </p:nvSpPr>
        <p:spPr>
          <a:xfrm>
            <a:off x="730800" y="1878102"/>
            <a:ext cx="6703200" cy="478387"/>
          </a:xfrm>
        </p:spPr>
        <p:txBody>
          <a:bodyPr wrap="square" bIns="108000" anchor="b" anchorCtr="0">
            <a:spAutoFit/>
          </a:bodyPr>
          <a:lstStyle>
            <a:lvl1pPr marL="0" indent="0" algn="l">
              <a:spcBef>
                <a:spcPts val="1600"/>
              </a:spcBef>
              <a:spcAft>
                <a:spcPts val="0"/>
              </a:spcAft>
              <a:buNone/>
              <a:defRPr sz="2400" b="0" i="0">
                <a:solidFill>
                  <a:schemeClr val="bg1"/>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Section break subtitle</a:t>
            </a:r>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200" y="6300000"/>
            <a:ext cx="11274425"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bg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8400"/>
            <a:ext cx="7366000" cy="142175"/>
          </a:xfrm>
          <a:prstGeom prst="rect">
            <a:avLst/>
          </a:prstGeom>
        </p:spPr>
        <p:txBody>
          <a:bodyPr/>
          <a:lstStyle>
            <a:lvl1pPr>
              <a:defRPr>
                <a:solidFill>
                  <a:schemeClr val="bg1"/>
                </a:solidFill>
              </a:defRPr>
            </a:lvl1pPr>
          </a:lstStyle>
          <a:p>
            <a:r>
              <a:rPr lang="en-US"/>
              <a:t>For Financial Professional and Institutional Use Only. Not for Public Use.</a:t>
            </a:r>
            <a:endParaRPr lang="en-US" dirty="0"/>
          </a:p>
        </p:txBody>
      </p:sp>
    </p:spTree>
    <p:extLst>
      <p:ext uri="{BB962C8B-B14F-4D97-AF65-F5344CB8AC3E}">
        <p14:creationId xmlns:p14="http://schemas.microsoft.com/office/powerpoint/2010/main" val="1586151304"/>
      </p:ext>
    </p:extLst>
  </p:cSld>
  <p:clrMapOvr>
    <a:masterClrMapping/>
  </p:clrMapOvr>
  <p:hf hdr="0" ftr="0" dt="0"/>
  <p:extLst>
    <p:ext uri="{DCECCB84-F9BA-43D5-87BE-67443E8EF086}">
      <p15:sldGuideLst xmlns:p15="http://schemas.microsoft.com/office/powerpoint/2012/main">
        <p15:guide id="5" orient="horz" pos="802">
          <p15:clr>
            <a:srgbClr val="FBAE40"/>
          </p15:clr>
        </p15:guide>
        <p15:guide id="8" pos="44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break (printer friend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905589-87B6-1F8A-2251-AEACF21FC96B}"/>
              </a:ext>
              <a:ext uri="{C183D7F6-B498-43B3-948B-1728B52AA6E4}">
                <adec:decorative xmlns:adec="http://schemas.microsoft.com/office/drawing/2017/decorative" val="1"/>
              </a:ext>
            </a:extLst>
          </p:cNvPr>
          <p:cNvSpPr/>
          <p:nvPr/>
        </p:nvSpPr>
        <p:spPr>
          <a:xfrm>
            <a:off x="0" y="0"/>
            <a:ext cx="273050" cy="6858000"/>
          </a:xfrm>
          <a:prstGeom prst="rect">
            <a:avLst/>
          </a:prstGeom>
          <a:gradFill>
            <a:gsLst>
              <a:gs pos="63000">
                <a:srgbClr val="1446E1"/>
              </a:gs>
              <a:gs pos="0">
                <a:srgbClr val="001E62"/>
              </a:gs>
              <a:gs pos="94000">
                <a:srgbClr val="00BFB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a:extLst>
              <a:ext uri="{FF2B5EF4-FFF2-40B4-BE49-F238E27FC236}">
                <a16:creationId xmlns:a16="http://schemas.microsoft.com/office/drawing/2014/main" id="{F438F615-D76C-7AC7-A75C-FCE0BD413765}"/>
              </a:ext>
            </a:extLst>
          </p:cNvPr>
          <p:cNvSpPr>
            <a:spLocks noGrp="1"/>
          </p:cNvSpPr>
          <p:nvPr>
            <p:ph type="title" hasCustomPrompt="1"/>
          </p:nvPr>
        </p:nvSpPr>
        <p:spPr>
          <a:xfrm>
            <a:off x="730800" y="1166880"/>
            <a:ext cx="6703200" cy="688256"/>
          </a:xfrm>
        </p:spPr>
        <p:txBody>
          <a:bodyPr bIns="72000"/>
          <a:lstStyle>
            <a:lvl1pPr>
              <a:defRPr sz="4000">
                <a:solidFill>
                  <a:schemeClr val="tx1"/>
                </a:solidFill>
              </a:defRPr>
            </a:lvl1pPr>
          </a:lstStyle>
          <a:p>
            <a:r>
              <a:rPr lang="en-US" dirty="0"/>
              <a:t>Section break title</a:t>
            </a:r>
            <a:endParaRPr lang="en-MX" dirty="0"/>
          </a:p>
        </p:txBody>
      </p:sp>
      <p:sp>
        <p:nvSpPr>
          <p:cNvPr id="13" name="Subtitle 2">
            <a:extLst>
              <a:ext uri="{FF2B5EF4-FFF2-40B4-BE49-F238E27FC236}">
                <a16:creationId xmlns:a16="http://schemas.microsoft.com/office/drawing/2014/main" id="{E569E659-CC1D-B1A4-576A-8408B21685B7}"/>
              </a:ext>
            </a:extLst>
          </p:cNvPr>
          <p:cNvSpPr>
            <a:spLocks noGrp="1"/>
          </p:cNvSpPr>
          <p:nvPr>
            <p:ph type="subTitle" idx="1" hasCustomPrompt="1"/>
          </p:nvPr>
        </p:nvSpPr>
        <p:spPr>
          <a:xfrm>
            <a:off x="730800" y="1878102"/>
            <a:ext cx="6703200" cy="478387"/>
          </a:xfrm>
        </p:spPr>
        <p:txBody>
          <a:bodyPr wrap="square" bIns="108000" anchor="b" anchorCtr="0">
            <a:spAutoFit/>
          </a:bodyPr>
          <a:lstStyle>
            <a:lvl1pPr marL="0" indent="0" algn="l">
              <a:spcBef>
                <a:spcPts val="1600"/>
              </a:spcBef>
              <a:spcAft>
                <a:spcPts val="0"/>
              </a:spcAft>
              <a:buNone/>
              <a:defRPr sz="2400" b="0" i="0">
                <a:solidFill>
                  <a:schemeClr val="tx1"/>
                </a:solidFill>
                <a:latin typeface="+mn-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Section break subtitle</a:t>
            </a:r>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200" y="6300000"/>
            <a:ext cx="11274425"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tx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2544"/>
            <a:ext cx="7366000" cy="153888"/>
          </a:xfrm>
          <a:prstGeom prst="rect">
            <a:avLst/>
          </a:prstGeom>
        </p:spPr>
        <p:txBody>
          <a:bodyPr/>
          <a:lstStyle>
            <a:lvl1pPr>
              <a:defRPr>
                <a:solidFill>
                  <a:schemeClr val="tx1"/>
                </a:solidFill>
              </a:defRPr>
            </a:lvl1pPr>
          </a:lstStyle>
          <a:p>
            <a:r>
              <a:rPr lang="en-US"/>
              <a:t>For Financial Professional and Institutional Use Only. Not for Public Use.</a:t>
            </a:r>
            <a:endParaRPr lang="en-US" dirty="0"/>
          </a:p>
        </p:txBody>
      </p:sp>
    </p:spTree>
    <p:extLst>
      <p:ext uri="{BB962C8B-B14F-4D97-AF65-F5344CB8AC3E}">
        <p14:creationId xmlns:p14="http://schemas.microsoft.com/office/powerpoint/2010/main" val="675459936"/>
      </p:ext>
    </p:extLst>
  </p:cSld>
  <p:clrMapOvr>
    <a:masterClrMapping/>
  </p:clrMapOvr>
  <p:hf hdr="0" ftr="0" dt="0"/>
  <p:extLst>
    <p:ext uri="{DCECCB84-F9BA-43D5-87BE-67443E8EF086}">
      <p15:sldGuideLst xmlns:p15="http://schemas.microsoft.com/office/powerpoint/2012/main">
        <p15:guide id="5" orient="horz" pos="802">
          <p15:clr>
            <a:srgbClr val="FBAE40"/>
          </p15:clr>
        </p15:guide>
        <p15:guide id="8" pos="44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 name="Title 1">
            <a:extLst>
              <a:ext uri="{FF2B5EF4-FFF2-40B4-BE49-F238E27FC236}">
                <a16:creationId xmlns:a16="http://schemas.microsoft.com/office/drawing/2014/main" id="{D638B7CC-6058-940C-5880-DA21483494B5}"/>
              </a:ext>
            </a:extLst>
          </p:cNvPr>
          <p:cNvSpPr>
            <a:spLocks noGrp="1"/>
          </p:cNvSpPr>
          <p:nvPr>
            <p:ph type="title"/>
          </p:nvPr>
        </p:nvSpPr>
        <p:spPr/>
        <p:txBody>
          <a:bodyPr/>
          <a:lstStyle/>
          <a:p>
            <a:r>
              <a:rPr lang="en-US"/>
              <a:t>Click to edit Master title style</a:t>
            </a:r>
            <a:endParaRPr lang="en-MX" dirty="0"/>
          </a:p>
        </p:txBody>
      </p:sp>
      <p:sp>
        <p:nvSpPr>
          <p:cNvPr id="6" name="Subtitle 2">
            <a:extLst>
              <a:ext uri="{FF2B5EF4-FFF2-40B4-BE49-F238E27FC236}">
                <a16:creationId xmlns:a16="http://schemas.microsoft.com/office/drawing/2014/main" id="{6BA3407E-1111-84BE-FB2C-FE986C23264B}"/>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B2F9FEA0-FE72-1461-D11A-A1B4EBE26366}"/>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dirty="0"/>
              <a:t>For Financial Professional and Institutional Use Only. Not for Public Use.</a:t>
            </a:r>
          </a:p>
        </p:txBody>
      </p:sp>
      <p:pic>
        <p:nvPicPr>
          <p:cNvPr id="3" name="Picture 14">
            <a:extLst>
              <a:ext uri="{FF2B5EF4-FFF2-40B4-BE49-F238E27FC236}">
                <a16:creationId xmlns:a16="http://schemas.microsoft.com/office/drawing/2014/main" id="{A97EE7EF-128E-10F9-B8DB-409B85B95D42}"/>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Tree>
    <p:extLst>
      <p:ext uri="{BB962C8B-B14F-4D97-AF65-F5344CB8AC3E}">
        <p14:creationId xmlns:p14="http://schemas.microsoft.com/office/powerpoint/2010/main" val="1796123437"/>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full width)">
    <p:spTree>
      <p:nvGrpSpPr>
        <p:cNvPr id="1" name=""/>
        <p:cNvGrpSpPr/>
        <p:nvPr/>
      </p:nvGrpSpPr>
      <p:grpSpPr>
        <a:xfrm>
          <a:off x="0" y="0"/>
          <a:ext cx="0" cy="0"/>
          <a:chOff x="0" y="0"/>
          <a:chExt cx="0" cy="0"/>
        </a:xfrm>
      </p:grpSpPr>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2" name="Title 1">
            <a:extLst>
              <a:ext uri="{FF2B5EF4-FFF2-40B4-BE49-F238E27FC236}">
                <a16:creationId xmlns:a16="http://schemas.microsoft.com/office/drawing/2014/main" id="{D638B7CC-6058-940C-5880-DA21483494B5}"/>
              </a:ext>
            </a:extLst>
          </p:cNvPr>
          <p:cNvSpPr>
            <a:spLocks noGrp="1"/>
          </p:cNvSpPr>
          <p:nvPr>
            <p:ph type="title"/>
          </p:nvPr>
        </p:nvSpPr>
        <p:spPr/>
        <p:txBody>
          <a:bodyPr/>
          <a:lstStyle/>
          <a:p>
            <a:r>
              <a:rPr lang="en-US"/>
              <a:t>Click to edit Master title style</a:t>
            </a:r>
            <a:endParaRPr lang="en-MX" dirty="0"/>
          </a:p>
        </p:txBody>
      </p:sp>
      <p:sp>
        <p:nvSpPr>
          <p:cNvPr id="3" name="Subtitle 2">
            <a:extLst>
              <a:ext uri="{FF2B5EF4-FFF2-40B4-BE49-F238E27FC236}">
                <a16:creationId xmlns:a16="http://schemas.microsoft.com/office/drawing/2014/main" id="{C14E088B-CEB3-C927-585E-634FAFA639AC}"/>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3" name="Content Placeholder 12">
            <a:extLst>
              <a:ext uri="{FF2B5EF4-FFF2-40B4-BE49-F238E27FC236}">
                <a16:creationId xmlns:a16="http://schemas.microsoft.com/office/drawing/2014/main" id="{501B074B-48CD-4751-6360-FAEDAC3EEBAB}"/>
              </a:ext>
            </a:extLst>
          </p:cNvPr>
          <p:cNvSpPr>
            <a:spLocks noGrp="1"/>
          </p:cNvSpPr>
          <p:nvPr>
            <p:ph sz="quarter" idx="41"/>
          </p:nvPr>
        </p:nvSpPr>
        <p:spPr>
          <a:xfrm>
            <a:off x="457199" y="1296000"/>
            <a:ext cx="11268000" cy="184665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10" name="Text Placeholder 9">
            <a:extLst>
              <a:ext uri="{FF2B5EF4-FFF2-40B4-BE49-F238E27FC236}">
                <a16:creationId xmlns:a16="http://schemas.microsoft.com/office/drawing/2014/main" id="{B2F9FEA0-FE72-1461-D11A-A1B4EBE26366}"/>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dirty="0"/>
              <a:t>For Financial Professional and Institutional Use Only. Not for Public Use.</a:t>
            </a:r>
          </a:p>
        </p:txBody>
      </p:sp>
      <p:pic>
        <p:nvPicPr>
          <p:cNvPr id="6" name="Picture 5">
            <a:extLst>
              <a:ext uri="{FF2B5EF4-FFF2-40B4-BE49-F238E27FC236}">
                <a16:creationId xmlns:a16="http://schemas.microsoft.com/office/drawing/2014/main" id="{7E2029F9-E7B7-3456-1B43-DDDF327748B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145" t="27482" b="-9199"/>
          <a:stretch>
            <a:fillRect/>
          </a:stretch>
        </p:blipFill>
        <p:spPr>
          <a:xfrm>
            <a:off x="9609826" y="158780"/>
            <a:ext cx="2578999" cy="438984"/>
          </a:xfrm>
          <a:prstGeom prst="rect">
            <a:avLst/>
          </a:prstGeom>
        </p:spPr>
      </p:pic>
    </p:spTree>
    <p:extLst>
      <p:ext uri="{BB962C8B-B14F-4D97-AF65-F5344CB8AC3E}">
        <p14:creationId xmlns:p14="http://schemas.microsoft.com/office/powerpoint/2010/main" val="1615382402"/>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8" pos="6210">
          <p15:clr>
            <a:srgbClr val="FBAE40"/>
          </p15:clr>
        </p15:guide>
        <p15:guide id="10" orient="horz" pos="4067">
          <p15:clr>
            <a:srgbClr val="FBAE40"/>
          </p15:clr>
        </p15:guide>
        <p15:guide id="11" pos="64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6E81FFBC-5CA7-BDC4-EEB0-BA6889B672E2}"/>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7" name="Subtitle 2">
            <a:extLst>
              <a:ext uri="{FF2B5EF4-FFF2-40B4-BE49-F238E27FC236}">
                <a16:creationId xmlns:a16="http://schemas.microsoft.com/office/drawing/2014/main" id="{FD66E3B3-38D5-C67B-9870-12DBD9EB5FE8}"/>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3" name="Content Placeholder 12">
            <a:extLst>
              <a:ext uri="{FF2B5EF4-FFF2-40B4-BE49-F238E27FC236}">
                <a16:creationId xmlns:a16="http://schemas.microsoft.com/office/drawing/2014/main" id="{C4DBFC42-8400-B7F1-81F7-0AD4D3C718D8}"/>
              </a:ext>
            </a:extLst>
          </p:cNvPr>
          <p:cNvSpPr>
            <a:spLocks noGrp="1"/>
          </p:cNvSpPr>
          <p:nvPr>
            <p:ph sz="quarter" idx="42"/>
          </p:nvPr>
        </p:nvSpPr>
        <p:spPr>
          <a:xfrm>
            <a:off x="457199" y="1296000"/>
            <a:ext cx="5400000" cy="184665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15" name="Content Placeholder 14">
            <a:extLst>
              <a:ext uri="{FF2B5EF4-FFF2-40B4-BE49-F238E27FC236}">
                <a16:creationId xmlns:a16="http://schemas.microsoft.com/office/drawing/2014/main" id="{9C509F5A-9F4C-61FA-C588-7A34C351967D}"/>
              </a:ext>
            </a:extLst>
          </p:cNvPr>
          <p:cNvSpPr>
            <a:spLocks noGrp="1"/>
          </p:cNvSpPr>
          <p:nvPr>
            <p:ph sz="quarter" idx="43"/>
          </p:nvPr>
        </p:nvSpPr>
        <p:spPr>
          <a:xfrm>
            <a:off x="6325200" y="1296000"/>
            <a:ext cx="5400000" cy="184665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2" name="Text Placeholder 9">
            <a:extLst>
              <a:ext uri="{FF2B5EF4-FFF2-40B4-BE49-F238E27FC236}">
                <a16:creationId xmlns:a16="http://schemas.microsoft.com/office/drawing/2014/main" id="{8C642419-AC11-2444-D9B1-CBD044531A44}"/>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dirty="0"/>
              <a:t>For Financial Professional and Institutional Use Only. Not for Public Use.</a:t>
            </a:r>
          </a:p>
        </p:txBody>
      </p:sp>
    </p:spTree>
    <p:extLst>
      <p:ext uri="{BB962C8B-B14F-4D97-AF65-F5344CB8AC3E}">
        <p14:creationId xmlns:p14="http://schemas.microsoft.com/office/powerpoint/2010/main" val="3506027631"/>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3692">
          <p15:clr>
            <a:srgbClr val="FBAE40"/>
          </p15:clr>
        </p15:guide>
        <p15:guide id="13" pos="398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3 columns)">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E6DACA86-B573-73A7-697A-3086137E8B87}"/>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C71F34AE-0AE6-0C82-301C-37E1EA2158CA}"/>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5" name="Content Placeholder 14">
            <a:extLst>
              <a:ext uri="{FF2B5EF4-FFF2-40B4-BE49-F238E27FC236}">
                <a16:creationId xmlns:a16="http://schemas.microsoft.com/office/drawing/2014/main" id="{982B3479-284E-6BD6-39A6-C904F8DC672A}"/>
              </a:ext>
            </a:extLst>
          </p:cNvPr>
          <p:cNvSpPr>
            <a:spLocks noGrp="1"/>
          </p:cNvSpPr>
          <p:nvPr>
            <p:ph sz="quarter" idx="43"/>
          </p:nvPr>
        </p:nvSpPr>
        <p:spPr>
          <a:xfrm>
            <a:off x="457200" y="1296000"/>
            <a:ext cx="3448800" cy="2154436"/>
          </a:xfrm>
        </p:spPr>
        <p:txBody>
          <a:bodyPr>
            <a:sp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a:extLst>
              <a:ext uri="{FF2B5EF4-FFF2-40B4-BE49-F238E27FC236}">
                <a16:creationId xmlns:a16="http://schemas.microsoft.com/office/drawing/2014/main" id="{3DAB49D6-CDA8-6999-15BF-A5F819C113A4}"/>
              </a:ext>
            </a:extLst>
          </p:cNvPr>
          <p:cNvSpPr>
            <a:spLocks noGrp="1"/>
          </p:cNvSpPr>
          <p:nvPr>
            <p:ph sz="quarter" idx="44"/>
          </p:nvPr>
        </p:nvSpPr>
        <p:spPr>
          <a:xfrm>
            <a:off x="4370400" y="1296000"/>
            <a:ext cx="3448800" cy="21544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19" name="Content Placeholder 18">
            <a:extLst>
              <a:ext uri="{FF2B5EF4-FFF2-40B4-BE49-F238E27FC236}">
                <a16:creationId xmlns:a16="http://schemas.microsoft.com/office/drawing/2014/main" id="{BBC7AE52-68DF-F170-821C-A0C3D9D0355C}"/>
              </a:ext>
            </a:extLst>
          </p:cNvPr>
          <p:cNvSpPr>
            <a:spLocks noGrp="1"/>
          </p:cNvSpPr>
          <p:nvPr>
            <p:ph sz="quarter" idx="45"/>
          </p:nvPr>
        </p:nvSpPr>
        <p:spPr>
          <a:xfrm>
            <a:off x="8278813" y="1295400"/>
            <a:ext cx="3448800" cy="21544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7" name="Text Placeholder 9">
            <a:extLst>
              <a:ext uri="{FF2B5EF4-FFF2-40B4-BE49-F238E27FC236}">
                <a16:creationId xmlns:a16="http://schemas.microsoft.com/office/drawing/2014/main" id="{DE074A7E-975E-7238-6C2E-3D9CCF4F73A2}"/>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868119301"/>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2462">
          <p15:clr>
            <a:srgbClr val="FBAE40"/>
          </p15:clr>
        </p15:guide>
        <p15:guide id="13" pos="2750">
          <p15:clr>
            <a:srgbClr val="FBAE40"/>
          </p15:clr>
        </p15:guide>
        <p15:guide id="14" pos="4926">
          <p15:clr>
            <a:srgbClr val="FBAE40"/>
          </p15:clr>
        </p15:guide>
        <p15:guide id="15" pos="52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4 columns)">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E5D0BAFA-7B96-F4F5-6EB3-6C09E43C3A58}"/>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7" name="Subtitle 2">
            <a:extLst>
              <a:ext uri="{FF2B5EF4-FFF2-40B4-BE49-F238E27FC236}">
                <a16:creationId xmlns:a16="http://schemas.microsoft.com/office/drawing/2014/main" id="{306FACDE-0740-D717-6838-17F9B7B0C568}"/>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5" name="Content Placeholder 14">
            <a:extLst>
              <a:ext uri="{FF2B5EF4-FFF2-40B4-BE49-F238E27FC236}">
                <a16:creationId xmlns:a16="http://schemas.microsoft.com/office/drawing/2014/main" id="{982B3479-284E-6BD6-39A6-C904F8DC672A}"/>
              </a:ext>
            </a:extLst>
          </p:cNvPr>
          <p:cNvSpPr>
            <a:spLocks noGrp="1"/>
          </p:cNvSpPr>
          <p:nvPr>
            <p:ph sz="quarter" idx="43"/>
          </p:nvPr>
        </p:nvSpPr>
        <p:spPr>
          <a:xfrm>
            <a:off x="457200" y="1296000"/>
            <a:ext cx="2646000" cy="21544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17" name="Content Placeholder 16">
            <a:extLst>
              <a:ext uri="{FF2B5EF4-FFF2-40B4-BE49-F238E27FC236}">
                <a16:creationId xmlns:a16="http://schemas.microsoft.com/office/drawing/2014/main" id="{3DAB49D6-CDA8-6999-15BF-A5F819C113A4}"/>
              </a:ext>
            </a:extLst>
          </p:cNvPr>
          <p:cNvSpPr>
            <a:spLocks noGrp="1"/>
          </p:cNvSpPr>
          <p:nvPr>
            <p:ph sz="quarter" idx="44"/>
          </p:nvPr>
        </p:nvSpPr>
        <p:spPr>
          <a:xfrm>
            <a:off x="3331878" y="1296000"/>
            <a:ext cx="2646000" cy="21544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19" name="Content Placeholder 18">
            <a:extLst>
              <a:ext uri="{FF2B5EF4-FFF2-40B4-BE49-F238E27FC236}">
                <a16:creationId xmlns:a16="http://schemas.microsoft.com/office/drawing/2014/main" id="{BBC7AE52-68DF-F170-821C-A0C3D9D0355C}"/>
              </a:ext>
            </a:extLst>
          </p:cNvPr>
          <p:cNvSpPr>
            <a:spLocks noGrp="1"/>
          </p:cNvSpPr>
          <p:nvPr>
            <p:ph sz="quarter" idx="45"/>
          </p:nvPr>
        </p:nvSpPr>
        <p:spPr>
          <a:xfrm>
            <a:off x="6206556" y="1295400"/>
            <a:ext cx="2646000" cy="21544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24" name="Content Placeholder 23">
            <a:extLst>
              <a:ext uri="{FF2B5EF4-FFF2-40B4-BE49-F238E27FC236}">
                <a16:creationId xmlns:a16="http://schemas.microsoft.com/office/drawing/2014/main" id="{7D790FFA-5646-634F-1AFD-1F9A353AEF9E}"/>
              </a:ext>
            </a:extLst>
          </p:cNvPr>
          <p:cNvSpPr>
            <a:spLocks noGrp="1"/>
          </p:cNvSpPr>
          <p:nvPr>
            <p:ph sz="quarter" idx="47"/>
          </p:nvPr>
        </p:nvSpPr>
        <p:spPr>
          <a:xfrm>
            <a:off x="9082838" y="1296000"/>
            <a:ext cx="2644775" cy="21544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2" name="Text Placeholder 9">
            <a:extLst>
              <a:ext uri="{FF2B5EF4-FFF2-40B4-BE49-F238E27FC236}">
                <a16:creationId xmlns:a16="http://schemas.microsoft.com/office/drawing/2014/main" id="{38928808-4A57-E27E-1221-BAFE632D3060}"/>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1688217547"/>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1956">
          <p15:clr>
            <a:srgbClr val="FBAE40"/>
          </p15:clr>
        </p15:guide>
        <p15:guide id="13" pos="2098">
          <p15:clr>
            <a:srgbClr val="FBAE40"/>
          </p15:clr>
        </p15:guide>
        <p15:guide id="14" pos="3910">
          <p15:clr>
            <a:srgbClr val="FBAE40"/>
          </p15:clr>
        </p15:guide>
        <p15:guide id="15" pos="5578">
          <p15:clr>
            <a:srgbClr val="FBAE40"/>
          </p15:clr>
        </p15:guide>
        <p15:guide id="16" pos="3766">
          <p15:clr>
            <a:srgbClr val="FBAE40"/>
          </p15:clr>
        </p15:guide>
        <p15:guide id="17" pos="5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4 columns with color)">
    <p:spTree>
      <p:nvGrpSpPr>
        <p:cNvPr id="1" name=""/>
        <p:cNvGrpSpPr/>
        <p:nvPr/>
      </p:nvGrpSpPr>
      <p:grpSpPr>
        <a:xfrm>
          <a:off x="0" y="0"/>
          <a:ext cx="0" cy="0"/>
          <a:chOff x="0" y="0"/>
          <a:chExt cx="0" cy="0"/>
        </a:xfrm>
      </p:grpSpPr>
      <p:pic>
        <p:nvPicPr>
          <p:cNvPr id="7" name="Picture 14">
            <a:extLst>
              <a:ext uri="{FF2B5EF4-FFF2-40B4-BE49-F238E27FC236}">
                <a16:creationId xmlns:a16="http://schemas.microsoft.com/office/drawing/2014/main" id="{6BCEC161-CF1F-27A4-B9B7-321FD2C039EA}"/>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8" name="Subtitle 2">
            <a:extLst>
              <a:ext uri="{FF2B5EF4-FFF2-40B4-BE49-F238E27FC236}">
                <a16:creationId xmlns:a16="http://schemas.microsoft.com/office/drawing/2014/main" id="{E9D4E617-68A6-56AC-E495-FEB6CCE0BA83}"/>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5" name="Content Placeholder 14">
            <a:extLst>
              <a:ext uri="{FF2B5EF4-FFF2-40B4-BE49-F238E27FC236}">
                <a16:creationId xmlns:a16="http://schemas.microsoft.com/office/drawing/2014/main" id="{982B3479-284E-6BD6-39A6-C904F8DC672A}"/>
              </a:ext>
            </a:extLst>
          </p:cNvPr>
          <p:cNvSpPr>
            <a:spLocks noGrp="1"/>
          </p:cNvSpPr>
          <p:nvPr>
            <p:ph sz="quarter" idx="43"/>
          </p:nvPr>
        </p:nvSpPr>
        <p:spPr>
          <a:xfrm>
            <a:off x="457199" y="1274762"/>
            <a:ext cx="11274425" cy="540000"/>
          </a:xfrm>
        </p:spPr>
        <p:txBody>
          <a:bodyPr>
            <a:spAutoFit/>
          </a:bodyPr>
          <a:lstStyle>
            <a:lvl1pPr>
              <a:spcAft>
                <a:spcPts val="0"/>
              </a:spcAft>
              <a:defRPr sz="1800">
                <a:solidFill>
                  <a:schemeClr val="tx1"/>
                </a:solidFill>
              </a:defRPr>
            </a:lvl1pPr>
            <a:lvl2pPr>
              <a:defRPr sz="1600"/>
            </a:lvl2pPr>
          </a:lstStyle>
          <a:p>
            <a:pPr lvl="0"/>
            <a:r>
              <a:rPr lang="en-US"/>
              <a:t>Click to edit Master text styles</a:t>
            </a:r>
          </a:p>
          <a:p>
            <a:pPr lvl="1"/>
            <a:r>
              <a:rPr lang="en-US"/>
              <a:t>Second level</a:t>
            </a:r>
          </a:p>
        </p:txBody>
      </p:sp>
      <p:sp>
        <p:nvSpPr>
          <p:cNvPr id="20" name="Content Placeholder 14">
            <a:extLst>
              <a:ext uri="{FF2B5EF4-FFF2-40B4-BE49-F238E27FC236}">
                <a16:creationId xmlns:a16="http://schemas.microsoft.com/office/drawing/2014/main" id="{346417D5-9FFE-F293-B21F-2B30519F67A0}"/>
              </a:ext>
            </a:extLst>
          </p:cNvPr>
          <p:cNvSpPr>
            <a:spLocks noGrp="1"/>
          </p:cNvSpPr>
          <p:nvPr>
            <p:ph sz="quarter" idx="53" hasCustomPrompt="1"/>
          </p:nvPr>
        </p:nvSpPr>
        <p:spPr>
          <a:xfrm>
            <a:off x="457200" y="1980000"/>
            <a:ext cx="2646000" cy="609737"/>
          </a:xfrm>
          <a:solidFill>
            <a:srgbClr val="002EB8"/>
          </a:solidFill>
        </p:spPr>
        <p:txBody>
          <a:bodyPr lIns="180000" tIns="180000" rIns="180000" bIns="180000" anchor="ctr" anchorCtr="0">
            <a:spAutoFit/>
          </a:bodyPr>
          <a:lstStyle>
            <a:lvl1pPr>
              <a:defRPr sz="1600">
                <a:solidFill>
                  <a:schemeClr val="bg1"/>
                </a:solidFill>
              </a:defRPr>
            </a:lvl1pPr>
          </a:lstStyle>
          <a:p>
            <a:pPr lvl="0"/>
            <a:r>
              <a:rPr lang="en-US" dirty="0"/>
              <a:t>Subhead</a:t>
            </a:r>
          </a:p>
        </p:txBody>
      </p:sp>
      <p:sp>
        <p:nvSpPr>
          <p:cNvPr id="2" name="Content Placeholder 14">
            <a:extLst>
              <a:ext uri="{FF2B5EF4-FFF2-40B4-BE49-F238E27FC236}">
                <a16:creationId xmlns:a16="http://schemas.microsoft.com/office/drawing/2014/main" id="{0C4D4F1B-0808-22E5-AD84-E87A42A79DDF}"/>
              </a:ext>
            </a:extLst>
          </p:cNvPr>
          <p:cNvSpPr>
            <a:spLocks noGrp="1"/>
          </p:cNvSpPr>
          <p:nvPr>
            <p:ph sz="quarter" idx="48" hasCustomPrompt="1"/>
          </p:nvPr>
        </p:nvSpPr>
        <p:spPr>
          <a:xfrm>
            <a:off x="457200" y="2664000"/>
            <a:ext cx="2646000" cy="1594622"/>
          </a:xfrm>
          <a:solidFill>
            <a:srgbClr val="ECEDEE"/>
          </a:solidFill>
        </p:spPr>
        <p:txBody>
          <a:bodyPr lIns="180000" tIns="180000" rIns="180000" bIns="180000">
            <a:spAutoFit/>
          </a:bodyPr>
          <a:lstStyle>
            <a:lvl1pPr>
              <a:spcAft>
                <a:spcPts val="200"/>
              </a:spcAft>
              <a:defRPr sz="1400">
                <a:solidFill>
                  <a:schemeClr val="tx1"/>
                </a:solidFill>
              </a:defRPr>
            </a:lvl1pPr>
            <a:lvl2pPr>
              <a:spcAft>
                <a:spcPts val="400"/>
              </a:spcAft>
              <a:defRPr sz="1400"/>
            </a:lvl2pPr>
            <a:lvl3pPr marL="165600" indent="-165600">
              <a:spcAft>
                <a:spcPts val="200"/>
              </a:spcAft>
              <a:defRPr sz="1400"/>
            </a:lvl3pPr>
            <a:lvl4pPr marL="331200" indent="-165600">
              <a:spcAft>
                <a:spcPts val="200"/>
              </a:spcAft>
              <a:defRPr sz="1400"/>
            </a:lvl4pPr>
            <a:lvl5pPr marL="496800" indent="-165600">
              <a:spcAft>
                <a:spcPts val="200"/>
              </a:spcAft>
              <a:defRPr sz="1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21" name="Content Placeholder 16">
            <a:extLst>
              <a:ext uri="{FF2B5EF4-FFF2-40B4-BE49-F238E27FC236}">
                <a16:creationId xmlns:a16="http://schemas.microsoft.com/office/drawing/2014/main" id="{C9D7F5A1-F04C-2512-8E94-9D95BD9091F9}"/>
              </a:ext>
            </a:extLst>
          </p:cNvPr>
          <p:cNvSpPr>
            <a:spLocks noGrp="1"/>
          </p:cNvSpPr>
          <p:nvPr>
            <p:ph sz="quarter" idx="54" hasCustomPrompt="1"/>
          </p:nvPr>
        </p:nvSpPr>
        <p:spPr>
          <a:xfrm>
            <a:off x="3331878" y="1980000"/>
            <a:ext cx="2646000" cy="609737"/>
          </a:xfrm>
          <a:solidFill>
            <a:srgbClr val="00BFB3"/>
          </a:solidFill>
        </p:spPr>
        <p:txBody>
          <a:bodyPr lIns="180000" tIns="180000" rIns="180000" bIns="180000" anchor="ctr" anchorCtr="0">
            <a:spAutoFit/>
          </a:bodyPr>
          <a:lstStyle>
            <a:lvl1pPr>
              <a:defRPr sz="1600">
                <a:solidFill>
                  <a:schemeClr val="tx1"/>
                </a:solidFill>
              </a:defRPr>
            </a:lvl1pPr>
          </a:lstStyle>
          <a:p>
            <a:pPr lvl="0"/>
            <a:r>
              <a:rPr lang="en-US" dirty="0"/>
              <a:t>Subhead</a:t>
            </a:r>
          </a:p>
        </p:txBody>
      </p:sp>
      <p:sp>
        <p:nvSpPr>
          <p:cNvPr id="5" name="Content Placeholder 16">
            <a:extLst>
              <a:ext uri="{FF2B5EF4-FFF2-40B4-BE49-F238E27FC236}">
                <a16:creationId xmlns:a16="http://schemas.microsoft.com/office/drawing/2014/main" id="{2CBC5863-6BBF-CA25-EDB9-CE3AC371F031}"/>
              </a:ext>
            </a:extLst>
          </p:cNvPr>
          <p:cNvSpPr>
            <a:spLocks noGrp="1"/>
          </p:cNvSpPr>
          <p:nvPr>
            <p:ph sz="quarter" idx="49" hasCustomPrompt="1"/>
          </p:nvPr>
        </p:nvSpPr>
        <p:spPr>
          <a:xfrm>
            <a:off x="3331878" y="2664000"/>
            <a:ext cx="2646000" cy="1594622"/>
          </a:xfrm>
          <a:solidFill>
            <a:srgbClr val="ECEDEE"/>
          </a:solidFill>
        </p:spPr>
        <p:txBody>
          <a:bodyPr lIns="180000" tIns="180000" rIns="180000" bIns="180000">
            <a:spAutoFit/>
          </a:bodyPr>
          <a:lstStyle>
            <a:lvl1pPr>
              <a:spcAft>
                <a:spcPts val="200"/>
              </a:spcAft>
              <a:defRPr sz="1400">
                <a:solidFill>
                  <a:schemeClr val="tx1"/>
                </a:solidFill>
              </a:defRPr>
            </a:lvl1pPr>
            <a:lvl2pPr>
              <a:spcAft>
                <a:spcPts val="400"/>
              </a:spcAft>
              <a:defRPr sz="1400"/>
            </a:lvl2pPr>
            <a:lvl3pPr marL="165600" indent="-165600">
              <a:spcAft>
                <a:spcPts val="200"/>
              </a:spcAft>
              <a:buClr>
                <a:srgbClr val="005C56"/>
              </a:buClr>
              <a:defRPr sz="1400"/>
            </a:lvl3pPr>
            <a:lvl4pPr marL="331200" indent="-165600">
              <a:spcAft>
                <a:spcPts val="200"/>
              </a:spcAft>
              <a:buClr>
                <a:srgbClr val="005C56"/>
              </a:buClr>
              <a:defRPr sz="1400"/>
            </a:lvl4pPr>
            <a:lvl5pPr marL="496800" indent="-201600">
              <a:spcAft>
                <a:spcPts val="200"/>
              </a:spcAft>
              <a:buClr>
                <a:srgbClr val="005C56"/>
              </a:buClr>
              <a:defRPr sz="1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22" name="Content Placeholder 18">
            <a:extLst>
              <a:ext uri="{FF2B5EF4-FFF2-40B4-BE49-F238E27FC236}">
                <a16:creationId xmlns:a16="http://schemas.microsoft.com/office/drawing/2014/main" id="{868C4FFE-0DFB-5F62-684A-35CC09203EFA}"/>
              </a:ext>
            </a:extLst>
          </p:cNvPr>
          <p:cNvSpPr>
            <a:spLocks noGrp="1"/>
          </p:cNvSpPr>
          <p:nvPr>
            <p:ph sz="quarter" idx="55" hasCustomPrompt="1"/>
          </p:nvPr>
        </p:nvSpPr>
        <p:spPr>
          <a:xfrm>
            <a:off x="6206556" y="1980000"/>
            <a:ext cx="2646000" cy="609737"/>
          </a:xfrm>
          <a:solidFill>
            <a:srgbClr val="FF6035"/>
          </a:solidFill>
        </p:spPr>
        <p:txBody>
          <a:bodyPr lIns="180000" tIns="180000" rIns="180000" bIns="180000" anchor="ctr" anchorCtr="0">
            <a:spAutoFit/>
          </a:bodyPr>
          <a:lstStyle>
            <a:lvl1pPr>
              <a:defRPr sz="1600">
                <a:solidFill>
                  <a:schemeClr val="tx1"/>
                </a:solidFill>
              </a:defRPr>
            </a:lvl1pPr>
          </a:lstStyle>
          <a:p>
            <a:pPr lvl="0"/>
            <a:r>
              <a:rPr lang="en-US" dirty="0"/>
              <a:t>Subhead</a:t>
            </a:r>
          </a:p>
        </p:txBody>
      </p:sp>
      <p:sp>
        <p:nvSpPr>
          <p:cNvPr id="9" name="Content Placeholder 18">
            <a:extLst>
              <a:ext uri="{FF2B5EF4-FFF2-40B4-BE49-F238E27FC236}">
                <a16:creationId xmlns:a16="http://schemas.microsoft.com/office/drawing/2014/main" id="{6A82589A-0469-4F3B-81B5-3D9A8C4EDA38}"/>
              </a:ext>
            </a:extLst>
          </p:cNvPr>
          <p:cNvSpPr>
            <a:spLocks noGrp="1"/>
          </p:cNvSpPr>
          <p:nvPr>
            <p:ph sz="quarter" idx="50" hasCustomPrompt="1"/>
          </p:nvPr>
        </p:nvSpPr>
        <p:spPr>
          <a:xfrm>
            <a:off x="6206556" y="2664000"/>
            <a:ext cx="2646000" cy="1594622"/>
          </a:xfrm>
          <a:solidFill>
            <a:srgbClr val="ECEDEE"/>
          </a:solidFill>
        </p:spPr>
        <p:txBody>
          <a:bodyPr lIns="180000" tIns="180000" rIns="180000" bIns="180000">
            <a:spAutoFit/>
          </a:bodyPr>
          <a:lstStyle>
            <a:lvl1pPr>
              <a:spcAft>
                <a:spcPts val="200"/>
              </a:spcAft>
              <a:defRPr sz="1400">
                <a:solidFill>
                  <a:schemeClr val="tx1"/>
                </a:solidFill>
              </a:defRPr>
            </a:lvl1pPr>
            <a:lvl2pPr>
              <a:spcAft>
                <a:spcPts val="400"/>
              </a:spcAft>
              <a:defRPr sz="1400"/>
            </a:lvl2pPr>
            <a:lvl3pPr marL="165600" indent="-165600">
              <a:spcAft>
                <a:spcPts val="200"/>
              </a:spcAft>
              <a:buClr>
                <a:srgbClr val="B82800"/>
              </a:buClr>
              <a:defRPr sz="1400"/>
            </a:lvl3pPr>
            <a:lvl4pPr marL="331200" indent="-165600">
              <a:spcAft>
                <a:spcPts val="200"/>
              </a:spcAft>
              <a:buClr>
                <a:srgbClr val="B82800"/>
              </a:buClr>
              <a:defRPr sz="1400"/>
            </a:lvl4pPr>
            <a:lvl5pPr marL="496800" indent="-165600">
              <a:spcAft>
                <a:spcPts val="200"/>
              </a:spcAft>
              <a:buClr>
                <a:srgbClr val="B82800"/>
              </a:buClr>
              <a:defRPr sz="1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23" name="Content Placeholder 23">
            <a:extLst>
              <a:ext uri="{FF2B5EF4-FFF2-40B4-BE49-F238E27FC236}">
                <a16:creationId xmlns:a16="http://schemas.microsoft.com/office/drawing/2014/main" id="{101DC0FB-5D3E-BF05-6C52-7CE1CD31B181}"/>
              </a:ext>
            </a:extLst>
          </p:cNvPr>
          <p:cNvSpPr>
            <a:spLocks noGrp="1"/>
          </p:cNvSpPr>
          <p:nvPr>
            <p:ph sz="quarter" idx="56" hasCustomPrompt="1"/>
          </p:nvPr>
        </p:nvSpPr>
        <p:spPr>
          <a:xfrm>
            <a:off x="9082838" y="1980000"/>
            <a:ext cx="2644775" cy="609737"/>
          </a:xfrm>
          <a:solidFill>
            <a:srgbClr val="6730E3"/>
          </a:solidFill>
        </p:spPr>
        <p:txBody>
          <a:bodyPr lIns="180000" tIns="180000" rIns="180000" bIns="180000" anchor="ctr" anchorCtr="0">
            <a:spAutoFit/>
          </a:bodyPr>
          <a:lstStyle>
            <a:lvl1pPr>
              <a:defRPr sz="1600">
                <a:solidFill>
                  <a:schemeClr val="bg1"/>
                </a:solidFill>
              </a:defRPr>
            </a:lvl1pPr>
          </a:lstStyle>
          <a:p>
            <a:pPr lvl="0"/>
            <a:r>
              <a:rPr lang="en-US" dirty="0"/>
              <a:t>Subhead</a:t>
            </a:r>
          </a:p>
        </p:txBody>
      </p:sp>
      <p:sp>
        <p:nvSpPr>
          <p:cNvPr id="12" name="Content Placeholder 23">
            <a:extLst>
              <a:ext uri="{FF2B5EF4-FFF2-40B4-BE49-F238E27FC236}">
                <a16:creationId xmlns:a16="http://schemas.microsoft.com/office/drawing/2014/main" id="{15DF84D5-65E1-924E-787C-779D7580257D}"/>
              </a:ext>
            </a:extLst>
          </p:cNvPr>
          <p:cNvSpPr>
            <a:spLocks noGrp="1"/>
          </p:cNvSpPr>
          <p:nvPr>
            <p:ph sz="quarter" idx="51" hasCustomPrompt="1"/>
          </p:nvPr>
        </p:nvSpPr>
        <p:spPr>
          <a:xfrm>
            <a:off x="9082838" y="2664000"/>
            <a:ext cx="2644775" cy="1594622"/>
          </a:xfrm>
          <a:solidFill>
            <a:srgbClr val="ECEDEE"/>
          </a:solidFill>
        </p:spPr>
        <p:txBody>
          <a:bodyPr lIns="180000" tIns="180000" rIns="180000" bIns="180000">
            <a:spAutoFit/>
          </a:bodyPr>
          <a:lstStyle>
            <a:lvl1pPr>
              <a:spcAft>
                <a:spcPts val="200"/>
              </a:spcAft>
              <a:defRPr sz="1400">
                <a:solidFill>
                  <a:schemeClr val="tx1"/>
                </a:solidFill>
              </a:defRPr>
            </a:lvl1pPr>
            <a:lvl2pPr>
              <a:spcAft>
                <a:spcPts val="400"/>
              </a:spcAft>
              <a:defRPr sz="1400"/>
            </a:lvl2pPr>
            <a:lvl3pPr marL="165600" indent="-165600">
              <a:spcAft>
                <a:spcPts val="200"/>
              </a:spcAft>
              <a:buClr>
                <a:srgbClr val="6730E3"/>
              </a:buClr>
              <a:defRPr sz="1400"/>
            </a:lvl3pPr>
            <a:lvl4pPr marL="331200" indent="-165600">
              <a:spcAft>
                <a:spcPts val="200"/>
              </a:spcAft>
              <a:buClr>
                <a:srgbClr val="6730E3"/>
              </a:buClr>
              <a:defRPr sz="1400"/>
            </a:lvl4pPr>
            <a:lvl5pPr marL="496800" indent="-165600">
              <a:spcAft>
                <a:spcPts val="200"/>
              </a:spcAft>
              <a:buClr>
                <a:srgbClr val="6730E3"/>
              </a:buClr>
              <a:defRPr sz="1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14" name="Text Placeholder 9">
            <a:extLst>
              <a:ext uri="{FF2B5EF4-FFF2-40B4-BE49-F238E27FC236}">
                <a16:creationId xmlns:a16="http://schemas.microsoft.com/office/drawing/2014/main" id="{0EBB4177-96B5-2E22-DA06-F436C009D037}"/>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3515188712"/>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1956">
          <p15:clr>
            <a:srgbClr val="FBAE40"/>
          </p15:clr>
        </p15:guide>
        <p15:guide id="13" pos="2098">
          <p15:clr>
            <a:srgbClr val="FBAE40"/>
          </p15:clr>
        </p15:guide>
        <p15:guide id="14" pos="3910">
          <p15:clr>
            <a:srgbClr val="FBAE40"/>
          </p15:clr>
        </p15:guide>
        <p15:guide id="15" pos="5578">
          <p15:clr>
            <a:srgbClr val="FBAE40"/>
          </p15:clr>
        </p15:guide>
        <p15:guide id="16" pos="3766">
          <p15:clr>
            <a:srgbClr val="FBAE40"/>
          </p15:clr>
        </p15:guide>
        <p15:guide id="17" pos="5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sidebar">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2D061853-C325-A004-3825-ABDFA709623D}"/>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7" name="Subtitle 2">
            <a:extLst>
              <a:ext uri="{FF2B5EF4-FFF2-40B4-BE49-F238E27FC236}">
                <a16:creationId xmlns:a16="http://schemas.microsoft.com/office/drawing/2014/main" id="{F6912281-A106-2C2D-A73F-F3A7F71BD463}"/>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5" name="Content Placeholder 14">
            <a:extLst>
              <a:ext uri="{FF2B5EF4-FFF2-40B4-BE49-F238E27FC236}">
                <a16:creationId xmlns:a16="http://schemas.microsoft.com/office/drawing/2014/main" id="{982B3479-284E-6BD6-39A6-C904F8DC672A}"/>
              </a:ext>
            </a:extLst>
          </p:cNvPr>
          <p:cNvSpPr>
            <a:spLocks noGrp="1"/>
          </p:cNvSpPr>
          <p:nvPr>
            <p:ph sz="quarter" idx="43"/>
          </p:nvPr>
        </p:nvSpPr>
        <p:spPr>
          <a:xfrm>
            <a:off x="457200" y="1296000"/>
            <a:ext cx="8153999" cy="21544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24" name="Content Placeholder 23">
            <a:extLst>
              <a:ext uri="{FF2B5EF4-FFF2-40B4-BE49-F238E27FC236}">
                <a16:creationId xmlns:a16="http://schemas.microsoft.com/office/drawing/2014/main" id="{7D790FFA-5646-634F-1AFD-1F9A353AEF9E}"/>
              </a:ext>
            </a:extLst>
          </p:cNvPr>
          <p:cNvSpPr>
            <a:spLocks noGrp="1"/>
          </p:cNvSpPr>
          <p:nvPr>
            <p:ph sz="quarter" idx="47"/>
          </p:nvPr>
        </p:nvSpPr>
        <p:spPr>
          <a:xfrm>
            <a:off x="9082838" y="1296000"/>
            <a:ext cx="2644775" cy="2333286"/>
          </a:xfrm>
          <a:solidFill>
            <a:srgbClr val="DDEAFF"/>
          </a:solidFill>
        </p:spPr>
        <p:txBody>
          <a:bodyPr lIns="180000" tIns="180000" rIns="180000" bIns="180000">
            <a:sp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2" name="Text Placeholder 9">
            <a:extLst>
              <a:ext uri="{FF2B5EF4-FFF2-40B4-BE49-F238E27FC236}">
                <a16:creationId xmlns:a16="http://schemas.microsoft.com/office/drawing/2014/main" id="{4BCF71B3-D6A5-DE6B-AF21-C4DD2C4FEA57}"/>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354368949"/>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5" pos="5432">
          <p15:clr>
            <a:srgbClr val="FBAE40"/>
          </p15:clr>
        </p15:guide>
        <p15:guide id="17" pos="5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stats">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EB2AF4B5-9435-06F4-BD3A-A791F37C580E}"/>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99AD4928-DE33-8855-E029-197888F720BF}"/>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5" name="Content Placeholder 14">
            <a:extLst>
              <a:ext uri="{FF2B5EF4-FFF2-40B4-BE49-F238E27FC236}">
                <a16:creationId xmlns:a16="http://schemas.microsoft.com/office/drawing/2014/main" id="{982B3479-284E-6BD6-39A6-C904F8DC672A}"/>
              </a:ext>
            </a:extLst>
          </p:cNvPr>
          <p:cNvSpPr>
            <a:spLocks noGrp="1"/>
          </p:cNvSpPr>
          <p:nvPr>
            <p:ph sz="quarter" idx="43"/>
          </p:nvPr>
        </p:nvSpPr>
        <p:spPr>
          <a:xfrm>
            <a:off x="457200" y="1296000"/>
            <a:ext cx="8153999" cy="21544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9" name="Text Placeholder 8">
            <a:extLst>
              <a:ext uri="{FF2B5EF4-FFF2-40B4-BE49-F238E27FC236}">
                <a16:creationId xmlns:a16="http://schemas.microsoft.com/office/drawing/2014/main" id="{791E4821-4DC2-DA73-3E79-CCAD1848AB20}"/>
              </a:ext>
            </a:extLst>
          </p:cNvPr>
          <p:cNvSpPr>
            <a:spLocks noGrp="1"/>
          </p:cNvSpPr>
          <p:nvPr>
            <p:ph type="body" sz="quarter" idx="44" hasCustomPrompt="1"/>
          </p:nvPr>
        </p:nvSpPr>
        <p:spPr>
          <a:xfrm>
            <a:off x="9082800" y="1296000"/>
            <a:ext cx="2653200" cy="2569248"/>
          </a:xfrm>
          <a:gradFill>
            <a:gsLst>
              <a:gs pos="0">
                <a:srgbClr val="002EB8"/>
              </a:gs>
              <a:gs pos="64000">
                <a:srgbClr val="1446E1"/>
              </a:gs>
              <a:gs pos="92000">
                <a:srgbClr val="008077"/>
              </a:gs>
            </a:gsLst>
            <a:lin ang="2700000" scaled="0"/>
          </a:gradFill>
        </p:spPr>
        <p:txBody>
          <a:bodyPr lIns="180000" tIns="180000" rIns="180000" bIns="180000">
            <a:spAutoFit/>
          </a:bodyPr>
          <a:lstStyle>
            <a:lvl1pPr>
              <a:spcAft>
                <a:spcPts val="1800"/>
              </a:spcAft>
              <a:defRPr sz="1800">
                <a:solidFill>
                  <a:schemeClr val="bg1"/>
                </a:solidFill>
              </a:defRPr>
            </a:lvl1pPr>
            <a:lvl2pPr>
              <a:spcAft>
                <a:spcPts val="200"/>
              </a:spcAft>
              <a:defRPr sz="3200" b="1">
                <a:solidFill>
                  <a:schemeClr val="bg1"/>
                </a:solidFill>
              </a:defRPr>
            </a:lvl2pPr>
            <a:lvl3pPr marL="0" indent="0">
              <a:spcAft>
                <a:spcPts val="1800"/>
              </a:spcAft>
              <a:buNone/>
              <a:defRPr sz="1400" b="1">
                <a:solidFill>
                  <a:schemeClr val="bg1"/>
                </a:solidFill>
              </a:defRPr>
            </a:lvl3pPr>
            <a:lvl4pPr marL="0" indent="0">
              <a:spcAft>
                <a:spcPts val="200"/>
              </a:spcAft>
              <a:buNone/>
              <a:defRPr sz="3200">
                <a:solidFill>
                  <a:schemeClr val="bg1"/>
                </a:solidFill>
              </a:defRPr>
            </a:lvl4pPr>
            <a:lvl5pPr marL="0" indent="0">
              <a:spcAft>
                <a:spcPts val="1800"/>
              </a:spcAft>
              <a:buNone/>
              <a:defRPr sz="1400" b="0">
                <a:solidFill>
                  <a:schemeClr val="bg1"/>
                </a:solidFill>
              </a:defRPr>
            </a:lvl5pPr>
          </a:lstStyle>
          <a:p>
            <a:pPr lvl="0"/>
            <a:r>
              <a:rPr lang="en-US" dirty="0"/>
              <a:t>Callout subhead</a:t>
            </a:r>
          </a:p>
          <a:p>
            <a:pPr lvl="1"/>
            <a:r>
              <a:rPr lang="en-US" dirty="0"/>
              <a:t>Stats bold</a:t>
            </a:r>
          </a:p>
          <a:p>
            <a:pPr lvl="2"/>
            <a:r>
              <a:rPr lang="en-US" dirty="0"/>
              <a:t>Callout copy bold</a:t>
            </a:r>
          </a:p>
          <a:p>
            <a:pPr lvl="3"/>
            <a:r>
              <a:rPr lang="en-US" dirty="0"/>
              <a:t>Stats</a:t>
            </a:r>
          </a:p>
          <a:p>
            <a:pPr lvl="4"/>
            <a:r>
              <a:rPr lang="en-US" dirty="0"/>
              <a:t>Callout copy</a:t>
            </a:r>
            <a:endParaRPr lang="en-MX" dirty="0"/>
          </a:p>
        </p:txBody>
      </p:sp>
      <p:sp>
        <p:nvSpPr>
          <p:cNvPr id="12" name="Text Placeholder 9">
            <a:extLst>
              <a:ext uri="{FF2B5EF4-FFF2-40B4-BE49-F238E27FC236}">
                <a16:creationId xmlns:a16="http://schemas.microsoft.com/office/drawing/2014/main" id="{AC616F49-64AD-3D9C-A7B2-676AF3E4DED5}"/>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3884890663"/>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5" pos="5432">
          <p15:clr>
            <a:srgbClr val="FBAE40"/>
          </p15:clr>
        </p15:guide>
        <p15:guide id="17" pos="5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gradient)">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81BD1BF-9B61-49F9-F69A-E7DE0A43C4C0}"/>
              </a:ext>
              <a:ext uri="{C183D7F6-B498-43B3-948B-1728B52AA6E4}">
                <adec:decorative xmlns:adec="http://schemas.microsoft.com/office/drawing/2017/decorative" val="1"/>
              </a:ext>
            </a:extLst>
          </p:cNvPr>
          <p:cNvPicPr>
            <a:picLocks noChangeAspect="1"/>
          </p:cNvPicPr>
          <p:nvPr/>
        </p:nvPicPr>
        <p:blipFill>
          <a:blip r:embed="rId2"/>
          <a:srcRect l="35079" t="35069" r="9"/>
          <a:stretch>
            <a:fillRect/>
          </a:stretch>
        </p:blipFill>
        <p:spPr>
          <a:xfrm>
            <a:off x="0" y="0"/>
            <a:ext cx="12188826" cy="6858154"/>
          </a:xfrm>
          <a:prstGeom prst="rect">
            <a:avLst/>
          </a:prstGeom>
        </p:spPr>
      </p:pic>
      <p:pic>
        <p:nvPicPr>
          <p:cNvPr id="11" name="Picture 10" descr="Franklin Templeton logo">
            <a:extLst>
              <a:ext uri="{FF2B5EF4-FFF2-40B4-BE49-F238E27FC236}">
                <a16:creationId xmlns:a16="http://schemas.microsoft.com/office/drawing/2014/main" id="{0D284485-DD4E-DDAE-21DB-1E9A833C3CDC}"/>
              </a:ext>
            </a:extLst>
          </p:cNvPr>
          <p:cNvPicPr>
            <a:picLocks noChangeAspect="1"/>
          </p:cNvPicPr>
          <p:nvPr/>
        </p:nvPicPr>
        <p:blipFill>
          <a:blip r:embed="rId3"/>
          <a:srcRect/>
          <a:stretch/>
        </p:blipFill>
        <p:spPr>
          <a:xfrm>
            <a:off x="185890" y="182880"/>
            <a:ext cx="2648882" cy="977047"/>
          </a:xfrm>
          <a:prstGeom prst="rect">
            <a:avLst/>
          </a:prstGeom>
          <a:noFill/>
          <a:ln w="15875">
            <a:noFill/>
            <a:round/>
          </a:ln>
        </p:spPr>
      </p:pic>
      <p:sp>
        <p:nvSpPr>
          <p:cNvPr id="18" name="Text Placeholder 17">
            <a:extLst>
              <a:ext uri="{FF2B5EF4-FFF2-40B4-BE49-F238E27FC236}">
                <a16:creationId xmlns:a16="http://schemas.microsoft.com/office/drawing/2014/main" id="{BEC07052-D93A-1151-CF91-D3DD17DD3EB9}"/>
              </a:ext>
            </a:extLst>
          </p:cNvPr>
          <p:cNvSpPr>
            <a:spLocks noGrp="1"/>
          </p:cNvSpPr>
          <p:nvPr>
            <p:ph type="body" sz="quarter" idx="36" hasCustomPrompt="1"/>
          </p:nvPr>
        </p:nvSpPr>
        <p:spPr>
          <a:xfrm>
            <a:off x="7999200" y="457201"/>
            <a:ext cx="3733199" cy="410399"/>
          </a:xfrm>
        </p:spPr>
        <p:txBody>
          <a:bodyPr>
            <a:spAutoFit/>
          </a:bodyPr>
          <a:lstStyle>
            <a:lvl1pPr algn="r">
              <a:spcAft>
                <a:spcPts val="0"/>
              </a:spcAft>
              <a:defRPr sz="1400" b="1" i="0">
                <a:solidFill>
                  <a:schemeClr val="bg1"/>
                </a:solidFill>
                <a:latin typeface="Century Gothic" panose="020B0502020202020204" pitchFamily="34" charset="0"/>
              </a:defRPr>
            </a:lvl1pPr>
            <a:lvl2pPr algn="r">
              <a:spcAft>
                <a:spcPts val="0"/>
              </a:spcAft>
              <a:defRPr sz="1200" b="0" i="0">
                <a:solidFill>
                  <a:schemeClr val="bg1"/>
                </a:solidFill>
                <a:latin typeface="Century Gothic" panose="020B0502020202020204" pitchFamily="34" charset="0"/>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Click to add Business Group Name</a:t>
            </a:r>
          </a:p>
          <a:p>
            <a:pPr lvl="1"/>
            <a:r>
              <a:rPr lang="en-US" dirty="0"/>
              <a:t>Second level (Delete text box if not applicable)</a:t>
            </a:r>
          </a:p>
        </p:txBody>
      </p:sp>
      <p:sp>
        <p:nvSpPr>
          <p:cNvPr id="14" name="Title 3">
            <a:extLst>
              <a:ext uri="{FF2B5EF4-FFF2-40B4-BE49-F238E27FC236}">
                <a16:creationId xmlns:a16="http://schemas.microsoft.com/office/drawing/2014/main" id="{C239D405-C82D-36AE-67AA-CB0C6C635A73}"/>
              </a:ext>
            </a:extLst>
          </p:cNvPr>
          <p:cNvSpPr>
            <a:spLocks noGrp="1"/>
          </p:cNvSpPr>
          <p:nvPr>
            <p:ph type="title" hasCustomPrompt="1"/>
          </p:nvPr>
        </p:nvSpPr>
        <p:spPr>
          <a:xfrm>
            <a:off x="457200" y="2034000"/>
            <a:ext cx="9752400" cy="1288865"/>
          </a:xfrm>
        </p:spPr>
        <p:txBody>
          <a:bodyPr bIns="108000"/>
          <a:lstStyle>
            <a:lvl1pPr>
              <a:lnSpc>
                <a:spcPts val="4600"/>
              </a:lnSpc>
              <a:defRPr sz="4200" b="1" i="0">
                <a:solidFill>
                  <a:schemeClr val="bg1"/>
                </a:solidFill>
                <a:latin typeface="Century Gothic" panose="020B0502020202020204" pitchFamily="34" charset="0"/>
              </a:defRPr>
            </a:lvl1pPr>
          </a:lstStyle>
          <a:p>
            <a:r>
              <a:rPr lang="en-US" dirty="0"/>
              <a:t>Click to edit </a:t>
            </a:r>
            <a:br>
              <a:rPr lang="en-US" dirty="0"/>
            </a:br>
            <a:r>
              <a:rPr lang="en-US" dirty="0"/>
              <a:t>Master title style</a:t>
            </a:r>
            <a:endParaRPr lang="en-MX" dirty="0"/>
          </a:p>
        </p:txBody>
      </p:sp>
      <p:sp>
        <p:nvSpPr>
          <p:cNvPr id="13" name="Subtitle 2">
            <a:extLst>
              <a:ext uri="{FF2B5EF4-FFF2-40B4-BE49-F238E27FC236}">
                <a16:creationId xmlns:a16="http://schemas.microsoft.com/office/drawing/2014/main" id="{E569E659-CC1D-B1A4-576A-8408B21685B7}"/>
              </a:ext>
            </a:extLst>
          </p:cNvPr>
          <p:cNvSpPr>
            <a:spLocks noGrp="1"/>
          </p:cNvSpPr>
          <p:nvPr>
            <p:ph type="subTitle" idx="1"/>
          </p:nvPr>
        </p:nvSpPr>
        <p:spPr>
          <a:xfrm>
            <a:off x="457200" y="3354676"/>
            <a:ext cx="9752400" cy="865672"/>
          </a:xfrm>
        </p:spPr>
        <p:txBody>
          <a:bodyPr bIns="108000" anchor="t">
            <a:noAutofit/>
          </a:bodyPr>
          <a:lstStyle>
            <a:lvl1pPr marL="0" indent="0" algn="l">
              <a:spcAft>
                <a:spcPts val="800"/>
              </a:spcAft>
              <a:buNone/>
              <a:defRPr sz="2400" b="1" i="0">
                <a:solidFill>
                  <a:schemeClr val="bg1"/>
                </a:solidFill>
                <a:latin typeface="Century Gothic" panose="020B0502020202020204" pitchFamily="34" charset="0"/>
              </a:defRPr>
            </a:lvl1pPr>
            <a:lvl2pPr marL="0" indent="0" algn="l">
              <a:spcBef>
                <a:spcPts val="300"/>
              </a:spcBef>
              <a:spcAft>
                <a:spcPts val="0"/>
              </a:spcAft>
              <a:buNone/>
              <a:defRPr sz="1600" b="0" i="0">
                <a:solidFill>
                  <a:schemeClr val="bg1"/>
                </a:solidFill>
                <a:latin typeface="Century Gothic" panose="020B0502020202020204" pitchFamily="34" charset="0"/>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24" name="Text Placeholder 23">
            <a:extLst>
              <a:ext uri="{FF2B5EF4-FFF2-40B4-BE49-F238E27FC236}">
                <a16:creationId xmlns:a16="http://schemas.microsoft.com/office/drawing/2014/main" id="{5A4ADF1E-F226-6DB3-9465-6C80BA562548}"/>
              </a:ext>
            </a:extLst>
          </p:cNvPr>
          <p:cNvSpPr>
            <a:spLocks noGrp="1"/>
          </p:cNvSpPr>
          <p:nvPr>
            <p:ph type="body" sz="quarter" idx="37" hasCustomPrompt="1"/>
          </p:nvPr>
        </p:nvSpPr>
        <p:spPr>
          <a:xfrm>
            <a:off x="455613" y="4604400"/>
            <a:ext cx="1123200" cy="553998"/>
          </a:xfrm>
        </p:spPr>
        <p:txBody>
          <a:bodyPr>
            <a:spAutoFit/>
          </a:bodyPr>
          <a:lstStyle>
            <a:lvl1pPr>
              <a:spcAft>
                <a:spcPts val="0"/>
              </a:spcAft>
              <a:defRPr sz="1200" b="0" i="0">
                <a:solidFill>
                  <a:schemeClr val="bg1"/>
                </a:solidFill>
                <a:latin typeface="Century Gothic" panose="020B0502020202020204" pitchFamily="34" charset="0"/>
              </a:defRPr>
            </a:lvl1pPr>
            <a:lvl2pPr>
              <a:defRPr sz="1200" b="0" i="0">
                <a:solidFill>
                  <a:schemeClr val="bg1"/>
                </a:solidFill>
                <a:latin typeface="Century Gothic" panose="020B0502020202020204" pitchFamily="34" charset="0"/>
              </a:defRPr>
            </a:lvl2pPr>
            <a:lvl3pPr>
              <a:defRPr sz="1200" b="0" i="0">
                <a:solidFill>
                  <a:schemeClr val="bg1"/>
                </a:solidFill>
                <a:latin typeface="Century Gothic" panose="020B0502020202020204" pitchFamily="34" charset="0"/>
              </a:defRPr>
            </a:lvl3pPr>
            <a:lvl4pPr>
              <a:defRPr sz="1200" b="0" i="0">
                <a:solidFill>
                  <a:schemeClr val="bg1"/>
                </a:solidFill>
                <a:latin typeface="Century Gothic" panose="020B0502020202020204" pitchFamily="34" charset="0"/>
              </a:defRPr>
            </a:lvl4pPr>
            <a:lvl5pPr>
              <a:defRPr sz="1200" b="0" i="0">
                <a:solidFill>
                  <a:schemeClr val="bg1"/>
                </a:solidFill>
                <a:latin typeface="Century Gothic" panose="020B0502020202020204" pitchFamily="34" charset="0"/>
              </a:defRPr>
            </a:lvl5pPr>
          </a:lstStyle>
          <a:p>
            <a:pPr lvl="0"/>
            <a:r>
              <a:rPr lang="en-US" dirty="0"/>
              <a:t>Presented by:</a:t>
            </a:r>
            <a:br>
              <a:rPr lang="en-US" dirty="0"/>
            </a:br>
            <a:r>
              <a:rPr lang="en-US" dirty="0"/>
              <a:t>(Delete if not applicable)</a:t>
            </a:r>
            <a:endParaRPr lang="en-MX" dirty="0"/>
          </a:p>
        </p:txBody>
      </p:sp>
      <p:sp>
        <p:nvSpPr>
          <p:cNvPr id="9" name="Text Placeholder 8">
            <a:extLst>
              <a:ext uri="{FF2B5EF4-FFF2-40B4-BE49-F238E27FC236}">
                <a16:creationId xmlns:a16="http://schemas.microsoft.com/office/drawing/2014/main" id="{C076C0D1-B217-6CCF-CB3C-D3C6BE553016}"/>
              </a:ext>
            </a:extLst>
          </p:cNvPr>
          <p:cNvSpPr>
            <a:spLocks noGrp="1"/>
          </p:cNvSpPr>
          <p:nvPr>
            <p:ph type="body" sz="quarter" idx="41" hasCustomPrompt="1"/>
          </p:nvPr>
        </p:nvSpPr>
        <p:spPr>
          <a:xfrm>
            <a:off x="1720208" y="4604400"/>
            <a:ext cx="2519363" cy="817563"/>
          </a:xfrm>
        </p:spPr>
        <p:txBody>
          <a:bodyPr>
            <a:spAutoFit/>
          </a:bodyPr>
          <a:lstStyle>
            <a:lvl1pPr>
              <a:spcAft>
                <a:spcPts val="0"/>
              </a:spcAft>
              <a:defRPr sz="1200" b="1" i="0">
                <a:solidFill>
                  <a:schemeClr val="bg1"/>
                </a:solidFill>
                <a:latin typeface="Century Gothic" panose="020B0502020202020204" pitchFamily="34" charset="0"/>
              </a:defRPr>
            </a:lvl1pPr>
            <a:lvl2pPr>
              <a:spcAft>
                <a:spcPts val="0"/>
              </a:spcAft>
              <a:defRPr sz="1000" b="0" i="0">
                <a:solidFill>
                  <a:schemeClr val="bg1"/>
                </a:solidFill>
                <a:latin typeface="Century Gothic" panose="020B0502020202020204" pitchFamily="34" charset="0"/>
              </a:defRPr>
            </a:lvl2pPr>
            <a:lvl3pPr marL="0" indent="0">
              <a:spcBef>
                <a:spcPts val="0"/>
              </a:spcBef>
              <a:spcAft>
                <a:spcPts val="0"/>
              </a:spcAft>
              <a:buNone/>
              <a:defRPr sz="1000" b="0" i="0">
                <a:solidFill>
                  <a:schemeClr val="bg1"/>
                </a:solidFill>
                <a:latin typeface="Century Gothic" panose="020B0502020202020204" pitchFamily="34" charset="0"/>
              </a:defRPr>
            </a:lvl3pPr>
            <a:lvl4pPr marL="0" indent="0">
              <a:spcAft>
                <a:spcPts val="0"/>
              </a:spcAft>
              <a:buNone/>
              <a:defRPr sz="1000" b="0" i="0">
                <a:solidFill>
                  <a:schemeClr val="bg1"/>
                </a:solidFill>
                <a:latin typeface="Century Gothic" panose="020B0502020202020204" pitchFamily="34" charset="0"/>
              </a:defRPr>
            </a:lvl4pPr>
            <a:lvl5pPr marL="0" indent="0">
              <a:spcAft>
                <a:spcPts val="0"/>
              </a:spcAft>
              <a:buNone/>
              <a:defRPr sz="1000" b="0" i="0">
                <a:solidFill>
                  <a:schemeClr val="bg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10" name="Text Placeholder 8">
            <a:extLst>
              <a:ext uri="{FF2B5EF4-FFF2-40B4-BE49-F238E27FC236}">
                <a16:creationId xmlns:a16="http://schemas.microsoft.com/office/drawing/2014/main" id="{63710F89-0249-6CFE-A335-2BB32DA9B2B9}"/>
              </a:ext>
            </a:extLst>
          </p:cNvPr>
          <p:cNvSpPr>
            <a:spLocks noGrp="1"/>
          </p:cNvSpPr>
          <p:nvPr>
            <p:ph type="body" sz="quarter" idx="42" hasCustomPrompt="1"/>
          </p:nvPr>
        </p:nvSpPr>
        <p:spPr>
          <a:xfrm>
            <a:off x="4496400" y="4604400"/>
            <a:ext cx="2519363" cy="817563"/>
          </a:xfrm>
        </p:spPr>
        <p:txBody>
          <a:bodyPr>
            <a:spAutoFit/>
          </a:bodyPr>
          <a:lstStyle>
            <a:lvl1pPr>
              <a:spcAft>
                <a:spcPts val="0"/>
              </a:spcAft>
              <a:defRPr sz="1200" b="1" i="0">
                <a:solidFill>
                  <a:schemeClr val="bg1"/>
                </a:solidFill>
                <a:latin typeface="Century Gothic" panose="020B0502020202020204" pitchFamily="34" charset="0"/>
              </a:defRPr>
            </a:lvl1pPr>
            <a:lvl2pPr>
              <a:spcAft>
                <a:spcPts val="0"/>
              </a:spcAft>
              <a:defRPr sz="1000" b="0" i="0">
                <a:solidFill>
                  <a:schemeClr val="bg1"/>
                </a:solidFill>
                <a:latin typeface="Century Gothic" panose="020B0502020202020204" pitchFamily="34" charset="0"/>
              </a:defRPr>
            </a:lvl2pPr>
            <a:lvl3pPr marL="0" indent="0">
              <a:spcBef>
                <a:spcPts val="0"/>
              </a:spcBef>
              <a:spcAft>
                <a:spcPts val="0"/>
              </a:spcAft>
              <a:buNone/>
              <a:defRPr sz="1000" b="0" i="0">
                <a:solidFill>
                  <a:schemeClr val="bg1"/>
                </a:solidFill>
                <a:latin typeface="Century Gothic" panose="020B0502020202020204" pitchFamily="34" charset="0"/>
              </a:defRPr>
            </a:lvl3pPr>
            <a:lvl4pPr marL="0" indent="0">
              <a:spcAft>
                <a:spcPts val="0"/>
              </a:spcAft>
              <a:buNone/>
              <a:defRPr sz="1000" b="0" i="0">
                <a:solidFill>
                  <a:schemeClr val="bg1"/>
                </a:solidFill>
                <a:latin typeface="Century Gothic" panose="020B0502020202020204" pitchFamily="34" charset="0"/>
              </a:defRPr>
            </a:lvl4pPr>
            <a:lvl5pPr marL="0" indent="0">
              <a:spcAft>
                <a:spcPts val="0"/>
              </a:spcAft>
              <a:buNone/>
              <a:defRPr sz="1000" b="0" i="0">
                <a:solidFill>
                  <a:schemeClr val="bg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12" name="Text Placeholder 8">
            <a:extLst>
              <a:ext uri="{FF2B5EF4-FFF2-40B4-BE49-F238E27FC236}">
                <a16:creationId xmlns:a16="http://schemas.microsoft.com/office/drawing/2014/main" id="{C3B27707-7129-3961-F2C5-E59C4F008D21}"/>
              </a:ext>
            </a:extLst>
          </p:cNvPr>
          <p:cNvSpPr>
            <a:spLocks noGrp="1"/>
          </p:cNvSpPr>
          <p:nvPr>
            <p:ph type="body" sz="quarter" idx="43" hasCustomPrompt="1"/>
          </p:nvPr>
        </p:nvSpPr>
        <p:spPr>
          <a:xfrm>
            <a:off x="7290000" y="4604400"/>
            <a:ext cx="2519363" cy="817563"/>
          </a:xfrm>
        </p:spPr>
        <p:txBody>
          <a:bodyPr>
            <a:spAutoFit/>
          </a:bodyPr>
          <a:lstStyle>
            <a:lvl1pPr>
              <a:spcAft>
                <a:spcPts val="0"/>
              </a:spcAft>
              <a:defRPr sz="1200" b="1" i="0">
                <a:solidFill>
                  <a:schemeClr val="bg1"/>
                </a:solidFill>
                <a:latin typeface="Century Gothic" panose="020B0502020202020204" pitchFamily="34" charset="0"/>
              </a:defRPr>
            </a:lvl1pPr>
            <a:lvl2pPr>
              <a:spcAft>
                <a:spcPts val="0"/>
              </a:spcAft>
              <a:defRPr sz="1000" b="0" i="0">
                <a:solidFill>
                  <a:schemeClr val="bg1"/>
                </a:solidFill>
                <a:latin typeface="Century Gothic" panose="020B0502020202020204" pitchFamily="34" charset="0"/>
              </a:defRPr>
            </a:lvl2pPr>
            <a:lvl3pPr marL="0" indent="0">
              <a:spcBef>
                <a:spcPts val="0"/>
              </a:spcBef>
              <a:spcAft>
                <a:spcPts val="0"/>
              </a:spcAft>
              <a:buNone/>
              <a:defRPr sz="1000" b="0" i="0">
                <a:solidFill>
                  <a:schemeClr val="bg1"/>
                </a:solidFill>
                <a:latin typeface="Century Gothic" panose="020B0502020202020204" pitchFamily="34" charset="0"/>
              </a:defRPr>
            </a:lvl3pPr>
            <a:lvl4pPr marL="0" indent="0">
              <a:spcAft>
                <a:spcPts val="0"/>
              </a:spcAft>
              <a:buNone/>
              <a:defRPr sz="1000" b="0" i="0">
                <a:solidFill>
                  <a:schemeClr val="bg1"/>
                </a:solidFill>
                <a:latin typeface="Century Gothic" panose="020B0502020202020204" pitchFamily="34" charset="0"/>
              </a:defRPr>
            </a:lvl4pPr>
            <a:lvl5pPr marL="0" indent="0">
              <a:spcAft>
                <a:spcPts val="0"/>
              </a:spcAft>
              <a:buNone/>
              <a:defRPr sz="1000" b="0" i="0">
                <a:solidFill>
                  <a:schemeClr val="bg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200" y="6300000"/>
            <a:ext cx="11274425"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bg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8400"/>
            <a:ext cx="9360000" cy="142175"/>
          </a:xfrm>
          <a:prstGeom prst="rect">
            <a:avLst/>
          </a:prstGeom>
        </p:spPr>
        <p:txBody>
          <a:bodyPr/>
          <a:lstStyle>
            <a:lvl1pPr>
              <a:defRPr>
                <a:solidFill>
                  <a:schemeClr val="bg1"/>
                </a:solidFill>
              </a:defRPr>
            </a:lvl1pPr>
          </a:lstStyle>
          <a:p>
            <a:r>
              <a:rPr lang="en-US"/>
              <a:t>For Financial Professional and Institutional Use Only. Not for Public Use.</a:t>
            </a:r>
            <a:endParaRPr lang="en-US" dirty="0"/>
          </a:p>
        </p:txBody>
      </p:sp>
    </p:spTree>
    <p:extLst>
      <p:ext uri="{BB962C8B-B14F-4D97-AF65-F5344CB8AC3E}">
        <p14:creationId xmlns:p14="http://schemas.microsoft.com/office/powerpoint/2010/main" val="2781516133"/>
      </p:ext>
    </p:extLst>
  </p:cSld>
  <p:clrMapOvr>
    <a:masterClrMapping/>
  </p:clrMapOvr>
  <p:hf hdr="0" ftr="0" dt="0"/>
  <p:extLst>
    <p:ext uri="{DCECCB84-F9BA-43D5-87BE-67443E8EF086}">
      <p15:sldGuideLst xmlns:p15="http://schemas.microsoft.com/office/powerpoint/2012/main">
        <p15:guide id="5" orient="horz" pos="1275">
          <p15:clr>
            <a:srgbClr val="FBAE40"/>
          </p15:clr>
        </p15:guide>
        <p15:guide id="7" orient="horz" pos="29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quot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2F21B423-BD76-E567-E530-0D807C58ED19}"/>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7CDDDB9A-736B-91EB-B13A-3E80BA078AA6}"/>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5" name="Content Placeholder 14">
            <a:extLst>
              <a:ext uri="{FF2B5EF4-FFF2-40B4-BE49-F238E27FC236}">
                <a16:creationId xmlns:a16="http://schemas.microsoft.com/office/drawing/2014/main" id="{982B3479-284E-6BD6-39A6-C904F8DC672A}"/>
              </a:ext>
            </a:extLst>
          </p:cNvPr>
          <p:cNvSpPr>
            <a:spLocks noGrp="1"/>
          </p:cNvSpPr>
          <p:nvPr>
            <p:ph sz="quarter" idx="43"/>
          </p:nvPr>
        </p:nvSpPr>
        <p:spPr>
          <a:xfrm>
            <a:off x="457200" y="1296000"/>
            <a:ext cx="7369200" cy="184665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14" name="TextBox 13" descr="Opening quotation mark">
            <a:extLst>
              <a:ext uri="{FF2B5EF4-FFF2-40B4-BE49-F238E27FC236}">
                <a16:creationId xmlns:a16="http://schemas.microsoft.com/office/drawing/2014/main" id="{D95B50FE-D4C6-35C4-9456-3D6B05C2DA37}"/>
              </a:ext>
              <a:ext uri="{C183D7F6-B498-43B3-948B-1728B52AA6E4}">
                <adec:decorative xmlns:adec="http://schemas.microsoft.com/office/drawing/2017/decorative" val="0"/>
              </a:ext>
            </a:extLst>
          </p:cNvPr>
          <p:cNvSpPr txBox="1"/>
          <p:nvPr/>
        </p:nvSpPr>
        <p:spPr>
          <a:xfrm>
            <a:off x="8248040" y="1561851"/>
            <a:ext cx="345702" cy="333853"/>
          </a:xfrm>
          <a:prstGeom prst="rect">
            <a:avLst/>
          </a:prstGeom>
          <a:noFill/>
        </p:spPr>
        <p:txBody>
          <a:bodyPr wrap="square" lIns="0" tIns="0" rIns="0" bIns="0" rtlCol="0">
            <a:noAutofit/>
          </a:bodyPr>
          <a:lstStyle/>
          <a:p>
            <a:pPr>
              <a:lnSpc>
                <a:spcPts val="8800"/>
              </a:lnSpc>
            </a:pPr>
            <a:r>
              <a:rPr lang="en-US" sz="8800" dirty="0">
                <a:solidFill>
                  <a:srgbClr val="008077"/>
                </a:solidFill>
                <a:latin typeface="+mj-lt"/>
              </a:rPr>
              <a:t>“</a:t>
            </a:r>
          </a:p>
        </p:txBody>
      </p:sp>
      <p:sp>
        <p:nvSpPr>
          <p:cNvPr id="13" name="Text Placeholder 4">
            <a:extLst>
              <a:ext uri="{FF2B5EF4-FFF2-40B4-BE49-F238E27FC236}">
                <a16:creationId xmlns:a16="http://schemas.microsoft.com/office/drawing/2014/main" id="{739DEE42-0896-3B1A-4C29-554BDB917B6C}"/>
              </a:ext>
            </a:extLst>
          </p:cNvPr>
          <p:cNvSpPr>
            <a:spLocks noGrp="1"/>
          </p:cNvSpPr>
          <p:nvPr>
            <p:ph type="body" sz="quarter" idx="46" hasCustomPrompt="1"/>
          </p:nvPr>
        </p:nvSpPr>
        <p:spPr>
          <a:xfrm>
            <a:off x="8549235" y="1688318"/>
            <a:ext cx="3182391" cy="861774"/>
          </a:xfrm>
          <a:prstGeom prst="rect">
            <a:avLst/>
          </a:prstGeom>
        </p:spPr>
        <p:txBody>
          <a:bodyPr wrap="square" lIns="72000" tIns="0" rIns="0" bIns="0">
            <a:spAutoFit/>
          </a:bodyPr>
          <a:lstStyle>
            <a:lvl1pPr marL="0" indent="0">
              <a:lnSpc>
                <a:spcPct val="100000"/>
              </a:lnSpc>
              <a:spcBef>
                <a:spcPts val="0"/>
              </a:spcBef>
              <a:spcAft>
                <a:spcPts val="1200"/>
              </a:spcAft>
              <a:buNone/>
              <a:defRPr sz="2000" b="1">
                <a:solidFill>
                  <a:srgbClr val="008077"/>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400" b="1">
                <a:solidFill>
                  <a:schemeClr val="tx1"/>
                </a:solidFill>
                <a:latin typeface="Arial" panose="020B0604020202020204" pitchFamily="34" charset="0"/>
                <a:cs typeface="Arial" panose="020B0604020202020204" pitchFamily="34" charset="0"/>
              </a:defRPr>
            </a:lvl2pPr>
            <a:lvl3pPr marL="0" indent="0">
              <a:lnSpc>
                <a:spcPct val="100000"/>
              </a:lnSpc>
              <a:spcBef>
                <a:spcPts val="0"/>
              </a:spcBef>
              <a:spcAft>
                <a:spcPts val="0"/>
              </a:spcAft>
              <a:buNone/>
              <a:defRPr sz="1200">
                <a:solidFill>
                  <a:schemeClr val="tx1"/>
                </a:solidFill>
                <a:latin typeface="Arial" panose="020B0604020202020204" pitchFamily="34" charset="0"/>
                <a:cs typeface="Arial" panose="020B0604020202020204" pitchFamily="34" charset="0"/>
              </a:defRPr>
            </a:lvl3pPr>
          </a:lstStyle>
          <a:p>
            <a:pPr lvl="0"/>
            <a:r>
              <a:rPr lang="en-US" dirty="0"/>
              <a:t>Quote.”</a:t>
            </a:r>
          </a:p>
          <a:p>
            <a:pPr lvl="1"/>
            <a:r>
              <a:rPr lang="en-US" dirty="0"/>
              <a:t>Name</a:t>
            </a:r>
          </a:p>
          <a:p>
            <a:pPr lvl="2"/>
            <a:r>
              <a:rPr lang="en-US" dirty="0"/>
              <a:t>Job Title</a:t>
            </a:r>
          </a:p>
        </p:txBody>
      </p:sp>
      <p:sp>
        <p:nvSpPr>
          <p:cNvPr id="7" name="Text Placeholder 9">
            <a:extLst>
              <a:ext uri="{FF2B5EF4-FFF2-40B4-BE49-F238E27FC236}">
                <a16:creationId xmlns:a16="http://schemas.microsoft.com/office/drawing/2014/main" id="{9C7DC7BE-474D-20C3-2E70-3964A2D32471}"/>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1098010904"/>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4" pos="4926">
          <p15:clr>
            <a:srgbClr val="FBAE40"/>
          </p15:clr>
        </p15:guide>
        <p15:guide id="15" pos="5216">
          <p15:clr>
            <a:srgbClr val="FBAE40"/>
          </p15:clr>
        </p15:guide>
        <p15:guide id="16" orient="horz" pos="109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2-column (with image)">
    <p:spTree>
      <p:nvGrpSpPr>
        <p:cNvPr id="1" name=""/>
        <p:cNvGrpSpPr/>
        <p:nvPr/>
      </p:nvGrpSpPr>
      <p:grpSpPr>
        <a:xfrm>
          <a:off x="0" y="0"/>
          <a:ext cx="0" cy="0"/>
          <a:chOff x="0" y="0"/>
          <a:chExt cx="0" cy="0"/>
        </a:xfrm>
      </p:grpSpPr>
      <p:pic>
        <p:nvPicPr>
          <p:cNvPr id="7" name="Picture 14">
            <a:extLst>
              <a:ext uri="{FF2B5EF4-FFF2-40B4-BE49-F238E27FC236}">
                <a16:creationId xmlns:a16="http://schemas.microsoft.com/office/drawing/2014/main" id="{A8536197-198E-4DF4-0A8E-4D6668E0A002}"/>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8" name="Subtitle 2">
            <a:extLst>
              <a:ext uri="{FF2B5EF4-FFF2-40B4-BE49-F238E27FC236}">
                <a16:creationId xmlns:a16="http://schemas.microsoft.com/office/drawing/2014/main" id="{65A5DF6B-D154-2E34-B812-B3084C81DA52}"/>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3" name="Content Placeholder 12">
            <a:extLst>
              <a:ext uri="{FF2B5EF4-FFF2-40B4-BE49-F238E27FC236}">
                <a16:creationId xmlns:a16="http://schemas.microsoft.com/office/drawing/2014/main" id="{C4DBFC42-8400-B7F1-81F7-0AD4D3C718D8}"/>
              </a:ext>
            </a:extLst>
          </p:cNvPr>
          <p:cNvSpPr>
            <a:spLocks noGrp="1"/>
          </p:cNvSpPr>
          <p:nvPr>
            <p:ph sz="quarter" idx="42"/>
          </p:nvPr>
        </p:nvSpPr>
        <p:spPr>
          <a:xfrm>
            <a:off x="457199" y="1296000"/>
            <a:ext cx="5400000" cy="184665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2" name="Picture Placeholder 38" descr="[Alt text placeholder]">
            <a:extLst>
              <a:ext uri="{FF2B5EF4-FFF2-40B4-BE49-F238E27FC236}">
                <a16:creationId xmlns:a16="http://schemas.microsoft.com/office/drawing/2014/main" id="{D3A39AEB-BD26-3DCA-6D0F-4B4937BDF29A}"/>
              </a:ext>
            </a:extLst>
          </p:cNvPr>
          <p:cNvSpPr>
            <a:spLocks noGrp="1"/>
          </p:cNvSpPr>
          <p:nvPr>
            <p:ph type="pic" sz="quarter" idx="34" hasCustomPrompt="1"/>
          </p:nvPr>
        </p:nvSpPr>
        <p:spPr>
          <a:xfrm>
            <a:off x="6325200" y="1296000"/>
            <a:ext cx="5400000" cy="5586412"/>
          </a:xfrm>
          <a:custGeom>
            <a:avLst/>
            <a:gdLst>
              <a:gd name="connsiteX0" fmla="*/ 72327 w 5418138"/>
              <a:gd name="connsiteY0" fmla="*/ 0 h 5586412"/>
              <a:gd name="connsiteX1" fmla="*/ 5345812 w 5418138"/>
              <a:gd name="connsiteY1" fmla="*/ 0 h 5586412"/>
              <a:gd name="connsiteX2" fmla="*/ 5371523 w 5418138"/>
              <a:gd name="connsiteY2" fmla="*/ 5225 h 5586412"/>
              <a:gd name="connsiteX3" fmla="*/ 5412126 w 5418138"/>
              <a:gd name="connsiteY3" fmla="*/ 45829 h 5586412"/>
              <a:gd name="connsiteX4" fmla="*/ 5418138 w 5418138"/>
              <a:gd name="connsiteY4" fmla="*/ 75414 h 5586412"/>
              <a:gd name="connsiteX5" fmla="*/ 5418138 w 5418138"/>
              <a:gd name="connsiteY5" fmla="*/ 5586412 h 5586412"/>
              <a:gd name="connsiteX6" fmla="*/ 0 w 5418138"/>
              <a:gd name="connsiteY6" fmla="*/ 5586412 h 5586412"/>
              <a:gd name="connsiteX7" fmla="*/ 0 w 5418138"/>
              <a:gd name="connsiteY7" fmla="*/ 75419 h 5586412"/>
              <a:gd name="connsiteX8" fmla="*/ 46616 w 5418138"/>
              <a:gd name="connsiteY8" fmla="*/ 5225 h 558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138" h="5586412">
                <a:moveTo>
                  <a:pt x="72327" y="0"/>
                </a:moveTo>
                <a:lnTo>
                  <a:pt x="5345812" y="0"/>
                </a:lnTo>
                <a:lnTo>
                  <a:pt x="5371523" y="5225"/>
                </a:lnTo>
                <a:cubicBezTo>
                  <a:pt x="5389741" y="12965"/>
                  <a:pt x="5404386" y="27611"/>
                  <a:pt x="5412126" y="45829"/>
                </a:cubicBezTo>
                <a:lnTo>
                  <a:pt x="5418138" y="75414"/>
                </a:lnTo>
                <a:lnTo>
                  <a:pt x="5418138" y="5586412"/>
                </a:lnTo>
                <a:lnTo>
                  <a:pt x="0" y="5586412"/>
                </a:lnTo>
                <a:lnTo>
                  <a:pt x="0" y="75419"/>
                </a:lnTo>
                <a:cubicBezTo>
                  <a:pt x="0" y="43984"/>
                  <a:pt x="19290" y="16835"/>
                  <a:pt x="46616" y="5225"/>
                </a:cubicBezTo>
                <a:close/>
              </a:path>
            </a:pathLst>
          </a:custGeom>
          <a:solidFill>
            <a:schemeClr val="bg2"/>
          </a:solidFill>
        </p:spPr>
        <p:txBody>
          <a:bodyPr wrap="square" anchor="ctr" anchorCtr="0">
            <a:noAutofit/>
          </a:bodyPr>
          <a:lstStyle>
            <a:lvl1pPr marL="0" indent="0" algn="ctr">
              <a:buNone/>
              <a:defRPr sz="1600" b="0">
                <a:solidFill>
                  <a:schemeClr val="tx1"/>
                </a:solidFill>
              </a:defRPr>
            </a:lvl1pPr>
          </a:lstStyle>
          <a:p>
            <a:r>
              <a:rPr lang="en-MX" dirty="0"/>
              <a:t>Double click icon</a:t>
            </a:r>
            <a:br>
              <a:rPr lang="en-MX" dirty="0"/>
            </a:br>
            <a:r>
              <a:rPr lang="en-MX" dirty="0"/>
              <a:t>to insert picture</a:t>
            </a:r>
          </a:p>
        </p:txBody>
      </p:sp>
      <p:sp>
        <p:nvSpPr>
          <p:cNvPr id="5" name="Text Placeholder 9">
            <a:extLst>
              <a:ext uri="{FF2B5EF4-FFF2-40B4-BE49-F238E27FC236}">
                <a16:creationId xmlns:a16="http://schemas.microsoft.com/office/drawing/2014/main" id="{55BF3E8E-C466-C7C9-97C3-7853FAB881CD}"/>
              </a:ext>
            </a:extLst>
          </p:cNvPr>
          <p:cNvSpPr>
            <a:spLocks noGrp="1"/>
          </p:cNvSpPr>
          <p:nvPr>
            <p:ph type="body" sz="quarter" idx="40" hasCustomPrompt="1"/>
          </p:nvPr>
        </p:nvSpPr>
        <p:spPr>
          <a:xfrm>
            <a:off x="457200" y="5910149"/>
            <a:ext cx="5400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5400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473012527"/>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3692">
          <p15:clr>
            <a:srgbClr val="FBAE40"/>
          </p15:clr>
        </p15:guide>
        <p15:guide id="13" pos="398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break quote (gradient background)">
    <p:bg>
      <p:bgPr>
        <a:gradFill>
          <a:gsLst>
            <a:gs pos="70000">
              <a:srgbClr val="1446E1"/>
            </a:gs>
            <a:gs pos="0">
              <a:srgbClr val="001E62"/>
            </a:gs>
            <a:gs pos="97000">
              <a:srgbClr val="00BFB3"/>
            </a:gs>
          </a:gsLst>
          <a:lin ang="2700000" scaled="0"/>
        </a:gradFill>
        <a:effectLst/>
      </p:bgPr>
    </p:bg>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418849C5-E356-CBC5-3036-AEFD8B3A162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146227" y="91440"/>
            <a:ext cx="1786812" cy="659070"/>
          </a:xfrm>
          <a:prstGeom prst="rect">
            <a:avLst/>
          </a:prstGeom>
        </p:spPr>
      </p:pic>
      <p:sp>
        <p:nvSpPr>
          <p:cNvPr id="7" name="Title 2">
            <a:extLst>
              <a:ext uri="{FF2B5EF4-FFF2-40B4-BE49-F238E27FC236}">
                <a16:creationId xmlns:a16="http://schemas.microsoft.com/office/drawing/2014/main" id="{E7D00D8F-3757-E674-F54E-7997A28A593B}"/>
              </a:ext>
            </a:extLst>
          </p:cNvPr>
          <p:cNvSpPr>
            <a:spLocks noGrp="1"/>
          </p:cNvSpPr>
          <p:nvPr>
            <p:ph type="title" hasCustomPrompt="1"/>
          </p:nvPr>
        </p:nvSpPr>
        <p:spPr>
          <a:xfrm>
            <a:off x="457200" y="-642209"/>
            <a:ext cx="11271250" cy="474784"/>
          </a:xfrm>
        </p:spPr>
        <p:txBody>
          <a:bodyPr>
            <a:noAutofit/>
          </a:bodyPr>
          <a:lstStyle>
            <a:lvl1pPr>
              <a:defRPr sz="1400"/>
            </a:lvl1pPr>
          </a:lstStyle>
          <a:p>
            <a:r>
              <a:rPr lang="en-MX" sz="1400" dirty="0"/>
              <a:t>Hidden slide title for accessible decks.</a:t>
            </a:r>
            <a:br>
              <a:rPr lang="en-MX" sz="1400" dirty="0"/>
            </a:br>
            <a:r>
              <a:rPr lang="en-MX" sz="1400" dirty="0"/>
              <a:t>Update copy to a title that applies to your content or remove only if accessibility is not required for your deck.</a:t>
            </a:r>
            <a:endParaRPr lang="en-MX" dirty="0"/>
          </a:p>
        </p:txBody>
      </p:sp>
      <p:sp>
        <p:nvSpPr>
          <p:cNvPr id="5" name="TextBox 4" descr="Opening quotation mark">
            <a:extLst>
              <a:ext uri="{FF2B5EF4-FFF2-40B4-BE49-F238E27FC236}">
                <a16:creationId xmlns:a16="http://schemas.microsoft.com/office/drawing/2014/main" id="{2C105C08-42CE-E39B-51BB-C21B5ED74CAC}"/>
              </a:ext>
            </a:extLst>
          </p:cNvPr>
          <p:cNvSpPr txBox="1"/>
          <p:nvPr/>
        </p:nvSpPr>
        <p:spPr>
          <a:xfrm>
            <a:off x="2258195" y="1367523"/>
            <a:ext cx="471990" cy="452119"/>
          </a:xfrm>
          <a:prstGeom prst="rect">
            <a:avLst/>
          </a:prstGeom>
          <a:noFill/>
        </p:spPr>
        <p:txBody>
          <a:bodyPr wrap="square" lIns="0" tIns="0" rIns="0" bIns="0" rtlCol="0">
            <a:noAutofit/>
          </a:bodyPr>
          <a:lstStyle/>
          <a:p>
            <a:pPr>
              <a:lnSpc>
                <a:spcPts val="12000"/>
              </a:lnSpc>
            </a:pPr>
            <a:r>
              <a:rPr lang="en-US" sz="12000" dirty="0">
                <a:solidFill>
                  <a:schemeClr val="bg1"/>
                </a:solidFill>
                <a:latin typeface="+mj-lt"/>
              </a:rPr>
              <a:t>“</a:t>
            </a:r>
          </a:p>
        </p:txBody>
      </p:sp>
      <p:sp>
        <p:nvSpPr>
          <p:cNvPr id="6" name="Text Placeholder 4">
            <a:extLst>
              <a:ext uri="{FF2B5EF4-FFF2-40B4-BE49-F238E27FC236}">
                <a16:creationId xmlns:a16="http://schemas.microsoft.com/office/drawing/2014/main" id="{5190911C-E3EE-FCCB-B038-3D6F770529C7}"/>
              </a:ext>
            </a:extLst>
          </p:cNvPr>
          <p:cNvSpPr>
            <a:spLocks noGrp="1"/>
          </p:cNvSpPr>
          <p:nvPr>
            <p:ph type="body" sz="quarter" idx="11" hasCustomPrompt="1"/>
          </p:nvPr>
        </p:nvSpPr>
        <p:spPr>
          <a:xfrm>
            <a:off x="2662893" y="1538113"/>
            <a:ext cx="6856006" cy="1138773"/>
          </a:xfrm>
          <a:prstGeom prst="rect">
            <a:avLst/>
          </a:prstGeom>
        </p:spPr>
        <p:txBody>
          <a:bodyPr wrap="square" lIns="108000" tIns="0" rIns="0" bIns="0">
            <a:spAutoFit/>
          </a:bodyPr>
          <a:lstStyle>
            <a:lvl1pPr marL="0" indent="0">
              <a:lnSpc>
                <a:spcPct val="100000"/>
              </a:lnSpc>
              <a:spcBef>
                <a:spcPts val="0"/>
              </a:spcBef>
              <a:spcAft>
                <a:spcPts val="1200"/>
              </a:spcAft>
              <a:buNone/>
              <a:defRPr sz="3200" b="1">
                <a:solidFill>
                  <a:schemeClr val="bg1"/>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800" b="1">
                <a:solidFill>
                  <a:schemeClr val="bg1"/>
                </a:solidFill>
                <a:latin typeface="Arial" panose="020B0604020202020204" pitchFamily="34" charset="0"/>
                <a:cs typeface="Arial" panose="020B0604020202020204" pitchFamily="34" charset="0"/>
              </a:defRPr>
            </a:lvl2pPr>
            <a:lvl3pPr marL="0" indent="0">
              <a:lnSpc>
                <a:spcPct val="100000"/>
              </a:lnSpc>
              <a:spcBef>
                <a:spcPts val="0"/>
              </a:spcBef>
              <a:spcAft>
                <a:spcPts val="0"/>
              </a:spcAft>
              <a:buNone/>
              <a:defRPr sz="1400">
                <a:solidFill>
                  <a:schemeClr val="bg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Portfolio Manager</a:t>
            </a:r>
          </a:p>
          <a:p>
            <a:pPr lvl="2"/>
            <a:r>
              <a:rPr lang="en-US" dirty="0"/>
              <a:t>Portfolio Manager Title</a:t>
            </a:r>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200" y="6300000"/>
            <a:ext cx="11274425"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bg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8400"/>
            <a:ext cx="7366000" cy="142175"/>
          </a:xfrm>
          <a:prstGeom prst="rect">
            <a:avLst/>
          </a:prstGeom>
        </p:spPr>
        <p:txBody>
          <a:bodyPr/>
          <a:lstStyle>
            <a:lvl1pPr>
              <a:defRPr>
                <a:solidFill>
                  <a:schemeClr val="bg1"/>
                </a:solidFill>
              </a:defRPr>
            </a:lvl1pPr>
          </a:lstStyle>
          <a:p>
            <a:r>
              <a:rPr lang="en-US" dirty="0"/>
              <a:t>For Financial Professional and Institutional Use Only. Not for Public Use.</a:t>
            </a:r>
          </a:p>
        </p:txBody>
      </p:sp>
      <p:sp>
        <p:nvSpPr>
          <p:cNvPr id="2" name="Slide Number Placeholder 1">
            <a:extLst>
              <a:ext uri="{FF2B5EF4-FFF2-40B4-BE49-F238E27FC236}">
                <a16:creationId xmlns:a16="http://schemas.microsoft.com/office/drawing/2014/main" id="{B0B6D8D3-3A8A-4814-7C6B-EF4DF4A9B732}"/>
              </a:ext>
            </a:extLst>
          </p:cNvPr>
          <p:cNvSpPr>
            <a:spLocks noGrp="1"/>
          </p:cNvSpPr>
          <p:nvPr>
            <p:ph type="sldNum" sz="quarter" idx="27"/>
          </p:nvPr>
        </p:nvSpPr>
        <p:spPr/>
        <p:txBody>
          <a:bodyPr/>
          <a:lstStyle>
            <a:lvl1pPr>
              <a:defRPr>
                <a:solidFill>
                  <a:schemeClr val="bg1"/>
                </a:solidFill>
              </a:defRPr>
            </a:lvl1pPr>
          </a:lstStyle>
          <a:p>
            <a:fld id="{E32394A6-AED1-4B79-B4B6-933D748A7F18}" type="slidenum">
              <a:rPr lang="en-US" smtClean="0"/>
              <a:pPr/>
              <a:t>‹#›</a:t>
            </a:fld>
            <a:endParaRPr lang="en-US"/>
          </a:p>
        </p:txBody>
      </p:sp>
    </p:spTree>
    <p:extLst>
      <p:ext uri="{BB962C8B-B14F-4D97-AF65-F5344CB8AC3E}">
        <p14:creationId xmlns:p14="http://schemas.microsoft.com/office/powerpoint/2010/main" val="2441287640"/>
      </p:ext>
    </p:extLst>
  </p:cSld>
  <p:clrMapOvr>
    <a:masterClrMapping/>
  </p:clrMapOvr>
  <p:hf hdr="0" ftr="0" dt="0"/>
  <p:extLst>
    <p:ext uri="{DCECCB84-F9BA-43D5-87BE-67443E8EF086}">
      <p15:sldGuideLst xmlns:p15="http://schemas.microsoft.com/office/powerpoint/2012/main">
        <p15:guide id="8" pos="44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break quote (printer friend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905589-87B6-1F8A-2251-AEACF21FC96B}"/>
              </a:ext>
              <a:ext uri="{C183D7F6-B498-43B3-948B-1728B52AA6E4}">
                <adec:decorative xmlns:adec="http://schemas.microsoft.com/office/drawing/2017/decorative" val="1"/>
              </a:ext>
            </a:extLst>
          </p:cNvPr>
          <p:cNvSpPr/>
          <p:nvPr/>
        </p:nvSpPr>
        <p:spPr>
          <a:xfrm>
            <a:off x="0" y="0"/>
            <a:ext cx="273050" cy="6858000"/>
          </a:xfrm>
          <a:prstGeom prst="rect">
            <a:avLst/>
          </a:prstGeom>
          <a:gradFill>
            <a:gsLst>
              <a:gs pos="63000">
                <a:srgbClr val="1446E1"/>
              </a:gs>
              <a:gs pos="0">
                <a:srgbClr val="001E62"/>
              </a:gs>
              <a:gs pos="94000">
                <a:srgbClr val="00BFB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2">
            <a:extLst>
              <a:ext uri="{FF2B5EF4-FFF2-40B4-BE49-F238E27FC236}">
                <a16:creationId xmlns:a16="http://schemas.microsoft.com/office/drawing/2014/main" id="{B336922D-A038-B078-0CA4-45E6B5B27937}"/>
              </a:ext>
            </a:extLst>
          </p:cNvPr>
          <p:cNvSpPr>
            <a:spLocks noGrp="1"/>
          </p:cNvSpPr>
          <p:nvPr>
            <p:ph type="title" hasCustomPrompt="1"/>
          </p:nvPr>
        </p:nvSpPr>
        <p:spPr>
          <a:xfrm>
            <a:off x="457200" y="-642209"/>
            <a:ext cx="11271250" cy="474784"/>
          </a:xfrm>
        </p:spPr>
        <p:txBody>
          <a:bodyPr>
            <a:noAutofit/>
          </a:bodyPr>
          <a:lstStyle>
            <a:lvl1pPr>
              <a:defRPr sz="1400"/>
            </a:lvl1pPr>
          </a:lstStyle>
          <a:p>
            <a:r>
              <a:rPr lang="en-MX" sz="1400" dirty="0"/>
              <a:t>Hidden slide title for accessible decks.</a:t>
            </a:r>
            <a:br>
              <a:rPr lang="en-MX" sz="1400" dirty="0"/>
            </a:br>
            <a:r>
              <a:rPr lang="en-MX" sz="1400" dirty="0"/>
              <a:t>Update copy to a title that applies to your content or remove only if accessibility is not required for your deck.</a:t>
            </a:r>
            <a:endParaRPr lang="en-MX" dirty="0"/>
          </a:p>
        </p:txBody>
      </p:sp>
      <p:sp>
        <p:nvSpPr>
          <p:cNvPr id="2" name="TextBox 1" descr="Opening quotation mark">
            <a:extLst>
              <a:ext uri="{FF2B5EF4-FFF2-40B4-BE49-F238E27FC236}">
                <a16:creationId xmlns:a16="http://schemas.microsoft.com/office/drawing/2014/main" id="{54A04840-C831-D956-7556-2F9F7156F7E9}"/>
              </a:ext>
            </a:extLst>
          </p:cNvPr>
          <p:cNvSpPr txBox="1"/>
          <p:nvPr/>
        </p:nvSpPr>
        <p:spPr>
          <a:xfrm>
            <a:off x="2258195" y="1367523"/>
            <a:ext cx="471990" cy="452119"/>
          </a:xfrm>
          <a:prstGeom prst="rect">
            <a:avLst/>
          </a:prstGeom>
          <a:noFill/>
        </p:spPr>
        <p:txBody>
          <a:bodyPr wrap="square" lIns="0" tIns="0" rIns="0" bIns="0" rtlCol="0">
            <a:noAutofit/>
          </a:bodyPr>
          <a:lstStyle/>
          <a:p>
            <a:pPr>
              <a:lnSpc>
                <a:spcPts val="12000"/>
              </a:lnSpc>
            </a:pPr>
            <a:r>
              <a:rPr lang="en-US" sz="12000" dirty="0">
                <a:solidFill>
                  <a:srgbClr val="008077"/>
                </a:solidFill>
                <a:latin typeface="+mj-lt"/>
              </a:rPr>
              <a:t>“</a:t>
            </a:r>
          </a:p>
        </p:txBody>
      </p:sp>
      <p:sp>
        <p:nvSpPr>
          <p:cNvPr id="3" name="Text Placeholder 4">
            <a:extLst>
              <a:ext uri="{FF2B5EF4-FFF2-40B4-BE49-F238E27FC236}">
                <a16:creationId xmlns:a16="http://schemas.microsoft.com/office/drawing/2014/main" id="{26AADFF9-B187-D241-E61C-C6CDE59318DA}"/>
              </a:ext>
            </a:extLst>
          </p:cNvPr>
          <p:cNvSpPr>
            <a:spLocks noGrp="1"/>
          </p:cNvSpPr>
          <p:nvPr>
            <p:ph type="body" sz="quarter" idx="11" hasCustomPrompt="1"/>
          </p:nvPr>
        </p:nvSpPr>
        <p:spPr>
          <a:xfrm>
            <a:off x="2662893" y="1538113"/>
            <a:ext cx="6856006" cy="1138773"/>
          </a:xfrm>
          <a:prstGeom prst="rect">
            <a:avLst/>
          </a:prstGeom>
        </p:spPr>
        <p:txBody>
          <a:bodyPr wrap="square" lIns="108000" tIns="0" rIns="0" bIns="0">
            <a:spAutoFit/>
          </a:bodyPr>
          <a:lstStyle>
            <a:lvl1pPr marL="0" indent="0">
              <a:lnSpc>
                <a:spcPct val="100000"/>
              </a:lnSpc>
              <a:spcBef>
                <a:spcPts val="0"/>
              </a:spcBef>
              <a:spcAft>
                <a:spcPts val="1200"/>
              </a:spcAft>
              <a:buNone/>
              <a:defRPr sz="3200" b="1">
                <a:solidFill>
                  <a:srgbClr val="008077"/>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800" b="1">
                <a:solidFill>
                  <a:schemeClr val="tx1"/>
                </a:solidFill>
                <a:latin typeface="Arial" panose="020B0604020202020204" pitchFamily="34" charset="0"/>
                <a:cs typeface="Arial" panose="020B0604020202020204" pitchFamily="34" charset="0"/>
              </a:defRPr>
            </a:lvl2pPr>
            <a:lvl3pPr marL="0" indent="0">
              <a:lnSpc>
                <a:spcPct val="100000"/>
              </a:lnSpc>
              <a:spcBef>
                <a:spcPts val="0"/>
              </a:spcBef>
              <a:spcAft>
                <a:spcPts val="0"/>
              </a:spcAft>
              <a:buNone/>
              <a:defRPr sz="1400">
                <a:solidFill>
                  <a:schemeClr val="tx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Portfolio Manager</a:t>
            </a:r>
          </a:p>
          <a:p>
            <a:pPr lvl="2"/>
            <a:r>
              <a:rPr lang="en-US" dirty="0"/>
              <a:t>Portfolio Manager Title</a:t>
            </a:r>
          </a:p>
        </p:txBody>
      </p:sp>
      <p:sp>
        <p:nvSpPr>
          <p:cNvPr id="4" name="Text Placeholder 9">
            <a:extLst>
              <a:ext uri="{FF2B5EF4-FFF2-40B4-BE49-F238E27FC236}">
                <a16:creationId xmlns:a16="http://schemas.microsoft.com/office/drawing/2014/main" id="{AEE5C994-42F3-1BD2-7BAA-65EE65B80459}"/>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2544"/>
            <a:ext cx="7366000" cy="153888"/>
          </a:xfrm>
          <a:prstGeom prst="rect">
            <a:avLst/>
          </a:prstGeom>
        </p:spPr>
        <p:txBody>
          <a:bodyPr/>
          <a:lstStyle>
            <a:lvl1pPr>
              <a:defRPr>
                <a:solidFill>
                  <a:schemeClr val="tx1"/>
                </a:solidFill>
              </a:defRPr>
            </a:lvl1pPr>
          </a:lstStyle>
          <a:p>
            <a:r>
              <a:rPr lang="en-US" dirty="0"/>
              <a:t>For Financial Professional and Institutional Use Only. Not for Public Use.</a:t>
            </a:r>
          </a:p>
        </p:txBody>
      </p:sp>
      <p:sp>
        <p:nvSpPr>
          <p:cNvPr id="7" name="Slide Number Placeholder 6">
            <a:extLst>
              <a:ext uri="{FF2B5EF4-FFF2-40B4-BE49-F238E27FC236}">
                <a16:creationId xmlns:a16="http://schemas.microsoft.com/office/drawing/2014/main" id="{4A0E24E9-4E60-4B5B-EDAD-AC3F6CF570FE}"/>
              </a:ext>
            </a:extLst>
          </p:cNvPr>
          <p:cNvSpPr>
            <a:spLocks noGrp="1"/>
          </p:cNvSpPr>
          <p:nvPr>
            <p:ph type="sldNum" sz="quarter" idx="41"/>
          </p:nvPr>
        </p:nvSpPr>
        <p:spPr/>
        <p:txBody>
          <a:bodyPr/>
          <a:lstStyle/>
          <a:p>
            <a:fld id="{E32394A6-AED1-4B79-B4B6-933D748A7F18}" type="slidenum">
              <a:rPr lang="en-US" smtClean="0"/>
              <a:pPr/>
              <a:t>‹#›</a:t>
            </a:fld>
            <a:endParaRPr lang="en-US"/>
          </a:p>
        </p:txBody>
      </p:sp>
    </p:spTree>
    <p:extLst>
      <p:ext uri="{BB962C8B-B14F-4D97-AF65-F5344CB8AC3E}">
        <p14:creationId xmlns:p14="http://schemas.microsoft.com/office/powerpoint/2010/main" val="288105809"/>
      </p:ext>
    </p:extLst>
  </p:cSld>
  <p:clrMapOvr>
    <a:masterClrMapping/>
  </p:clrMapOvr>
  <p:hf hdr="0" ftr="0" dt="0"/>
  <p:extLst>
    <p:ext uri="{DCECCB84-F9BA-43D5-87BE-67443E8EF086}">
      <p15:sldGuideLst xmlns:p15="http://schemas.microsoft.com/office/powerpoint/2012/main">
        <p15:guide id="8" pos="44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2-column (quote and image)">
    <p:spTree>
      <p:nvGrpSpPr>
        <p:cNvPr id="1" name=""/>
        <p:cNvGrpSpPr/>
        <p:nvPr/>
      </p:nvGrpSpPr>
      <p:grpSpPr>
        <a:xfrm>
          <a:off x="0" y="0"/>
          <a:ext cx="0" cy="0"/>
          <a:chOff x="0" y="0"/>
          <a:chExt cx="0" cy="0"/>
        </a:xfrm>
      </p:grpSpPr>
      <p:pic>
        <p:nvPicPr>
          <p:cNvPr id="9" name="Picture 14">
            <a:extLst>
              <a:ext uri="{FF2B5EF4-FFF2-40B4-BE49-F238E27FC236}">
                <a16:creationId xmlns:a16="http://schemas.microsoft.com/office/drawing/2014/main" id="{F30B5DD4-F3FF-4EF5-D932-62AA53B82267}"/>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10" name="Subtitle 2">
            <a:extLst>
              <a:ext uri="{FF2B5EF4-FFF2-40B4-BE49-F238E27FC236}">
                <a16:creationId xmlns:a16="http://schemas.microsoft.com/office/drawing/2014/main" id="{D7814465-6B4A-5CEE-105F-17DD52439D1C}"/>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7" name="TextBox 6" descr="Opening quotation mark">
            <a:extLst>
              <a:ext uri="{FF2B5EF4-FFF2-40B4-BE49-F238E27FC236}">
                <a16:creationId xmlns:a16="http://schemas.microsoft.com/office/drawing/2014/main" id="{E7069253-A352-FF5D-CB86-E48BA62CA605}"/>
              </a:ext>
            </a:extLst>
          </p:cNvPr>
          <p:cNvSpPr txBox="1"/>
          <p:nvPr/>
        </p:nvSpPr>
        <p:spPr>
          <a:xfrm>
            <a:off x="422753" y="1138118"/>
            <a:ext cx="471990" cy="452119"/>
          </a:xfrm>
          <a:prstGeom prst="rect">
            <a:avLst/>
          </a:prstGeom>
          <a:noFill/>
        </p:spPr>
        <p:txBody>
          <a:bodyPr wrap="square" lIns="0" tIns="0" rIns="0" bIns="0" rtlCol="0">
            <a:noAutofit/>
          </a:bodyPr>
          <a:lstStyle/>
          <a:p>
            <a:pPr>
              <a:lnSpc>
                <a:spcPts val="12000"/>
              </a:lnSpc>
            </a:pPr>
            <a:r>
              <a:rPr lang="en-US" sz="12000" dirty="0">
                <a:solidFill>
                  <a:srgbClr val="008077"/>
                </a:solidFill>
                <a:latin typeface="+mj-lt"/>
              </a:rPr>
              <a:t>“</a:t>
            </a:r>
          </a:p>
        </p:txBody>
      </p:sp>
      <p:sp>
        <p:nvSpPr>
          <p:cNvPr id="5" name="Text Placeholder 4">
            <a:extLst>
              <a:ext uri="{FF2B5EF4-FFF2-40B4-BE49-F238E27FC236}">
                <a16:creationId xmlns:a16="http://schemas.microsoft.com/office/drawing/2014/main" id="{D86322F7-12F2-2AD5-8ECC-C340DFE5DCCE}"/>
              </a:ext>
            </a:extLst>
          </p:cNvPr>
          <p:cNvSpPr>
            <a:spLocks noGrp="1"/>
          </p:cNvSpPr>
          <p:nvPr>
            <p:ph type="body" sz="quarter" idx="11" hasCustomPrompt="1"/>
          </p:nvPr>
        </p:nvSpPr>
        <p:spPr>
          <a:xfrm>
            <a:off x="821913" y="1296000"/>
            <a:ext cx="5035285" cy="1138773"/>
          </a:xfrm>
          <a:prstGeom prst="rect">
            <a:avLst/>
          </a:prstGeom>
        </p:spPr>
        <p:txBody>
          <a:bodyPr wrap="square" lIns="108000" tIns="0" rIns="0" bIns="0">
            <a:spAutoFit/>
          </a:bodyPr>
          <a:lstStyle>
            <a:lvl1pPr marL="0" indent="0">
              <a:lnSpc>
                <a:spcPct val="100000"/>
              </a:lnSpc>
              <a:spcBef>
                <a:spcPts val="0"/>
              </a:spcBef>
              <a:spcAft>
                <a:spcPts val="1200"/>
              </a:spcAft>
              <a:buNone/>
              <a:defRPr sz="3200" b="1">
                <a:solidFill>
                  <a:srgbClr val="008077"/>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None/>
              <a:defRPr sz="1800" b="1">
                <a:solidFill>
                  <a:schemeClr val="tx1"/>
                </a:solidFill>
                <a:latin typeface="Arial" panose="020B0604020202020204" pitchFamily="34" charset="0"/>
                <a:cs typeface="Arial" panose="020B0604020202020204" pitchFamily="34" charset="0"/>
              </a:defRPr>
            </a:lvl2pPr>
            <a:lvl3pPr marL="0" indent="0">
              <a:lnSpc>
                <a:spcPct val="100000"/>
              </a:lnSpc>
              <a:spcBef>
                <a:spcPts val="0"/>
              </a:spcBef>
              <a:spcAft>
                <a:spcPts val="0"/>
              </a:spcAft>
              <a:buNone/>
              <a:defRPr sz="1400">
                <a:solidFill>
                  <a:schemeClr val="tx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Portfolio Manager</a:t>
            </a:r>
          </a:p>
          <a:p>
            <a:pPr lvl="2"/>
            <a:r>
              <a:rPr lang="en-US" dirty="0"/>
              <a:t>Portfolio Manager Title</a:t>
            </a:r>
          </a:p>
        </p:txBody>
      </p:sp>
      <p:sp>
        <p:nvSpPr>
          <p:cNvPr id="2" name="Picture Placeholder 38" descr="[Alt text placeholder]">
            <a:extLst>
              <a:ext uri="{FF2B5EF4-FFF2-40B4-BE49-F238E27FC236}">
                <a16:creationId xmlns:a16="http://schemas.microsoft.com/office/drawing/2014/main" id="{D3A39AEB-BD26-3DCA-6D0F-4B4937BDF29A}"/>
              </a:ext>
            </a:extLst>
          </p:cNvPr>
          <p:cNvSpPr>
            <a:spLocks noGrp="1"/>
          </p:cNvSpPr>
          <p:nvPr>
            <p:ph type="pic" sz="quarter" idx="34" hasCustomPrompt="1"/>
          </p:nvPr>
        </p:nvSpPr>
        <p:spPr>
          <a:xfrm>
            <a:off x="6325200" y="1296000"/>
            <a:ext cx="5400000" cy="5586412"/>
          </a:xfrm>
          <a:custGeom>
            <a:avLst/>
            <a:gdLst>
              <a:gd name="connsiteX0" fmla="*/ 72327 w 5418138"/>
              <a:gd name="connsiteY0" fmla="*/ 0 h 5586412"/>
              <a:gd name="connsiteX1" fmla="*/ 5345812 w 5418138"/>
              <a:gd name="connsiteY1" fmla="*/ 0 h 5586412"/>
              <a:gd name="connsiteX2" fmla="*/ 5371523 w 5418138"/>
              <a:gd name="connsiteY2" fmla="*/ 5225 h 5586412"/>
              <a:gd name="connsiteX3" fmla="*/ 5412126 w 5418138"/>
              <a:gd name="connsiteY3" fmla="*/ 45829 h 5586412"/>
              <a:gd name="connsiteX4" fmla="*/ 5418138 w 5418138"/>
              <a:gd name="connsiteY4" fmla="*/ 75414 h 5586412"/>
              <a:gd name="connsiteX5" fmla="*/ 5418138 w 5418138"/>
              <a:gd name="connsiteY5" fmla="*/ 5586412 h 5586412"/>
              <a:gd name="connsiteX6" fmla="*/ 0 w 5418138"/>
              <a:gd name="connsiteY6" fmla="*/ 5586412 h 5586412"/>
              <a:gd name="connsiteX7" fmla="*/ 0 w 5418138"/>
              <a:gd name="connsiteY7" fmla="*/ 75419 h 5586412"/>
              <a:gd name="connsiteX8" fmla="*/ 46616 w 5418138"/>
              <a:gd name="connsiteY8" fmla="*/ 5225 h 558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138" h="5586412">
                <a:moveTo>
                  <a:pt x="72327" y="0"/>
                </a:moveTo>
                <a:lnTo>
                  <a:pt x="5345812" y="0"/>
                </a:lnTo>
                <a:lnTo>
                  <a:pt x="5371523" y="5225"/>
                </a:lnTo>
                <a:cubicBezTo>
                  <a:pt x="5389741" y="12965"/>
                  <a:pt x="5404386" y="27611"/>
                  <a:pt x="5412126" y="45829"/>
                </a:cubicBezTo>
                <a:lnTo>
                  <a:pt x="5418138" y="75414"/>
                </a:lnTo>
                <a:lnTo>
                  <a:pt x="5418138" y="5586412"/>
                </a:lnTo>
                <a:lnTo>
                  <a:pt x="0" y="5586412"/>
                </a:lnTo>
                <a:lnTo>
                  <a:pt x="0" y="75419"/>
                </a:lnTo>
                <a:cubicBezTo>
                  <a:pt x="0" y="43984"/>
                  <a:pt x="19290" y="16835"/>
                  <a:pt x="46616" y="5225"/>
                </a:cubicBezTo>
                <a:close/>
              </a:path>
            </a:pathLst>
          </a:custGeom>
          <a:solidFill>
            <a:schemeClr val="bg2"/>
          </a:solidFill>
        </p:spPr>
        <p:txBody>
          <a:bodyPr wrap="square" anchor="ctr" anchorCtr="0">
            <a:noAutofit/>
          </a:bodyPr>
          <a:lstStyle>
            <a:lvl1pPr marL="0" indent="0" algn="ctr">
              <a:buNone/>
              <a:defRPr sz="1600" b="0">
                <a:solidFill>
                  <a:schemeClr val="tx1"/>
                </a:solidFill>
              </a:defRPr>
            </a:lvl1pPr>
          </a:lstStyle>
          <a:p>
            <a:r>
              <a:rPr lang="en-MX" dirty="0"/>
              <a:t>Double click icon</a:t>
            </a:r>
            <a:br>
              <a:rPr lang="en-MX" dirty="0"/>
            </a:br>
            <a:r>
              <a:rPr lang="en-MX" dirty="0"/>
              <a:t>to insert picture</a:t>
            </a:r>
          </a:p>
        </p:txBody>
      </p:sp>
      <p:sp>
        <p:nvSpPr>
          <p:cNvPr id="8" name="Text Placeholder 9">
            <a:extLst>
              <a:ext uri="{FF2B5EF4-FFF2-40B4-BE49-F238E27FC236}">
                <a16:creationId xmlns:a16="http://schemas.microsoft.com/office/drawing/2014/main" id="{853A02B8-0C28-B5FE-D42B-F348933506D5}"/>
              </a:ext>
            </a:extLst>
          </p:cNvPr>
          <p:cNvSpPr>
            <a:spLocks noGrp="1"/>
          </p:cNvSpPr>
          <p:nvPr>
            <p:ph type="body" sz="quarter" idx="40" hasCustomPrompt="1"/>
          </p:nvPr>
        </p:nvSpPr>
        <p:spPr>
          <a:xfrm>
            <a:off x="457200" y="5910149"/>
            <a:ext cx="5400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5400000" cy="108000"/>
          </a:xfrm>
        </p:spPr>
        <p:txBody>
          <a:bodyPr/>
          <a:lstStyle/>
          <a:p>
            <a:r>
              <a:rPr lang="en-US" dirty="0"/>
              <a:t>For Financial Professional and Institutional Use Only. Not for Public Use.</a:t>
            </a:r>
          </a:p>
        </p:txBody>
      </p:sp>
    </p:spTree>
    <p:extLst>
      <p:ext uri="{BB962C8B-B14F-4D97-AF65-F5344CB8AC3E}">
        <p14:creationId xmlns:p14="http://schemas.microsoft.com/office/powerpoint/2010/main" val="2606073940"/>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3692">
          <p15:clr>
            <a:srgbClr val="FBAE40"/>
          </p15:clr>
        </p15:guide>
        <p15:guide id="13" pos="398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rt/Table (full width)">
    <p:spTree>
      <p:nvGrpSpPr>
        <p:cNvPr id="1" name=""/>
        <p:cNvGrpSpPr/>
        <p:nvPr/>
      </p:nvGrpSpPr>
      <p:grpSpPr>
        <a:xfrm>
          <a:off x="0" y="0"/>
          <a:ext cx="0" cy="0"/>
          <a:chOff x="0" y="0"/>
          <a:chExt cx="0" cy="0"/>
        </a:xfrm>
      </p:grpSpPr>
      <p:pic>
        <p:nvPicPr>
          <p:cNvPr id="8" name="Picture 14">
            <a:extLst>
              <a:ext uri="{FF2B5EF4-FFF2-40B4-BE49-F238E27FC236}">
                <a16:creationId xmlns:a16="http://schemas.microsoft.com/office/drawing/2014/main" id="{3CF4C4B5-1764-80D6-1F7F-98A60210FE72}"/>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9" name="Subtitle 2">
            <a:extLst>
              <a:ext uri="{FF2B5EF4-FFF2-40B4-BE49-F238E27FC236}">
                <a16:creationId xmlns:a16="http://schemas.microsoft.com/office/drawing/2014/main" id="{72A4DB19-A293-1D4E-9C00-6ED15E00079F}"/>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99ECAEB1-882D-8356-34FE-65F844AE317C}"/>
              </a:ext>
            </a:extLst>
          </p:cNvPr>
          <p:cNvSpPr>
            <a:spLocks noGrp="1"/>
          </p:cNvSpPr>
          <p:nvPr>
            <p:ph type="body" sz="quarter" idx="42"/>
          </p:nvPr>
        </p:nvSpPr>
        <p:spPr>
          <a:xfrm>
            <a:off x="457200" y="1296000"/>
            <a:ext cx="11268000" cy="523220"/>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 name="Content Placeholder 11">
            <a:extLst>
              <a:ext uri="{FF2B5EF4-FFF2-40B4-BE49-F238E27FC236}">
                <a16:creationId xmlns:a16="http://schemas.microsoft.com/office/drawing/2014/main" id="{74BDF471-14A7-BEAC-55C0-0FB4C110AFEA}"/>
              </a:ext>
            </a:extLst>
          </p:cNvPr>
          <p:cNvSpPr>
            <a:spLocks noGrp="1"/>
          </p:cNvSpPr>
          <p:nvPr>
            <p:ph sz="quarter" idx="37" hasCustomPrompt="1"/>
          </p:nvPr>
        </p:nvSpPr>
        <p:spPr>
          <a:xfrm>
            <a:off x="457199" y="1944000"/>
            <a:ext cx="11268000" cy="3672000"/>
          </a:xfrm>
          <a:prstGeom prst="rect">
            <a:avLst/>
          </a:prstGeom>
        </p:spPr>
        <p:txBody>
          <a:bodyPr lIns="0" tIns="0" rIns="0" bIns="0"/>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5" name="Text Placeholder 9">
            <a:extLst>
              <a:ext uri="{FF2B5EF4-FFF2-40B4-BE49-F238E27FC236}">
                <a16:creationId xmlns:a16="http://schemas.microsoft.com/office/drawing/2014/main" id="{4FAEF291-C7C0-D434-A669-6FA1210A7866}"/>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dirty="0"/>
              <a:t>For Financial Professional and Institutional Use Only. Not for Public Use.</a:t>
            </a:r>
          </a:p>
        </p:txBody>
      </p:sp>
    </p:spTree>
    <p:extLst>
      <p:ext uri="{BB962C8B-B14F-4D97-AF65-F5344CB8AC3E}">
        <p14:creationId xmlns:p14="http://schemas.microsoft.com/office/powerpoint/2010/main" val="2402759137"/>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8" pos="6210">
          <p15:clr>
            <a:srgbClr val="FBAE40"/>
          </p15:clr>
        </p15:guide>
        <p15:guide id="10" orient="horz" pos="4067">
          <p15:clr>
            <a:srgbClr val="FBAE40"/>
          </p15:clr>
        </p15:guide>
        <p15:guide id="11" pos="649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rt/Table (2 rows)">
    <p:spTree>
      <p:nvGrpSpPr>
        <p:cNvPr id="1" name=""/>
        <p:cNvGrpSpPr/>
        <p:nvPr/>
      </p:nvGrpSpPr>
      <p:grpSpPr>
        <a:xfrm>
          <a:off x="0" y="0"/>
          <a:ext cx="0" cy="0"/>
          <a:chOff x="0" y="0"/>
          <a:chExt cx="0" cy="0"/>
        </a:xfrm>
      </p:grpSpPr>
      <p:pic>
        <p:nvPicPr>
          <p:cNvPr id="10" name="Picture 14">
            <a:extLst>
              <a:ext uri="{FF2B5EF4-FFF2-40B4-BE49-F238E27FC236}">
                <a16:creationId xmlns:a16="http://schemas.microsoft.com/office/drawing/2014/main" id="{F0CBBEFF-0E88-7621-5DEE-EF77CCF2EFC1}"/>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12" name="Subtitle 2">
            <a:extLst>
              <a:ext uri="{FF2B5EF4-FFF2-40B4-BE49-F238E27FC236}">
                <a16:creationId xmlns:a16="http://schemas.microsoft.com/office/drawing/2014/main" id="{72FC263B-D85A-7054-056B-C84C58E7ECF5}"/>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99ECAEB1-882D-8356-34FE-65F844AE317C}"/>
              </a:ext>
            </a:extLst>
          </p:cNvPr>
          <p:cNvSpPr>
            <a:spLocks noGrp="1"/>
          </p:cNvSpPr>
          <p:nvPr>
            <p:ph type="body" sz="quarter" idx="42"/>
          </p:nvPr>
        </p:nvSpPr>
        <p:spPr>
          <a:xfrm>
            <a:off x="457200" y="1296000"/>
            <a:ext cx="11268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 name="Content Placeholder 11">
            <a:extLst>
              <a:ext uri="{FF2B5EF4-FFF2-40B4-BE49-F238E27FC236}">
                <a16:creationId xmlns:a16="http://schemas.microsoft.com/office/drawing/2014/main" id="{74BDF471-14A7-BEAC-55C0-0FB4C110AFEA}"/>
              </a:ext>
            </a:extLst>
          </p:cNvPr>
          <p:cNvSpPr>
            <a:spLocks noGrp="1"/>
          </p:cNvSpPr>
          <p:nvPr>
            <p:ph sz="quarter" idx="37" hasCustomPrompt="1"/>
          </p:nvPr>
        </p:nvSpPr>
        <p:spPr>
          <a:xfrm>
            <a:off x="457199" y="1944000"/>
            <a:ext cx="11268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8" name="Text Placeholder 6">
            <a:extLst>
              <a:ext uri="{FF2B5EF4-FFF2-40B4-BE49-F238E27FC236}">
                <a16:creationId xmlns:a16="http://schemas.microsoft.com/office/drawing/2014/main" id="{8C7A0F19-4CBE-2D75-86D3-B40961CA2D0F}"/>
              </a:ext>
            </a:extLst>
          </p:cNvPr>
          <p:cNvSpPr>
            <a:spLocks noGrp="1"/>
          </p:cNvSpPr>
          <p:nvPr>
            <p:ph type="body" sz="quarter" idx="44"/>
          </p:nvPr>
        </p:nvSpPr>
        <p:spPr>
          <a:xfrm>
            <a:off x="457200" y="3600000"/>
            <a:ext cx="11268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5" name="Content Placeholder 11">
            <a:extLst>
              <a:ext uri="{FF2B5EF4-FFF2-40B4-BE49-F238E27FC236}">
                <a16:creationId xmlns:a16="http://schemas.microsoft.com/office/drawing/2014/main" id="{852D6BD1-A309-42A6-9CAA-136D59E5E8D6}"/>
              </a:ext>
            </a:extLst>
          </p:cNvPr>
          <p:cNvSpPr>
            <a:spLocks noGrp="1"/>
          </p:cNvSpPr>
          <p:nvPr>
            <p:ph sz="quarter" idx="43" hasCustomPrompt="1"/>
          </p:nvPr>
        </p:nvSpPr>
        <p:spPr>
          <a:xfrm>
            <a:off x="457199" y="4248000"/>
            <a:ext cx="11268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9" name="Text Placeholder 9">
            <a:extLst>
              <a:ext uri="{FF2B5EF4-FFF2-40B4-BE49-F238E27FC236}">
                <a16:creationId xmlns:a16="http://schemas.microsoft.com/office/drawing/2014/main" id="{7721D80C-7A59-6AC5-9D42-D83D735C282A}"/>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dirty="0"/>
              <a:t>For Financial Professional and Institutional Use Only. Not for Public Use.</a:t>
            </a:r>
          </a:p>
        </p:txBody>
      </p:sp>
    </p:spTree>
    <p:extLst>
      <p:ext uri="{BB962C8B-B14F-4D97-AF65-F5344CB8AC3E}">
        <p14:creationId xmlns:p14="http://schemas.microsoft.com/office/powerpoint/2010/main" val="3109006603"/>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8" pos="6210">
          <p15:clr>
            <a:srgbClr val="FBAE40"/>
          </p15:clr>
        </p15:guide>
        <p15:guide id="10" orient="horz" pos="4067">
          <p15:clr>
            <a:srgbClr val="FBAE40"/>
          </p15:clr>
        </p15:guide>
        <p15:guide id="11" pos="649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rt/Table (2 columns)">
    <p:spTree>
      <p:nvGrpSpPr>
        <p:cNvPr id="1" name=""/>
        <p:cNvGrpSpPr/>
        <p:nvPr/>
      </p:nvGrpSpPr>
      <p:grpSpPr>
        <a:xfrm>
          <a:off x="0" y="0"/>
          <a:ext cx="0" cy="0"/>
          <a:chOff x="0" y="0"/>
          <a:chExt cx="0" cy="0"/>
        </a:xfrm>
      </p:grpSpPr>
      <p:pic>
        <p:nvPicPr>
          <p:cNvPr id="9" name="Picture 14">
            <a:extLst>
              <a:ext uri="{FF2B5EF4-FFF2-40B4-BE49-F238E27FC236}">
                <a16:creationId xmlns:a16="http://schemas.microsoft.com/office/drawing/2014/main" id="{332BE926-5802-0E95-6C12-48AC7857EEE6}"/>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10" name="Subtitle 2">
            <a:extLst>
              <a:ext uri="{FF2B5EF4-FFF2-40B4-BE49-F238E27FC236}">
                <a16:creationId xmlns:a16="http://schemas.microsoft.com/office/drawing/2014/main" id="{5BCD3F7A-1C0F-D5A6-F246-5ACD342CE7F8}"/>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5" name="Text Placeholder 6">
            <a:extLst>
              <a:ext uri="{FF2B5EF4-FFF2-40B4-BE49-F238E27FC236}">
                <a16:creationId xmlns:a16="http://schemas.microsoft.com/office/drawing/2014/main" id="{52743F0C-72F5-4ABE-403C-5B004504EC7E}"/>
              </a:ext>
            </a:extLst>
          </p:cNvPr>
          <p:cNvSpPr>
            <a:spLocks noGrp="1"/>
          </p:cNvSpPr>
          <p:nvPr>
            <p:ph type="body" sz="quarter" idx="42"/>
          </p:nvPr>
        </p:nvSpPr>
        <p:spPr>
          <a:xfrm>
            <a:off x="457200" y="1296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 name="Content Placeholder 11">
            <a:extLst>
              <a:ext uri="{FF2B5EF4-FFF2-40B4-BE49-F238E27FC236}">
                <a16:creationId xmlns:a16="http://schemas.microsoft.com/office/drawing/2014/main" id="{F405630C-2C40-3759-F56D-71A5BFA1A98A}"/>
              </a:ext>
            </a:extLst>
          </p:cNvPr>
          <p:cNvSpPr>
            <a:spLocks noGrp="1"/>
          </p:cNvSpPr>
          <p:nvPr>
            <p:ph sz="quarter" idx="37" hasCustomPrompt="1"/>
          </p:nvPr>
        </p:nvSpPr>
        <p:spPr>
          <a:xfrm>
            <a:off x="457199" y="1944000"/>
            <a:ext cx="5400000" cy="36720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8" name="Text Placeholder 6">
            <a:extLst>
              <a:ext uri="{FF2B5EF4-FFF2-40B4-BE49-F238E27FC236}">
                <a16:creationId xmlns:a16="http://schemas.microsoft.com/office/drawing/2014/main" id="{BDE41CA6-3649-89CB-2D62-7804DE3BD387}"/>
              </a:ext>
            </a:extLst>
          </p:cNvPr>
          <p:cNvSpPr>
            <a:spLocks noGrp="1"/>
          </p:cNvSpPr>
          <p:nvPr>
            <p:ph type="body" sz="quarter" idx="44"/>
          </p:nvPr>
        </p:nvSpPr>
        <p:spPr>
          <a:xfrm>
            <a:off x="6325200" y="1296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7" name="Content Placeholder 11">
            <a:extLst>
              <a:ext uri="{FF2B5EF4-FFF2-40B4-BE49-F238E27FC236}">
                <a16:creationId xmlns:a16="http://schemas.microsoft.com/office/drawing/2014/main" id="{247B2ACA-71BC-9851-B355-BBEECCA65ED0}"/>
              </a:ext>
            </a:extLst>
          </p:cNvPr>
          <p:cNvSpPr>
            <a:spLocks noGrp="1"/>
          </p:cNvSpPr>
          <p:nvPr>
            <p:ph sz="quarter" idx="43" hasCustomPrompt="1"/>
          </p:nvPr>
        </p:nvSpPr>
        <p:spPr>
          <a:xfrm>
            <a:off x="6325200" y="1944000"/>
            <a:ext cx="5400000" cy="36720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2" name="Text Placeholder 9">
            <a:extLst>
              <a:ext uri="{FF2B5EF4-FFF2-40B4-BE49-F238E27FC236}">
                <a16:creationId xmlns:a16="http://schemas.microsoft.com/office/drawing/2014/main" id="{699FDD69-C08F-9622-DB03-9E36542E16AE}"/>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dirty="0"/>
              <a:t>For Financial Professional and Institutional Use Only. Not for Public Use.</a:t>
            </a:r>
          </a:p>
        </p:txBody>
      </p:sp>
    </p:spTree>
    <p:extLst>
      <p:ext uri="{BB962C8B-B14F-4D97-AF65-F5344CB8AC3E}">
        <p14:creationId xmlns:p14="http://schemas.microsoft.com/office/powerpoint/2010/main" val="1031754289"/>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3692">
          <p15:clr>
            <a:srgbClr val="FBAE40"/>
          </p15:clr>
        </p15:guide>
        <p15:guide id="13" pos="398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Table (3 columns)">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326BBC07-EF9F-CD17-E0DD-40B11E343C42}"/>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E7666365-FC12-B15F-F1BF-08BFB20815A3}"/>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23" name="Text Placeholder 6">
            <a:extLst>
              <a:ext uri="{FF2B5EF4-FFF2-40B4-BE49-F238E27FC236}">
                <a16:creationId xmlns:a16="http://schemas.microsoft.com/office/drawing/2014/main" id="{46BAEE87-324B-8689-46FD-68BE1B83157B}"/>
              </a:ext>
            </a:extLst>
          </p:cNvPr>
          <p:cNvSpPr>
            <a:spLocks noGrp="1"/>
          </p:cNvSpPr>
          <p:nvPr>
            <p:ph type="body" sz="quarter" idx="42"/>
          </p:nvPr>
        </p:nvSpPr>
        <p:spPr>
          <a:xfrm>
            <a:off x="457200" y="1296000"/>
            <a:ext cx="34488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2" name="Content Placeholder 11">
            <a:extLst>
              <a:ext uri="{FF2B5EF4-FFF2-40B4-BE49-F238E27FC236}">
                <a16:creationId xmlns:a16="http://schemas.microsoft.com/office/drawing/2014/main" id="{E079B659-9EEA-593F-1E36-52673CDE7B9E}"/>
              </a:ext>
            </a:extLst>
          </p:cNvPr>
          <p:cNvSpPr>
            <a:spLocks noGrp="1"/>
          </p:cNvSpPr>
          <p:nvPr>
            <p:ph sz="quarter" idx="37" hasCustomPrompt="1"/>
          </p:nvPr>
        </p:nvSpPr>
        <p:spPr>
          <a:xfrm>
            <a:off x="457199" y="1944000"/>
            <a:ext cx="3448800" cy="36720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25" name="Text Placeholder 6">
            <a:extLst>
              <a:ext uri="{FF2B5EF4-FFF2-40B4-BE49-F238E27FC236}">
                <a16:creationId xmlns:a16="http://schemas.microsoft.com/office/drawing/2014/main" id="{8B141B9D-7464-C965-5200-EA46002D5BB5}"/>
              </a:ext>
            </a:extLst>
          </p:cNvPr>
          <p:cNvSpPr>
            <a:spLocks noGrp="1"/>
          </p:cNvSpPr>
          <p:nvPr>
            <p:ph type="body" sz="quarter" idx="47"/>
          </p:nvPr>
        </p:nvSpPr>
        <p:spPr>
          <a:xfrm>
            <a:off x="4370400" y="1296000"/>
            <a:ext cx="34488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4" name="Content Placeholder 11">
            <a:extLst>
              <a:ext uri="{FF2B5EF4-FFF2-40B4-BE49-F238E27FC236}">
                <a16:creationId xmlns:a16="http://schemas.microsoft.com/office/drawing/2014/main" id="{DF2D9DDB-9F4D-B99A-6C57-3A6498327658}"/>
              </a:ext>
            </a:extLst>
          </p:cNvPr>
          <p:cNvSpPr>
            <a:spLocks noGrp="1"/>
          </p:cNvSpPr>
          <p:nvPr>
            <p:ph sz="quarter" idx="46" hasCustomPrompt="1"/>
          </p:nvPr>
        </p:nvSpPr>
        <p:spPr>
          <a:xfrm>
            <a:off x="4370400" y="1944000"/>
            <a:ext cx="3448800" cy="36720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27" name="Text Placeholder 6">
            <a:extLst>
              <a:ext uri="{FF2B5EF4-FFF2-40B4-BE49-F238E27FC236}">
                <a16:creationId xmlns:a16="http://schemas.microsoft.com/office/drawing/2014/main" id="{8AE2BB91-702D-8F9F-9CE6-D915D0B533FA}"/>
              </a:ext>
            </a:extLst>
          </p:cNvPr>
          <p:cNvSpPr>
            <a:spLocks noGrp="1"/>
          </p:cNvSpPr>
          <p:nvPr>
            <p:ph type="body" sz="quarter" idx="49"/>
          </p:nvPr>
        </p:nvSpPr>
        <p:spPr>
          <a:xfrm>
            <a:off x="8280000" y="1296000"/>
            <a:ext cx="34488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6" name="Content Placeholder 11">
            <a:extLst>
              <a:ext uri="{FF2B5EF4-FFF2-40B4-BE49-F238E27FC236}">
                <a16:creationId xmlns:a16="http://schemas.microsoft.com/office/drawing/2014/main" id="{CF289CA5-EEAD-E63E-228B-143489F04F02}"/>
              </a:ext>
            </a:extLst>
          </p:cNvPr>
          <p:cNvSpPr>
            <a:spLocks noGrp="1"/>
          </p:cNvSpPr>
          <p:nvPr>
            <p:ph sz="quarter" idx="48" hasCustomPrompt="1"/>
          </p:nvPr>
        </p:nvSpPr>
        <p:spPr>
          <a:xfrm>
            <a:off x="8280000" y="1944000"/>
            <a:ext cx="3448800" cy="36720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7" name="Text Placeholder 9">
            <a:extLst>
              <a:ext uri="{FF2B5EF4-FFF2-40B4-BE49-F238E27FC236}">
                <a16:creationId xmlns:a16="http://schemas.microsoft.com/office/drawing/2014/main" id="{C4EBD703-6C69-DDEE-CECB-6C3651861BD7}"/>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3483272949"/>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2462">
          <p15:clr>
            <a:srgbClr val="FBAE40"/>
          </p15:clr>
        </p15:guide>
        <p15:guide id="13" pos="2750">
          <p15:clr>
            <a:srgbClr val="FBAE40"/>
          </p15:clr>
        </p15:guide>
        <p15:guide id="14" pos="4926">
          <p15:clr>
            <a:srgbClr val="FBAE40"/>
          </p15:clr>
        </p15:guide>
        <p15:guide id="15" pos="52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hart/Table (4-up)">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FC3B907C-F274-C357-4373-43397D11E9B5}"/>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2142BA6A-DA7D-3083-7C04-DB342AA14AE7}"/>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5" name="Text Placeholder 6">
            <a:extLst>
              <a:ext uri="{FF2B5EF4-FFF2-40B4-BE49-F238E27FC236}">
                <a16:creationId xmlns:a16="http://schemas.microsoft.com/office/drawing/2014/main" id="{D3368512-1E52-6243-08CA-903B31EBCA9E}"/>
              </a:ext>
            </a:extLst>
          </p:cNvPr>
          <p:cNvSpPr>
            <a:spLocks noGrp="1"/>
          </p:cNvSpPr>
          <p:nvPr>
            <p:ph type="body" sz="quarter" idx="42"/>
          </p:nvPr>
        </p:nvSpPr>
        <p:spPr>
          <a:xfrm>
            <a:off x="457200" y="1296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14" name="Content Placeholder 11">
            <a:extLst>
              <a:ext uri="{FF2B5EF4-FFF2-40B4-BE49-F238E27FC236}">
                <a16:creationId xmlns:a16="http://schemas.microsoft.com/office/drawing/2014/main" id="{702646A0-01C2-BEFB-BD44-71FEA0919922}"/>
              </a:ext>
            </a:extLst>
          </p:cNvPr>
          <p:cNvSpPr>
            <a:spLocks noGrp="1"/>
          </p:cNvSpPr>
          <p:nvPr>
            <p:ph sz="quarter" idx="37" hasCustomPrompt="1"/>
          </p:nvPr>
        </p:nvSpPr>
        <p:spPr>
          <a:xfrm>
            <a:off x="457199" y="1944000"/>
            <a:ext cx="5400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7" name="Text Placeholder 6">
            <a:extLst>
              <a:ext uri="{FF2B5EF4-FFF2-40B4-BE49-F238E27FC236}">
                <a16:creationId xmlns:a16="http://schemas.microsoft.com/office/drawing/2014/main" id="{7D0D1E20-FCF6-5EF4-5BC2-90966D95A194}"/>
              </a:ext>
            </a:extLst>
          </p:cNvPr>
          <p:cNvSpPr>
            <a:spLocks noGrp="1"/>
          </p:cNvSpPr>
          <p:nvPr>
            <p:ph type="body" sz="quarter" idx="46"/>
          </p:nvPr>
        </p:nvSpPr>
        <p:spPr>
          <a:xfrm>
            <a:off x="457200" y="3600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16" name="Content Placeholder 11">
            <a:extLst>
              <a:ext uri="{FF2B5EF4-FFF2-40B4-BE49-F238E27FC236}">
                <a16:creationId xmlns:a16="http://schemas.microsoft.com/office/drawing/2014/main" id="{FF553AD2-B770-B6F8-BF45-C6D31E54FBAB}"/>
              </a:ext>
            </a:extLst>
          </p:cNvPr>
          <p:cNvSpPr>
            <a:spLocks noGrp="1"/>
          </p:cNvSpPr>
          <p:nvPr>
            <p:ph sz="quarter" idx="45" hasCustomPrompt="1"/>
          </p:nvPr>
        </p:nvSpPr>
        <p:spPr>
          <a:xfrm>
            <a:off x="457199" y="4248000"/>
            <a:ext cx="5400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9" name="Text Placeholder 6">
            <a:extLst>
              <a:ext uri="{FF2B5EF4-FFF2-40B4-BE49-F238E27FC236}">
                <a16:creationId xmlns:a16="http://schemas.microsoft.com/office/drawing/2014/main" id="{0AAFCF0A-B449-F52E-34A7-D8B2237DFFCF}"/>
              </a:ext>
            </a:extLst>
          </p:cNvPr>
          <p:cNvSpPr>
            <a:spLocks noGrp="1"/>
          </p:cNvSpPr>
          <p:nvPr>
            <p:ph type="body" sz="quarter" idx="48"/>
          </p:nvPr>
        </p:nvSpPr>
        <p:spPr>
          <a:xfrm>
            <a:off x="6325200" y="1296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18" name="Content Placeholder 11">
            <a:extLst>
              <a:ext uri="{FF2B5EF4-FFF2-40B4-BE49-F238E27FC236}">
                <a16:creationId xmlns:a16="http://schemas.microsoft.com/office/drawing/2014/main" id="{788A0959-EAF4-08B2-DDB2-F643458F5B99}"/>
              </a:ext>
            </a:extLst>
          </p:cNvPr>
          <p:cNvSpPr>
            <a:spLocks noGrp="1"/>
          </p:cNvSpPr>
          <p:nvPr>
            <p:ph sz="quarter" idx="47" hasCustomPrompt="1"/>
          </p:nvPr>
        </p:nvSpPr>
        <p:spPr>
          <a:xfrm>
            <a:off x="6325200" y="1944000"/>
            <a:ext cx="5400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21" name="Text Placeholder 6">
            <a:extLst>
              <a:ext uri="{FF2B5EF4-FFF2-40B4-BE49-F238E27FC236}">
                <a16:creationId xmlns:a16="http://schemas.microsoft.com/office/drawing/2014/main" id="{53E4D5BF-65B9-1FCF-382F-383D398153D7}"/>
              </a:ext>
            </a:extLst>
          </p:cNvPr>
          <p:cNvSpPr>
            <a:spLocks noGrp="1"/>
          </p:cNvSpPr>
          <p:nvPr>
            <p:ph type="body" sz="quarter" idx="50"/>
          </p:nvPr>
        </p:nvSpPr>
        <p:spPr>
          <a:xfrm>
            <a:off x="6325200" y="3600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0" name="Content Placeholder 11">
            <a:extLst>
              <a:ext uri="{FF2B5EF4-FFF2-40B4-BE49-F238E27FC236}">
                <a16:creationId xmlns:a16="http://schemas.microsoft.com/office/drawing/2014/main" id="{49078A70-24AF-6CAD-5E64-BDE01274D62D}"/>
              </a:ext>
            </a:extLst>
          </p:cNvPr>
          <p:cNvSpPr>
            <a:spLocks noGrp="1"/>
          </p:cNvSpPr>
          <p:nvPr>
            <p:ph sz="quarter" idx="49" hasCustomPrompt="1"/>
          </p:nvPr>
        </p:nvSpPr>
        <p:spPr>
          <a:xfrm>
            <a:off x="6325200" y="4248000"/>
            <a:ext cx="5400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22" name="Text Placeholder 9">
            <a:extLst>
              <a:ext uri="{FF2B5EF4-FFF2-40B4-BE49-F238E27FC236}">
                <a16:creationId xmlns:a16="http://schemas.microsoft.com/office/drawing/2014/main" id="{7C36C5EF-7C5D-CBA2-B595-6F5533621EED}"/>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2138646508"/>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3692">
          <p15:clr>
            <a:srgbClr val="FBAE40"/>
          </p15:clr>
        </p15:guide>
        <p15:guide id="13" pos="39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co-branded (blue gradient)">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81BD1BF-9B61-49F9-F69A-E7DE0A43C4C0}"/>
              </a:ext>
              <a:ext uri="{C183D7F6-B498-43B3-948B-1728B52AA6E4}">
                <adec:decorative xmlns:adec="http://schemas.microsoft.com/office/drawing/2017/decorative" val="1"/>
              </a:ext>
            </a:extLst>
          </p:cNvPr>
          <p:cNvPicPr>
            <a:picLocks noChangeAspect="1"/>
          </p:cNvPicPr>
          <p:nvPr/>
        </p:nvPicPr>
        <p:blipFill>
          <a:blip r:embed="rId2"/>
          <a:srcRect l="35079" t="35069" r="9"/>
          <a:stretch>
            <a:fillRect/>
          </a:stretch>
        </p:blipFill>
        <p:spPr>
          <a:xfrm>
            <a:off x="0" y="0"/>
            <a:ext cx="12188826" cy="6858154"/>
          </a:xfrm>
          <a:prstGeom prst="rect">
            <a:avLst/>
          </a:prstGeom>
        </p:spPr>
      </p:pic>
      <p:pic>
        <p:nvPicPr>
          <p:cNvPr id="11" name="Picture 10" descr="Franklin Templeton logo">
            <a:extLst>
              <a:ext uri="{FF2B5EF4-FFF2-40B4-BE49-F238E27FC236}">
                <a16:creationId xmlns:a16="http://schemas.microsoft.com/office/drawing/2014/main" id="{0D284485-DD4E-DDAE-21DB-1E9A833C3CDC}"/>
              </a:ext>
            </a:extLst>
          </p:cNvPr>
          <p:cNvPicPr>
            <a:picLocks noChangeAspect="1"/>
          </p:cNvPicPr>
          <p:nvPr/>
        </p:nvPicPr>
        <p:blipFill>
          <a:blip r:embed="rId3"/>
          <a:srcRect/>
          <a:stretch/>
        </p:blipFill>
        <p:spPr>
          <a:xfrm>
            <a:off x="185890" y="182880"/>
            <a:ext cx="2648882" cy="977047"/>
          </a:xfrm>
          <a:prstGeom prst="rect">
            <a:avLst/>
          </a:prstGeom>
          <a:noFill/>
          <a:ln w="15875">
            <a:noFill/>
            <a:round/>
          </a:ln>
        </p:spPr>
      </p:pic>
      <p:pic>
        <p:nvPicPr>
          <p:cNvPr id="2" name="Picture 1" descr="[Co-branded logo alt text placeholder]">
            <a:extLst>
              <a:ext uri="{FF2B5EF4-FFF2-40B4-BE49-F238E27FC236}">
                <a16:creationId xmlns:a16="http://schemas.microsoft.com/office/drawing/2014/main" id="{4A471FA8-41C1-EAB2-C031-840695C0D9B6}"/>
              </a:ext>
            </a:extLst>
          </p:cNvPr>
          <p:cNvPicPr>
            <a:picLocks noChangeAspect="1"/>
          </p:cNvPicPr>
          <p:nvPr/>
        </p:nvPicPr>
        <p:blipFill>
          <a:blip r:embed="rId4"/>
          <a:stretch>
            <a:fillRect/>
          </a:stretch>
        </p:blipFill>
        <p:spPr>
          <a:xfrm>
            <a:off x="9984316" y="442876"/>
            <a:ext cx="1744134" cy="457200"/>
          </a:xfrm>
          <a:prstGeom prst="rect">
            <a:avLst/>
          </a:prstGeom>
        </p:spPr>
      </p:pic>
      <p:sp>
        <p:nvSpPr>
          <p:cNvPr id="13" name="Title 3">
            <a:extLst>
              <a:ext uri="{FF2B5EF4-FFF2-40B4-BE49-F238E27FC236}">
                <a16:creationId xmlns:a16="http://schemas.microsoft.com/office/drawing/2014/main" id="{B37A6C84-3EE3-999D-5680-28F764BDDA8A}"/>
              </a:ext>
            </a:extLst>
          </p:cNvPr>
          <p:cNvSpPr>
            <a:spLocks noGrp="1"/>
          </p:cNvSpPr>
          <p:nvPr>
            <p:ph type="title" hasCustomPrompt="1"/>
          </p:nvPr>
        </p:nvSpPr>
        <p:spPr>
          <a:xfrm>
            <a:off x="457200" y="2032100"/>
            <a:ext cx="9752400" cy="1288865"/>
          </a:xfrm>
        </p:spPr>
        <p:txBody>
          <a:bodyPr bIns="108000"/>
          <a:lstStyle>
            <a:lvl1pPr>
              <a:lnSpc>
                <a:spcPts val="4600"/>
              </a:lnSpc>
              <a:defRPr sz="4200" b="1" i="0">
                <a:solidFill>
                  <a:schemeClr val="bg1"/>
                </a:solidFill>
                <a:latin typeface="Century Gothic" panose="020B0502020202020204" pitchFamily="34" charset="0"/>
              </a:defRPr>
            </a:lvl1pPr>
          </a:lstStyle>
          <a:p>
            <a:r>
              <a:rPr lang="en-US" dirty="0"/>
              <a:t>Click to edit </a:t>
            </a:r>
            <a:br>
              <a:rPr lang="en-US" dirty="0"/>
            </a:br>
            <a:r>
              <a:rPr lang="en-US" dirty="0"/>
              <a:t>Master title style</a:t>
            </a:r>
            <a:endParaRPr lang="en-MX" dirty="0"/>
          </a:p>
        </p:txBody>
      </p:sp>
      <p:sp>
        <p:nvSpPr>
          <p:cNvPr id="3" name="Subtitle 2">
            <a:extLst>
              <a:ext uri="{FF2B5EF4-FFF2-40B4-BE49-F238E27FC236}">
                <a16:creationId xmlns:a16="http://schemas.microsoft.com/office/drawing/2014/main" id="{2C02B034-9787-4B68-273F-0F4A1E88D9E4}"/>
              </a:ext>
            </a:extLst>
          </p:cNvPr>
          <p:cNvSpPr>
            <a:spLocks noGrp="1"/>
          </p:cNvSpPr>
          <p:nvPr>
            <p:ph type="subTitle" idx="1"/>
          </p:nvPr>
        </p:nvSpPr>
        <p:spPr>
          <a:xfrm>
            <a:off x="457200" y="3354676"/>
            <a:ext cx="9752400" cy="865672"/>
          </a:xfrm>
        </p:spPr>
        <p:txBody>
          <a:bodyPr bIns="108000" anchor="t">
            <a:noAutofit/>
          </a:bodyPr>
          <a:lstStyle>
            <a:lvl1pPr marL="0" indent="0" algn="l">
              <a:spcAft>
                <a:spcPts val="800"/>
              </a:spcAft>
              <a:buNone/>
              <a:defRPr sz="2400" b="1" i="0">
                <a:solidFill>
                  <a:schemeClr val="bg1"/>
                </a:solidFill>
                <a:latin typeface="Century Gothic" panose="020B0502020202020204" pitchFamily="34" charset="0"/>
              </a:defRPr>
            </a:lvl1pPr>
            <a:lvl2pPr marL="0" indent="0" algn="l">
              <a:spcBef>
                <a:spcPts val="300"/>
              </a:spcBef>
              <a:spcAft>
                <a:spcPts val="0"/>
              </a:spcAft>
              <a:buNone/>
              <a:defRPr sz="1600" b="0" i="0">
                <a:solidFill>
                  <a:schemeClr val="bg1"/>
                </a:solidFill>
                <a:latin typeface="Century Gothic" panose="020B0502020202020204" pitchFamily="34" charset="0"/>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5" name="Text Placeholder 23">
            <a:extLst>
              <a:ext uri="{FF2B5EF4-FFF2-40B4-BE49-F238E27FC236}">
                <a16:creationId xmlns:a16="http://schemas.microsoft.com/office/drawing/2014/main" id="{7CD6AE1B-6A1D-0672-8F07-9149A09EB714}"/>
              </a:ext>
            </a:extLst>
          </p:cNvPr>
          <p:cNvSpPr>
            <a:spLocks noGrp="1"/>
          </p:cNvSpPr>
          <p:nvPr>
            <p:ph type="body" sz="quarter" idx="37" hasCustomPrompt="1"/>
          </p:nvPr>
        </p:nvSpPr>
        <p:spPr>
          <a:xfrm>
            <a:off x="455613" y="4604400"/>
            <a:ext cx="1123200" cy="553998"/>
          </a:xfrm>
        </p:spPr>
        <p:txBody>
          <a:bodyPr>
            <a:spAutoFit/>
          </a:bodyPr>
          <a:lstStyle>
            <a:lvl1pPr>
              <a:spcAft>
                <a:spcPts val="0"/>
              </a:spcAft>
              <a:defRPr sz="1200" b="0" i="0">
                <a:solidFill>
                  <a:schemeClr val="bg1"/>
                </a:solidFill>
                <a:latin typeface="Century Gothic" panose="020B0502020202020204" pitchFamily="34" charset="0"/>
              </a:defRPr>
            </a:lvl1pPr>
            <a:lvl2pPr>
              <a:defRPr sz="1200" b="0" i="0">
                <a:solidFill>
                  <a:schemeClr val="bg1"/>
                </a:solidFill>
                <a:latin typeface="Century Gothic" panose="020B0502020202020204" pitchFamily="34" charset="0"/>
              </a:defRPr>
            </a:lvl2pPr>
            <a:lvl3pPr>
              <a:defRPr sz="1200" b="0" i="0">
                <a:solidFill>
                  <a:schemeClr val="bg1"/>
                </a:solidFill>
                <a:latin typeface="Century Gothic" panose="020B0502020202020204" pitchFamily="34" charset="0"/>
              </a:defRPr>
            </a:lvl3pPr>
            <a:lvl4pPr>
              <a:defRPr sz="1200" b="0" i="0">
                <a:solidFill>
                  <a:schemeClr val="bg1"/>
                </a:solidFill>
                <a:latin typeface="Century Gothic" panose="020B0502020202020204" pitchFamily="34" charset="0"/>
              </a:defRPr>
            </a:lvl4pPr>
            <a:lvl5pPr>
              <a:defRPr sz="1200" b="0" i="0">
                <a:solidFill>
                  <a:schemeClr val="bg1"/>
                </a:solidFill>
                <a:latin typeface="Century Gothic" panose="020B0502020202020204" pitchFamily="34" charset="0"/>
              </a:defRPr>
            </a:lvl5pPr>
          </a:lstStyle>
          <a:p>
            <a:pPr lvl="0"/>
            <a:r>
              <a:rPr lang="en-US" dirty="0"/>
              <a:t>Presented by:</a:t>
            </a:r>
            <a:br>
              <a:rPr lang="en-US" dirty="0"/>
            </a:br>
            <a:r>
              <a:rPr lang="en-US" dirty="0"/>
              <a:t>(Delete if not applicable)</a:t>
            </a:r>
            <a:endParaRPr lang="en-MX" dirty="0"/>
          </a:p>
        </p:txBody>
      </p:sp>
      <p:sp>
        <p:nvSpPr>
          <p:cNvPr id="6" name="Text Placeholder 8">
            <a:extLst>
              <a:ext uri="{FF2B5EF4-FFF2-40B4-BE49-F238E27FC236}">
                <a16:creationId xmlns:a16="http://schemas.microsoft.com/office/drawing/2014/main" id="{086311DD-F6C6-F4F0-1D2B-DF77DDC26384}"/>
              </a:ext>
            </a:extLst>
          </p:cNvPr>
          <p:cNvSpPr>
            <a:spLocks noGrp="1"/>
          </p:cNvSpPr>
          <p:nvPr>
            <p:ph type="body" sz="quarter" idx="41" hasCustomPrompt="1"/>
          </p:nvPr>
        </p:nvSpPr>
        <p:spPr>
          <a:xfrm>
            <a:off x="1720208" y="4604400"/>
            <a:ext cx="2519363" cy="817563"/>
          </a:xfrm>
        </p:spPr>
        <p:txBody>
          <a:bodyPr>
            <a:spAutoFit/>
          </a:bodyPr>
          <a:lstStyle>
            <a:lvl1pPr>
              <a:spcAft>
                <a:spcPts val="0"/>
              </a:spcAft>
              <a:defRPr sz="1200" b="1" i="0">
                <a:solidFill>
                  <a:schemeClr val="bg1"/>
                </a:solidFill>
                <a:latin typeface="Century Gothic" panose="020B0502020202020204" pitchFamily="34" charset="0"/>
              </a:defRPr>
            </a:lvl1pPr>
            <a:lvl2pPr>
              <a:spcAft>
                <a:spcPts val="0"/>
              </a:spcAft>
              <a:defRPr sz="1000" b="0" i="0">
                <a:solidFill>
                  <a:schemeClr val="bg1"/>
                </a:solidFill>
                <a:latin typeface="Century Gothic" panose="020B0502020202020204" pitchFamily="34" charset="0"/>
              </a:defRPr>
            </a:lvl2pPr>
            <a:lvl3pPr marL="0" indent="0">
              <a:spcBef>
                <a:spcPts val="0"/>
              </a:spcBef>
              <a:spcAft>
                <a:spcPts val="0"/>
              </a:spcAft>
              <a:buNone/>
              <a:defRPr sz="1000" b="0" i="0">
                <a:solidFill>
                  <a:schemeClr val="bg1"/>
                </a:solidFill>
                <a:latin typeface="Century Gothic" panose="020B0502020202020204" pitchFamily="34" charset="0"/>
              </a:defRPr>
            </a:lvl3pPr>
            <a:lvl4pPr marL="0" indent="0">
              <a:spcAft>
                <a:spcPts val="0"/>
              </a:spcAft>
              <a:buNone/>
              <a:defRPr sz="1000" b="0" i="0">
                <a:solidFill>
                  <a:schemeClr val="bg1"/>
                </a:solidFill>
                <a:latin typeface="Century Gothic" panose="020B0502020202020204" pitchFamily="34" charset="0"/>
              </a:defRPr>
            </a:lvl4pPr>
            <a:lvl5pPr marL="0" indent="0">
              <a:spcAft>
                <a:spcPts val="0"/>
              </a:spcAft>
              <a:buNone/>
              <a:defRPr sz="1000" b="0" i="0">
                <a:solidFill>
                  <a:schemeClr val="bg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7" name="Text Placeholder 8">
            <a:extLst>
              <a:ext uri="{FF2B5EF4-FFF2-40B4-BE49-F238E27FC236}">
                <a16:creationId xmlns:a16="http://schemas.microsoft.com/office/drawing/2014/main" id="{7BC0559F-4D1E-CAF7-0904-64119310DBD4}"/>
              </a:ext>
            </a:extLst>
          </p:cNvPr>
          <p:cNvSpPr>
            <a:spLocks noGrp="1"/>
          </p:cNvSpPr>
          <p:nvPr>
            <p:ph type="body" sz="quarter" idx="42" hasCustomPrompt="1"/>
          </p:nvPr>
        </p:nvSpPr>
        <p:spPr>
          <a:xfrm>
            <a:off x="4496400" y="4604400"/>
            <a:ext cx="2519363" cy="817563"/>
          </a:xfrm>
        </p:spPr>
        <p:txBody>
          <a:bodyPr>
            <a:spAutoFit/>
          </a:bodyPr>
          <a:lstStyle>
            <a:lvl1pPr>
              <a:spcAft>
                <a:spcPts val="0"/>
              </a:spcAft>
              <a:defRPr sz="1200" b="1" i="0">
                <a:solidFill>
                  <a:schemeClr val="bg1"/>
                </a:solidFill>
                <a:latin typeface="Century Gothic" panose="020B0502020202020204" pitchFamily="34" charset="0"/>
              </a:defRPr>
            </a:lvl1pPr>
            <a:lvl2pPr>
              <a:spcAft>
                <a:spcPts val="0"/>
              </a:spcAft>
              <a:defRPr sz="1000" b="0" i="0">
                <a:solidFill>
                  <a:schemeClr val="bg1"/>
                </a:solidFill>
                <a:latin typeface="Century Gothic" panose="020B0502020202020204" pitchFamily="34" charset="0"/>
              </a:defRPr>
            </a:lvl2pPr>
            <a:lvl3pPr marL="0" indent="0">
              <a:spcBef>
                <a:spcPts val="0"/>
              </a:spcBef>
              <a:spcAft>
                <a:spcPts val="0"/>
              </a:spcAft>
              <a:buNone/>
              <a:defRPr sz="1000" b="0" i="0">
                <a:solidFill>
                  <a:schemeClr val="bg1"/>
                </a:solidFill>
                <a:latin typeface="Century Gothic" panose="020B0502020202020204" pitchFamily="34" charset="0"/>
              </a:defRPr>
            </a:lvl3pPr>
            <a:lvl4pPr marL="0" indent="0">
              <a:spcAft>
                <a:spcPts val="0"/>
              </a:spcAft>
              <a:buNone/>
              <a:defRPr sz="1000" b="0" i="0">
                <a:solidFill>
                  <a:schemeClr val="bg1"/>
                </a:solidFill>
                <a:latin typeface="Century Gothic" panose="020B0502020202020204" pitchFamily="34" charset="0"/>
              </a:defRPr>
            </a:lvl4pPr>
            <a:lvl5pPr marL="0" indent="0">
              <a:spcAft>
                <a:spcPts val="0"/>
              </a:spcAft>
              <a:buNone/>
              <a:defRPr sz="1000" b="0" i="0">
                <a:solidFill>
                  <a:schemeClr val="bg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9" name="Text Placeholder 8">
            <a:extLst>
              <a:ext uri="{FF2B5EF4-FFF2-40B4-BE49-F238E27FC236}">
                <a16:creationId xmlns:a16="http://schemas.microsoft.com/office/drawing/2014/main" id="{2ECCEAA6-FD31-F49E-7DE3-FABB27102B56}"/>
              </a:ext>
            </a:extLst>
          </p:cNvPr>
          <p:cNvSpPr>
            <a:spLocks noGrp="1"/>
          </p:cNvSpPr>
          <p:nvPr>
            <p:ph type="body" sz="quarter" idx="43" hasCustomPrompt="1"/>
          </p:nvPr>
        </p:nvSpPr>
        <p:spPr>
          <a:xfrm>
            <a:off x="7290000" y="4604400"/>
            <a:ext cx="2519363" cy="817563"/>
          </a:xfrm>
        </p:spPr>
        <p:txBody>
          <a:bodyPr>
            <a:spAutoFit/>
          </a:bodyPr>
          <a:lstStyle>
            <a:lvl1pPr>
              <a:spcAft>
                <a:spcPts val="0"/>
              </a:spcAft>
              <a:defRPr sz="1200" b="1" i="0">
                <a:solidFill>
                  <a:schemeClr val="bg1"/>
                </a:solidFill>
                <a:latin typeface="Century Gothic" panose="020B0502020202020204" pitchFamily="34" charset="0"/>
              </a:defRPr>
            </a:lvl1pPr>
            <a:lvl2pPr>
              <a:spcAft>
                <a:spcPts val="0"/>
              </a:spcAft>
              <a:defRPr sz="1000" b="0" i="0">
                <a:solidFill>
                  <a:schemeClr val="bg1"/>
                </a:solidFill>
                <a:latin typeface="Century Gothic" panose="020B0502020202020204" pitchFamily="34" charset="0"/>
              </a:defRPr>
            </a:lvl2pPr>
            <a:lvl3pPr marL="0" indent="0">
              <a:spcBef>
                <a:spcPts val="0"/>
              </a:spcBef>
              <a:spcAft>
                <a:spcPts val="0"/>
              </a:spcAft>
              <a:buNone/>
              <a:defRPr sz="1000" b="0" i="0">
                <a:solidFill>
                  <a:schemeClr val="bg1"/>
                </a:solidFill>
                <a:latin typeface="Century Gothic" panose="020B0502020202020204" pitchFamily="34" charset="0"/>
              </a:defRPr>
            </a:lvl3pPr>
            <a:lvl4pPr marL="0" indent="0">
              <a:spcAft>
                <a:spcPts val="0"/>
              </a:spcAft>
              <a:buNone/>
              <a:defRPr sz="1000" b="0" i="0">
                <a:solidFill>
                  <a:schemeClr val="bg1"/>
                </a:solidFill>
                <a:latin typeface="Century Gothic" panose="020B0502020202020204" pitchFamily="34" charset="0"/>
              </a:defRPr>
            </a:lvl4pPr>
            <a:lvl5pPr marL="0" indent="0">
              <a:spcAft>
                <a:spcPts val="0"/>
              </a:spcAft>
              <a:buNone/>
              <a:defRPr sz="1000" b="0" i="0">
                <a:solidFill>
                  <a:schemeClr val="bg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200" y="6300000"/>
            <a:ext cx="11274425"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bg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8400"/>
            <a:ext cx="9360000" cy="142175"/>
          </a:xfrm>
          <a:prstGeom prst="rect">
            <a:avLst/>
          </a:prstGeom>
        </p:spPr>
        <p:txBody>
          <a:bodyPr/>
          <a:lstStyle>
            <a:lvl1pPr>
              <a:defRPr>
                <a:solidFill>
                  <a:schemeClr val="bg1"/>
                </a:solidFill>
              </a:defRPr>
            </a:lvl1pPr>
          </a:lstStyle>
          <a:p>
            <a:r>
              <a:rPr lang="en-US"/>
              <a:t>For Financial Professional and Institutional Use Only. Not for Public Use.</a:t>
            </a:r>
            <a:endParaRPr lang="en-US" dirty="0"/>
          </a:p>
        </p:txBody>
      </p:sp>
    </p:spTree>
    <p:extLst>
      <p:ext uri="{BB962C8B-B14F-4D97-AF65-F5344CB8AC3E}">
        <p14:creationId xmlns:p14="http://schemas.microsoft.com/office/powerpoint/2010/main" val="1897002811"/>
      </p:ext>
    </p:extLst>
  </p:cSld>
  <p:clrMapOvr>
    <a:masterClrMapping/>
  </p:clrMapOvr>
  <p:hf hdr="0" ftr="0" dt="0"/>
  <p:extLst>
    <p:ext uri="{DCECCB84-F9BA-43D5-87BE-67443E8EF086}">
      <p15:sldGuideLst xmlns:p15="http://schemas.microsoft.com/office/powerpoint/2012/main">
        <p15:guide id="5" orient="horz" pos="1275">
          <p15:clr>
            <a:srgbClr val="FBAE40"/>
          </p15:clr>
        </p15:guide>
        <p15:guide id="7" orient="horz" pos="29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Table (6-up)">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8A136BFC-142C-A41A-8F39-2B0B9F361DC0}"/>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E7F08B5C-26F0-61C8-5B4A-B4D9471CFB07}"/>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23" name="Text Placeholder 6">
            <a:extLst>
              <a:ext uri="{FF2B5EF4-FFF2-40B4-BE49-F238E27FC236}">
                <a16:creationId xmlns:a16="http://schemas.microsoft.com/office/drawing/2014/main" id="{46BAEE87-324B-8689-46FD-68BE1B83157B}"/>
              </a:ext>
            </a:extLst>
          </p:cNvPr>
          <p:cNvSpPr>
            <a:spLocks noGrp="1"/>
          </p:cNvSpPr>
          <p:nvPr>
            <p:ph type="body" sz="quarter" idx="42"/>
          </p:nvPr>
        </p:nvSpPr>
        <p:spPr>
          <a:xfrm>
            <a:off x="457200" y="1308032"/>
            <a:ext cx="34488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2" name="Content Placeholder 11">
            <a:extLst>
              <a:ext uri="{FF2B5EF4-FFF2-40B4-BE49-F238E27FC236}">
                <a16:creationId xmlns:a16="http://schemas.microsoft.com/office/drawing/2014/main" id="{E079B659-9EEA-593F-1E36-52673CDE7B9E}"/>
              </a:ext>
            </a:extLst>
          </p:cNvPr>
          <p:cNvSpPr>
            <a:spLocks noGrp="1"/>
          </p:cNvSpPr>
          <p:nvPr>
            <p:ph sz="quarter" idx="37" hasCustomPrompt="1"/>
          </p:nvPr>
        </p:nvSpPr>
        <p:spPr>
          <a:xfrm>
            <a:off x="457199" y="1944000"/>
            <a:ext cx="34488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3" name="Text Placeholder 6">
            <a:extLst>
              <a:ext uri="{FF2B5EF4-FFF2-40B4-BE49-F238E27FC236}">
                <a16:creationId xmlns:a16="http://schemas.microsoft.com/office/drawing/2014/main" id="{3113A650-AAA6-D61F-3B02-076D1B0CCCCE}"/>
              </a:ext>
            </a:extLst>
          </p:cNvPr>
          <p:cNvSpPr>
            <a:spLocks noGrp="1"/>
          </p:cNvSpPr>
          <p:nvPr>
            <p:ph type="body" sz="quarter" idx="52"/>
          </p:nvPr>
        </p:nvSpPr>
        <p:spPr>
          <a:xfrm>
            <a:off x="457200" y="3600661"/>
            <a:ext cx="34488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8" name="Content Placeholder 11">
            <a:extLst>
              <a:ext uri="{FF2B5EF4-FFF2-40B4-BE49-F238E27FC236}">
                <a16:creationId xmlns:a16="http://schemas.microsoft.com/office/drawing/2014/main" id="{EE669B0A-947A-C2CC-B9B1-FEC1157BE732}"/>
              </a:ext>
            </a:extLst>
          </p:cNvPr>
          <p:cNvSpPr>
            <a:spLocks noGrp="1"/>
          </p:cNvSpPr>
          <p:nvPr>
            <p:ph sz="quarter" idx="51" hasCustomPrompt="1"/>
          </p:nvPr>
        </p:nvSpPr>
        <p:spPr>
          <a:xfrm>
            <a:off x="457199" y="4248661"/>
            <a:ext cx="34488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25" name="Text Placeholder 6">
            <a:extLst>
              <a:ext uri="{FF2B5EF4-FFF2-40B4-BE49-F238E27FC236}">
                <a16:creationId xmlns:a16="http://schemas.microsoft.com/office/drawing/2014/main" id="{8B141B9D-7464-C965-5200-EA46002D5BB5}"/>
              </a:ext>
            </a:extLst>
          </p:cNvPr>
          <p:cNvSpPr>
            <a:spLocks noGrp="1"/>
          </p:cNvSpPr>
          <p:nvPr>
            <p:ph type="body" sz="quarter" idx="47"/>
          </p:nvPr>
        </p:nvSpPr>
        <p:spPr>
          <a:xfrm>
            <a:off x="4370400" y="1296000"/>
            <a:ext cx="34488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4" name="Content Placeholder 11">
            <a:extLst>
              <a:ext uri="{FF2B5EF4-FFF2-40B4-BE49-F238E27FC236}">
                <a16:creationId xmlns:a16="http://schemas.microsoft.com/office/drawing/2014/main" id="{DF2D9DDB-9F4D-B99A-6C57-3A6498327658}"/>
              </a:ext>
            </a:extLst>
          </p:cNvPr>
          <p:cNvSpPr>
            <a:spLocks noGrp="1"/>
          </p:cNvSpPr>
          <p:nvPr>
            <p:ph sz="quarter" idx="46" hasCustomPrompt="1"/>
          </p:nvPr>
        </p:nvSpPr>
        <p:spPr>
          <a:xfrm>
            <a:off x="4370400" y="1944000"/>
            <a:ext cx="34488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5" name="Text Placeholder 6">
            <a:extLst>
              <a:ext uri="{FF2B5EF4-FFF2-40B4-BE49-F238E27FC236}">
                <a16:creationId xmlns:a16="http://schemas.microsoft.com/office/drawing/2014/main" id="{A75BDBBD-163F-BC27-D79C-DCC0A5685146}"/>
              </a:ext>
            </a:extLst>
          </p:cNvPr>
          <p:cNvSpPr>
            <a:spLocks noGrp="1"/>
          </p:cNvSpPr>
          <p:nvPr>
            <p:ph type="body" sz="quarter" idx="54"/>
          </p:nvPr>
        </p:nvSpPr>
        <p:spPr>
          <a:xfrm>
            <a:off x="4370400" y="3600661"/>
            <a:ext cx="34488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14" name="Content Placeholder 11">
            <a:extLst>
              <a:ext uri="{FF2B5EF4-FFF2-40B4-BE49-F238E27FC236}">
                <a16:creationId xmlns:a16="http://schemas.microsoft.com/office/drawing/2014/main" id="{9441A250-6BB8-7397-8A2D-DC4E7E70B65B}"/>
              </a:ext>
            </a:extLst>
          </p:cNvPr>
          <p:cNvSpPr>
            <a:spLocks noGrp="1"/>
          </p:cNvSpPr>
          <p:nvPr>
            <p:ph sz="quarter" idx="53" hasCustomPrompt="1"/>
          </p:nvPr>
        </p:nvSpPr>
        <p:spPr>
          <a:xfrm>
            <a:off x="4370400" y="4248661"/>
            <a:ext cx="34488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27" name="Text Placeholder 6">
            <a:extLst>
              <a:ext uri="{FF2B5EF4-FFF2-40B4-BE49-F238E27FC236}">
                <a16:creationId xmlns:a16="http://schemas.microsoft.com/office/drawing/2014/main" id="{8AE2BB91-702D-8F9F-9CE6-D915D0B533FA}"/>
              </a:ext>
            </a:extLst>
          </p:cNvPr>
          <p:cNvSpPr>
            <a:spLocks noGrp="1"/>
          </p:cNvSpPr>
          <p:nvPr>
            <p:ph type="body" sz="quarter" idx="49"/>
          </p:nvPr>
        </p:nvSpPr>
        <p:spPr>
          <a:xfrm>
            <a:off x="8280000" y="1296000"/>
            <a:ext cx="34488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6" name="Content Placeholder 11">
            <a:extLst>
              <a:ext uri="{FF2B5EF4-FFF2-40B4-BE49-F238E27FC236}">
                <a16:creationId xmlns:a16="http://schemas.microsoft.com/office/drawing/2014/main" id="{CF289CA5-EEAD-E63E-228B-143489F04F02}"/>
              </a:ext>
            </a:extLst>
          </p:cNvPr>
          <p:cNvSpPr>
            <a:spLocks noGrp="1"/>
          </p:cNvSpPr>
          <p:nvPr>
            <p:ph sz="quarter" idx="48" hasCustomPrompt="1"/>
          </p:nvPr>
        </p:nvSpPr>
        <p:spPr>
          <a:xfrm>
            <a:off x="8280000" y="1944000"/>
            <a:ext cx="34488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7" name="Text Placeholder 6">
            <a:extLst>
              <a:ext uri="{FF2B5EF4-FFF2-40B4-BE49-F238E27FC236}">
                <a16:creationId xmlns:a16="http://schemas.microsoft.com/office/drawing/2014/main" id="{4A4A4CB8-48BA-E6CA-487A-55EE10BE37D6}"/>
              </a:ext>
            </a:extLst>
          </p:cNvPr>
          <p:cNvSpPr>
            <a:spLocks noGrp="1"/>
          </p:cNvSpPr>
          <p:nvPr>
            <p:ph type="body" sz="quarter" idx="56"/>
          </p:nvPr>
        </p:nvSpPr>
        <p:spPr>
          <a:xfrm>
            <a:off x="8280000" y="3600661"/>
            <a:ext cx="34488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16" name="Content Placeholder 11">
            <a:extLst>
              <a:ext uri="{FF2B5EF4-FFF2-40B4-BE49-F238E27FC236}">
                <a16:creationId xmlns:a16="http://schemas.microsoft.com/office/drawing/2014/main" id="{0E6A71E0-9796-DA83-0ECA-243CF603578A}"/>
              </a:ext>
            </a:extLst>
          </p:cNvPr>
          <p:cNvSpPr>
            <a:spLocks noGrp="1"/>
          </p:cNvSpPr>
          <p:nvPr>
            <p:ph sz="quarter" idx="55" hasCustomPrompt="1"/>
          </p:nvPr>
        </p:nvSpPr>
        <p:spPr>
          <a:xfrm>
            <a:off x="8280000" y="4248661"/>
            <a:ext cx="34488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8" name="Text Placeholder 9">
            <a:extLst>
              <a:ext uri="{FF2B5EF4-FFF2-40B4-BE49-F238E27FC236}">
                <a16:creationId xmlns:a16="http://schemas.microsoft.com/office/drawing/2014/main" id="{0529312A-6EDD-B007-C076-62A817EE04FA}"/>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2948039023"/>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2462">
          <p15:clr>
            <a:srgbClr val="FBAE40"/>
          </p15:clr>
        </p15:guide>
        <p15:guide id="13" pos="2750">
          <p15:clr>
            <a:srgbClr val="FBAE40"/>
          </p15:clr>
        </p15:guide>
        <p15:guide id="14" pos="4926">
          <p15:clr>
            <a:srgbClr val="FBAE40"/>
          </p15:clr>
        </p15:guide>
        <p15:guide id="15" pos="52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hart/Table with sidebar">
    <p:spTree>
      <p:nvGrpSpPr>
        <p:cNvPr id="1" name=""/>
        <p:cNvGrpSpPr/>
        <p:nvPr/>
      </p:nvGrpSpPr>
      <p:grpSpPr>
        <a:xfrm>
          <a:off x="0" y="0"/>
          <a:ext cx="0" cy="0"/>
          <a:chOff x="0" y="0"/>
          <a:chExt cx="0" cy="0"/>
        </a:xfrm>
      </p:grpSpPr>
      <p:pic>
        <p:nvPicPr>
          <p:cNvPr id="7" name="Picture 14">
            <a:extLst>
              <a:ext uri="{FF2B5EF4-FFF2-40B4-BE49-F238E27FC236}">
                <a16:creationId xmlns:a16="http://schemas.microsoft.com/office/drawing/2014/main" id="{813B83B8-2BC7-CED3-B752-714414FDBAEB}"/>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8" name="Subtitle 2">
            <a:extLst>
              <a:ext uri="{FF2B5EF4-FFF2-40B4-BE49-F238E27FC236}">
                <a16:creationId xmlns:a16="http://schemas.microsoft.com/office/drawing/2014/main" id="{B6EDE690-06AD-0DDE-F89A-F31E7FDEFE13}"/>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5" name="Text Placeholder 6">
            <a:extLst>
              <a:ext uri="{FF2B5EF4-FFF2-40B4-BE49-F238E27FC236}">
                <a16:creationId xmlns:a16="http://schemas.microsoft.com/office/drawing/2014/main" id="{1F20DA5A-84FA-970F-0276-606F61591081}"/>
              </a:ext>
            </a:extLst>
          </p:cNvPr>
          <p:cNvSpPr>
            <a:spLocks noGrp="1"/>
          </p:cNvSpPr>
          <p:nvPr>
            <p:ph type="body" sz="quarter" idx="42"/>
          </p:nvPr>
        </p:nvSpPr>
        <p:spPr>
          <a:xfrm>
            <a:off x="457200" y="1296000"/>
            <a:ext cx="8157600" cy="523220"/>
          </a:xfrm>
        </p:spPr>
        <p:txBody>
          <a:bodyPr wrap="square">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 name="Content Placeholder 11">
            <a:extLst>
              <a:ext uri="{FF2B5EF4-FFF2-40B4-BE49-F238E27FC236}">
                <a16:creationId xmlns:a16="http://schemas.microsoft.com/office/drawing/2014/main" id="{C1C55556-FB21-3F92-CB87-F83D6A7EC2A2}"/>
              </a:ext>
            </a:extLst>
          </p:cNvPr>
          <p:cNvSpPr>
            <a:spLocks noGrp="1"/>
          </p:cNvSpPr>
          <p:nvPr>
            <p:ph sz="quarter" idx="37" hasCustomPrompt="1"/>
          </p:nvPr>
        </p:nvSpPr>
        <p:spPr>
          <a:xfrm>
            <a:off x="457199" y="1944000"/>
            <a:ext cx="8157600" cy="3672000"/>
          </a:xfrm>
          <a:prstGeom prst="rect">
            <a:avLst/>
          </a:prstGeom>
        </p:spPr>
        <p:txBody>
          <a:bodyPr lIns="0" tIns="0" rIns="0" bIns="0"/>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9" name="Content Placeholder 23">
            <a:extLst>
              <a:ext uri="{FF2B5EF4-FFF2-40B4-BE49-F238E27FC236}">
                <a16:creationId xmlns:a16="http://schemas.microsoft.com/office/drawing/2014/main" id="{7C71A1C1-29E3-FFDE-1CC2-052F4E592097}"/>
              </a:ext>
            </a:extLst>
          </p:cNvPr>
          <p:cNvSpPr>
            <a:spLocks noGrp="1"/>
          </p:cNvSpPr>
          <p:nvPr>
            <p:ph sz="quarter" idx="47"/>
          </p:nvPr>
        </p:nvSpPr>
        <p:spPr>
          <a:xfrm>
            <a:off x="9082838" y="1296000"/>
            <a:ext cx="2644775" cy="2333286"/>
          </a:xfrm>
          <a:solidFill>
            <a:srgbClr val="DDEAFF"/>
          </a:solidFill>
        </p:spPr>
        <p:txBody>
          <a:bodyPr lIns="180000" tIns="180000" rIns="180000" bIns="180000">
            <a:sp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12" name="Text Placeholder 9">
            <a:extLst>
              <a:ext uri="{FF2B5EF4-FFF2-40B4-BE49-F238E27FC236}">
                <a16:creationId xmlns:a16="http://schemas.microsoft.com/office/drawing/2014/main" id="{7DC0CDDB-6725-A630-4F2E-2E46D38D632C}"/>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641398004"/>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5" pos="5432">
          <p15:clr>
            <a:srgbClr val="FBAE40"/>
          </p15:clr>
        </p15:guide>
        <p15:guide id="17" pos="5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hart/Table with stats">
    <p:spTree>
      <p:nvGrpSpPr>
        <p:cNvPr id="1" name=""/>
        <p:cNvGrpSpPr/>
        <p:nvPr/>
      </p:nvGrpSpPr>
      <p:grpSpPr>
        <a:xfrm>
          <a:off x="0" y="0"/>
          <a:ext cx="0" cy="0"/>
          <a:chOff x="0" y="0"/>
          <a:chExt cx="0" cy="0"/>
        </a:xfrm>
      </p:grpSpPr>
      <p:pic>
        <p:nvPicPr>
          <p:cNvPr id="7" name="Picture 14">
            <a:extLst>
              <a:ext uri="{FF2B5EF4-FFF2-40B4-BE49-F238E27FC236}">
                <a16:creationId xmlns:a16="http://schemas.microsoft.com/office/drawing/2014/main" id="{98B9E2C5-635F-D7BC-3EAD-9302D650B44D}"/>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8" name="Subtitle 2">
            <a:extLst>
              <a:ext uri="{FF2B5EF4-FFF2-40B4-BE49-F238E27FC236}">
                <a16:creationId xmlns:a16="http://schemas.microsoft.com/office/drawing/2014/main" id="{40A7C5AE-01CC-7896-6FEE-EC6EA02086D6}"/>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5" name="Text Placeholder 6">
            <a:extLst>
              <a:ext uri="{FF2B5EF4-FFF2-40B4-BE49-F238E27FC236}">
                <a16:creationId xmlns:a16="http://schemas.microsoft.com/office/drawing/2014/main" id="{1F20DA5A-84FA-970F-0276-606F61591081}"/>
              </a:ext>
            </a:extLst>
          </p:cNvPr>
          <p:cNvSpPr>
            <a:spLocks noGrp="1"/>
          </p:cNvSpPr>
          <p:nvPr>
            <p:ph type="body" sz="quarter" idx="42"/>
          </p:nvPr>
        </p:nvSpPr>
        <p:spPr>
          <a:xfrm>
            <a:off x="457200" y="1296000"/>
            <a:ext cx="8157600" cy="523220"/>
          </a:xfrm>
        </p:spPr>
        <p:txBody>
          <a:bodyPr wrap="square">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 name="Content Placeholder 11">
            <a:extLst>
              <a:ext uri="{FF2B5EF4-FFF2-40B4-BE49-F238E27FC236}">
                <a16:creationId xmlns:a16="http://schemas.microsoft.com/office/drawing/2014/main" id="{C1C55556-FB21-3F92-CB87-F83D6A7EC2A2}"/>
              </a:ext>
            </a:extLst>
          </p:cNvPr>
          <p:cNvSpPr>
            <a:spLocks noGrp="1"/>
          </p:cNvSpPr>
          <p:nvPr>
            <p:ph sz="quarter" idx="37" hasCustomPrompt="1"/>
          </p:nvPr>
        </p:nvSpPr>
        <p:spPr>
          <a:xfrm>
            <a:off x="457199" y="1944000"/>
            <a:ext cx="8157600" cy="3672000"/>
          </a:xfrm>
          <a:prstGeom prst="rect">
            <a:avLst/>
          </a:prstGeom>
        </p:spPr>
        <p:txBody>
          <a:bodyPr lIns="0" tIns="0" rIns="0" bIns="0"/>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4" name="Text Placeholder 9">
            <a:extLst>
              <a:ext uri="{FF2B5EF4-FFF2-40B4-BE49-F238E27FC236}">
                <a16:creationId xmlns:a16="http://schemas.microsoft.com/office/drawing/2014/main" id="{77A71E8F-7DF5-5F51-A5B6-EA0FD2E2E6B5}"/>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15" name="Text Placeholder 8">
            <a:extLst>
              <a:ext uri="{FF2B5EF4-FFF2-40B4-BE49-F238E27FC236}">
                <a16:creationId xmlns:a16="http://schemas.microsoft.com/office/drawing/2014/main" id="{B3C7E79E-512C-81E7-F80B-D81D81D07082}"/>
              </a:ext>
            </a:extLst>
          </p:cNvPr>
          <p:cNvSpPr>
            <a:spLocks noGrp="1"/>
          </p:cNvSpPr>
          <p:nvPr>
            <p:ph type="body" sz="quarter" idx="44" hasCustomPrompt="1"/>
          </p:nvPr>
        </p:nvSpPr>
        <p:spPr>
          <a:xfrm>
            <a:off x="9082800" y="1296000"/>
            <a:ext cx="2653200" cy="2569248"/>
          </a:xfrm>
          <a:gradFill>
            <a:gsLst>
              <a:gs pos="0">
                <a:srgbClr val="002EB8"/>
              </a:gs>
              <a:gs pos="64000">
                <a:srgbClr val="1446E1"/>
              </a:gs>
              <a:gs pos="92000">
                <a:srgbClr val="008077"/>
              </a:gs>
            </a:gsLst>
            <a:lin ang="2700000" scaled="0"/>
          </a:gradFill>
        </p:spPr>
        <p:txBody>
          <a:bodyPr lIns="180000" tIns="180000" rIns="180000" bIns="180000">
            <a:spAutoFit/>
          </a:bodyPr>
          <a:lstStyle>
            <a:lvl1pPr>
              <a:spcAft>
                <a:spcPts val="1800"/>
              </a:spcAft>
              <a:defRPr sz="1800">
                <a:solidFill>
                  <a:schemeClr val="bg1"/>
                </a:solidFill>
              </a:defRPr>
            </a:lvl1pPr>
            <a:lvl2pPr>
              <a:spcAft>
                <a:spcPts val="200"/>
              </a:spcAft>
              <a:defRPr sz="3200" b="1">
                <a:solidFill>
                  <a:schemeClr val="bg1"/>
                </a:solidFill>
              </a:defRPr>
            </a:lvl2pPr>
            <a:lvl3pPr marL="0" indent="0">
              <a:spcAft>
                <a:spcPts val="1800"/>
              </a:spcAft>
              <a:buNone/>
              <a:defRPr sz="1400" b="1">
                <a:solidFill>
                  <a:schemeClr val="bg1"/>
                </a:solidFill>
              </a:defRPr>
            </a:lvl3pPr>
            <a:lvl4pPr marL="0" indent="0">
              <a:spcAft>
                <a:spcPts val="200"/>
              </a:spcAft>
              <a:buNone/>
              <a:defRPr sz="3200">
                <a:solidFill>
                  <a:schemeClr val="bg1"/>
                </a:solidFill>
              </a:defRPr>
            </a:lvl4pPr>
            <a:lvl5pPr marL="0" indent="0">
              <a:spcAft>
                <a:spcPts val="1800"/>
              </a:spcAft>
              <a:buNone/>
              <a:defRPr sz="1400" b="0">
                <a:solidFill>
                  <a:schemeClr val="bg1"/>
                </a:solidFill>
              </a:defRPr>
            </a:lvl5pPr>
          </a:lstStyle>
          <a:p>
            <a:pPr lvl="0"/>
            <a:r>
              <a:rPr lang="en-US" dirty="0"/>
              <a:t>Callout subhead</a:t>
            </a:r>
          </a:p>
          <a:p>
            <a:pPr lvl="1"/>
            <a:r>
              <a:rPr lang="en-US" dirty="0"/>
              <a:t>Stats bold</a:t>
            </a:r>
          </a:p>
          <a:p>
            <a:pPr lvl="2"/>
            <a:r>
              <a:rPr lang="en-US" dirty="0"/>
              <a:t>Callout copy bold</a:t>
            </a:r>
          </a:p>
          <a:p>
            <a:pPr lvl="3"/>
            <a:r>
              <a:rPr lang="en-US" dirty="0"/>
              <a:t>Stats</a:t>
            </a:r>
          </a:p>
          <a:p>
            <a:pPr lvl="4"/>
            <a:r>
              <a:rPr lang="en-US" dirty="0"/>
              <a:t>Callout copy</a:t>
            </a:r>
            <a:endParaRPr lang="en-MX" dirty="0"/>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3778081864"/>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5" pos="5432">
          <p15:clr>
            <a:srgbClr val="FBAE40"/>
          </p15:clr>
        </p15:guide>
        <p15:guide id="17" pos="5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Chart/Table (full width, stacked 1)">
    <p:spTree>
      <p:nvGrpSpPr>
        <p:cNvPr id="1" name=""/>
        <p:cNvGrpSpPr/>
        <p:nvPr/>
      </p:nvGrpSpPr>
      <p:grpSpPr>
        <a:xfrm>
          <a:off x="0" y="0"/>
          <a:ext cx="0" cy="0"/>
          <a:chOff x="0" y="0"/>
          <a:chExt cx="0" cy="0"/>
        </a:xfrm>
      </p:grpSpPr>
      <p:pic>
        <p:nvPicPr>
          <p:cNvPr id="8" name="Picture 14">
            <a:extLst>
              <a:ext uri="{FF2B5EF4-FFF2-40B4-BE49-F238E27FC236}">
                <a16:creationId xmlns:a16="http://schemas.microsoft.com/office/drawing/2014/main" id="{58AD05AF-E254-A57C-9746-5878722651F2}"/>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9" name="Subtitle 2">
            <a:extLst>
              <a:ext uri="{FF2B5EF4-FFF2-40B4-BE49-F238E27FC236}">
                <a16:creationId xmlns:a16="http://schemas.microsoft.com/office/drawing/2014/main" id="{DF54F7BC-8F5B-F678-93E7-B7E3B4B2D97B}"/>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3" name="Content Placeholder 12">
            <a:extLst>
              <a:ext uri="{FF2B5EF4-FFF2-40B4-BE49-F238E27FC236}">
                <a16:creationId xmlns:a16="http://schemas.microsoft.com/office/drawing/2014/main" id="{501B074B-48CD-4751-6360-FAEDAC3EEBAB}"/>
              </a:ext>
            </a:extLst>
          </p:cNvPr>
          <p:cNvSpPr>
            <a:spLocks noGrp="1"/>
          </p:cNvSpPr>
          <p:nvPr>
            <p:ph sz="quarter" idx="41"/>
          </p:nvPr>
        </p:nvSpPr>
        <p:spPr>
          <a:xfrm>
            <a:off x="457199" y="1296000"/>
            <a:ext cx="11268000" cy="184665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Text Placeholder 6">
            <a:extLst>
              <a:ext uri="{FF2B5EF4-FFF2-40B4-BE49-F238E27FC236}">
                <a16:creationId xmlns:a16="http://schemas.microsoft.com/office/drawing/2014/main" id="{049D5C55-548E-6249-63FB-59C612633160}"/>
              </a:ext>
            </a:extLst>
          </p:cNvPr>
          <p:cNvSpPr>
            <a:spLocks noGrp="1"/>
          </p:cNvSpPr>
          <p:nvPr>
            <p:ph type="body" sz="quarter" idx="44"/>
          </p:nvPr>
        </p:nvSpPr>
        <p:spPr>
          <a:xfrm>
            <a:off x="457200" y="3385577"/>
            <a:ext cx="11268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 name="Content Placeholder 11">
            <a:extLst>
              <a:ext uri="{FF2B5EF4-FFF2-40B4-BE49-F238E27FC236}">
                <a16:creationId xmlns:a16="http://schemas.microsoft.com/office/drawing/2014/main" id="{9A781649-B150-7A54-F152-DE8357AE3673}"/>
              </a:ext>
            </a:extLst>
          </p:cNvPr>
          <p:cNvSpPr>
            <a:spLocks noGrp="1"/>
          </p:cNvSpPr>
          <p:nvPr>
            <p:ph sz="quarter" idx="43" hasCustomPrompt="1"/>
          </p:nvPr>
        </p:nvSpPr>
        <p:spPr>
          <a:xfrm>
            <a:off x="457199" y="4033577"/>
            <a:ext cx="11268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7" name="Text Placeholder 9">
            <a:extLst>
              <a:ext uri="{FF2B5EF4-FFF2-40B4-BE49-F238E27FC236}">
                <a16:creationId xmlns:a16="http://schemas.microsoft.com/office/drawing/2014/main" id="{03AE24A6-D043-E0CD-A436-F20340A6245D}"/>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3892032767"/>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8" pos="6210">
          <p15:clr>
            <a:srgbClr val="FBAE40"/>
          </p15:clr>
        </p15:guide>
        <p15:guide id="10" orient="horz" pos="4067">
          <p15:clr>
            <a:srgbClr val="FBAE40"/>
          </p15:clr>
        </p15:guide>
        <p15:guide id="11" pos="649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Chart/Table (full width, stacked 2)">
    <p:spTree>
      <p:nvGrpSpPr>
        <p:cNvPr id="1" name=""/>
        <p:cNvGrpSpPr/>
        <p:nvPr/>
      </p:nvGrpSpPr>
      <p:grpSpPr>
        <a:xfrm>
          <a:off x="0" y="0"/>
          <a:ext cx="0" cy="0"/>
          <a:chOff x="0" y="0"/>
          <a:chExt cx="0" cy="0"/>
        </a:xfrm>
      </p:grpSpPr>
      <p:pic>
        <p:nvPicPr>
          <p:cNvPr id="7" name="Picture 14">
            <a:extLst>
              <a:ext uri="{FF2B5EF4-FFF2-40B4-BE49-F238E27FC236}">
                <a16:creationId xmlns:a16="http://schemas.microsoft.com/office/drawing/2014/main" id="{C898845C-A06C-D048-B341-237A578C97CD}"/>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8" name="Subtitle 2">
            <a:extLst>
              <a:ext uri="{FF2B5EF4-FFF2-40B4-BE49-F238E27FC236}">
                <a16:creationId xmlns:a16="http://schemas.microsoft.com/office/drawing/2014/main" id="{A8202C4B-1746-9EEB-08BD-53FB70603EF2}"/>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5" name="Text Placeholder 6">
            <a:extLst>
              <a:ext uri="{FF2B5EF4-FFF2-40B4-BE49-F238E27FC236}">
                <a16:creationId xmlns:a16="http://schemas.microsoft.com/office/drawing/2014/main" id="{049D5C55-548E-6249-63FB-59C612633160}"/>
              </a:ext>
            </a:extLst>
          </p:cNvPr>
          <p:cNvSpPr>
            <a:spLocks noGrp="1"/>
          </p:cNvSpPr>
          <p:nvPr>
            <p:ph type="body" sz="quarter" idx="44"/>
          </p:nvPr>
        </p:nvSpPr>
        <p:spPr>
          <a:xfrm>
            <a:off x="457200" y="1294854"/>
            <a:ext cx="11268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 name="Content Placeholder 11">
            <a:extLst>
              <a:ext uri="{FF2B5EF4-FFF2-40B4-BE49-F238E27FC236}">
                <a16:creationId xmlns:a16="http://schemas.microsoft.com/office/drawing/2014/main" id="{9A781649-B150-7A54-F152-DE8357AE3673}"/>
              </a:ext>
            </a:extLst>
          </p:cNvPr>
          <p:cNvSpPr>
            <a:spLocks noGrp="1"/>
          </p:cNvSpPr>
          <p:nvPr>
            <p:ph sz="quarter" idx="43" hasCustomPrompt="1"/>
          </p:nvPr>
        </p:nvSpPr>
        <p:spPr>
          <a:xfrm>
            <a:off x="457199" y="1942854"/>
            <a:ext cx="11268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3" name="Content Placeholder 12">
            <a:extLst>
              <a:ext uri="{FF2B5EF4-FFF2-40B4-BE49-F238E27FC236}">
                <a16:creationId xmlns:a16="http://schemas.microsoft.com/office/drawing/2014/main" id="{501B074B-48CD-4751-6360-FAEDAC3EEBAB}"/>
              </a:ext>
            </a:extLst>
          </p:cNvPr>
          <p:cNvSpPr>
            <a:spLocks noGrp="1"/>
          </p:cNvSpPr>
          <p:nvPr>
            <p:ph sz="quarter" idx="41"/>
          </p:nvPr>
        </p:nvSpPr>
        <p:spPr>
          <a:xfrm>
            <a:off x="457199" y="3575049"/>
            <a:ext cx="11268000" cy="184665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16" name="Text Placeholder 9">
            <a:extLst>
              <a:ext uri="{FF2B5EF4-FFF2-40B4-BE49-F238E27FC236}">
                <a16:creationId xmlns:a16="http://schemas.microsoft.com/office/drawing/2014/main" id="{61A264E0-B63C-69A6-939D-915CBA111EAE}"/>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373293045"/>
      </p:ext>
    </p:extLst>
  </p:cSld>
  <p:clrMapOvr>
    <a:masterClrMapping/>
  </p:clrMapOvr>
  <p:hf hdr="0" ftr="0" dt="0"/>
  <p:extLst>
    <p:ext uri="{DCECCB84-F9BA-43D5-87BE-67443E8EF086}">
      <p15:sldGuideLst xmlns:p15="http://schemas.microsoft.com/office/powerpoint/2012/main">
        <p15:guide id="4" orient="horz" pos="799">
          <p15:clr>
            <a:srgbClr val="FBAE40"/>
          </p15:clr>
        </p15:guide>
        <p15:guide id="8" pos="6210">
          <p15:clr>
            <a:srgbClr val="FBAE40"/>
          </p15:clr>
        </p15:guide>
        <p15:guide id="10" orient="horz" pos="4067">
          <p15:clr>
            <a:srgbClr val="FBAE40"/>
          </p15:clr>
        </p15:guide>
        <p15:guide id="11" pos="649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Chart/Table (2 columns 1)">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217E3555-A339-A129-5E68-1318B4791E90}"/>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532E4C95-71A8-0569-4A21-CB7AA8973B9C}"/>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5" name="Content Placeholder 14">
            <a:extLst>
              <a:ext uri="{FF2B5EF4-FFF2-40B4-BE49-F238E27FC236}">
                <a16:creationId xmlns:a16="http://schemas.microsoft.com/office/drawing/2014/main" id="{982B3479-284E-6BD6-39A6-C904F8DC672A}"/>
              </a:ext>
            </a:extLst>
          </p:cNvPr>
          <p:cNvSpPr>
            <a:spLocks noGrp="1"/>
          </p:cNvSpPr>
          <p:nvPr>
            <p:ph sz="quarter" idx="43"/>
          </p:nvPr>
        </p:nvSpPr>
        <p:spPr>
          <a:xfrm>
            <a:off x="457200" y="1296000"/>
            <a:ext cx="3448800" cy="21544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8" name="Text Placeholder 6">
            <a:extLst>
              <a:ext uri="{FF2B5EF4-FFF2-40B4-BE49-F238E27FC236}">
                <a16:creationId xmlns:a16="http://schemas.microsoft.com/office/drawing/2014/main" id="{78CB9A8E-D158-6BF0-9AA9-0C845BF84EA4}"/>
              </a:ext>
            </a:extLst>
          </p:cNvPr>
          <p:cNvSpPr>
            <a:spLocks noGrp="1"/>
          </p:cNvSpPr>
          <p:nvPr>
            <p:ph type="body" sz="quarter" idx="42"/>
          </p:nvPr>
        </p:nvSpPr>
        <p:spPr>
          <a:xfrm>
            <a:off x="4370400" y="1296000"/>
            <a:ext cx="7362000" cy="523220"/>
          </a:xfrm>
        </p:spPr>
        <p:txBody>
          <a:bodyPr wrap="square">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7" name="Content Placeholder 11">
            <a:extLst>
              <a:ext uri="{FF2B5EF4-FFF2-40B4-BE49-F238E27FC236}">
                <a16:creationId xmlns:a16="http://schemas.microsoft.com/office/drawing/2014/main" id="{D8475B3E-1A4F-0136-870D-CD6419C83F51}"/>
              </a:ext>
            </a:extLst>
          </p:cNvPr>
          <p:cNvSpPr>
            <a:spLocks noGrp="1"/>
          </p:cNvSpPr>
          <p:nvPr>
            <p:ph sz="quarter" idx="37" hasCustomPrompt="1"/>
          </p:nvPr>
        </p:nvSpPr>
        <p:spPr>
          <a:xfrm>
            <a:off x="4370400" y="1944000"/>
            <a:ext cx="7362000" cy="3672000"/>
          </a:xfrm>
          <a:prstGeom prst="rect">
            <a:avLst/>
          </a:prstGeom>
        </p:spPr>
        <p:txBody>
          <a:bodyPr lIns="0" tIns="0" rIns="0" bIns="0"/>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3" name="Text Placeholder 9">
            <a:extLst>
              <a:ext uri="{FF2B5EF4-FFF2-40B4-BE49-F238E27FC236}">
                <a16:creationId xmlns:a16="http://schemas.microsoft.com/office/drawing/2014/main" id="{40976174-D19F-B014-3934-2B0D08885DA3}"/>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2103062"/>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2462">
          <p15:clr>
            <a:srgbClr val="FBAE40"/>
          </p15:clr>
        </p15:guide>
        <p15:guide id="13" pos="275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Chart/Table (2 columns 2)">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A56355B4-27E7-9362-D734-550D6CD5DC59}"/>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4E778EEE-8655-FBD4-5302-67592C0C5D0A}"/>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8" name="Text Placeholder 6">
            <a:extLst>
              <a:ext uri="{FF2B5EF4-FFF2-40B4-BE49-F238E27FC236}">
                <a16:creationId xmlns:a16="http://schemas.microsoft.com/office/drawing/2014/main" id="{78CB9A8E-D158-6BF0-9AA9-0C845BF84EA4}"/>
              </a:ext>
            </a:extLst>
          </p:cNvPr>
          <p:cNvSpPr>
            <a:spLocks noGrp="1"/>
          </p:cNvSpPr>
          <p:nvPr>
            <p:ph type="body" sz="quarter" idx="42"/>
          </p:nvPr>
        </p:nvSpPr>
        <p:spPr>
          <a:xfrm>
            <a:off x="457200" y="1296000"/>
            <a:ext cx="7362000" cy="523220"/>
          </a:xfrm>
        </p:spPr>
        <p:txBody>
          <a:bodyPr wrap="square">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7" name="Content Placeholder 11">
            <a:extLst>
              <a:ext uri="{FF2B5EF4-FFF2-40B4-BE49-F238E27FC236}">
                <a16:creationId xmlns:a16="http://schemas.microsoft.com/office/drawing/2014/main" id="{D8475B3E-1A4F-0136-870D-CD6419C83F51}"/>
              </a:ext>
            </a:extLst>
          </p:cNvPr>
          <p:cNvSpPr>
            <a:spLocks noGrp="1"/>
          </p:cNvSpPr>
          <p:nvPr>
            <p:ph sz="quarter" idx="37" hasCustomPrompt="1"/>
          </p:nvPr>
        </p:nvSpPr>
        <p:spPr>
          <a:xfrm>
            <a:off x="457200" y="1944000"/>
            <a:ext cx="7362000" cy="3672000"/>
          </a:xfrm>
          <a:prstGeom prst="rect">
            <a:avLst/>
          </a:prstGeom>
        </p:spPr>
        <p:txBody>
          <a:bodyPr lIns="0" tIns="0" rIns="0" bIns="0"/>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5" name="Content Placeholder 14">
            <a:extLst>
              <a:ext uri="{FF2B5EF4-FFF2-40B4-BE49-F238E27FC236}">
                <a16:creationId xmlns:a16="http://schemas.microsoft.com/office/drawing/2014/main" id="{982B3479-284E-6BD6-39A6-C904F8DC672A}"/>
              </a:ext>
            </a:extLst>
          </p:cNvPr>
          <p:cNvSpPr>
            <a:spLocks noGrp="1"/>
          </p:cNvSpPr>
          <p:nvPr>
            <p:ph sz="quarter" idx="43"/>
          </p:nvPr>
        </p:nvSpPr>
        <p:spPr>
          <a:xfrm>
            <a:off x="8280000" y="1296000"/>
            <a:ext cx="3448800" cy="21544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13" name="Text Placeholder 9">
            <a:extLst>
              <a:ext uri="{FF2B5EF4-FFF2-40B4-BE49-F238E27FC236}">
                <a16:creationId xmlns:a16="http://schemas.microsoft.com/office/drawing/2014/main" id="{3B665ED6-F0E4-D700-BB69-24563C5B5ABB}"/>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99810219"/>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4" pos="4926">
          <p15:clr>
            <a:srgbClr val="FBAE40"/>
          </p15:clr>
        </p15:guide>
        <p15:guide id="15" pos="521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Chart/Table (even columns 1)">
    <p:spTree>
      <p:nvGrpSpPr>
        <p:cNvPr id="1" name=""/>
        <p:cNvGrpSpPr/>
        <p:nvPr/>
      </p:nvGrpSpPr>
      <p:grpSpPr>
        <a:xfrm>
          <a:off x="0" y="0"/>
          <a:ext cx="0" cy="0"/>
          <a:chOff x="0" y="0"/>
          <a:chExt cx="0" cy="0"/>
        </a:xfrm>
      </p:grpSpPr>
      <p:pic>
        <p:nvPicPr>
          <p:cNvPr id="8" name="Picture 14">
            <a:extLst>
              <a:ext uri="{FF2B5EF4-FFF2-40B4-BE49-F238E27FC236}">
                <a16:creationId xmlns:a16="http://schemas.microsoft.com/office/drawing/2014/main" id="{BDEBABC7-5D69-887D-E8A0-320DF938C05D}"/>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9" name="Subtitle 2">
            <a:extLst>
              <a:ext uri="{FF2B5EF4-FFF2-40B4-BE49-F238E27FC236}">
                <a16:creationId xmlns:a16="http://schemas.microsoft.com/office/drawing/2014/main" id="{AD67B0DE-03A7-C483-14DF-C1115FC48D6A}"/>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3" name="Content Placeholder 12">
            <a:extLst>
              <a:ext uri="{FF2B5EF4-FFF2-40B4-BE49-F238E27FC236}">
                <a16:creationId xmlns:a16="http://schemas.microsoft.com/office/drawing/2014/main" id="{C4DBFC42-8400-B7F1-81F7-0AD4D3C718D8}"/>
              </a:ext>
            </a:extLst>
          </p:cNvPr>
          <p:cNvSpPr>
            <a:spLocks noGrp="1"/>
          </p:cNvSpPr>
          <p:nvPr>
            <p:ph sz="quarter" idx="42"/>
          </p:nvPr>
        </p:nvSpPr>
        <p:spPr>
          <a:xfrm>
            <a:off x="457199" y="1296000"/>
            <a:ext cx="5400000" cy="184665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5" name="Text Placeholder 6">
            <a:extLst>
              <a:ext uri="{FF2B5EF4-FFF2-40B4-BE49-F238E27FC236}">
                <a16:creationId xmlns:a16="http://schemas.microsoft.com/office/drawing/2014/main" id="{AD5B31FC-FE30-604D-1548-546B23E14231}"/>
              </a:ext>
            </a:extLst>
          </p:cNvPr>
          <p:cNvSpPr>
            <a:spLocks noGrp="1"/>
          </p:cNvSpPr>
          <p:nvPr>
            <p:ph type="body" sz="quarter" idx="44"/>
          </p:nvPr>
        </p:nvSpPr>
        <p:spPr>
          <a:xfrm>
            <a:off x="6325200" y="1296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 name="Content Placeholder 11">
            <a:extLst>
              <a:ext uri="{FF2B5EF4-FFF2-40B4-BE49-F238E27FC236}">
                <a16:creationId xmlns:a16="http://schemas.microsoft.com/office/drawing/2014/main" id="{4DC06EC8-2C13-6D6C-F8BF-FDD1B7D50197}"/>
              </a:ext>
            </a:extLst>
          </p:cNvPr>
          <p:cNvSpPr>
            <a:spLocks noGrp="1"/>
          </p:cNvSpPr>
          <p:nvPr>
            <p:ph sz="quarter" idx="43" hasCustomPrompt="1"/>
          </p:nvPr>
        </p:nvSpPr>
        <p:spPr>
          <a:xfrm>
            <a:off x="6325200" y="1944000"/>
            <a:ext cx="5400000" cy="36720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7" name="Text Placeholder 9">
            <a:extLst>
              <a:ext uri="{FF2B5EF4-FFF2-40B4-BE49-F238E27FC236}">
                <a16:creationId xmlns:a16="http://schemas.microsoft.com/office/drawing/2014/main" id="{60519E0A-4FB1-D7EE-07FA-7585DA99BAC7}"/>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1091211237"/>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3692">
          <p15:clr>
            <a:srgbClr val="FBAE40"/>
          </p15:clr>
        </p15:guide>
        <p15:guide id="13" pos="398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Chart/Table (even columns 2)">
    <p:spTree>
      <p:nvGrpSpPr>
        <p:cNvPr id="1" name=""/>
        <p:cNvGrpSpPr/>
        <p:nvPr/>
      </p:nvGrpSpPr>
      <p:grpSpPr>
        <a:xfrm>
          <a:off x="0" y="0"/>
          <a:ext cx="0" cy="0"/>
          <a:chOff x="0" y="0"/>
          <a:chExt cx="0" cy="0"/>
        </a:xfrm>
      </p:grpSpPr>
      <p:pic>
        <p:nvPicPr>
          <p:cNvPr id="8" name="Picture 14">
            <a:extLst>
              <a:ext uri="{FF2B5EF4-FFF2-40B4-BE49-F238E27FC236}">
                <a16:creationId xmlns:a16="http://schemas.microsoft.com/office/drawing/2014/main" id="{1A0C6883-E95A-EB8C-2CF3-EFC07E999E28}"/>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9" name="Subtitle 2">
            <a:extLst>
              <a:ext uri="{FF2B5EF4-FFF2-40B4-BE49-F238E27FC236}">
                <a16:creationId xmlns:a16="http://schemas.microsoft.com/office/drawing/2014/main" id="{3B6A9EFE-22DE-62D6-7E06-80583144307C}"/>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5" name="Text Placeholder 6">
            <a:extLst>
              <a:ext uri="{FF2B5EF4-FFF2-40B4-BE49-F238E27FC236}">
                <a16:creationId xmlns:a16="http://schemas.microsoft.com/office/drawing/2014/main" id="{42D3AC20-8866-7FC6-FD3A-4E4A97E64B62}"/>
              </a:ext>
            </a:extLst>
          </p:cNvPr>
          <p:cNvSpPr>
            <a:spLocks noGrp="1"/>
          </p:cNvSpPr>
          <p:nvPr>
            <p:ph type="body" sz="quarter" idx="42"/>
          </p:nvPr>
        </p:nvSpPr>
        <p:spPr>
          <a:xfrm>
            <a:off x="457200" y="1296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 name="Content Placeholder 11">
            <a:extLst>
              <a:ext uri="{FF2B5EF4-FFF2-40B4-BE49-F238E27FC236}">
                <a16:creationId xmlns:a16="http://schemas.microsoft.com/office/drawing/2014/main" id="{63F6A4EB-A3BE-C0DC-DD97-DD517A51ADDE}"/>
              </a:ext>
            </a:extLst>
          </p:cNvPr>
          <p:cNvSpPr>
            <a:spLocks noGrp="1"/>
          </p:cNvSpPr>
          <p:nvPr>
            <p:ph sz="quarter" idx="37" hasCustomPrompt="1"/>
          </p:nvPr>
        </p:nvSpPr>
        <p:spPr>
          <a:xfrm>
            <a:off x="457199" y="1944000"/>
            <a:ext cx="5400000" cy="36720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5" name="Content Placeholder 14">
            <a:extLst>
              <a:ext uri="{FF2B5EF4-FFF2-40B4-BE49-F238E27FC236}">
                <a16:creationId xmlns:a16="http://schemas.microsoft.com/office/drawing/2014/main" id="{9C509F5A-9F4C-61FA-C588-7A34C351967D}"/>
              </a:ext>
            </a:extLst>
          </p:cNvPr>
          <p:cNvSpPr>
            <a:spLocks noGrp="1"/>
          </p:cNvSpPr>
          <p:nvPr>
            <p:ph sz="quarter" idx="43"/>
          </p:nvPr>
        </p:nvSpPr>
        <p:spPr>
          <a:xfrm>
            <a:off x="6325200" y="1296000"/>
            <a:ext cx="5400000" cy="184665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7" name="Text Placeholder 9">
            <a:extLst>
              <a:ext uri="{FF2B5EF4-FFF2-40B4-BE49-F238E27FC236}">
                <a16:creationId xmlns:a16="http://schemas.microsoft.com/office/drawing/2014/main" id="{0E41F6FC-CEDC-D451-5EF4-87113D6013C3}"/>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2509770465"/>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3692">
          <p15:clr>
            <a:srgbClr val="FBAE40"/>
          </p15:clr>
        </p15:guide>
        <p15:guide id="13" pos="398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Chart/Table (even columns, 2 charts 1)">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BDF0F486-6F79-7FD8-8175-A47B111FCC65}"/>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4781C615-33D3-BAD5-FF42-991364AFD366}"/>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3" name="Content Placeholder 12">
            <a:extLst>
              <a:ext uri="{FF2B5EF4-FFF2-40B4-BE49-F238E27FC236}">
                <a16:creationId xmlns:a16="http://schemas.microsoft.com/office/drawing/2014/main" id="{C4DBFC42-8400-B7F1-81F7-0AD4D3C718D8}"/>
              </a:ext>
            </a:extLst>
          </p:cNvPr>
          <p:cNvSpPr>
            <a:spLocks noGrp="1"/>
          </p:cNvSpPr>
          <p:nvPr>
            <p:ph sz="quarter" idx="42"/>
          </p:nvPr>
        </p:nvSpPr>
        <p:spPr>
          <a:xfrm>
            <a:off x="457199" y="1296000"/>
            <a:ext cx="5400000" cy="184665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8" name="Text Placeholder 6">
            <a:extLst>
              <a:ext uri="{FF2B5EF4-FFF2-40B4-BE49-F238E27FC236}">
                <a16:creationId xmlns:a16="http://schemas.microsoft.com/office/drawing/2014/main" id="{0A272818-DC98-6C3F-2BEC-5ADB3A24E452}"/>
              </a:ext>
            </a:extLst>
          </p:cNvPr>
          <p:cNvSpPr>
            <a:spLocks noGrp="1"/>
          </p:cNvSpPr>
          <p:nvPr>
            <p:ph type="body" sz="quarter" idx="48"/>
          </p:nvPr>
        </p:nvSpPr>
        <p:spPr>
          <a:xfrm>
            <a:off x="6325200" y="1296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7" name="Content Placeholder 11">
            <a:extLst>
              <a:ext uri="{FF2B5EF4-FFF2-40B4-BE49-F238E27FC236}">
                <a16:creationId xmlns:a16="http://schemas.microsoft.com/office/drawing/2014/main" id="{FFC61D7A-3958-F40D-22B8-27AF3B0416BE}"/>
              </a:ext>
            </a:extLst>
          </p:cNvPr>
          <p:cNvSpPr>
            <a:spLocks noGrp="1"/>
          </p:cNvSpPr>
          <p:nvPr>
            <p:ph sz="quarter" idx="47" hasCustomPrompt="1"/>
          </p:nvPr>
        </p:nvSpPr>
        <p:spPr>
          <a:xfrm>
            <a:off x="6325200" y="1944000"/>
            <a:ext cx="5400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4" name="Text Placeholder 6">
            <a:extLst>
              <a:ext uri="{FF2B5EF4-FFF2-40B4-BE49-F238E27FC236}">
                <a16:creationId xmlns:a16="http://schemas.microsoft.com/office/drawing/2014/main" id="{19B8A046-B2B8-DA6B-BBA2-47E0C931FB8C}"/>
              </a:ext>
            </a:extLst>
          </p:cNvPr>
          <p:cNvSpPr>
            <a:spLocks noGrp="1"/>
          </p:cNvSpPr>
          <p:nvPr>
            <p:ph type="body" sz="quarter" idx="50"/>
          </p:nvPr>
        </p:nvSpPr>
        <p:spPr>
          <a:xfrm>
            <a:off x="6325200" y="3600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12" name="Content Placeholder 11">
            <a:extLst>
              <a:ext uri="{FF2B5EF4-FFF2-40B4-BE49-F238E27FC236}">
                <a16:creationId xmlns:a16="http://schemas.microsoft.com/office/drawing/2014/main" id="{CC47C7EC-C2DB-E779-26FA-D8526CF5C613}"/>
              </a:ext>
            </a:extLst>
          </p:cNvPr>
          <p:cNvSpPr>
            <a:spLocks noGrp="1"/>
          </p:cNvSpPr>
          <p:nvPr>
            <p:ph sz="quarter" idx="49" hasCustomPrompt="1"/>
          </p:nvPr>
        </p:nvSpPr>
        <p:spPr>
          <a:xfrm>
            <a:off x="6325200" y="4248000"/>
            <a:ext cx="5400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5" name="Text Placeholder 9">
            <a:extLst>
              <a:ext uri="{FF2B5EF4-FFF2-40B4-BE49-F238E27FC236}">
                <a16:creationId xmlns:a16="http://schemas.microsoft.com/office/drawing/2014/main" id="{B532F352-512C-1FA5-B585-D57BB8DF782C}"/>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1398034345"/>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3692">
          <p15:clr>
            <a:srgbClr val="FBAE40"/>
          </p15:clr>
        </p15:guide>
        <p15:guide id="13" pos="39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bleed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C65C9D-CF12-F297-F6F1-4FB20D40FAB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5031" b="15031"/>
          <a:stretch/>
        </p:blipFill>
        <p:spPr>
          <a:xfrm>
            <a:off x="-3313" y="0"/>
            <a:ext cx="12188825" cy="6858000"/>
          </a:xfrm>
          <a:prstGeom prst="rect">
            <a:avLst/>
          </a:prstGeom>
        </p:spPr>
      </p:pic>
      <p:sp>
        <p:nvSpPr>
          <p:cNvPr id="5" name="Freeform 4">
            <a:extLst>
              <a:ext uri="{FF2B5EF4-FFF2-40B4-BE49-F238E27FC236}">
                <a16:creationId xmlns:a16="http://schemas.microsoft.com/office/drawing/2014/main" id="{4202D246-8AD7-E18A-3129-73182224893A}"/>
              </a:ext>
              <a:ext uri="{C183D7F6-B498-43B3-948B-1728B52AA6E4}">
                <adec:decorative xmlns:adec="http://schemas.microsoft.com/office/drawing/2017/decorative" val="1"/>
              </a:ext>
            </a:extLst>
          </p:cNvPr>
          <p:cNvSpPr/>
          <p:nvPr/>
        </p:nvSpPr>
        <p:spPr>
          <a:xfrm>
            <a:off x="0" y="1170000"/>
            <a:ext cx="6550731" cy="5688000"/>
          </a:xfrm>
          <a:custGeom>
            <a:avLst/>
            <a:gdLst>
              <a:gd name="connsiteX0" fmla="*/ 0 w 6550731"/>
              <a:gd name="connsiteY0" fmla="*/ 0 h 5686784"/>
              <a:gd name="connsiteX1" fmla="*/ 4369270 w 6550731"/>
              <a:gd name="connsiteY1" fmla="*/ 0 h 5686784"/>
              <a:gd name="connsiteX2" fmla="*/ 6550731 w 6550731"/>
              <a:gd name="connsiteY2" fmla="*/ 2181183 h 5686784"/>
              <a:gd name="connsiteX3" fmla="*/ 6550731 w 6550731"/>
              <a:gd name="connsiteY3" fmla="*/ 2642040 h 5686784"/>
              <a:gd name="connsiteX4" fmla="*/ 6550731 w 6550731"/>
              <a:gd name="connsiteY4" fmla="*/ 5474540 h 5686784"/>
              <a:gd name="connsiteX5" fmla="*/ 6550731 w 6550731"/>
              <a:gd name="connsiteY5" fmla="*/ 5686784 h 5686784"/>
              <a:gd name="connsiteX6" fmla="*/ 0 w 6550731"/>
              <a:gd name="connsiteY6" fmla="*/ 5686784 h 5686784"/>
              <a:gd name="connsiteX7" fmla="*/ 0 w 6550731"/>
              <a:gd name="connsiteY7" fmla="*/ 5474540 h 5686784"/>
              <a:gd name="connsiteX8" fmla="*/ 0 w 6550731"/>
              <a:gd name="connsiteY8" fmla="*/ 460857 h 56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731" h="5686784">
                <a:moveTo>
                  <a:pt x="0" y="0"/>
                </a:moveTo>
                <a:lnTo>
                  <a:pt x="4369270" y="0"/>
                </a:lnTo>
                <a:cubicBezTo>
                  <a:pt x="5573009" y="0"/>
                  <a:pt x="6550731" y="977596"/>
                  <a:pt x="6550731" y="2181183"/>
                </a:cubicBezTo>
                <a:lnTo>
                  <a:pt x="6550731" y="2642040"/>
                </a:lnTo>
                <a:lnTo>
                  <a:pt x="6550731" y="5474540"/>
                </a:lnTo>
                <a:lnTo>
                  <a:pt x="6550731" y="5686784"/>
                </a:lnTo>
                <a:lnTo>
                  <a:pt x="0" y="5686784"/>
                </a:lnTo>
                <a:lnTo>
                  <a:pt x="0" y="5474540"/>
                </a:lnTo>
                <a:lnTo>
                  <a:pt x="0" y="460857"/>
                </a:lnTo>
                <a:close/>
              </a:path>
            </a:pathLst>
          </a:custGeom>
          <a:solidFill>
            <a:srgbClr val="FFFFFF"/>
          </a:solidFill>
          <a:ln w="12682" cap="flat">
            <a:noFill/>
            <a:prstDash val="solid"/>
            <a:miter/>
          </a:ln>
        </p:spPr>
        <p:txBody>
          <a:bodyPr rtlCol="0" anchor="ctr"/>
          <a:lstStyle/>
          <a:p>
            <a:endParaRPr lang="en-MX"/>
          </a:p>
        </p:txBody>
      </p:sp>
      <p:sp>
        <p:nvSpPr>
          <p:cNvPr id="9" name="Rectangle 8">
            <a:extLst>
              <a:ext uri="{FF2B5EF4-FFF2-40B4-BE49-F238E27FC236}">
                <a16:creationId xmlns:a16="http://schemas.microsoft.com/office/drawing/2014/main" id="{B165EB62-08C1-20F1-6539-26C6E8E9702F}"/>
              </a:ext>
              <a:ext uri="{C183D7F6-B498-43B3-948B-1728B52AA6E4}">
                <adec:decorative xmlns:adec="http://schemas.microsoft.com/office/drawing/2017/decorative" val="1"/>
              </a:ext>
            </a:extLst>
          </p:cNvPr>
          <p:cNvSpPr/>
          <p:nvPr/>
        </p:nvSpPr>
        <p:spPr>
          <a:xfrm>
            <a:off x="0" y="1170000"/>
            <a:ext cx="273050" cy="5688000"/>
          </a:xfrm>
          <a:prstGeom prst="rect">
            <a:avLst/>
          </a:prstGeom>
          <a:gradFill>
            <a:gsLst>
              <a:gs pos="63000">
                <a:srgbClr val="1446E1"/>
              </a:gs>
              <a:gs pos="0">
                <a:srgbClr val="001E62"/>
              </a:gs>
              <a:gs pos="94000">
                <a:srgbClr val="00BFB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traight Connector 21">
            <a:extLst>
              <a:ext uri="{FF2B5EF4-FFF2-40B4-BE49-F238E27FC236}">
                <a16:creationId xmlns:a16="http://schemas.microsoft.com/office/drawing/2014/main" id="{7BA7E96F-48AB-4B81-8241-1413A639F01A}"/>
              </a:ext>
              <a:ext uri="{C183D7F6-B498-43B3-948B-1728B52AA6E4}">
                <adec:decorative xmlns:adec="http://schemas.microsoft.com/office/drawing/2017/decorative" val="1"/>
              </a:ext>
            </a:extLst>
          </p:cNvPr>
          <p:cNvCxnSpPr>
            <a:cxnSpLocks/>
          </p:cNvCxnSpPr>
          <p:nvPr/>
        </p:nvCxnSpPr>
        <p:spPr>
          <a:xfrm>
            <a:off x="3080737" y="1576978"/>
            <a:ext cx="0" cy="503822"/>
          </a:xfrm>
          <a:prstGeom prst="line">
            <a:avLst/>
          </a:prstGeom>
          <a:ln w="6350">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descr="Franklin Templeton logo">
            <a:extLst>
              <a:ext uri="{FF2B5EF4-FFF2-40B4-BE49-F238E27FC236}">
                <a16:creationId xmlns:a16="http://schemas.microsoft.com/office/drawing/2014/main" id="{2D6CF305-40A6-B0CE-9C4D-87EC530E380C}"/>
              </a:ext>
            </a:extLst>
          </p:cNvPr>
          <p:cNvPicPr>
            <a:picLocks noChangeAspect="1"/>
          </p:cNvPicPr>
          <p:nvPr/>
        </p:nvPicPr>
        <p:blipFill>
          <a:blip r:embed="rId3"/>
          <a:srcRect l="9959" t="28327" r="11146" b="29669"/>
          <a:stretch>
            <a:fillRect/>
          </a:stretch>
        </p:blipFill>
        <p:spPr>
          <a:xfrm>
            <a:off x="719999" y="1619250"/>
            <a:ext cx="2089876" cy="410400"/>
          </a:xfrm>
          <a:prstGeom prst="rect">
            <a:avLst/>
          </a:prstGeom>
          <a:noFill/>
          <a:ln w="15875">
            <a:noFill/>
            <a:round/>
          </a:ln>
        </p:spPr>
      </p:pic>
      <p:sp>
        <p:nvSpPr>
          <p:cNvPr id="18" name="Text Placeholder 17">
            <a:extLst>
              <a:ext uri="{FF2B5EF4-FFF2-40B4-BE49-F238E27FC236}">
                <a16:creationId xmlns:a16="http://schemas.microsoft.com/office/drawing/2014/main" id="{BEC07052-D93A-1151-CF91-D3DD17DD3EB9}"/>
              </a:ext>
            </a:extLst>
          </p:cNvPr>
          <p:cNvSpPr>
            <a:spLocks noGrp="1"/>
          </p:cNvSpPr>
          <p:nvPr>
            <p:ph type="body" sz="quarter" idx="36" hasCustomPrompt="1"/>
          </p:nvPr>
        </p:nvSpPr>
        <p:spPr>
          <a:xfrm>
            <a:off x="3373200" y="1618280"/>
            <a:ext cx="2052000" cy="410399"/>
          </a:xfrm>
        </p:spPr>
        <p:txBody>
          <a:bodyPr>
            <a:spAutoFit/>
          </a:bodyPr>
          <a:lstStyle>
            <a:lvl1pPr algn="l">
              <a:spcAft>
                <a:spcPts val="0"/>
              </a:spcAft>
              <a:defRPr sz="1400" b="1" i="0">
                <a:solidFill>
                  <a:schemeClr val="tx1"/>
                </a:solidFill>
                <a:latin typeface="Century Gothic" panose="020B0502020202020204" pitchFamily="34" charset="0"/>
              </a:defRPr>
            </a:lvl1pPr>
            <a:lvl2pPr algn="l">
              <a:spcAft>
                <a:spcPts val="0"/>
              </a:spcAft>
              <a:defRPr sz="1200" b="0" i="0">
                <a:solidFill>
                  <a:schemeClr val="tx1"/>
                </a:solidFill>
                <a:latin typeface="Century Gothic" panose="020B0502020202020204" pitchFamily="34" charset="0"/>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Business Group Name</a:t>
            </a:r>
          </a:p>
          <a:p>
            <a:pPr lvl="1"/>
            <a:r>
              <a:rPr lang="en-US" dirty="0"/>
              <a:t>(Delete if not applicable)</a:t>
            </a:r>
          </a:p>
        </p:txBody>
      </p:sp>
      <p:sp>
        <p:nvSpPr>
          <p:cNvPr id="4" name="Title 3">
            <a:extLst>
              <a:ext uri="{FF2B5EF4-FFF2-40B4-BE49-F238E27FC236}">
                <a16:creationId xmlns:a16="http://schemas.microsoft.com/office/drawing/2014/main" id="{1B6D4032-8EB0-A125-E782-1DFD6174DDDC}"/>
              </a:ext>
            </a:extLst>
          </p:cNvPr>
          <p:cNvSpPr>
            <a:spLocks noGrp="1"/>
          </p:cNvSpPr>
          <p:nvPr>
            <p:ph type="title"/>
          </p:nvPr>
        </p:nvSpPr>
        <p:spPr>
          <a:xfrm>
            <a:off x="721275" y="2471300"/>
            <a:ext cx="5364000" cy="1288865"/>
          </a:xfrm>
        </p:spPr>
        <p:txBody>
          <a:bodyPr bIns="108000">
            <a:spAutoFit/>
          </a:bodyPr>
          <a:lstStyle>
            <a:lvl1pPr>
              <a:lnSpc>
                <a:spcPts val="4600"/>
              </a:lnSpc>
              <a:defRPr sz="4200" b="1" i="0">
                <a:solidFill>
                  <a:schemeClr val="tx1"/>
                </a:solidFill>
                <a:latin typeface="Century Gothic" panose="020B0502020202020204" pitchFamily="34" charset="0"/>
              </a:defRPr>
            </a:lvl1pPr>
          </a:lstStyle>
          <a:p>
            <a:r>
              <a:rPr lang="en-US"/>
              <a:t>Click to edit Master title style</a:t>
            </a:r>
            <a:endParaRPr lang="en-MX" dirty="0"/>
          </a:p>
        </p:txBody>
      </p:sp>
      <p:sp>
        <p:nvSpPr>
          <p:cNvPr id="7" name="Subtitle 2">
            <a:extLst>
              <a:ext uri="{FF2B5EF4-FFF2-40B4-BE49-F238E27FC236}">
                <a16:creationId xmlns:a16="http://schemas.microsoft.com/office/drawing/2014/main" id="{E0636D70-FF09-0CC3-485B-5F9222E3611F}"/>
              </a:ext>
            </a:extLst>
          </p:cNvPr>
          <p:cNvSpPr>
            <a:spLocks noGrp="1"/>
          </p:cNvSpPr>
          <p:nvPr>
            <p:ph type="subTitle" idx="1"/>
          </p:nvPr>
        </p:nvSpPr>
        <p:spPr>
          <a:xfrm>
            <a:off x="720000" y="3782619"/>
            <a:ext cx="5364000" cy="865672"/>
          </a:xfrm>
        </p:spPr>
        <p:txBody>
          <a:bodyPr wrap="square" bIns="108000" anchor="t">
            <a:noAutofit/>
          </a:bodyPr>
          <a:lstStyle>
            <a:lvl1pPr marL="0" indent="0" algn="l">
              <a:spcAft>
                <a:spcPts val="800"/>
              </a:spcAft>
              <a:buNone/>
              <a:defRPr sz="2400" b="1" i="0">
                <a:solidFill>
                  <a:srgbClr val="002EB8"/>
                </a:solidFill>
                <a:latin typeface="Century Gothic" panose="020B0502020202020204" pitchFamily="34" charset="0"/>
              </a:defRPr>
            </a:lvl1pPr>
            <a:lvl2pPr marL="0" indent="0" algn="l">
              <a:spcBef>
                <a:spcPts val="300"/>
              </a:spcBef>
              <a:spcAft>
                <a:spcPts val="0"/>
              </a:spcAft>
              <a:buNone/>
              <a:defRPr sz="1600" b="0" i="0">
                <a:solidFill>
                  <a:schemeClr val="tx1"/>
                </a:solidFill>
                <a:latin typeface="Century Gothic" panose="020B0502020202020204" pitchFamily="34" charset="0"/>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1" name="Text Placeholder 23">
            <a:extLst>
              <a:ext uri="{FF2B5EF4-FFF2-40B4-BE49-F238E27FC236}">
                <a16:creationId xmlns:a16="http://schemas.microsoft.com/office/drawing/2014/main" id="{649128C1-8B52-BC41-D7E1-F9678650A7CF}"/>
              </a:ext>
            </a:extLst>
          </p:cNvPr>
          <p:cNvSpPr>
            <a:spLocks noGrp="1"/>
          </p:cNvSpPr>
          <p:nvPr>
            <p:ph type="body" sz="quarter" idx="40" hasCustomPrompt="1"/>
          </p:nvPr>
        </p:nvSpPr>
        <p:spPr>
          <a:xfrm>
            <a:off x="720000" y="4872019"/>
            <a:ext cx="2947126" cy="184666"/>
          </a:xfrm>
        </p:spPr>
        <p:txBody>
          <a:bodyPr wrap="square">
            <a:spAutoFit/>
          </a:bodyPr>
          <a:lstStyle>
            <a:lvl1pPr>
              <a:spcAft>
                <a:spcPts val="0"/>
              </a:spcAft>
              <a:defRPr sz="1200" b="0" i="0">
                <a:solidFill>
                  <a:schemeClr val="tx1"/>
                </a:solidFill>
                <a:latin typeface="Century Gothic" panose="020B0502020202020204" pitchFamily="34" charset="0"/>
              </a:defRPr>
            </a:lvl1pPr>
            <a:lvl2pPr>
              <a:defRPr sz="1200" b="0" i="0">
                <a:solidFill>
                  <a:schemeClr val="bg1"/>
                </a:solidFill>
                <a:latin typeface="Century Gothic" panose="020B0502020202020204" pitchFamily="34" charset="0"/>
              </a:defRPr>
            </a:lvl2pPr>
            <a:lvl3pPr>
              <a:defRPr sz="1200" b="0" i="0">
                <a:solidFill>
                  <a:schemeClr val="bg1"/>
                </a:solidFill>
                <a:latin typeface="Century Gothic" panose="020B0502020202020204" pitchFamily="34" charset="0"/>
              </a:defRPr>
            </a:lvl3pPr>
            <a:lvl4pPr>
              <a:defRPr sz="1200" b="0" i="0">
                <a:solidFill>
                  <a:schemeClr val="bg1"/>
                </a:solidFill>
                <a:latin typeface="Century Gothic" panose="020B0502020202020204" pitchFamily="34" charset="0"/>
              </a:defRPr>
            </a:lvl4pPr>
            <a:lvl5pPr>
              <a:defRPr sz="1200" b="0" i="0">
                <a:solidFill>
                  <a:schemeClr val="bg1"/>
                </a:solidFill>
                <a:latin typeface="Century Gothic" panose="020B0502020202020204" pitchFamily="34" charset="0"/>
              </a:defRPr>
            </a:lvl5pPr>
          </a:lstStyle>
          <a:p>
            <a:pPr lvl="0"/>
            <a:r>
              <a:rPr lang="en-US" dirty="0"/>
              <a:t>Presented by (Delete if not applicable):</a:t>
            </a:r>
            <a:endParaRPr lang="en-MX" dirty="0"/>
          </a:p>
        </p:txBody>
      </p:sp>
      <p:sp>
        <p:nvSpPr>
          <p:cNvPr id="13" name="Text Placeholder 8">
            <a:extLst>
              <a:ext uri="{FF2B5EF4-FFF2-40B4-BE49-F238E27FC236}">
                <a16:creationId xmlns:a16="http://schemas.microsoft.com/office/drawing/2014/main" id="{3819B1B5-61E8-CE5E-8259-94CF1FA91873}"/>
              </a:ext>
            </a:extLst>
          </p:cNvPr>
          <p:cNvSpPr>
            <a:spLocks noGrp="1"/>
          </p:cNvSpPr>
          <p:nvPr>
            <p:ph type="body" sz="quarter" idx="41" hasCustomPrompt="1"/>
          </p:nvPr>
        </p:nvSpPr>
        <p:spPr>
          <a:xfrm>
            <a:off x="719999" y="5151197"/>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14" name="Text Placeholder 8">
            <a:extLst>
              <a:ext uri="{FF2B5EF4-FFF2-40B4-BE49-F238E27FC236}">
                <a16:creationId xmlns:a16="http://schemas.microsoft.com/office/drawing/2014/main" id="{1DC7A2BA-65DD-D12C-9C0A-6FB91312A373}"/>
              </a:ext>
            </a:extLst>
          </p:cNvPr>
          <p:cNvSpPr>
            <a:spLocks noGrp="1"/>
          </p:cNvSpPr>
          <p:nvPr>
            <p:ph type="body" sz="quarter" idx="42" hasCustomPrompt="1"/>
          </p:nvPr>
        </p:nvSpPr>
        <p:spPr>
          <a:xfrm>
            <a:off x="3496191" y="5151197"/>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199" y="6300000"/>
            <a:ext cx="5634000"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tx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8400"/>
            <a:ext cx="5634000" cy="142175"/>
          </a:xfrm>
          <a:prstGeom prst="rect">
            <a:avLst/>
          </a:prstGeom>
        </p:spPr>
        <p:txBody>
          <a:bodyPr/>
          <a:lstStyle>
            <a:lvl1pPr>
              <a:defRPr>
                <a:solidFill>
                  <a:schemeClr val="tx1"/>
                </a:solidFill>
              </a:defRPr>
            </a:lvl1pPr>
          </a:lstStyle>
          <a:p>
            <a:r>
              <a:rPr lang="en-US"/>
              <a:t>For Financial Professional and Institutional Use Only. Not for Public Use.</a:t>
            </a:r>
            <a:endParaRPr lang="en-US" dirty="0"/>
          </a:p>
        </p:txBody>
      </p:sp>
    </p:spTree>
    <p:extLst>
      <p:ext uri="{BB962C8B-B14F-4D97-AF65-F5344CB8AC3E}">
        <p14:creationId xmlns:p14="http://schemas.microsoft.com/office/powerpoint/2010/main" val="1483694823"/>
      </p:ext>
    </p:extLst>
  </p:cSld>
  <p:clrMapOvr>
    <a:masterClrMapping/>
  </p:clrMapOvr>
  <p:hf hdr="0" ftr="0" dt="0"/>
  <p:extLst>
    <p:ext uri="{DCECCB84-F9BA-43D5-87BE-67443E8EF086}">
      <p15:sldGuideLst xmlns:p15="http://schemas.microsoft.com/office/powerpoint/2012/main">
        <p15:guide id="5" orient="horz" pos="1275">
          <p15:clr>
            <a:srgbClr val="FBAE40"/>
          </p15:clr>
        </p15:guide>
        <p15:guide id="6" pos="3840">
          <p15:clr>
            <a:srgbClr val="FBAE40"/>
          </p15:clr>
        </p15:guide>
        <p15:guide id="8" pos="449">
          <p15:clr>
            <a:srgbClr val="FBAE40"/>
          </p15:clr>
        </p15:guide>
        <p15:guide id="9" orient="horz" pos="1020">
          <p15:clr>
            <a:srgbClr val="FBAE40"/>
          </p15:clr>
        </p15:guide>
        <p15:guide id="10" orient="horz" pos="155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Chart/Table (even columns, 2 charts 2)">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A1956EB5-C9FA-0CC6-9513-D1E72D58C3AA}"/>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A593CAA7-4423-4C3D-7C6F-1FD2B81FDAD9}"/>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8" name="Text Placeholder 6">
            <a:extLst>
              <a:ext uri="{FF2B5EF4-FFF2-40B4-BE49-F238E27FC236}">
                <a16:creationId xmlns:a16="http://schemas.microsoft.com/office/drawing/2014/main" id="{C60058A6-9C4C-5095-320D-858FCB28ED17}"/>
              </a:ext>
            </a:extLst>
          </p:cNvPr>
          <p:cNvSpPr>
            <a:spLocks noGrp="1"/>
          </p:cNvSpPr>
          <p:nvPr>
            <p:ph type="body" sz="quarter" idx="42"/>
          </p:nvPr>
        </p:nvSpPr>
        <p:spPr>
          <a:xfrm>
            <a:off x="457200" y="1296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7" name="Content Placeholder 11">
            <a:extLst>
              <a:ext uri="{FF2B5EF4-FFF2-40B4-BE49-F238E27FC236}">
                <a16:creationId xmlns:a16="http://schemas.microsoft.com/office/drawing/2014/main" id="{C65A3EA7-9DC6-4328-D455-CC03C2613571}"/>
              </a:ext>
            </a:extLst>
          </p:cNvPr>
          <p:cNvSpPr>
            <a:spLocks noGrp="1"/>
          </p:cNvSpPr>
          <p:nvPr>
            <p:ph sz="quarter" idx="37" hasCustomPrompt="1"/>
          </p:nvPr>
        </p:nvSpPr>
        <p:spPr>
          <a:xfrm>
            <a:off x="457199" y="1944000"/>
            <a:ext cx="5400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3" name="Text Placeholder 6">
            <a:extLst>
              <a:ext uri="{FF2B5EF4-FFF2-40B4-BE49-F238E27FC236}">
                <a16:creationId xmlns:a16="http://schemas.microsoft.com/office/drawing/2014/main" id="{9EC6E6F5-9F91-89EA-63DD-7728527EF95F}"/>
              </a:ext>
            </a:extLst>
          </p:cNvPr>
          <p:cNvSpPr>
            <a:spLocks noGrp="1"/>
          </p:cNvSpPr>
          <p:nvPr>
            <p:ph type="body" sz="quarter" idx="46"/>
          </p:nvPr>
        </p:nvSpPr>
        <p:spPr>
          <a:xfrm>
            <a:off x="457200" y="3600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12" name="Content Placeholder 11">
            <a:extLst>
              <a:ext uri="{FF2B5EF4-FFF2-40B4-BE49-F238E27FC236}">
                <a16:creationId xmlns:a16="http://schemas.microsoft.com/office/drawing/2014/main" id="{B66EF549-71C8-8425-BCC0-75B8AEC73DFE}"/>
              </a:ext>
            </a:extLst>
          </p:cNvPr>
          <p:cNvSpPr>
            <a:spLocks noGrp="1"/>
          </p:cNvSpPr>
          <p:nvPr>
            <p:ph sz="quarter" idx="45" hasCustomPrompt="1"/>
          </p:nvPr>
        </p:nvSpPr>
        <p:spPr>
          <a:xfrm>
            <a:off x="457199" y="4248000"/>
            <a:ext cx="5400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5" name="Content Placeholder 14">
            <a:extLst>
              <a:ext uri="{FF2B5EF4-FFF2-40B4-BE49-F238E27FC236}">
                <a16:creationId xmlns:a16="http://schemas.microsoft.com/office/drawing/2014/main" id="{9C509F5A-9F4C-61FA-C588-7A34C351967D}"/>
              </a:ext>
            </a:extLst>
          </p:cNvPr>
          <p:cNvSpPr>
            <a:spLocks noGrp="1"/>
          </p:cNvSpPr>
          <p:nvPr>
            <p:ph sz="quarter" idx="43"/>
          </p:nvPr>
        </p:nvSpPr>
        <p:spPr>
          <a:xfrm>
            <a:off x="6325200" y="1296000"/>
            <a:ext cx="5400000" cy="184665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14" name="Text Placeholder 9">
            <a:extLst>
              <a:ext uri="{FF2B5EF4-FFF2-40B4-BE49-F238E27FC236}">
                <a16:creationId xmlns:a16="http://schemas.microsoft.com/office/drawing/2014/main" id="{C4293A47-6048-7F08-D694-FC1D61DCDD14}"/>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1366105444"/>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3692">
          <p15:clr>
            <a:srgbClr val="FBAE40"/>
          </p15:clr>
        </p15:guide>
        <p15:guide id="13" pos="398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Chart/Table (even columns, 3 charts)">
    <p:spTree>
      <p:nvGrpSpPr>
        <p:cNvPr id="1" name=""/>
        <p:cNvGrpSpPr/>
        <p:nvPr/>
      </p:nvGrpSpPr>
      <p:grpSpPr>
        <a:xfrm>
          <a:off x="0" y="0"/>
          <a:ext cx="0" cy="0"/>
          <a:chOff x="0" y="0"/>
          <a:chExt cx="0" cy="0"/>
        </a:xfrm>
      </p:grpSpPr>
      <p:pic>
        <p:nvPicPr>
          <p:cNvPr id="9" name="Picture 14">
            <a:extLst>
              <a:ext uri="{FF2B5EF4-FFF2-40B4-BE49-F238E27FC236}">
                <a16:creationId xmlns:a16="http://schemas.microsoft.com/office/drawing/2014/main" id="{F0FA5A67-3AA5-C0A9-BD46-B0C7BF908799}"/>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10" name="Subtitle 2">
            <a:extLst>
              <a:ext uri="{FF2B5EF4-FFF2-40B4-BE49-F238E27FC236}">
                <a16:creationId xmlns:a16="http://schemas.microsoft.com/office/drawing/2014/main" id="{E07E8D59-4399-5735-81EE-E3B34CECBF47}"/>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3" name="Content Placeholder 12">
            <a:extLst>
              <a:ext uri="{FF2B5EF4-FFF2-40B4-BE49-F238E27FC236}">
                <a16:creationId xmlns:a16="http://schemas.microsoft.com/office/drawing/2014/main" id="{C4DBFC42-8400-B7F1-81F7-0AD4D3C718D8}"/>
              </a:ext>
            </a:extLst>
          </p:cNvPr>
          <p:cNvSpPr>
            <a:spLocks noGrp="1"/>
          </p:cNvSpPr>
          <p:nvPr>
            <p:ph sz="quarter" idx="42"/>
          </p:nvPr>
        </p:nvSpPr>
        <p:spPr>
          <a:xfrm>
            <a:off x="457199" y="1296000"/>
            <a:ext cx="5400000" cy="1846659"/>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5" name="Text Placeholder 6">
            <a:extLst>
              <a:ext uri="{FF2B5EF4-FFF2-40B4-BE49-F238E27FC236}">
                <a16:creationId xmlns:a16="http://schemas.microsoft.com/office/drawing/2014/main" id="{12E3A7B2-A1A2-3EA9-F142-D208CBF0C180}"/>
              </a:ext>
            </a:extLst>
          </p:cNvPr>
          <p:cNvSpPr>
            <a:spLocks noGrp="1"/>
          </p:cNvSpPr>
          <p:nvPr>
            <p:ph type="body" sz="quarter" idx="46"/>
          </p:nvPr>
        </p:nvSpPr>
        <p:spPr>
          <a:xfrm>
            <a:off x="457200" y="3600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2" name="Content Placeholder 11">
            <a:extLst>
              <a:ext uri="{FF2B5EF4-FFF2-40B4-BE49-F238E27FC236}">
                <a16:creationId xmlns:a16="http://schemas.microsoft.com/office/drawing/2014/main" id="{F23E0311-04D2-D763-18F7-DBA764A969FA}"/>
              </a:ext>
            </a:extLst>
          </p:cNvPr>
          <p:cNvSpPr>
            <a:spLocks noGrp="1"/>
          </p:cNvSpPr>
          <p:nvPr>
            <p:ph sz="quarter" idx="45" hasCustomPrompt="1"/>
          </p:nvPr>
        </p:nvSpPr>
        <p:spPr>
          <a:xfrm>
            <a:off x="457199" y="4248000"/>
            <a:ext cx="5400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8" name="Text Placeholder 6">
            <a:extLst>
              <a:ext uri="{FF2B5EF4-FFF2-40B4-BE49-F238E27FC236}">
                <a16:creationId xmlns:a16="http://schemas.microsoft.com/office/drawing/2014/main" id="{0A272818-DC98-6C3F-2BEC-5ADB3A24E452}"/>
              </a:ext>
            </a:extLst>
          </p:cNvPr>
          <p:cNvSpPr>
            <a:spLocks noGrp="1"/>
          </p:cNvSpPr>
          <p:nvPr>
            <p:ph type="body" sz="quarter" idx="48"/>
          </p:nvPr>
        </p:nvSpPr>
        <p:spPr>
          <a:xfrm>
            <a:off x="6325200" y="1296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7" name="Content Placeholder 11">
            <a:extLst>
              <a:ext uri="{FF2B5EF4-FFF2-40B4-BE49-F238E27FC236}">
                <a16:creationId xmlns:a16="http://schemas.microsoft.com/office/drawing/2014/main" id="{FFC61D7A-3958-F40D-22B8-27AF3B0416BE}"/>
              </a:ext>
            </a:extLst>
          </p:cNvPr>
          <p:cNvSpPr>
            <a:spLocks noGrp="1"/>
          </p:cNvSpPr>
          <p:nvPr>
            <p:ph sz="quarter" idx="47" hasCustomPrompt="1"/>
          </p:nvPr>
        </p:nvSpPr>
        <p:spPr>
          <a:xfrm>
            <a:off x="6325200" y="1944000"/>
            <a:ext cx="5400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4" name="Text Placeholder 6">
            <a:extLst>
              <a:ext uri="{FF2B5EF4-FFF2-40B4-BE49-F238E27FC236}">
                <a16:creationId xmlns:a16="http://schemas.microsoft.com/office/drawing/2014/main" id="{19B8A046-B2B8-DA6B-BBA2-47E0C931FB8C}"/>
              </a:ext>
            </a:extLst>
          </p:cNvPr>
          <p:cNvSpPr>
            <a:spLocks noGrp="1"/>
          </p:cNvSpPr>
          <p:nvPr>
            <p:ph type="body" sz="quarter" idx="50"/>
          </p:nvPr>
        </p:nvSpPr>
        <p:spPr>
          <a:xfrm>
            <a:off x="6325200" y="3600000"/>
            <a:ext cx="54000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12" name="Content Placeholder 11">
            <a:extLst>
              <a:ext uri="{FF2B5EF4-FFF2-40B4-BE49-F238E27FC236}">
                <a16:creationId xmlns:a16="http://schemas.microsoft.com/office/drawing/2014/main" id="{CC47C7EC-C2DB-E779-26FA-D8526CF5C613}"/>
              </a:ext>
            </a:extLst>
          </p:cNvPr>
          <p:cNvSpPr>
            <a:spLocks noGrp="1"/>
          </p:cNvSpPr>
          <p:nvPr>
            <p:ph sz="quarter" idx="49" hasCustomPrompt="1"/>
          </p:nvPr>
        </p:nvSpPr>
        <p:spPr>
          <a:xfrm>
            <a:off x="6325200" y="4248000"/>
            <a:ext cx="54000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5" name="Text Placeholder 9">
            <a:extLst>
              <a:ext uri="{FF2B5EF4-FFF2-40B4-BE49-F238E27FC236}">
                <a16:creationId xmlns:a16="http://schemas.microsoft.com/office/drawing/2014/main" id="{DFAD3CCB-FC7E-3D73-2A5E-10D8C91575B6}"/>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283005973"/>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3692">
          <p15:clr>
            <a:srgbClr val="FBAE40"/>
          </p15:clr>
        </p15:guide>
        <p15:guide id="13" pos="398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Chart/Table (3 columns, 3 charts)">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DE92EC69-57F8-81A1-02F2-ED3308100758}"/>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DB4513FF-3823-5BA3-95BD-3B6E7714F695}"/>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5" name="Content Placeholder 14">
            <a:extLst>
              <a:ext uri="{FF2B5EF4-FFF2-40B4-BE49-F238E27FC236}">
                <a16:creationId xmlns:a16="http://schemas.microsoft.com/office/drawing/2014/main" id="{982B3479-284E-6BD6-39A6-C904F8DC672A}"/>
              </a:ext>
            </a:extLst>
          </p:cNvPr>
          <p:cNvSpPr>
            <a:spLocks noGrp="1"/>
          </p:cNvSpPr>
          <p:nvPr>
            <p:ph sz="quarter" idx="43"/>
          </p:nvPr>
        </p:nvSpPr>
        <p:spPr>
          <a:xfrm>
            <a:off x="457200" y="1296000"/>
            <a:ext cx="3448800" cy="2154436"/>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8" name="Text Placeholder 6">
            <a:extLst>
              <a:ext uri="{FF2B5EF4-FFF2-40B4-BE49-F238E27FC236}">
                <a16:creationId xmlns:a16="http://schemas.microsoft.com/office/drawing/2014/main" id="{CF12C75D-1CA0-A86C-4CDC-48FB168CF80B}"/>
              </a:ext>
            </a:extLst>
          </p:cNvPr>
          <p:cNvSpPr>
            <a:spLocks noGrp="1"/>
          </p:cNvSpPr>
          <p:nvPr>
            <p:ph type="body" sz="quarter" idx="47"/>
          </p:nvPr>
        </p:nvSpPr>
        <p:spPr>
          <a:xfrm>
            <a:off x="4370400" y="1296000"/>
            <a:ext cx="34488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7" name="Content Placeholder 11">
            <a:extLst>
              <a:ext uri="{FF2B5EF4-FFF2-40B4-BE49-F238E27FC236}">
                <a16:creationId xmlns:a16="http://schemas.microsoft.com/office/drawing/2014/main" id="{0277D178-727D-471A-3276-CB7AD956C25C}"/>
              </a:ext>
            </a:extLst>
          </p:cNvPr>
          <p:cNvSpPr>
            <a:spLocks noGrp="1"/>
          </p:cNvSpPr>
          <p:nvPr>
            <p:ph sz="quarter" idx="46" hasCustomPrompt="1"/>
          </p:nvPr>
        </p:nvSpPr>
        <p:spPr>
          <a:xfrm>
            <a:off x="4370400" y="1944000"/>
            <a:ext cx="3448800" cy="36720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4" name="Text Placeholder 6">
            <a:extLst>
              <a:ext uri="{FF2B5EF4-FFF2-40B4-BE49-F238E27FC236}">
                <a16:creationId xmlns:a16="http://schemas.microsoft.com/office/drawing/2014/main" id="{4973298C-348F-AD8B-BD63-189141F937F0}"/>
              </a:ext>
            </a:extLst>
          </p:cNvPr>
          <p:cNvSpPr>
            <a:spLocks noGrp="1"/>
          </p:cNvSpPr>
          <p:nvPr>
            <p:ph type="body" sz="quarter" idx="49"/>
          </p:nvPr>
        </p:nvSpPr>
        <p:spPr>
          <a:xfrm>
            <a:off x="8280000" y="1296000"/>
            <a:ext cx="34488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13" name="Content Placeholder 11">
            <a:extLst>
              <a:ext uri="{FF2B5EF4-FFF2-40B4-BE49-F238E27FC236}">
                <a16:creationId xmlns:a16="http://schemas.microsoft.com/office/drawing/2014/main" id="{16582A36-6B5C-ABCF-3526-F323A4E8CABF}"/>
              </a:ext>
            </a:extLst>
          </p:cNvPr>
          <p:cNvSpPr>
            <a:spLocks noGrp="1"/>
          </p:cNvSpPr>
          <p:nvPr>
            <p:ph sz="quarter" idx="48" hasCustomPrompt="1"/>
          </p:nvPr>
        </p:nvSpPr>
        <p:spPr>
          <a:xfrm>
            <a:off x="8280000" y="1944000"/>
            <a:ext cx="34488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18" name="Text Placeholder 6">
            <a:extLst>
              <a:ext uri="{FF2B5EF4-FFF2-40B4-BE49-F238E27FC236}">
                <a16:creationId xmlns:a16="http://schemas.microsoft.com/office/drawing/2014/main" id="{17939508-CC14-80EB-D2FF-0FB3257CFDD6}"/>
              </a:ext>
            </a:extLst>
          </p:cNvPr>
          <p:cNvSpPr>
            <a:spLocks noGrp="1"/>
          </p:cNvSpPr>
          <p:nvPr>
            <p:ph type="body" sz="quarter" idx="56"/>
          </p:nvPr>
        </p:nvSpPr>
        <p:spPr>
          <a:xfrm>
            <a:off x="8280000" y="3600661"/>
            <a:ext cx="3448800" cy="541337"/>
          </a:xfrm>
        </p:spPr>
        <p:txBody>
          <a:bodyPr>
            <a:spAutoFit/>
          </a:bodyPr>
          <a:lstStyle>
            <a:lvl1pPr>
              <a:spcAft>
                <a:spcPts val="0"/>
              </a:spcAft>
              <a:defRPr sz="1800">
                <a:solidFill>
                  <a:schemeClr val="tx1"/>
                </a:solidFill>
              </a:defRPr>
            </a:lvl1pPr>
            <a:lvl2pPr>
              <a:spcAft>
                <a:spcPts val="0"/>
              </a:spcAft>
              <a:defRPr sz="1600">
                <a:solidFill>
                  <a:schemeClr val="tx1"/>
                </a:solidFill>
              </a:defRPr>
            </a:lvl2pPr>
          </a:lstStyle>
          <a:p>
            <a:pPr lvl="0"/>
            <a:r>
              <a:rPr lang="en-US"/>
              <a:t>Click to edit Master text styles</a:t>
            </a:r>
          </a:p>
          <a:p>
            <a:pPr lvl="1"/>
            <a:r>
              <a:rPr lang="en-US"/>
              <a:t>Second level</a:t>
            </a:r>
          </a:p>
        </p:txBody>
      </p:sp>
      <p:sp>
        <p:nvSpPr>
          <p:cNvPr id="16" name="Content Placeholder 11">
            <a:extLst>
              <a:ext uri="{FF2B5EF4-FFF2-40B4-BE49-F238E27FC236}">
                <a16:creationId xmlns:a16="http://schemas.microsoft.com/office/drawing/2014/main" id="{AD897292-5655-7C5F-4895-658F179B653E}"/>
              </a:ext>
            </a:extLst>
          </p:cNvPr>
          <p:cNvSpPr>
            <a:spLocks noGrp="1"/>
          </p:cNvSpPr>
          <p:nvPr>
            <p:ph sz="quarter" idx="55" hasCustomPrompt="1"/>
          </p:nvPr>
        </p:nvSpPr>
        <p:spPr>
          <a:xfrm>
            <a:off x="8280000" y="4248661"/>
            <a:ext cx="3448800" cy="1378800"/>
          </a:xfrm>
          <a:prstGeom prst="rect">
            <a:avLst/>
          </a:prstGeom>
        </p:spPr>
        <p:txBody>
          <a:bodyPr lIns="0" tIns="0" rIns="0" bIns="0">
            <a:noAutofit/>
          </a:bodyPr>
          <a:lstStyle>
            <a:lvl1pPr marL="0" indent="0">
              <a:spcBef>
                <a:spcPts val="0"/>
              </a:spcBef>
              <a:spcAft>
                <a:spcPts val="800"/>
              </a:spcAft>
              <a:buNone/>
              <a:defRPr sz="1600" b="0">
                <a:solidFill>
                  <a:schemeClr val="tx1"/>
                </a:solidFill>
                <a:latin typeface="+mj-lt"/>
              </a:defRPr>
            </a:lvl1pPr>
            <a:lvl2pPr marL="0" indent="0">
              <a:spcBef>
                <a:spcPts val="0"/>
              </a:spcBef>
              <a:spcAft>
                <a:spcPts val="600"/>
              </a:spcAft>
              <a:buNone/>
              <a:defRPr sz="2000">
                <a:latin typeface="+mn-lt"/>
              </a:defRPr>
            </a:lvl2pPr>
            <a:lvl3pPr marL="230400" indent="-230400">
              <a:spcBef>
                <a:spcPts val="0"/>
              </a:spcBef>
              <a:spcAft>
                <a:spcPts val="400"/>
              </a:spcAft>
              <a:buClr>
                <a:srgbClr val="002EB8"/>
              </a:buClr>
              <a:buSzPct val="110000"/>
              <a:defRPr sz="2000"/>
            </a:lvl3pPr>
            <a:lvl4pPr marL="460800" indent="-230400">
              <a:spcBef>
                <a:spcPts val="0"/>
              </a:spcBef>
              <a:spcAft>
                <a:spcPts val="400"/>
              </a:spcAft>
              <a:buClr>
                <a:srgbClr val="002EB8"/>
              </a:buClr>
              <a:buSzPct val="110000"/>
              <a:defRPr sz="2000"/>
            </a:lvl4pPr>
            <a:lvl5pPr marL="691200" indent="-230400">
              <a:spcBef>
                <a:spcPts val="0"/>
              </a:spcBef>
              <a:spcAft>
                <a:spcPts val="400"/>
              </a:spcAft>
              <a:buClr>
                <a:schemeClr val="accent1"/>
              </a:buClr>
              <a:buSzPct val="110000"/>
              <a:defRPr sz="2000"/>
            </a:lvl5pPr>
          </a:lstStyle>
          <a:p>
            <a:pPr lvl="0"/>
            <a:r>
              <a:rPr lang="en-US" dirty="0"/>
              <a:t>Click icons to add chart/table</a:t>
            </a:r>
          </a:p>
        </p:txBody>
      </p:sp>
      <p:sp>
        <p:nvSpPr>
          <p:cNvPr id="20" name="Text Placeholder 9">
            <a:extLst>
              <a:ext uri="{FF2B5EF4-FFF2-40B4-BE49-F238E27FC236}">
                <a16:creationId xmlns:a16="http://schemas.microsoft.com/office/drawing/2014/main" id="{4DFA2F24-8DAD-16F8-3571-319C27A1C5A5}"/>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4065264995"/>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2462">
          <p15:clr>
            <a:srgbClr val="FBAE40"/>
          </p15:clr>
        </p15:guide>
        <p15:guide id="13" pos="2750">
          <p15:clr>
            <a:srgbClr val="FBAE40"/>
          </p15:clr>
        </p15:guide>
        <p15:guide id="14" pos="4926">
          <p15:clr>
            <a:srgbClr val="FBAE40"/>
          </p15:clr>
        </p15:guide>
        <p15:guide id="15" pos="52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io (single)">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B922E438-F971-D3FC-BC7D-971749C87810}"/>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9" name="Subtitle 2">
            <a:extLst>
              <a:ext uri="{FF2B5EF4-FFF2-40B4-BE49-F238E27FC236}">
                <a16:creationId xmlns:a16="http://schemas.microsoft.com/office/drawing/2014/main" id="{9788E66D-A2A3-C3E4-8A02-A2B499328A0D}"/>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2" name="Picture Placeholder 2" descr="[Alt text placeholder or mark corp. headshots as decorative]">
            <a:extLst>
              <a:ext uri="{FF2B5EF4-FFF2-40B4-BE49-F238E27FC236}">
                <a16:creationId xmlns:a16="http://schemas.microsoft.com/office/drawing/2014/main" id="{EC7E23F1-A309-3D3E-AD34-E89A1F417907}"/>
              </a:ext>
            </a:extLst>
          </p:cNvPr>
          <p:cNvSpPr>
            <a:spLocks noGrp="1"/>
          </p:cNvSpPr>
          <p:nvPr>
            <p:ph type="pic" sz="quarter" idx="39"/>
          </p:nvPr>
        </p:nvSpPr>
        <p:spPr>
          <a:xfrm>
            <a:off x="457200" y="1296000"/>
            <a:ext cx="914400" cy="914400"/>
          </a:xfrm>
          <a:prstGeom prst="ellipse">
            <a:avLst/>
          </a:prstGeom>
          <a:solidFill>
            <a:schemeClr val="bg2"/>
          </a:solidFill>
        </p:spPr>
        <p:txBody>
          <a:bodyPr/>
          <a:lstStyle>
            <a:lvl1pPr marL="0" indent="0" algn="ctr">
              <a:buNone/>
              <a:defRPr sz="800">
                <a:solidFill>
                  <a:schemeClr val="tx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F409F025-B094-D09F-EF60-9C21B0473DA0}"/>
              </a:ext>
            </a:extLst>
          </p:cNvPr>
          <p:cNvSpPr>
            <a:spLocks noGrp="1"/>
          </p:cNvSpPr>
          <p:nvPr>
            <p:ph type="body" sz="quarter" idx="41" hasCustomPrompt="1"/>
          </p:nvPr>
        </p:nvSpPr>
        <p:spPr>
          <a:xfrm>
            <a:off x="1371600" y="1296000"/>
            <a:ext cx="8486775" cy="789960"/>
          </a:xfrm>
        </p:spPr>
        <p:txBody>
          <a:bodyPr lIns="144000">
            <a:spAutoFit/>
          </a:bodyPr>
          <a:lstStyle>
            <a:lvl1pPr>
              <a:spcAft>
                <a:spcPts val="200"/>
              </a:spcAft>
              <a:defRPr sz="1400">
                <a:solidFill>
                  <a:schemeClr val="tx1"/>
                </a:solidFill>
              </a:defRPr>
            </a:lvl1pPr>
            <a:lvl2pPr>
              <a:defRPr sz="1200"/>
            </a:lvl2pPr>
            <a:lvl3pPr marL="0" indent="0">
              <a:spcBef>
                <a:spcPts val="600"/>
              </a:spcBef>
              <a:buNone/>
              <a:defRPr sz="1200"/>
            </a:lvl3pPr>
          </a:lstStyle>
          <a:p>
            <a:pPr lvl="0"/>
            <a:r>
              <a:rPr lang="en-US" dirty="0"/>
              <a:t>Name Surname</a:t>
            </a:r>
          </a:p>
          <a:p>
            <a:pPr lvl="1"/>
            <a:r>
              <a:rPr lang="en-US" dirty="0"/>
              <a:t>Title line/Investment Group</a:t>
            </a:r>
          </a:p>
          <a:p>
            <a:pPr lvl="2"/>
            <a:r>
              <a:rPr lang="en-US" dirty="0"/>
              <a:t>Body content</a:t>
            </a:r>
          </a:p>
        </p:txBody>
      </p:sp>
      <p:sp>
        <p:nvSpPr>
          <p:cNvPr id="8" name="Text Placeholder 9">
            <a:extLst>
              <a:ext uri="{FF2B5EF4-FFF2-40B4-BE49-F238E27FC236}">
                <a16:creationId xmlns:a16="http://schemas.microsoft.com/office/drawing/2014/main" id="{679286FC-3D75-D8B5-E744-7CD52AEE8BBC}"/>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271823814"/>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8" pos="6210">
          <p15:clr>
            <a:srgbClr val="FBAE40"/>
          </p15:clr>
        </p15:guide>
        <p15:guide id="10" orient="horz" pos="4067">
          <p15:clr>
            <a:srgbClr val="FBAE40"/>
          </p15:clr>
        </p15:guide>
        <p15:guide id="11" pos="649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ios (2 columns)">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3B073410-48C5-9E61-9E25-2CF3674BB954}"/>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F91871FB-61CD-A7F9-6C8D-007481BC27F4}"/>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2" name="Picture Placeholder 2" descr="[Alt text placeholder or mark corp. headshots as decorative]">
            <a:extLst>
              <a:ext uri="{FF2B5EF4-FFF2-40B4-BE49-F238E27FC236}">
                <a16:creationId xmlns:a16="http://schemas.microsoft.com/office/drawing/2014/main" id="{ADDFA29F-41A6-2968-2FDC-80E0399399D8}"/>
              </a:ext>
            </a:extLst>
          </p:cNvPr>
          <p:cNvSpPr>
            <a:spLocks noGrp="1"/>
          </p:cNvSpPr>
          <p:nvPr>
            <p:ph type="pic" sz="quarter" idx="39"/>
          </p:nvPr>
        </p:nvSpPr>
        <p:spPr>
          <a:xfrm>
            <a:off x="457200" y="1296000"/>
            <a:ext cx="914400" cy="914400"/>
          </a:xfrm>
          <a:prstGeom prst="ellipse">
            <a:avLst/>
          </a:prstGeom>
          <a:solidFill>
            <a:schemeClr val="bg2"/>
          </a:solidFill>
        </p:spPr>
        <p:txBody>
          <a:bodyPr/>
          <a:lstStyle>
            <a:lvl1pPr marL="0" indent="0" algn="ctr">
              <a:buNone/>
              <a:defRPr sz="800">
                <a:solidFill>
                  <a:schemeClr val="tx1"/>
                </a:solidFill>
              </a:defRPr>
            </a:lvl1pPr>
          </a:lstStyle>
          <a:p>
            <a:r>
              <a:rPr lang="en-US"/>
              <a:t>Click icon to add picture</a:t>
            </a:r>
            <a:endParaRPr lang="en-US" dirty="0"/>
          </a:p>
        </p:txBody>
      </p:sp>
      <p:sp>
        <p:nvSpPr>
          <p:cNvPr id="13" name="Text Placeholder 6">
            <a:extLst>
              <a:ext uri="{FF2B5EF4-FFF2-40B4-BE49-F238E27FC236}">
                <a16:creationId xmlns:a16="http://schemas.microsoft.com/office/drawing/2014/main" id="{3DE05598-E15C-AF14-308C-7410F1BE4D40}"/>
              </a:ext>
            </a:extLst>
          </p:cNvPr>
          <p:cNvSpPr>
            <a:spLocks noGrp="1"/>
          </p:cNvSpPr>
          <p:nvPr>
            <p:ph type="body" sz="quarter" idx="41" hasCustomPrompt="1"/>
          </p:nvPr>
        </p:nvSpPr>
        <p:spPr>
          <a:xfrm>
            <a:off x="1371600" y="1296000"/>
            <a:ext cx="4489450" cy="789960"/>
          </a:xfrm>
        </p:spPr>
        <p:txBody>
          <a:bodyPr wrap="square" lIns="144000">
            <a:spAutoFit/>
          </a:bodyPr>
          <a:lstStyle>
            <a:lvl1pPr>
              <a:spcAft>
                <a:spcPts val="200"/>
              </a:spcAft>
              <a:defRPr sz="1400">
                <a:solidFill>
                  <a:schemeClr val="tx1"/>
                </a:solidFill>
              </a:defRPr>
            </a:lvl1pPr>
            <a:lvl2pPr>
              <a:defRPr sz="1200"/>
            </a:lvl2pPr>
            <a:lvl3pPr marL="0" indent="0">
              <a:spcBef>
                <a:spcPts val="600"/>
              </a:spcBef>
              <a:buNone/>
              <a:defRPr sz="1200"/>
            </a:lvl3pPr>
          </a:lstStyle>
          <a:p>
            <a:pPr lvl="0"/>
            <a:r>
              <a:rPr lang="en-US" dirty="0"/>
              <a:t>Name Surname</a:t>
            </a:r>
          </a:p>
          <a:p>
            <a:pPr lvl="1"/>
            <a:r>
              <a:rPr lang="en-US" dirty="0"/>
              <a:t>Title line/Investment Group</a:t>
            </a:r>
          </a:p>
          <a:p>
            <a:pPr lvl="2"/>
            <a:r>
              <a:rPr lang="en-US" dirty="0"/>
              <a:t>Body content</a:t>
            </a:r>
          </a:p>
        </p:txBody>
      </p:sp>
      <p:sp>
        <p:nvSpPr>
          <p:cNvPr id="14" name="Picture Placeholder 2" descr="[Alt text placeholder or mark corp. headshots as decorative]">
            <a:extLst>
              <a:ext uri="{FF2B5EF4-FFF2-40B4-BE49-F238E27FC236}">
                <a16:creationId xmlns:a16="http://schemas.microsoft.com/office/drawing/2014/main" id="{6FAFC681-994E-0472-4810-0F90A52200E7}"/>
              </a:ext>
            </a:extLst>
          </p:cNvPr>
          <p:cNvSpPr>
            <a:spLocks noGrp="1"/>
          </p:cNvSpPr>
          <p:nvPr>
            <p:ph type="pic" sz="quarter" idx="42"/>
          </p:nvPr>
        </p:nvSpPr>
        <p:spPr>
          <a:xfrm>
            <a:off x="6326156" y="1296000"/>
            <a:ext cx="914400" cy="914400"/>
          </a:xfrm>
          <a:prstGeom prst="ellipse">
            <a:avLst/>
          </a:prstGeom>
          <a:solidFill>
            <a:schemeClr val="bg2"/>
          </a:solidFill>
        </p:spPr>
        <p:txBody>
          <a:bodyPr/>
          <a:lstStyle>
            <a:lvl1pPr marL="0" indent="0" algn="ctr">
              <a:buNone/>
              <a:defRPr sz="800">
                <a:solidFill>
                  <a:schemeClr val="tx1"/>
                </a:solidFill>
              </a:defRPr>
            </a:lvl1pPr>
          </a:lstStyle>
          <a:p>
            <a:r>
              <a:rPr lang="en-US"/>
              <a:t>Click icon to add picture</a:t>
            </a:r>
            <a:endParaRPr lang="en-US" dirty="0"/>
          </a:p>
        </p:txBody>
      </p:sp>
      <p:sp>
        <p:nvSpPr>
          <p:cNvPr id="15" name="Text Placeholder 6">
            <a:extLst>
              <a:ext uri="{FF2B5EF4-FFF2-40B4-BE49-F238E27FC236}">
                <a16:creationId xmlns:a16="http://schemas.microsoft.com/office/drawing/2014/main" id="{B0604311-A46A-666D-6CD5-274EED047F94}"/>
              </a:ext>
            </a:extLst>
          </p:cNvPr>
          <p:cNvSpPr>
            <a:spLocks noGrp="1"/>
          </p:cNvSpPr>
          <p:nvPr>
            <p:ph type="body" sz="quarter" idx="43" hasCustomPrompt="1"/>
          </p:nvPr>
        </p:nvSpPr>
        <p:spPr>
          <a:xfrm>
            <a:off x="7240556" y="1296000"/>
            <a:ext cx="4489450" cy="789960"/>
          </a:xfrm>
        </p:spPr>
        <p:txBody>
          <a:bodyPr wrap="square" lIns="144000">
            <a:spAutoFit/>
          </a:bodyPr>
          <a:lstStyle>
            <a:lvl1pPr>
              <a:spcAft>
                <a:spcPts val="200"/>
              </a:spcAft>
              <a:defRPr sz="1400">
                <a:solidFill>
                  <a:schemeClr val="tx1"/>
                </a:solidFill>
              </a:defRPr>
            </a:lvl1pPr>
            <a:lvl2pPr>
              <a:defRPr sz="1200"/>
            </a:lvl2pPr>
            <a:lvl3pPr marL="0" indent="0">
              <a:spcBef>
                <a:spcPts val="600"/>
              </a:spcBef>
              <a:buNone/>
              <a:defRPr sz="1200"/>
            </a:lvl3pPr>
          </a:lstStyle>
          <a:p>
            <a:pPr lvl="0"/>
            <a:r>
              <a:rPr lang="en-US" dirty="0"/>
              <a:t>Name Surname</a:t>
            </a:r>
          </a:p>
          <a:p>
            <a:pPr lvl="1"/>
            <a:r>
              <a:rPr lang="en-US" dirty="0"/>
              <a:t>Title line/Investment Group</a:t>
            </a:r>
          </a:p>
          <a:p>
            <a:pPr lvl="2"/>
            <a:r>
              <a:rPr lang="en-US" dirty="0"/>
              <a:t>Body content</a:t>
            </a:r>
          </a:p>
        </p:txBody>
      </p:sp>
      <p:sp>
        <p:nvSpPr>
          <p:cNvPr id="16" name="Picture Placeholder 2" descr="[Alt text placeholder or mark corp. headshots as decorative]">
            <a:extLst>
              <a:ext uri="{FF2B5EF4-FFF2-40B4-BE49-F238E27FC236}">
                <a16:creationId xmlns:a16="http://schemas.microsoft.com/office/drawing/2014/main" id="{F946D908-B02F-6264-B453-2EBDFBD477E5}"/>
              </a:ext>
            </a:extLst>
          </p:cNvPr>
          <p:cNvSpPr>
            <a:spLocks noGrp="1"/>
          </p:cNvSpPr>
          <p:nvPr>
            <p:ph type="pic" sz="quarter" idx="44"/>
          </p:nvPr>
        </p:nvSpPr>
        <p:spPr>
          <a:xfrm>
            <a:off x="457200" y="3321603"/>
            <a:ext cx="914400" cy="914400"/>
          </a:xfrm>
          <a:prstGeom prst="ellipse">
            <a:avLst/>
          </a:prstGeom>
          <a:solidFill>
            <a:schemeClr val="bg2"/>
          </a:solidFill>
        </p:spPr>
        <p:txBody>
          <a:bodyPr/>
          <a:lstStyle>
            <a:lvl1pPr marL="0" indent="0" algn="ctr">
              <a:buNone/>
              <a:defRPr sz="800">
                <a:solidFill>
                  <a:schemeClr val="tx1"/>
                </a:solidFill>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8F230F63-4E1A-AA43-BF21-509A7723C296}"/>
              </a:ext>
            </a:extLst>
          </p:cNvPr>
          <p:cNvSpPr>
            <a:spLocks noGrp="1"/>
          </p:cNvSpPr>
          <p:nvPr>
            <p:ph type="body" sz="quarter" idx="45" hasCustomPrompt="1"/>
          </p:nvPr>
        </p:nvSpPr>
        <p:spPr>
          <a:xfrm>
            <a:off x="1371600" y="3321603"/>
            <a:ext cx="4489450" cy="789960"/>
          </a:xfrm>
        </p:spPr>
        <p:txBody>
          <a:bodyPr wrap="square" lIns="144000">
            <a:spAutoFit/>
          </a:bodyPr>
          <a:lstStyle>
            <a:lvl1pPr>
              <a:spcAft>
                <a:spcPts val="200"/>
              </a:spcAft>
              <a:defRPr sz="1400">
                <a:solidFill>
                  <a:schemeClr val="tx1"/>
                </a:solidFill>
              </a:defRPr>
            </a:lvl1pPr>
            <a:lvl2pPr>
              <a:defRPr sz="1200"/>
            </a:lvl2pPr>
            <a:lvl3pPr marL="0" indent="0">
              <a:spcBef>
                <a:spcPts val="600"/>
              </a:spcBef>
              <a:buNone/>
              <a:defRPr sz="1200"/>
            </a:lvl3pPr>
          </a:lstStyle>
          <a:p>
            <a:pPr lvl="0"/>
            <a:r>
              <a:rPr lang="en-US" dirty="0"/>
              <a:t>Name Surname</a:t>
            </a:r>
          </a:p>
          <a:p>
            <a:pPr lvl="1"/>
            <a:r>
              <a:rPr lang="en-US" dirty="0"/>
              <a:t>Title line/Investment Group</a:t>
            </a:r>
          </a:p>
          <a:p>
            <a:pPr lvl="2"/>
            <a:r>
              <a:rPr lang="en-US" dirty="0"/>
              <a:t>Body content</a:t>
            </a:r>
          </a:p>
        </p:txBody>
      </p:sp>
      <p:sp>
        <p:nvSpPr>
          <p:cNvPr id="18" name="Picture Placeholder 2" descr="[Alt text placeholder or mark corp. headshots as decorative]">
            <a:extLst>
              <a:ext uri="{FF2B5EF4-FFF2-40B4-BE49-F238E27FC236}">
                <a16:creationId xmlns:a16="http://schemas.microsoft.com/office/drawing/2014/main" id="{7CBEC649-4D0E-719A-22DF-8D56F815AE9F}"/>
              </a:ext>
            </a:extLst>
          </p:cNvPr>
          <p:cNvSpPr>
            <a:spLocks noGrp="1"/>
          </p:cNvSpPr>
          <p:nvPr>
            <p:ph type="pic" sz="quarter" idx="46"/>
          </p:nvPr>
        </p:nvSpPr>
        <p:spPr>
          <a:xfrm>
            <a:off x="6326156" y="3321603"/>
            <a:ext cx="914400" cy="914400"/>
          </a:xfrm>
          <a:prstGeom prst="ellipse">
            <a:avLst/>
          </a:prstGeom>
          <a:solidFill>
            <a:schemeClr val="bg2"/>
          </a:solidFill>
        </p:spPr>
        <p:txBody>
          <a:bodyPr/>
          <a:lstStyle>
            <a:lvl1pPr marL="0" indent="0" algn="ctr">
              <a:buNone/>
              <a:defRPr sz="800">
                <a:solidFill>
                  <a:schemeClr val="tx1"/>
                </a:solidFill>
              </a:defRPr>
            </a:lvl1pPr>
          </a:lstStyle>
          <a:p>
            <a:r>
              <a:rPr lang="en-US"/>
              <a:t>Click icon to add picture</a:t>
            </a:r>
            <a:endParaRPr lang="en-US" dirty="0"/>
          </a:p>
        </p:txBody>
      </p:sp>
      <p:sp>
        <p:nvSpPr>
          <p:cNvPr id="19" name="Text Placeholder 6">
            <a:extLst>
              <a:ext uri="{FF2B5EF4-FFF2-40B4-BE49-F238E27FC236}">
                <a16:creationId xmlns:a16="http://schemas.microsoft.com/office/drawing/2014/main" id="{485E6390-53A7-2EE4-B83F-32F989DC8205}"/>
              </a:ext>
            </a:extLst>
          </p:cNvPr>
          <p:cNvSpPr>
            <a:spLocks noGrp="1"/>
          </p:cNvSpPr>
          <p:nvPr>
            <p:ph type="body" sz="quarter" idx="47" hasCustomPrompt="1"/>
          </p:nvPr>
        </p:nvSpPr>
        <p:spPr>
          <a:xfrm>
            <a:off x="7240556" y="3321603"/>
            <a:ext cx="4489450" cy="789960"/>
          </a:xfrm>
        </p:spPr>
        <p:txBody>
          <a:bodyPr wrap="square" lIns="144000">
            <a:spAutoFit/>
          </a:bodyPr>
          <a:lstStyle>
            <a:lvl1pPr>
              <a:spcAft>
                <a:spcPts val="200"/>
              </a:spcAft>
              <a:defRPr sz="1400">
                <a:solidFill>
                  <a:schemeClr val="tx1"/>
                </a:solidFill>
              </a:defRPr>
            </a:lvl1pPr>
            <a:lvl2pPr>
              <a:defRPr sz="1200"/>
            </a:lvl2pPr>
            <a:lvl3pPr marL="0" indent="0">
              <a:spcBef>
                <a:spcPts val="600"/>
              </a:spcBef>
              <a:buNone/>
              <a:defRPr sz="1200"/>
            </a:lvl3pPr>
          </a:lstStyle>
          <a:p>
            <a:pPr lvl="0"/>
            <a:r>
              <a:rPr lang="en-US" dirty="0"/>
              <a:t>Name Surname</a:t>
            </a:r>
          </a:p>
          <a:p>
            <a:pPr lvl="1"/>
            <a:r>
              <a:rPr lang="en-US" dirty="0"/>
              <a:t>Title line/Investment Group</a:t>
            </a:r>
          </a:p>
          <a:p>
            <a:pPr lvl="2"/>
            <a:r>
              <a:rPr lang="en-US" dirty="0"/>
              <a:t>Body content</a:t>
            </a:r>
          </a:p>
        </p:txBody>
      </p:sp>
      <p:sp>
        <p:nvSpPr>
          <p:cNvPr id="21" name="Text Placeholder 9">
            <a:extLst>
              <a:ext uri="{FF2B5EF4-FFF2-40B4-BE49-F238E27FC236}">
                <a16:creationId xmlns:a16="http://schemas.microsoft.com/office/drawing/2014/main" id="{DCEE708E-E0C2-1848-4DA8-87C6EFA7BFE6}"/>
              </a:ext>
            </a:extLst>
          </p:cNvPr>
          <p:cNvSpPr>
            <a:spLocks noGrp="1"/>
          </p:cNvSpPr>
          <p:nvPr>
            <p:ph type="body" sz="quarter" idx="40" hasCustomPrompt="1"/>
          </p:nvPr>
        </p:nvSpPr>
        <p:spPr>
          <a:xfrm>
            <a:off x="457200" y="5910149"/>
            <a:ext cx="11268000" cy="543739"/>
          </a:xfrm>
        </p:spPr>
        <p:txBody>
          <a:bodyPr anchor="b"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3656540783"/>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guide id="12" pos="3692">
          <p15:clr>
            <a:srgbClr val="FBAE40"/>
          </p15:clr>
        </p15:guide>
        <p15:guide id="13" pos="398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portant info/Performanc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7D8D6054-5F65-5CD6-4751-682E182ABE22}"/>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10144800" y="90000"/>
            <a:ext cx="1788753" cy="659070"/>
          </a:xfrm>
          <a:prstGeom prst="rect">
            <a:avLst/>
          </a:prstGeom>
        </p:spPr>
      </p:pic>
      <p:sp>
        <p:nvSpPr>
          <p:cNvPr id="11" name="Slide Number Placeholder 9">
            <a:extLst>
              <a:ext uri="{FF2B5EF4-FFF2-40B4-BE49-F238E27FC236}">
                <a16:creationId xmlns:a16="http://schemas.microsoft.com/office/drawing/2014/main" id="{CEDAB532-A987-4C08-8359-0075795A207C}"/>
              </a:ext>
              <a:ext uri="{C183D7F6-B498-43B3-948B-1728B52AA6E4}">
                <adec:decorative xmlns:adec="http://schemas.microsoft.com/office/drawing/2017/decorative" val="1"/>
              </a:ext>
            </a:extLst>
          </p:cNvPr>
          <p:cNvSpPr>
            <a:spLocks noGrp="1"/>
          </p:cNvSpPr>
          <p:nvPr>
            <p:ph type="sldNum" sz="quarter" idx="4"/>
          </p:nvPr>
        </p:nvSpPr>
        <p:spPr>
          <a:xfrm>
            <a:off x="11249793" y="6536549"/>
            <a:ext cx="487553"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itle 2">
            <a:extLst>
              <a:ext uri="{FF2B5EF4-FFF2-40B4-BE49-F238E27FC236}">
                <a16:creationId xmlns:a16="http://schemas.microsoft.com/office/drawing/2014/main" id="{3208676D-4ED8-85BC-5534-D851391BAA38}"/>
              </a:ext>
            </a:extLst>
          </p:cNvPr>
          <p:cNvSpPr>
            <a:spLocks noGrp="1"/>
          </p:cNvSpPr>
          <p:nvPr>
            <p:ph type="title"/>
          </p:nvPr>
        </p:nvSpPr>
        <p:spPr/>
        <p:txBody>
          <a:bodyPr/>
          <a:lstStyle/>
          <a:p>
            <a:r>
              <a:rPr lang="en-US"/>
              <a:t>Click to edit Master title style</a:t>
            </a:r>
            <a:endParaRPr lang="en-MX" dirty="0"/>
          </a:p>
        </p:txBody>
      </p:sp>
      <p:sp>
        <p:nvSpPr>
          <p:cNvPr id="5" name="Subtitle 2">
            <a:extLst>
              <a:ext uri="{FF2B5EF4-FFF2-40B4-BE49-F238E27FC236}">
                <a16:creationId xmlns:a16="http://schemas.microsoft.com/office/drawing/2014/main" id="{3450699A-86DB-CCD6-2DE1-E1AD4D6D66AB}"/>
              </a:ext>
            </a:extLst>
          </p:cNvPr>
          <p:cNvSpPr>
            <a:spLocks noGrp="1"/>
          </p:cNvSpPr>
          <p:nvPr>
            <p:ph type="subTitle" idx="1"/>
          </p:nvPr>
        </p:nvSpPr>
        <p:spPr>
          <a:xfrm>
            <a:off x="457200" y="657069"/>
            <a:ext cx="9399600" cy="307777"/>
          </a:xfrm>
        </p:spPr>
        <p:txBody>
          <a:bodyPr bIns="0" anchor="t">
            <a:spAutoFit/>
          </a:bodyPr>
          <a:lstStyle>
            <a:lvl1pPr marL="0" indent="0" algn="l">
              <a:spcAft>
                <a:spcPts val="800"/>
              </a:spcAft>
              <a:buNone/>
              <a:defRPr sz="2000" b="0" i="0">
                <a:solidFill>
                  <a:srgbClr val="5C5E66"/>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B2F9FEA0-FE72-1461-D11A-A1B4EBE26366}"/>
              </a:ext>
            </a:extLst>
          </p:cNvPr>
          <p:cNvSpPr>
            <a:spLocks noGrp="1"/>
          </p:cNvSpPr>
          <p:nvPr>
            <p:ph type="body" sz="quarter" idx="40" hasCustomPrompt="1"/>
          </p:nvPr>
        </p:nvSpPr>
        <p:spPr>
          <a:xfrm>
            <a:off x="457200" y="1296000"/>
            <a:ext cx="11268000" cy="543739"/>
          </a:xfrm>
        </p:spPr>
        <p:txBody>
          <a:bodyPr anchor="t" anchorCtr="0">
            <a:sp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4" name="Footer Placeholder 3">
            <a:extLst>
              <a:ext uri="{FF2B5EF4-FFF2-40B4-BE49-F238E27FC236}">
                <a16:creationId xmlns:a16="http://schemas.microsoft.com/office/drawing/2014/main" id="{650F5198-A002-4AE2-4B56-7B47BE177890}"/>
              </a:ext>
            </a:extLst>
          </p:cNvPr>
          <p:cNvSpPr>
            <a:spLocks noGrp="1"/>
          </p:cNvSpPr>
          <p:nvPr>
            <p:ph type="ftr" sz="quarter" idx="38"/>
          </p:nvPr>
        </p:nvSpPr>
        <p:spPr>
          <a:xfrm>
            <a:off x="457199" y="6562800"/>
            <a:ext cx="9396000" cy="108000"/>
          </a:xfrm>
        </p:spPr>
        <p:txBody>
          <a:bodyPr/>
          <a:lstStyle/>
          <a:p>
            <a:r>
              <a:rPr lang="en-US"/>
              <a:t>For Financial Professional and Institutional Use Only. Not for Public Use.</a:t>
            </a:r>
          </a:p>
        </p:txBody>
      </p:sp>
    </p:spTree>
    <p:extLst>
      <p:ext uri="{BB962C8B-B14F-4D97-AF65-F5344CB8AC3E}">
        <p14:creationId xmlns:p14="http://schemas.microsoft.com/office/powerpoint/2010/main" val="3955040146"/>
      </p:ext>
    </p:extLst>
  </p:cSld>
  <p:clrMapOvr>
    <a:masterClrMapping/>
  </p:clrMapOvr>
  <p:hf hdr="0" ftr="0" dt="0"/>
  <p:extLst>
    <p:ext uri="{DCECCB84-F9BA-43D5-87BE-67443E8EF086}">
      <p15:sldGuideLst xmlns:p15="http://schemas.microsoft.com/office/powerpoint/2012/main">
        <p15:guide id="4" orient="horz" pos="803">
          <p15:clr>
            <a:srgbClr val="FBAE40"/>
          </p15:clr>
        </p15:guide>
        <p15:guide id="10" orient="horz" pos="406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ack cov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5943DC-6C9A-A368-2B15-AA23CACC1278}"/>
              </a:ext>
            </a:extLst>
          </p:cNvPr>
          <p:cNvSpPr/>
          <p:nvPr/>
        </p:nvSpPr>
        <p:spPr>
          <a:xfrm>
            <a:off x="9958465" y="103350"/>
            <a:ext cx="2230359" cy="52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3" name="Straight Connector 2">
            <a:extLst>
              <a:ext uri="{FF2B5EF4-FFF2-40B4-BE49-F238E27FC236}">
                <a16:creationId xmlns:a16="http://schemas.microsoft.com/office/drawing/2014/main" id="{311FDB36-3F1D-1A25-20D1-3727AC911F4D}"/>
              </a:ext>
              <a:ext uri="{C183D7F6-B498-43B3-948B-1728B52AA6E4}">
                <adec:decorative xmlns:adec="http://schemas.microsoft.com/office/drawing/2017/decorative" val="1"/>
              </a:ext>
            </a:extLst>
          </p:cNvPr>
          <p:cNvCxnSpPr>
            <a:cxnSpLocks/>
          </p:cNvCxnSpPr>
          <p:nvPr/>
        </p:nvCxnSpPr>
        <p:spPr>
          <a:xfrm>
            <a:off x="457200" y="5380936"/>
            <a:ext cx="112801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05C424-89CD-046B-DB05-38B51DC55F4C}"/>
              </a:ext>
              <a:ext uri="{C183D7F6-B498-43B3-948B-1728B52AA6E4}">
                <adec:decorative xmlns:adec="http://schemas.microsoft.com/office/drawing/2017/decorative" val="1"/>
              </a:ext>
            </a:extLst>
          </p:cNvPr>
          <p:cNvCxnSpPr>
            <a:cxnSpLocks/>
          </p:cNvCxnSpPr>
          <p:nvPr/>
        </p:nvCxnSpPr>
        <p:spPr>
          <a:xfrm flipV="1">
            <a:off x="2539222" y="5680649"/>
            <a:ext cx="0" cy="36288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D84F89-83BA-BD57-34CD-EE683AD28B97}"/>
              </a:ext>
              <a:ext uri="{C183D7F6-B498-43B3-948B-1728B52AA6E4}">
                <adec:decorative xmlns:adec="http://schemas.microsoft.com/office/drawing/2017/decorative" val="1"/>
              </a:ext>
            </a:extLst>
          </p:cNvPr>
          <p:cNvPicPr>
            <a:picLocks noChangeAspect="1"/>
          </p:cNvPicPr>
          <p:nvPr/>
        </p:nvPicPr>
        <p:blipFill rotWithShape="1">
          <a:blip r:embed="rId2"/>
          <a:stretch/>
        </p:blipFill>
        <p:spPr>
          <a:xfrm>
            <a:off x="247889" y="5469929"/>
            <a:ext cx="2114524" cy="779101"/>
          </a:xfrm>
          <a:prstGeom prst="rect">
            <a:avLst/>
          </a:prstGeom>
        </p:spPr>
      </p:pic>
      <p:sp>
        <p:nvSpPr>
          <p:cNvPr id="2" name="Title 2">
            <a:extLst>
              <a:ext uri="{FF2B5EF4-FFF2-40B4-BE49-F238E27FC236}">
                <a16:creationId xmlns:a16="http://schemas.microsoft.com/office/drawing/2014/main" id="{523C82C9-DB15-2A43-B66B-B9C068CF8E44}"/>
              </a:ext>
            </a:extLst>
          </p:cNvPr>
          <p:cNvSpPr>
            <a:spLocks noGrp="1"/>
          </p:cNvSpPr>
          <p:nvPr>
            <p:ph type="title" hasCustomPrompt="1"/>
          </p:nvPr>
        </p:nvSpPr>
        <p:spPr>
          <a:xfrm>
            <a:off x="457200" y="-642209"/>
            <a:ext cx="11271250" cy="474784"/>
          </a:xfrm>
        </p:spPr>
        <p:txBody>
          <a:bodyPr>
            <a:noAutofit/>
          </a:bodyPr>
          <a:lstStyle>
            <a:lvl1pPr>
              <a:defRPr sz="1400"/>
            </a:lvl1pPr>
          </a:lstStyle>
          <a:p>
            <a:r>
              <a:rPr lang="en-MX" sz="1400" dirty="0"/>
              <a:t>Hidden slide title for accessible decks.</a:t>
            </a:r>
            <a:br>
              <a:rPr lang="en-MX" sz="1400" dirty="0"/>
            </a:br>
            <a:r>
              <a:rPr lang="en-MX" sz="1400" dirty="0"/>
              <a:t>Update copy to a title that applies to your content or remove only if accessibility is not required for your deck.</a:t>
            </a:r>
            <a:endParaRPr lang="en-MX" dirty="0"/>
          </a:p>
        </p:txBody>
      </p:sp>
      <p:sp>
        <p:nvSpPr>
          <p:cNvPr id="14" name="Text Placeholder 9">
            <a:extLst>
              <a:ext uri="{FF2B5EF4-FFF2-40B4-BE49-F238E27FC236}">
                <a16:creationId xmlns:a16="http://schemas.microsoft.com/office/drawing/2014/main" id="{4E117C22-071F-F6FE-87B6-EB5C24CA263B}"/>
              </a:ext>
            </a:extLst>
          </p:cNvPr>
          <p:cNvSpPr>
            <a:spLocks noGrp="1"/>
          </p:cNvSpPr>
          <p:nvPr>
            <p:ph type="body" sz="quarter" idx="40" hasCustomPrompt="1"/>
          </p:nvPr>
        </p:nvSpPr>
        <p:spPr>
          <a:xfrm>
            <a:off x="457200" y="270000"/>
            <a:ext cx="11268000" cy="4840161"/>
          </a:xfrm>
        </p:spPr>
        <p:txBody>
          <a:bodyPr anchor="b" anchorCtr="0">
            <a:noAutofit/>
          </a:bodyPr>
          <a:lstStyle>
            <a:lvl1pPr>
              <a:spcAft>
                <a:spcPts val="150"/>
              </a:spcAft>
              <a:defRPr sz="1000" b="0" i="0">
                <a:solidFill>
                  <a:schemeClr val="tx1"/>
                </a:solidFill>
                <a:latin typeface="Arial Narrow" panose="020B0604020202020204" pitchFamily="34" charset="0"/>
                <a:cs typeface="Arial Narrow" panose="020B0604020202020204" pitchFamily="34" charset="0"/>
              </a:defRPr>
            </a:lvl1pPr>
            <a:lvl2pPr>
              <a:spcAft>
                <a:spcPts val="150"/>
              </a:spcAft>
              <a:defRPr sz="1000"/>
            </a:lvl2pPr>
            <a:lvl3pPr marL="0" indent="0">
              <a:spcAft>
                <a:spcPts val="150"/>
              </a:spcAft>
              <a:buNone/>
              <a:defRPr sz="1200" i="1"/>
            </a:lvl3pPr>
            <a:lvl4pPr>
              <a:defRPr sz="1200"/>
            </a:lvl4pPr>
          </a:lstStyle>
          <a:p>
            <a:pPr lvl="0"/>
            <a:r>
              <a:rPr lang="en-US" dirty="0"/>
              <a:t>Caveats</a:t>
            </a:r>
          </a:p>
          <a:p>
            <a:pPr lvl="1"/>
            <a:r>
              <a:rPr lang="en-US" dirty="0"/>
              <a:t>Performance Disclosure</a:t>
            </a:r>
          </a:p>
          <a:p>
            <a:pPr lvl="2"/>
            <a:r>
              <a:rPr lang="en-US" dirty="0"/>
              <a:t>Legal Disclosure Italicized</a:t>
            </a:r>
          </a:p>
        </p:txBody>
      </p:sp>
      <p:sp>
        <p:nvSpPr>
          <p:cNvPr id="12" name="Text Placeholder 5">
            <a:extLst>
              <a:ext uri="{FF2B5EF4-FFF2-40B4-BE49-F238E27FC236}">
                <a16:creationId xmlns:a16="http://schemas.microsoft.com/office/drawing/2014/main" id="{6EA57AE5-F179-075A-64BD-86C819E64CAB}"/>
              </a:ext>
            </a:extLst>
          </p:cNvPr>
          <p:cNvSpPr>
            <a:spLocks noGrp="1"/>
          </p:cNvSpPr>
          <p:nvPr>
            <p:ph type="body" sz="quarter" idx="27" hasCustomPrompt="1"/>
          </p:nvPr>
        </p:nvSpPr>
        <p:spPr>
          <a:xfrm>
            <a:off x="2979350" y="5644045"/>
            <a:ext cx="5059750" cy="455547"/>
          </a:xfrm>
          <a:prstGeom prst="rect">
            <a:avLst/>
          </a:prstGeom>
        </p:spPr>
        <p:txBody>
          <a:bodyPr lIns="0" tIns="0" rIns="0" bIns="0" anchor="ctr" anchorCtr="0"/>
          <a:lstStyle>
            <a:lvl1pPr marL="0" indent="0">
              <a:lnSpc>
                <a:spcPts val="1700"/>
              </a:lnSpc>
              <a:spcBef>
                <a:spcPts val="0"/>
              </a:spcBef>
              <a:spcAft>
                <a:spcPts val="0"/>
              </a:spcAft>
              <a:buNone/>
              <a:defRPr sz="1400" b="0">
                <a:solidFill>
                  <a:schemeClr val="tx1"/>
                </a:solidFill>
              </a:defRPr>
            </a:lvl1pPr>
            <a:lvl2pPr marL="0" indent="0">
              <a:lnSpc>
                <a:spcPts val="1700"/>
              </a:lnSpc>
              <a:spcBef>
                <a:spcPts val="0"/>
              </a:spcBef>
              <a:spcAft>
                <a:spcPts val="0"/>
              </a:spcAft>
              <a:buNone/>
              <a:defRPr sz="1200" b="1">
                <a:solidFill>
                  <a:schemeClr val="tx1"/>
                </a:solidFill>
              </a:defRPr>
            </a:lvl2pPr>
            <a:lvl3pPr marL="1218895" indent="0">
              <a:lnSpc>
                <a:spcPts val="1700"/>
              </a:lnSpc>
              <a:spcBef>
                <a:spcPts val="0"/>
              </a:spcBef>
              <a:buNone/>
              <a:defRPr sz="1300">
                <a:solidFill>
                  <a:schemeClr val="accent1"/>
                </a:solidFill>
              </a:defRPr>
            </a:lvl3pPr>
            <a:lvl4pPr marL="1828343" indent="0">
              <a:lnSpc>
                <a:spcPts val="1700"/>
              </a:lnSpc>
              <a:spcBef>
                <a:spcPts val="0"/>
              </a:spcBef>
              <a:buNone/>
              <a:defRPr sz="1300">
                <a:solidFill>
                  <a:schemeClr val="accent1"/>
                </a:solidFill>
              </a:defRPr>
            </a:lvl4pPr>
            <a:lvl5pPr marL="2437790" indent="0">
              <a:lnSpc>
                <a:spcPts val="1700"/>
              </a:lnSpc>
              <a:spcBef>
                <a:spcPts val="0"/>
              </a:spcBef>
              <a:buNone/>
              <a:defRPr sz="1300">
                <a:solidFill>
                  <a:schemeClr val="accent1"/>
                </a:solidFill>
              </a:defRPr>
            </a:lvl5pPr>
          </a:lstStyle>
          <a:p>
            <a:pPr lvl="0"/>
            <a:r>
              <a:rPr lang="en-US" dirty="0"/>
              <a:t>(XXX) XXX-XXXX</a:t>
            </a:r>
          </a:p>
          <a:p>
            <a:pPr lvl="1"/>
            <a:r>
              <a:rPr lang="en-US" dirty="0"/>
              <a:t>URL</a:t>
            </a:r>
          </a:p>
        </p:txBody>
      </p:sp>
      <p:sp>
        <p:nvSpPr>
          <p:cNvPr id="16" name="Text Placeholder 9">
            <a:extLst>
              <a:ext uri="{FF2B5EF4-FFF2-40B4-BE49-F238E27FC236}">
                <a16:creationId xmlns:a16="http://schemas.microsoft.com/office/drawing/2014/main" id="{01D7700C-58C2-0EBA-F815-C4EFB9712CB6}"/>
              </a:ext>
            </a:extLst>
          </p:cNvPr>
          <p:cNvSpPr>
            <a:spLocks noGrp="1"/>
          </p:cNvSpPr>
          <p:nvPr>
            <p:ph type="body" sz="quarter" idx="41" hasCustomPrompt="1"/>
          </p:nvPr>
        </p:nvSpPr>
        <p:spPr>
          <a:xfrm>
            <a:off x="457198" y="6400800"/>
            <a:ext cx="7581899" cy="102256"/>
          </a:xfrm>
          <a:prstGeom prst="rect">
            <a:avLst/>
          </a:prstGeom>
        </p:spPr>
        <p:txBody>
          <a:bodyPr lIns="0" tIns="0" rIns="0" bIns="0" anchor="t" anchorCtr="0">
            <a:noAutofit/>
          </a:bodyPr>
          <a:lstStyle>
            <a:lvl1pPr marL="0" indent="0" algn="l">
              <a:spcAft>
                <a:spcPts val="0"/>
              </a:spcAft>
              <a:buNone/>
              <a:defRPr sz="800" b="0" baseline="0">
                <a:solidFill>
                  <a:schemeClr val="tx1"/>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r>
              <a:rPr lang="en-US" sz="800" dirty="0">
                <a:solidFill>
                  <a:schemeClr val="tx1"/>
                </a:solidFill>
                <a:effectLst/>
                <a:latin typeface="Arial" panose="020B0604020202020204" pitchFamily="34" charset="0"/>
                <a:cs typeface="Arial" panose="020B0604020202020204" pitchFamily="34" charset="0"/>
              </a:rPr>
              <a:t>© 2025 Franklin Templeton. All rights reserved. </a:t>
            </a:r>
          </a:p>
        </p:txBody>
      </p:sp>
      <p:sp>
        <p:nvSpPr>
          <p:cNvPr id="7" name="Footer Placeholder 6">
            <a:extLst>
              <a:ext uri="{FF2B5EF4-FFF2-40B4-BE49-F238E27FC236}">
                <a16:creationId xmlns:a16="http://schemas.microsoft.com/office/drawing/2014/main" id="{BB86C369-72B4-CFFF-EF71-DB176D5E3032}"/>
              </a:ext>
            </a:extLst>
          </p:cNvPr>
          <p:cNvSpPr>
            <a:spLocks noGrp="1"/>
          </p:cNvSpPr>
          <p:nvPr>
            <p:ph type="ftr" sz="quarter" idx="34"/>
          </p:nvPr>
        </p:nvSpPr>
        <p:spPr/>
        <p:txBody>
          <a:bodyPr/>
          <a:lstStyle/>
          <a:p>
            <a:r>
              <a:rPr lang="en-US"/>
              <a:t>For Financial Professional and Institutional Use Only. Not for Public Use.</a:t>
            </a:r>
            <a:endParaRPr lang="en-US" dirty="0"/>
          </a:p>
        </p:txBody>
      </p:sp>
      <p:sp>
        <p:nvSpPr>
          <p:cNvPr id="5" name="Text Placeholder 9">
            <a:extLst>
              <a:ext uri="{FF2B5EF4-FFF2-40B4-BE49-F238E27FC236}">
                <a16:creationId xmlns:a16="http://schemas.microsoft.com/office/drawing/2014/main" id="{8F7C2717-3680-752D-4B78-3423AA01EB28}"/>
              </a:ext>
            </a:extLst>
          </p:cNvPr>
          <p:cNvSpPr>
            <a:spLocks noGrp="1"/>
          </p:cNvSpPr>
          <p:nvPr>
            <p:ph type="body" sz="quarter" idx="11" hasCustomPrompt="1"/>
          </p:nvPr>
        </p:nvSpPr>
        <p:spPr>
          <a:xfrm>
            <a:off x="9892066" y="6568420"/>
            <a:ext cx="1828800" cy="102256"/>
          </a:xfrm>
          <a:prstGeom prst="rect">
            <a:avLst/>
          </a:prstGeom>
        </p:spPr>
        <p:txBody>
          <a:bodyPr lIns="0" tIns="0" rIns="0" bIns="0" anchor="t" anchorCtr="0">
            <a:noAutofit/>
          </a:bodyPr>
          <a:lstStyle>
            <a:lvl1pPr marL="0" indent="0" algn="r">
              <a:spcAft>
                <a:spcPts val="0"/>
              </a:spcAft>
              <a:buNone/>
              <a:defRPr sz="800" b="0" baseline="0">
                <a:solidFill>
                  <a:schemeClr val="tx1"/>
                </a:solidFill>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XX25</a:t>
            </a:r>
          </a:p>
        </p:txBody>
      </p:sp>
    </p:spTree>
    <p:extLst>
      <p:ext uri="{BB962C8B-B14F-4D97-AF65-F5344CB8AC3E}">
        <p14:creationId xmlns:p14="http://schemas.microsoft.com/office/powerpoint/2010/main" val="2085637714"/>
      </p:ext>
    </p:extLst>
  </p:cSld>
  <p:clrMapOvr>
    <a:masterClrMapping/>
  </p:clrMapOvr>
  <p:hf hdr="0" ftr="0" dt="0"/>
  <p:extLst>
    <p:ext uri="{DCECCB84-F9BA-43D5-87BE-67443E8EF086}">
      <p15:sldGuideLst xmlns:p15="http://schemas.microsoft.com/office/powerpoint/2012/main">
        <p15:guide id="5" orient="horz" pos="169">
          <p15:clr>
            <a:srgbClr val="FBAE40"/>
          </p15:clr>
        </p15:guide>
        <p15:guide id="10" orient="horz" pos="3844">
          <p15:clr>
            <a:srgbClr val="FBAE40"/>
          </p15:clr>
        </p15:guide>
        <p15:guide id="11" orient="horz" pos="3537">
          <p15:clr>
            <a:srgbClr val="FBAE40"/>
          </p15:clr>
        </p15:guide>
        <p15:guide id="12" orient="horz" pos="3388">
          <p15:clr>
            <a:srgbClr val="FBAE40"/>
          </p15:clr>
        </p15:guide>
        <p15:guide id="13" orient="horz" pos="321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a:t>Subhead</a:t>
            </a:r>
          </a:p>
          <a:p>
            <a:pPr lvl="1"/>
            <a:r>
              <a:rPr lang="en-US" noProof="0"/>
              <a:t>Body Copy</a:t>
            </a:r>
          </a:p>
          <a:p>
            <a:pPr lvl="2"/>
            <a:r>
              <a:rPr lang="en-US" noProof="0"/>
              <a:t>First level bullet</a:t>
            </a:r>
          </a:p>
          <a:p>
            <a:pPr lvl="3"/>
            <a:r>
              <a:rPr lang="en-US" noProof="0"/>
              <a:t>Second level bullet</a:t>
            </a:r>
          </a:p>
          <a:p>
            <a:pPr lvl="4"/>
            <a:r>
              <a:rPr lang="en-US" noProof="0"/>
              <a:t>Third level bullet</a:t>
            </a:r>
          </a:p>
          <a:p>
            <a:pPr lvl="4"/>
            <a:endParaRPr lang="en-US" noProof="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pic>
        <p:nvPicPr>
          <p:cNvPr id="2" name="Picture 1">
            <a:extLst>
              <a:ext uri="{FF2B5EF4-FFF2-40B4-BE49-F238E27FC236}">
                <a16:creationId xmlns:a16="http://schemas.microsoft.com/office/drawing/2014/main" id="{3980F62B-A9BD-9415-C6D7-99162313A5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145" t="27482" b="-9199"/>
          <a:stretch>
            <a:fillRect/>
          </a:stretch>
        </p:blipFill>
        <p:spPr>
          <a:xfrm>
            <a:off x="9609826" y="158780"/>
            <a:ext cx="2578999" cy="438984"/>
          </a:xfrm>
          <a:prstGeom prst="rect">
            <a:avLst/>
          </a:prstGeom>
        </p:spPr>
      </p:pic>
    </p:spTree>
    <p:extLst>
      <p:ext uri="{BB962C8B-B14F-4D97-AF65-F5344CB8AC3E}">
        <p14:creationId xmlns:p14="http://schemas.microsoft.com/office/powerpoint/2010/main" val="369575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a:t>Subhead</a:t>
            </a:r>
          </a:p>
          <a:p>
            <a:pPr lvl="1"/>
            <a:r>
              <a:rPr lang="en-US" noProof="0"/>
              <a:t>Body Copy</a:t>
            </a:r>
          </a:p>
          <a:p>
            <a:pPr lvl="2"/>
            <a:r>
              <a:rPr lang="en-US" noProof="0"/>
              <a:t>First level bullet</a:t>
            </a:r>
          </a:p>
          <a:p>
            <a:pPr lvl="3"/>
            <a:r>
              <a:rPr lang="en-US" noProof="0"/>
              <a:t>Second level bullet</a:t>
            </a:r>
          </a:p>
          <a:p>
            <a:pPr lvl="4"/>
            <a:r>
              <a:rPr lang="en-US" noProof="0"/>
              <a:t>Third level bullet</a:t>
            </a:r>
          </a:p>
          <a:p>
            <a:pPr lvl="4"/>
            <a:endParaRPr lang="en-US" noProof="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pic>
        <p:nvPicPr>
          <p:cNvPr id="2" name="Picture 1">
            <a:extLst>
              <a:ext uri="{FF2B5EF4-FFF2-40B4-BE49-F238E27FC236}">
                <a16:creationId xmlns:a16="http://schemas.microsoft.com/office/drawing/2014/main" id="{B0C587A8-9B0B-5B79-C6EA-FBEB22DAE9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145" t="27482" b="-9199"/>
          <a:stretch>
            <a:fillRect/>
          </a:stretch>
        </p:blipFill>
        <p:spPr>
          <a:xfrm>
            <a:off x="9609826" y="158780"/>
            <a:ext cx="2578999" cy="438984"/>
          </a:xfrm>
          <a:prstGeom prst="rect">
            <a:avLst/>
          </a:prstGeom>
        </p:spPr>
      </p:pic>
    </p:spTree>
    <p:extLst>
      <p:ext uri="{BB962C8B-B14F-4D97-AF65-F5344CB8AC3E}">
        <p14:creationId xmlns:p14="http://schemas.microsoft.com/office/powerpoint/2010/main" val="42232123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No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6" name="Text Placeholder 3">
            <a:extLst>
              <a:ext uri="{FF2B5EF4-FFF2-40B4-BE49-F238E27FC236}">
                <a16:creationId xmlns:a16="http://schemas.microsoft.com/office/drawing/2014/main" id="{0913E663-2423-406C-93BE-B1E578506AC1}"/>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pic>
        <p:nvPicPr>
          <p:cNvPr id="2" name="Picture 1">
            <a:extLst>
              <a:ext uri="{FF2B5EF4-FFF2-40B4-BE49-F238E27FC236}">
                <a16:creationId xmlns:a16="http://schemas.microsoft.com/office/drawing/2014/main" id="{56CA0344-AC37-4BAE-FE5A-DAC57A7FFD3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145" t="27482" b="-9199"/>
          <a:stretch>
            <a:fillRect/>
          </a:stretch>
        </p:blipFill>
        <p:spPr>
          <a:xfrm>
            <a:off x="9609826" y="158780"/>
            <a:ext cx="2578999" cy="438984"/>
          </a:xfrm>
          <a:prstGeom prst="rect">
            <a:avLst/>
          </a:prstGeom>
        </p:spPr>
      </p:pic>
    </p:spTree>
    <p:extLst>
      <p:ext uri="{BB962C8B-B14F-4D97-AF65-F5344CB8AC3E}">
        <p14:creationId xmlns:p14="http://schemas.microsoft.com/office/powerpoint/2010/main" val="14614173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co-branded (bleed 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C65C9D-CF12-F297-F6F1-4FB20D40FAB2}"/>
              </a:ext>
              <a:ext uri="{C183D7F6-B498-43B3-948B-1728B52AA6E4}">
                <adec:decorative xmlns:adec="http://schemas.microsoft.com/office/drawing/2017/decorative" val="1"/>
              </a:ext>
            </a:extLst>
          </p:cNvPr>
          <p:cNvPicPr>
            <a:picLocks noChangeAspect="1"/>
          </p:cNvPicPr>
          <p:nvPr/>
        </p:nvPicPr>
        <p:blipFill>
          <a:blip r:embed="rId2"/>
          <a:srcRect t="26" b="26"/>
          <a:stretch/>
        </p:blipFill>
        <p:spPr>
          <a:xfrm>
            <a:off x="0" y="0"/>
            <a:ext cx="12188825" cy="6858000"/>
          </a:xfrm>
          <a:prstGeom prst="rect">
            <a:avLst/>
          </a:prstGeom>
        </p:spPr>
      </p:pic>
      <p:sp>
        <p:nvSpPr>
          <p:cNvPr id="5" name="Freeform 4">
            <a:extLst>
              <a:ext uri="{FF2B5EF4-FFF2-40B4-BE49-F238E27FC236}">
                <a16:creationId xmlns:a16="http://schemas.microsoft.com/office/drawing/2014/main" id="{4202D246-8AD7-E18A-3129-73182224893A}"/>
              </a:ext>
              <a:ext uri="{C183D7F6-B498-43B3-948B-1728B52AA6E4}">
                <adec:decorative xmlns:adec="http://schemas.microsoft.com/office/drawing/2017/decorative" val="1"/>
              </a:ext>
            </a:extLst>
          </p:cNvPr>
          <p:cNvSpPr/>
          <p:nvPr/>
        </p:nvSpPr>
        <p:spPr>
          <a:xfrm>
            <a:off x="0" y="1170000"/>
            <a:ext cx="6550731" cy="5688000"/>
          </a:xfrm>
          <a:custGeom>
            <a:avLst/>
            <a:gdLst>
              <a:gd name="connsiteX0" fmla="*/ 0 w 6550731"/>
              <a:gd name="connsiteY0" fmla="*/ 0 h 5686784"/>
              <a:gd name="connsiteX1" fmla="*/ 4369270 w 6550731"/>
              <a:gd name="connsiteY1" fmla="*/ 0 h 5686784"/>
              <a:gd name="connsiteX2" fmla="*/ 6550731 w 6550731"/>
              <a:gd name="connsiteY2" fmla="*/ 2181183 h 5686784"/>
              <a:gd name="connsiteX3" fmla="*/ 6550731 w 6550731"/>
              <a:gd name="connsiteY3" fmla="*/ 2642040 h 5686784"/>
              <a:gd name="connsiteX4" fmla="*/ 6550731 w 6550731"/>
              <a:gd name="connsiteY4" fmla="*/ 5474540 h 5686784"/>
              <a:gd name="connsiteX5" fmla="*/ 6550731 w 6550731"/>
              <a:gd name="connsiteY5" fmla="*/ 5686784 h 5686784"/>
              <a:gd name="connsiteX6" fmla="*/ 0 w 6550731"/>
              <a:gd name="connsiteY6" fmla="*/ 5686784 h 5686784"/>
              <a:gd name="connsiteX7" fmla="*/ 0 w 6550731"/>
              <a:gd name="connsiteY7" fmla="*/ 5474540 h 5686784"/>
              <a:gd name="connsiteX8" fmla="*/ 0 w 6550731"/>
              <a:gd name="connsiteY8" fmla="*/ 460857 h 56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731" h="5686784">
                <a:moveTo>
                  <a:pt x="0" y="0"/>
                </a:moveTo>
                <a:lnTo>
                  <a:pt x="4369270" y="0"/>
                </a:lnTo>
                <a:cubicBezTo>
                  <a:pt x="5573009" y="0"/>
                  <a:pt x="6550731" y="977596"/>
                  <a:pt x="6550731" y="2181183"/>
                </a:cubicBezTo>
                <a:lnTo>
                  <a:pt x="6550731" y="2642040"/>
                </a:lnTo>
                <a:lnTo>
                  <a:pt x="6550731" y="5474540"/>
                </a:lnTo>
                <a:lnTo>
                  <a:pt x="6550731" y="5686784"/>
                </a:lnTo>
                <a:lnTo>
                  <a:pt x="0" y="5686784"/>
                </a:lnTo>
                <a:lnTo>
                  <a:pt x="0" y="5474540"/>
                </a:lnTo>
                <a:lnTo>
                  <a:pt x="0" y="460857"/>
                </a:lnTo>
                <a:close/>
              </a:path>
            </a:pathLst>
          </a:custGeom>
          <a:solidFill>
            <a:srgbClr val="FFFFFF"/>
          </a:solidFill>
          <a:ln w="12682" cap="flat">
            <a:noFill/>
            <a:prstDash val="solid"/>
            <a:miter/>
          </a:ln>
        </p:spPr>
        <p:txBody>
          <a:bodyPr rtlCol="0" anchor="ctr"/>
          <a:lstStyle/>
          <a:p>
            <a:endParaRPr lang="en-MX"/>
          </a:p>
        </p:txBody>
      </p:sp>
      <p:sp>
        <p:nvSpPr>
          <p:cNvPr id="9" name="Rectangle 8">
            <a:extLst>
              <a:ext uri="{FF2B5EF4-FFF2-40B4-BE49-F238E27FC236}">
                <a16:creationId xmlns:a16="http://schemas.microsoft.com/office/drawing/2014/main" id="{B165EB62-08C1-20F1-6539-26C6E8E9702F}"/>
              </a:ext>
              <a:ext uri="{C183D7F6-B498-43B3-948B-1728B52AA6E4}">
                <adec:decorative xmlns:adec="http://schemas.microsoft.com/office/drawing/2017/decorative" val="1"/>
              </a:ext>
            </a:extLst>
          </p:cNvPr>
          <p:cNvSpPr/>
          <p:nvPr/>
        </p:nvSpPr>
        <p:spPr>
          <a:xfrm>
            <a:off x="0" y="1170000"/>
            <a:ext cx="273050" cy="5688000"/>
          </a:xfrm>
          <a:prstGeom prst="rect">
            <a:avLst/>
          </a:prstGeom>
          <a:gradFill>
            <a:gsLst>
              <a:gs pos="63000">
                <a:srgbClr val="1446E1"/>
              </a:gs>
              <a:gs pos="0">
                <a:srgbClr val="001E62"/>
              </a:gs>
              <a:gs pos="94000">
                <a:srgbClr val="00BFB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Alt text placeholder]">
            <a:extLst>
              <a:ext uri="{FF2B5EF4-FFF2-40B4-BE49-F238E27FC236}">
                <a16:creationId xmlns:a16="http://schemas.microsoft.com/office/drawing/2014/main" id="{FC95FAB6-6E4C-8D3F-8721-5F525EFE13DE}"/>
              </a:ext>
            </a:extLst>
          </p:cNvPr>
          <p:cNvPicPr>
            <a:picLocks noChangeAspect="1"/>
          </p:cNvPicPr>
          <p:nvPr/>
        </p:nvPicPr>
        <p:blipFill>
          <a:blip r:embed="rId3"/>
          <a:srcRect/>
          <a:stretch/>
        </p:blipFill>
        <p:spPr>
          <a:xfrm>
            <a:off x="703503" y="1577457"/>
            <a:ext cx="4262400" cy="501034"/>
          </a:xfrm>
          <a:prstGeom prst="rect">
            <a:avLst/>
          </a:prstGeom>
          <a:noFill/>
          <a:ln w="15875">
            <a:noFill/>
            <a:round/>
          </a:ln>
        </p:spPr>
      </p:pic>
      <p:sp>
        <p:nvSpPr>
          <p:cNvPr id="4" name="Title 3">
            <a:extLst>
              <a:ext uri="{FF2B5EF4-FFF2-40B4-BE49-F238E27FC236}">
                <a16:creationId xmlns:a16="http://schemas.microsoft.com/office/drawing/2014/main" id="{1B6D4032-8EB0-A125-E782-1DFD6174DDDC}"/>
              </a:ext>
            </a:extLst>
          </p:cNvPr>
          <p:cNvSpPr>
            <a:spLocks noGrp="1"/>
          </p:cNvSpPr>
          <p:nvPr>
            <p:ph type="title"/>
          </p:nvPr>
        </p:nvSpPr>
        <p:spPr>
          <a:xfrm>
            <a:off x="721275" y="2471300"/>
            <a:ext cx="5364000" cy="1288865"/>
          </a:xfrm>
        </p:spPr>
        <p:txBody>
          <a:bodyPr bIns="108000">
            <a:spAutoFit/>
          </a:bodyPr>
          <a:lstStyle>
            <a:lvl1pPr>
              <a:lnSpc>
                <a:spcPts val="4600"/>
              </a:lnSpc>
              <a:defRPr sz="4200" b="1" i="0">
                <a:solidFill>
                  <a:schemeClr val="tx1"/>
                </a:solidFill>
                <a:latin typeface="Century Gothic" panose="020B0502020202020204" pitchFamily="34" charset="0"/>
              </a:defRPr>
            </a:lvl1pPr>
          </a:lstStyle>
          <a:p>
            <a:r>
              <a:rPr lang="en-US"/>
              <a:t>Click to edit Master title style</a:t>
            </a:r>
            <a:endParaRPr lang="en-MX" dirty="0"/>
          </a:p>
        </p:txBody>
      </p:sp>
      <p:sp>
        <p:nvSpPr>
          <p:cNvPr id="6" name="Subtitle 2">
            <a:extLst>
              <a:ext uri="{FF2B5EF4-FFF2-40B4-BE49-F238E27FC236}">
                <a16:creationId xmlns:a16="http://schemas.microsoft.com/office/drawing/2014/main" id="{78FE777D-D262-819F-C8E1-C2D1A8B7ACE0}"/>
              </a:ext>
            </a:extLst>
          </p:cNvPr>
          <p:cNvSpPr>
            <a:spLocks noGrp="1"/>
          </p:cNvSpPr>
          <p:nvPr>
            <p:ph type="subTitle" idx="1"/>
          </p:nvPr>
        </p:nvSpPr>
        <p:spPr>
          <a:xfrm>
            <a:off x="720000" y="3782619"/>
            <a:ext cx="5364000" cy="865672"/>
          </a:xfrm>
        </p:spPr>
        <p:txBody>
          <a:bodyPr wrap="square" bIns="108000" anchor="t">
            <a:noAutofit/>
          </a:bodyPr>
          <a:lstStyle>
            <a:lvl1pPr marL="0" indent="0" algn="l">
              <a:spcAft>
                <a:spcPts val="800"/>
              </a:spcAft>
              <a:buNone/>
              <a:defRPr sz="2400" b="1" i="0">
                <a:solidFill>
                  <a:srgbClr val="002EB8"/>
                </a:solidFill>
                <a:latin typeface="Century Gothic" panose="020B0502020202020204" pitchFamily="34" charset="0"/>
              </a:defRPr>
            </a:lvl1pPr>
            <a:lvl2pPr marL="0" indent="0" algn="l">
              <a:spcBef>
                <a:spcPts val="300"/>
              </a:spcBef>
              <a:spcAft>
                <a:spcPts val="0"/>
              </a:spcAft>
              <a:buNone/>
              <a:defRPr sz="1600" b="0" i="0">
                <a:solidFill>
                  <a:schemeClr val="tx1"/>
                </a:solidFill>
                <a:latin typeface="Century Gothic" panose="020B0502020202020204" pitchFamily="34" charset="0"/>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1" name="Text Placeholder 23">
            <a:extLst>
              <a:ext uri="{FF2B5EF4-FFF2-40B4-BE49-F238E27FC236}">
                <a16:creationId xmlns:a16="http://schemas.microsoft.com/office/drawing/2014/main" id="{649128C1-8B52-BC41-D7E1-F9678650A7CF}"/>
              </a:ext>
            </a:extLst>
          </p:cNvPr>
          <p:cNvSpPr>
            <a:spLocks noGrp="1"/>
          </p:cNvSpPr>
          <p:nvPr>
            <p:ph type="body" sz="quarter" idx="40" hasCustomPrompt="1"/>
          </p:nvPr>
        </p:nvSpPr>
        <p:spPr>
          <a:xfrm>
            <a:off x="720000" y="4872019"/>
            <a:ext cx="2947126" cy="184666"/>
          </a:xfrm>
        </p:spPr>
        <p:txBody>
          <a:bodyPr wrap="square">
            <a:spAutoFit/>
          </a:bodyPr>
          <a:lstStyle>
            <a:lvl1pPr>
              <a:spcAft>
                <a:spcPts val="0"/>
              </a:spcAft>
              <a:defRPr sz="1200" b="0" i="0">
                <a:solidFill>
                  <a:schemeClr val="tx1"/>
                </a:solidFill>
                <a:latin typeface="Century Gothic" panose="020B0502020202020204" pitchFamily="34" charset="0"/>
              </a:defRPr>
            </a:lvl1pPr>
            <a:lvl2pPr>
              <a:defRPr sz="1200" b="0" i="0">
                <a:solidFill>
                  <a:schemeClr val="bg1"/>
                </a:solidFill>
                <a:latin typeface="Century Gothic" panose="020B0502020202020204" pitchFamily="34" charset="0"/>
              </a:defRPr>
            </a:lvl2pPr>
            <a:lvl3pPr>
              <a:defRPr sz="1200" b="0" i="0">
                <a:solidFill>
                  <a:schemeClr val="bg1"/>
                </a:solidFill>
                <a:latin typeface="Century Gothic" panose="020B0502020202020204" pitchFamily="34" charset="0"/>
              </a:defRPr>
            </a:lvl3pPr>
            <a:lvl4pPr>
              <a:defRPr sz="1200" b="0" i="0">
                <a:solidFill>
                  <a:schemeClr val="bg1"/>
                </a:solidFill>
                <a:latin typeface="Century Gothic" panose="020B0502020202020204" pitchFamily="34" charset="0"/>
              </a:defRPr>
            </a:lvl4pPr>
            <a:lvl5pPr>
              <a:defRPr sz="1200" b="0" i="0">
                <a:solidFill>
                  <a:schemeClr val="bg1"/>
                </a:solidFill>
                <a:latin typeface="Century Gothic" panose="020B0502020202020204" pitchFamily="34" charset="0"/>
              </a:defRPr>
            </a:lvl5pPr>
          </a:lstStyle>
          <a:p>
            <a:pPr lvl="0"/>
            <a:r>
              <a:rPr lang="en-US" dirty="0"/>
              <a:t>Presented by (Delete if not applicable):</a:t>
            </a:r>
            <a:endParaRPr lang="en-MX" dirty="0"/>
          </a:p>
        </p:txBody>
      </p:sp>
      <p:sp>
        <p:nvSpPr>
          <p:cNvPr id="13" name="Text Placeholder 8">
            <a:extLst>
              <a:ext uri="{FF2B5EF4-FFF2-40B4-BE49-F238E27FC236}">
                <a16:creationId xmlns:a16="http://schemas.microsoft.com/office/drawing/2014/main" id="{3819B1B5-61E8-CE5E-8259-94CF1FA91873}"/>
              </a:ext>
            </a:extLst>
          </p:cNvPr>
          <p:cNvSpPr>
            <a:spLocks noGrp="1"/>
          </p:cNvSpPr>
          <p:nvPr>
            <p:ph type="body" sz="quarter" idx="41" hasCustomPrompt="1"/>
          </p:nvPr>
        </p:nvSpPr>
        <p:spPr>
          <a:xfrm>
            <a:off x="719999" y="5151197"/>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14" name="Text Placeholder 8">
            <a:extLst>
              <a:ext uri="{FF2B5EF4-FFF2-40B4-BE49-F238E27FC236}">
                <a16:creationId xmlns:a16="http://schemas.microsoft.com/office/drawing/2014/main" id="{1DC7A2BA-65DD-D12C-9C0A-6FB91312A373}"/>
              </a:ext>
            </a:extLst>
          </p:cNvPr>
          <p:cNvSpPr>
            <a:spLocks noGrp="1"/>
          </p:cNvSpPr>
          <p:nvPr>
            <p:ph type="body" sz="quarter" idx="42" hasCustomPrompt="1"/>
          </p:nvPr>
        </p:nvSpPr>
        <p:spPr>
          <a:xfrm>
            <a:off x="3496191" y="5151197"/>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199" y="6300000"/>
            <a:ext cx="5634000"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tx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8400"/>
            <a:ext cx="5634000" cy="142175"/>
          </a:xfrm>
          <a:prstGeom prst="rect">
            <a:avLst/>
          </a:prstGeom>
        </p:spPr>
        <p:txBody>
          <a:bodyPr/>
          <a:lstStyle>
            <a:lvl1pPr>
              <a:defRPr>
                <a:solidFill>
                  <a:schemeClr val="tx1"/>
                </a:solidFill>
              </a:defRPr>
            </a:lvl1pPr>
          </a:lstStyle>
          <a:p>
            <a:r>
              <a:rPr lang="en-US"/>
              <a:t>For Financial Professional and Institutional Use Only. Not for Public Use.</a:t>
            </a:r>
            <a:endParaRPr lang="en-US" dirty="0"/>
          </a:p>
        </p:txBody>
      </p:sp>
    </p:spTree>
    <p:extLst>
      <p:ext uri="{BB962C8B-B14F-4D97-AF65-F5344CB8AC3E}">
        <p14:creationId xmlns:p14="http://schemas.microsoft.com/office/powerpoint/2010/main" val="816432181"/>
      </p:ext>
    </p:extLst>
  </p:cSld>
  <p:clrMapOvr>
    <a:masterClrMapping/>
  </p:clrMapOvr>
  <p:hf hdr="0" ftr="0" dt="0"/>
  <p:extLst>
    <p:ext uri="{DCECCB84-F9BA-43D5-87BE-67443E8EF086}">
      <p15:sldGuideLst xmlns:p15="http://schemas.microsoft.com/office/powerpoint/2012/main">
        <p15:guide id="5" orient="horz" pos="1275">
          <p15:clr>
            <a:srgbClr val="FBAE40"/>
          </p15:clr>
        </p15:guide>
        <p15:guide id="6" pos="3840">
          <p15:clr>
            <a:srgbClr val="FBAE40"/>
          </p15:clr>
        </p15:guide>
        <p15:guide id="8" pos="449">
          <p15:clr>
            <a:srgbClr val="FBAE40"/>
          </p15:clr>
        </p15:guide>
        <p15:guide id="9" orient="horz" pos="1020">
          <p15:clr>
            <a:srgbClr val="FBAE40"/>
          </p15:clr>
        </p15:guide>
        <p15:guide id="10" orient="horz" pos="155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2" name="Title 1"/>
          <p:cNvSpPr>
            <a:spLocks noGrp="1"/>
          </p:cNvSpPr>
          <p:nvPr>
            <p:ph type="title" hasCustomPrompt="1"/>
          </p:nvPr>
        </p:nvSpPr>
        <p:spPr>
          <a:xfrm>
            <a:off x="457200" y="182880"/>
            <a:ext cx="8961120" cy="731520"/>
          </a:xfrm>
          <a:prstGeom prst="rect">
            <a:avLst/>
          </a:prstGeom>
        </p:spPr>
        <p:txBody>
          <a:bodyPr lIns="0" tIns="0" rIns="0" bIns="0"/>
          <a:lstStyle>
            <a:lvl1pPr algn="l">
              <a:defRPr sz="2800" b="1">
                <a:solidFill>
                  <a:schemeClr val="accent1"/>
                </a:solidFill>
                <a:latin typeface="Arial" panose="020B0604020202020204" pitchFamily="34" charset="0"/>
                <a:cs typeface="Arial" panose="020B0604020202020204" pitchFamily="34" charset="0"/>
              </a:defRPr>
            </a:lvl1pPr>
          </a:lstStyle>
          <a:p>
            <a:r>
              <a:rPr lang="en-US"/>
              <a:t>Slide title</a:t>
            </a:r>
          </a:p>
        </p:txBody>
      </p:sp>
      <p:pic>
        <p:nvPicPr>
          <p:cNvPr id="3" name="Picture 2">
            <a:extLst>
              <a:ext uri="{FF2B5EF4-FFF2-40B4-BE49-F238E27FC236}">
                <a16:creationId xmlns:a16="http://schemas.microsoft.com/office/drawing/2014/main" id="{7EF300FE-5585-58D8-BF7D-8AD7BD28F4D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145" t="27482" b="-9199"/>
          <a:stretch>
            <a:fillRect/>
          </a:stretch>
        </p:blipFill>
        <p:spPr>
          <a:xfrm>
            <a:off x="9609826" y="158780"/>
            <a:ext cx="2578999" cy="438984"/>
          </a:xfrm>
          <a:prstGeom prst="rect">
            <a:avLst/>
          </a:prstGeom>
        </p:spPr>
      </p:pic>
    </p:spTree>
    <p:extLst>
      <p:ext uri="{BB962C8B-B14F-4D97-AF65-F5344CB8AC3E}">
        <p14:creationId xmlns:p14="http://schemas.microsoft.com/office/powerpoint/2010/main" val="590645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Corporate Back Wrapper">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2066"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XX/23</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675" y="4684430"/>
            <a:ext cx="1124712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8" name="Rectangle 17">
            <a:extLst>
              <a:ext uri="{FF2B5EF4-FFF2-40B4-BE49-F238E27FC236}">
                <a16:creationId xmlns:a16="http://schemas.microsoft.com/office/drawing/2014/main" id="{529CA6D0-DA97-4593-BBEE-07CB43EAC7F5}"/>
              </a:ext>
            </a:extLst>
          </p:cNvPr>
          <p:cNvSpPr/>
          <p:nvPr/>
        </p:nvSpPr>
        <p:spPr>
          <a:xfrm>
            <a:off x="445510" y="6400800"/>
            <a:ext cx="6201938" cy="168270"/>
          </a:xfrm>
          <a:prstGeom prst="rect">
            <a:avLst/>
          </a:prstGeom>
        </p:spPr>
        <p:txBody>
          <a:bodyPr wrap="square" lIns="0" tIns="0" rIns="0" bIns="0">
            <a:noAutofit/>
          </a:bodyPr>
          <a:lstStyle/>
          <a:p>
            <a:r>
              <a:rPr lang="en-US" sz="800" dirty="0">
                <a:solidFill>
                  <a:srgbClr val="211D1E"/>
                </a:solidFill>
                <a:effectLst/>
                <a:latin typeface="Arial" panose="020B0604020202020204" pitchFamily="34" charset="0"/>
                <a:cs typeface="Arial" panose="020B0604020202020204" pitchFamily="34" charset="0"/>
              </a:rPr>
              <a:t>© 2025 Franklin Templeton. All rights reserved. </a:t>
            </a:r>
          </a:p>
        </p:txBody>
      </p:sp>
      <p:cxnSp>
        <p:nvCxnSpPr>
          <p:cNvPr id="11" name="Straight Connector 10">
            <a:extLst>
              <a:ext uri="{FF2B5EF4-FFF2-40B4-BE49-F238E27FC236}">
                <a16:creationId xmlns:a16="http://schemas.microsoft.com/office/drawing/2014/main" id="{B83E0F91-CC36-46E7-9B00-9E5D90C6AD1F}"/>
              </a:ext>
            </a:extLst>
          </p:cNvPr>
          <p:cNvCxnSpPr>
            <a:cxnSpLocks/>
          </p:cNvCxnSpPr>
          <p:nvPr userDrawn="1"/>
        </p:nvCxnSpPr>
        <p:spPr>
          <a:xfrm>
            <a:off x="428625" y="5593593"/>
            <a:ext cx="11247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90043966"/>
      </p:ext>
    </p:extLst>
  </p:cSld>
  <p:clrMapOvr>
    <a:masterClrMapping/>
  </p:clrMapOvr>
  <p:extLst>
    <p:ext uri="{DCECCB84-F9BA-43D5-87BE-67443E8EF086}">
      <p15:sldGuideLst xmlns:p15="http://schemas.microsoft.com/office/powerpoint/2012/main">
        <p15:guide id="3" orient="horz" pos="3192">
          <p15:clr>
            <a:srgbClr val="FBAE40"/>
          </p15:clr>
        </p15:guide>
        <p15:guide id="4" pos="9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small image)">
    <p:spTree>
      <p:nvGrpSpPr>
        <p:cNvPr id="1" name=""/>
        <p:cNvGrpSpPr/>
        <p:nvPr/>
      </p:nvGrpSpPr>
      <p:grpSpPr>
        <a:xfrm>
          <a:off x="0" y="0"/>
          <a:ext cx="0" cy="0"/>
          <a:chOff x="0" y="0"/>
          <a:chExt cx="0" cy="0"/>
        </a:xfrm>
      </p:grpSpPr>
      <p:sp>
        <p:nvSpPr>
          <p:cNvPr id="10" name="Picture Placeholder 44">
            <a:extLst>
              <a:ext uri="{FF2B5EF4-FFF2-40B4-BE49-F238E27FC236}">
                <a16:creationId xmlns:a16="http://schemas.microsoft.com/office/drawing/2014/main" id="{10F0859C-C290-27AF-9877-21A651E1BC79}"/>
              </a:ext>
              <a:ext uri="{C183D7F6-B498-43B3-948B-1728B52AA6E4}">
                <adec:decorative xmlns:adec="http://schemas.microsoft.com/office/drawing/2017/decorative" val="1"/>
              </a:ext>
            </a:extLst>
          </p:cNvPr>
          <p:cNvSpPr>
            <a:spLocks noGrp="1"/>
          </p:cNvSpPr>
          <p:nvPr>
            <p:ph type="pic" sz="quarter" idx="27" hasCustomPrompt="1"/>
          </p:nvPr>
        </p:nvSpPr>
        <p:spPr>
          <a:xfrm>
            <a:off x="6555758" y="0"/>
            <a:ext cx="5371200" cy="6210000"/>
          </a:xfrm>
          <a:custGeom>
            <a:avLst/>
            <a:gdLst>
              <a:gd name="connsiteX0" fmla="*/ 0 w 5371200"/>
              <a:gd name="connsiteY0" fmla="*/ 0 h 6210000"/>
              <a:gd name="connsiteX1" fmla="*/ 5371200 w 5371200"/>
              <a:gd name="connsiteY1" fmla="*/ 0 h 6210000"/>
              <a:gd name="connsiteX2" fmla="*/ 5371200 w 5371200"/>
              <a:gd name="connsiteY2" fmla="*/ 6210000 h 6210000"/>
              <a:gd name="connsiteX3" fmla="*/ 2070203 w 5371200"/>
              <a:gd name="connsiteY3" fmla="*/ 6210000 h 6210000"/>
              <a:gd name="connsiteX4" fmla="*/ 0 w 5371200"/>
              <a:gd name="connsiteY4" fmla="*/ 4140000 h 62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1200" h="6210000">
                <a:moveTo>
                  <a:pt x="0" y="0"/>
                </a:moveTo>
                <a:lnTo>
                  <a:pt x="5371200" y="0"/>
                </a:lnTo>
                <a:lnTo>
                  <a:pt x="5371200" y="6210000"/>
                </a:lnTo>
                <a:lnTo>
                  <a:pt x="2070203" y="6210000"/>
                </a:lnTo>
                <a:cubicBezTo>
                  <a:pt x="927146" y="6210000"/>
                  <a:pt x="0" y="5284216"/>
                  <a:pt x="0" y="4140000"/>
                </a:cubicBezTo>
                <a:close/>
              </a:path>
            </a:pathLst>
          </a:custGeom>
          <a:solidFill>
            <a:schemeClr val="bg2"/>
          </a:solidFill>
        </p:spPr>
        <p:txBody>
          <a:bodyPr wrap="square" anchor="ctr" anchorCtr="0">
            <a:noAutofit/>
          </a:bodyPr>
          <a:lstStyle>
            <a:lvl1pPr marL="0" indent="0" algn="ctr">
              <a:buNone/>
              <a:defRPr sz="1600" b="0" i="0">
                <a:solidFill>
                  <a:schemeClr val="tx1"/>
                </a:solidFill>
                <a:latin typeface="+mn-lt"/>
                <a:cs typeface="Arial Narrow" panose="020B0604020202020204" pitchFamily="34" charset="0"/>
              </a:defRPr>
            </a:lvl1pPr>
          </a:lstStyle>
          <a:p>
            <a:r>
              <a:rPr lang="en-MX" dirty="0"/>
              <a:t>Double click icon</a:t>
            </a:r>
            <a:br>
              <a:rPr lang="en-MX" dirty="0"/>
            </a:br>
            <a:r>
              <a:rPr lang="en-MX" dirty="0"/>
              <a:t>to insert cover picture</a:t>
            </a:r>
          </a:p>
        </p:txBody>
      </p:sp>
      <p:sp>
        <p:nvSpPr>
          <p:cNvPr id="12" name="Rectangle 11">
            <a:extLst>
              <a:ext uri="{FF2B5EF4-FFF2-40B4-BE49-F238E27FC236}">
                <a16:creationId xmlns:a16="http://schemas.microsoft.com/office/drawing/2014/main" id="{B1958DDD-C647-B877-FA29-F02DB9113B22}"/>
              </a:ext>
              <a:ext uri="{C183D7F6-B498-43B3-948B-1728B52AA6E4}">
                <adec:decorative xmlns:adec="http://schemas.microsoft.com/office/drawing/2017/decorative" val="1"/>
              </a:ext>
            </a:extLst>
          </p:cNvPr>
          <p:cNvSpPr/>
          <p:nvPr/>
        </p:nvSpPr>
        <p:spPr>
          <a:xfrm>
            <a:off x="11926025" y="0"/>
            <a:ext cx="262800" cy="6210000"/>
          </a:xfrm>
          <a:prstGeom prst="rect">
            <a:avLst/>
          </a:prstGeom>
          <a:gradFill>
            <a:gsLst>
              <a:gs pos="0">
                <a:srgbClr val="001E62"/>
              </a:gs>
              <a:gs pos="64000">
                <a:srgbClr val="1446E1"/>
              </a:gs>
              <a:gs pos="95000">
                <a:srgbClr val="00BFB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a:extLst>
              <a:ext uri="{FF2B5EF4-FFF2-40B4-BE49-F238E27FC236}">
                <a16:creationId xmlns:a16="http://schemas.microsoft.com/office/drawing/2014/main" id="{218C4C4D-5C80-FDC6-792A-6590249C7327}"/>
              </a:ext>
              <a:ext uri="{C183D7F6-B498-43B3-948B-1728B52AA6E4}">
                <adec:decorative xmlns:adec="http://schemas.microsoft.com/office/drawing/2017/decorative" val="1"/>
              </a:ext>
            </a:extLst>
          </p:cNvPr>
          <p:cNvCxnSpPr>
            <a:cxnSpLocks/>
          </p:cNvCxnSpPr>
          <p:nvPr/>
        </p:nvCxnSpPr>
        <p:spPr>
          <a:xfrm>
            <a:off x="2810803" y="414977"/>
            <a:ext cx="0" cy="503822"/>
          </a:xfrm>
          <a:prstGeom prst="line">
            <a:avLst/>
          </a:prstGeom>
          <a:ln w="6350">
            <a:solidFill>
              <a:srgbClr val="595959"/>
            </a:solidFill>
          </a:ln>
        </p:spPr>
        <p:style>
          <a:lnRef idx="1">
            <a:schemeClr val="accent1"/>
          </a:lnRef>
          <a:fillRef idx="0">
            <a:schemeClr val="accent1"/>
          </a:fillRef>
          <a:effectRef idx="0">
            <a:schemeClr val="accent1"/>
          </a:effectRef>
          <a:fontRef idx="minor">
            <a:schemeClr val="tx1"/>
          </a:fontRef>
        </p:style>
      </p:cxnSp>
      <p:pic>
        <p:nvPicPr>
          <p:cNvPr id="16" name="Picture 15" descr="Franklin Templeton logo">
            <a:extLst>
              <a:ext uri="{FF2B5EF4-FFF2-40B4-BE49-F238E27FC236}">
                <a16:creationId xmlns:a16="http://schemas.microsoft.com/office/drawing/2014/main" id="{1ACD4B70-591D-DFA0-13DD-4B0FD48837D7}"/>
              </a:ext>
            </a:extLst>
          </p:cNvPr>
          <p:cNvPicPr>
            <a:picLocks noChangeAspect="1"/>
          </p:cNvPicPr>
          <p:nvPr/>
        </p:nvPicPr>
        <p:blipFill>
          <a:blip r:embed="rId2"/>
          <a:srcRect/>
          <a:stretch/>
        </p:blipFill>
        <p:spPr>
          <a:xfrm>
            <a:off x="185890" y="182880"/>
            <a:ext cx="2648882" cy="977046"/>
          </a:xfrm>
          <a:prstGeom prst="rect">
            <a:avLst/>
          </a:prstGeom>
          <a:noFill/>
          <a:ln w="15875">
            <a:noFill/>
            <a:round/>
          </a:ln>
        </p:spPr>
      </p:pic>
      <p:sp>
        <p:nvSpPr>
          <p:cNvPr id="18" name="Text Placeholder 17">
            <a:extLst>
              <a:ext uri="{FF2B5EF4-FFF2-40B4-BE49-F238E27FC236}">
                <a16:creationId xmlns:a16="http://schemas.microsoft.com/office/drawing/2014/main" id="{BEC07052-D93A-1151-CF91-D3DD17DD3EB9}"/>
              </a:ext>
            </a:extLst>
          </p:cNvPr>
          <p:cNvSpPr>
            <a:spLocks noGrp="1"/>
          </p:cNvSpPr>
          <p:nvPr>
            <p:ph type="body" sz="quarter" idx="36" hasCustomPrompt="1"/>
          </p:nvPr>
        </p:nvSpPr>
        <p:spPr>
          <a:xfrm>
            <a:off x="3088799" y="457200"/>
            <a:ext cx="3002399" cy="400110"/>
          </a:xfrm>
        </p:spPr>
        <p:txBody>
          <a:bodyPr wrap="square">
            <a:spAutoFit/>
          </a:bodyPr>
          <a:lstStyle>
            <a:lvl1pPr algn="l">
              <a:spcAft>
                <a:spcPts val="0"/>
              </a:spcAft>
              <a:defRPr sz="1400" b="1" i="0">
                <a:solidFill>
                  <a:schemeClr val="tx1"/>
                </a:solidFill>
                <a:latin typeface="Century Gothic" panose="020B0502020202020204" pitchFamily="34" charset="0"/>
              </a:defRPr>
            </a:lvl1pPr>
            <a:lvl2pPr algn="l">
              <a:spcAft>
                <a:spcPts val="0"/>
              </a:spcAft>
              <a:defRPr sz="1200" b="0" i="0">
                <a:solidFill>
                  <a:schemeClr val="tx1"/>
                </a:solidFill>
                <a:latin typeface="Century Gothic" panose="020B0502020202020204" pitchFamily="34" charset="0"/>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Click to add Business Group Name</a:t>
            </a:r>
          </a:p>
          <a:p>
            <a:pPr lvl="1"/>
            <a:r>
              <a:rPr lang="en-US" dirty="0"/>
              <a:t>Second level (Delete if not applicable)</a:t>
            </a:r>
          </a:p>
        </p:txBody>
      </p:sp>
      <p:sp>
        <p:nvSpPr>
          <p:cNvPr id="4" name="Title 3">
            <a:extLst>
              <a:ext uri="{FF2B5EF4-FFF2-40B4-BE49-F238E27FC236}">
                <a16:creationId xmlns:a16="http://schemas.microsoft.com/office/drawing/2014/main" id="{1B6D4032-8EB0-A125-E782-1DFD6174DDDC}"/>
              </a:ext>
            </a:extLst>
          </p:cNvPr>
          <p:cNvSpPr>
            <a:spLocks noGrp="1"/>
          </p:cNvSpPr>
          <p:nvPr>
            <p:ph type="title"/>
          </p:nvPr>
        </p:nvSpPr>
        <p:spPr>
          <a:xfrm>
            <a:off x="457200" y="1633100"/>
            <a:ext cx="5638800" cy="1288865"/>
          </a:xfrm>
        </p:spPr>
        <p:txBody>
          <a:bodyPr wrap="square" bIns="108000">
            <a:spAutoFit/>
          </a:bodyPr>
          <a:lstStyle>
            <a:lvl1pPr>
              <a:lnSpc>
                <a:spcPts val="4600"/>
              </a:lnSpc>
              <a:defRPr sz="4200" b="1" i="0">
                <a:solidFill>
                  <a:schemeClr val="tx1"/>
                </a:solidFill>
                <a:latin typeface="Century Gothic" panose="020B0502020202020204" pitchFamily="34" charset="0"/>
              </a:defRPr>
            </a:lvl1pPr>
          </a:lstStyle>
          <a:p>
            <a:r>
              <a:rPr lang="en-US"/>
              <a:t>Click to edit Master title style</a:t>
            </a:r>
            <a:endParaRPr lang="en-MX" dirty="0"/>
          </a:p>
        </p:txBody>
      </p:sp>
      <p:sp>
        <p:nvSpPr>
          <p:cNvPr id="2" name="Subtitle 2">
            <a:extLst>
              <a:ext uri="{FF2B5EF4-FFF2-40B4-BE49-F238E27FC236}">
                <a16:creationId xmlns:a16="http://schemas.microsoft.com/office/drawing/2014/main" id="{003095C1-4A44-15E2-3447-9EB3F82CD5CA}"/>
              </a:ext>
            </a:extLst>
          </p:cNvPr>
          <p:cNvSpPr>
            <a:spLocks noGrp="1"/>
          </p:cNvSpPr>
          <p:nvPr>
            <p:ph type="subTitle" idx="1"/>
          </p:nvPr>
        </p:nvSpPr>
        <p:spPr>
          <a:xfrm>
            <a:off x="457200" y="2942874"/>
            <a:ext cx="5638800" cy="865672"/>
          </a:xfrm>
        </p:spPr>
        <p:txBody>
          <a:bodyPr wrap="square" bIns="108000" anchor="t">
            <a:noAutofit/>
          </a:bodyPr>
          <a:lstStyle>
            <a:lvl1pPr marL="0" indent="0" algn="l">
              <a:spcAft>
                <a:spcPts val="800"/>
              </a:spcAft>
              <a:buNone/>
              <a:defRPr sz="2400" b="1" i="0">
                <a:solidFill>
                  <a:srgbClr val="002EB8"/>
                </a:solidFill>
                <a:latin typeface="Century Gothic" panose="020B0502020202020204" pitchFamily="34" charset="0"/>
              </a:defRPr>
            </a:lvl1pPr>
            <a:lvl2pPr marL="0" indent="0" algn="l">
              <a:spcBef>
                <a:spcPts val="300"/>
              </a:spcBef>
              <a:spcAft>
                <a:spcPts val="0"/>
              </a:spcAft>
              <a:buNone/>
              <a:defRPr sz="1600" b="0" i="0">
                <a:solidFill>
                  <a:schemeClr val="tx1"/>
                </a:solidFill>
                <a:latin typeface="Century Gothic" panose="020B0502020202020204" pitchFamily="34" charset="0"/>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1" name="Text Placeholder 23">
            <a:extLst>
              <a:ext uri="{FF2B5EF4-FFF2-40B4-BE49-F238E27FC236}">
                <a16:creationId xmlns:a16="http://schemas.microsoft.com/office/drawing/2014/main" id="{649128C1-8B52-BC41-D7E1-F9678650A7CF}"/>
              </a:ext>
            </a:extLst>
          </p:cNvPr>
          <p:cNvSpPr>
            <a:spLocks noGrp="1"/>
          </p:cNvSpPr>
          <p:nvPr>
            <p:ph type="body" sz="quarter" idx="40" hasCustomPrompt="1"/>
          </p:nvPr>
        </p:nvSpPr>
        <p:spPr>
          <a:xfrm>
            <a:off x="457200" y="4033819"/>
            <a:ext cx="2947126" cy="184666"/>
          </a:xfrm>
        </p:spPr>
        <p:txBody>
          <a:bodyPr wrap="square">
            <a:spAutoFit/>
          </a:bodyPr>
          <a:lstStyle>
            <a:lvl1pPr>
              <a:spcAft>
                <a:spcPts val="0"/>
              </a:spcAft>
              <a:defRPr sz="1200" b="0" i="0">
                <a:solidFill>
                  <a:schemeClr val="tx1"/>
                </a:solidFill>
                <a:latin typeface="Century Gothic" panose="020B0502020202020204" pitchFamily="34" charset="0"/>
              </a:defRPr>
            </a:lvl1pPr>
            <a:lvl2pPr>
              <a:defRPr sz="1200" b="0" i="0">
                <a:solidFill>
                  <a:schemeClr val="bg1"/>
                </a:solidFill>
                <a:latin typeface="Century Gothic" panose="020B0502020202020204" pitchFamily="34" charset="0"/>
              </a:defRPr>
            </a:lvl2pPr>
            <a:lvl3pPr>
              <a:defRPr sz="1200" b="0" i="0">
                <a:solidFill>
                  <a:schemeClr val="bg1"/>
                </a:solidFill>
                <a:latin typeface="Century Gothic" panose="020B0502020202020204" pitchFamily="34" charset="0"/>
              </a:defRPr>
            </a:lvl3pPr>
            <a:lvl4pPr>
              <a:defRPr sz="1200" b="0" i="0">
                <a:solidFill>
                  <a:schemeClr val="bg1"/>
                </a:solidFill>
                <a:latin typeface="Century Gothic" panose="020B0502020202020204" pitchFamily="34" charset="0"/>
              </a:defRPr>
            </a:lvl4pPr>
            <a:lvl5pPr>
              <a:defRPr sz="1200" b="0" i="0">
                <a:solidFill>
                  <a:schemeClr val="bg1"/>
                </a:solidFill>
                <a:latin typeface="Century Gothic" panose="020B0502020202020204" pitchFamily="34" charset="0"/>
              </a:defRPr>
            </a:lvl5pPr>
          </a:lstStyle>
          <a:p>
            <a:pPr lvl="0"/>
            <a:r>
              <a:rPr lang="en-US" dirty="0"/>
              <a:t>Presented by (Delete if not applicable):</a:t>
            </a:r>
            <a:endParaRPr lang="en-MX" dirty="0"/>
          </a:p>
        </p:txBody>
      </p:sp>
      <p:sp>
        <p:nvSpPr>
          <p:cNvPr id="13" name="Text Placeholder 8">
            <a:extLst>
              <a:ext uri="{FF2B5EF4-FFF2-40B4-BE49-F238E27FC236}">
                <a16:creationId xmlns:a16="http://schemas.microsoft.com/office/drawing/2014/main" id="{3819B1B5-61E8-CE5E-8259-94CF1FA91873}"/>
              </a:ext>
            </a:extLst>
          </p:cNvPr>
          <p:cNvSpPr>
            <a:spLocks noGrp="1"/>
          </p:cNvSpPr>
          <p:nvPr>
            <p:ph type="body" sz="quarter" idx="41" hasCustomPrompt="1"/>
          </p:nvPr>
        </p:nvSpPr>
        <p:spPr>
          <a:xfrm>
            <a:off x="457200" y="4312997"/>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14" name="Text Placeholder 8">
            <a:extLst>
              <a:ext uri="{FF2B5EF4-FFF2-40B4-BE49-F238E27FC236}">
                <a16:creationId xmlns:a16="http://schemas.microsoft.com/office/drawing/2014/main" id="{1DC7A2BA-65DD-D12C-9C0A-6FB91312A373}"/>
              </a:ext>
            </a:extLst>
          </p:cNvPr>
          <p:cNvSpPr>
            <a:spLocks noGrp="1"/>
          </p:cNvSpPr>
          <p:nvPr>
            <p:ph type="body" sz="quarter" idx="42" hasCustomPrompt="1"/>
          </p:nvPr>
        </p:nvSpPr>
        <p:spPr>
          <a:xfrm>
            <a:off x="3232800" y="4312997"/>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199" y="6300000"/>
            <a:ext cx="5634000"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tx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8400"/>
            <a:ext cx="5634000" cy="142175"/>
          </a:xfrm>
          <a:prstGeom prst="rect">
            <a:avLst/>
          </a:prstGeom>
        </p:spPr>
        <p:txBody>
          <a:bodyPr/>
          <a:lstStyle>
            <a:lvl1pPr>
              <a:defRPr>
                <a:solidFill>
                  <a:schemeClr val="tx1"/>
                </a:solidFill>
              </a:defRPr>
            </a:lvl1pPr>
          </a:lstStyle>
          <a:p>
            <a:r>
              <a:rPr lang="en-US" dirty="0"/>
              <a:t>For Financial Professional and Institutional Use Only. Not for Public Use.</a:t>
            </a:r>
          </a:p>
        </p:txBody>
      </p:sp>
      <p:grpSp>
        <p:nvGrpSpPr>
          <p:cNvPr id="3" name="Group 9">
            <a:extLst>
              <a:ext uri="{FF2B5EF4-FFF2-40B4-BE49-F238E27FC236}">
                <a16:creationId xmlns:a16="http://schemas.microsoft.com/office/drawing/2014/main" id="{8C0976A3-40ED-1595-7116-F6701A20F117}"/>
              </a:ext>
            </a:extLst>
          </p:cNvPr>
          <p:cNvGrpSpPr>
            <a:grpSpLocks/>
          </p:cNvGrpSpPr>
          <p:nvPr userDrawn="1"/>
        </p:nvGrpSpPr>
        <p:grpSpPr bwMode="white">
          <a:xfrm>
            <a:off x="8414005" y="6523621"/>
            <a:ext cx="3360738" cy="196851"/>
            <a:chOff x="1752" y="3493"/>
            <a:chExt cx="2117" cy="124"/>
          </a:xfrm>
        </p:grpSpPr>
        <p:sp>
          <p:nvSpPr>
            <p:cNvPr id="5" name="Text Box 10">
              <a:extLst>
                <a:ext uri="{FF2B5EF4-FFF2-40B4-BE49-F238E27FC236}">
                  <a16:creationId xmlns:a16="http://schemas.microsoft.com/office/drawing/2014/main" id="{A938A424-EBE7-1AA1-4131-CE753A13BFD3}"/>
                </a:ext>
              </a:extLst>
            </p:cNvPr>
            <p:cNvSpPr txBox="1">
              <a:spLocks noChangeArrowheads="1"/>
            </p:cNvSpPr>
            <p:nvPr/>
          </p:nvSpPr>
          <p:spPr bwMode="white">
            <a:xfrm>
              <a:off x="1752" y="3504"/>
              <a:ext cx="2117" cy="10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115888" marR="0" lvl="0" indent="-115888" algn="ctr" defTabSz="914400" rtl="0" eaLnBrk="0" fontAlgn="auto" latinLnBrk="0" hangingPunct="0">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Not FDIC Insured   |   No Bank Guarantee   |</a:t>
              </a:r>
              <a:r>
                <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a:t>
              </a:r>
              <a:r>
                <a:rPr kumimoji="0" lang="en-US" altLang="en-US" sz="1000" b="1"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rPr>
                <a:t>  May Lose Value</a:t>
              </a:r>
              <a:endParaRPr kumimoji="0" lang="en-US" altLang="en-US" sz="1000" b="1" i="0" u="none" strike="noStrike" kern="1200" cap="none" spc="0" normalizeH="0" baseline="-600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6" name="Rectangle 11">
              <a:extLst>
                <a:ext uri="{FF2B5EF4-FFF2-40B4-BE49-F238E27FC236}">
                  <a16:creationId xmlns:a16="http://schemas.microsoft.com/office/drawing/2014/main" id="{1E58959C-8655-48A5-27EE-45D39D9D436D}"/>
                </a:ext>
              </a:extLst>
            </p:cNvPr>
            <p:cNvSpPr>
              <a:spLocks noChangeArrowheads="1"/>
            </p:cNvSpPr>
            <p:nvPr/>
          </p:nvSpPr>
          <p:spPr bwMode="white">
            <a:xfrm>
              <a:off x="1798" y="3493"/>
              <a:ext cx="2023" cy="12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805706370"/>
      </p:ext>
    </p:extLst>
  </p:cSld>
  <p:clrMapOvr>
    <a:masterClrMapping/>
  </p:clrMapOvr>
  <p:hf hdr="0" ftr="0" dt="0"/>
  <p:extLst>
    <p:ext uri="{DCECCB84-F9BA-43D5-87BE-67443E8EF086}">
      <p15:sldGuideLst xmlns:p15="http://schemas.microsoft.com/office/powerpoint/2012/main">
        <p15:guide id="6" pos="3840">
          <p15:clr>
            <a:srgbClr val="FBAE40"/>
          </p15:clr>
        </p15:guide>
        <p15:guide id="7" orient="horz" pos="293">
          <p15:clr>
            <a:srgbClr val="FBAE40"/>
          </p15:clr>
        </p15:guide>
        <p15:guide id="8" pos="449">
          <p15:clr>
            <a:srgbClr val="FBAE40"/>
          </p15:clr>
        </p15:guide>
        <p15:guide id="9" orient="horz" pos="10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co-branded (small image)">
    <p:spTree>
      <p:nvGrpSpPr>
        <p:cNvPr id="1" name=""/>
        <p:cNvGrpSpPr/>
        <p:nvPr/>
      </p:nvGrpSpPr>
      <p:grpSpPr>
        <a:xfrm>
          <a:off x="0" y="0"/>
          <a:ext cx="0" cy="0"/>
          <a:chOff x="0" y="0"/>
          <a:chExt cx="0" cy="0"/>
        </a:xfrm>
      </p:grpSpPr>
      <p:pic>
        <p:nvPicPr>
          <p:cNvPr id="5" name="Picture 4" descr="[Alt text placeholder]">
            <a:extLst>
              <a:ext uri="{FF2B5EF4-FFF2-40B4-BE49-F238E27FC236}">
                <a16:creationId xmlns:a16="http://schemas.microsoft.com/office/drawing/2014/main" id="{59F41591-7449-E24A-92BF-084D343A5FFB}"/>
              </a:ext>
            </a:extLst>
          </p:cNvPr>
          <p:cNvPicPr>
            <a:picLocks noChangeAspect="1"/>
          </p:cNvPicPr>
          <p:nvPr/>
        </p:nvPicPr>
        <p:blipFill>
          <a:blip r:embed="rId2"/>
          <a:srcRect/>
          <a:stretch/>
        </p:blipFill>
        <p:spPr>
          <a:xfrm>
            <a:off x="429690" y="418152"/>
            <a:ext cx="4262400" cy="501034"/>
          </a:xfrm>
          <a:prstGeom prst="rect">
            <a:avLst/>
          </a:prstGeom>
          <a:noFill/>
          <a:ln w="15875">
            <a:noFill/>
            <a:round/>
          </a:ln>
        </p:spPr>
      </p:pic>
      <p:sp>
        <p:nvSpPr>
          <p:cNvPr id="4" name="Title 3">
            <a:extLst>
              <a:ext uri="{FF2B5EF4-FFF2-40B4-BE49-F238E27FC236}">
                <a16:creationId xmlns:a16="http://schemas.microsoft.com/office/drawing/2014/main" id="{1B6D4032-8EB0-A125-E782-1DFD6174DDDC}"/>
              </a:ext>
            </a:extLst>
          </p:cNvPr>
          <p:cNvSpPr>
            <a:spLocks noGrp="1"/>
          </p:cNvSpPr>
          <p:nvPr>
            <p:ph type="title"/>
          </p:nvPr>
        </p:nvSpPr>
        <p:spPr>
          <a:xfrm>
            <a:off x="457200" y="1633100"/>
            <a:ext cx="5638800" cy="1288865"/>
          </a:xfrm>
        </p:spPr>
        <p:txBody>
          <a:bodyPr wrap="square" bIns="108000">
            <a:spAutoFit/>
          </a:bodyPr>
          <a:lstStyle>
            <a:lvl1pPr>
              <a:lnSpc>
                <a:spcPts val="4600"/>
              </a:lnSpc>
              <a:defRPr sz="4200" b="1" i="0">
                <a:solidFill>
                  <a:schemeClr val="tx1"/>
                </a:solidFill>
                <a:latin typeface="Century Gothic" panose="020B0502020202020204" pitchFamily="34" charset="0"/>
              </a:defRPr>
            </a:lvl1pPr>
          </a:lstStyle>
          <a:p>
            <a:r>
              <a:rPr lang="en-US"/>
              <a:t>Click to edit Master title style</a:t>
            </a:r>
            <a:endParaRPr lang="en-MX" dirty="0"/>
          </a:p>
        </p:txBody>
      </p:sp>
      <p:sp>
        <p:nvSpPr>
          <p:cNvPr id="6" name="Subtitle 2">
            <a:extLst>
              <a:ext uri="{FF2B5EF4-FFF2-40B4-BE49-F238E27FC236}">
                <a16:creationId xmlns:a16="http://schemas.microsoft.com/office/drawing/2014/main" id="{92C94055-EC74-0647-47C2-3DE04CF079C9}"/>
              </a:ext>
            </a:extLst>
          </p:cNvPr>
          <p:cNvSpPr>
            <a:spLocks noGrp="1"/>
          </p:cNvSpPr>
          <p:nvPr>
            <p:ph type="subTitle" idx="1"/>
          </p:nvPr>
        </p:nvSpPr>
        <p:spPr>
          <a:xfrm>
            <a:off x="457200" y="2942874"/>
            <a:ext cx="5638800" cy="865672"/>
          </a:xfrm>
        </p:spPr>
        <p:txBody>
          <a:bodyPr wrap="square" bIns="108000" anchor="t">
            <a:noAutofit/>
          </a:bodyPr>
          <a:lstStyle>
            <a:lvl1pPr marL="0" indent="0" algn="l">
              <a:spcAft>
                <a:spcPts val="800"/>
              </a:spcAft>
              <a:buNone/>
              <a:defRPr sz="2400" b="1" i="0">
                <a:solidFill>
                  <a:srgbClr val="002EB8"/>
                </a:solidFill>
                <a:latin typeface="Century Gothic" panose="020B0502020202020204" pitchFamily="34" charset="0"/>
              </a:defRPr>
            </a:lvl1pPr>
            <a:lvl2pPr marL="0" indent="0" algn="l">
              <a:spcBef>
                <a:spcPts val="300"/>
              </a:spcBef>
              <a:spcAft>
                <a:spcPts val="0"/>
              </a:spcAft>
              <a:buNone/>
              <a:defRPr sz="1600" b="0" i="0">
                <a:solidFill>
                  <a:schemeClr val="tx1"/>
                </a:solidFill>
                <a:latin typeface="Century Gothic" panose="020B0502020202020204" pitchFamily="34" charset="0"/>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1" name="Text Placeholder 23">
            <a:extLst>
              <a:ext uri="{FF2B5EF4-FFF2-40B4-BE49-F238E27FC236}">
                <a16:creationId xmlns:a16="http://schemas.microsoft.com/office/drawing/2014/main" id="{649128C1-8B52-BC41-D7E1-F9678650A7CF}"/>
              </a:ext>
            </a:extLst>
          </p:cNvPr>
          <p:cNvSpPr>
            <a:spLocks noGrp="1"/>
          </p:cNvSpPr>
          <p:nvPr>
            <p:ph type="body" sz="quarter" idx="40" hasCustomPrompt="1"/>
          </p:nvPr>
        </p:nvSpPr>
        <p:spPr>
          <a:xfrm>
            <a:off x="457200" y="4033819"/>
            <a:ext cx="2947126" cy="184666"/>
          </a:xfrm>
        </p:spPr>
        <p:txBody>
          <a:bodyPr wrap="square">
            <a:spAutoFit/>
          </a:bodyPr>
          <a:lstStyle>
            <a:lvl1pPr>
              <a:spcAft>
                <a:spcPts val="0"/>
              </a:spcAft>
              <a:defRPr sz="1200" b="0" i="0">
                <a:solidFill>
                  <a:schemeClr val="tx1"/>
                </a:solidFill>
                <a:latin typeface="Century Gothic" panose="020B0502020202020204" pitchFamily="34" charset="0"/>
              </a:defRPr>
            </a:lvl1pPr>
            <a:lvl2pPr>
              <a:defRPr sz="1200" b="0" i="0">
                <a:solidFill>
                  <a:schemeClr val="bg1"/>
                </a:solidFill>
                <a:latin typeface="Century Gothic" panose="020B0502020202020204" pitchFamily="34" charset="0"/>
              </a:defRPr>
            </a:lvl2pPr>
            <a:lvl3pPr>
              <a:defRPr sz="1200" b="0" i="0">
                <a:solidFill>
                  <a:schemeClr val="bg1"/>
                </a:solidFill>
                <a:latin typeface="Century Gothic" panose="020B0502020202020204" pitchFamily="34" charset="0"/>
              </a:defRPr>
            </a:lvl3pPr>
            <a:lvl4pPr>
              <a:defRPr sz="1200" b="0" i="0">
                <a:solidFill>
                  <a:schemeClr val="bg1"/>
                </a:solidFill>
                <a:latin typeface="Century Gothic" panose="020B0502020202020204" pitchFamily="34" charset="0"/>
              </a:defRPr>
            </a:lvl4pPr>
            <a:lvl5pPr>
              <a:defRPr sz="1200" b="0" i="0">
                <a:solidFill>
                  <a:schemeClr val="bg1"/>
                </a:solidFill>
                <a:latin typeface="Century Gothic" panose="020B0502020202020204" pitchFamily="34" charset="0"/>
              </a:defRPr>
            </a:lvl5pPr>
          </a:lstStyle>
          <a:p>
            <a:pPr lvl="0"/>
            <a:r>
              <a:rPr lang="en-US" dirty="0"/>
              <a:t>Presented by (Delete if not applicable):</a:t>
            </a:r>
            <a:endParaRPr lang="en-MX" dirty="0"/>
          </a:p>
        </p:txBody>
      </p:sp>
      <p:sp>
        <p:nvSpPr>
          <p:cNvPr id="13" name="Text Placeholder 8">
            <a:extLst>
              <a:ext uri="{FF2B5EF4-FFF2-40B4-BE49-F238E27FC236}">
                <a16:creationId xmlns:a16="http://schemas.microsoft.com/office/drawing/2014/main" id="{3819B1B5-61E8-CE5E-8259-94CF1FA91873}"/>
              </a:ext>
            </a:extLst>
          </p:cNvPr>
          <p:cNvSpPr>
            <a:spLocks noGrp="1"/>
          </p:cNvSpPr>
          <p:nvPr>
            <p:ph type="body" sz="quarter" idx="41" hasCustomPrompt="1"/>
          </p:nvPr>
        </p:nvSpPr>
        <p:spPr>
          <a:xfrm>
            <a:off x="457200" y="4312997"/>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14" name="Text Placeholder 8">
            <a:extLst>
              <a:ext uri="{FF2B5EF4-FFF2-40B4-BE49-F238E27FC236}">
                <a16:creationId xmlns:a16="http://schemas.microsoft.com/office/drawing/2014/main" id="{1DC7A2BA-65DD-D12C-9C0A-6FB91312A373}"/>
              </a:ext>
            </a:extLst>
          </p:cNvPr>
          <p:cNvSpPr>
            <a:spLocks noGrp="1"/>
          </p:cNvSpPr>
          <p:nvPr>
            <p:ph type="body" sz="quarter" idx="42" hasCustomPrompt="1"/>
          </p:nvPr>
        </p:nvSpPr>
        <p:spPr>
          <a:xfrm>
            <a:off x="3232800" y="4312997"/>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199" y="6300000"/>
            <a:ext cx="5634000"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tx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8400"/>
            <a:ext cx="5634000" cy="142175"/>
          </a:xfrm>
          <a:prstGeom prst="rect">
            <a:avLst/>
          </a:prstGeom>
        </p:spPr>
        <p:txBody>
          <a:bodyPr/>
          <a:lstStyle>
            <a:lvl1pPr>
              <a:defRPr>
                <a:solidFill>
                  <a:schemeClr val="tx1"/>
                </a:solidFill>
              </a:defRPr>
            </a:lvl1pPr>
          </a:lstStyle>
          <a:p>
            <a:r>
              <a:rPr lang="en-US" dirty="0"/>
              <a:t>For Financial Professional and Institutional Use Only. Not for Public Use.</a:t>
            </a:r>
          </a:p>
        </p:txBody>
      </p:sp>
      <p:sp>
        <p:nvSpPr>
          <p:cNvPr id="7" name="Picture Placeholder 44">
            <a:extLst>
              <a:ext uri="{FF2B5EF4-FFF2-40B4-BE49-F238E27FC236}">
                <a16:creationId xmlns:a16="http://schemas.microsoft.com/office/drawing/2014/main" id="{A7CB3083-7406-085B-47D0-61C27380E096}"/>
              </a:ext>
              <a:ext uri="{C183D7F6-B498-43B3-948B-1728B52AA6E4}">
                <adec:decorative xmlns:adec="http://schemas.microsoft.com/office/drawing/2017/decorative" val="1"/>
              </a:ext>
            </a:extLst>
          </p:cNvPr>
          <p:cNvSpPr>
            <a:spLocks noGrp="1"/>
          </p:cNvSpPr>
          <p:nvPr>
            <p:ph type="pic" sz="quarter" idx="27" hasCustomPrompt="1"/>
          </p:nvPr>
        </p:nvSpPr>
        <p:spPr>
          <a:xfrm>
            <a:off x="6555758" y="0"/>
            <a:ext cx="5371200" cy="6210000"/>
          </a:xfrm>
          <a:custGeom>
            <a:avLst/>
            <a:gdLst>
              <a:gd name="connsiteX0" fmla="*/ 0 w 5371200"/>
              <a:gd name="connsiteY0" fmla="*/ 0 h 6210000"/>
              <a:gd name="connsiteX1" fmla="*/ 5371200 w 5371200"/>
              <a:gd name="connsiteY1" fmla="*/ 0 h 6210000"/>
              <a:gd name="connsiteX2" fmla="*/ 5371200 w 5371200"/>
              <a:gd name="connsiteY2" fmla="*/ 6210000 h 6210000"/>
              <a:gd name="connsiteX3" fmla="*/ 2070203 w 5371200"/>
              <a:gd name="connsiteY3" fmla="*/ 6210000 h 6210000"/>
              <a:gd name="connsiteX4" fmla="*/ 0 w 5371200"/>
              <a:gd name="connsiteY4" fmla="*/ 4140000 h 62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1200" h="6210000">
                <a:moveTo>
                  <a:pt x="0" y="0"/>
                </a:moveTo>
                <a:lnTo>
                  <a:pt x="5371200" y="0"/>
                </a:lnTo>
                <a:lnTo>
                  <a:pt x="5371200" y="6210000"/>
                </a:lnTo>
                <a:lnTo>
                  <a:pt x="2070203" y="6210000"/>
                </a:lnTo>
                <a:cubicBezTo>
                  <a:pt x="927146" y="6210000"/>
                  <a:pt x="0" y="5284216"/>
                  <a:pt x="0" y="4140000"/>
                </a:cubicBezTo>
                <a:close/>
              </a:path>
            </a:pathLst>
          </a:custGeom>
          <a:solidFill>
            <a:schemeClr val="bg2"/>
          </a:solidFill>
        </p:spPr>
        <p:txBody>
          <a:bodyPr wrap="square" anchor="ctr" anchorCtr="0">
            <a:noAutofit/>
          </a:bodyPr>
          <a:lstStyle>
            <a:lvl1pPr marL="0" indent="0" algn="ctr">
              <a:buNone/>
              <a:defRPr sz="1600" b="0" i="0">
                <a:solidFill>
                  <a:schemeClr val="tx1"/>
                </a:solidFill>
                <a:latin typeface="+mn-lt"/>
                <a:cs typeface="Arial Narrow" panose="020B0604020202020204" pitchFamily="34" charset="0"/>
              </a:defRPr>
            </a:lvl1pPr>
          </a:lstStyle>
          <a:p>
            <a:r>
              <a:rPr lang="en-MX" dirty="0"/>
              <a:t>Double click icon</a:t>
            </a:r>
            <a:br>
              <a:rPr lang="en-MX" dirty="0"/>
            </a:br>
            <a:r>
              <a:rPr lang="en-MX" dirty="0"/>
              <a:t>to insert cover picture</a:t>
            </a:r>
          </a:p>
        </p:txBody>
      </p:sp>
      <p:sp>
        <p:nvSpPr>
          <p:cNvPr id="9" name="Rectangle 8">
            <a:extLst>
              <a:ext uri="{FF2B5EF4-FFF2-40B4-BE49-F238E27FC236}">
                <a16:creationId xmlns:a16="http://schemas.microsoft.com/office/drawing/2014/main" id="{26108887-BD37-CA97-54B8-F9DD1E661A51}"/>
              </a:ext>
              <a:ext uri="{C183D7F6-B498-43B3-948B-1728B52AA6E4}">
                <adec:decorative xmlns:adec="http://schemas.microsoft.com/office/drawing/2017/decorative" val="1"/>
              </a:ext>
            </a:extLst>
          </p:cNvPr>
          <p:cNvSpPr/>
          <p:nvPr/>
        </p:nvSpPr>
        <p:spPr>
          <a:xfrm>
            <a:off x="11926025" y="0"/>
            <a:ext cx="262800" cy="6210000"/>
          </a:xfrm>
          <a:prstGeom prst="rect">
            <a:avLst/>
          </a:prstGeom>
          <a:gradFill>
            <a:gsLst>
              <a:gs pos="0">
                <a:srgbClr val="001E62"/>
              </a:gs>
              <a:gs pos="64000">
                <a:srgbClr val="1446E1"/>
              </a:gs>
              <a:gs pos="95000">
                <a:srgbClr val="00BFB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3887278"/>
      </p:ext>
    </p:extLst>
  </p:cSld>
  <p:clrMapOvr>
    <a:masterClrMapping/>
  </p:clrMapOvr>
  <p:hf hdr="0" ftr="0" dt="0"/>
  <p:extLst>
    <p:ext uri="{DCECCB84-F9BA-43D5-87BE-67443E8EF086}">
      <p15:sldGuideLst xmlns:p15="http://schemas.microsoft.com/office/powerpoint/2012/main">
        <p15:guide id="6" pos="3840">
          <p15:clr>
            <a:srgbClr val="FBAE40"/>
          </p15:clr>
        </p15:guide>
        <p15:guide id="7" orient="horz" pos="293">
          <p15:clr>
            <a:srgbClr val="FBAE40"/>
          </p15:clr>
        </p15:guide>
        <p15:guide id="8" pos="449">
          <p15:clr>
            <a:srgbClr val="FBAE40"/>
          </p15:clr>
        </p15:guide>
        <p15:guide id="9" orient="horz" pos="10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 (printer friend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86C329-A54E-A381-5679-5EE47432A716}"/>
              </a:ext>
              <a:ext uri="{C183D7F6-B498-43B3-948B-1728B52AA6E4}">
                <adec:decorative xmlns:adec="http://schemas.microsoft.com/office/drawing/2017/decorative" val="1"/>
              </a:ext>
            </a:extLst>
          </p:cNvPr>
          <p:cNvPicPr>
            <a:picLocks noChangeAspect="1"/>
          </p:cNvPicPr>
          <p:nvPr/>
        </p:nvPicPr>
        <p:blipFill>
          <a:blip r:embed="rId2"/>
          <a:srcRect l="25880" t="25870" r="11" b="-1"/>
          <a:stretch>
            <a:fillRect/>
          </a:stretch>
        </p:blipFill>
        <p:spPr>
          <a:xfrm>
            <a:off x="0" y="0"/>
            <a:ext cx="12188826" cy="6858154"/>
          </a:xfrm>
          <a:prstGeom prst="rect">
            <a:avLst/>
          </a:prstGeom>
        </p:spPr>
      </p:pic>
      <p:pic>
        <p:nvPicPr>
          <p:cNvPr id="3" name="Picture 2" descr="Franklin Templeton logo">
            <a:extLst>
              <a:ext uri="{FF2B5EF4-FFF2-40B4-BE49-F238E27FC236}">
                <a16:creationId xmlns:a16="http://schemas.microsoft.com/office/drawing/2014/main" id="{0B6E5A63-C41B-7466-E441-827CEC36DBEA}"/>
              </a:ext>
            </a:extLst>
          </p:cNvPr>
          <p:cNvPicPr>
            <a:picLocks noChangeAspect="1"/>
          </p:cNvPicPr>
          <p:nvPr/>
        </p:nvPicPr>
        <p:blipFill>
          <a:blip r:embed="rId3"/>
          <a:srcRect/>
          <a:stretch/>
        </p:blipFill>
        <p:spPr>
          <a:xfrm>
            <a:off x="189670" y="181222"/>
            <a:ext cx="2648882" cy="977046"/>
          </a:xfrm>
          <a:prstGeom prst="rect">
            <a:avLst/>
          </a:prstGeom>
          <a:noFill/>
          <a:ln w="15875">
            <a:noFill/>
            <a:round/>
          </a:ln>
        </p:spPr>
      </p:pic>
      <p:sp>
        <p:nvSpPr>
          <p:cNvPr id="18" name="Text Placeholder 17">
            <a:extLst>
              <a:ext uri="{FF2B5EF4-FFF2-40B4-BE49-F238E27FC236}">
                <a16:creationId xmlns:a16="http://schemas.microsoft.com/office/drawing/2014/main" id="{BEC07052-D93A-1151-CF91-D3DD17DD3EB9}"/>
              </a:ext>
            </a:extLst>
          </p:cNvPr>
          <p:cNvSpPr>
            <a:spLocks noGrp="1"/>
          </p:cNvSpPr>
          <p:nvPr>
            <p:ph type="body" sz="quarter" idx="36" hasCustomPrompt="1"/>
          </p:nvPr>
        </p:nvSpPr>
        <p:spPr>
          <a:xfrm>
            <a:off x="7999200" y="457201"/>
            <a:ext cx="3733199" cy="410399"/>
          </a:xfrm>
        </p:spPr>
        <p:txBody>
          <a:bodyPr>
            <a:spAutoFit/>
          </a:bodyPr>
          <a:lstStyle>
            <a:lvl1pPr algn="r">
              <a:spcAft>
                <a:spcPts val="0"/>
              </a:spcAft>
              <a:defRPr sz="1400" b="1" i="0">
                <a:solidFill>
                  <a:schemeClr val="tx1"/>
                </a:solidFill>
                <a:latin typeface="Century Gothic" panose="020B0502020202020204" pitchFamily="34" charset="0"/>
              </a:defRPr>
            </a:lvl1pPr>
            <a:lvl2pPr algn="r">
              <a:spcAft>
                <a:spcPts val="0"/>
              </a:spcAft>
              <a:defRPr sz="1200" b="0" i="0">
                <a:solidFill>
                  <a:schemeClr val="tx1"/>
                </a:solidFill>
                <a:latin typeface="Century Gothic" panose="020B0502020202020204" pitchFamily="34" charset="0"/>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Click to add Business Group Name</a:t>
            </a:r>
          </a:p>
          <a:p>
            <a:pPr lvl="1"/>
            <a:r>
              <a:rPr lang="en-US" dirty="0"/>
              <a:t>Second level (Delete text box if not applicable)</a:t>
            </a:r>
          </a:p>
        </p:txBody>
      </p:sp>
      <p:sp>
        <p:nvSpPr>
          <p:cNvPr id="6" name="Title 3">
            <a:extLst>
              <a:ext uri="{FF2B5EF4-FFF2-40B4-BE49-F238E27FC236}">
                <a16:creationId xmlns:a16="http://schemas.microsoft.com/office/drawing/2014/main" id="{68AD0A11-32DC-2154-BE77-A0F754CCFBF8}"/>
              </a:ext>
            </a:extLst>
          </p:cNvPr>
          <p:cNvSpPr>
            <a:spLocks noGrp="1"/>
          </p:cNvSpPr>
          <p:nvPr>
            <p:ph type="title" hasCustomPrompt="1"/>
          </p:nvPr>
        </p:nvSpPr>
        <p:spPr>
          <a:xfrm>
            <a:off x="457200" y="2032100"/>
            <a:ext cx="9752400" cy="1288865"/>
          </a:xfrm>
        </p:spPr>
        <p:txBody>
          <a:bodyPr bIns="108000"/>
          <a:lstStyle>
            <a:lvl1pPr>
              <a:lnSpc>
                <a:spcPts val="4600"/>
              </a:lnSpc>
              <a:defRPr sz="4200" b="1" i="0">
                <a:solidFill>
                  <a:schemeClr val="tx1"/>
                </a:solidFill>
                <a:latin typeface="Century Gothic" panose="020B0502020202020204" pitchFamily="34" charset="0"/>
              </a:defRPr>
            </a:lvl1pPr>
          </a:lstStyle>
          <a:p>
            <a:r>
              <a:rPr lang="en-US" dirty="0"/>
              <a:t>Click to edit </a:t>
            </a:r>
            <a:br>
              <a:rPr lang="en-US" dirty="0"/>
            </a:br>
            <a:r>
              <a:rPr lang="en-US" dirty="0"/>
              <a:t>Master title style</a:t>
            </a:r>
            <a:endParaRPr lang="en-MX" dirty="0"/>
          </a:p>
        </p:txBody>
      </p:sp>
      <p:sp>
        <p:nvSpPr>
          <p:cNvPr id="4" name="Subtitle 2">
            <a:extLst>
              <a:ext uri="{FF2B5EF4-FFF2-40B4-BE49-F238E27FC236}">
                <a16:creationId xmlns:a16="http://schemas.microsoft.com/office/drawing/2014/main" id="{89285E36-AC91-D554-7044-741E6FD3D088}"/>
              </a:ext>
            </a:extLst>
          </p:cNvPr>
          <p:cNvSpPr>
            <a:spLocks noGrp="1"/>
          </p:cNvSpPr>
          <p:nvPr>
            <p:ph type="subTitle" idx="1"/>
          </p:nvPr>
        </p:nvSpPr>
        <p:spPr>
          <a:xfrm>
            <a:off x="457200" y="3354676"/>
            <a:ext cx="9752400" cy="865672"/>
          </a:xfrm>
        </p:spPr>
        <p:txBody>
          <a:bodyPr bIns="108000" anchor="t">
            <a:noAutofit/>
          </a:bodyPr>
          <a:lstStyle>
            <a:lvl1pPr marL="0" indent="0" algn="l">
              <a:spcAft>
                <a:spcPts val="800"/>
              </a:spcAft>
              <a:buNone/>
              <a:defRPr sz="2400" b="1" i="0">
                <a:solidFill>
                  <a:srgbClr val="002EB8"/>
                </a:solidFill>
                <a:latin typeface="Century Gothic" panose="020B0502020202020204" pitchFamily="34" charset="0"/>
              </a:defRPr>
            </a:lvl1pPr>
            <a:lvl2pPr marL="0" indent="0" algn="l">
              <a:spcBef>
                <a:spcPts val="300"/>
              </a:spcBef>
              <a:spcAft>
                <a:spcPts val="0"/>
              </a:spcAft>
              <a:buNone/>
              <a:defRPr sz="1600" b="0" i="0">
                <a:solidFill>
                  <a:schemeClr val="tx1"/>
                </a:solidFill>
                <a:latin typeface="Century Gothic" panose="020B0502020202020204" pitchFamily="34" charset="0"/>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24" name="Text Placeholder 23">
            <a:extLst>
              <a:ext uri="{FF2B5EF4-FFF2-40B4-BE49-F238E27FC236}">
                <a16:creationId xmlns:a16="http://schemas.microsoft.com/office/drawing/2014/main" id="{5A4ADF1E-F226-6DB3-9465-6C80BA562548}"/>
              </a:ext>
            </a:extLst>
          </p:cNvPr>
          <p:cNvSpPr>
            <a:spLocks noGrp="1"/>
          </p:cNvSpPr>
          <p:nvPr>
            <p:ph type="body" sz="quarter" idx="37" hasCustomPrompt="1"/>
          </p:nvPr>
        </p:nvSpPr>
        <p:spPr>
          <a:xfrm>
            <a:off x="455613" y="4604400"/>
            <a:ext cx="1123200" cy="553998"/>
          </a:xfrm>
        </p:spPr>
        <p:txBody>
          <a:bodyPr>
            <a:spAutoFit/>
          </a:bodyPr>
          <a:lstStyle>
            <a:lvl1pPr>
              <a:spcAft>
                <a:spcPts val="0"/>
              </a:spcAft>
              <a:defRPr sz="1200" b="0" i="0">
                <a:solidFill>
                  <a:schemeClr val="tx1"/>
                </a:solidFill>
                <a:latin typeface="Century Gothic" panose="020B0502020202020204" pitchFamily="34" charset="0"/>
              </a:defRPr>
            </a:lvl1pPr>
            <a:lvl2pPr>
              <a:defRPr sz="1200" b="0" i="0">
                <a:solidFill>
                  <a:schemeClr val="bg1"/>
                </a:solidFill>
                <a:latin typeface="Century Gothic" panose="020B0502020202020204" pitchFamily="34" charset="0"/>
              </a:defRPr>
            </a:lvl2pPr>
            <a:lvl3pPr>
              <a:defRPr sz="1200" b="0" i="0">
                <a:solidFill>
                  <a:schemeClr val="bg1"/>
                </a:solidFill>
                <a:latin typeface="Century Gothic" panose="020B0502020202020204" pitchFamily="34" charset="0"/>
              </a:defRPr>
            </a:lvl3pPr>
            <a:lvl4pPr>
              <a:defRPr sz="1200" b="0" i="0">
                <a:solidFill>
                  <a:schemeClr val="bg1"/>
                </a:solidFill>
                <a:latin typeface="Century Gothic" panose="020B0502020202020204" pitchFamily="34" charset="0"/>
              </a:defRPr>
            </a:lvl4pPr>
            <a:lvl5pPr>
              <a:defRPr sz="1200" b="0" i="0">
                <a:solidFill>
                  <a:schemeClr val="bg1"/>
                </a:solidFill>
                <a:latin typeface="Century Gothic" panose="020B0502020202020204" pitchFamily="34" charset="0"/>
              </a:defRPr>
            </a:lvl5pPr>
          </a:lstStyle>
          <a:p>
            <a:pPr lvl="0"/>
            <a:r>
              <a:rPr lang="en-US" dirty="0"/>
              <a:t>Presented by:</a:t>
            </a:r>
            <a:br>
              <a:rPr lang="en-US" dirty="0"/>
            </a:br>
            <a:r>
              <a:rPr lang="en-US" dirty="0"/>
              <a:t>(Delete if not applicable)</a:t>
            </a:r>
            <a:endParaRPr lang="en-MX" dirty="0"/>
          </a:p>
        </p:txBody>
      </p:sp>
      <p:sp>
        <p:nvSpPr>
          <p:cNvPr id="9" name="Text Placeholder 8">
            <a:extLst>
              <a:ext uri="{FF2B5EF4-FFF2-40B4-BE49-F238E27FC236}">
                <a16:creationId xmlns:a16="http://schemas.microsoft.com/office/drawing/2014/main" id="{C076C0D1-B217-6CCF-CB3C-D3C6BE553016}"/>
              </a:ext>
            </a:extLst>
          </p:cNvPr>
          <p:cNvSpPr>
            <a:spLocks noGrp="1"/>
          </p:cNvSpPr>
          <p:nvPr>
            <p:ph type="body" sz="quarter" idx="41" hasCustomPrompt="1"/>
          </p:nvPr>
        </p:nvSpPr>
        <p:spPr>
          <a:xfrm>
            <a:off x="1720208" y="4604400"/>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10" name="Text Placeholder 8">
            <a:extLst>
              <a:ext uri="{FF2B5EF4-FFF2-40B4-BE49-F238E27FC236}">
                <a16:creationId xmlns:a16="http://schemas.microsoft.com/office/drawing/2014/main" id="{63710F89-0249-6CFE-A335-2BB32DA9B2B9}"/>
              </a:ext>
            </a:extLst>
          </p:cNvPr>
          <p:cNvSpPr>
            <a:spLocks noGrp="1"/>
          </p:cNvSpPr>
          <p:nvPr>
            <p:ph type="body" sz="quarter" idx="42" hasCustomPrompt="1"/>
          </p:nvPr>
        </p:nvSpPr>
        <p:spPr>
          <a:xfrm>
            <a:off x="4496400" y="4604400"/>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12" name="Text Placeholder 8">
            <a:extLst>
              <a:ext uri="{FF2B5EF4-FFF2-40B4-BE49-F238E27FC236}">
                <a16:creationId xmlns:a16="http://schemas.microsoft.com/office/drawing/2014/main" id="{C3B27707-7129-3961-F2C5-E59C4F008D21}"/>
              </a:ext>
            </a:extLst>
          </p:cNvPr>
          <p:cNvSpPr>
            <a:spLocks noGrp="1"/>
          </p:cNvSpPr>
          <p:nvPr>
            <p:ph type="body" sz="quarter" idx="43" hasCustomPrompt="1"/>
          </p:nvPr>
        </p:nvSpPr>
        <p:spPr>
          <a:xfrm>
            <a:off x="7290000" y="4604400"/>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200" y="6300000"/>
            <a:ext cx="11274425"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tx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2544"/>
            <a:ext cx="7366000" cy="153888"/>
          </a:xfrm>
          <a:prstGeom prst="rect">
            <a:avLst/>
          </a:prstGeom>
        </p:spPr>
        <p:txBody>
          <a:bodyPr>
            <a:spAutoFit/>
          </a:bodyPr>
          <a:lstStyle>
            <a:lvl1pPr>
              <a:defRPr>
                <a:solidFill>
                  <a:schemeClr val="tx1"/>
                </a:solidFill>
              </a:defRPr>
            </a:lvl1pPr>
          </a:lstStyle>
          <a:p>
            <a:r>
              <a:rPr lang="en-US" dirty="0"/>
              <a:t>For Financial Professional and Institutional Use Only. Not for Public Use.</a:t>
            </a:r>
          </a:p>
        </p:txBody>
      </p:sp>
    </p:spTree>
    <p:extLst>
      <p:ext uri="{BB962C8B-B14F-4D97-AF65-F5344CB8AC3E}">
        <p14:creationId xmlns:p14="http://schemas.microsoft.com/office/powerpoint/2010/main" val="3417925046"/>
      </p:ext>
    </p:extLst>
  </p:cSld>
  <p:clrMapOvr>
    <a:masterClrMapping/>
  </p:clrMapOvr>
  <p:hf hdr="0" ftr="0" dt="0"/>
  <p:extLst>
    <p:ext uri="{DCECCB84-F9BA-43D5-87BE-67443E8EF086}">
      <p15:sldGuideLst xmlns:p15="http://schemas.microsoft.com/office/powerpoint/2012/main">
        <p15:guide id="5" orient="horz" pos="1275">
          <p15:clr>
            <a:srgbClr val="FBAE40"/>
          </p15:clr>
        </p15:guide>
        <p15:guide id="7" orient="horz" pos="29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co-branded (printer friend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86C329-A54E-A381-5679-5EE47432A716}"/>
              </a:ext>
              <a:ext uri="{C183D7F6-B498-43B3-948B-1728B52AA6E4}">
                <adec:decorative xmlns:adec="http://schemas.microsoft.com/office/drawing/2017/decorative" val="1"/>
              </a:ext>
            </a:extLst>
          </p:cNvPr>
          <p:cNvPicPr>
            <a:picLocks noChangeAspect="1"/>
          </p:cNvPicPr>
          <p:nvPr/>
        </p:nvPicPr>
        <p:blipFill>
          <a:blip r:embed="rId2"/>
          <a:srcRect l="25880" t="25870" r="11" b="-1"/>
          <a:stretch>
            <a:fillRect/>
          </a:stretch>
        </p:blipFill>
        <p:spPr>
          <a:xfrm>
            <a:off x="0" y="0"/>
            <a:ext cx="12188826" cy="6858154"/>
          </a:xfrm>
          <a:prstGeom prst="rect">
            <a:avLst/>
          </a:prstGeom>
        </p:spPr>
      </p:pic>
      <p:pic>
        <p:nvPicPr>
          <p:cNvPr id="3" name="Picture 2" descr="Franklin Templeton logo">
            <a:extLst>
              <a:ext uri="{FF2B5EF4-FFF2-40B4-BE49-F238E27FC236}">
                <a16:creationId xmlns:a16="http://schemas.microsoft.com/office/drawing/2014/main" id="{0B6E5A63-C41B-7466-E441-827CEC36DBEA}"/>
              </a:ext>
            </a:extLst>
          </p:cNvPr>
          <p:cNvPicPr>
            <a:picLocks noChangeAspect="1"/>
          </p:cNvPicPr>
          <p:nvPr/>
        </p:nvPicPr>
        <p:blipFill>
          <a:blip r:embed="rId3"/>
          <a:srcRect/>
          <a:stretch/>
        </p:blipFill>
        <p:spPr>
          <a:xfrm>
            <a:off x="189670" y="181222"/>
            <a:ext cx="2648882" cy="977046"/>
          </a:xfrm>
          <a:prstGeom prst="rect">
            <a:avLst/>
          </a:prstGeom>
          <a:noFill/>
          <a:ln w="15875">
            <a:noFill/>
            <a:round/>
          </a:ln>
        </p:spPr>
      </p:pic>
      <p:pic>
        <p:nvPicPr>
          <p:cNvPr id="4" name="Picture 3" descr="[Alt text placeholder]">
            <a:extLst>
              <a:ext uri="{FF2B5EF4-FFF2-40B4-BE49-F238E27FC236}">
                <a16:creationId xmlns:a16="http://schemas.microsoft.com/office/drawing/2014/main" id="{F36E22AB-414A-F2B2-E01B-FD35F5D11299}"/>
              </a:ext>
            </a:extLst>
          </p:cNvPr>
          <p:cNvPicPr>
            <a:picLocks noChangeAspect="1"/>
          </p:cNvPicPr>
          <p:nvPr/>
        </p:nvPicPr>
        <p:blipFill>
          <a:blip r:embed="rId4"/>
          <a:srcRect/>
          <a:stretch/>
        </p:blipFill>
        <p:spPr>
          <a:xfrm>
            <a:off x="9984317" y="442876"/>
            <a:ext cx="1744133" cy="457200"/>
          </a:xfrm>
          <a:prstGeom prst="rect">
            <a:avLst/>
          </a:prstGeom>
        </p:spPr>
      </p:pic>
      <p:sp>
        <p:nvSpPr>
          <p:cNvPr id="7" name="Title 3">
            <a:extLst>
              <a:ext uri="{FF2B5EF4-FFF2-40B4-BE49-F238E27FC236}">
                <a16:creationId xmlns:a16="http://schemas.microsoft.com/office/drawing/2014/main" id="{E19DB41B-0E25-9D16-F170-E80FD96AB6C3}"/>
              </a:ext>
            </a:extLst>
          </p:cNvPr>
          <p:cNvSpPr>
            <a:spLocks noGrp="1"/>
          </p:cNvSpPr>
          <p:nvPr>
            <p:ph type="title" hasCustomPrompt="1"/>
          </p:nvPr>
        </p:nvSpPr>
        <p:spPr>
          <a:xfrm>
            <a:off x="457200" y="2032100"/>
            <a:ext cx="9752400" cy="1288865"/>
          </a:xfrm>
        </p:spPr>
        <p:txBody>
          <a:bodyPr bIns="108000"/>
          <a:lstStyle>
            <a:lvl1pPr>
              <a:lnSpc>
                <a:spcPts val="4600"/>
              </a:lnSpc>
              <a:defRPr sz="4200" b="1" i="0">
                <a:solidFill>
                  <a:schemeClr val="tx1"/>
                </a:solidFill>
                <a:latin typeface="Century Gothic" panose="020B0502020202020204" pitchFamily="34" charset="0"/>
              </a:defRPr>
            </a:lvl1pPr>
          </a:lstStyle>
          <a:p>
            <a:r>
              <a:rPr lang="en-US" dirty="0"/>
              <a:t>Click to edit </a:t>
            </a:r>
            <a:br>
              <a:rPr lang="en-US" dirty="0"/>
            </a:br>
            <a:r>
              <a:rPr lang="en-US" dirty="0"/>
              <a:t>Master title style</a:t>
            </a:r>
            <a:endParaRPr lang="en-MX" dirty="0"/>
          </a:p>
        </p:txBody>
      </p:sp>
      <p:sp>
        <p:nvSpPr>
          <p:cNvPr id="5" name="Subtitle 2">
            <a:extLst>
              <a:ext uri="{FF2B5EF4-FFF2-40B4-BE49-F238E27FC236}">
                <a16:creationId xmlns:a16="http://schemas.microsoft.com/office/drawing/2014/main" id="{68070651-81BD-245F-D50D-D4D7E56F52AD}"/>
              </a:ext>
            </a:extLst>
          </p:cNvPr>
          <p:cNvSpPr>
            <a:spLocks noGrp="1"/>
          </p:cNvSpPr>
          <p:nvPr>
            <p:ph type="subTitle" idx="1"/>
          </p:nvPr>
        </p:nvSpPr>
        <p:spPr>
          <a:xfrm>
            <a:off x="457200" y="3354676"/>
            <a:ext cx="9752400" cy="865672"/>
          </a:xfrm>
        </p:spPr>
        <p:txBody>
          <a:bodyPr bIns="108000" anchor="t">
            <a:noAutofit/>
          </a:bodyPr>
          <a:lstStyle>
            <a:lvl1pPr marL="0" indent="0" algn="l">
              <a:spcAft>
                <a:spcPts val="800"/>
              </a:spcAft>
              <a:buNone/>
              <a:defRPr sz="2400" b="1" i="0">
                <a:solidFill>
                  <a:srgbClr val="002EB8"/>
                </a:solidFill>
                <a:latin typeface="Century Gothic" panose="020B0502020202020204" pitchFamily="34" charset="0"/>
              </a:defRPr>
            </a:lvl1pPr>
            <a:lvl2pPr marL="0" indent="0" algn="l">
              <a:spcBef>
                <a:spcPts val="300"/>
              </a:spcBef>
              <a:spcAft>
                <a:spcPts val="0"/>
              </a:spcAft>
              <a:buNone/>
              <a:defRPr sz="1600" b="0" i="0">
                <a:solidFill>
                  <a:schemeClr val="tx1"/>
                </a:solidFill>
                <a:latin typeface="Century Gothic" panose="020B0502020202020204" pitchFamily="34" charset="0"/>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24" name="Text Placeholder 23">
            <a:extLst>
              <a:ext uri="{FF2B5EF4-FFF2-40B4-BE49-F238E27FC236}">
                <a16:creationId xmlns:a16="http://schemas.microsoft.com/office/drawing/2014/main" id="{5A4ADF1E-F226-6DB3-9465-6C80BA562548}"/>
              </a:ext>
            </a:extLst>
          </p:cNvPr>
          <p:cNvSpPr>
            <a:spLocks noGrp="1"/>
          </p:cNvSpPr>
          <p:nvPr>
            <p:ph type="body" sz="quarter" idx="37" hasCustomPrompt="1"/>
          </p:nvPr>
        </p:nvSpPr>
        <p:spPr>
          <a:xfrm>
            <a:off x="455613" y="4604400"/>
            <a:ext cx="1123200" cy="553998"/>
          </a:xfrm>
        </p:spPr>
        <p:txBody>
          <a:bodyPr>
            <a:spAutoFit/>
          </a:bodyPr>
          <a:lstStyle>
            <a:lvl1pPr>
              <a:spcAft>
                <a:spcPts val="0"/>
              </a:spcAft>
              <a:defRPr sz="1200" b="0" i="0">
                <a:solidFill>
                  <a:schemeClr val="tx1"/>
                </a:solidFill>
                <a:latin typeface="Century Gothic" panose="020B0502020202020204" pitchFamily="34" charset="0"/>
              </a:defRPr>
            </a:lvl1pPr>
            <a:lvl2pPr>
              <a:defRPr sz="1200" b="0" i="0">
                <a:solidFill>
                  <a:schemeClr val="bg1"/>
                </a:solidFill>
                <a:latin typeface="Century Gothic" panose="020B0502020202020204" pitchFamily="34" charset="0"/>
              </a:defRPr>
            </a:lvl2pPr>
            <a:lvl3pPr>
              <a:defRPr sz="1200" b="0" i="0">
                <a:solidFill>
                  <a:schemeClr val="bg1"/>
                </a:solidFill>
                <a:latin typeface="Century Gothic" panose="020B0502020202020204" pitchFamily="34" charset="0"/>
              </a:defRPr>
            </a:lvl3pPr>
            <a:lvl4pPr>
              <a:defRPr sz="1200" b="0" i="0">
                <a:solidFill>
                  <a:schemeClr val="bg1"/>
                </a:solidFill>
                <a:latin typeface="Century Gothic" panose="020B0502020202020204" pitchFamily="34" charset="0"/>
              </a:defRPr>
            </a:lvl4pPr>
            <a:lvl5pPr>
              <a:defRPr sz="1200" b="0" i="0">
                <a:solidFill>
                  <a:schemeClr val="bg1"/>
                </a:solidFill>
                <a:latin typeface="Century Gothic" panose="020B0502020202020204" pitchFamily="34" charset="0"/>
              </a:defRPr>
            </a:lvl5pPr>
          </a:lstStyle>
          <a:p>
            <a:pPr lvl="0"/>
            <a:r>
              <a:rPr lang="en-US" dirty="0"/>
              <a:t>Presented by:</a:t>
            </a:r>
            <a:br>
              <a:rPr lang="en-US" dirty="0"/>
            </a:br>
            <a:r>
              <a:rPr lang="en-US" dirty="0"/>
              <a:t>(Delete if not applicable)</a:t>
            </a:r>
            <a:endParaRPr lang="en-MX" dirty="0"/>
          </a:p>
        </p:txBody>
      </p:sp>
      <p:sp>
        <p:nvSpPr>
          <p:cNvPr id="9" name="Text Placeholder 8">
            <a:extLst>
              <a:ext uri="{FF2B5EF4-FFF2-40B4-BE49-F238E27FC236}">
                <a16:creationId xmlns:a16="http://schemas.microsoft.com/office/drawing/2014/main" id="{C076C0D1-B217-6CCF-CB3C-D3C6BE553016}"/>
              </a:ext>
            </a:extLst>
          </p:cNvPr>
          <p:cNvSpPr>
            <a:spLocks noGrp="1"/>
          </p:cNvSpPr>
          <p:nvPr>
            <p:ph type="body" sz="quarter" idx="41" hasCustomPrompt="1"/>
          </p:nvPr>
        </p:nvSpPr>
        <p:spPr>
          <a:xfrm>
            <a:off x="1720208" y="4604400"/>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10" name="Text Placeholder 8">
            <a:extLst>
              <a:ext uri="{FF2B5EF4-FFF2-40B4-BE49-F238E27FC236}">
                <a16:creationId xmlns:a16="http://schemas.microsoft.com/office/drawing/2014/main" id="{63710F89-0249-6CFE-A335-2BB32DA9B2B9}"/>
              </a:ext>
            </a:extLst>
          </p:cNvPr>
          <p:cNvSpPr>
            <a:spLocks noGrp="1"/>
          </p:cNvSpPr>
          <p:nvPr>
            <p:ph type="body" sz="quarter" idx="42" hasCustomPrompt="1"/>
          </p:nvPr>
        </p:nvSpPr>
        <p:spPr>
          <a:xfrm>
            <a:off x="4496400" y="4604400"/>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12" name="Text Placeholder 8">
            <a:extLst>
              <a:ext uri="{FF2B5EF4-FFF2-40B4-BE49-F238E27FC236}">
                <a16:creationId xmlns:a16="http://schemas.microsoft.com/office/drawing/2014/main" id="{C3B27707-7129-3961-F2C5-E59C4F008D21}"/>
              </a:ext>
            </a:extLst>
          </p:cNvPr>
          <p:cNvSpPr>
            <a:spLocks noGrp="1"/>
          </p:cNvSpPr>
          <p:nvPr>
            <p:ph type="body" sz="quarter" idx="43" hasCustomPrompt="1"/>
          </p:nvPr>
        </p:nvSpPr>
        <p:spPr>
          <a:xfrm>
            <a:off x="7290000" y="4604400"/>
            <a:ext cx="2519363" cy="817563"/>
          </a:xfrm>
        </p:spPr>
        <p:txBody>
          <a:bodyPr>
            <a:spAutoFit/>
          </a:bodyPr>
          <a:lstStyle>
            <a:lvl1pPr>
              <a:spcAft>
                <a:spcPts val="0"/>
              </a:spcAft>
              <a:defRPr sz="1200" b="1" i="0">
                <a:solidFill>
                  <a:schemeClr val="tx1"/>
                </a:solidFill>
                <a:latin typeface="Century Gothic" panose="020B0502020202020204" pitchFamily="34" charset="0"/>
              </a:defRPr>
            </a:lvl1pPr>
            <a:lvl2pPr>
              <a:spcAft>
                <a:spcPts val="0"/>
              </a:spcAft>
              <a:defRPr sz="1000" b="0" i="0">
                <a:solidFill>
                  <a:schemeClr val="tx1"/>
                </a:solidFill>
                <a:latin typeface="Century Gothic" panose="020B0502020202020204" pitchFamily="34" charset="0"/>
              </a:defRPr>
            </a:lvl2pPr>
            <a:lvl3pPr marL="0" indent="0">
              <a:spcBef>
                <a:spcPts val="0"/>
              </a:spcBef>
              <a:spcAft>
                <a:spcPts val="0"/>
              </a:spcAft>
              <a:buNone/>
              <a:defRPr sz="1000" b="0" i="0">
                <a:solidFill>
                  <a:schemeClr val="tx1"/>
                </a:solidFill>
                <a:latin typeface="Century Gothic" panose="020B0502020202020204" pitchFamily="34" charset="0"/>
              </a:defRPr>
            </a:lvl3pPr>
            <a:lvl4pPr marL="0" indent="0">
              <a:spcAft>
                <a:spcPts val="0"/>
              </a:spcAft>
              <a:buNone/>
              <a:defRPr sz="1000" b="0" i="0">
                <a:solidFill>
                  <a:schemeClr val="tx1"/>
                </a:solidFill>
                <a:latin typeface="Century Gothic" panose="020B0502020202020204" pitchFamily="34" charset="0"/>
              </a:defRPr>
            </a:lvl4pPr>
            <a:lvl5pPr marL="0" indent="0">
              <a:spcAft>
                <a:spcPts val="0"/>
              </a:spcAft>
              <a:buNone/>
              <a:defRPr sz="1000" b="0" i="0">
                <a:solidFill>
                  <a:schemeClr val="tx1"/>
                </a:solidFill>
                <a:latin typeface="Century Gothic" panose="020B0502020202020204" pitchFamily="34" charset="0"/>
              </a:defRPr>
            </a:lvl5pPr>
          </a:lstStyle>
          <a:p>
            <a:pPr lvl="0"/>
            <a:r>
              <a:rPr lang="en-US" dirty="0"/>
              <a:t>Name (Delete if not applicable)</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30" name="Text Placeholder 3">
            <a:extLst>
              <a:ext uri="{FF2B5EF4-FFF2-40B4-BE49-F238E27FC236}">
                <a16:creationId xmlns:a16="http://schemas.microsoft.com/office/drawing/2014/main" id="{257DAEB7-A1E7-F6F8-ABD2-BDC3AA69406D}"/>
              </a:ext>
            </a:extLst>
          </p:cNvPr>
          <p:cNvSpPr>
            <a:spLocks noGrp="1"/>
          </p:cNvSpPr>
          <p:nvPr>
            <p:ph type="body" sz="quarter" idx="26" hasCustomPrompt="1"/>
          </p:nvPr>
        </p:nvSpPr>
        <p:spPr>
          <a:xfrm>
            <a:off x="457200" y="6300000"/>
            <a:ext cx="11274425" cy="153888"/>
          </a:xfrm>
          <a:prstGeom prst="rect">
            <a:avLst/>
          </a:prstGeom>
        </p:spPr>
        <p:txBody>
          <a:bodyPr wrap="square" lIns="0" tIns="0" rIns="0" bIns="0" anchor="b" anchorCtr="0">
            <a:spAutoFit/>
          </a:bodyPr>
          <a:lstStyle>
            <a:lvl1pPr marL="0" indent="0">
              <a:lnSpc>
                <a:spcPct val="100000"/>
              </a:lnSpc>
              <a:spcBef>
                <a:spcPts val="0"/>
              </a:spcBef>
              <a:spcAft>
                <a:spcPts val="200"/>
              </a:spcAft>
              <a:buNone/>
              <a:defRPr sz="1000" b="0" i="0">
                <a:solidFill>
                  <a:schemeClr val="tx1"/>
                </a:solidFill>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dirty="0"/>
              <a:t>Caveats</a:t>
            </a:r>
          </a:p>
        </p:txBody>
      </p:sp>
      <p:sp>
        <p:nvSpPr>
          <p:cNvPr id="8" name="Footer Placeholder 7">
            <a:extLst>
              <a:ext uri="{FF2B5EF4-FFF2-40B4-BE49-F238E27FC236}">
                <a16:creationId xmlns:a16="http://schemas.microsoft.com/office/drawing/2014/main" id="{FEC22598-6FC4-9AC2-8325-B74B4F89E264}"/>
              </a:ext>
            </a:extLst>
          </p:cNvPr>
          <p:cNvSpPr>
            <a:spLocks noGrp="1"/>
          </p:cNvSpPr>
          <p:nvPr>
            <p:ph type="ftr" sz="quarter" idx="10"/>
          </p:nvPr>
        </p:nvSpPr>
        <p:spPr>
          <a:xfrm>
            <a:off x="457200" y="6542544"/>
            <a:ext cx="7366000" cy="153888"/>
          </a:xfrm>
          <a:prstGeom prst="rect">
            <a:avLst/>
          </a:prstGeom>
        </p:spPr>
        <p:txBody>
          <a:bodyPr/>
          <a:lstStyle>
            <a:lvl1pPr>
              <a:defRPr>
                <a:solidFill>
                  <a:schemeClr val="tx1"/>
                </a:solidFill>
              </a:defRPr>
            </a:lvl1pPr>
          </a:lstStyle>
          <a:p>
            <a:r>
              <a:rPr lang="en-US"/>
              <a:t>For Financial Professional and Institutional Use Only. Not for Public Use.</a:t>
            </a:r>
            <a:endParaRPr lang="en-US" dirty="0"/>
          </a:p>
        </p:txBody>
      </p:sp>
    </p:spTree>
    <p:extLst>
      <p:ext uri="{BB962C8B-B14F-4D97-AF65-F5344CB8AC3E}">
        <p14:creationId xmlns:p14="http://schemas.microsoft.com/office/powerpoint/2010/main" val="1964717315"/>
      </p:ext>
    </p:extLst>
  </p:cSld>
  <p:clrMapOvr>
    <a:masterClrMapping/>
  </p:clrMapOvr>
  <p:hf hdr="0" ftr="0" dt="0"/>
  <p:extLst>
    <p:ext uri="{DCECCB84-F9BA-43D5-87BE-67443E8EF086}">
      <p15:sldGuideLst xmlns:p15="http://schemas.microsoft.com/office/powerpoint/2012/main">
        <p15:guide id="5" orient="horz" pos="1275">
          <p15:clr>
            <a:srgbClr val="FBAE40"/>
          </p15:clr>
        </p15:guide>
        <p15:guide id="7" orient="horz" pos="293">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slideLayout" Target="../slideLayouts/slideLayout43.xml"/><Relationship Id="rId47" Type="http://schemas.openxmlformats.org/officeDocument/2006/relationships/slideLayout" Target="../slideLayouts/slideLayout48.xml"/><Relationship Id="rId50" Type="http://schemas.openxmlformats.org/officeDocument/2006/relationships/slideLayout" Target="../slideLayouts/slideLayout51.xml"/><Relationship Id="rId7" Type="http://schemas.openxmlformats.org/officeDocument/2006/relationships/slideLayout" Target="../slideLayouts/slideLayout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9" Type="http://schemas.openxmlformats.org/officeDocument/2006/relationships/slideLayout" Target="../slideLayouts/slideLayout30.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45" Type="http://schemas.openxmlformats.org/officeDocument/2006/relationships/slideLayout" Target="../slideLayouts/slideLayout46.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49" Type="http://schemas.openxmlformats.org/officeDocument/2006/relationships/slideLayout" Target="../slideLayouts/slideLayout50.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4" Type="http://schemas.openxmlformats.org/officeDocument/2006/relationships/slideLayout" Target="../slideLayouts/slideLayout45.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43" Type="http://schemas.openxmlformats.org/officeDocument/2006/relationships/slideLayout" Target="../slideLayouts/slideLayout44.xml"/><Relationship Id="rId48" Type="http://schemas.openxmlformats.org/officeDocument/2006/relationships/slideLayout" Target="../slideLayouts/slideLayout49.xml"/><Relationship Id="rId8" Type="http://schemas.openxmlformats.org/officeDocument/2006/relationships/slideLayout" Target="../slideLayouts/slideLayout9.xml"/><Relationship Id="rId51" Type="http://schemas.openxmlformats.org/officeDocument/2006/relationships/theme" Target="../theme/theme2.xml"/><Relationship Id="rId3" Type="http://schemas.openxmlformats.org/officeDocument/2006/relationships/slideLayout" Target="../slideLayouts/slideLayout4.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46" Type="http://schemas.openxmlformats.org/officeDocument/2006/relationships/slideLayout" Target="../slideLayouts/slideLayout47.xml"/><Relationship Id="rId20" Type="http://schemas.openxmlformats.org/officeDocument/2006/relationships/slideLayout" Target="../slideLayouts/slideLayout21.xml"/><Relationship Id="rId41" Type="http://schemas.openxmlformats.org/officeDocument/2006/relationships/slideLayout" Target="../slideLayouts/slideLayout42.xml"/><Relationship Id="rId1" Type="http://schemas.openxmlformats.org/officeDocument/2006/relationships/slideLayout" Target="../slideLayouts/slideLayout2.xml"/><Relationship Id="rId6"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6216C-2CB1-0CA2-8099-C19F4331D0F1}"/>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D453B0-FEBA-73D1-A143-8F75FCDC68E6}"/>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809EF-0466-A338-423F-66872FB9304B}"/>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D48279-4207-4F6E-8467-619D4ED57CCA}" type="datetimeFigureOut">
              <a:rPr lang="en-US" smtClean="0"/>
              <a:t>2/3/2026</a:t>
            </a:fld>
            <a:endParaRPr lang="en-US"/>
          </a:p>
        </p:txBody>
      </p:sp>
      <p:sp>
        <p:nvSpPr>
          <p:cNvPr id="5" name="Footer Placeholder 4">
            <a:extLst>
              <a:ext uri="{FF2B5EF4-FFF2-40B4-BE49-F238E27FC236}">
                <a16:creationId xmlns:a16="http://schemas.microsoft.com/office/drawing/2014/main" id="{6CA34BFA-8003-BA22-C9AE-32EBEC5F5C5D}"/>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2C8AE80-4462-BFA9-28E8-2CD9156425EE}"/>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9542B0A-5B83-4F50-92A1-9BE80062F294}" type="slidenum">
              <a:rPr lang="en-US" smtClean="0"/>
              <a:t>‹#›</a:t>
            </a:fld>
            <a:endParaRPr lang="en-US"/>
          </a:p>
        </p:txBody>
      </p:sp>
    </p:spTree>
    <p:extLst>
      <p:ext uri="{BB962C8B-B14F-4D97-AF65-F5344CB8AC3E}">
        <p14:creationId xmlns:p14="http://schemas.microsoft.com/office/powerpoint/2010/main" val="3971652398"/>
      </p:ext>
    </p:extLst>
  </p:cSld>
  <p:clrMap bg1="lt1" tx1="dk1" bg2="lt2" tx2="dk2" accent1="accent1" accent2="accent2" accent3="accent3" accent4="accent4" accent5="accent5" accent6="accent6" hlink="hlink" folHlink="folHlink"/>
  <p:sldLayoutIdLst>
    <p:sldLayoutId id="21474841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FC353AD-9255-ED54-F722-74933829AFAE}"/>
              </a:ext>
              <a:ext uri="{C183D7F6-B498-43B3-948B-1728B52AA6E4}">
                <adec:decorative xmlns:adec="http://schemas.microsoft.com/office/drawing/2017/decorative" val="1"/>
              </a:ext>
            </a:extLst>
          </p:cNvPr>
          <p:cNvSpPr>
            <a:spLocks noGrp="1"/>
          </p:cNvSpPr>
          <p:nvPr>
            <p:ph type="sldNum" sz="quarter" idx="4"/>
          </p:nvPr>
        </p:nvSpPr>
        <p:spPr>
          <a:xfrm>
            <a:off x="11226800" y="6562800"/>
            <a:ext cx="509200" cy="108000"/>
          </a:xfrm>
          <a:prstGeom prst="rect">
            <a:avLst/>
          </a:prstGeom>
        </p:spPr>
        <p:txBody>
          <a:bodyPr vert="horz" lIns="0" tIns="0" rIns="0" bIns="0" rtlCol="0" anchor="ctr"/>
          <a:lstStyle>
            <a:lvl1pPr algn="r">
              <a:defRPr sz="1000">
                <a:solidFill>
                  <a:schemeClr val="tx1"/>
                </a:solidFill>
              </a:defRPr>
            </a:lvl1pPr>
          </a:lstStyle>
          <a:p>
            <a:fld id="{E32394A6-AED1-4B79-B4B6-933D748A7F18}" type="slidenum">
              <a:rPr lang="en-US" smtClean="0"/>
              <a:pPr/>
              <a:t>‹#›</a:t>
            </a:fld>
            <a:endParaRPr lang="en-US"/>
          </a:p>
        </p:txBody>
      </p:sp>
      <p:sp>
        <p:nvSpPr>
          <p:cNvPr id="17" name="Title Placeholder 1">
            <a:extLst>
              <a:ext uri="{FF2B5EF4-FFF2-40B4-BE49-F238E27FC236}">
                <a16:creationId xmlns:a16="http://schemas.microsoft.com/office/drawing/2014/main" id="{AF231473-693C-AA0F-E59A-305E7B0BCD74}"/>
              </a:ext>
            </a:extLst>
          </p:cNvPr>
          <p:cNvSpPr>
            <a:spLocks noGrp="1"/>
          </p:cNvSpPr>
          <p:nvPr>
            <p:ph type="title"/>
          </p:nvPr>
        </p:nvSpPr>
        <p:spPr>
          <a:xfrm>
            <a:off x="457200" y="208800"/>
            <a:ext cx="9399600" cy="430887"/>
          </a:xfrm>
          <a:prstGeom prst="rect">
            <a:avLst/>
          </a:prstGeom>
        </p:spPr>
        <p:txBody>
          <a:bodyPr vert="horz" lIns="0" tIns="0" rIns="0" bIns="0" rtlCol="0" anchor="t">
            <a:spAutoFit/>
          </a:body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01641F9D-F466-EBEA-A7BF-B0CC8620404E}"/>
              </a:ext>
            </a:extLst>
          </p:cNvPr>
          <p:cNvSpPr>
            <a:spLocks noGrp="1"/>
          </p:cNvSpPr>
          <p:nvPr>
            <p:ph type="body" idx="1"/>
          </p:nvPr>
        </p:nvSpPr>
        <p:spPr>
          <a:xfrm>
            <a:off x="457200" y="1296000"/>
            <a:ext cx="11278800" cy="4342197"/>
          </a:xfrm>
          <a:prstGeom prst="rect">
            <a:avLst/>
          </a:prstGeom>
        </p:spPr>
        <p:txBody>
          <a:bodyPr vert="horz" lIns="0" tIns="0" rIns="0" bIns="0" rtlCol="0">
            <a:normAutofit/>
          </a:bodyPr>
          <a:lstStyle/>
          <a:p>
            <a:pPr lvl="0"/>
            <a:r>
              <a:rPr lang="en-US" dirty="0"/>
              <a:t>Subhead</a:t>
            </a:r>
          </a:p>
          <a:p>
            <a:pPr lvl="1"/>
            <a:r>
              <a:rPr lang="en-US" dirty="0"/>
              <a:t>Body copy</a:t>
            </a:r>
          </a:p>
          <a:p>
            <a:pPr lvl="2"/>
            <a:r>
              <a:rPr lang="en-US" dirty="0"/>
              <a:t>Bulleted copy level 1</a:t>
            </a:r>
          </a:p>
          <a:p>
            <a:pPr lvl="3"/>
            <a:r>
              <a:rPr lang="en-US" dirty="0"/>
              <a:t>Bulleted copy level 2</a:t>
            </a:r>
          </a:p>
          <a:p>
            <a:pPr lvl="4"/>
            <a:r>
              <a:rPr lang="en-US" dirty="0"/>
              <a:t>Bulleted copy level 3</a:t>
            </a:r>
          </a:p>
          <a:p>
            <a:pPr lvl="5"/>
            <a:r>
              <a:rPr lang="en-US" dirty="0"/>
              <a:t>Tertiary head / Diagram title / Table/Chart Subhead</a:t>
            </a:r>
          </a:p>
          <a:p>
            <a:pPr lvl="6"/>
            <a:r>
              <a:rPr lang="en-US" dirty="0"/>
              <a:t>Diagram body copy / Table/Chart Date</a:t>
            </a:r>
          </a:p>
          <a:p>
            <a:pPr lvl="7"/>
            <a:r>
              <a:rPr lang="en-US" dirty="0"/>
              <a:t>PM Name</a:t>
            </a:r>
          </a:p>
          <a:p>
            <a:pPr lvl="8"/>
            <a:r>
              <a:rPr lang="en-US" dirty="0"/>
              <a:t>PM body copy</a:t>
            </a:r>
          </a:p>
        </p:txBody>
      </p:sp>
      <p:sp>
        <p:nvSpPr>
          <p:cNvPr id="6" name="Footer Placeholder 5">
            <a:extLst>
              <a:ext uri="{FF2B5EF4-FFF2-40B4-BE49-F238E27FC236}">
                <a16:creationId xmlns:a16="http://schemas.microsoft.com/office/drawing/2014/main" id="{1BBA3E8A-D97B-A6BE-CAA6-F0AABC684786}"/>
              </a:ext>
            </a:extLst>
          </p:cNvPr>
          <p:cNvSpPr>
            <a:spLocks noGrp="1"/>
          </p:cNvSpPr>
          <p:nvPr>
            <p:ph type="ftr" sz="quarter" idx="3"/>
          </p:nvPr>
        </p:nvSpPr>
        <p:spPr>
          <a:xfrm>
            <a:off x="457199" y="6562800"/>
            <a:ext cx="9360000" cy="108000"/>
          </a:xfrm>
          <a:prstGeom prst="rect">
            <a:avLst/>
          </a:prstGeom>
        </p:spPr>
        <p:txBody>
          <a:bodyPr vert="horz" wrap="square" lIns="0" tIns="0" rIns="0" bIns="0" rtlCol="0" anchor="ctr">
            <a:spAutoFit/>
          </a:bodyPr>
          <a:lstStyle>
            <a:lvl1pPr algn="l">
              <a:defRPr sz="1000" b="1" i="0">
                <a:solidFill>
                  <a:schemeClr val="tx1"/>
                </a:solidFill>
                <a:latin typeface="Arial Narrow" panose="020B0604020202020204" pitchFamily="34" charset="0"/>
                <a:cs typeface="Arial Narrow" panose="020B0604020202020204" pitchFamily="34" charset="0"/>
              </a:defRPr>
            </a:lvl1pPr>
          </a:lstStyle>
          <a:p>
            <a:r>
              <a:rPr lang="en-US"/>
              <a:t>For Financial Professional and Institutional Use Only. Not for Public Use.</a:t>
            </a:r>
            <a:endParaRPr lang="en-US" dirty="0"/>
          </a:p>
        </p:txBody>
      </p:sp>
    </p:spTree>
    <p:extLst>
      <p:ext uri="{BB962C8B-B14F-4D97-AF65-F5344CB8AC3E}">
        <p14:creationId xmlns:p14="http://schemas.microsoft.com/office/powerpoint/2010/main" val="3436565465"/>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274" r:id="rId13"/>
    <p:sldLayoutId id="2147484275" r:id="rId14"/>
    <p:sldLayoutId id="2147484276" r:id="rId15"/>
    <p:sldLayoutId id="2147484277" r:id="rId16"/>
    <p:sldLayoutId id="2147484278" r:id="rId17"/>
    <p:sldLayoutId id="2147484279" r:id="rId18"/>
    <p:sldLayoutId id="2147484280" r:id="rId19"/>
    <p:sldLayoutId id="2147484281" r:id="rId20"/>
    <p:sldLayoutId id="2147484282" r:id="rId21"/>
    <p:sldLayoutId id="2147484283" r:id="rId22"/>
    <p:sldLayoutId id="2147484284" r:id="rId23"/>
    <p:sldLayoutId id="2147484285" r:id="rId24"/>
    <p:sldLayoutId id="2147484286" r:id="rId25"/>
    <p:sldLayoutId id="2147484287" r:id="rId26"/>
    <p:sldLayoutId id="2147484288" r:id="rId27"/>
    <p:sldLayoutId id="2147484289" r:id="rId28"/>
    <p:sldLayoutId id="2147484290" r:id="rId29"/>
    <p:sldLayoutId id="2147484291" r:id="rId30"/>
    <p:sldLayoutId id="2147484292" r:id="rId31"/>
    <p:sldLayoutId id="2147484293" r:id="rId32"/>
    <p:sldLayoutId id="2147484294" r:id="rId33"/>
    <p:sldLayoutId id="2147484295" r:id="rId34"/>
    <p:sldLayoutId id="2147484296" r:id="rId35"/>
    <p:sldLayoutId id="2147484297" r:id="rId36"/>
    <p:sldLayoutId id="2147484298" r:id="rId37"/>
    <p:sldLayoutId id="2147484299" r:id="rId38"/>
    <p:sldLayoutId id="2147484300" r:id="rId39"/>
    <p:sldLayoutId id="2147484301" r:id="rId40"/>
    <p:sldLayoutId id="2147484302" r:id="rId41"/>
    <p:sldLayoutId id="2147484303" r:id="rId42"/>
    <p:sldLayoutId id="2147484304" r:id="rId43"/>
    <p:sldLayoutId id="2147484305" r:id="rId44"/>
    <p:sldLayoutId id="2147484306" r:id="rId45"/>
    <p:sldLayoutId id="2147484307" r:id="rId46"/>
    <p:sldLayoutId id="2147484309" r:id="rId47"/>
    <p:sldLayoutId id="2147484310" r:id="rId48"/>
    <p:sldLayoutId id="2147484311" r:id="rId49"/>
    <p:sldLayoutId id="2147484313" r:id="rId50"/>
  </p:sldLayoutIdLst>
  <p:hf hdr="0" ftr="0" dt="0"/>
  <p:txStyles>
    <p:titleStyle>
      <a:lvl1pPr algn="l" defTabSz="1218895" rtl="0" eaLnBrk="1" latinLnBrk="0" hangingPunct="1">
        <a:spcBef>
          <a:spcPct val="0"/>
        </a:spcBef>
        <a:buNone/>
        <a:defRPr sz="2800" b="1" kern="1200">
          <a:solidFill>
            <a:schemeClr val="tx1"/>
          </a:solidFill>
          <a:latin typeface="+mj-lt"/>
          <a:ea typeface="+mj-ea"/>
          <a:cs typeface="+mj-cs"/>
        </a:defRPr>
      </a:lvl1pPr>
    </p:titleStyle>
    <p:bodyStyle>
      <a:lvl1pPr marL="0" indent="0" algn="l" defTabSz="1218895" rtl="0" eaLnBrk="1" latinLnBrk="0" hangingPunct="1">
        <a:spcBef>
          <a:spcPts val="0"/>
        </a:spcBef>
        <a:spcAft>
          <a:spcPts val="800"/>
        </a:spcAft>
        <a:buFont typeface="Arial" panose="020B0604020202020204" pitchFamily="34" charset="0"/>
        <a:buNone/>
        <a:defRPr sz="2000" b="1" kern="1200">
          <a:solidFill>
            <a:srgbClr val="002EB8"/>
          </a:solidFill>
          <a:latin typeface="+mn-lt"/>
          <a:ea typeface="+mn-ea"/>
          <a:cs typeface="+mn-cs"/>
        </a:defRPr>
      </a:lvl1pPr>
      <a:lvl2pPr marL="0" indent="0" algn="l" defTabSz="1218895" rtl="0" eaLnBrk="1" latinLnBrk="0" hangingPunct="1">
        <a:spcBef>
          <a:spcPts val="0"/>
        </a:spcBef>
        <a:spcAft>
          <a:spcPts val="800"/>
        </a:spcAft>
        <a:buFont typeface="Arial" panose="020B0604020202020204" pitchFamily="34" charset="0"/>
        <a:buNone/>
        <a:defRPr sz="2000" kern="1200">
          <a:solidFill>
            <a:schemeClr val="tx1"/>
          </a:solidFill>
          <a:latin typeface="+mn-lt"/>
          <a:ea typeface="+mn-ea"/>
          <a:cs typeface="+mn-cs"/>
        </a:defRPr>
      </a:lvl2pPr>
      <a:lvl3pPr marL="226800" indent="-226800" algn="l" defTabSz="1218895" rtl="0" eaLnBrk="1" latinLnBrk="0" hangingPunct="1">
        <a:spcBef>
          <a:spcPts val="0"/>
        </a:spcBef>
        <a:spcAft>
          <a:spcPts val="400"/>
        </a:spcAft>
        <a:buClr>
          <a:srgbClr val="002EB8"/>
        </a:buClr>
        <a:buSzPct val="110000"/>
        <a:buFont typeface="Arial" panose="020B0604020202020204" pitchFamily="34" charset="0"/>
        <a:buChar char="•"/>
        <a:defRPr sz="2000" kern="1200">
          <a:solidFill>
            <a:schemeClr val="tx1"/>
          </a:solidFill>
          <a:latin typeface="+mn-lt"/>
          <a:ea typeface="+mn-ea"/>
          <a:cs typeface="+mn-cs"/>
        </a:defRPr>
      </a:lvl3pPr>
      <a:lvl4pPr marL="468000" indent="-2412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4pPr>
      <a:lvl5pPr marL="698400" indent="-226800" algn="l" defTabSz="1218895" rtl="0" eaLnBrk="1" latinLnBrk="0" hangingPunct="1">
        <a:spcBef>
          <a:spcPts val="0"/>
        </a:spcBef>
        <a:spcAft>
          <a:spcPts val="400"/>
        </a:spcAft>
        <a:buClr>
          <a:srgbClr val="002EB8"/>
        </a:buClr>
        <a:buFont typeface="Arial" panose="020B0604020202020204" pitchFamily="34" charset="0"/>
        <a:buChar char="»"/>
        <a:defRPr sz="2000" kern="1200">
          <a:solidFill>
            <a:schemeClr val="tx1"/>
          </a:solidFill>
          <a:latin typeface="+mn-lt"/>
          <a:ea typeface="+mn-ea"/>
          <a:cs typeface="+mn-cs"/>
        </a:defRPr>
      </a:lvl5pPr>
      <a:lvl6pPr marL="0" indent="0" algn="l" defTabSz="1218895" rtl="0" eaLnBrk="1" latinLnBrk="0" hangingPunct="1">
        <a:spcBef>
          <a:spcPts val="0"/>
        </a:spcBef>
        <a:buFont typeface="Arial" panose="020B0604020202020204" pitchFamily="34" charset="0"/>
        <a:buNone/>
        <a:defRPr sz="1800" b="1" kern="1200">
          <a:solidFill>
            <a:schemeClr val="tx1"/>
          </a:solidFill>
          <a:latin typeface="+mn-lt"/>
          <a:ea typeface="+mn-ea"/>
          <a:cs typeface="+mn-cs"/>
        </a:defRPr>
      </a:lvl6pPr>
      <a:lvl7pPr marL="0" indent="0" algn="l" defTabSz="1218895"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7pPr>
      <a:lvl8pPr marL="0" indent="0" algn="l" defTabSz="1218895" rtl="0" eaLnBrk="1" latinLnBrk="0" hangingPunct="1">
        <a:spcBef>
          <a:spcPts val="200"/>
        </a:spcBef>
        <a:spcAft>
          <a:spcPts val="200"/>
        </a:spcAft>
        <a:buFont typeface="Arial" panose="020B0604020202020204" pitchFamily="34" charset="0"/>
        <a:buNone/>
        <a:defRPr sz="1400" b="1" kern="1200">
          <a:solidFill>
            <a:schemeClr val="tx1"/>
          </a:solidFill>
          <a:latin typeface="+mn-lt"/>
          <a:ea typeface="+mn-ea"/>
          <a:cs typeface="+mn-cs"/>
        </a:defRPr>
      </a:lvl8pPr>
      <a:lvl9pPr marL="0" indent="0" algn="l" defTabSz="1218895" rtl="0" eaLnBrk="1" latinLnBrk="0" hangingPunct="1">
        <a:spcBef>
          <a:spcPts val="0"/>
        </a:spcBef>
        <a:spcAft>
          <a:spcPts val="2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202">
          <p15:clr>
            <a:srgbClr val="F26B43"/>
          </p15:clr>
        </p15:guide>
        <p15:guide id="4" pos="7388">
          <p15:clr>
            <a:srgbClr val="F26B43"/>
          </p15:clr>
        </p15:guide>
        <p15:guide id="5" pos="7504">
          <p15:clr>
            <a:srgbClr val="F26B43"/>
          </p15:clr>
        </p15:guide>
        <p15:guide id="6" pos="290">
          <p15:clr>
            <a:srgbClr val="F26B43"/>
          </p15:clr>
        </p15:guide>
        <p15:guide id="7" pos="172">
          <p15:clr>
            <a:srgbClr val="F26B43"/>
          </p15:clr>
        </p15:guide>
        <p15:guide id="8" orient="horz" pos="17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4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8.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4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47.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47.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47.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47.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svg"/><Relationship Id="rId2" Type="http://schemas.openxmlformats.org/officeDocument/2006/relationships/notesSlide" Target="../notesSlides/notesSlide35.xml"/><Relationship Id="rId1" Type="http://schemas.openxmlformats.org/officeDocument/2006/relationships/slideLayout" Target="../slideLayouts/slideLayout5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47.xml"/><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4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4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4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23AA116-2125-43DA-6829-E09F4B1CFEDA}"/>
              </a:ext>
            </a:extLst>
          </p:cNvPr>
          <p:cNvPicPr>
            <a:picLocks noGrp="1" noChangeAspect="1"/>
          </p:cNvPicPr>
          <p:nvPr>
            <p:ph type="pic" sz="quarter" idx="27"/>
          </p:nvPr>
        </p:nvPicPr>
        <p:blipFill>
          <a:blip r:embed="rId3">
            <a:extLst>
              <a:ext uri="{28A0092B-C50C-407E-A947-70E740481C1C}">
                <a14:useLocalDpi xmlns:a14="http://schemas.microsoft.com/office/drawing/2010/main" val="0"/>
              </a:ext>
            </a:extLst>
          </a:blip>
          <a:srcRect l="15215" r="15215"/>
          <a:stretch>
            <a:fillRect/>
          </a:stretch>
        </p:blipFill>
        <p:spPr/>
      </p:pic>
      <p:sp>
        <p:nvSpPr>
          <p:cNvPr id="4" name="Title 3">
            <a:extLst>
              <a:ext uri="{FF2B5EF4-FFF2-40B4-BE49-F238E27FC236}">
                <a16:creationId xmlns:a16="http://schemas.microsoft.com/office/drawing/2014/main" id="{BA59E204-BEBC-E841-E4AA-BE7A0E542314}"/>
              </a:ext>
            </a:extLst>
          </p:cNvPr>
          <p:cNvSpPr>
            <a:spLocks noGrp="1"/>
          </p:cNvSpPr>
          <p:nvPr>
            <p:ph type="title"/>
          </p:nvPr>
        </p:nvSpPr>
        <p:spPr>
          <a:xfrm>
            <a:off x="457200" y="1633100"/>
            <a:ext cx="5638800" cy="698960"/>
          </a:xfrm>
        </p:spPr>
        <p:txBody>
          <a:bodyPr/>
          <a:lstStyle/>
          <a:p>
            <a:r>
              <a:rPr lang="en-US" dirty="0"/>
              <a:t>The home stretch</a:t>
            </a:r>
          </a:p>
        </p:txBody>
      </p:sp>
      <p:sp>
        <p:nvSpPr>
          <p:cNvPr id="5" name="Subtitle 4">
            <a:extLst>
              <a:ext uri="{FF2B5EF4-FFF2-40B4-BE49-F238E27FC236}">
                <a16:creationId xmlns:a16="http://schemas.microsoft.com/office/drawing/2014/main" id="{2EDA3BDB-A21E-8675-CC3A-76EF33E6A95F}"/>
              </a:ext>
            </a:extLst>
          </p:cNvPr>
          <p:cNvSpPr>
            <a:spLocks noGrp="1"/>
          </p:cNvSpPr>
          <p:nvPr>
            <p:ph type="subTitle" idx="1"/>
          </p:nvPr>
        </p:nvSpPr>
        <p:spPr/>
        <p:txBody>
          <a:bodyPr/>
          <a:lstStyle/>
          <a:p>
            <a:r>
              <a:rPr lang="en-US" dirty="0"/>
              <a:t>Seven things you need to do in the decade before you retire</a:t>
            </a:r>
          </a:p>
          <a:p>
            <a:endParaRPr lang="en-US" dirty="0"/>
          </a:p>
        </p:txBody>
      </p:sp>
      <p:sp>
        <p:nvSpPr>
          <p:cNvPr id="9" name="Text Placeholder 8">
            <a:extLst>
              <a:ext uri="{FF2B5EF4-FFF2-40B4-BE49-F238E27FC236}">
                <a16:creationId xmlns:a16="http://schemas.microsoft.com/office/drawing/2014/main" id="{5F37275B-ADCF-1DE9-0ECF-263F8A80EAE6}"/>
              </a:ext>
            </a:extLst>
          </p:cNvPr>
          <p:cNvSpPr>
            <a:spLocks noGrp="1"/>
          </p:cNvSpPr>
          <p:nvPr>
            <p:ph type="body" sz="quarter" idx="26"/>
          </p:nvPr>
        </p:nvSpPr>
        <p:spPr/>
        <p:txBody>
          <a:bodyPr/>
          <a:lstStyle/>
          <a:p>
            <a:endParaRPr lang="en-US"/>
          </a:p>
        </p:txBody>
      </p:sp>
      <p:pic>
        <p:nvPicPr>
          <p:cNvPr id="13" name="Picture 12">
            <a:extLst>
              <a:ext uri="{FF2B5EF4-FFF2-40B4-BE49-F238E27FC236}">
                <a16:creationId xmlns:a16="http://schemas.microsoft.com/office/drawing/2014/main" id="{FECBF069-6CCC-D146-A234-7B05A803EC31}"/>
              </a:ext>
            </a:extLst>
          </p:cNvPr>
          <p:cNvPicPr>
            <a:picLocks noChangeAspect="1"/>
          </p:cNvPicPr>
          <p:nvPr/>
        </p:nvPicPr>
        <p:blipFill>
          <a:blip r:embed="rId4">
            <a:extLst>
              <a:ext uri="{28A0092B-C50C-407E-A947-70E740481C1C}">
                <a14:useLocalDpi xmlns:a14="http://schemas.microsoft.com/office/drawing/2010/main" val="0"/>
              </a:ext>
            </a:extLst>
          </a:blip>
          <a:srcRect l="41593" t="27482" b="-9199"/>
          <a:stretch>
            <a:fillRect/>
          </a:stretch>
        </p:blipFill>
        <p:spPr>
          <a:xfrm>
            <a:off x="2976562" y="172164"/>
            <a:ext cx="2855833" cy="850121"/>
          </a:xfrm>
          <a:prstGeom prst="rect">
            <a:avLst/>
          </a:prstGeom>
        </p:spPr>
      </p:pic>
    </p:spTree>
    <p:extLst>
      <p:ext uri="{BB962C8B-B14F-4D97-AF65-F5344CB8AC3E}">
        <p14:creationId xmlns:p14="http://schemas.microsoft.com/office/powerpoint/2010/main" val="271365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62F9685-6955-4F4F-95D7-3710A9A8E5D0}"/>
              </a:ext>
            </a:extLst>
          </p:cNvPr>
          <p:cNvGrpSpPr/>
          <p:nvPr/>
        </p:nvGrpSpPr>
        <p:grpSpPr bwMode="gray">
          <a:xfrm>
            <a:off x="5845936" y="1483385"/>
            <a:ext cx="4347774" cy="4407310"/>
            <a:chOff x="5845936" y="1421723"/>
            <a:chExt cx="4347774" cy="4407310"/>
          </a:xfrm>
        </p:grpSpPr>
        <p:sp>
          <p:nvSpPr>
            <p:cNvPr id="7" name="Rectangle 6">
              <a:extLst>
                <a:ext uri="{FF2B5EF4-FFF2-40B4-BE49-F238E27FC236}">
                  <a16:creationId xmlns:a16="http://schemas.microsoft.com/office/drawing/2014/main" id="{61F5CE05-C5AE-4834-AE82-9838B4D59F43}"/>
                </a:ext>
              </a:extLst>
            </p:cNvPr>
            <p:cNvSpPr/>
            <p:nvPr/>
          </p:nvSpPr>
          <p:spPr bwMode="gray">
            <a:xfrm>
              <a:off x="5845936" y="1421723"/>
              <a:ext cx="4347774" cy="65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chemeClr val="accent1"/>
                  </a:solidFill>
                  <a:effectLst/>
                  <a:uLnTx/>
                  <a:uFillTx/>
                  <a:latin typeface="Arial"/>
                  <a:ea typeface="+mn-ea"/>
                  <a:cs typeface="+mn-cs"/>
                </a:rPr>
                <a:t>Costs That May Go Down</a:t>
              </a:r>
            </a:p>
          </p:txBody>
        </p:sp>
        <p:pic>
          <p:nvPicPr>
            <p:cNvPr id="8" name="Graphic 7" descr="Car">
              <a:extLst>
                <a:ext uri="{FF2B5EF4-FFF2-40B4-BE49-F238E27FC236}">
                  <a16:creationId xmlns:a16="http://schemas.microsoft.com/office/drawing/2014/main" id="{ABB0638D-2094-40DB-9DAF-465F3B9F70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6005760" y="3235639"/>
              <a:ext cx="685575" cy="685574"/>
            </a:xfrm>
            <a:prstGeom prst="rect">
              <a:avLst/>
            </a:prstGeom>
          </p:spPr>
        </p:pic>
        <p:sp>
          <p:nvSpPr>
            <p:cNvPr id="9" name="Rectangle 8">
              <a:extLst>
                <a:ext uri="{FF2B5EF4-FFF2-40B4-BE49-F238E27FC236}">
                  <a16:creationId xmlns:a16="http://schemas.microsoft.com/office/drawing/2014/main" id="{7659ECAA-2D85-450A-8D2A-CA44286869E6}"/>
                </a:ext>
              </a:extLst>
            </p:cNvPr>
            <p:cNvSpPr/>
            <p:nvPr/>
          </p:nvSpPr>
          <p:spPr bwMode="gray">
            <a:xfrm>
              <a:off x="6897265" y="3409759"/>
              <a:ext cx="1795620"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a:ea typeface="+mn-ea"/>
                  <a:cs typeface="+mn-cs"/>
                </a:rPr>
                <a:t>Transportation</a:t>
              </a:r>
            </a:p>
          </p:txBody>
        </p:sp>
        <p:sp>
          <p:nvSpPr>
            <p:cNvPr id="10" name="Oval 9">
              <a:extLst>
                <a:ext uri="{FF2B5EF4-FFF2-40B4-BE49-F238E27FC236}">
                  <a16:creationId xmlns:a16="http://schemas.microsoft.com/office/drawing/2014/main" id="{9E528068-E2DD-43A9-A9AE-1EC08700F29F}"/>
                </a:ext>
              </a:extLst>
            </p:cNvPr>
            <p:cNvSpPr/>
            <p:nvPr/>
          </p:nvSpPr>
          <p:spPr bwMode="gray">
            <a:xfrm>
              <a:off x="5931876" y="3156360"/>
              <a:ext cx="822960"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Graphic 10" descr="Clothes hanger">
              <a:extLst>
                <a:ext uri="{FF2B5EF4-FFF2-40B4-BE49-F238E27FC236}">
                  <a16:creationId xmlns:a16="http://schemas.microsoft.com/office/drawing/2014/main" id="{5573617F-3F8A-49AD-8C2D-6C3B83E9560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6012428" y="4115422"/>
              <a:ext cx="653507" cy="653507"/>
            </a:xfrm>
            <a:prstGeom prst="rect">
              <a:avLst/>
            </a:prstGeom>
          </p:spPr>
        </p:pic>
        <p:sp>
          <p:nvSpPr>
            <p:cNvPr id="12" name="Rectangle 11">
              <a:extLst>
                <a:ext uri="{FF2B5EF4-FFF2-40B4-BE49-F238E27FC236}">
                  <a16:creationId xmlns:a16="http://schemas.microsoft.com/office/drawing/2014/main" id="{41BEA739-C0AF-440C-9DCD-1047B58743B6}"/>
                </a:ext>
              </a:extLst>
            </p:cNvPr>
            <p:cNvSpPr/>
            <p:nvPr/>
          </p:nvSpPr>
          <p:spPr bwMode="gray">
            <a:xfrm>
              <a:off x="6897265" y="4322797"/>
              <a:ext cx="1355775" cy="30777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a:ea typeface="+mn-ea"/>
                  <a:cs typeface="+mn-cs"/>
                </a:rPr>
                <a:t>Clothing</a:t>
              </a:r>
            </a:p>
          </p:txBody>
        </p:sp>
        <p:sp>
          <p:nvSpPr>
            <p:cNvPr id="13" name="Oval 12">
              <a:extLst>
                <a:ext uri="{FF2B5EF4-FFF2-40B4-BE49-F238E27FC236}">
                  <a16:creationId xmlns:a16="http://schemas.microsoft.com/office/drawing/2014/main" id="{520AB111-050C-4D8E-BD5F-92B55C6975AE}"/>
                </a:ext>
              </a:extLst>
            </p:cNvPr>
            <p:cNvSpPr>
              <a:spLocks/>
            </p:cNvSpPr>
            <p:nvPr/>
          </p:nvSpPr>
          <p:spPr bwMode="gray">
            <a:xfrm>
              <a:off x="5931876" y="4081217"/>
              <a:ext cx="822960"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A10DFC7-8748-41F4-8D1B-CF4BC5B6D0F2}"/>
                </a:ext>
              </a:extLst>
            </p:cNvPr>
            <p:cNvSpPr/>
            <p:nvPr/>
          </p:nvSpPr>
          <p:spPr bwMode="gray">
            <a:xfrm>
              <a:off x="6897265" y="5258309"/>
              <a:ext cx="628377"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a:ea typeface="+mn-ea"/>
                  <a:cs typeface="+mn-cs"/>
                </a:rPr>
                <a:t>Food</a:t>
              </a:r>
            </a:p>
          </p:txBody>
        </p:sp>
        <p:sp>
          <p:nvSpPr>
            <p:cNvPr id="15" name="Oval 14">
              <a:extLst>
                <a:ext uri="{FF2B5EF4-FFF2-40B4-BE49-F238E27FC236}">
                  <a16:creationId xmlns:a16="http://schemas.microsoft.com/office/drawing/2014/main" id="{0E732ED2-D728-4500-AD3A-BFCB22F89E70}"/>
                </a:ext>
              </a:extLst>
            </p:cNvPr>
            <p:cNvSpPr>
              <a:spLocks noChangeAspect="1"/>
            </p:cNvSpPr>
            <p:nvPr/>
          </p:nvSpPr>
          <p:spPr bwMode="gray">
            <a:xfrm>
              <a:off x="5931876" y="5006073"/>
              <a:ext cx="822960"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9AEBB07B-3A12-4941-8EA6-38B12974AB32}"/>
                </a:ext>
              </a:extLst>
            </p:cNvPr>
            <p:cNvSpPr/>
            <p:nvPr/>
          </p:nvSpPr>
          <p:spPr bwMode="gray">
            <a:xfrm>
              <a:off x="6897265" y="2489352"/>
              <a:ext cx="1154162"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a:ea typeface="+mn-ea"/>
                  <a:cs typeface="+mn-cs"/>
                </a:rPr>
                <a:t>Mortgage</a:t>
              </a:r>
            </a:p>
          </p:txBody>
        </p:sp>
        <p:sp>
          <p:nvSpPr>
            <p:cNvPr id="17" name="Oval 16">
              <a:extLst>
                <a:ext uri="{FF2B5EF4-FFF2-40B4-BE49-F238E27FC236}">
                  <a16:creationId xmlns:a16="http://schemas.microsoft.com/office/drawing/2014/main" id="{346F9523-5A17-48D7-917B-C63324E1A73B}"/>
                </a:ext>
              </a:extLst>
            </p:cNvPr>
            <p:cNvSpPr/>
            <p:nvPr/>
          </p:nvSpPr>
          <p:spPr bwMode="gray">
            <a:xfrm>
              <a:off x="5931876" y="2231503"/>
              <a:ext cx="822960"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Freeform 18">
              <a:extLst>
                <a:ext uri="{FF2B5EF4-FFF2-40B4-BE49-F238E27FC236}">
                  <a16:creationId xmlns:a16="http://schemas.microsoft.com/office/drawing/2014/main" id="{433519C7-950A-44E2-A736-B84EEB781C48}"/>
                </a:ext>
              </a:extLst>
            </p:cNvPr>
            <p:cNvSpPr>
              <a:spLocks noEditPoints="1"/>
            </p:cNvSpPr>
            <p:nvPr/>
          </p:nvSpPr>
          <p:spPr bwMode="gray">
            <a:xfrm>
              <a:off x="6074562" y="2420890"/>
              <a:ext cx="543236" cy="432325"/>
            </a:xfrm>
            <a:custGeom>
              <a:avLst/>
              <a:gdLst>
                <a:gd name="T0" fmla="*/ 857 w 1718"/>
                <a:gd name="T1" fmla="*/ 1 h 1369"/>
                <a:gd name="T2" fmla="*/ 895 w 1718"/>
                <a:gd name="T3" fmla="*/ 13 h 1369"/>
                <a:gd name="T4" fmla="*/ 1683 w 1718"/>
                <a:gd name="T5" fmla="*/ 636 h 1369"/>
                <a:gd name="T6" fmla="*/ 1697 w 1718"/>
                <a:gd name="T7" fmla="*/ 726 h 1369"/>
                <a:gd name="T8" fmla="*/ 1607 w 1718"/>
                <a:gd name="T9" fmla="*/ 733 h 1369"/>
                <a:gd name="T10" fmla="*/ 857 w 1718"/>
                <a:gd name="T11" fmla="*/ 142 h 1369"/>
                <a:gd name="T12" fmla="*/ 107 w 1718"/>
                <a:gd name="T13" fmla="*/ 733 h 1369"/>
                <a:gd name="T14" fmla="*/ 17 w 1718"/>
                <a:gd name="T15" fmla="*/ 726 h 1369"/>
                <a:gd name="T16" fmla="*/ 31 w 1718"/>
                <a:gd name="T17" fmla="*/ 636 h 1369"/>
                <a:gd name="T18" fmla="*/ 318 w 1718"/>
                <a:gd name="T19" fmla="*/ 409 h 1369"/>
                <a:gd name="T20" fmla="*/ 318 w 1718"/>
                <a:gd name="T21" fmla="*/ 63 h 1369"/>
                <a:gd name="T22" fmla="*/ 380 w 1718"/>
                <a:gd name="T23" fmla="*/ 1 h 1369"/>
                <a:gd name="T24" fmla="*/ 546 w 1718"/>
                <a:gd name="T25" fmla="*/ 1 h 1369"/>
                <a:gd name="T26" fmla="*/ 608 w 1718"/>
                <a:gd name="T27" fmla="*/ 63 h 1369"/>
                <a:gd name="T28" fmla="*/ 608 w 1718"/>
                <a:gd name="T29" fmla="*/ 180 h 1369"/>
                <a:gd name="T30" fmla="*/ 819 w 1718"/>
                <a:gd name="T31" fmla="*/ 13 h 1369"/>
                <a:gd name="T32" fmla="*/ 857 w 1718"/>
                <a:gd name="T33" fmla="*/ 1 h 1369"/>
                <a:gd name="T34" fmla="*/ 484 w 1718"/>
                <a:gd name="T35" fmla="*/ 125 h 1369"/>
                <a:gd name="T36" fmla="*/ 442 w 1718"/>
                <a:gd name="T37" fmla="*/ 125 h 1369"/>
                <a:gd name="T38" fmla="*/ 442 w 1718"/>
                <a:gd name="T39" fmla="*/ 311 h 1369"/>
                <a:gd name="T40" fmla="*/ 484 w 1718"/>
                <a:gd name="T41" fmla="*/ 278 h 1369"/>
                <a:gd name="T42" fmla="*/ 484 w 1718"/>
                <a:gd name="T43" fmla="*/ 125 h 1369"/>
                <a:gd name="T44" fmla="*/ 1355 w 1718"/>
                <a:gd name="T45" fmla="*/ 608 h 1369"/>
                <a:gd name="T46" fmla="*/ 1479 w 1718"/>
                <a:gd name="T47" fmla="*/ 706 h 1369"/>
                <a:gd name="T48" fmla="*/ 1479 w 1718"/>
                <a:gd name="T49" fmla="*/ 1307 h 1369"/>
                <a:gd name="T50" fmla="*/ 1417 w 1718"/>
                <a:gd name="T51" fmla="*/ 1369 h 1369"/>
                <a:gd name="T52" fmla="*/ 1023 w 1718"/>
                <a:gd name="T53" fmla="*/ 1369 h 1369"/>
                <a:gd name="T54" fmla="*/ 961 w 1718"/>
                <a:gd name="T55" fmla="*/ 1307 h 1369"/>
                <a:gd name="T56" fmla="*/ 961 w 1718"/>
                <a:gd name="T57" fmla="*/ 1058 h 1369"/>
                <a:gd name="T58" fmla="*/ 857 w 1718"/>
                <a:gd name="T59" fmla="*/ 954 h 1369"/>
                <a:gd name="T60" fmla="*/ 753 w 1718"/>
                <a:gd name="T61" fmla="*/ 1058 h 1369"/>
                <a:gd name="T62" fmla="*/ 753 w 1718"/>
                <a:gd name="T63" fmla="*/ 1307 h 1369"/>
                <a:gd name="T64" fmla="*/ 691 w 1718"/>
                <a:gd name="T65" fmla="*/ 1369 h 1369"/>
                <a:gd name="T66" fmla="*/ 297 w 1718"/>
                <a:gd name="T67" fmla="*/ 1369 h 1369"/>
                <a:gd name="T68" fmla="*/ 235 w 1718"/>
                <a:gd name="T69" fmla="*/ 1307 h 1369"/>
                <a:gd name="T70" fmla="*/ 235 w 1718"/>
                <a:gd name="T71" fmla="*/ 706 h 1369"/>
                <a:gd name="T72" fmla="*/ 359 w 1718"/>
                <a:gd name="T73" fmla="*/ 608 h 1369"/>
                <a:gd name="T74" fmla="*/ 359 w 1718"/>
                <a:gd name="T75" fmla="*/ 1245 h 1369"/>
                <a:gd name="T76" fmla="*/ 629 w 1718"/>
                <a:gd name="T77" fmla="*/ 1245 h 1369"/>
                <a:gd name="T78" fmla="*/ 629 w 1718"/>
                <a:gd name="T79" fmla="*/ 1058 h 1369"/>
                <a:gd name="T80" fmla="*/ 857 w 1718"/>
                <a:gd name="T81" fmla="*/ 830 h 1369"/>
                <a:gd name="T82" fmla="*/ 1085 w 1718"/>
                <a:gd name="T83" fmla="*/ 1058 h 1369"/>
                <a:gd name="T84" fmla="*/ 1085 w 1718"/>
                <a:gd name="T85" fmla="*/ 1245 h 1369"/>
                <a:gd name="T86" fmla="*/ 1355 w 1718"/>
                <a:gd name="T87" fmla="*/ 1245 h 1369"/>
                <a:gd name="T88" fmla="*/ 1355 w 1718"/>
                <a:gd name="T89" fmla="*/ 60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8" h="1369">
                  <a:moveTo>
                    <a:pt x="857" y="1"/>
                  </a:moveTo>
                  <a:cubicBezTo>
                    <a:pt x="870" y="1"/>
                    <a:pt x="883" y="5"/>
                    <a:pt x="895" y="13"/>
                  </a:cubicBezTo>
                  <a:cubicBezTo>
                    <a:pt x="1683" y="636"/>
                    <a:pt x="1683" y="636"/>
                    <a:pt x="1683" y="636"/>
                  </a:cubicBezTo>
                  <a:cubicBezTo>
                    <a:pt x="1704" y="656"/>
                    <a:pt x="1718" y="699"/>
                    <a:pt x="1697" y="726"/>
                  </a:cubicBezTo>
                  <a:cubicBezTo>
                    <a:pt x="1676" y="752"/>
                    <a:pt x="1632" y="756"/>
                    <a:pt x="1607" y="733"/>
                  </a:cubicBezTo>
                  <a:cubicBezTo>
                    <a:pt x="857" y="142"/>
                    <a:pt x="857" y="142"/>
                    <a:pt x="857" y="142"/>
                  </a:cubicBezTo>
                  <a:cubicBezTo>
                    <a:pt x="107" y="733"/>
                    <a:pt x="107" y="733"/>
                    <a:pt x="107" y="733"/>
                  </a:cubicBezTo>
                  <a:cubicBezTo>
                    <a:pt x="82" y="756"/>
                    <a:pt x="37" y="753"/>
                    <a:pt x="17" y="726"/>
                  </a:cubicBezTo>
                  <a:cubicBezTo>
                    <a:pt x="0" y="702"/>
                    <a:pt x="4" y="656"/>
                    <a:pt x="31" y="636"/>
                  </a:cubicBezTo>
                  <a:cubicBezTo>
                    <a:pt x="318" y="409"/>
                    <a:pt x="318" y="409"/>
                    <a:pt x="318" y="409"/>
                  </a:cubicBezTo>
                  <a:cubicBezTo>
                    <a:pt x="318" y="63"/>
                    <a:pt x="318" y="63"/>
                    <a:pt x="318" y="63"/>
                  </a:cubicBezTo>
                  <a:cubicBezTo>
                    <a:pt x="318" y="28"/>
                    <a:pt x="346" y="1"/>
                    <a:pt x="380" y="1"/>
                  </a:cubicBezTo>
                  <a:cubicBezTo>
                    <a:pt x="546" y="1"/>
                    <a:pt x="546" y="1"/>
                    <a:pt x="546" y="1"/>
                  </a:cubicBezTo>
                  <a:cubicBezTo>
                    <a:pt x="580" y="1"/>
                    <a:pt x="608" y="28"/>
                    <a:pt x="608" y="63"/>
                  </a:cubicBezTo>
                  <a:cubicBezTo>
                    <a:pt x="608" y="180"/>
                    <a:pt x="608" y="180"/>
                    <a:pt x="608" y="180"/>
                  </a:cubicBezTo>
                  <a:cubicBezTo>
                    <a:pt x="819" y="13"/>
                    <a:pt x="819" y="13"/>
                    <a:pt x="819" y="13"/>
                  </a:cubicBezTo>
                  <a:cubicBezTo>
                    <a:pt x="832" y="4"/>
                    <a:pt x="844" y="0"/>
                    <a:pt x="857" y="1"/>
                  </a:cubicBezTo>
                  <a:close/>
                  <a:moveTo>
                    <a:pt x="484" y="125"/>
                  </a:moveTo>
                  <a:cubicBezTo>
                    <a:pt x="442" y="125"/>
                    <a:pt x="442" y="125"/>
                    <a:pt x="442" y="125"/>
                  </a:cubicBezTo>
                  <a:cubicBezTo>
                    <a:pt x="442" y="311"/>
                    <a:pt x="442" y="311"/>
                    <a:pt x="442" y="311"/>
                  </a:cubicBezTo>
                  <a:cubicBezTo>
                    <a:pt x="484" y="278"/>
                    <a:pt x="484" y="278"/>
                    <a:pt x="484" y="278"/>
                  </a:cubicBezTo>
                  <a:lnTo>
                    <a:pt x="484" y="125"/>
                  </a:lnTo>
                  <a:close/>
                  <a:moveTo>
                    <a:pt x="1355" y="608"/>
                  </a:moveTo>
                  <a:cubicBezTo>
                    <a:pt x="1479" y="706"/>
                    <a:pt x="1479" y="706"/>
                    <a:pt x="1479" y="706"/>
                  </a:cubicBezTo>
                  <a:cubicBezTo>
                    <a:pt x="1479" y="1307"/>
                    <a:pt x="1479" y="1307"/>
                    <a:pt x="1479" y="1307"/>
                  </a:cubicBezTo>
                  <a:cubicBezTo>
                    <a:pt x="1479" y="1341"/>
                    <a:pt x="1451" y="1369"/>
                    <a:pt x="1417" y="1369"/>
                  </a:cubicBezTo>
                  <a:cubicBezTo>
                    <a:pt x="1023" y="1369"/>
                    <a:pt x="1023" y="1369"/>
                    <a:pt x="1023" y="1369"/>
                  </a:cubicBezTo>
                  <a:cubicBezTo>
                    <a:pt x="989" y="1369"/>
                    <a:pt x="961" y="1341"/>
                    <a:pt x="961" y="1307"/>
                  </a:cubicBezTo>
                  <a:cubicBezTo>
                    <a:pt x="961" y="1058"/>
                    <a:pt x="961" y="1058"/>
                    <a:pt x="961" y="1058"/>
                  </a:cubicBezTo>
                  <a:cubicBezTo>
                    <a:pt x="961" y="1000"/>
                    <a:pt x="916" y="954"/>
                    <a:pt x="857" y="954"/>
                  </a:cubicBezTo>
                  <a:cubicBezTo>
                    <a:pt x="799" y="954"/>
                    <a:pt x="753" y="1000"/>
                    <a:pt x="753" y="1058"/>
                  </a:cubicBezTo>
                  <a:cubicBezTo>
                    <a:pt x="753" y="1307"/>
                    <a:pt x="753" y="1307"/>
                    <a:pt x="753" y="1307"/>
                  </a:cubicBezTo>
                  <a:cubicBezTo>
                    <a:pt x="753" y="1341"/>
                    <a:pt x="726" y="1369"/>
                    <a:pt x="691" y="1369"/>
                  </a:cubicBezTo>
                  <a:cubicBezTo>
                    <a:pt x="297" y="1369"/>
                    <a:pt x="297" y="1369"/>
                    <a:pt x="297" y="1369"/>
                  </a:cubicBezTo>
                  <a:cubicBezTo>
                    <a:pt x="263" y="1369"/>
                    <a:pt x="235" y="1341"/>
                    <a:pt x="235" y="1307"/>
                  </a:cubicBezTo>
                  <a:cubicBezTo>
                    <a:pt x="235" y="706"/>
                    <a:pt x="235" y="706"/>
                    <a:pt x="235" y="706"/>
                  </a:cubicBezTo>
                  <a:cubicBezTo>
                    <a:pt x="359" y="608"/>
                    <a:pt x="359" y="608"/>
                    <a:pt x="359" y="608"/>
                  </a:cubicBezTo>
                  <a:cubicBezTo>
                    <a:pt x="359" y="1245"/>
                    <a:pt x="359" y="1245"/>
                    <a:pt x="359" y="1245"/>
                  </a:cubicBezTo>
                  <a:cubicBezTo>
                    <a:pt x="629" y="1245"/>
                    <a:pt x="629" y="1245"/>
                    <a:pt x="629" y="1245"/>
                  </a:cubicBezTo>
                  <a:cubicBezTo>
                    <a:pt x="629" y="1058"/>
                    <a:pt x="629" y="1058"/>
                    <a:pt x="629" y="1058"/>
                  </a:cubicBezTo>
                  <a:cubicBezTo>
                    <a:pt x="629" y="933"/>
                    <a:pt x="732" y="830"/>
                    <a:pt x="857" y="830"/>
                  </a:cubicBezTo>
                  <a:cubicBezTo>
                    <a:pt x="982" y="830"/>
                    <a:pt x="1085" y="933"/>
                    <a:pt x="1085" y="1058"/>
                  </a:cubicBezTo>
                  <a:cubicBezTo>
                    <a:pt x="1085" y="1245"/>
                    <a:pt x="1085" y="1245"/>
                    <a:pt x="1085" y="1245"/>
                  </a:cubicBezTo>
                  <a:cubicBezTo>
                    <a:pt x="1355" y="1245"/>
                    <a:pt x="1355" y="1245"/>
                    <a:pt x="1355" y="1245"/>
                  </a:cubicBezTo>
                  <a:cubicBezTo>
                    <a:pt x="1355" y="608"/>
                    <a:pt x="1355" y="608"/>
                    <a:pt x="1355" y="608"/>
                  </a:cubicBezTo>
                  <a:close/>
                </a:path>
              </a:pathLst>
            </a:custGeom>
            <a:solidFill>
              <a:schemeClr val="accent4"/>
            </a:solidFill>
            <a:ln w="0">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FE6AEB4D-5C3C-49C2-977C-1DE6E2793434}"/>
                </a:ext>
              </a:extLst>
            </p:cNvPr>
            <p:cNvGrpSpPr/>
            <p:nvPr/>
          </p:nvGrpSpPr>
          <p:grpSpPr bwMode="gray">
            <a:xfrm>
              <a:off x="6025467" y="5249735"/>
              <a:ext cx="629320" cy="374942"/>
              <a:chOff x="6025467" y="5394119"/>
              <a:chExt cx="629320" cy="374942"/>
            </a:xfrm>
          </p:grpSpPr>
          <p:sp>
            <p:nvSpPr>
              <p:cNvPr id="20" name="Oval 19">
                <a:extLst>
                  <a:ext uri="{FF2B5EF4-FFF2-40B4-BE49-F238E27FC236}">
                    <a16:creationId xmlns:a16="http://schemas.microsoft.com/office/drawing/2014/main" id="{46D7E266-1FC0-4446-8527-002E2A9B52B7}"/>
                  </a:ext>
                </a:extLst>
              </p:cNvPr>
              <p:cNvSpPr/>
              <p:nvPr/>
            </p:nvSpPr>
            <p:spPr bwMode="gray">
              <a:xfrm>
                <a:off x="6165431" y="5406376"/>
                <a:ext cx="350430" cy="350430"/>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1" name="Group 4">
                <a:extLst>
                  <a:ext uri="{FF2B5EF4-FFF2-40B4-BE49-F238E27FC236}">
                    <a16:creationId xmlns:a16="http://schemas.microsoft.com/office/drawing/2014/main" id="{4B3E91A6-3CD4-459C-931B-E7CCD19892CA}"/>
                  </a:ext>
                </a:extLst>
              </p:cNvPr>
              <p:cNvGrpSpPr>
                <a:grpSpLocks noChangeAspect="1"/>
              </p:cNvGrpSpPr>
              <p:nvPr/>
            </p:nvGrpSpPr>
            <p:grpSpPr bwMode="gray">
              <a:xfrm>
                <a:off x="6025467" y="5394119"/>
                <a:ext cx="629320" cy="374942"/>
                <a:chOff x="4134" y="3264"/>
                <a:chExt cx="475" cy="283"/>
              </a:xfrm>
              <a:solidFill>
                <a:schemeClr val="accent4"/>
              </a:solidFill>
            </p:grpSpPr>
            <p:sp>
              <p:nvSpPr>
                <p:cNvPr id="23" name="Freeform 5">
                  <a:extLst>
                    <a:ext uri="{FF2B5EF4-FFF2-40B4-BE49-F238E27FC236}">
                      <a16:creationId xmlns:a16="http://schemas.microsoft.com/office/drawing/2014/main" id="{CD0A8DD0-B56A-440A-B42B-870FD191D9FD}"/>
                    </a:ext>
                  </a:extLst>
                </p:cNvPr>
                <p:cNvSpPr>
                  <a:spLocks noEditPoints="1"/>
                </p:cNvSpPr>
                <p:nvPr/>
              </p:nvSpPr>
              <p:spPr bwMode="gray">
                <a:xfrm>
                  <a:off x="4513" y="3265"/>
                  <a:ext cx="96" cy="281"/>
                </a:xfrm>
                <a:custGeom>
                  <a:avLst/>
                  <a:gdLst>
                    <a:gd name="T0" fmla="*/ 760 w 760"/>
                    <a:gd name="T1" fmla="*/ 615 h 2230"/>
                    <a:gd name="T2" fmla="*/ 380 w 760"/>
                    <a:gd name="T3" fmla="*/ 0 h 2230"/>
                    <a:gd name="T4" fmla="*/ 0 w 760"/>
                    <a:gd name="T5" fmla="*/ 615 h 2230"/>
                    <a:gd name="T6" fmla="*/ 228 w 760"/>
                    <a:gd name="T7" fmla="*/ 1071 h 2230"/>
                    <a:gd name="T8" fmla="*/ 185 w 760"/>
                    <a:gd name="T9" fmla="*/ 2032 h 2230"/>
                    <a:gd name="T10" fmla="*/ 185 w 760"/>
                    <a:gd name="T11" fmla="*/ 2036 h 2230"/>
                    <a:gd name="T12" fmla="*/ 379 w 760"/>
                    <a:gd name="T13" fmla="*/ 2230 h 2230"/>
                    <a:gd name="T14" fmla="*/ 572 w 760"/>
                    <a:gd name="T15" fmla="*/ 2036 h 2230"/>
                    <a:gd name="T16" fmla="*/ 572 w 760"/>
                    <a:gd name="T17" fmla="*/ 2034 h 2230"/>
                    <a:gd name="T18" fmla="*/ 536 w 760"/>
                    <a:gd name="T19" fmla="*/ 1069 h 2230"/>
                    <a:gd name="T20" fmla="*/ 760 w 760"/>
                    <a:gd name="T21" fmla="*/ 615 h 2230"/>
                    <a:gd name="T22" fmla="*/ 431 w 760"/>
                    <a:gd name="T23" fmla="*/ 1003 h 2230"/>
                    <a:gd name="T24" fmla="*/ 472 w 760"/>
                    <a:gd name="T25" fmla="*/ 2036 h 2230"/>
                    <a:gd name="T26" fmla="*/ 380 w 760"/>
                    <a:gd name="T27" fmla="*/ 2129 h 2230"/>
                    <a:gd name="T28" fmla="*/ 287 w 760"/>
                    <a:gd name="T29" fmla="*/ 2037 h 2230"/>
                    <a:gd name="T30" fmla="*/ 287 w 760"/>
                    <a:gd name="T31" fmla="*/ 2036 h 2230"/>
                    <a:gd name="T32" fmla="*/ 333 w 760"/>
                    <a:gd name="T33" fmla="*/ 1005 h 2230"/>
                    <a:gd name="T34" fmla="*/ 103 w 760"/>
                    <a:gd name="T35" fmla="*/ 615 h 2230"/>
                    <a:gd name="T36" fmla="*/ 380 w 760"/>
                    <a:gd name="T37" fmla="*/ 101 h 2230"/>
                    <a:gd name="T38" fmla="*/ 659 w 760"/>
                    <a:gd name="T39" fmla="*/ 615 h 2230"/>
                    <a:gd name="T40" fmla="*/ 431 w 760"/>
                    <a:gd name="T41" fmla="*/ 1003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0" h="2230">
                      <a:moveTo>
                        <a:pt x="760" y="615"/>
                      </a:moveTo>
                      <a:cubicBezTo>
                        <a:pt x="760" y="358"/>
                        <a:pt x="616" y="0"/>
                        <a:pt x="380" y="0"/>
                      </a:cubicBezTo>
                      <a:cubicBezTo>
                        <a:pt x="144" y="0"/>
                        <a:pt x="0" y="358"/>
                        <a:pt x="0" y="615"/>
                      </a:cubicBezTo>
                      <a:cubicBezTo>
                        <a:pt x="0" y="817"/>
                        <a:pt x="92" y="995"/>
                        <a:pt x="228" y="1071"/>
                      </a:cubicBezTo>
                      <a:cubicBezTo>
                        <a:pt x="185" y="2032"/>
                        <a:pt x="185" y="2032"/>
                        <a:pt x="185" y="2032"/>
                      </a:cubicBezTo>
                      <a:cubicBezTo>
                        <a:pt x="185" y="2036"/>
                        <a:pt x="185" y="2036"/>
                        <a:pt x="185" y="2036"/>
                      </a:cubicBezTo>
                      <a:cubicBezTo>
                        <a:pt x="185" y="2143"/>
                        <a:pt x="272" y="2230"/>
                        <a:pt x="379" y="2230"/>
                      </a:cubicBezTo>
                      <a:cubicBezTo>
                        <a:pt x="486" y="2230"/>
                        <a:pt x="572" y="2143"/>
                        <a:pt x="572" y="2036"/>
                      </a:cubicBezTo>
                      <a:cubicBezTo>
                        <a:pt x="572" y="2034"/>
                        <a:pt x="572" y="2034"/>
                        <a:pt x="572" y="2034"/>
                      </a:cubicBezTo>
                      <a:cubicBezTo>
                        <a:pt x="536" y="1069"/>
                        <a:pt x="536" y="1069"/>
                        <a:pt x="536" y="1069"/>
                      </a:cubicBezTo>
                      <a:cubicBezTo>
                        <a:pt x="671" y="992"/>
                        <a:pt x="760" y="817"/>
                        <a:pt x="760" y="615"/>
                      </a:cubicBezTo>
                      <a:close/>
                      <a:moveTo>
                        <a:pt x="431" y="1003"/>
                      </a:moveTo>
                      <a:cubicBezTo>
                        <a:pt x="472" y="2036"/>
                        <a:pt x="472" y="2036"/>
                        <a:pt x="472" y="2036"/>
                      </a:cubicBezTo>
                      <a:cubicBezTo>
                        <a:pt x="472" y="2088"/>
                        <a:pt x="431" y="2129"/>
                        <a:pt x="380" y="2129"/>
                      </a:cubicBezTo>
                      <a:cubicBezTo>
                        <a:pt x="329" y="2129"/>
                        <a:pt x="287" y="2088"/>
                        <a:pt x="287" y="2037"/>
                      </a:cubicBezTo>
                      <a:cubicBezTo>
                        <a:pt x="287" y="2037"/>
                        <a:pt x="287" y="2036"/>
                        <a:pt x="287" y="2036"/>
                      </a:cubicBezTo>
                      <a:cubicBezTo>
                        <a:pt x="333" y="1005"/>
                        <a:pt x="333" y="1005"/>
                        <a:pt x="333" y="1005"/>
                      </a:cubicBezTo>
                      <a:cubicBezTo>
                        <a:pt x="202" y="973"/>
                        <a:pt x="103" y="811"/>
                        <a:pt x="103" y="615"/>
                      </a:cubicBezTo>
                      <a:cubicBezTo>
                        <a:pt x="103" y="396"/>
                        <a:pt x="228" y="101"/>
                        <a:pt x="380" y="101"/>
                      </a:cubicBezTo>
                      <a:cubicBezTo>
                        <a:pt x="532" y="101"/>
                        <a:pt x="659" y="396"/>
                        <a:pt x="659" y="615"/>
                      </a:cubicBezTo>
                      <a:cubicBezTo>
                        <a:pt x="659" y="808"/>
                        <a:pt x="561" y="969"/>
                        <a:pt x="431" y="1003"/>
                      </a:cubicBezTo>
                      <a:close/>
                    </a:path>
                  </a:pathLst>
                </a:custGeom>
                <a:grpFill/>
                <a:ln w="6350">
                  <a:solidFill>
                    <a:schemeClr val="accent4"/>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6">
                  <a:extLst>
                    <a:ext uri="{FF2B5EF4-FFF2-40B4-BE49-F238E27FC236}">
                      <a16:creationId xmlns:a16="http://schemas.microsoft.com/office/drawing/2014/main" id="{7F26E558-993A-4EE6-8513-2EFDF40A8A9E}"/>
                    </a:ext>
                  </a:extLst>
                </p:cNvPr>
                <p:cNvSpPr>
                  <a:spLocks noEditPoints="1"/>
                </p:cNvSpPr>
                <p:nvPr/>
              </p:nvSpPr>
              <p:spPr bwMode="gray">
                <a:xfrm>
                  <a:off x="4134" y="3264"/>
                  <a:ext cx="79" cy="283"/>
                </a:xfrm>
                <a:custGeom>
                  <a:avLst/>
                  <a:gdLst>
                    <a:gd name="T0" fmla="*/ 605 w 624"/>
                    <a:gd name="T1" fmla="*/ 532 h 2241"/>
                    <a:gd name="T2" fmla="*/ 586 w 624"/>
                    <a:gd name="T3" fmla="*/ 136 h 2241"/>
                    <a:gd name="T4" fmla="*/ 404 w 624"/>
                    <a:gd name="T5" fmla="*/ 18 h 2241"/>
                    <a:gd name="T6" fmla="*/ 204 w 624"/>
                    <a:gd name="T7" fmla="*/ 22 h 2241"/>
                    <a:gd name="T8" fmla="*/ 37 w 624"/>
                    <a:gd name="T9" fmla="*/ 140 h 2241"/>
                    <a:gd name="T10" fmla="*/ 16 w 624"/>
                    <a:gd name="T11" fmla="*/ 562 h 2241"/>
                    <a:gd name="T12" fmla="*/ 154 w 624"/>
                    <a:gd name="T13" fmla="*/ 945 h 2241"/>
                    <a:gd name="T14" fmla="*/ 296 w 624"/>
                    <a:gd name="T15" fmla="*/ 2236 h 2241"/>
                    <a:gd name="T16" fmla="*/ 500 w 624"/>
                    <a:gd name="T17" fmla="*/ 2031 h 2241"/>
                    <a:gd name="T18" fmla="*/ 612 w 624"/>
                    <a:gd name="T19" fmla="*/ 638 h 2241"/>
                    <a:gd name="T20" fmla="*/ 400 w 624"/>
                    <a:gd name="T21" fmla="*/ 2031 h 2241"/>
                    <a:gd name="T22" fmla="*/ 213 w 624"/>
                    <a:gd name="T23" fmla="*/ 2055 h 2241"/>
                    <a:gd name="T24" fmla="*/ 258 w 624"/>
                    <a:gd name="T25" fmla="*/ 881 h 2241"/>
                    <a:gd name="T26" fmla="*/ 119 w 624"/>
                    <a:gd name="T27" fmla="*/ 540 h 2241"/>
                    <a:gd name="T28" fmla="*/ 140 w 624"/>
                    <a:gd name="T29" fmla="*/ 143 h 2241"/>
                    <a:gd name="T30" fmla="*/ 188 w 624"/>
                    <a:gd name="T31" fmla="*/ 128 h 2241"/>
                    <a:gd name="T32" fmla="*/ 187 w 624"/>
                    <a:gd name="T33" fmla="*/ 543 h 2241"/>
                    <a:gd name="T34" fmla="*/ 238 w 624"/>
                    <a:gd name="T35" fmla="*/ 543 h 2241"/>
                    <a:gd name="T36" fmla="*/ 238 w 624"/>
                    <a:gd name="T37" fmla="*/ 137 h 2241"/>
                    <a:gd name="T38" fmla="*/ 256 w 624"/>
                    <a:gd name="T39" fmla="*/ 106 h 2241"/>
                    <a:gd name="T40" fmla="*/ 287 w 624"/>
                    <a:gd name="T41" fmla="*/ 137 h 2241"/>
                    <a:gd name="T42" fmla="*/ 287 w 624"/>
                    <a:gd name="T43" fmla="*/ 137 h 2241"/>
                    <a:gd name="T44" fmla="*/ 312 w 624"/>
                    <a:gd name="T45" fmla="*/ 568 h 2241"/>
                    <a:gd name="T46" fmla="*/ 337 w 624"/>
                    <a:gd name="T47" fmla="*/ 137 h 2241"/>
                    <a:gd name="T48" fmla="*/ 337 w 624"/>
                    <a:gd name="T49" fmla="*/ 137 h 2241"/>
                    <a:gd name="T50" fmla="*/ 377 w 624"/>
                    <a:gd name="T51" fmla="*/ 137 h 2241"/>
                    <a:gd name="T52" fmla="*/ 377 w 624"/>
                    <a:gd name="T53" fmla="*/ 543 h 2241"/>
                    <a:gd name="T54" fmla="*/ 428 w 624"/>
                    <a:gd name="T55" fmla="*/ 543 h 2241"/>
                    <a:gd name="T56" fmla="*/ 428 w 624"/>
                    <a:gd name="T57" fmla="*/ 137 h 2241"/>
                    <a:gd name="T58" fmla="*/ 458 w 624"/>
                    <a:gd name="T59" fmla="*/ 110 h 2241"/>
                    <a:gd name="T60" fmla="*/ 484 w 624"/>
                    <a:gd name="T61" fmla="*/ 141 h 2241"/>
                    <a:gd name="T62" fmla="*/ 511 w 624"/>
                    <a:gd name="T63" fmla="*/ 644 h 2241"/>
                    <a:gd name="T64" fmla="*/ 359 w 624"/>
                    <a:gd name="T65" fmla="*/ 882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4" h="2241">
                      <a:moveTo>
                        <a:pt x="612" y="638"/>
                      </a:moveTo>
                      <a:cubicBezTo>
                        <a:pt x="610" y="602"/>
                        <a:pt x="608" y="566"/>
                        <a:pt x="605" y="532"/>
                      </a:cubicBezTo>
                      <a:cubicBezTo>
                        <a:pt x="586" y="145"/>
                        <a:pt x="586" y="145"/>
                        <a:pt x="586" y="145"/>
                      </a:cubicBezTo>
                      <a:cubicBezTo>
                        <a:pt x="586" y="142"/>
                        <a:pt x="586" y="139"/>
                        <a:pt x="586" y="136"/>
                      </a:cubicBezTo>
                      <a:cubicBezTo>
                        <a:pt x="586" y="65"/>
                        <a:pt x="528" y="7"/>
                        <a:pt x="456" y="7"/>
                      </a:cubicBezTo>
                      <a:cubicBezTo>
                        <a:pt x="438" y="7"/>
                        <a:pt x="420" y="11"/>
                        <a:pt x="404" y="18"/>
                      </a:cubicBezTo>
                      <a:cubicBezTo>
                        <a:pt x="375" y="5"/>
                        <a:pt x="341" y="5"/>
                        <a:pt x="312" y="18"/>
                      </a:cubicBezTo>
                      <a:cubicBezTo>
                        <a:pt x="278" y="3"/>
                        <a:pt x="238" y="4"/>
                        <a:pt x="204" y="22"/>
                      </a:cubicBezTo>
                      <a:cubicBezTo>
                        <a:pt x="138" y="0"/>
                        <a:pt x="66" y="35"/>
                        <a:pt x="44" y="102"/>
                      </a:cubicBezTo>
                      <a:cubicBezTo>
                        <a:pt x="40" y="114"/>
                        <a:pt x="37" y="127"/>
                        <a:pt x="37" y="140"/>
                      </a:cubicBezTo>
                      <a:cubicBezTo>
                        <a:pt x="37" y="142"/>
                        <a:pt x="37" y="143"/>
                        <a:pt x="37" y="145"/>
                      </a:cubicBezTo>
                      <a:cubicBezTo>
                        <a:pt x="16" y="562"/>
                        <a:pt x="16" y="562"/>
                        <a:pt x="16" y="562"/>
                      </a:cubicBezTo>
                      <a:cubicBezTo>
                        <a:pt x="14" y="588"/>
                        <a:pt x="13" y="615"/>
                        <a:pt x="11" y="641"/>
                      </a:cubicBezTo>
                      <a:cubicBezTo>
                        <a:pt x="0" y="761"/>
                        <a:pt x="54" y="877"/>
                        <a:pt x="154" y="945"/>
                      </a:cubicBezTo>
                      <a:cubicBezTo>
                        <a:pt x="111" y="2031"/>
                        <a:pt x="111" y="2031"/>
                        <a:pt x="111" y="2031"/>
                      </a:cubicBezTo>
                      <a:cubicBezTo>
                        <a:pt x="105" y="2139"/>
                        <a:pt x="188" y="2230"/>
                        <a:pt x="296" y="2236"/>
                      </a:cubicBezTo>
                      <a:cubicBezTo>
                        <a:pt x="403" y="2241"/>
                        <a:pt x="495" y="2158"/>
                        <a:pt x="500" y="2051"/>
                      </a:cubicBezTo>
                      <a:cubicBezTo>
                        <a:pt x="501" y="2044"/>
                        <a:pt x="501" y="2038"/>
                        <a:pt x="500" y="2031"/>
                      </a:cubicBezTo>
                      <a:cubicBezTo>
                        <a:pt x="461" y="947"/>
                        <a:pt x="461" y="947"/>
                        <a:pt x="461" y="947"/>
                      </a:cubicBezTo>
                      <a:cubicBezTo>
                        <a:pt x="566" y="881"/>
                        <a:pt x="624" y="761"/>
                        <a:pt x="612" y="638"/>
                      </a:cubicBezTo>
                      <a:close/>
                      <a:moveTo>
                        <a:pt x="359" y="882"/>
                      </a:moveTo>
                      <a:cubicBezTo>
                        <a:pt x="400" y="2031"/>
                        <a:pt x="400" y="2031"/>
                        <a:pt x="400" y="2031"/>
                      </a:cubicBezTo>
                      <a:cubicBezTo>
                        <a:pt x="406" y="2083"/>
                        <a:pt x="370" y="2130"/>
                        <a:pt x="319" y="2136"/>
                      </a:cubicBezTo>
                      <a:cubicBezTo>
                        <a:pt x="267" y="2143"/>
                        <a:pt x="220" y="2106"/>
                        <a:pt x="213" y="2055"/>
                      </a:cubicBezTo>
                      <a:cubicBezTo>
                        <a:pt x="212" y="2047"/>
                        <a:pt x="212" y="2039"/>
                        <a:pt x="213" y="2031"/>
                      </a:cubicBezTo>
                      <a:cubicBezTo>
                        <a:pt x="258" y="881"/>
                        <a:pt x="258" y="881"/>
                        <a:pt x="258" y="881"/>
                      </a:cubicBezTo>
                      <a:cubicBezTo>
                        <a:pt x="167" y="856"/>
                        <a:pt x="106" y="760"/>
                        <a:pt x="113" y="648"/>
                      </a:cubicBezTo>
                      <a:cubicBezTo>
                        <a:pt x="115" y="612"/>
                        <a:pt x="117" y="576"/>
                        <a:pt x="119" y="540"/>
                      </a:cubicBezTo>
                      <a:cubicBezTo>
                        <a:pt x="119" y="540"/>
                        <a:pt x="119" y="540"/>
                        <a:pt x="119" y="540"/>
                      </a:cubicBezTo>
                      <a:cubicBezTo>
                        <a:pt x="140" y="143"/>
                        <a:pt x="140" y="143"/>
                        <a:pt x="140" y="143"/>
                      </a:cubicBezTo>
                      <a:cubicBezTo>
                        <a:pt x="135" y="130"/>
                        <a:pt x="142" y="116"/>
                        <a:pt x="156" y="111"/>
                      </a:cubicBezTo>
                      <a:cubicBezTo>
                        <a:pt x="169" y="107"/>
                        <a:pt x="183" y="114"/>
                        <a:pt x="188" y="128"/>
                      </a:cubicBezTo>
                      <a:cubicBezTo>
                        <a:pt x="190" y="133"/>
                        <a:pt x="189" y="140"/>
                        <a:pt x="187" y="145"/>
                      </a:cubicBezTo>
                      <a:cubicBezTo>
                        <a:pt x="187" y="543"/>
                        <a:pt x="187" y="543"/>
                        <a:pt x="187" y="543"/>
                      </a:cubicBezTo>
                      <a:cubicBezTo>
                        <a:pt x="187" y="557"/>
                        <a:pt x="198" y="568"/>
                        <a:pt x="212" y="568"/>
                      </a:cubicBezTo>
                      <a:cubicBezTo>
                        <a:pt x="226" y="568"/>
                        <a:pt x="238" y="557"/>
                        <a:pt x="238" y="543"/>
                      </a:cubicBezTo>
                      <a:cubicBezTo>
                        <a:pt x="238" y="137"/>
                        <a:pt x="238" y="137"/>
                        <a:pt x="238" y="137"/>
                      </a:cubicBezTo>
                      <a:cubicBezTo>
                        <a:pt x="238" y="137"/>
                        <a:pt x="238" y="137"/>
                        <a:pt x="238" y="137"/>
                      </a:cubicBezTo>
                      <a:cubicBezTo>
                        <a:pt x="238" y="137"/>
                        <a:pt x="238" y="137"/>
                        <a:pt x="238" y="137"/>
                      </a:cubicBezTo>
                      <a:cubicBezTo>
                        <a:pt x="234" y="124"/>
                        <a:pt x="242" y="110"/>
                        <a:pt x="256" y="106"/>
                      </a:cubicBezTo>
                      <a:cubicBezTo>
                        <a:pt x="269" y="103"/>
                        <a:pt x="283" y="111"/>
                        <a:pt x="287" y="124"/>
                      </a:cubicBezTo>
                      <a:cubicBezTo>
                        <a:pt x="288" y="128"/>
                        <a:pt x="288" y="133"/>
                        <a:pt x="287" y="137"/>
                      </a:cubicBezTo>
                      <a:cubicBezTo>
                        <a:pt x="287" y="137"/>
                        <a:pt x="287" y="137"/>
                        <a:pt x="287" y="137"/>
                      </a:cubicBezTo>
                      <a:cubicBezTo>
                        <a:pt x="287" y="137"/>
                        <a:pt x="287" y="137"/>
                        <a:pt x="287" y="137"/>
                      </a:cubicBezTo>
                      <a:cubicBezTo>
                        <a:pt x="287" y="543"/>
                        <a:pt x="287" y="543"/>
                        <a:pt x="287" y="543"/>
                      </a:cubicBezTo>
                      <a:cubicBezTo>
                        <a:pt x="287" y="557"/>
                        <a:pt x="298" y="568"/>
                        <a:pt x="312" y="568"/>
                      </a:cubicBezTo>
                      <a:cubicBezTo>
                        <a:pt x="326" y="568"/>
                        <a:pt x="337" y="557"/>
                        <a:pt x="337" y="543"/>
                      </a:cubicBezTo>
                      <a:cubicBezTo>
                        <a:pt x="337" y="137"/>
                        <a:pt x="337" y="137"/>
                        <a:pt x="337" y="137"/>
                      </a:cubicBezTo>
                      <a:cubicBezTo>
                        <a:pt x="337" y="137"/>
                        <a:pt x="337" y="137"/>
                        <a:pt x="337" y="137"/>
                      </a:cubicBezTo>
                      <a:cubicBezTo>
                        <a:pt x="337" y="137"/>
                        <a:pt x="337" y="137"/>
                        <a:pt x="337" y="137"/>
                      </a:cubicBezTo>
                      <a:cubicBezTo>
                        <a:pt x="337" y="122"/>
                        <a:pt x="346" y="110"/>
                        <a:pt x="357" y="110"/>
                      </a:cubicBezTo>
                      <a:cubicBezTo>
                        <a:pt x="368" y="110"/>
                        <a:pt x="377" y="122"/>
                        <a:pt x="377" y="137"/>
                      </a:cubicBezTo>
                      <a:cubicBezTo>
                        <a:pt x="377" y="139"/>
                        <a:pt x="377" y="140"/>
                        <a:pt x="377" y="141"/>
                      </a:cubicBezTo>
                      <a:cubicBezTo>
                        <a:pt x="377" y="543"/>
                        <a:pt x="377" y="543"/>
                        <a:pt x="377" y="543"/>
                      </a:cubicBezTo>
                      <a:cubicBezTo>
                        <a:pt x="377" y="557"/>
                        <a:pt x="388" y="568"/>
                        <a:pt x="402" y="568"/>
                      </a:cubicBezTo>
                      <a:cubicBezTo>
                        <a:pt x="416" y="568"/>
                        <a:pt x="428" y="557"/>
                        <a:pt x="428" y="543"/>
                      </a:cubicBezTo>
                      <a:cubicBezTo>
                        <a:pt x="428" y="137"/>
                        <a:pt x="428" y="137"/>
                        <a:pt x="428" y="137"/>
                      </a:cubicBezTo>
                      <a:cubicBezTo>
                        <a:pt x="428" y="137"/>
                        <a:pt x="428" y="137"/>
                        <a:pt x="428" y="137"/>
                      </a:cubicBezTo>
                      <a:cubicBezTo>
                        <a:pt x="428" y="137"/>
                        <a:pt x="428" y="137"/>
                        <a:pt x="428" y="136"/>
                      </a:cubicBezTo>
                      <a:cubicBezTo>
                        <a:pt x="429" y="120"/>
                        <a:pt x="443" y="108"/>
                        <a:pt x="458" y="110"/>
                      </a:cubicBezTo>
                      <a:cubicBezTo>
                        <a:pt x="472" y="111"/>
                        <a:pt x="483" y="122"/>
                        <a:pt x="484" y="136"/>
                      </a:cubicBezTo>
                      <a:cubicBezTo>
                        <a:pt x="484" y="137"/>
                        <a:pt x="484" y="139"/>
                        <a:pt x="484" y="141"/>
                      </a:cubicBezTo>
                      <a:cubicBezTo>
                        <a:pt x="504" y="536"/>
                        <a:pt x="504" y="536"/>
                        <a:pt x="504" y="536"/>
                      </a:cubicBezTo>
                      <a:cubicBezTo>
                        <a:pt x="506" y="572"/>
                        <a:pt x="508" y="608"/>
                        <a:pt x="511" y="644"/>
                      </a:cubicBezTo>
                      <a:cubicBezTo>
                        <a:pt x="520" y="759"/>
                        <a:pt x="454" y="858"/>
                        <a:pt x="358" y="882"/>
                      </a:cubicBezTo>
                      <a:lnTo>
                        <a:pt x="359" y="882"/>
                      </a:lnTo>
                      <a:close/>
                    </a:path>
                  </a:pathLst>
                </a:custGeom>
                <a:grpFill/>
                <a:ln w="6350">
                  <a:solidFill>
                    <a:schemeClr val="accent4"/>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2" name="Oval 21">
                <a:extLst>
                  <a:ext uri="{FF2B5EF4-FFF2-40B4-BE49-F238E27FC236}">
                    <a16:creationId xmlns:a16="http://schemas.microsoft.com/office/drawing/2014/main" id="{50293327-6916-4FF5-9E0A-ABF7C40E82BF}"/>
                  </a:ext>
                </a:extLst>
              </p:cNvPr>
              <p:cNvSpPr/>
              <p:nvPr/>
            </p:nvSpPr>
            <p:spPr bwMode="gray">
              <a:xfrm>
                <a:off x="6217870" y="5458815"/>
                <a:ext cx="245553" cy="24555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pic>
        <p:nvPicPr>
          <p:cNvPr id="26" name="cost go down (money sign)">
            <a:extLst>
              <a:ext uri="{FF2B5EF4-FFF2-40B4-BE49-F238E27FC236}">
                <a16:creationId xmlns:a16="http://schemas.microsoft.com/office/drawing/2014/main" id="{51C1C7AA-BFC9-402A-BD41-00C66E4BC139}"/>
              </a:ext>
            </a:extLst>
          </p:cNvPr>
          <p:cNvPicPr>
            <a:picLocks noChangeAspect="1"/>
          </p:cNvPicPr>
          <p:nvPr/>
        </p:nvPicPr>
        <p:blipFill>
          <a:blip r:embed="rId7">
            <a:duotone>
              <a:schemeClr val="accent1">
                <a:shade val="45000"/>
                <a:satMod val="135000"/>
              </a:schemeClr>
              <a:prstClr val="white"/>
            </a:duotone>
          </a:blip>
          <a:srcRect b="56228"/>
          <a:stretch>
            <a:fillRect/>
          </a:stretch>
        </p:blipFill>
        <p:spPr bwMode="gray">
          <a:xfrm>
            <a:off x="1795465" y="1421156"/>
            <a:ext cx="3044952" cy="1995144"/>
          </a:xfrm>
          <a:custGeom>
            <a:avLst/>
            <a:gdLst>
              <a:gd name="connsiteX0" fmla="*/ 0 w 3044952"/>
              <a:gd name="connsiteY0" fmla="*/ 0 h 1995144"/>
              <a:gd name="connsiteX1" fmla="*/ 3044952 w 3044952"/>
              <a:gd name="connsiteY1" fmla="*/ 0 h 1995144"/>
              <a:gd name="connsiteX2" fmla="*/ 3044952 w 3044952"/>
              <a:gd name="connsiteY2" fmla="*/ 1995144 h 1995144"/>
              <a:gd name="connsiteX3" fmla="*/ 0 w 3044952"/>
              <a:gd name="connsiteY3" fmla="*/ 1995144 h 1995144"/>
            </a:gdLst>
            <a:ahLst/>
            <a:cxnLst>
              <a:cxn ang="0">
                <a:pos x="connsiteX0" y="connsiteY0"/>
              </a:cxn>
              <a:cxn ang="0">
                <a:pos x="connsiteX1" y="connsiteY1"/>
              </a:cxn>
              <a:cxn ang="0">
                <a:pos x="connsiteX2" y="connsiteY2"/>
              </a:cxn>
              <a:cxn ang="0">
                <a:pos x="connsiteX3" y="connsiteY3"/>
              </a:cxn>
            </a:cxnLst>
            <a:rect l="l" t="t" r="r" b="b"/>
            <a:pathLst>
              <a:path w="3044952" h="1995144">
                <a:moveTo>
                  <a:pt x="0" y="0"/>
                </a:moveTo>
                <a:lnTo>
                  <a:pt x="3044952" y="0"/>
                </a:lnTo>
                <a:lnTo>
                  <a:pt x="3044952" y="1995144"/>
                </a:lnTo>
                <a:lnTo>
                  <a:pt x="0" y="1995144"/>
                </a:lnTo>
                <a:close/>
              </a:path>
            </a:pathLst>
          </a:custGeom>
        </p:spPr>
      </p:pic>
      <p:pic>
        <p:nvPicPr>
          <p:cNvPr id="27" name="Picture 26">
            <a:extLst>
              <a:ext uri="{FF2B5EF4-FFF2-40B4-BE49-F238E27FC236}">
                <a16:creationId xmlns:a16="http://schemas.microsoft.com/office/drawing/2014/main" id="{488F6478-74C5-4BBF-8538-F0E1F316A371}"/>
              </a:ext>
            </a:extLst>
          </p:cNvPr>
          <p:cNvPicPr>
            <a:picLocks noChangeAspect="1"/>
          </p:cNvPicPr>
          <p:nvPr/>
        </p:nvPicPr>
        <p:blipFill>
          <a:blip r:embed="rId7">
            <a:duotone>
              <a:schemeClr val="accent1">
                <a:shade val="45000"/>
                <a:satMod val="135000"/>
              </a:schemeClr>
              <a:prstClr val="white"/>
            </a:duotone>
          </a:blip>
          <a:srcRect t="43728"/>
          <a:stretch>
            <a:fillRect/>
          </a:stretch>
        </p:blipFill>
        <p:spPr bwMode="gray">
          <a:xfrm>
            <a:off x="1795465" y="3406776"/>
            <a:ext cx="3044952" cy="2564911"/>
          </a:xfrm>
          <a:custGeom>
            <a:avLst/>
            <a:gdLst>
              <a:gd name="connsiteX0" fmla="*/ 0 w 3044952"/>
              <a:gd name="connsiteY0" fmla="*/ 0 h 2564911"/>
              <a:gd name="connsiteX1" fmla="*/ 3044952 w 3044952"/>
              <a:gd name="connsiteY1" fmla="*/ 0 h 2564911"/>
              <a:gd name="connsiteX2" fmla="*/ 3044952 w 3044952"/>
              <a:gd name="connsiteY2" fmla="*/ 2564911 h 2564911"/>
              <a:gd name="connsiteX3" fmla="*/ 0 w 3044952"/>
              <a:gd name="connsiteY3" fmla="*/ 2564911 h 2564911"/>
              <a:gd name="connsiteX4" fmla="*/ 0 w 3044952"/>
              <a:gd name="connsiteY4" fmla="*/ 0 h 256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952" h="2564911">
                <a:moveTo>
                  <a:pt x="0" y="0"/>
                </a:moveTo>
                <a:lnTo>
                  <a:pt x="3044952" y="0"/>
                </a:lnTo>
                <a:lnTo>
                  <a:pt x="3044952" y="2564911"/>
                </a:lnTo>
                <a:lnTo>
                  <a:pt x="0" y="2564911"/>
                </a:lnTo>
                <a:lnTo>
                  <a:pt x="0" y="0"/>
                </a:lnTo>
                <a:close/>
              </a:path>
            </a:pathLst>
          </a:custGeom>
        </p:spPr>
      </p:pic>
      <p:pic>
        <p:nvPicPr>
          <p:cNvPr id="62" name="cost go up (money sign)">
            <a:extLst>
              <a:ext uri="{FF2B5EF4-FFF2-40B4-BE49-F238E27FC236}">
                <a16:creationId xmlns:a16="http://schemas.microsoft.com/office/drawing/2014/main" id="{1D44F790-479A-4EFB-A6F7-8751AC70BE1B}"/>
              </a:ext>
            </a:extLst>
          </p:cNvPr>
          <p:cNvPicPr>
            <a:picLocks noChangeAspect="1"/>
          </p:cNvPicPr>
          <p:nvPr/>
        </p:nvPicPr>
        <p:blipFill rotWithShape="1">
          <a:blip r:embed="rId7">
            <a:duotone>
              <a:schemeClr val="accent1">
                <a:shade val="45000"/>
                <a:satMod val="135000"/>
              </a:schemeClr>
              <a:prstClr val="white"/>
            </a:duotone>
          </a:blip>
          <a:srcRect t="11254" b="50504"/>
          <a:stretch/>
        </p:blipFill>
        <p:spPr bwMode="gray">
          <a:xfrm>
            <a:off x="1816980" y="1938542"/>
            <a:ext cx="3064585" cy="1754326"/>
          </a:xfrm>
          <a:prstGeom prst="rect">
            <a:avLst/>
          </a:prstGeom>
        </p:spPr>
      </p:pic>
      <p:grpSp>
        <p:nvGrpSpPr>
          <p:cNvPr id="63" name="Group 62">
            <a:extLst>
              <a:ext uri="{FF2B5EF4-FFF2-40B4-BE49-F238E27FC236}">
                <a16:creationId xmlns:a16="http://schemas.microsoft.com/office/drawing/2014/main" id="{29B9F547-7D21-46C6-8100-4C33F6CA67BB}"/>
              </a:ext>
            </a:extLst>
          </p:cNvPr>
          <p:cNvGrpSpPr/>
          <p:nvPr/>
        </p:nvGrpSpPr>
        <p:grpSpPr bwMode="gray">
          <a:xfrm>
            <a:off x="5933087" y="1483372"/>
            <a:ext cx="4180400" cy="4407264"/>
            <a:chOff x="5931876" y="1422737"/>
            <a:chExt cx="3753545" cy="4407264"/>
          </a:xfrm>
        </p:grpSpPr>
        <p:grpSp>
          <p:nvGrpSpPr>
            <p:cNvPr id="64" name="Group 63">
              <a:extLst>
                <a:ext uri="{FF2B5EF4-FFF2-40B4-BE49-F238E27FC236}">
                  <a16:creationId xmlns:a16="http://schemas.microsoft.com/office/drawing/2014/main" id="{C57BA145-4488-4FDA-A3AA-5CDA614478A0}"/>
                </a:ext>
              </a:extLst>
            </p:cNvPr>
            <p:cNvGrpSpPr/>
            <p:nvPr/>
          </p:nvGrpSpPr>
          <p:grpSpPr bwMode="gray">
            <a:xfrm>
              <a:off x="5932551" y="2231503"/>
              <a:ext cx="2981525" cy="3598498"/>
              <a:chOff x="8648250" y="2225423"/>
              <a:chExt cx="2981525" cy="3598498"/>
            </a:xfrm>
          </p:grpSpPr>
          <p:grpSp>
            <p:nvGrpSpPr>
              <p:cNvPr id="66" name="Group 8">
                <a:extLst>
                  <a:ext uri="{FF2B5EF4-FFF2-40B4-BE49-F238E27FC236}">
                    <a16:creationId xmlns:a16="http://schemas.microsoft.com/office/drawing/2014/main" id="{B11F7B3F-11C1-4AC0-9F64-C2575D759B00}"/>
                  </a:ext>
                </a:extLst>
              </p:cNvPr>
              <p:cNvGrpSpPr>
                <a:grpSpLocks noChangeAspect="1"/>
              </p:cNvGrpSpPr>
              <p:nvPr/>
            </p:nvGrpSpPr>
            <p:grpSpPr bwMode="gray">
              <a:xfrm>
                <a:off x="8841126" y="4236506"/>
                <a:ext cx="397861" cy="538440"/>
                <a:chOff x="7165" y="2944"/>
                <a:chExt cx="300" cy="406"/>
              </a:xfrm>
              <a:solidFill>
                <a:srgbClr val="81BB00"/>
              </a:solidFill>
            </p:grpSpPr>
            <p:sp>
              <p:nvSpPr>
                <p:cNvPr id="81" name="Freeform 9">
                  <a:extLst>
                    <a:ext uri="{FF2B5EF4-FFF2-40B4-BE49-F238E27FC236}">
                      <a16:creationId xmlns:a16="http://schemas.microsoft.com/office/drawing/2014/main" id="{499D5D00-B2F4-48CC-B182-205BF0EB62A8}"/>
                    </a:ext>
                  </a:extLst>
                </p:cNvPr>
                <p:cNvSpPr>
                  <a:spLocks noEditPoints="1"/>
                </p:cNvSpPr>
                <p:nvPr/>
              </p:nvSpPr>
              <p:spPr bwMode="gray">
                <a:xfrm>
                  <a:off x="7165" y="2944"/>
                  <a:ext cx="300" cy="262"/>
                </a:xfrm>
                <a:custGeom>
                  <a:avLst/>
                  <a:gdLst>
                    <a:gd name="T0" fmla="*/ 169 w 1160"/>
                    <a:gd name="T1" fmla="*/ 801 h 1017"/>
                    <a:gd name="T2" fmla="*/ 311 w 1160"/>
                    <a:gd name="T3" fmla="*/ 801 h 1017"/>
                    <a:gd name="T4" fmla="*/ 311 w 1160"/>
                    <a:gd name="T5" fmla="*/ 718 h 1017"/>
                    <a:gd name="T6" fmla="*/ 207 w 1160"/>
                    <a:gd name="T7" fmla="*/ 442 h 1017"/>
                    <a:gd name="T8" fmla="*/ 400 w 1160"/>
                    <a:gd name="T9" fmla="*/ 442 h 1017"/>
                    <a:gd name="T10" fmla="*/ 1077 w 1160"/>
                    <a:gd name="T11" fmla="*/ 760 h 1017"/>
                    <a:gd name="T12" fmla="*/ 742 w 1160"/>
                    <a:gd name="T13" fmla="*/ 790 h 1017"/>
                    <a:gd name="T14" fmla="*/ 531 w 1160"/>
                    <a:gd name="T15" fmla="*/ 718 h 1017"/>
                    <a:gd name="T16" fmla="*/ 531 w 1160"/>
                    <a:gd name="T17" fmla="*/ 801 h 1017"/>
                    <a:gd name="T18" fmla="*/ 718 w 1160"/>
                    <a:gd name="T19" fmla="*/ 939 h 1017"/>
                    <a:gd name="T20" fmla="*/ 759 w 1160"/>
                    <a:gd name="T21" fmla="*/ 1017 h 1017"/>
                    <a:gd name="T22" fmla="*/ 1160 w 1160"/>
                    <a:gd name="T23" fmla="*/ 975 h 1017"/>
                    <a:gd name="T24" fmla="*/ 759 w 1160"/>
                    <a:gd name="T25" fmla="*/ 359 h 1017"/>
                    <a:gd name="T26" fmla="*/ 442 w 1160"/>
                    <a:gd name="T27" fmla="*/ 263 h 1017"/>
                    <a:gd name="T28" fmla="*/ 621 w 1160"/>
                    <a:gd name="T29" fmla="*/ 221 h 1017"/>
                    <a:gd name="T30" fmla="*/ 580 w 1160"/>
                    <a:gd name="T31" fmla="*/ 0 h 1017"/>
                    <a:gd name="T32" fmla="*/ 0 w 1160"/>
                    <a:gd name="T33" fmla="*/ 42 h 1017"/>
                    <a:gd name="T34" fmla="*/ 41 w 1160"/>
                    <a:gd name="T35" fmla="*/ 263 h 1017"/>
                    <a:gd name="T36" fmla="*/ 179 w 1160"/>
                    <a:gd name="T37" fmla="*/ 359 h 1017"/>
                    <a:gd name="T38" fmla="*/ 165 w 1160"/>
                    <a:gd name="T39" fmla="*/ 359 h 1017"/>
                    <a:gd name="T40" fmla="*/ 0 w 1160"/>
                    <a:gd name="T41" fmla="*/ 401 h 1017"/>
                    <a:gd name="T42" fmla="*/ 41 w 1160"/>
                    <a:gd name="T43" fmla="*/ 801 h 1017"/>
                    <a:gd name="T44" fmla="*/ 790 w 1160"/>
                    <a:gd name="T45" fmla="*/ 873 h 1017"/>
                    <a:gd name="T46" fmla="*/ 1077 w 1160"/>
                    <a:gd name="T47" fmla="*/ 934 h 1017"/>
                    <a:gd name="T48" fmla="*/ 83 w 1160"/>
                    <a:gd name="T49" fmla="*/ 83 h 1017"/>
                    <a:gd name="T50" fmla="*/ 538 w 1160"/>
                    <a:gd name="T51" fmla="*/ 180 h 1017"/>
                    <a:gd name="T52" fmla="*/ 221 w 1160"/>
                    <a:gd name="T53" fmla="*/ 180 h 1017"/>
                    <a:gd name="T54" fmla="*/ 83 w 1160"/>
                    <a:gd name="T55" fmla="*/ 83 h 1017"/>
                    <a:gd name="T56" fmla="*/ 359 w 1160"/>
                    <a:gd name="T57" fmla="*/ 263 h 1017"/>
                    <a:gd name="T58" fmla="*/ 262 w 1160"/>
                    <a:gd name="T59" fmla="*/ 359 h 1017"/>
                    <a:gd name="T60" fmla="*/ 83 w 1160"/>
                    <a:gd name="T61" fmla="*/ 442 h 1017"/>
                    <a:gd name="T62" fmla="*/ 127 w 1160"/>
                    <a:gd name="T63" fmla="*/ 718 h 1017"/>
                    <a:gd name="T64" fmla="*/ 83 w 1160"/>
                    <a:gd name="T65" fmla="*/ 442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0" h="1017">
                      <a:moveTo>
                        <a:pt x="41" y="801"/>
                      </a:moveTo>
                      <a:cubicBezTo>
                        <a:pt x="169" y="801"/>
                        <a:pt x="169" y="801"/>
                        <a:pt x="169" y="801"/>
                      </a:cubicBezTo>
                      <a:cubicBezTo>
                        <a:pt x="169" y="801"/>
                        <a:pt x="169" y="801"/>
                        <a:pt x="169" y="801"/>
                      </a:cubicBezTo>
                      <a:cubicBezTo>
                        <a:pt x="311" y="801"/>
                        <a:pt x="311" y="801"/>
                        <a:pt x="311" y="801"/>
                      </a:cubicBezTo>
                      <a:cubicBezTo>
                        <a:pt x="333" y="801"/>
                        <a:pt x="352" y="783"/>
                        <a:pt x="352" y="760"/>
                      </a:cubicBezTo>
                      <a:cubicBezTo>
                        <a:pt x="352" y="737"/>
                        <a:pt x="333" y="718"/>
                        <a:pt x="311" y="718"/>
                      </a:cubicBezTo>
                      <a:cubicBezTo>
                        <a:pt x="210" y="718"/>
                        <a:pt x="210" y="718"/>
                        <a:pt x="210" y="718"/>
                      </a:cubicBezTo>
                      <a:cubicBezTo>
                        <a:pt x="207" y="442"/>
                        <a:pt x="207" y="442"/>
                        <a:pt x="207" y="442"/>
                      </a:cubicBezTo>
                      <a:cubicBezTo>
                        <a:pt x="221" y="442"/>
                        <a:pt x="221" y="442"/>
                        <a:pt x="221" y="442"/>
                      </a:cubicBezTo>
                      <a:cubicBezTo>
                        <a:pt x="400" y="442"/>
                        <a:pt x="400" y="442"/>
                        <a:pt x="400" y="442"/>
                      </a:cubicBezTo>
                      <a:cubicBezTo>
                        <a:pt x="759" y="442"/>
                        <a:pt x="759" y="442"/>
                        <a:pt x="759" y="442"/>
                      </a:cubicBezTo>
                      <a:cubicBezTo>
                        <a:pt x="935" y="442"/>
                        <a:pt x="1077" y="585"/>
                        <a:pt x="1077" y="760"/>
                      </a:cubicBezTo>
                      <a:cubicBezTo>
                        <a:pt x="1077" y="790"/>
                        <a:pt x="1077" y="790"/>
                        <a:pt x="1077" y="790"/>
                      </a:cubicBezTo>
                      <a:cubicBezTo>
                        <a:pt x="742" y="790"/>
                        <a:pt x="742" y="790"/>
                        <a:pt x="742" y="790"/>
                      </a:cubicBezTo>
                      <a:cubicBezTo>
                        <a:pt x="701" y="746"/>
                        <a:pt x="644" y="718"/>
                        <a:pt x="580" y="718"/>
                      </a:cubicBezTo>
                      <a:cubicBezTo>
                        <a:pt x="531" y="718"/>
                        <a:pt x="531" y="718"/>
                        <a:pt x="531" y="718"/>
                      </a:cubicBezTo>
                      <a:cubicBezTo>
                        <a:pt x="508" y="718"/>
                        <a:pt x="489" y="737"/>
                        <a:pt x="489" y="760"/>
                      </a:cubicBezTo>
                      <a:cubicBezTo>
                        <a:pt x="489" y="783"/>
                        <a:pt x="508" y="801"/>
                        <a:pt x="531" y="801"/>
                      </a:cubicBezTo>
                      <a:cubicBezTo>
                        <a:pt x="580" y="801"/>
                        <a:pt x="580" y="801"/>
                        <a:pt x="580" y="801"/>
                      </a:cubicBezTo>
                      <a:cubicBezTo>
                        <a:pt x="656" y="801"/>
                        <a:pt x="718" y="863"/>
                        <a:pt x="718" y="939"/>
                      </a:cubicBezTo>
                      <a:cubicBezTo>
                        <a:pt x="718" y="975"/>
                        <a:pt x="718" y="975"/>
                        <a:pt x="718" y="975"/>
                      </a:cubicBezTo>
                      <a:cubicBezTo>
                        <a:pt x="718" y="998"/>
                        <a:pt x="736" y="1017"/>
                        <a:pt x="759" y="1017"/>
                      </a:cubicBezTo>
                      <a:cubicBezTo>
                        <a:pt x="1119" y="1017"/>
                        <a:pt x="1119" y="1017"/>
                        <a:pt x="1119" y="1017"/>
                      </a:cubicBezTo>
                      <a:cubicBezTo>
                        <a:pt x="1141" y="1017"/>
                        <a:pt x="1160" y="998"/>
                        <a:pt x="1160" y="975"/>
                      </a:cubicBezTo>
                      <a:cubicBezTo>
                        <a:pt x="1160" y="760"/>
                        <a:pt x="1160" y="760"/>
                        <a:pt x="1160" y="760"/>
                      </a:cubicBezTo>
                      <a:cubicBezTo>
                        <a:pt x="1160" y="539"/>
                        <a:pt x="980" y="359"/>
                        <a:pt x="759" y="359"/>
                      </a:cubicBezTo>
                      <a:cubicBezTo>
                        <a:pt x="442" y="359"/>
                        <a:pt x="442" y="359"/>
                        <a:pt x="442" y="359"/>
                      </a:cubicBezTo>
                      <a:cubicBezTo>
                        <a:pt x="442" y="263"/>
                        <a:pt x="442" y="263"/>
                        <a:pt x="442" y="263"/>
                      </a:cubicBezTo>
                      <a:cubicBezTo>
                        <a:pt x="580" y="263"/>
                        <a:pt x="580" y="263"/>
                        <a:pt x="580" y="263"/>
                      </a:cubicBezTo>
                      <a:cubicBezTo>
                        <a:pt x="603" y="263"/>
                        <a:pt x="621" y="244"/>
                        <a:pt x="621" y="221"/>
                      </a:cubicBezTo>
                      <a:cubicBezTo>
                        <a:pt x="621" y="42"/>
                        <a:pt x="621" y="42"/>
                        <a:pt x="621" y="42"/>
                      </a:cubicBezTo>
                      <a:cubicBezTo>
                        <a:pt x="621" y="19"/>
                        <a:pt x="603" y="0"/>
                        <a:pt x="580" y="0"/>
                      </a:cubicBezTo>
                      <a:cubicBezTo>
                        <a:pt x="41" y="0"/>
                        <a:pt x="41" y="0"/>
                        <a:pt x="41" y="0"/>
                      </a:cubicBezTo>
                      <a:cubicBezTo>
                        <a:pt x="18" y="0"/>
                        <a:pt x="0" y="19"/>
                        <a:pt x="0" y="42"/>
                      </a:cubicBezTo>
                      <a:cubicBezTo>
                        <a:pt x="0" y="221"/>
                        <a:pt x="0" y="221"/>
                        <a:pt x="0" y="221"/>
                      </a:cubicBezTo>
                      <a:cubicBezTo>
                        <a:pt x="0" y="244"/>
                        <a:pt x="18" y="263"/>
                        <a:pt x="41" y="263"/>
                      </a:cubicBezTo>
                      <a:cubicBezTo>
                        <a:pt x="179" y="263"/>
                        <a:pt x="179" y="263"/>
                        <a:pt x="179" y="263"/>
                      </a:cubicBezTo>
                      <a:cubicBezTo>
                        <a:pt x="179" y="359"/>
                        <a:pt x="179" y="359"/>
                        <a:pt x="179" y="359"/>
                      </a:cubicBezTo>
                      <a:cubicBezTo>
                        <a:pt x="166" y="359"/>
                        <a:pt x="166" y="359"/>
                        <a:pt x="166" y="359"/>
                      </a:cubicBezTo>
                      <a:cubicBezTo>
                        <a:pt x="165" y="359"/>
                        <a:pt x="165" y="359"/>
                        <a:pt x="165" y="359"/>
                      </a:cubicBezTo>
                      <a:cubicBezTo>
                        <a:pt x="41" y="359"/>
                        <a:pt x="41" y="359"/>
                        <a:pt x="41" y="359"/>
                      </a:cubicBezTo>
                      <a:cubicBezTo>
                        <a:pt x="18" y="359"/>
                        <a:pt x="0" y="378"/>
                        <a:pt x="0" y="401"/>
                      </a:cubicBezTo>
                      <a:cubicBezTo>
                        <a:pt x="0" y="760"/>
                        <a:pt x="0" y="760"/>
                        <a:pt x="0" y="760"/>
                      </a:cubicBezTo>
                      <a:cubicBezTo>
                        <a:pt x="0" y="783"/>
                        <a:pt x="18" y="801"/>
                        <a:pt x="41" y="801"/>
                      </a:cubicBezTo>
                      <a:close/>
                      <a:moveTo>
                        <a:pt x="801" y="934"/>
                      </a:moveTo>
                      <a:cubicBezTo>
                        <a:pt x="800" y="913"/>
                        <a:pt x="796" y="893"/>
                        <a:pt x="790" y="873"/>
                      </a:cubicBezTo>
                      <a:cubicBezTo>
                        <a:pt x="1077" y="873"/>
                        <a:pt x="1077" y="873"/>
                        <a:pt x="1077" y="873"/>
                      </a:cubicBezTo>
                      <a:cubicBezTo>
                        <a:pt x="1077" y="934"/>
                        <a:pt x="1077" y="934"/>
                        <a:pt x="1077" y="934"/>
                      </a:cubicBezTo>
                      <a:lnTo>
                        <a:pt x="801" y="934"/>
                      </a:lnTo>
                      <a:close/>
                      <a:moveTo>
                        <a:pt x="83" y="83"/>
                      </a:moveTo>
                      <a:cubicBezTo>
                        <a:pt x="538" y="83"/>
                        <a:pt x="538" y="83"/>
                        <a:pt x="538" y="83"/>
                      </a:cubicBezTo>
                      <a:cubicBezTo>
                        <a:pt x="538" y="180"/>
                        <a:pt x="538" y="180"/>
                        <a:pt x="538" y="180"/>
                      </a:cubicBezTo>
                      <a:cubicBezTo>
                        <a:pt x="400" y="180"/>
                        <a:pt x="400" y="180"/>
                        <a:pt x="400" y="180"/>
                      </a:cubicBezTo>
                      <a:cubicBezTo>
                        <a:pt x="221" y="180"/>
                        <a:pt x="221" y="180"/>
                        <a:pt x="221" y="180"/>
                      </a:cubicBezTo>
                      <a:cubicBezTo>
                        <a:pt x="83" y="180"/>
                        <a:pt x="83" y="180"/>
                        <a:pt x="83" y="180"/>
                      </a:cubicBezTo>
                      <a:lnTo>
                        <a:pt x="83" y="83"/>
                      </a:lnTo>
                      <a:close/>
                      <a:moveTo>
                        <a:pt x="262" y="263"/>
                      </a:moveTo>
                      <a:cubicBezTo>
                        <a:pt x="359" y="263"/>
                        <a:pt x="359" y="263"/>
                        <a:pt x="359" y="263"/>
                      </a:cubicBezTo>
                      <a:cubicBezTo>
                        <a:pt x="359" y="359"/>
                        <a:pt x="359" y="359"/>
                        <a:pt x="359" y="359"/>
                      </a:cubicBezTo>
                      <a:cubicBezTo>
                        <a:pt x="262" y="359"/>
                        <a:pt x="262" y="359"/>
                        <a:pt x="262" y="359"/>
                      </a:cubicBezTo>
                      <a:lnTo>
                        <a:pt x="262" y="263"/>
                      </a:lnTo>
                      <a:close/>
                      <a:moveTo>
                        <a:pt x="83" y="442"/>
                      </a:moveTo>
                      <a:cubicBezTo>
                        <a:pt x="125" y="442"/>
                        <a:pt x="125" y="442"/>
                        <a:pt x="125" y="442"/>
                      </a:cubicBezTo>
                      <a:cubicBezTo>
                        <a:pt x="127" y="718"/>
                        <a:pt x="127" y="718"/>
                        <a:pt x="127" y="718"/>
                      </a:cubicBezTo>
                      <a:cubicBezTo>
                        <a:pt x="83" y="718"/>
                        <a:pt x="83" y="718"/>
                        <a:pt x="83" y="718"/>
                      </a:cubicBezTo>
                      <a:cubicBezTo>
                        <a:pt x="83" y="442"/>
                        <a:pt x="83" y="442"/>
                        <a:pt x="83" y="442"/>
                      </a:cubicBezTo>
                      <a:close/>
                    </a:path>
                  </a:pathLst>
                </a:custGeom>
                <a:solidFill>
                  <a:schemeClr val="accent2"/>
                </a:solidFill>
                <a:ln w="317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10">
                  <a:extLst>
                    <a:ext uri="{FF2B5EF4-FFF2-40B4-BE49-F238E27FC236}">
                      <a16:creationId xmlns:a16="http://schemas.microsoft.com/office/drawing/2014/main" id="{59F2F8BD-EACA-4909-81FA-CC4B0E139D5B}"/>
                    </a:ext>
                  </a:extLst>
                </p:cNvPr>
                <p:cNvSpPr>
                  <a:spLocks/>
                </p:cNvSpPr>
                <p:nvPr/>
              </p:nvSpPr>
              <p:spPr bwMode="gray">
                <a:xfrm>
                  <a:off x="7271" y="3129"/>
                  <a:ext cx="25" cy="22"/>
                </a:xfrm>
                <a:custGeom>
                  <a:avLst/>
                  <a:gdLst>
                    <a:gd name="T0" fmla="*/ 54 w 96"/>
                    <a:gd name="T1" fmla="*/ 83 h 83"/>
                    <a:gd name="T2" fmla="*/ 96 w 96"/>
                    <a:gd name="T3" fmla="*/ 42 h 83"/>
                    <a:gd name="T4" fmla="*/ 54 w 96"/>
                    <a:gd name="T5" fmla="*/ 0 h 83"/>
                    <a:gd name="T6" fmla="*/ 41 w 96"/>
                    <a:gd name="T7" fmla="*/ 0 h 83"/>
                    <a:gd name="T8" fmla="*/ 0 w 96"/>
                    <a:gd name="T9" fmla="*/ 42 h 83"/>
                    <a:gd name="T10" fmla="*/ 41 w 96"/>
                    <a:gd name="T11" fmla="*/ 83 h 83"/>
                    <a:gd name="T12" fmla="*/ 54 w 96"/>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96" h="83">
                      <a:moveTo>
                        <a:pt x="54" y="83"/>
                      </a:moveTo>
                      <a:cubicBezTo>
                        <a:pt x="77" y="83"/>
                        <a:pt x="96" y="65"/>
                        <a:pt x="96" y="42"/>
                      </a:cubicBezTo>
                      <a:cubicBezTo>
                        <a:pt x="96" y="19"/>
                        <a:pt x="77" y="0"/>
                        <a:pt x="54" y="0"/>
                      </a:cubicBezTo>
                      <a:cubicBezTo>
                        <a:pt x="41" y="0"/>
                        <a:pt x="41" y="0"/>
                        <a:pt x="41" y="0"/>
                      </a:cubicBezTo>
                      <a:cubicBezTo>
                        <a:pt x="18" y="0"/>
                        <a:pt x="0" y="19"/>
                        <a:pt x="0" y="42"/>
                      </a:cubicBezTo>
                      <a:cubicBezTo>
                        <a:pt x="0" y="65"/>
                        <a:pt x="18" y="83"/>
                        <a:pt x="41" y="83"/>
                      </a:cubicBezTo>
                      <a:lnTo>
                        <a:pt x="54" y="83"/>
                      </a:lnTo>
                      <a:close/>
                    </a:path>
                  </a:pathLst>
                </a:custGeom>
                <a:solidFill>
                  <a:schemeClr val="accent2"/>
                </a:solidFill>
                <a:ln w="317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Freeform 11">
                  <a:extLst>
                    <a:ext uri="{FF2B5EF4-FFF2-40B4-BE49-F238E27FC236}">
                      <a16:creationId xmlns:a16="http://schemas.microsoft.com/office/drawing/2014/main" id="{06C9ECD1-3B49-46FA-BEF8-D8053EC129C5}"/>
                    </a:ext>
                  </a:extLst>
                </p:cNvPr>
                <p:cNvSpPr>
                  <a:spLocks noEditPoints="1"/>
                </p:cNvSpPr>
                <p:nvPr/>
              </p:nvSpPr>
              <p:spPr bwMode="gray">
                <a:xfrm>
                  <a:off x="7346" y="3216"/>
                  <a:ext cx="115" cy="134"/>
                </a:xfrm>
                <a:custGeom>
                  <a:avLst/>
                  <a:gdLst>
                    <a:gd name="T0" fmla="*/ 250 w 442"/>
                    <a:gd name="T1" fmla="*/ 15 h 519"/>
                    <a:gd name="T2" fmla="*/ 192 w 442"/>
                    <a:gd name="T3" fmla="*/ 15 h 519"/>
                    <a:gd name="T4" fmla="*/ 65 w 442"/>
                    <a:gd name="T5" fmla="*/ 142 h 519"/>
                    <a:gd name="T6" fmla="*/ 0 w 442"/>
                    <a:gd name="T7" fmla="*/ 298 h 519"/>
                    <a:gd name="T8" fmla="*/ 65 w 442"/>
                    <a:gd name="T9" fmla="*/ 455 h 519"/>
                    <a:gd name="T10" fmla="*/ 221 w 442"/>
                    <a:gd name="T11" fmla="*/ 519 h 519"/>
                    <a:gd name="T12" fmla="*/ 377 w 442"/>
                    <a:gd name="T13" fmla="*/ 455 h 519"/>
                    <a:gd name="T14" fmla="*/ 442 w 442"/>
                    <a:gd name="T15" fmla="*/ 298 h 519"/>
                    <a:gd name="T16" fmla="*/ 377 w 442"/>
                    <a:gd name="T17" fmla="*/ 142 h 519"/>
                    <a:gd name="T18" fmla="*/ 250 w 442"/>
                    <a:gd name="T19" fmla="*/ 15 h 519"/>
                    <a:gd name="T20" fmla="*/ 319 w 442"/>
                    <a:gd name="T21" fmla="*/ 396 h 519"/>
                    <a:gd name="T22" fmla="*/ 123 w 442"/>
                    <a:gd name="T23" fmla="*/ 396 h 519"/>
                    <a:gd name="T24" fmla="*/ 83 w 442"/>
                    <a:gd name="T25" fmla="*/ 298 h 519"/>
                    <a:gd name="T26" fmla="*/ 123 w 442"/>
                    <a:gd name="T27" fmla="*/ 201 h 519"/>
                    <a:gd name="T28" fmla="*/ 221 w 442"/>
                    <a:gd name="T29" fmla="*/ 103 h 519"/>
                    <a:gd name="T30" fmla="*/ 319 w 442"/>
                    <a:gd name="T31" fmla="*/ 201 h 519"/>
                    <a:gd name="T32" fmla="*/ 359 w 442"/>
                    <a:gd name="T33" fmla="*/ 298 h 519"/>
                    <a:gd name="T34" fmla="*/ 319 w 442"/>
                    <a:gd name="T35" fmla="*/ 39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 h="519">
                      <a:moveTo>
                        <a:pt x="250" y="15"/>
                      </a:moveTo>
                      <a:cubicBezTo>
                        <a:pt x="235" y="0"/>
                        <a:pt x="207" y="0"/>
                        <a:pt x="192" y="15"/>
                      </a:cubicBezTo>
                      <a:cubicBezTo>
                        <a:pt x="65" y="142"/>
                        <a:pt x="65" y="142"/>
                        <a:pt x="65" y="142"/>
                      </a:cubicBezTo>
                      <a:cubicBezTo>
                        <a:pt x="23" y="184"/>
                        <a:pt x="0" y="239"/>
                        <a:pt x="0" y="298"/>
                      </a:cubicBezTo>
                      <a:cubicBezTo>
                        <a:pt x="0" y="357"/>
                        <a:pt x="23" y="413"/>
                        <a:pt x="65" y="455"/>
                      </a:cubicBezTo>
                      <a:cubicBezTo>
                        <a:pt x="106" y="496"/>
                        <a:pt x="162" y="519"/>
                        <a:pt x="221" y="519"/>
                      </a:cubicBezTo>
                      <a:cubicBezTo>
                        <a:pt x="280" y="519"/>
                        <a:pt x="335" y="496"/>
                        <a:pt x="377" y="455"/>
                      </a:cubicBezTo>
                      <a:cubicBezTo>
                        <a:pt x="419" y="413"/>
                        <a:pt x="442" y="357"/>
                        <a:pt x="442" y="298"/>
                      </a:cubicBezTo>
                      <a:cubicBezTo>
                        <a:pt x="442" y="239"/>
                        <a:pt x="419" y="184"/>
                        <a:pt x="377" y="142"/>
                      </a:cubicBezTo>
                      <a:lnTo>
                        <a:pt x="250" y="15"/>
                      </a:lnTo>
                      <a:close/>
                      <a:moveTo>
                        <a:pt x="319" y="396"/>
                      </a:moveTo>
                      <a:cubicBezTo>
                        <a:pt x="267" y="448"/>
                        <a:pt x="175" y="448"/>
                        <a:pt x="123" y="396"/>
                      </a:cubicBezTo>
                      <a:cubicBezTo>
                        <a:pt x="97" y="370"/>
                        <a:pt x="83" y="335"/>
                        <a:pt x="83" y="298"/>
                      </a:cubicBezTo>
                      <a:cubicBezTo>
                        <a:pt x="83" y="261"/>
                        <a:pt x="97" y="227"/>
                        <a:pt x="123" y="201"/>
                      </a:cubicBezTo>
                      <a:cubicBezTo>
                        <a:pt x="221" y="103"/>
                        <a:pt x="221" y="103"/>
                        <a:pt x="221" y="103"/>
                      </a:cubicBezTo>
                      <a:cubicBezTo>
                        <a:pt x="319" y="201"/>
                        <a:pt x="319" y="201"/>
                        <a:pt x="319" y="201"/>
                      </a:cubicBezTo>
                      <a:cubicBezTo>
                        <a:pt x="345" y="227"/>
                        <a:pt x="359" y="261"/>
                        <a:pt x="359" y="298"/>
                      </a:cubicBezTo>
                      <a:cubicBezTo>
                        <a:pt x="359" y="335"/>
                        <a:pt x="345" y="370"/>
                        <a:pt x="319" y="396"/>
                      </a:cubicBezTo>
                      <a:close/>
                    </a:path>
                  </a:pathLst>
                </a:custGeom>
                <a:solidFill>
                  <a:schemeClr val="accent2"/>
                </a:solidFill>
                <a:ln w="317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Freeform 12">
                  <a:extLst>
                    <a:ext uri="{FF2B5EF4-FFF2-40B4-BE49-F238E27FC236}">
                      <a16:creationId xmlns:a16="http://schemas.microsoft.com/office/drawing/2014/main" id="{71A3DD58-D1D6-4785-A8BB-42DF387D65DF}"/>
                    </a:ext>
                  </a:extLst>
                </p:cNvPr>
                <p:cNvSpPr>
                  <a:spLocks/>
                </p:cNvSpPr>
                <p:nvPr/>
              </p:nvSpPr>
              <p:spPr bwMode="gray">
                <a:xfrm>
                  <a:off x="7373" y="3269"/>
                  <a:ext cx="30" cy="43"/>
                </a:xfrm>
                <a:custGeom>
                  <a:avLst/>
                  <a:gdLst>
                    <a:gd name="T0" fmla="*/ 41 w 116"/>
                    <a:gd name="T1" fmla="*/ 16 h 163"/>
                    <a:gd name="T2" fmla="*/ 20 w 116"/>
                    <a:gd name="T3" fmla="*/ 140 h 163"/>
                    <a:gd name="T4" fmla="*/ 58 w 116"/>
                    <a:gd name="T5" fmla="*/ 163 h 163"/>
                    <a:gd name="T6" fmla="*/ 76 w 116"/>
                    <a:gd name="T7" fmla="*/ 158 h 163"/>
                    <a:gd name="T8" fmla="*/ 95 w 116"/>
                    <a:gd name="T9" fmla="*/ 103 h 163"/>
                    <a:gd name="T10" fmla="*/ 99 w 116"/>
                    <a:gd name="T11" fmla="*/ 75 h 163"/>
                    <a:gd name="T12" fmla="*/ 99 w 116"/>
                    <a:gd name="T13" fmla="*/ 16 h 163"/>
                    <a:gd name="T14" fmla="*/ 41 w 116"/>
                    <a:gd name="T15" fmla="*/ 1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63">
                      <a:moveTo>
                        <a:pt x="41" y="16"/>
                      </a:moveTo>
                      <a:cubicBezTo>
                        <a:pt x="8" y="49"/>
                        <a:pt x="0" y="98"/>
                        <a:pt x="20" y="140"/>
                      </a:cubicBezTo>
                      <a:cubicBezTo>
                        <a:pt x="28" y="154"/>
                        <a:pt x="42" y="163"/>
                        <a:pt x="58" y="163"/>
                      </a:cubicBezTo>
                      <a:cubicBezTo>
                        <a:pt x="64" y="163"/>
                        <a:pt x="70" y="161"/>
                        <a:pt x="76" y="158"/>
                      </a:cubicBezTo>
                      <a:cubicBezTo>
                        <a:pt x="97" y="148"/>
                        <a:pt x="105" y="123"/>
                        <a:pt x="95" y="103"/>
                      </a:cubicBezTo>
                      <a:cubicBezTo>
                        <a:pt x="90" y="93"/>
                        <a:pt x="92" y="82"/>
                        <a:pt x="99" y="75"/>
                      </a:cubicBezTo>
                      <a:cubicBezTo>
                        <a:pt x="116" y="58"/>
                        <a:pt x="116" y="32"/>
                        <a:pt x="99" y="16"/>
                      </a:cubicBezTo>
                      <a:cubicBezTo>
                        <a:pt x="83" y="0"/>
                        <a:pt x="57" y="0"/>
                        <a:pt x="41" y="16"/>
                      </a:cubicBezTo>
                      <a:close/>
                    </a:path>
                  </a:pathLst>
                </a:custGeom>
                <a:solidFill>
                  <a:schemeClr val="accent2"/>
                </a:solidFill>
                <a:ln w="317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Freeform 13">
                  <a:extLst>
                    <a:ext uri="{FF2B5EF4-FFF2-40B4-BE49-F238E27FC236}">
                      <a16:creationId xmlns:a16="http://schemas.microsoft.com/office/drawing/2014/main" id="{6273FC0C-2FDC-4D48-821B-2CCCAC23002A}"/>
                    </a:ext>
                  </a:extLst>
                </p:cNvPr>
                <p:cNvSpPr>
                  <a:spLocks/>
                </p:cNvSpPr>
                <p:nvPr/>
              </p:nvSpPr>
              <p:spPr bwMode="gray">
                <a:xfrm>
                  <a:off x="7341" y="3093"/>
                  <a:ext cx="22" cy="25"/>
                </a:xfrm>
                <a:custGeom>
                  <a:avLst/>
                  <a:gdLst>
                    <a:gd name="T0" fmla="*/ 3 w 88"/>
                    <a:gd name="T1" fmla="*/ 49 h 95"/>
                    <a:gd name="T2" fmla="*/ 4 w 88"/>
                    <a:gd name="T3" fmla="*/ 56 h 95"/>
                    <a:gd name="T4" fmla="*/ 45 w 88"/>
                    <a:gd name="T5" fmla="*/ 95 h 95"/>
                    <a:gd name="T6" fmla="*/ 48 w 88"/>
                    <a:gd name="T7" fmla="*/ 94 h 95"/>
                    <a:gd name="T8" fmla="*/ 86 w 88"/>
                    <a:gd name="T9" fmla="*/ 50 h 95"/>
                    <a:gd name="T10" fmla="*/ 85 w 88"/>
                    <a:gd name="T11" fmla="*/ 39 h 95"/>
                    <a:gd name="T12" fmla="*/ 39 w 88"/>
                    <a:gd name="T13" fmla="*/ 3 h 95"/>
                    <a:gd name="T14" fmla="*/ 3 w 88"/>
                    <a:gd name="T15" fmla="*/ 49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95">
                      <a:moveTo>
                        <a:pt x="3" y="49"/>
                      </a:moveTo>
                      <a:cubicBezTo>
                        <a:pt x="4" y="56"/>
                        <a:pt x="4" y="56"/>
                        <a:pt x="4" y="56"/>
                      </a:cubicBezTo>
                      <a:cubicBezTo>
                        <a:pt x="5" y="78"/>
                        <a:pt x="24" y="95"/>
                        <a:pt x="45" y="95"/>
                      </a:cubicBezTo>
                      <a:cubicBezTo>
                        <a:pt x="46" y="95"/>
                        <a:pt x="47" y="94"/>
                        <a:pt x="48" y="94"/>
                      </a:cubicBezTo>
                      <a:cubicBezTo>
                        <a:pt x="71" y="93"/>
                        <a:pt x="88" y="73"/>
                        <a:pt x="86" y="50"/>
                      </a:cubicBezTo>
                      <a:cubicBezTo>
                        <a:pt x="86" y="46"/>
                        <a:pt x="86" y="43"/>
                        <a:pt x="85" y="39"/>
                      </a:cubicBezTo>
                      <a:cubicBezTo>
                        <a:pt x="83" y="16"/>
                        <a:pt x="62" y="0"/>
                        <a:pt x="39" y="3"/>
                      </a:cubicBezTo>
                      <a:cubicBezTo>
                        <a:pt x="16" y="5"/>
                        <a:pt x="0" y="26"/>
                        <a:pt x="3" y="49"/>
                      </a:cubicBezTo>
                      <a:close/>
                    </a:path>
                  </a:pathLst>
                </a:custGeom>
                <a:solidFill>
                  <a:schemeClr val="accent2"/>
                </a:solidFill>
                <a:ln w="317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Freeform 14">
                  <a:extLst>
                    <a:ext uri="{FF2B5EF4-FFF2-40B4-BE49-F238E27FC236}">
                      <a16:creationId xmlns:a16="http://schemas.microsoft.com/office/drawing/2014/main" id="{77669CB3-3134-45F1-A942-41394DE82EB0}"/>
                    </a:ext>
                  </a:extLst>
                </p:cNvPr>
                <p:cNvSpPr>
                  <a:spLocks/>
                </p:cNvSpPr>
                <p:nvPr/>
              </p:nvSpPr>
              <p:spPr bwMode="gray">
                <a:xfrm>
                  <a:off x="7288" y="3047"/>
                  <a:ext cx="63" cy="40"/>
                </a:xfrm>
                <a:custGeom>
                  <a:avLst/>
                  <a:gdLst>
                    <a:gd name="T0" fmla="*/ 41 w 244"/>
                    <a:gd name="T1" fmla="*/ 0 h 154"/>
                    <a:gd name="T2" fmla="*/ 0 w 244"/>
                    <a:gd name="T3" fmla="*/ 41 h 154"/>
                    <a:gd name="T4" fmla="*/ 41 w 244"/>
                    <a:gd name="T5" fmla="*/ 83 h 154"/>
                    <a:gd name="T6" fmla="*/ 167 w 244"/>
                    <a:gd name="T7" fmla="*/ 140 h 154"/>
                    <a:gd name="T8" fmla="*/ 198 w 244"/>
                    <a:gd name="T9" fmla="*/ 154 h 154"/>
                    <a:gd name="T10" fmla="*/ 225 w 244"/>
                    <a:gd name="T11" fmla="*/ 144 h 154"/>
                    <a:gd name="T12" fmla="*/ 229 w 244"/>
                    <a:gd name="T13" fmla="*/ 86 h 154"/>
                    <a:gd name="T14" fmla="*/ 41 w 244"/>
                    <a:gd name="T15" fmla="*/ 0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54">
                      <a:moveTo>
                        <a:pt x="41" y="0"/>
                      </a:moveTo>
                      <a:cubicBezTo>
                        <a:pt x="18" y="0"/>
                        <a:pt x="0" y="19"/>
                        <a:pt x="0" y="41"/>
                      </a:cubicBezTo>
                      <a:cubicBezTo>
                        <a:pt x="0" y="64"/>
                        <a:pt x="18" y="83"/>
                        <a:pt x="41" y="83"/>
                      </a:cubicBezTo>
                      <a:cubicBezTo>
                        <a:pt x="89" y="83"/>
                        <a:pt x="135" y="104"/>
                        <a:pt x="167" y="140"/>
                      </a:cubicBezTo>
                      <a:cubicBezTo>
                        <a:pt x="175" y="150"/>
                        <a:pt x="186" y="154"/>
                        <a:pt x="198" y="154"/>
                      </a:cubicBezTo>
                      <a:cubicBezTo>
                        <a:pt x="208" y="154"/>
                        <a:pt x="217" y="151"/>
                        <a:pt x="225" y="144"/>
                      </a:cubicBezTo>
                      <a:cubicBezTo>
                        <a:pt x="242" y="129"/>
                        <a:pt x="244" y="103"/>
                        <a:pt x="229" y="86"/>
                      </a:cubicBezTo>
                      <a:cubicBezTo>
                        <a:pt x="182" y="31"/>
                        <a:pt x="113" y="0"/>
                        <a:pt x="41" y="0"/>
                      </a:cubicBezTo>
                      <a:close/>
                    </a:path>
                  </a:pathLst>
                </a:custGeom>
                <a:solidFill>
                  <a:schemeClr val="accent2"/>
                </a:solidFill>
                <a:ln w="3175">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67" name="Rectangle 66">
                <a:extLst>
                  <a:ext uri="{FF2B5EF4-FFF2-40B4-BE49-F238E27FC236}">
                    <a16:creationId xmlns:a16="http://schemas.microsoft.com/office/drawing/2014/main" id="{E7BA39B7-91E1-44ED-8E51-048DFA4A15A9}"/>
                  </a:ext>
                </a:extLst>
              </p:cNvPr>
              <p:cNvSpPr/>
              <p:nvPr/>
            </p:nvSpPr>
            <p:spPr bwMode="gray">
              <a:xfrm>
                <a:off x="9518288" y="4312073"/>
                <a:ext cx="829050"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Utilities</a:t>
                </a:r>
              </a:p>
            </p:txBody>
          </p:sp>
          <p:sp>
            <p:nvSpPr>
              <p:cNvPr id="68" name="Oval 67">
                <a:extLst>
                  <a:ext uri="{FF2B5EF4-FFF2-40B4-BE49-F238E27FC236}">
                    <a16:creationId xmlns:a16="http://schemas.microsoft.com/office/drawing/2014/main" id="{D8188BA8-6DF6-4246-A34D-A4D41E7E1D55}"/>
                  </a:ext>
                </a:extLst>
              </p:cNvPr>
              <p:cNvSpPr>
                <a:spLocks/>
              </p:cNvSpPr>
              <p:nvPr/>
            </p:nvSpPr>
            <p:spPr bwMode="gray">
              <a:xfrm>
                <a:off x="8648250" y="4073665"/>
                <a:ext cx="738929"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Freeform 5">
                <a:extLst>
                  <a:ext uri="{FF2B5EF4-FFF2-40B4-BE49-F238E27FC236}">
                    <a16:creationId xmlns:a16="http://schemas.microsoft.com/office/drawing/2014/main" id="{562195FD-FE90-4295-BCD0-9B78E7FF8639}"/>
                  </a:ext>
                </a:extLst>
              </p:cNvPr>
              <p:cNvSpPr>
                <a:spLocks noEditPoints="1"/>
              </p:cNvSpPr>
              <p:nvPr/>
            </p:nvSpPr>
            <p:spPr bwMode="gray">
              <a:xfrm rot="1289381">
                <a:off x="8765259" y="3260982"/>
                <a:ext cx="544496" cy="545851"/>
              </a:xfrm>
              <a:custGeom>
                <a:avLst/>
                <a:gdLst>
                  <a:gd name="T0" fmla="*/ 985 w 1658"/>
                  <a:gd name="T1" fmla="*/ 486 h 1660"/>
                  <a:gd name="T2" fmla="*/ 980 w 1658"/>
                  <a:gd name="T3" fmla="*/ 448 h 1660"/>
                  <a:gd name="T4" fmla="*/ 935 w 1658"/>
                  <a:gd name="T5" fmla="*/ 69 h 1660"/>
                  <a:gd name="T6" fmla="*/ 828 w 1658"/>
                  <a:gd name="T7" fmla="*/ 0 h 1660"/>
                  <a:gd name="T8" fmla="*/ 734 w 1658"/>
                  <a:gd name="T9" fmla="*/ 52 h 1660"/>
                  <a:gd name="T10" fmla="*/ 677 w 1658"/>
                  <a:gd name="T11" fmla="*/ 223 h 1660"/>
                  <a:gd name="T12" fmla="*/ 677 w 1658"/>
                  <a:gd name="T13" fmla="*/ 479 h 1660"/>
                  <a:gd name="T14" fmla="*/ 570 w 1658"/>
                  <a:gd name="T15" fmla="*/ 558 h 1660"/>
                  <a:gd name="T16" fmla="*/ 0 w 1658"/>
                  <a:gd name="T17" fmla="*/ 1021 h 1660"/>
                  <a:gd name="T18" fmla="*/ 8 w 1658"/>
                  <a:gd name="T19" fmla="*/ 1166 h 1660"/>
                  <a:gd name="T20" fmla="*/ 656 w 1658"/>
                  <a:gd name="T21" fmla="*/ 975 h 1660"/>
                  <a:gd name="T22" fmla="*/ 516 w 1658"/>
                  <a:gd name="T23" fmla="*/ 1419 h 1660"/>
                  <a:gd name="T24" fmla="*/ 461 w 1658"/>
                  <a:gd name="T25" fmla="*/ 1639 h 1660"/>
                  <a:gd name="T26" fmla="*/ 485 w 1658"/>
                  <a:gd name="T27" fmla="*/ 1659 h 1660"/>
                  <a:gd name="T28" fmla="*/ 1173 w 1658"/>
                  <a:gd name="T29" fmla="*/ 1659 h 1660"/>
                  <a:gd name="T30" fmla="*/ 1190 w 1658"/>
                  <a:gd name="T31" fmla="*/ 1654 h 1660"/>
                  <a:gd name="T32" fmla="*/ 1197 w 1658"/>
                  <a:gd name="T33" fmla="*/ 1508 h 1660"/>
                  <a:gd name="T34" fmla="*/ 978 w 1658"/>
                  <a:gd name="T35" fmla="*/ 1345 h 1660"/>
                  <a:gd name="T36" fmla="*/ 1632 w 1658"/>
                  <a:gd name="T37" fmla="*/ 1169 h 1660"/>
                  <a:gd name="T38" fmla="*/ 1658 w 1658"/>
                  <a:gd name="T39" fmla="*/ 1149 h 1660"/>
                  <a:gd name="T40" fmla="*/ 1593 w 1658"/>
                  <a:gd name="T41" fmla="*/ 904 h 1660"/>
                  <a:gd name="T42" fmla="*/ 987 w 1658"/>
                  <a:gd name="T43" fmla="*/ 927 h 1660"/>
                  <a:gd name="T44" fmla="*/ 960 w 1658"/>
                  <a:gd name="T45" fmla="*/ 945 h 1660"/>
                  <a:gd name="T46" fmla="*/ 948 w 1658"/>
                  <a:gd name="T47" fmla="*/ 1377 h 1660"/>
                  <a:gd name="T48" fmla="*/ 1155 w 1658"/>
                  <a:gd name="T49" fmla="*/ 1508 h 1660"/>
                  <a:gd name="T50" fmla="*/ 833 w 1658"/>
                  <a:gd name="T51" fmla="*/ 1557 h 1660"/>
                  <a:gd name="T52" fmla="*/ 502 w 1658"/>
                  <a:gd name="T53" fmla="*/ 1614 h 1660"/>
                  <a:gd name="T54" fmla="*/ 534 w 1658"/>
                  <a:gd name="T55" fmla="*/ 1456 h 1660"/>
                  <a:gd name="T56" fmla="*/ 709 w 1658"/>
                  <a:gd name="T57" fmla="*/ 1358 h 1660"/>
                  <a:gd name="T58" fmla="*/ 688 w 1658"/>
                  <a:gd name="T59" fmla="*/ 930 h 1660"/>
                  <a:gd name="T60" fmla="*/ 670 w 1658"/>
                  <a:gd name="T61" fmla="*/ 927 h 1660"/>
                  <a:gd name="T62" fmla="*/ 41 w 1658"/>
                  <a:gd name="T63" fmla="*/ 1021 h 1660"/>
                  <a:gd name="T64" fmla="*/ 594 w 1658"/>
                  <a:gd name="T65" fmla="*/ 592 h 1660"/>
                  <a:gd name="T66" fmla="*/ 719 w 1658"/>
                  <a:gd name="T67" fmla="*/ 479 h 1660"/>
                  <a:gd name="T68" fmla="*/ 719 w 1658"/>
                  <a:gd name="T69" fmla="*/ 223 h 1660"/>
                  <a:gd name="T70" fmla="*/ 768 w 1658"/>
                  <a:gd name="T71" fmla="*/ 75 h 1660"/>
                  <a:gd name="T72" fmla="*/ 828 w 1658"/>
                  <a:gd name="T73" fmla="*/ 42 h 1660"/>
                  <a:gd name="T74" fmla="*/ 900 w 1658"/>
                  <a:gd name="T75" fmla="*/ 91 h 1660"/>
                  <a:gd name="T76" fmla="*/ 939 w 1658"/>
                  <a:gd name="T77" fmla="*/ 448 h 1660"/>
                  <a:gd name="T78" fmla="*/ 962 w 1658"/>
                  <a:gd name="T79" fmla="*/ 521 h 1660"/>
                  <a:gd name="T80" fmla="*/ 1617 w 1658"/>
                  <a:gd name="T81" fmla="*/ 1021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8" h="1660">
                    <a:moveTo>
                      <a:pt x="1593" y="904"/>
                    </a:moveTo>
                    <a:cubicBezTo>
                      <a:pt x="985" y="486"/>
                      <a:pt x="985" y="486"/>
                      <a:pt x="985" y="486"/>
                    </a:cubicBezTo>
                    <a:cubicBezTo>
                      <a:pt x="981" y="484"/>
                      <a:pt x="980" y="484"/>
                      <a:pt x="980" y="477"/>
                    </a:cubicBezTo>
                    <a:cubicBezTo>
                      <a:pt x="980" y="448"/>
                      <a:pt x="980" y="448"/>
                      <a:pt x="980" y="448"/>
                    </a:cubicBezTo>
                    <a:cubicBezTo>
                      <a:pt x="981" y="344"/>
                      <a:pt x="981" y="337"/>
                      <a:pt x="981" y="223"/>
                    </a:cubicBezTo>
                    <a:cubicBezTo>
                      <a:pt x="981" y="168"/>
                      <a:pt x="965" y="114"/>
                      <a:pt x="935" y="69"/>
                    </a:cubicBezTo>
                    <a:cubicBezTo>
                      <a:pt x="925" y="54"/>
                      <a:pt x="925" y="54"/>
                      <a:pt x="925" y="54"/>
                    </a:cubicBezTo>
                    <a:cubicBezTo>
                      <a:pt x="903" y="20"/>
                      <a:pt x="867" y="0"/>
                      <a:pt x="828" y="0"/>
                    </a:cubicBezTo>
                    <a:cubicBezTo>
                      <a:pt x="828" y="0"/>
                      <a:pt x="828" y="0"/>
                      <a:pt x="828" y="0"/>
                    </a:cubicBezTo>
                    <a:cubicBezTo>
                      <a:pt x="790" y="0"/>
                      <a:pt x="756" y="19"/>
                      <a:pt x="734" y="52"/>
                    </a:cubicBezTo>
                    <a:cubicBezTo>
                      <a:pt x="724" y="67"/>
                      <a:pt x="724" y="67"/>
                      <a:pt x="724" y="67"/>
                    </a:cubicBezTo>
                    <a:cubicBezTo>
                      <a:pt x="693" y="113"/>
                      <a:pt x="677" y="167"/>
                      <a:pt x="677" y="223"/>
                    </a:cubicBezTo>
                    <a:cubicBezTo>
                      <a:pt x="677" y="318"/>
                      <a:pt x="677" y="318"/>
                      <a:pt x="677" y="318"/>
                    </a:cubicBezTo>
                    <a:cubicBezTo>
                      <a:pt x="677" y="363"/>
                      <a:pt x="677" y="392"/>
                      <a:pt x="677" y="479"/>
                    </a:cubicBezTo>
                    <a:cubicBezTo>
                      <a:pt x="677" y="482"/>
                      <a:pt x="676" y="484"/>
                      <a:pt x="675" y="485"/>
                    </a:cubicBezTo>
                    <a:cubicBezTo>
                      <a:pt x="655" y="498"/>
                      <a:pt x="619" y="523"/>
                      <a:pt x="570" y="558"/>
                    </a:cubicBezTo>
                    <a:cubicBezTo>
                      <a:pt x="460" y="636"/>
                      <a:pt x="276" y="767"/>
                      <a:pt x="65" y="904"/>
                    </a:cubicBezTo>
                    <a:cubicBezTo>
                      <a:pt x="24" y="930"/>
                      <a:pt x="0" y="974"/>
                      <a:pt x="0" y="1021"/>
                    </a:cubicBezTo>
                    <a:cubicBezTo>
                      <a:pt x="0" y="1149"/>
                      <a:pt x="0" y="1149"/>
                      <a:pt x="0" y="1149"/>
                    </a:cubicBezTo>
                    <a:cubicBezTo>
                      <a:pt x="0" y="1156"/>
                      <a:pt x="3" y="1162"/>
                      <a:pt x="8" y="1166"/>
                    </a:cubicBezTo>
                    <a:cubicBezTo>
                      <a:pt x="13" y="1170"/>
                      <a:pt x="20" y="1171"/>
                      <a:pt x="26" y="1169"/>
                    </a:cubicBezTo>
                    <a:cubicBezTo>
                      <a:pt x="656" y="975"/>
                      <a:pt x="656" y="975"/>
                      <a:pt x="656" y="975"/>
                    </a:cubicBezTo>
                    <a:cubicBezTo>
                      <a:pt x="667" y="1345"/>
                      <a:pt x="667" y="1345"/>
                      <a:pt x="667" y="1345"/>
                    </a:cubicBezTo>
                    <a:cubicBezTo>
                      <a:pt x="516" y="1419"/>
                      <a:pt x="516" y="1419"/>
                      <a:pt x="516" y="1419"/>
                    </a:cubicBezTo>
                    <a:cubicBezTo>
                      <a:pt x="482" y="1435"/>
                      <a:pt x="461" y="1470"/>
                      <a:pt x="461" y="1508"/>
                    </a:cubicBezTo>
                    <a:cubicBezTo>
                      <a:pt x="461" y="1639"/>
                      <a:pt x="461" y="1639"/>
                      <a:pt x="461" y="1639"/>
                    </a:cubicBezTo>
                    <a:cubicBezTo>
                      <a:pt x="461" y="1645"/>
                      <a:pt x="464" y="1650"/>
                      <a:pt x="468" y="1654"/>
                    </a:cubicBezTo>
                    <a:cubicBezTo>
                      <a:pt x="473" y="1658"/>
                      <a:pt x="479" y="1660"/>
                      <a:pt x="485" y="1659"/>
                    </a:cubicBezTo>
                    <a:cubicBezTo>
                      <a:pt x="829" y="1598"/>
                      <a:pt x="829" y="1598"/>
                      <a:pt x="829" y="1598"/>
                    </a:cubicBezTo>
                    <a:cubicBezTo>
                      <a:pt x="1173" y="1659"/>
                      <a:pt x="1173" y="1659"/>
                      <a:pt x="1173" y="1659"/>
                    </a:cubicBezTo>
                    <a:cubicBezTo>
                      <a:pt x="1174" y="1659"/>
                      <a:pt x="1175" y="1659"/>
                      <a:pt x="1176" y="1659"/>
                    </a:cubicBezTo>
                    <a:cubicBezTo>
                      <a:pt x="1181" y="1659"/>
                      <a:pt x="1186" y="1658"/>
                      <a:pt x="1190" y="1654"/>
                    </a:cubicBezTo>
                    <a:cubicBezTo>
                      <a:pt x="1194" y="1650"/>
                      <a:pt x="1197" y="1645"/>
                      <a:pt x="1197" y="1639"/>
                    </a:cubicBezTo>
                    <a:cubicBezTo>
                      <a:pt x="1197" y="1508"/>
                      <a:pt x="1197" y="1508"/>
                      <a:pt x="1197" y="1508"/>
                    </a:cubicBezTo>
                    <a:cubicBezTo>
                      <a:pt x="1197" y="1470"/>
                      <a:pt x="1175" y="1434"/>
                      <a:pt x="1141" y="1418"/>
                    </a:cubicBezTo>
                    <a:cubicBezTo>
                      <a:pt x="978" y="1345"/>
                      <a:pt x="978" y="1345"/>
                      <a:pt x="978" y="1345"/>
                    </a:cubicBezTo>
                    <a:cubicBezTo>
                      <a:pt x="1000" y="974"/>
                      <a:pt x="1000" y="974"/>
                      <a:pt x="1000" y="974"/>
                    </a:cubicBezTo>
                    <a:cubicBezTo>
                      <a:pt x="1632" y="1169"/>
                      <a:pt x="1632" y="1169"/>
                      <a:pt x="1632" y="1169"/>
                    </a:cubicBezTo>
                    <a:cubicBezTo>
                      <a:pt x="1638" y="1171"/>
                      <a:pt x="1645" y="1170"/>
                      <a:pt x="1650" y="1166"/>
                    </a:cubicBezTo>
                    <a:cubicBezTo>
                      <a:pt x="1655" y="1162"/>
                      <a:pt x="1658" y="1156"/>
                      <a:pt x="1658" y="1149"/>
                    </a:cubicBezTo>
                    <a:cubicBezTo>
                      <a:pt x="1658" y="1021"/>
                      <a:pt x="1658" y="1021"/>
                      <a:pt x="1658" y="1021"/>
                    </a:cubicBezTo>
                    <a:cubicBezTo>
                      <a:pt x="1658" y="972"/>
                      <a:pt x="1633" y="926"/>
                      <a:pt x="1593" y="904"/>
                    </a:cubicBezTo>
                    <a:close/>
                    <a:moveTo>
                      <a:pt x="1617" y="1121"/>
                    </a:moveTo>
                    <a:cubicBezTo>
                      <a:pt x="987" y="927"/>
                      <a:pt x="987" y="927"/>
                      <a:pt x="987" y="927"/>
                    </a:cubicBezTo>
                    <a:cubicBezTo>
                      <a:pt x="981" y="925"/>
                      <a:pt x="974" y="926"/>
                      <a:pt x="969" y="929"/>
                    </a:cubicBezTo>
                    <a:cubicBezTo>
                      <a:pt x="964" y="933"/>
                      <a:pt x="960" y="939"/>
                      <a:pt x="960" y="945"/>
                    </a:cubicBezTo>
                    <a:cubicBezTo>
                      <a:pt x="936" y="1357"/>
                      <a:pt x="936" y="1357"/>
                      <a:pt x="936" y="1357"/>
                    </a:cubicBezTo>
                    <a:cubicBezTo>
                      <a:pt x="935" y="1366"/>
                      <a:pt x="940" y="1374"/>
                      <a:pt x="948" y="1377"/>
                    </a:cubicBezTo>
                    <a:cubicBezTo>
                      <a:pt x="1124" y="1456"/>
                      <a:pt x="1124" y="1456"/>
                      <a:pt x="1124" y="1456"/>
                    </a:cubicBezTo>
                    <a:cubicBezTo>
                      <a:pt x="1143" y="1465"/>
                      <a:pt x="1155" y="1486"/>
                      <a:pt x="1155" y="1508"/>
                    </a:cubicBezTo>
                    <a:cubicBezTo>
                      <a:pt x="1155" y="1614"/>
                      <a:pt x="1155" y="1614"/>
                      <a:pt x="1155" y="1614"/>
                    </a:cubicBezTo>
                    <a:cubicBezTo>
                      <a:pt x="833" y="1557"/>
                      <a:pt x="833" y="1557"/>
                      <a:pt x="833" y="1557"/>
                    </a:cubicBezTo>
                    <a:cubicBezTo>
                      <a:pt x="830" y="1556"/>
                      <a:pt x="828" y="1556"/>
                      <a:pt x="825" y="1557"/>
                    </a:cubicBezTo>
                    <a:cubicBezTo>
                      <a:pt x="502" y="1614"/>
                      <a:pt x="502" y="1614"/>
                      <a:pt x="502" y="1614"/>
                    </a:cubicBezTo>
                    <a:cubicBezTo>
                      <a:pt x="502" y="1508"/>
                      <a:pt x="502" y="1508"/>
                      <a:pt x="502" y="1508"/>
                    </a:cubicBezTo>
                    <a:cubicBezTo>
                      <a:pt x="502" y="1486"/>
                      <a:pt x="515" y="1465"/>
                      <a:pt x="534" y="1456"/>
                    </a:cubicBezTo>
                    <a:cubicBezTo>
                      <a:pt x="697" y="1377"/>
                      <a:pt x="697" y="1377"/>
                      <a:pt x="697" y="1377"/>
                    </a:cubicBezTo>
                    <a:cubicBezTo>
                      <a:pt x="704" y="1373"/>
                      <a:pt x="709" y="1366"/>
                      <a:pt x="709" y="1358"/>
                    </a:cubicBezTo>
                    <a:cubicBezTo>
                      <a:pt x="697" y="946"/>
                      <a:pt x="697" y="946"/>
                      <a:pt x="697" y="946"/>
                    </a:cubicBezTo>
                    <a:cubicBezTo>
                      <a:pt x="697" y="940"/>
                      <a:pt x="694" y="934"/>
                      <a:pt x="688" y="930"/>
                    </a:cubicBezTo>
                    <a:cubicBezTo>
                      <a:pt x="685" y="927"/>
                      <a:pt x="681" y="926"/>
                      <a:pt x="676" y="926"/>
                    </a:cubicBezTo>
                    <a:cubicBezTo>
                      <a:pt x="674" y="926"/>
                      <a:pt x="672" y="926"/>
                      <a:pt x="670" y="927"/>
                    </a:cubicBezTo>
                    <a:cubicBezTo>
                      <a:pt x="41" y="1121"/>
                      <a:pt x="41" y="1121"/>
                      <a:pt x="41" y="1121"/>
                    </a:cubicBezTo>
                    <a:cubicBezTo>
                      <a:pt x="41" y="1021"/>
                      <a:pt x="41" y="1021"/>
                      <a:pt x="41" y="1021"/>
                    </a:cubicBezTo>
                    <a:cubicBezTo>
                      <a:pt x="41" y="988"/>
                      <a:pt x="58" y="957"/>
                      <a:pt x="88" y="938"/>
                    </a:cubicBezTo>
                    <a:cubicBezTo>
                      <a:pt x="299" y="801"/>
                      <a:pt x="484" y="670"/>
                      <a:pt x="594" y="592"/>
                    </a:cubicBezTo>
                    <a:cubicBezTo>
                      <a:pt x="643" y="558"/>
                      <a:pt x="678" y="533"/>
                      <a:pt x="697" y="520"/>
                    </a:cubicBezTo>
                    <a:cubicBezTo>
                      <a:pt x="711" y="511"/>
                      <a:pt x="719" y="496"/>
                      <a:pt x="719" y="479"/>
                    </a:cubicBezTo>
                    <a:cubicBezTo>
                      <a:pt x="719" y="392"/>
                      <a:pt x="719" y="363"/>
                      <a:pt x="719" y="318"/>
                    </a:cubicBezTo>
                    <a:cubicBezTo>
                      <a:pt x="719" y="223"/>
                      <a:pt x="719" y="223"/>
                      <a:pt x="719" y="223"/>
                    </a:cubicBezTo>
                    <a:cubicBezTo>
                      <a:pt x="719" y="175"/>
                      <a:pt x="732" y="129"/>
                      <a:pt x="758" y="90"/>
                    </a:cubicBezTo>
                    <a:cubicBezTo>
                      <a:pt x="768" y="75"/>
                      <a:pt x="768" y="75"/>
                      <a:pt x="768" y="75"/>
                    </a:cubicBezTo>
                    <a:cubicBezTo>
                      <a:pt x="782" y="54"/>
                      <a:pt x="804" y="42"/>
                      <a:pt x="828" y="42"/>
                    </a:cubicBezTo>
                    <a:cubicBezTo>
                      <a:pt x="828" y="42"/>
                      <a:pt x="828" y="42"/>
                      <a:pt x="828" y="42"/>
                    </a:cubicBezTo>
                    <a:cubicBezTo>
                      <a:pt x="853" y="42"/>
                      <a:pt x="876" y="55"/>
                      <a:pt x="891" y="77"/>
                    </a:cubicBezTo>
                    <a:cubicBezTo>
                      <a:pt x="900" y="91"/>
                      <a:pt x="900" y="91"/>
                      <a:pt x="900" y="91"/>
                    </a:cubicBezTo>
                    <a:cubicBezTo>
                      <a:pt x="926" y="130"/>
                      <a:pt x="939" y="176"/>
                      <a:pt x="939" y="223"/>
                    </a:cubicBezTo>
                    <a:cubicBezTo>
                      <a:pt x="939" y="337"/>
                      <a:pt x="939" y="344"/>
                      <a:pt x="939" y="448"/>
                    </a:cubicBezTo>
                    <a:cubicBezTo>
                      <a:pt x="939" y="477"/>
                      <a:pt x="939" y="477"/>
                      <a:pt x="939" y="477"/>
                    </a:cubicBezTo>
                    <a:cubicBezTo>
                      <a:pt x="939" y="497"/>
                      <a:pt x="946" y="510"/>
                      <a:pt x="962" y="521"/>
                    </a:cubicBezTo>
                    <a:cubicBezTo>
                      <a:pt x="1571" y="939"/>
                      <a:pt x="1571" y="939"/>
                      <a:pt x="1571" y="939"/>
                    </a:cubicBezTo>
                    <a:cubicBezTo>
                      <a:pt x="1599" y="955"/>
                      <a:pt x="1617" y="987"/>
                      <a:pt x="1617" y="1021"/>
                    </a:cubicBezTo>
                    <a:lnTo>
                      <a:pt x="1617" y="1121"/>
                    </a:lnTo>
                    <a:close/>
                  </a:path>
                </a:pathLst>
              </a:custGeom>
              <a:solidFill>
                <a:srgbClr val="81BB00"/>
              </a:solidFill>
              <a:ln w="19050">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521C371E-B99A-49DC-AE83-C6713B9DE11C}"/>
                  </a:ext>
                </a:extLst>
              </p:cNvPr>
              <p:cNvSpPr/>
              <p:nvPr/>
            </p:nvSpPr>
            <p:spPr bwMode="gray">
              <a:xfrm>
                <a:off x="9518288" y="3404786"/>
                <a:ext cx="665197"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Travel</a:t>
                </a:r>
              </a:p>
            </p:txBody>
          </p:sp>
          <p:sp>
            <p:nvSpPr>
              <p:cNvPr id="71" name="Oval 70">
                <a:extLst>
                  <a:ext uri="{FF2B5EF4-FFF2-40B4-BE49-F238E27FC236}">
                    <a16:creationId xmlns:a16="http://schemas.microsoft.com/office/drawing/2014/main" id="{7FB99BA9-7F24-4268-AAD3-0E835C292545}"/>
                  </a:ext>
                </a:extLst>
              </p:cNvPr>
              <p:cNvSpPr>
                <a:spLocks/>
              </p:cNvSpPr>
              <p:nvPr/>
            </p:nvSpPr>
            <p:spPr bwMode="gray">
              <a:xfrm>
                <a:off x="8648250" y="3146369"/>
                <a:ext cx="738929" cy="822960"/>
              </a:xfrm>
              <a:prstGeom prst="ellipse">
                <a:avLst/>
              </a:prstGeom>
              <a:noFill/>
              <a:ln w="1905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2" name="Group 17">
                <a:extLst>
                  <a:ext uri="{FF2B5EF4-FFF2-40B4-BE49-F238E27FC236}">
                    <a16:creationId xmlns:a16="http://schemas.microsoft.com/office/drawing/2014/main" id="{C8E923E5-ED38-44DE-B884-72174554758A}"/>
                  </a:ext>
                </a:extLst>
              </p:cNvPr>
              <p:cNvGrpSpPr>
                <a:grpSpLocks noChangeAspect="1"/>
              </p:cNvGrpSpPr>
              <p:nvPr/>
            </p:nvGrpSpPr>
            <p:grpSpPr bwMode="gray">
              <a:xfrm>
                <a:off x="8772811" y="5155207"/>
                <a:ext cx="503368" cy="472195"/>
                <a:chOff x="7005" y="2893"/>
                <a:chExt cx="549" cy="515"/>
              </a:xfrm>
            </p:grpSpPr>
            <p:sp>
              <p:nvSpPr>
                <p:cNvPr id="78" name="Freeform 18">
                  <a:extLst>
                    <a:ext uri="{FF2B5EF4-FFF2-40B4-BE49-F238E27FC236}">
                      <a16:creationId xmlns:a16="http://schemas.microsoft.com/office/drawing/2014/main" id="{A64D5B70-25BF-455C-8396-5D9C171CD4C9}"/>
                    </a:ext>
                  </a:extLst>
                </p:cNvPr>
                <p:cNvSpPr>
                  <a:spLocks/>
                </p:cNvSpPr>
                <p:nvPr/>
              </p:nvSpPr>
              <p:spPr bwMode="gray">
                <a:xfrm>
                  <a:off x="7206" y="2971"/>
                  <a:ext cx="68" cy="67"/>
                </a:xfrm>
                <a:custGeom>
                  <a:avLst/>
                  <a:gdLst>
                    <a:gd name="T0" fmla="*/ 63 w 389"/>
                    <a:gd name="T1" fmla="*/ 14 h 386"/>
                    <a:gd name="T2" fmla="*/ 14 w 389"/>
                    <a:gd name="T3" fmla="*/ 14 h 386"/>
                    <a:gd name="T4" fmla="*/ 14 w 389"/>
                    <a:gd name="T5" fmla="*/ 63 h 386"/>
                    <a:gd name="T6" fmla="*/ 327 w 389"/>
                    <a:gd name="T7" fmla="*/ 376 h 386"/>
                    <a:gd name="T8" fmla="*/ 352 w 389"/>
                    <a:gd name="T9" fmla="*/ 386 h 386"/>
                    <a:gd name="T10" fmla="*/ 376 w 389"/>
                    <a:gd name="T11" fmla="*/ 376 h 386"/>
                    <a:gd name="T12" fmla="*/ 376 w 389"/>
                    <a:gd name="T13" fmla="*/ 327 h 386"/>
                    <a:gd name="T14" fmla="*/ 63 w 389"/>
                    <a:gd name="T15" fmla="*/ 14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386">
                      <a:moveTo>
                        <a:pt x="63" y="14"/>
                      </a:moveTo>
                      <a:cubicBezTo>
                        <a:pt x="49" y="0"/>
                        <a:pt x="27" y="0"/>
                        <a:pt x="14" y="14"/>
                      </a:cubicBezTo>
                      <a:cubicBezTo>
                        <a:pt x="0" y="27"/>
                        <a:pt x="0" y="49"/>
                        <a:pt x="14" y="63"/>
                      </a:cubicBezTo>
                      <a:cubicBezTo>
                        <a:pt x="327" y="376"/>
                        <a:pt x="327" y="376"/>
                        <a:pt x="327" y="376"/>
                      </a:cubicBezTo>
                      <a:cubicBezTo>
                        <a:pt x="334" y="383"/>
                        <a:pt x="343" y="386"/>
                        <a:pt x="352" y="386"/>
                      </a:cubicBezTo>
                      <a:cubicBezTo>
                        <a:pt x="360" y="386"/>
                        <a:pt x="369" y="383"/>
                        <a:pt x="376" y="376"/>
                      </a:cubicBezTo>
                      <a:cubicBezTo>
                        <a:pt x="389" y="363"/>
                        <a:pt x="389" y="341"/>
                        <a:pt x="376" y="327"/>
                      </a:cubicBezTo>
                      <a:lnTo>
                        <a:pt x="63" y="14"/>
                      </a:lnTo>
                      <a:close/>
                    </a:path>
                  </a:pathLst>
                </a:custGeom>
                <a:solidFill>
                  <a:srgbClr val="81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9" name="Freeform 19">
                  <a:extLst>
                    <a:ext uri="{FF2B5EF4-FFF2-40B4-BE49-F238E27FC236}">
                      <a16:creationId xmlns:a16="http://schemas.microsoft.com/office/drawing/2014/main" id="{3E6A00CD-47B8-4F12-AB29-EE6B6955645C}"/>
                    </a:ext>
                  </a:extLst>
                </p:cNvPr>
                <p:cNvSpPr>
                  <a:spLocks/>
                </p:cNvSpPr>
                <p:nvPr/>
              </p:nvSpPr>
              <p:spPr bwMode="gray">
                <a:xfrm>
                  <a:off x="7182" y="2995"/>
                  <a:ext cx="68" cy="67"/>
                </a:xfrm>
                <a:custGeom>
                  <a:avLst/>
                  <a:gdLst>
                    <a:gd name="T0" fmla="*/ 62 w 389"/>
                    <a:gd name="T1" fmla="*/ 13 h 386"/>
                    <a:gd name="T2" fmla="*/ 13 w 389"/>
                    <a:gd name="T3" fmla="*/ 13 h 386"/>
                    <a:gd name="T4" fmla="*/ 13 w 389"/>
                    <a:gd name="T5" fmla="*/ 62 h 386"/>
                    <a:gd name="T6" fmla="*/ 327 w 389"/>
                    <a:gd name="T7" fmla="*/ 376 h 386"/>
                    <a:gd name="T8" fmla="*/ 351 w 389"/>
                    <a:gd name="T9" fmla="*/ 386 h 386"/>
                    <a:gd name="T10" fmla="*/ 375 w 389"/>
                    <a:gd name="T11" fmla="*/ 376 h 386"/>
                    <a:gd name="T12" fmla="*/ 375 w 389"/>
                    <a:gd name="T13" fmla="*/ 327 h 386"/>
                    <a:gd name="T14" fmla="*/ 62 w 389"/>
                    <a:gd name="T15" fmla="*/ 13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386">
                      <a:moveTo>
                        <a:pt x="62" y="13"/>
                      </a:moveTo>
                      <a:cubicBezTo>
                        <a:pt x="49" y="0"/>
                        <a:pt x="27" y="0"/>
                        <a:pt x="13" y="13"/>
                      </a:cubicBezTo>
                      <a:cubicBezTo>
                        <a:pt x="0" y="27"/>
                        <a:pt x="0" y="49"/>
                        <a:pt x="13" y="62"/>
                      </a:cubicBezTo>
                      <a:cubicBezTo>
                        <a:pt x="327" y="376"/>
                        <a:pt x="327" y="376"/>
                        <a:pt x="327" y="376"/>
                      </a:cubicBezTo>
                      <a:cubicBezTo>
                        <a:pt x="333" y="382"/>
                        <a:pt x="342" y="386"/>
                        <a:pt x="351" y="386"/>
                      </a:cubicBezTo>
                      <a:cubicBezTo>
                        <a:pt x="360" y="386"/>
                        <a:pt x="369" y="382"/>
                        <a:pt x="375" y="376"/>
                      </a:cubicBezTo>
                      <a:cubicBezTo>
                        <a:pt x="389" y="362"/>
                        <a:pt x="389" y="340"/>
                        <a:pt x="375" y="327"/>
                      </a:cubicBezTo>
                      <a:lnTo>
                        <a:pt x="62" y="13"/>
                      </a:lnTo>
                      <a:close/>
                    </a:path>
                  </a:pathLst>
                </a:custGeom>
                <a:solidFill>
                  <a:srgbClr val="81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20">
                  <a:extLst>
                    <a:ext uri="{FF2B5EF4-FFF2-40B4-BE49-F238E27FC236}">
                      <a16:creationId xmlns:a16="http://schemas.microsoft.com/office/drawing/2014/main" id="{D3CC5F05-6404-44A3-A973-942F4378621D}"/>
                    </a:ext>
                  </a:extLst>
                </p:cNvPr>
                <p:cNvSpPr>
                  <a:spLocks noEditPoints="1"/>
                </p:cNvSpPr>
                <p:nvPr/>
              </p:nvSpPr>
              <p:spPr bwMode="gray">
                <a:xfrm>
                  <a:off x="7005" y="2893"/>
                  <a:ext cx="549" cy="515"/>
                </a:xfrm>
                <a:custGeom>
                  <a:avLst/>
                  <a:gdLst>
                    <a:gd name="T0" fmla="*/ 1720 w 2090"/>
                    <a:gd name="T1" fmla="*/ 388 h 1962"/>
                    <a:gd name="T2" fmla="*/ 985 w 2090"/>
                    <a:gd name="T3" fmla="*/ 0 h 1962"/>
                    <a:gd name="T4" fmla="*/ 714 w 2090"/>
                    <a:gd name="T5" fmla="*/ 72 h 1962"/>
                    <a:gd name="T6" fmla="*/ 842 w 2090"/>
                    <a:gd name="T7" fmla="*/ 135 h 1962"/>
                    <a:gd name="T8" fmla="*/ 1152 w 2090"/>
                    <a:gd name="T9" fmla="*/ 567 h 1962"/>
                    <a:gd name="T10" fmla="*/ 834 w 2090"/>
                    <a:gd name="T11" fmla="*/ 492 h 1962"/>
                    <a:gd name="T12" fmla="*/ 374 w 2090"/>
                    <a:gd name="T13" fmla="*/ 114 h 1962"/>
                    <a:gd name="T14" fmla="*/ 112 w 2090"/>
                    <a:gd name="T15" fmla="*/ 598 h 1962"/>
                    <a:gd name="T16" fmla="*/ 656 w 2090"/>
                    <a:gd name="T17" fmla="*/ 1016 h 1962"/>
                    <a:gd name="T18" fmla="*/ 51 w 2090"/>
                    <a:gd name="T19" fmla="*/ 1676 h 1962"/>
                    <a:gd name="T20" fmla="*/ 295 w 2090"/>
                    <a:gd name="T21" fmla="*/ 1890 h 1962"/>
                    <a:gd name="T22" fmla="*/ 985 w 2090"/>
                    <a:gd name="T23" fmla="*/ 1281 h 1962"/>
                    <a:gd name="T24" fmla="*/ 1476 w 2090"/>
                    <a:gd name="T25" fmla="*/ 1810 h 1962"/>
                    <a:gd name="T26" fmla="*/ 1482 w 2090"/>
                    <a:gd name="T27" fmla="*/ 1818 h 1962"/>
                    <a:gd name="T28" fmla="*/ 1744 w 2090"/>
                    <a:gd name="T29" fmla="*/ 1962 h 1962"/>
                    <a:gd name="T30" fmla="*/ 1880 w 2090"/>
                    <a:gd name="T31" fmla="*/ 1782 h 1962"/>
                    <a:gd name="T32" fmla="*/ 1745 w 2090"/>
                    <a:gd name="T33" fmla="*/ 1554 h 1962"/>
                    <a:gd name="T34" fmla="*/ 1735 w 2090"/>
                    <a:gd name="T35" fmla="*/ 1547 h 1962"/>
                    <a:gd name="T36" fmla="*/ 1191 w 2090"/>
                    <a:gd name="T37" fmla="*/ 1076 h 1962"/>
                    <a:gd name="T38" fmla="*/ 1384 w 2090"/>
                    <a:gd name="T39" fmla="*/ 798 h 1962"/>
                    <a:gd name="T40" fmla="*/ 1644 w 2090"/>
                    <a:gd name="T41" fmla="*/ 770 h 1962"/>
                    <a:gd name="T42" fmla="*/ 1815 w 2090"/>
                    <a:gd name="T43" fmla="*/ 1076 h 1962"/>
                    <a:gd name="T44" fmla="*/ 1919 w 2090"/>
                    <a:gd name="T45" fmla="*/ 1049 h 1962"/>
                    <a:gd name="T46" fmla="*/ 2081 w 2090"/>
                    <a:gd name="T47" fmla="*/ 815 h 1962"/>
                    <a:gd name="T48" fmla="*/ 138 w 2090"/>
                    <a:gd name="T49" fmla="*/ 373 h 1962"/>
                    <a:gd name="T50" fmla="*/ 479 w 2090"/>
                    <a:gd name="T51" fmla="*/ 235 h 1962"/>
                    <a:gd name="T52" fmla="*/ 987 w 2090"/>
                    <a:gd name="T53" fmla="*/ 865 h 1962"/>
                    <a:gd name="T54" fmla="*/ 822 w 2090"/>
                    <a:gd name="T55" fmla="*/ 1170 h 1962"/>
                    <a:gd name="T56" fmla="*/ 793 w 2090"/>
                    <a:gd name="T57" fmla="*/ 1061 h 1962"/>
                    <a:gd name="T58" fmla="*/ 735 w 2090"/>
                    <a:gd name="T59" fmla="*/ 990 h 1962"/>
                    <a:gd name="T60" fmla="*/ 308 w 2090"/>
                    <a:gd name="T61" fmla="*/ 1809 h 1962"/>
                    <a:gd name="T62" fmla="*/ 214 w 2090"/>
                    <a:gd name="T63" fmla="*/ 1742 h 1962"/>
                    <a:gd name="T64" fmla="*/ 107 w 2090"/>
                    <a:gd name="T65" fmla="*/ 1608 h 1962"/>
                    <a:gd name="T66" fmla="*/ 745 w 2090"/>
                    <a:gd name="T67" fmla="*/ 1153 h 1962"/>
                    <a:gd name="T68" fmla="*/ 843 w 2090"/>
                    <a:gd name="T69" fmla="*/ 1240 h 1962"/>
                    <a:gd name="T70" fmla="*/ 979 w 2090"/>
                    <a:gd name="T71" fmla="*/ 1190 h 1962"/>
                    <a:gd name="T72" fmla="*/ 933 w 2090"/>
                    <a:gd name="T73" fmla="*/ 1232 h 1962"/>
                    <a:gd name="T74" fmla="*/ 895 w 2090"/>
                    <a:gd name="T75" fmla="*/ 1195 h 1962"/>
                    <a:gd name="T76" fmla="*/ 1117 w 2090"/>
                    <a:gd name="T77" fmla="*/ 1051 h 1962"/>
                    <a:gd name="T78" fmla="*/ 1000 w 2090"/>
                    <a:gd name="T79" fmla="*/ 1169 h 1962"/>
                    <a:gd name="T80" fmla="*/ 1743 w 2090"/>
                    <a:gd name="T81" fmla="*/ 1892 h 1962"/>
                    <a:gd name="T82" fmla="*/ 1820 w 2090"/>
                    <a:gd name="T83" fmla="*/ 1819 h 1962"/>
                    <a:gd name="T84" fmla="*/ 1664 w 2090"/>
                    <a:gd name="T85" fmla="*/ 1588 h 1962"/>
                    <a:gd name="T86" fmla="*/ 1440 w 2090"/>
                    <a:gd name="T87" fmla="*/ 1602 h 1962"/>
                    <a:gd name="T88" fmla="*/ 1070 w 2090"/>
                    <a:gd name="T89" fmla="*/ 1196 h 1962"/>
                    <a:gd name="T90" fmla="*/ 1530 w 2090"/>
                    <a:gd name="T91" fmla="*/ 1513 h 1962"/>
                    <a:gd name="T92" fmla="*/ 1165 w 2090"/>
                    <a:gd name="T93" fmla="*/ 848 h 1962"/>
                    <a:gd name="T94" fmla="*/ 1004 w 2090"/>
                    <a:gd name="T95" fmla="*/ 794 h 1962"/>
                    <a:gd name="T96" fmla="*/ 1171 w 2090"/>
                    <a:gd name="T97" fmla="*/ 919 h 1962"/>
                    <a:gd name="T98" fmla="*/ 1845 w 2090"/>
                    <a:gd name="T99" fmla="*/ 1010 h 1962"/>
                    <a:gd name="T100" fmla="*/ 1517 w 2090"/>
                    <a:gd name="T101" fmla="*/ 674 h 1962"/>
                    <a:gd name="T102" fmla="*/ 1224 w 2090"/>
                    <a:gd name="T103" fmla="*/ 589 h 1962"/>
                    <a:gd name="T104" fmla="*/ 880 w 2090"/>
                    <a:gd name="T105" fmla="*/ 74 h 1962"/>
                    <a:gd name="T106" fmla="*/ 1666 w 2090"/>
                    <a:gd name="T107" fmla="*/ 431 h 1962"/>
                    <a:gd name="T108" fmla="*/ 2016 w 2090"/>
                    <a:gd name="T109" fmla="*/ 845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90" h="1962">
                      <a:moveTo>
                        <a:pt x="1946" y="715"/>
                      </a:moveTo>
                      <a:cubicBezTo>
                        <a:pt x="1841" y="707"/>
                        <a:pt x="1794" y="697"/>
                        <a:pt x="1797" y="565"/>
                      </a:cubicBezTo>
                      <a:cubicBezTo>
                        <a:pt x="1799" y="492"/>
                        <a:pt x="1771" y="452"/>
                        <a:pt x="1720" y="388"/>
                      </a:cubicBezTo>
                      <a:cubicBezTo>
                        <a:pt x="1699" y="362"/>
                        <a:pt x="1681" y="344"/>
                        <a:pt x="1648" y="312"/>
                      </a:cubicBezTo>
                      <a:cubicBezTo>
                        <a:pt x="1605" y="269"/>
                        <a:pt x="1605" y="269"/>
                        <a:pt x="1605" y="269"/>
                      </a:cubicBezTo>
                      <a:cubicBezTo>
                        <a:pt x="1421" y="85"/>
                        <a:pt x="1224" y="0"/>
                        <a:pt x="985" y="0"/>
                      </a:cubicBezTo>
                      <a:cubicBezTo>
                        <a:pt x="909" y="0"/>
                        <a:pt x="829" y="8"/>
                        <a:pt x="740" y="25"/>
                      </a:cubicBezTo>
                      <a:cubicBezTo>
                        <a:pt x="724" y="28"/>
                        <a:pt x="712" y="43"/>
                        <a:pt x="712" y="60"/>
                      </a:cubicBezTo>
                      <a:cubicBezTo>
                        <a:pt x="712" y="62"/>
                        <a:pt x="713" y="70"/>
                        <a:pt x="714" y="72"/>
                      </a:cubicBezTo>
                      <a:cubicBezTo>
                        <a:pt x="716" y="84"/>
                        <a:pt x="724" y="94"/>
                        <a:pt x="736" y="99"/>
                      </a:cubicBezTo>
                      <a:cubicBezTo>
                        <a:pt x="767" y="110"/>
                        <a:pt x="799" y="121"/>
                        <a:pt x="831" y="131"/>
                      </a:cubicBezTo>
                      <a:cubicBezTo>
                        <a:pt x="842" y="135"/>
                        <a:pt x="842" y="135"/>
                        <a:pt x="842" y="135"/>
                      </a:cubicBezTo>
                      <a:cubicBezTo>
                        <a:pt x="922" y="160"/>
                        <a:pt x="1004" y="187"/>
                        <a:pt x="1077" y="229"/>
                      </a:cubicBezTo>
                      <a:cubicBezTo>
                        <a:pt x="1168" y="281"/>
                        <a:pt x="1230" y="328"/>
                        <a:pt x="1239" y="388"/>
                      </a:cubicBezTo>
                      <a:cubicBezTo>
                        <a:pt x="1246" y="437"/>
                        <a:pt x="1222" y="487"/>
                        <a:pt x="1152" y="567"/>
                      </a:cubicBezTo>
                      <a:cubicBezTo>
                        <a:pt x="955" y="745"/>
                        <a:pt x="955" y="745"/>
                        <a:pt x="955" y="745"/>
                      </a:cubicBezTo>
                      <a:cubicBezTo>
                        <a:pt x="921" y="702"/>
                        <a:pt x="885" y="634"/>
                        <a:pt x="853" y="524"/>
                      </a:cubicBezTo>
                      <a:cubicBezTo>
                        <a:pt x="850" y="513"/>
                        <a:pt x="843" y="502"/>
                        <a:pt x="834" y="492"/>
                      </a:cubicBezTo>
                      <a:cubicBezTo>
                        <a:pt x="819" y="478"/>
                        <a:pt x="642" y="302"/>
                        <a:pt x="548" y="207"/>
                      </a:cubicBezTo>
                      <a:cubicBezTo>
                        <a:pt x="530" y="189"/>
                        <a:pt x="530" y="189"/>
                        <a:pt x="530" y="189"/>
                      </a:cubicBezTo>
                      <a:cubicBezTo>
                        <a:pt x="529" y="188"/>
                        <a:pt x="466" y="114"/>
                        <a:pt x="374" y="114"/>
                      </a:cubicBezTo>
                      <a:cubicBezTo>
                        <a:pt x="333" y="114"/>
                        <a:pt x="294" y="128"/>
                        <a:pt x="258" y="156"/>
                      </a:cubicBezTo>
                      <a:cubicBezTo>
                        <a:pt x="221" y="185"/>
                        <a:pt x="113" y="293"/>
                        <a:pt x="83" y="331"/>
                      </a:cubicBezTo>
                      <a:cubicBezTo>
                        <a:pt x="0" y="437"/>
                        <a:pt x="56" y="550"/>
                        <a:pt x="112" y="598"/>
                      </a:cubicBezTo>
                      <a:cubicBezTo>
                        <a:pt x="296" y="782"/>
                        <a:pt x="409" y="894"/>
                        <a:pt x="420" y="906"/>
                      </a:cubicBezTo>
                      <a:cubicBezTo>
                        <a:pt x="428" y="916"/>
                        <a:pt x="440" y="922"/>
                        <a:pt x="452" y="926"/>
                      </a:cubicBezTo>
                      <a:cubicBezTo>
                        <a:pt x="549" y="954"/>
                        <a:pt x="613" y="986"/>
                        <a:pt x="656" y="1016"/>
                      </a:cubicBezTo>
                      <a:cubicBezTo>
                        <a:pt x="60" y="1556"/>
                        <a:pt x="60" y="1556"/>
                        <a:pt x="60" y="1556"/>
                      </a:cubicBezTo>
                      <a:cubicBezTo>
                        <a:pt x="39" y="1575"/>
                        <a:pt x="28" y="1595"/>
                        <a:pt x="27" y="1614"/>
                      </a:cubicBezTo>
                      <a:cubicBezTo>
                        <a:pt x="26" y="1638"/>
                        <a:pt x="39" y="1663"/>
                        <a:pt x="51" y="1676"/>
                      </a:cubicBezTo>
                      <a:cubicBezTo>
                        <a:pt x="88" y="1716"/>
                        <a:pt x="127" y="1753"/>
                        <a:pt x="165" y="1791"/>
                      </a:cubicBezTo>
                      <a:cubicBezTo>
                        <a:pt x="188" y="1813"/>
                        <a:pt x="211" y="1836"/>
                        <a:pt x="234" y="1859"/>
                      </a:cubicBezTo>
                      <a:cubicBezTo>
                        <a:pt x="255" y="1880"/>
                        <a:pt x="275" y="1890"/>
                        <a:pt x="295" y="1890"/>
                      </a:cubicBezTo>
                      <a:cubicBezTo>
                        <a:pt x="316" y="1890"/>
                        <a:pt x="336" y="1880"/>
                        <a:pt x="358" y="1857"/>
                      </a:cubicBezTo>
                      <a:cubicBezTo>
                        <a:pt x="904" y="1294"/>
                        <a:pt x="904" y="1294"/>
                        <a:pt x="904" y="1294"/>
                      </a:cubicBezTo>
                      <a:cubicBezTo>
                        <a:pt x="931" y="1307"/>
                        <a:pt x="963" y="1303"/>
                        <a:pt x="985" y="1281"/>
                      </a:cubicBezTo>
                      <a:cubicBezTo>
                        <a:pt x="1003" y="1263"/>
                        <a:pt x="1003" y="1263"/>
                        <a:pt x="1003" y="1263"/>
                      </a:cubicBezTo>
                      <a:cubicBezTo>
                        <a:pt x="1388" y="1647"/>
                        <a:pt x="1388" y="1647"/>
                        <a:pt x="1388" y="1647"/>
                      </a:cubicBezTo>
                      <a:cubicBezTo>
                        <a:pt x="1476" y="1810"/>
                        <a:pt x="1476" y="1810"/>
                        <a:pt x="1476" y="1810"/>
                      </a:cubicBezTo>
                      <a:cubicBezTo>
                        <a:pt x="1478" y="1813"/>
                        <a:pt x="1480" y="1815"/>
                        <a:pt x="1482" y="1818"/>
                      </a:cubicBezTo>
                      <a:cubicBezTo>
                        <a:pt x="1482" y="1818"/>
                        <a:pt x="1482" y="1818"/>
                        <a:pt x="1482" y="1818"/>
                      </a:cubicBezTo>
                      <a:cubicBezTo>
                        <a:pt x="1482" y="1818"/>
                        <a:pt x="1482" y="1818"/>
                        <a:pt x="1482" y="1818"/>
                      </a:cubicBezTo>
                      <a:cubicBezTo>
                        <a:pt x="1488" y="1826"/>
                        <a:pt x="1496" y="1833"/>
                        <a:pt x="1504" y="1838"/>
                      </a:cubicBezTo>
                      <a:cubicBezTo>
                        <a:pt x="1709" y="1953"/>
                        <a:pt x="1709" y="1953"/>
                        <a:pt x="1709" y="1953"/>
                      </a:cubicBezTo>
                      <a:cubicBezTo>
                        <a:pt x="1720" y="1959"/>
                        <a:pt x="1732" y="1962"/>
                        <a:pt x="1744" y="1962"/>
                      </a:cubicBezTo>
                      <a:cubicBezTo>
                        <a:pt x="1763" y="1962"/>
                        <a:pt x="1781" y="1955"/>
                        <a:pt x="1795" y="1941"/>
                      </a:cubicBezTo>
                      <a:cubicBezTo>
                        <a:pt x="1869" y="1867"/>
                        <a:pt x="1869" y="1867"/>
                        <a:pt x="1869" y="1867"/>
                      </a:cubicBezTo>
                      <a:cubicBezTo>
                        <a:pt x="1891" y="1845"/>
                        <a:pt x="1896" y="1810"/>
                        <a:pt x="1880" y="1782"/>
                      </a:cubicBezTo>
                      <a:cubicBezTo>
                        <a:pt x="1766" y="1577"/>
                        <a:pt x="1766" y="1577"/>
                        <a:pt x="1766" y="1577"/>
                      </a:cubicBezTo>
                      <a:cubicBezTo>
                        <a:pt x="1761" y="1568"/>
                        <a:pt x="1754" y="1561"/>
                        <a:pt x="1746" y="1555"/>
                      </a:cubicBezTo>
                      <a:cubicBezTo>
                        <a:pt x="1746" y="1555"/>
                        <a:pt x="1746" y="1554"/>
                        <a:pt x="1745" y="1554"/>
                      </a:cubicBezTo>
                      <a:cubicBezTo>
                        <a:pt x="1745" y="1554"/>
                        <a:pt x="1743" y="1553"/>
                        <a:pt x="1743" y="1553"/>
                      </a:cubicBezTo>
                      <a:cubicBezTo>
                        <a:pt x="1741" y="1551"/>
                        <a:pt x="1739" y="1550"/>
                        <a:pt x="1737" y="1549"/>
                      </a:cubicBezTo>
                      <a:cubicBezTo>
                        <a:pt x="1735" y="1547"/>
                        <a:pt x="1735" y="1547"/>
                        <a:pt x="1735" y="1547"/>
                      </a:cubicBezTo>
                      <a:cubicBezTo>
                        <a:pt x="1734" y="1547"/>
                        <a:pt x="1734" y="1547"/>
                        <a:pt x="1734" y="1547"/>
                      </a:cubicBezTo>
                      <a:cubicBezTo>
                        <a:pt x="1575" y="1460"/>
                        <a:pt x="1575" y="1460"/>
                        <a:pt x="1575" y="1460"/>
                      </a:cubicBezTo>
                      <a:cubicBezTo>
                        <a:pt x="1191" y="1076"/>
                        <a:pt x="1191" y="1076"/>
                        <a:pt x="1191" y="1076"/>
                      </a:cubicBezTo>
                      <a:cubicBezTo>
                        <a:pt x="1208" y="1058"/>
                        <a:pt x="1208" y="1058"/>
                        <a:pt x="1208" y="1058"/>
                      </a:cubicBezTo>
                      <a:cubicBezTo>
                        <a:pt x="1232" y="1034"/>
                        <a:pt x="1235" y="998"/>
                        <a:pt x="1217" y="970"/>
                      </a:cubicBezTo>
                      <a:cubicBezTo>
                        <a:pt x="1384" y="798"/>
                        <a:pt x="1384" y="798"/>
                        <a:pt x="1384" y="798"/>
                      </a:cubicBezTo>
                      <a:cubicBezTo>
                        <a:pt x="1408" y="775"/>
                        <a:pt x="1436" y="751"/>
                        <a:pt x="1463" y="747"/>
                      </a:cubicBezTo>
                      <a:cubicBezTo>
                        <a:pt x="1480" y="745"/>
                        <a:pt x="1498" y="743"/>
                        <a:pt x="1517" y="743"/>
                      </a:cubicBezTo>
                      <a:cubicBezTo>
                        <a:pt x="1551" y="743"/>
                        <a:pt x="1601" y="748"/>
                        <a:pt x="1644" y="770"/>
                      </a:cubicBezTo>
                      <a:cubicBezTo>
                        <a:pt x="1701" y="800"/>
                        <a:pt x="1758" y="840"/>
                        <a:pt x="1721" y="937"/>
                      </a:cubicBezTo>
                      <a:cubicBezTo>
                        <a:pt x="1718" y="944"/>
                        <a:pt x="1718" y="952"/>
                        <a:pt x="1720" y="960"/>
                      </a:cubicBezTo>
                      <a:cubicBezTo>
                        <a:pt x="1728" y="989"/>
                        <a:pt x="1761" y="1029"/>
                        <a:pt x="1815" y="1076"/>
                      </a:cubicBezTo>
                      <a:cubicBezTo>
                        <a:pt x="1822" y="1082"/>
                        <a:pt x="1829" y="1084"/>
                        <a:pt x="1836" y="1084"/>
                      </a:cubicBezTo>
                      <a:cubicBezTo>
                        <a:pt x="1841" y="1084"/>
                        <a:pt x="1847" y="1083"/>
                        <a:pt x="1852" y="1080"/>
                      </a:cubicBezTo>
                      <a:cubicBezTo>
                        <a:pt x="1874" y="1075"/>
                        <a:pt x="1900" y="1062"/>
                        <a:pt x="1919" y="1049"/>
                      </a:cubicBezTo>
                      <a:cubicBezTo>
                        <a:pt x="1968" y="1017"/>
                        <a:pt x="2015" y="971"/>
                        <a:pt x="2055" y="918"/>
                      </a:cubicBezTo>
                      <a:cubicBezTo>
                        <a:pt x="2071" y="897"/>
                        <a:pt x="2085" y="863"/>
                        <a:pt x="2088" y="843"/>
                      </a:cubicBezTo>
                      <a:cubicBezTo>
                        <a:pt x="2090" y="833"/>
                        <a:pt x="2087" y="823"/>
                        <a:pt x="2081" y="815"/>
                      </a:cubicBezTo>
                      <a:cubicBezTo>
                        <a:pt x="2028" y="752"/>
                        <a:pt x="1983" y="718"/>
                        <a:pt x="1946" y="715"/>
                      </a:cubicBezTo>
                      <a:close/>
                      <a:moveTo>
                        <a:pt x="159" y="548"/>
                      </a:moveTo>
                      <a:cubicBezTo>
                        <a:pt x="158" y="547"/>
                        <a:pt x="66" y="465"/>
                        <a:pt x="138" y="373"/>
                      </a:cubicBezTo>
                      <a:cubicBezTo>
                        <a:pt x="164" y="340"/>
                        <a:pt x="268" y="236"/>
                        <a:pt x="301" y="210"/>
                      </a:cubicBezTo>
                      <a:cubicBezTo>
                        <a:pt x="324" y="192"/>
                        <a:pt x="349" y="183"/>
                        <a:pt x="374" y="183"/>
                      </a:cubicBezTo>
                      <a:cubicBezTo>
                        <a:pt x="433" y="183"/>
                        <a:pt x="476" y="232"/>
                        <a:pt x="479" y="235"/>
                      </a:cubicBezTo>
                      <a:cubicBezTo>
                        <a:pt x="499" y="255"/>
                        <a:pt x="499" y="255"/>
                        <a:pt x="499" y="255"/>
                      </a:cubicBezTo>
                      <a:cubicBezTo>
                        <a:pt x="636" y="393"/>
                        <a:pt x="772" y="529"/>
                        <a:pt x="787" y="544"/>
                      </a:cubicBezTo>
                      <a:cubicBezTo>
                        <a:pt x="836" y="711"/>
                        <a:pt x="904" y="819"/>
                        <a:pt x="987" y="865"/>
                      </a:cubicBezTo>
                      <a:cubicBezTo>
                        <a:pt x="1023" y="884"/>
                        <a:pt x="1054" y="888"/>
                        <a:pt x="1076" y="888"/>
                      </a:cubicBezTo>
                      <a:cubicBezTo>
                        <a:pt x="1090" y="888"/>
                        <a:pt x="1101" y="886"/>
                        <a:pt x="1106" y="887"/>
                      </a:cubicBezTo>
                      <a:cubicBezTo>
                        <a:pt x="822" y="1170"/>
                        <a:pt x="822" y="1170"/>
                        <a:pt x="822" y="1170"/>
                      </a:cubicBezTo>
                      <a:cubicBezTo>
                        <a:pt x="822" y="1170"/>
                        <a:pt x="822" y="1170"/>
                        <a:pt x="822" y="1170"/>
                      </a:cubicBezTo>
                      <a:cubicBezTo>
                        <a:pt x="811" y="1173"/>
                        <a:pt x="811" y="1173"/>
                        <a:pt x="811" y="1173"/>
                      </a:cubicBezTo>
                      <a:cubicBezTo>
                        <a:pt x="814" y="1161"/>
                        <a:pt x="823" y="1117"/>
                        <a:pt x="793" y="1061"/>
                      </a:cubicBezTo>
                      <a:cubicBezTo>
                        <a:pt x="782" y="1040"/>
                        <a:pt x="764" y="1016"/>
                        <a:pt x="736" y="991"/>
                      </a:cubicBezTo>
                      <a:cubicBezTo>
                        <a:pt x="736" y="991"/>
                        <a:pt x="736" y="991"/>
                        <a:pt x="736" y="991"/>
                      </a:cubicBezTo>
                      <a:cubicBezTo>
                        <a:pt x="735" y="991"/>
                        <a:pt x="735" y="990"/>
                        <a:pt x="735" y="990"/>
                      </a:cubicBezTo>
                      <a:cubicBezTo>
                        <a:pt x="686" y="946"/>
                        <a:pt x="604" y="898"/>
                        <a:pt x="470" y="859"/>
                      </a:cubicBezTo>
                      <a:cubicBezTo>
                        <a:pt x="454" y="842"/>
                        <a:pt x="269" y="658"/>
                        <a:pt x="159" y="548"/>
                      </a:cubicBezTo>
                      <a:close/>
                      <a:moveTo>
                        <a:pt x="308" y="1809"/>
                      </a:moveTo>
                      <a:cubicBezTo>
                        <a:pt x="301" y="1817"/>
                        <a:pt x="296" y="1820"/>
                        <a:pt x="297" y="1821"/>
                      </a:cubicBezTo>
                      <a:cubicBezTo>
                        <a:pt x="295" y="1820"/>
                        <a:pt x="290" y="1817"/>
                        <a:pt x="283" y="1810"/>
                      </a:cubicBezTo>
                      <a:cubicBezTo>
                        <a:pt x="260" y="1787"/>
                        <a:pt x="237" y="1764"/>
                        <a:pt x="214" y="1742"/>
                      </a:cubicBezTo>
                      <a:cubicBezTo>
                        <a:pt x="176" y="1705"/>
                        <a:pt x="138" y="1668"/>
                        <a:pt x="102" y="1629"/>
                      </a:cubicBezTo>
                      <a:cubicBezTo>
                        <a:pt x="99" y="1626"/>
                        <a:pt x="96" y="1619"/>
                        <a:pt x="96" y="1620"/>
                      </a:cubicBezTo>
                      <a:cubicBezTo>
                        <a:pt x="96" y="1619"/>
                        <a:pt x="99" y="1614"/>
                        <a:pt x="107" y="1608"/>
                      </a:cubicBezTo>
                      <a:cubicBezTo>
                        <a:pt x="709" y="1062"/>
                        <a:pt x="709" y="1062"/>
                        <a:pt x="709" y="1062"/>
                      </a:cubicBezTo>
                      <a:cubicBezTo>
                        <a:pt x="719" y="1074"/>
                        <a:pt x="727" y="1085"/>
                        <a:pt x="732" y="1094"/>
                      </a:cubicBezTo>
                      <a:cubicBezTo>
                        <a:pt x="750" y="1128"/>
                        <a:pt x="745" y="1153"/>
                        <a:pt x="745" y="1153"/>
                      </a:cubicBezTo>
                      <a:cubicBezTo>
                        <a:pt x="734" y="1184"/>
                        <a:pt x="746" y="1219"/>
                        <a:pt x="774" y="1237"/>
                      </a:cubicBezTo>
                      <a:cubicBezTo>
                        <a:pt x="786" y="1245"/>
                        <a:pt x="799" y="1248"/>
                        <a:pt x="812" y="1248"/>
                      </a:cubicBezTo>
                      <a:cubicBezTo>
                        <a:pt x="823" y="1248"/>
                        <a:pt x="834" y="1245"/>
                        <a:pt x="843" y="1240"/>
                      </a:cubicBezTo>
                      <a:cubicBezTo>
                        <a:pt x="852" y="1249"/>
                        <a:pt x="852" y="1249"/>
                        <a:pt x="852" y="1249"/>
                      </a:cubicBezTo>
                      <a:lnTo>
                        <a:pt x="308" y="1809"/>
                      </a:lnTo>
                      <a:close/>
                      <a:moveTo>
                        <a:pt x="979" y="1190"/>
                      </a:moveTo>
                      <a:cubicBezTo>
                        <a:pt x="979" y="1190"/>
                        <a:pt x="979" y="1190"/>
                        <a:pt x="979" y="1190"/>
                      </a:cubicBezTo>
                      <a:cubicBezTo>
                        <a:pt x="937" y="1232"/>
                        <a:pt x="937" y="1232"/>
                        <a:pt x="937" y="1232"/>
                      </a:cubicBezTo>
                      <a:cubicBezTo>
                        <a:pt x="936" y="1233"/>
                        <a:pt x="934" y="1233"/>
                        <a:pt x="933" y="1232"/>
                      </a:cubicBezTo>
                      <a:cubicBezTo>
                        <a:pt x="917" y="1216"/>
                        <a:pt x="917" y="1216"/>
                        <a:pt x="917" y="1216"/>
                      </a:cubicBezTo>
                      <a:cubicBezTo>
                        <a:pt x="917" y="1216"/>
                        <a:pt x="917" y="1216"/>
                        <a:pt x="917" y="1216"/>
                      </a:cubicBezTo>
                      <a:cubicBezTo>
                        <a:pt x="895" y="1195"/>
                        <a:pt x="895" y="1195"/>
                        <a:pt x="895" y="1195"/>
                      </a:cubicBezTo>
                      <a:cubicBezTo>
                        <a:pt x="1122" y="969"/>
                        <a:pt x="1122" y="969"/>
                        <a:pt x="1122" y="969"/>
                      </a:cubicBezTo>
                      <a:cubicBezTo>
                        <a:pt x="1160" y="1009"/>
                        <a:pt x="1160" y="1009"/>
                        <a:pt x="1160" y="1009"/>
                      </a:cubicBezTo>
                      <a:cubicBezTo>
                        <a:pt x="1117" y="1051"/>
                        <a:pt x="1117" y="1051"/>
                        <a:pt x="1117" y="1051"/>
                      </a:cubicBezTo>
                      <a:cubicBezTo>
                        <a:pt x="1117" y="1051"/>
                        <a:pt x="1117" y="1051"/>
                        <a:pt x="1117" y="1051"/>
                      </a:cubicBezTo>
                      <a:cubicBezTo>
                        <a:pt x="1117" y="1051"/>
                        <a:pt x="1117" y="1051"/>
                        <a:pt x="1117" y="1051"/>
                      </a:cubicBezTo>
                      <a:cubicBezTo>
                        <a:pt x="1000" y="1169"/>
                        <a:pt x="1000" y="1169"/>
                        <a:pt x="1000" y="1169"/>
                      </a:cubicBezTo>
                      <a:lnTo>
                        <a:pt x="979" y="1190"/>
                      </a:lnTo>
                      <a:close/>
                      <a:moveTo>
                        <a:pt x="1820" y="1819"/>
                      </a:moveTo>
                      <a:cubicBezTo>
                        <a:pt x="1743" y="1892"/>
                        <a:pt x="1743" y="1892"/>
                        <a:pt x="1743" y="1892"/>
                      </a:cubicBezTo>
                      <a:cubicBezTo>
                        <a:pt x="1560" y="1790"/>
                        <a:pt x="1560" y="1790"/>
                        <a:pt x="1560" y="1790"/>
                      </a:cubicBezTo>
                      <a:cubicBezTo>
                        <a:pt x="1717" y="1632"/>
                        <a:pt x="1717" y="1632"/>
                        <a:pt x="1717" y="1632"/>
                      </a:cubicBezTo>
                      <a:lnTo>
                        <a:pt x="1820" y="1819"/>
                      </a:lnTo>
                      <a:close/>
                      <a:moveTo>
                        <a:pt x="1530" y="1513"/>
                      </a:moveTo>
                      <a:cubicBezTo>
                        <a:pt x="1532" y="1515"/>
                        <a:pt x="1535" y="1517"/>
                        <a:pt x="1538" y="1518"/>
                      </a:cubicBezTo>
                      <a:cubicBezTo>
                        <a:pt x="1664" y="1588"/>
                        <a:pt x="1664" y="1588"/>
                        <a:pt x="1664" y="1588"/>
                      </a:cubicBezTo>
                      <a:cubicBezTo>
                        <a:pt x="1515" y="1736"/>
                        <a:pt x="1515" y="1736"/>
                        <a:pt x="1515" y="1736"/>
                      </a:cubicBezTo>
                      <a:cubicBezTo>
                        <a:pt x="1446" y="1610"/>
                        <a:pt x="1446" y="1610"/>
                        <a:pt x="1446" y="1610"/>
                      </a:cubicBezTo>
                      <a:cubicBezTo>
                        <a:pt x="1444" y="1607"/>
                        <a:pt x="1442" y="1605"/>
                        <a:pt x="1440" y="1602"/>
                      </a:cubicBezTo>
                      <a:cubicBezTo>
                        <a:pt x="1052" y="1214"/>
                        <a:pt x="1052" y="1214"/>
                        <a:pt x="1052" y="1214"/>
                      </a:cubicBezTo>
                      <a:cubicBezTo>
                        <a:pt x="1068" y="1198"/>
                        <a:pt x="1068" y="1198"/>
                        <a:pt x="1068" y="1198"/>
                      </a:cubicBezTo>
                      <a:cubicBezTo>
                        <a:pt x="1070" y="1196"/>
                        <a:pt x="1070" y="1196"/>
                        <a:pt x="1070" y="1196"/>
                      </a:cubicBezTo>
                      <a:cubicBezTo>
                        <a:pt x="1070" y="1196"/>
                        <a:pt x="1070" y="1196"/>
                        <a:pt x="1070" y="1196"/>
                      </a:cubicBezTo>
                      <a:cubicBezTo>
                        <a:pt x="1142" y="1125"/>
                        <a:pt x="1142" y="1125"/>
                        <a:pt x="1142" y="1125"/>
                      </a:cubicBezTo>
                      <a:lnTo>
                        <a:pt x="1530" y="1513"/>
                      </a:lnTo>
                      <a:close/>
                      <a:moveTo>
                        <a:pt x="1171" y="919"/>
                      </a:moveTo>
                      <a:cubicBezTo>
                        <a:pt x="1168" y="916"/>
                        <a:pt x="1168" y="916"/>
                        <a:pt x="1168" y="916"/>
                      </a:cubicBezTo>
                      <a:cubicBezTo>
                        <a:pt x="1179" y="895"/>
                        <a:pt x="1178" y="869"/>
                        <a:pt x="1165" y="848"/>
                      </a:cubicBezTo>
                      <a:cubicBezTo>
                        <a:pt x="1148" y="819"/>
                        <a:pt x="1113" y="807"/>
                        <a:pt x="1082" y="817"/>
                      </a:cubicBezTo>
                      <a:cubicBezTo>
                        <a:pt x="1082" y="817"/>
                        <a:pt x="1056" y="824"/>
                        <a:pt x="1020" y="804"/>
                      </a:cubicBezTo>
                      <a:cubicBezTo>
                        <a:pt x="1015" y="801"/>
                        <a:pt x="1009" y="798"/>
                        <a:pt x="1004" y="794"/>
                      </a:cubicBezTo>
                      <a:cubicBezTo>
                        <a:pt x="1176" y="638"/>
                        <a:pt x="1176" y="638"/>
                        <a:pt x="1176" y="638"/>
                      </a:cubicBezTo>
                      <a:cubicBezTo>
                        <a:pt x="1311" y="774"/>
                        <a:pt x="1311" y="774"/>
                        <a:pt x="1311" y="774"/>
                      </a:cubicBezTo>
                      <a:lnTo>
                        <a:pt x="1171" y="919"/>
                      </a:lnTo>
                      <a:close/>
                      <a:moveTo>
                        <a:pt x="2000" y="876"/>
                      </a:moveTo>
                      <a:cubicBezTo>
                        <a:pt x="1964" y="923"/>
                        <a:pt x="1923" y="964"/>
                        <a:pt x="1881" y="992"/>
                      </a:cubicBezTo>
                      <a:cubicBezTo>
                        <a:pt x="1868" y="1001"/>
                        <a:pt x="1854" y="1007"/>
                        <a:pt x="1845" y="1010"/>
                      </a:cubicBezTo>
                      <a:cubicBezTo>
                        <a:pt x="1810" y="978"/>
                        <a:pt x="1796" y="958"/>
                        <a:pt x="1790" y="949"/>
                      </a:cubicBezTo>
                      <a:cubicBezTo>
                        <a:pt x="1841" y="796"/>
                        <a:pt x="1717" y="731"/>
                        <a:pt x="1676" y="709"/>
                      </a:cubicBezTo>
                      <a:cubicBezTo>
                        <a:pt x="1621" y="680"/>
                        <a:pt x="1559" y="674"/>
                        <a:pt x="1517" y="674"/>
                      </a:cubicBezTo>
                      <a:cubicBezTo>
                        <a:pt x="1495" y="674"/>
                        <a:pt x="1474" y="676"/>
                        <a:pt x="1454" y="679"/>
                      </a:cubicBezTo>
                      <a:cubicBezTo>
                        <a:pt x="1418" y="683"/>
                        <a:pt x="1388" y="703"/>
                        <a:pt x="1361" y="726"/>
                      </a:cubicBezTo>
                      <a:cubicBezTo>
                        <a:pt x="1224" y="589"/>
                        <a:pt x="1224" y="589"/>
                        <a:pt x="1224" y="589"/>
                      </a:cubicBezTo>
                      <a:cubicBezTo>
                        <a:pt x="1277" y="525"/>
                        <a:pt x="1319" y="455"/>
                        <a:pt x="1307" y="378"/>
                      </a:cubicBezTo>
                      <a:cubicBezTo>
                        <a:pt x="1294" y="291"/>
                        <a:pt x="1220" y="231"/>
                        <a:pt x="1111" y="169"/>
                      </a:cubicBezTo>
                      <a:cubicBezTo>
                        <a:pt x="1037" y="126"/>
                        <a:pt x="957" y="99"/>
                        <a:pt x="880" y="74"/>
                      </a:cubicBezTo>
                      <a:cubicBezTo>
                        <a:pt x="1154" y="47"/>
                        <a:pt x="1357" y="119"/>
                        <a:pt x="1556" y="318"/>
                      </a:cubicBezTo>
                      <a:cubicBezTo>
                        <a:pt x="1601" y="363"/>
                        <a:pt x="1601" y="363"/>
                        <a:pt x="1601" y="363"/>
                      </a:cubicBezTo>
                      <a:cubicBezTo>
                        <a:pt x="1631" y="392"/>
                        <a:pt x="1648" y="409"/>
                        <a:pt x="1666" y="431"/>
                      </a:cubicBezTo>
                      <a:cubicBezTo>
                        <a:pt x="1714" y="492"/>
                        <a:pt x="1730" y="516"/>
                        <a:pt x="1728" y="563"/>
                      </a:cubicBezTo>
                      <a:cubicBezTo>
                        <a:pt x="1723" y="751"/>
                        <a:pt x="1822" y="775"/>
                        <a:pt x="1941" y="784"/>
                      </a:cubicBezTo>
                      <a:cubicBezTo>
                        <a:pt x="1941" y="784"/>
                        <a:pt x="1965" y="788"/>
                        <a:pt x="2016" y="845"/>
                      </a:cubicBezTo>
                      <a:cubicBezTo>
                        <a:pt x="2012" y="856"/>
                        <a:pt x="2006" y="868"/>
                        <a:pt x="2000" y="876"/>
                      </a:cubicBezTo>
                      <a:close/>
                    </a:path>
                  </a:pathLst>
                </a:custGeom>
                <a:solidFill>
                  <a:schemeClr val="accent2"/>
                </a:solidFill>
                <a:ln w="0">
                  <a:solidFill>
                    <a:schemeClr val="accent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73" name="Rectangle 72">
                <a:extLst>
                  <a:ext uri="{FF2B5EF4-FFF2-40B4-BE49-F238E27FC236}">
                    <a16:creationId xmlns:a16="http://schemas.microsoft.com/office/drawing/2014/main" id="{3415B885-4E72-436A-8A75-DEC5CF87D878}"/>
                  </a:ext>
                </a:extLst>
              </p:cNvPr>
              <p:cNvSpPr/>
              <p:nvPr/>
            </p:nvSpPr>
            <p:spPr bwMode="gray">
              <a:xfrm>
                <a:off x="9518288" y="5251608"/>
                <a:ext cx="2111487" cy="307777"/>
              </a:xfrm>
              <a:prstGeom prst="rect">
                <a:avLst/>
              </a:prstGeom>
              <a:noFill/>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Home maintenance</a:t>
                </a:r>
              </a:p>
            </p:txBody>
          </p:sp>
          <p:sp>
            <p:nvSpPr>
              <p:cNvPr id="74" name="Oval 73">
                <a:extLst>
                  <a:ext uri="{FF2B5EF4-FFF2-40B4-BE49-F238E27FC236}">
                    <a16:creationId xmlns:a16="http://schemas.microsoft.com/office/drawing/2014/main" id="{11369561-7A42-4559-AEFD-E6EA664C5F2D}"/>
                  </a:ext>
                </a:extLst>
              </p:cNvPr>
              <p:cNvSpPr>
                <a:spLocks/>
              </p:cNvSpPr>
              <p:nvPr/>
            </p:nvSpPr>
            <p:spPr bwMode="gray">
              <a:xfrm>
                <a:off x="8648250" y="5000961"/>
                <a:ext cx="738929"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5" name="Freeform 5">
                <a:extLst>
                  <a:ext uri="{FF2B5EF4-FFF2-40B4-BE49-F238E27FC236}">
                    <a16:creationId xmlns:a16="http://schemas.microsoft.com/office/drawing/2014/main" id="{A45A169D-F337-47AB-BEFD-B89F3650B520}"/>
                  </a:ext>
                </a:extLst>
              </p:cNvPr>
              <p:cNvSpPr>
                <a:spLocks noEditPoints="1"/>
              </p:cNvSpPr>
              <p:nvPr/>
            </p:nvSpPr>
            <p:spPr bwMode="gray">
              <a:xfrm>
                <a:off x="8770186" y="2386011"/>
                <a:ext cx="503300" cy="503300"/>
              </a:xfrm>
              <a:custGeom>
                <a:avLst/>
                <a:gdLst>
                  <a:gd name="T0" fmla="*/ 1108 w 1166"/>
                  <a:gd name="T1" fmla="*/ 364 h 1166"/>
                  <a:gd name="T2" fmla="*/ 801 w 1166"/>
                  <a:gd name="T3" fmla="*/ 364 h 1166"/>
                  <a:gd name="T4" fmla="*/ 801 w 1166"/>
                  <a:gd name="T5" fmla="*/ 57 h 1166"/>
                  <a:gd name="T6" fmla="*/ 744 w 1166"/>
                  <a:gd name="T7" fmla="*/ 0 h 1166"/>
                  <a:gd name="T8" fmla="*/ 422 w 1166"/>
                  <a:gd name="T9" fmla="*/ 0 h 1166"/>
                  <a:gd name="T10" fmla="*/ 365 w 1166"/>
                  <a:gd name="T11" fmla="*/ 57 h 1166"/>
                  <a:gd name="T12" fmla="*/ 365 w 1166"/>
                  <a:gd name="T13" fmla="*/ 364 h 1166"/>
                  <a:gd name="T14" fmla="*/ 58 w 1166"/>
                  <a:gd name="T15" fmla="*/ 364 h 1166"/>
                  <a:gd name="T16" fmla="*/ 0 w 1166"/>
                  <a:gd name="T17" fmla="*/ 422 h 1166"/>
                  <a:gd name="T18" fmla="*/ 0 w 1166"/>
                  <a:gd name="T19" fmla="*/ 744 h 1166"/>
                  <a:gd name="T20" fmla="*/ 58 w 1166"/>
                  <a:gd name="T21" fmla="*/ 801 h 1166"/>
                  <a:gd name="T22" fmla="*/ 365 w 1166"/>
                  <a:gd name="T23" fmla="*/ 801 h 1166"/>
                  <a:gd name="T24" fmla="*/ 365 w 1166"/>
                  <a:gd name="T25" fmla="*/ 1108 h 1166"/>
                  <a:gd name="T26" fmla="*/ 422 w 1166"/>
                  <a:gd name="T27" fmla="*/ 1166 h 1166"/>
                  <a:gd name="T28" fmla="*/ 744 w 1166"/>
                  <a:gd name="T29" fmla="*/ 1166 h 1166"/>
                  <a:gd name="T30" fmla="*/ 801 w 1166"/>
                  <a:gd name="T31" fmla="*/ 1108 h 1166"/>
                  <a:gd name="T32" fmla="*/ 801 w 1166"/>
                  <a:gd name="T33" fmla="*/ 801 h 1166"/>
                  <a:gd name="T34" fmla="*/ 1108 w 1166"/>
                  <a:gd name="T35" fmla="*/ 801 h 1166"/>
                  <a:gd name="T36" fmla="*/ 1166 w 1166"/>
                  <a:gd name="T37" fmla="*/ 744 h 1166"/>
                  <a:gd name="T38" fmla="*/ 1166 w 1166"/>
                  <a:gd name="T39" fmla="*/ 422 h 1166"/>
                  <a:gd name="T40" fmla="*/ 1108 w 1166"/>
                  <a:gd name="T41" fmla="*/ 364 h 1166"/>
                  <a:gd name="T42" fmla="*/ 1051 w 1166"/>
                  <a:gd name="T43" fmla="*/ 687 h 1166"/>
                  <a:gd name="T44" fmla="*/ 744 w 1166"/>
                  <a:gd name="T45" fmla="*/ 687 h 1166"/>
                  <a:gd name="T46" fmla="*/ 687 w 1166"/>
                  <a:gd name="T47" fmla="*/ 744 h 1166"/>
                  <a:gd name="T48" fmla="*/ 687 w 1166"/>
                  <a:gd name="T49" fmla="*/ 1051 h 1166"/>
                  <a:gd name="T50" fmla="*/ 479 w 1166"/>
                  <a:gd name="T51" fmla="*/ 1051 h 1166"/>
                  <a:gd name="T52" fmla="*/ 479 w 1166"/>
                  <a:gd name="T53" fmla="*/ 744 h 1166"/>
                  <a:gd name="T54" fmla="*/ 422 w 1166"/>
                  <a:gd name="T55" fmla="*/ 687 h 1166"/>
                  <a:gd name="T56" fmla="*/ 115 w 1166"/>
                  <a:gd name="T57" fmla="*/ 687 h 1166"/>
                  <a:gd name="T58" fmla="*/ 115 w 1166"/>
                  <a:gd name="T59" fmla="*/ 479 h 1166"/>
                  <a:gd name="T60" fmla="*/ 422 w 1166"/>
                  <a:gd name="T61" fmla="*/ 479 h 1166"/>
                  <a:gd name="T62" fmla="*/ 479 w 1166"/>
                  <a:gd name="T63" fmla="*/ 422 h 1166"/>
                  <a:gd name="T64" fmla="*/ 479 w 1166"/>
                  <a:gd name="T65" fmla="*/ 115 h 1166"/>
                  <a:gd name="T66" fmla="*/ 687 w 1166"/>
                  <a:gd name="T67" fmla="*/ 115 h 1166"/>
                  <a:gd name="T68" fmla="*/ 687 w 1166"/>
                  <a:gd name="T69" fmla="*/ 422 h 1166"/>
                  <a:gd name="T70" fmla="*/ 744 w 1166"/>
                  <a:gd name="T71" fmla="*/ 479 h 1166"/>
                  <a:gd name="T72" fmla="*/ 1051 w 1166"/>
                  <a:gd name="T73" fmla="*/ 479 h 1166"/>
                  <a:gd name="T74" fmla="*/ 1051 w 1166"/>
                  <a:gd name="T75" fmla="*/ 68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6" h="1166">
                    <a:moveTo>
                      <a:pt x="1108" y="364"/>
                    </a:moveTo>
                    <a:cubicBezTo>
                      <a:pt x="801" y="364"/>
                      <a:pt x="801" y="364"/>
                      <a:pt x="801" y="364"/>
                    </a:cubicBezTo>
                    <a:cubicBezTo>
                      <a:pt x="801" y="57"/>
                      <a:pt x="801" y="57"/>
                      <a:pt x="801" y="57"/>
                    </a:cubicBezTo>
                    <a:cubicBezTo>
                      <a:pt x="801" y="26"/>
                      <a:pt x="776" y="0"/>
                      <a:pt x="744" y="0"/>
                    </a:cubicBezTo>
                    <a:cubicBezTo>
                      <a:pt x="422" y="0"/>
                      <a:pt x="422" y="0"/>
                      <a:pt x="422" y="0"/>
                    </a:cubicBezTo>
                    <a:cubicBezTo>
                      <a:pt x="390" y="0"/>
                      <a:pt x="365" y="26"/>
                      <a:pt x="365" y="57"/>
                    </a:cubicBezTo>
                    <a:cubicBezTo>
                      <a:pt x="365" y="364"/>
                      <a:pt x="365" y="364"/>
                      <a:pt x="365" y="364"/>
                    </a:cubicBezTo>
                    <a:cubicBezTo>
                      <a:pt x="58" y="364"/>
                      <a:pt x="58" y="364"/>
                      <a:pt x="58" y="364"/>
                    </a:cubicBezTo>
                    <a:cubicBezTo>
                      <a:pt x="26" y="364"/>
                      <a:pt x="0" y="390"/>
                      <a:pt x="0" y="422"/>
                    </a:cubicBezTo>
                    <a:cubicBezTo>
                      <a:pt x="0" y="744"/>
                      <a:pt x="0" y="744"/>
                      <a:pt x="0" y="744"/>
                    </a:cubicBezTo>
                    <a:cubicBezTo>
                      <a:pt x="0" y="776"/>
                      <a:pt x="26" y="801"/>
                      <a:pt x="58" y="801"/>
                    </a:cubicBezTo>
                    <a:cubicBezTo>
                      <a:pt x="365" y="801"/>
                      <a:pt x="365" y="801"/>
                      <a:pt x="365" y="801"/>
                    </a:cubicBezTo>
                    <a:cubicBezTo>
                      <a:pt x="365" y="1108"/>
                      <a:pt x="365" y="1108"/>
                      <a:pt x="365" y="1108"/>
                    </a:cubicBezTo>
                    <a:cubicBezTo>
                      <a:pt x="365" y="1140"/>
                      <a:pt x="390" y="1166"/>
                      <a:pt x="422" y="1166"/>
                    </a:cubicBezTo>
                    <a:cubicBezTo>
                      <a:pt x="744" y="1166"/>
                      <a:pt x="744" y="1166"/>
                      <a:pt x="744" y="1166"/>
                    </a:cubicBezTo>
                    <a:cubicBezTo>
                      <a:pt x="776" y="1166"/>
                      <a:pt x="801" y="1140"/>
                      <a:pt x="801" y="1108"/>
                    </a:cubicBezTo>
                    <a:cubicBezTo>
                      <a:pt x="801" y="801"/>
                      <a:pt x="801" y="801"/>
                      <a:pt x="801" y="801"/>
                    </a:cubicBezTo>
                    <a:cubicBezTo>
                      <a:pt x="1108" y="801"/>
                      <a:pt x="1108" y="801"/>
                      <a:pt x="1108" y="801"/>
                    </a:cubicBezTo>
                    <a:cubicBezTo>
                      <a:pt x="1140" y="801"/>
                      <a:pt x="1166" y="776"/>
                      <a:pt x="1166" y="744"/>
                    </a:cubicBezTo>
                    <a:cubicBezTo>
                      <a:pt x="1166" y="422"/>
                      <a:pt x="1166" y="422"/>
                      <a:pt x="1166" y="422"/>
                    </a:cubicBezTo>
                    <a:cubicBezTo>
                      <a:pt x="1166" y="390"/>
                      <a:pt x="1140" y="364"/>
                      <a:pt x="1108" y="364"/>
                    </a:cubicBezTo>
                    <a:close/>
                    <a:moveTo>
                      <a:pt x="1051" y="687"/>
                    </a:moveTo>
                    <a:cubicBezTo>
                      <a:pt x="744" y="687"/>
                      <a:pt x="744" y="687"/>
                      <a:pt x="744" y="687"/>
                    </a:cubicBezTo>
                    <a:cubicBezTo>
                      <a:pt x="713" y="687"/>
                      <a:pt x="687" y="712"/>
                      <a:pt x="687" y="744"/>
                    </a:cubicBezTo>
                    <a:cubicBezTo>
                      <a:pt x="687" y="1051"/>
                      <a:pt x="687" y="1051"/>
                      <a:pt x="687" y="1051"/>
                    </a:cubicBezTo>
                    <a:cubicBezTo>
                      <a:pt x="479" y="1051"/>
                      <a:pt x="479" y="1051"/>
                      <a:pt x="479" y="1051"/>
                    </a:cubicBezTo>
                    <a:cubicBezTo>
                      <a:pt x="479" y="744"/>
                      <a:pt x="479" y="744"/>
                      <a:pt x="479" y="744"/>
                    </a:cubicBezTo>
                    <a:cubicBezTo>
                      <a:pt x="479" y="712"/>
                      <a:pt x="453" y="687"/>
                      <a:pt x="422" y="687"/>
                    </a:cubicBezTo>
                    <a:cubicBezTo>
                      <a:pt x="115" y="687"/>
                      <a:pt x="115" y="687"/>
                      <a:pt x="115" y="687"/>
                    </a:cubicBezTo>
                    <a:cubicBezTo>
                      <a:pt x="115" y="479"/>
                      <a:pt x="115" y="479"/>
                      <a:pt x="115" y="479"/>
                    </a:cubicBezTo>
                    <a:cubicBezTo>
                      <a:pt x="422" y="479"/>
                      <a:pt x="422" y="479"/>
                      <a:pt x="422" y="479"/>
                    </a:cubicBezTo>
                    <a:cubicBezTo>
                      <a:pt x="454" y="479"/>
                      <a:pt x="479" y="453"/>
                      <a:pt x="479" y="422"/>
                    </a:cubicBezTo>
                    <a:cubicBezTo>
                      <a:pt x="479" y="115"/>
                      <a:pt x="479" y="115"/>
                      <a:pt x="479" y="115"/>
                    </a:cubicBezTo>
                    <a:cubicBezTo>
                      <a:pt x="687" y="115"/>
                      <a:pt x="687" y="115"/>
                      <a:pt x="687" y="115"/>
                    </a:cubicBezTo>
                    <a:cubicBezTo>
                      <a:pt x="687" y="422"/>
                      <a:pt x="687" y="422"/>
                      <a:pt x="687" y="422"/>
                    </a:cubicBezTo>
                    <a:cubicBezTo>
                      <a:pt x="687" y="453"/>
                      <a:pt x="713" y="479"/>
                      <a:pt x="744" y="479"/>
                    </a:cubicBezTo>
                    <a:cubicBezTo>
                      <a:pt x="1051" y="479"/>
                      <a:pt x="1051" y="479"/>
                      <a:pt x="1051" y="479"/>
                    </a:cubicBezTo>
                    <a:cubicBezTo>
                      <a:pt x="1051" y="687"/>
                      <a:pt x="1051" y="687"/>
                      <a:pt x="1051" y="687"/>
                    </a:cubicBez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4E363BA8-A8CA-4544-928F-4E7A5336B7F2}"/>
                  </a:ext>
                </a:extLst>
              </p:cNvPr>
              <p:cNvSpPr/>
              <p:nvPr/>
            </p:nvSpPr>
            <p:spPr bwMode="gray">
              <a:xfrm>
                <a:off x="9518288" y="2486178"/>
                <a:ext cx="1838833" cy="30777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Healthcare</a:t>
                </a:r>
              </a:p>
            </p:txBody>
          </p:sp>
          <p:sp>
            <p:nvSpPr>
              <p:cNvPr id="77" name="Oval 76">
                <a:extLst>
                  <a:ext uri="{FF2B5EF4-FFF2-40B4-BE49-F238E27FC236}">
                    <a16:creationId xmlns:a16="http://schemas.microsoft.com/office/drawing/2014/main" id="{8A58A8C7-2837-4082-ADE4-6FEBB974B3A4}"/>
                  </a:ext>
                </a:extLst>
              </p:cNvPr>
              <p:cNvSpPr>
                <a:spLocks/>
              </p:cNvSpPr>
              <p:nvPr/>
            </p:nvSpPr>
            <p:spPr bwMode="gray">
              <a:xfrm>
                <a:off x="8648250" y="2225423"/>
                <a:ext cx="738929"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5" name="Rectangle 64">
              <a:extLst>
                <a:ext uri="{FF2B5EF4-FFF2-40B4-BE49-F238E27FC236}">
                  <a16:creationId xmlns:a16="http://schemas.microsoft.com/office/drawing/2014/main" id="{9E1F109B-C225-4188-B8DD-EB2DDA38DF4A}"/>
                </a:ext>
              </a:extLst>
            </p:cNvPr>
            <p:cNvSpPr/>
            <p:nvPr/>
          </p:nvSpPr>
          <p:spPr bwMode="gray">
            <a:xfrm>
              <a:off x="5931876" y="1422737"/>
              <a:ext cx="3753545" cy="65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chemeClr val="accent2"/>
                  </a:solidFill>
                  <a:effectLst/>
                  <a:uLnTx/>
                  <a:uFillTx/>
                  <a:latin typeface="Arial"/>
                  <a:ea typeface="+mn-ea"/>
                  <a:cs typeface="+mn-cs"/>
                </a:rPr>
                <a:t>Costs That May Go Up</a:t>
              </a:r>
            </a:p>
          </p:txBody>
        </p:sp>
      </p:grpSp>
      <p:grpSp>
        <p:nvGrpSpPr>
          <p:cNvPr id="89" name="Group 88">
            <a:extLst>
              <a:ext uri="{FF2B5EF4-FFF2-40B4-BE49-F238E27FC236}">
                <a16:creationId xmlns:a16="http://schemas.microsoft.com/office/drawing/2014/main" id="{7406857D-C231-4379-8D9D-EF3FB4A3CE13}"/>
              </a:ext>
            </a:extLst>
          </p:cNvPr>
          <p:cNvGrpSpPr/>
          <p:nvPr/>
        </p:nvGrpSpPr>
        <p:grpSpPr bwMode="gray">
          <a:xfrm>
            <a:off x="5845936" y="1483372"/>
            <a:ext cx="4607633" cy="2558345"/>
            <a:chOff x="5845936" y="3440968"/>
            <a:chExt cx="4607633" cy="2558345"/>
          </a:xfrm>
        </p:grpSpPr>
        <p:sp>
          <p:nvSpPr>
            <p:cNvPr id="90" name="Rectangle 89">
              <a:extLst>
                <a:ext uri="{FF2B5EF4-FFF2-40B4-BE49-F238E27FC236}">
                  <a16:creationId xmlns:a16="http://schemas.microsoft.com/office/drawing/2014/main" id="{F02137AD-1210-4961-902B-819B39D9AF65}"/>
                </a:ext>
              </a:extLst>
            </p:cNvPr>
            <p:cNvSpPr/>
            <p:nvPr/>
          </p:nvSpPr>
          <p:spPr bwMode="gray">
            <a:xfrm>
              <a:off x="6795195" y="4463718"/>
              <a:ext cx="3658374"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7676"/>
                  </a:solidFill>
                  <a:effectLst/>
                  <a:uLnTx/>
                  <a:uFillTx/>
                  <a:latin typeface="Arial"/>
                  <a:ea typeface="+mn-ea"/>
                  <a:cs typeface="+mn-cs"/>
                </a:rPr>
                <a:t>Social Security payroll taxes</a:t>
              </a:r>
            </a:p>
          </p:txBody>
        </p:sp>
        <p:grpSp>
          <p:nvGrpSpPr>
            <p:cNvPr id="91" name="Group 90">
              <a:extLst>
                <a:ext uri="{FF2B5EF4-FFF2-40B4-BE49-F238E27FC236}">
                  <a16:creationId xmlns:a16="http://schemas.microsoft.com/office/drawing/2014/main" id="{24D9E832-C0EC-4C0C-9B6A-0C768EEDEAD0}"/>
                </a:ext>
              </a:extLst>
            </p:cNvPr>
            <p:cNvGrpSpPr/>
            <p:nvPr/>
          </p:nvGrpSpPr>
          <p:grpSpPr bwMode="gray">
            <a:xfrm>
              <a:off x="5932172" y="4250671"/>
              <a:ext cx="822960" cy="822960"/>
              <a:chOff x="8599849" y="3457147"/>
              <a:chExt cx="822960" cy="822960"/>
            </a:xfrm>
          </p:grpSpPr>
          <p:grpSp>
            <p:nvGrpSpPr>
              <p:cNvPr id="103" name="Group 23">
                <a:extLst>
                  <a:ext uri="{FF2B5EF4-FFF2-40B4-BE49-F238E27FC236}">
                    <a16:creationId xmlns:a16="http://schemas.microsoft.com/office/drawing/2014/main" id="{237BFE73-887A-4D0F-BD68-B4D074B6A6ED}"/>
                  </a:ext>
                </a:extLst>
              </p:cNvPr>
              <p:cNvGrpSpPr>
                <a:grpSpLocks noChangeAspect="1"/>
              </p:cNvGrpSpPr>
              <p:nvPr/>
            </p:nvGrpSpPr>
            <p:grpSpPr bwMode="gray">
              <a:xfrm>
                <a:off x="8744859" y="3697307"/>
                <a:ext cx="539347" cy="359108"/>
                <a:chOff x="6571" y="2355"/>
                <a:chExt cx="389" cy="259"/>
              </a:xfrm>
              <a:solidFill>
                <a:srgbClr val="767676"/>
              </a:solidFill>
            </p:grpSpPr>
            <p:sp>
              <p:nvSpPr>
                <p:cNvPr id="105" name="Freeform 24">
                  <a:extLst>
                    <a:ext uri="{FF2B5EF4-FFF2-40B4-BE49-F238E27FC236}">
                      <a16:creationId xmlns:a16="http://schemas.microsoft.com/office/drawing/2014/main" id="{50569CB8-EAAD-4A07-BF15-0E54DF337486}"/>
                    </a:ext>
                  </a:extLst>
                </p:cNvPr>
                <p:cNvSpPr>
                  <a:spLocks/>
                </p:cNvSpPr>
                <p:nvPr/>
              </p:nvSpPr>
              <p:spPr bwMode="gray">
                <a:xfrm>
                  <a:off x="6613" y="2476"/>
                  <a:ext cx="28" cy="27"/>
                </a:xfrm>
                <a:custGeom>
                  <a:avLst/>
                  <a:gdLst>
                    <a:gd name="T0" fmla="*/ 9 w 28"/>
                    <a:gd name="T1" fmla="*/ 0 h 27"/>
                    <a:gd name="T2" fmla="*/ 14 w 28"/>
                    <a:gd name="T3" fmla="*/ 7 h 27"/>
                    <a:gd name="T4" fmla="*/ 19 w 28"/>
                    <a:gd name="T5" fmla="*/ 0 h 27"/>
                    <a:gd name="T6" fmla="*/ 27 w 28"/>
                    <a:gd name="T7" fmla="*/ 0 h 27"/>
                    <a:gd name="T8" fmla="*/ 18 w 28"/>
                    <a:gd name="T9" fmla="*/ 13 h 27"/>
                    <a:gd name="T10" fmla="*/ 28 w 28"/>
                    <a:gd name="T11" fmla="*/ 27 h 27"/>
                    <a:gd name="T12" fmla="*/ 19 w 28"/>
                    <a:gd name="T13" fmla="*/ 27 h 27"/>
                    <a:gd name="T14" fmla="*/ 13 w 28"/>
                    <a:gd name="T15" fmla="*/ 19 h 27"/>
                    <a:gd name="T16" fmla="*/ 8 w 28"/>
                    <a:gd name="T17" fmla="*/ 27 h 27"/>
                    <a:gd name="T18" fmla="*/ 0 w 28"/>
                    <a:gd name="T19" fmla="*/ 27 h 27"/>
                    <a:gd name="T20" fmla="*/ 9 w 28"/>
                    <a:gd name="T21" fmla="*/ 13 h 27"/>
                    <a:gd name="T22" fmla="*/ 0 w 28"/>
                    <a:gd name="T23" fmla="*/ 0 h 27"/>
                    <a:gd name="T24" fmla="*/ 9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9" y="0"/>
                      </a:moveTo>
                      <a:lnTo>
                        <a:pt x="14" y="7"/>
                      </a:lnTo>
                      <a:lnTo>
                        <a:pt x="19" y="0"/>
                      </a:lnTo>
                      <a:lnTo>
                        <a:pt x="27" y="0"/>
                      </a:lnTo>
                      <a:lnTo>
                        <a:pt x="18" y="13"/>
                      </a:lnTo>
                      <a:lnTo>
                        <a:pt x="28" y="27"/>
                      </a:lnTo>
                      <a:lnTo>
                        <a:pt x="19" y="27"/>
                      </a:lnTo>
                      <a:lnTo>
                        <a:pt x="13" y="19"/>
                      </a:lnTo>
                      <a:lnTo>
                        <a:pt x="8"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06" name="Freeform 25">
                  <a:extLst>
                    <a:ext uri="{FF2B5EF4-FFF2-40B4-BE49-F238E27FC236}">
                      <a16:creationId xmlns:a16="http://schemas.microsoft.com/office/drawing/2014/main" id="{E9453A00-AD94-4539-B212-D0C069253F06}"/>
                    </a:ext>
                  </a:extLst>
                </p:cNvPr>
                <p:cNvSpPr>
                  <a:spLocks/>
                </p:cNvSpPr>
                <p:nvPr/>
              </p:nvSpPr>
              <p:spPr bwMode="gray">
                <a:xfrm>
                  <a:off x="6642" y="2476"/>
                  <a:ext cx="28" cy="27"/>
                </a:xfrm>
                <a:custGeom>
                  <a:avLst/>
                  <a:gdLst>
                    <a:gd name="T0" fmla="*/ 9 w 28"/>
                    <a:gd name="T1" fmla="*/ 0 h 27"/>
                    <a:gd name="T2" fmla="*/ 14 w 28"/>
                    <a:gd name="T3" fmla="*/ 7 h 27"/>
                    <a:gd name="T4" fmla="*/ 19 w 28"/>
                    <a:gd name="T5" fmla="*/ 0 h 27"/>
                    <a:gd name="T6" fmla="*/ 27 w 28"/>
                    <a:gd name="T7" fmla="*/ 0 h 27"/>
                    <a:gd name="T8" fmla="*/ 18 w 28"/>
                    <a:gd name="T9" fmla="*/ 13 h 27"/>
                    <a:gd name="T10" fmla="*/ 28 w 28"/>
                    <a:gd name="T11" fmla="*/ 27 h 27"/>
                    <a:gd name="T12" fmla="*/ 19 w 28"/>
                    <a:gd name="T13" fmla="*/ 27 h 27"/>
                    <a:gd name="T14" fmla="*/ 14 w 28"/>
                    <a:gd name="T15" fmla="*/ 19 h 27"/>
                    <a:gd name="T16" fmla="*/ 9 w 28"/>
                    <a:gd name="T17" fmla="*/ 27 h 27"/>
                    <a:gd name="T18" fmla="*/ 0 w 28"/>
                    <a:gd name="T19" fmla="*/ 27 h 27"/>
                    <a:gd name="T20" fmla="*/ 9 w 28"/>
                    <a:gd name="T21" fmla="*/ 13 h 27"/>
                    <a:gd name="T22" fmla="*/ 0 w 28"/>
                    <a:gd name="T23" fmla="*/ 0 h 27"/>
                    <a:gd name="T24" fmla="*/ 9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9" y="0"/>
                      </a:moveTo>
                      <a:lnTo>
                        <a:pt x="14" y="7"/>
                      </a:lnTo>
                      <a:lnTo>
                        <a:pt x="19" y="0"/>
                      </a:lnTo>
                      <a:lnTo>
                        <a:pt x="27" y="0"/>
                      </a:lnTo>
                      <a:lnTo>
                        <a:pt x="18" y="13"/>
                      </a:lnTo>
                      <a:lnTo>
                        <a:pt x="28" y="27"/>
                      </a:lnTo>
                      <a:lnTo>
                        <a:pt x="19" y="27"/>
                      </a:lnTo>
                      <a:lnTo>
                        <a:pt x="14" y="19"/>
                      </a:lnTo>
                      <a:lnTo>
                        <a:pt x="9"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07" name="Freeform 26">
                  <a:extLst>
                    <a:ext uri="{FF2B5EF4-FFF2-40B4-BE49-F238E27FC236}">
                      <a16:creationId xmlns:a16="http://schemas.microsoft.com/office/drawing/2014/main" id="{472B23B5-ECE6-4F7C-9423-274EE5FA9A09}"/>
                    </a:ext>
                  </a:extLst>
                </p:cNvPr>
                <p:cNvSpPr>
                  <a:spLocks/>
                </p:cNvSpPr>
                <p:nvPr/>
              </p:nvSpPr>
              <p:spPr bwMode="gray">
                <a:xfrm>
                  <a:off x="6671" y="2476"/>
                  <a:ext cx="28" cy="27"/>
                </a:xfrm>
                <a:custGeom>
                  <a:avLst/>
                  <a:gdLst>
                    <a:gd name="T0" fmla="*/ 9 w 28"/>
                    <a:gd name="T1" fmla="*/ 0 h 27"/>
                    <a:gd name="T2" fmla="*/ 14 w 28"/>
                    <a:gd name="T3" fmla="*/ 7 h 27"/>
                    <a:gd name="T4" fmla="*/ 19 w 28"/>
                    <a:gd name="T5" fmla="*/ 0 h 27"/>
                    <a:gd name="T6" fmla="*/ 28 w 28"/>
                    <a:gd name="T7" fmla="*/ 0 h 27"/>
                    <a:gd name="T8" fmla="*/ 18 w 28"/>
                    <a:gd name="T9" fmla="*/ 13 h 27"/>
                    <a:gd name="T10" fmla="*/ 28 w 28"/>
                    <a:gd name="T11" fmla="*/ 27 h 27"/>
                    <a:gd name="T12" fmla="*/ 19 w 28"/>
                    <a:gd name="T13" fmla="*/ 27 h 27"/>
                    <a:gd name="T14" fmla="*/ 14 w 28"/>
                    <a:gd name="T15" fmla="*/ 19 h 27"/>
                    <a:gd name="T16" fmla="*/ 9 w 28"/>
                    <a:gd name="T17" fmla="*/ 27 h 27"/>
                    <a:gd name="T18" fmla="*/ 0 w 28"/>
                    <a:gd name="T19" fmla="*/ 27 h 27"/>
                    <a:gd name="T20" fmla="*/ 9 w 28"/>
                    <a:gd name="T21" fmla="*/ 13 h 27"/>
                    <a:gd name="T22" fmla="*/ 0 w 28"/>
                    <a:gd name="T23" fmla="*/ 0 h 27"/>
                    <a:gd name="T24" fmla="*/ 9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9" y="0"/>
                      </a:moveTo>
                      <a:lnTo>
                        <a:pt x="14" y="7"/>
                      </a:lnTo>
                      <a:lnTo>
                        <a:pt x="19" y="0"/>
                      </a:lnTo>
                      <a:lnTo>
                        <a:pt x="28" y="0"/>
                      </a:lnTo>
                      <a:lnTo>
                        <a:pt x="18" y="13"/>
                      </a:lnTo>
                      <a:lnTo>
                        <a:pt x="28" y="27"/>
                      </a:lnTo>
                      <a:lnTo>
                        <a:pt x="19" y="27"/>
                      </a:lnTo>
                      <a:lnTo>
                        <a:pt x="14" y="19"/>
                      </a:lnTo>
                      <a:lnTo>
                        <a:pt x="9"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08" name="Rectangle 27">
                  <a:extLst>
                    <a:ext uri="{FF2B5EF4-FFF2-40B4-BE49-F238E27FC236}">
                      <a16:creationId xmlns:a16="http://schemas.microsoft.com/office/drawing/2014/main" id="{295A9E78-85EC-4C90-9A62-59B39121F932}"/>
                    </a:ext>
                  </a:extLst>
                </p:cNvPr>
                <p:cNvSpPr>
                  <a:spLocks noChangeArrowheads="1"/>
                </p:cNvSpPr>
                <p:nvPr/>
              </p:nvSpPr>
              <p:spPr bwMode="gray">
                <a:xfrm>
                  <a:off x="6702" y="2484"/>
                  <a:ext cx="18"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09" name="Freeform 28">
                  <a:extLst>
                    <a:ext uri="{FF2B5EF4-FFF2-40B4-BE49-F238E27FC236}">
                      <a16:creationId xmlns:a16="http://schemas.microsoft.com/office/drawing/2014/main" id="{DC8DDB57-20E5-434C-8BE3-70F84C99342A}"/>
                    </a:ext>
                  </a:extLst>
                </p:cNvPr>
                <p:cNvSpPr>
                  <a:spLocks/>
                </p:cNvSpPr>
                <p:nvPr/>
              </p:nvSpPr>
              <p:spPr bwMode="gray">
                <a:xfrm>
                  <a:off x="6723" y="2476"/>
                  <a:ext cx="27" cy="27"/>
                </a:xfrm>
                <a:custGeom>
                  <a:avLst/>
                  <a:gdLst>
                    <a:gd name="T0" fmla="*/ 9 w 27"/>
                    <a:gd name="T1" fmla="*/ 0 h 27"/>
                    <a:gd name="T2" fmla="*/ 13 w 27"/>
                    <a:gd name="T3" fmla="*/ 7 h 27"/>
                    <a:gd name="T4" fmla="*/ 18 w 27"/>
                    <a:gd name="T5" fmla="*/ 0 h 27"/>
                    <a:gd name="T6" fmla="*/ 27 w 27"/>
                    <a:gd name="T7" fmla="*/ 0 h 27"/>
                    <a:gd name="T8" fmla="*/ 18 w 27"/>
                    <a:gd name="T9" fmla="*/ 13 h 27"/>
                    <a:gd name="T10" fmla="*/ 27 w 27"/>
                    <a:gd name="T11" fmla="*/ 27 h 27"/>
                    <a:gd name="T12" fmla="*/ 18 w 27"/>
                    <a:gd name="T13" fmla="*/ 27 h 27"/>
                    <a:gd name="T14" fmla="*/ 13 w 27"/>
                    <a:gd name="T15" fmla="*/ 19 h 27"/>
                    <a:gd name="T16" fmla="*/ 8 w 27"/>
                    <a:gd name="T17" fmla="*/ 27 h 27"/>
                    <a:gd name="T18" fmla="*/ 0 w 27"/>
                    <a:gd name="T19" fmla="*/ 27 h 27"/>
                    <a:gd name="T20" fmla="*/ 9 w 27"/>
                    <a:gd name="T21" fmla="*/ 13 h 27"/>
                    <a:gd name="T22" fmla="*/ 0 w 27"/>
                    <a:gd name="T23" fmla="*/ 0 h 27"/>
                    <a:gd name="T24" fmla="*/ 9 w 27"/>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9" y="0"/>
                      </a:moveTo>
                      <a:lnTo>
                        <a:pt x="13" y="7"/>
                      </a:lnTo>
                      <a:lnTo>
                        <a:pt x="18" y="0"/>
                      </a:lnTo>
                      <a:lnTo>
                        <a:pt x="27" y="0"/>
                      </a:lnTo>
                      <a:lnTo>
                        <a:pt x="18" y="13"/>
                      </a:lnTo>
                      <a:lnTo>
                        <a:pt x="27" y="27"/>
                      </a:lnTo>
                      <a:lnTo>
                        <a:pt x="18" y="27"/>
                      </a:lnTo>
                      <a:lnTo>
                        <a:pt x="13" y="19"/>
                      </a:lnTo>
                      <a:lnTo>
                        <a:pt x="8"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0" name="Freeform 29">
                  <a:extLst>
                    <a:ext uri="{FF2B5EF4-FFF2-40B4-BE49-F238E27FC236}">
                      <a16:creationId xmlns:a16="http://schemas.microsoft.com/office/drawing/2014/main" id="{34A4F145-00EE-4151-929D-AFA37F7031FE}"/>
                    </a:ext>
                  </a:extLst>
                </p:cNvPr>
                <p:cNvSpPr>
                  <a:spLocks/>
                </p:cNvSpPr>
                <p:nvPr/>
              </p:nvSpPr>
              <p:spPr bwMode="gray">
                <a:xfrm>
                  <a:off x="6752" y="2476"/>
                  <a:ext cx="28" cy="27"/>
                </a:xfrm>
                <a:custGeom>
                  <a:avLst/>
                  <a:gdLst>
                    <a:gd name="T0" fmla="*/ 9 w 28"/>
                    <a:gd name="T1" fmla="*/ 0 h 27"/>
                    <a:gd name="T2" fmla="*/ 14 w 28"/>
                    <a:gd name="T3" fmla="*/ 7 h 27"/>
                    <a:gd name="T4" fmla="*/ 18 w 28"/>
                    <a:gd name="T5" fmla="*/ 0 h 27"/>
                    <a:gd name="T6" fmla="*/ 27 w 28"/>
                    <a:gd name="T7" fmla="*/ 0 h 27"/>
                    <a:gd name="T8" fmla="*/ 18 w 28"/>
                    <a:gd name="T9" fmla="*/ 13 h 27"/>
                    <a:gd name="T10" fmla="*/ 28 w 28"/>
                    <a:gd name="T11" fmla="*/ 27 h 27"/>
                    <a:gd name="T12" fmla="*/ 19 w 28"/>
                    <a:gd name="T13" fmla="*/ 27 h 27"/>
                    <a:gd name="T14" fmla="*/ 13 w 28"/>
                    <a:gd name="T15" fmla="*/ 19 h 27"/>
                    <a:gd name="T16" fmla="*/ 8 w 28"/>
                    <a:gd name="T17" fmla="*/ 27 h 27"/>
                    <a:gd name="T18" fmla="*/ 0 w 28"/>
                    <a:gd name="T19" fmla="*/ 27 h 27"/>
                    <a:gd name="T20" fmla="*/ 9 w 28"/>
                    <a:gd name="T21" fmla="*/ 13 h 27"/>
                    <a:gd name="T22" fmla="*/ 0 w 28"/>
                    <a:gd name="T23" fmla="*/ 0 h 27"/>
                    <a:gd name="T24" fmla="*/ 9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9" y="0"/>
                      </a:moveTo>
                      <a:lnTo>
                        <a:pt x="14" y="7"/>
                      </a:lnTo>
                      <a:lnTo>
                        <a:pt x="18" y="0"/>
                      </a:lnTo>
                      <a:lnTo>
                        <a:pt x="27" y="0"/>
                      </a:lnTo>
                      <a:lnTo>
                        <a:pt x="18" y="13"/>
                      </a:lnTo>
                      <a:lnTo>
                        <a:pt x="28" y="27"/>
                      </a:lnTo>
                      <a:lnTo>
                        <a:pt x="19" y="27"/>
                      </a:lnTo>
                      <a:lnTo>
                        <a:pt x="13" y="19"/>
                      </a:lnTo>
                      <a:lnTo>
                        <a:pt x="8"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1" name="Rectangle 30">
                  <a:extLst>
                    <a:ext uri="{FF2B5EF4-FFF2-40B4-BE49-F238E27FC236}">
                      <a16:creationId xmlns:a16="http://schemas.microsoft.com/office/drawing/2014/main" id="{7094082E-A9B4-44DD-966C-D7E8D1678D41}"/>
                    </a:ext>
                  </a:extLst>
                </p:cNvPr>
                <p:cNvSpPr>
                  <a:spLocks noChangeArrowheads="1"/>
                </p:cNvSpPr>
                <p:nvPr/>
              </p:nvSpPr>
              <p:spPr bwMode="gray">
                <a:xfrm>
                  <a:off x="6782" y="2484"/>
                  <a:ext cx="18"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2" name="Freeform 31">
                  <a:extLst>
                    <a:ext uri="{FF2B5EF4-FFF2-40B4-BE49-F238E27FC236}">
                      <a16:creationId xmlns:a16="http://schemas.microsoft.com/office/drawing/2014/main" id="{A6C3FC9F-60E6-4B5A-B1C6-82AD84177620}"/>
                    </a:ext>
                  </a:extLst>
                </p:cNvPr>
                <p:cNvSpPr>
                  <a:spLocks/>
                </p:cNvSpPr>
                <p:nvPr/>
              </p:nvSpPr>
              <p:spPr bwMode="gray">
                <a:xfrm>
                  <a:off x="6803" y="2476"/>
                  <a:ext cx="28" cy="27"/>
                </a:xfrm>
                <a:custGeom>
                  <a:avLst/>
                  <a:gdLst>
                    <a:gd name="T0" fmla="*/ 10 w 28"/>
                    <a:gd name="T1" fmla="*/ 0 h 27"/>
                    <a:gd name="T2" fmla="*/ 14 w 28"/>
                    <a:gd name="T3" fmla="*/ 7 h 27"/>
                    <a:gd name="T4" fmla="*/ 19 w 28"/>
                    <a:gd name="T5" fmla="*/ 0 h 27"/>
                    <a:gd name="T6" fmla="*/ 28 w 28"/>
                    <a:gd name="T7" fmla="*/ 0 h 27"/>
                    <a:gd name="T8" fmla="*/ 19 w 28"/>
                    <a:gd name="T9" fmla="*/ 13 h 27"/>
                    <a:gd name="T10" fmla="*/ 28 w 28"/>
                    <a:gd name="T11" fmla="*/ 27 h 27"/>
                    <a:gd name="T12" fmla="*/ 19 w 28"/>
                    <a:gd name="T13" fmla="*/ 27 h 27"/>
                    <a:gd name="T14" fmla="*/ 14 w 28"/>
                    <a:gd name="T15" fmla="*/ 19 h 27"/>
                    <a:gd name="T16" fmla="*/ 9 w 28"/>
                    <a:gd name="T17" fmla="*/ 27 h 27"/>
                    <a:gd name="T18" fmla="*/ 0 w 28"/>
                    <a:gd name="T19" fmla="*/ 27 h 27"/>
                    <a:gd name="T20" fmla="*/ 10 w 28"/>
                    <a:gd name="T21" fmla="*/ 13 h 27"/>
                    <a:gd name="T22" fmla="*/ 1 w 28"/>
                    <a:gd name="T23" fmla="*/ 0 h 27"/>
                    <a:gd name="T24" fmla="*/ 10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10" y="0"/>
                      </a:moveTo>
                      <a:lnTo>
                        <a:pt x="14" y="7"/>
                      </a:lnTo>
                      <a:lnTo>
                        <a:pt x="19" y="0"/>
                      </a:lnTo>
                      <a:lnTo>
                        <a:pt x="28" y="0"/>
                      </a:lnTo>
                      <a:lnTo>
                        <a:pt x="19" y="13"/>
                      </a:lnTo>
                      <a:lnTo>
                        <a:pt x="28" y="27"/>
                      </a:lnTo>
                      <a:lnTo>
                        <a:pt x="19" y="27"/>
                      </a:lnTo>
                      <a:lnTo>
                        <a:pt x="14" y="19"/>
                      </a:lnTo>
                      <a:lnTo>
                        <a:pt x="9" y="27"/>
                      </a:lnTo>
                      <a:lnTo>
                        <a:pt x="0" y="27"/>
                      </a:lnTo>
                      <a:lnTo>
                        <a:pt x="10" y="13"/>
                      </a:lnTo>
                      <a:lnTo>
                        <a:pt x="1"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3" name="Freeform 32">
                  <a:extLst>
                    <a:ext uri="{FF2B5EF4-FFF2-40B4-BE49-F238E27FC236}">
                      <a16:creationId xmlns:a16="http://schemas.microsoft.com/office/drawing/2014/main" id="{65997AFF-FCC7-4191-8A4B-272FFB3D3B49}"/>
                    </a:ext>
                  </a:extLst>
                </p:cNvPr>
                <p:cNvSpPr>
                  <a:spLocks/>
                </p:cNvSpPr>
                <p:nvPr/>
              </p:nvSpPr>
              <p:spPr bwMode="gray">
                <a:xfrm>
                  <a:off x="6832" y="2476"/>
                  <a:ext cx="28" cy="27"/>
                </a:xfrm>
                <a:custGeom>
                  <a:avLst/>
                  <a:gdLst>
                    <a:gd name="T0" fmla="*/ 10 w 28"/>
                    <a:gd name="T1" fmla="*/ 0 h 27"/>
                    <a:gd name="T2" fmla="*/ 14 w 28"/>
                    <a:gd name="T3" fmla="*/ 7 h 27"/>
                    <a:gd name="T4" fmla="*/ 19 w 28"/>
                    <a:gd name="T5" fmla="*/ 0 h 27"/>
                    <a:gd name="T6" fmla="*/ 28 w 28"/>
                    <a:gd name="T7" fmla="*/ 0 h 27"/>
                    <a:gd name="T8" fmla="*/ 19 w 28"/>
                    <a:gd name="T9" fmla="*/ 13 h 27"/>
                    <a:gd name="T10" fmla="*/ 28 w 28"/>
                    <a:gd name="T11" fmla="*/ 27 h 27"/>
                    <a:gd name="T12" fmla="*/ 19 w 28"/>
                    <a:gd name="T13" fmla="*/ 27 h 27"/>
                    <a:gd name="T14" fmla="*/ 14 w 28"/>
                    <a:gd name="T15" fmla="*/ 19 h 27"/>
                    <a:gd name="T16" fmla="*/ 9 w 28"/>
                    <a:gd name="T17" fmla="*/ 27 h 27"/>
                    <a:gd name="T18" fmla="*/ 0 w 28"/>
                    <a:gd name="T19" fmla="*/ 27 h 27"/>
                    <a:gd name="T20" fmla="*/ 10 w 28"/>
                    <a:gd name="T21" fmla="*/ 13 h 27"/>
                    <a:gd name="T22" fmla="*/ 1 w 28"/>
                    <a:gd name="T23" fmla="*/ 0 h 27"/>
                    <a:gd name="T24" fmla="*/ 10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10" y="0"/>
                      </a:moveTo>
                      <a:lnTo>
                        <a:pt x="14" y="7"/>
                      </a:lnTo>
                      <a:lnTo>
                        <a:pt x="19" y="0"/>
                      </a:lnTo>
                      <a:lnTo>
                        <a:pt x="28" y="0"/>
                      </a:lnTo>
                      <a:lnTo>
                        <a:pt x="19" y="13"/>
                      </a:lnTo>
                      <a:lnTo>
                        <a:pt x="28" y="27"/>
                      </a:lnTo>
                      <a:lnTo>
                        <a:pt x="19" y="27"/>
                      </a:lnTo>
                      <a:lnTo>
                        <a:pt x="14" y="19"/>
                      </a:lnTo>
                      <a:lnTo>
                        <a:pt x="9" y="27"/>
                      </a:lnTo>
                      <a:lnTo>
                        <a:pt x="0" y="27"/>
                      </a:lnTo>
                      <a:lnTo>
                        <a:pt x="10" y="13"/>
                      </a:lnTo>
                      <a:lnTo>
                        <a:pt x="1"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4" name="Freeform 33">
                  <a:extLst>
                    <a:ext uri="{FF2B5EF4-FFF2-40B4-BE49-F238E27FC236}">
                      <a16:creationId xmlns:a16="http://schemas.microsoft.com/office/drawing/2014/main" id="{B7B79C80-9737-45EB-8C4A-617A92A945CF}"/>
                    </a:ext>
                  </a:extLst>
                </p:cNvPr>
                <p:cNvSpPr>
                  <a:spLocks/>
                </p:cNvSpPr>
                <p:nvPr/>
              </p:nvSpPr>
              <p:spPr bwMode="gray">
                <a:xfrm>
                  <a:off x="6862" y="2476"/>
                  <a:ext cx="27" cy="27"/>
                </a:xfrm>
                <a:custGeom>
                  <a:avLst/>
                  <a:gdLst>
                    <a:gd name="T0" fmla="*/ 9 w 27"/>
                    <a:gd name="T1" fmla="*/ 0 h 27"/>
                    <a:gd name="T2" fmla="*/ 14 w 27"/>
                    <a:gd name="T3" fmla="*/ 7 h 27"/>
                    <a:gd name="T4" fmla="*/ 18 w 27"/>
                    <a:gd name="T5" fmla="*/ 0 h 27"/>
                    <a:gd name="T6" fmla="*/ 27 w 27"/>
                    <a:gd name="T7" fmla="*/ 0 h 27"/>
                    <a:gd name="T8" fmla="*/ 18 w 27"/>
                    <a:gd name="T9" fmla="*/ 13 h 27"/>
                    <a:gd name="T10" fmla="*/ 27 w 27"/>
                    <a:gd name="T11" fmla="*/ 27 h 27"/>
                    <a:gd name="T12" fmla="*/ 19 w 27"/>
                    <a:gd name="T13" fmla="*/ 27 h 27"/>
                    <a:gd name="T14" fmla="*/ 13 w 27"/>
                    <a:gd name="T15" fmla="*/ 19 h 27"/>
                    <a:gd name="T16" fmla="*/ 8 w 27"/>
                    <a:gd name="T17" fmla="*/ 27 h 27"/>
                    <a:gd name="T18" fmla="*/ 0 w 27"/>
                    <a:gd name="T19" fmla="*/ 27 h 27"/>
                    <a:gd name="T20" fmla="*/ 9 w 27"/>
                    <a:gd name="T21" fmla="*/ 13 h 27"/>
                    <a:gd name="T22" fmla="*/ 0 w 27"/>
                    <a:gd name="T23" fmla="*/ 0 h 27"/>
                    <a:gd name="T24" fmla="*/ 9 w 27"/>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9" y="0"/>
                      </a:moveTo>
                      <a:lnTo>
                        <a:pt x="14" y="7"/>
                      </a:lnTo>
                      <a:lnTo>
                        <a:pt x="18" y="0"/>
                      </a:lnTo>
                      <a:lnTo>
                        <a:pt x="27" y="0"/>
                      </a:lnTo>
                      <a:lnTo>
                        <a:pt x="18" y="13"/>
                      </a:lnTo>
                      <a:lnTo>
                        <a:pt x="27" y="27"/>
                      </a:lnTo>
                      <a:lnTo>
                        <a:pt x="19" y="27"/>
                      </a:lnTo>
                      <a:lnTo>
                        <a:pt x="13" y="19"/>
                      </a:lnTo>
                      <a:lnTo>
                        <a:pt x="8"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5" name="Freeform 34">
                  <a:extLst>
                    <a:ext uri="{FF2B5EF4-FFF2-40B4-BE49-F238E27FC236}">
                      <a16:creationId xmlns:a16="http://schemas.microsoft.com/office/drawing/2014/main" id="{E4BB2D51-043F-41B6-9AD8-0239FE3A7589}"/>
                    </a:ext>
                  </a:extLst>
                </p:cNvPr>
                <p:cNvSpPr>
                  <a:spLocks/>
                </p:cNvSpPr>
                <p:nvPr/>
              </p:nvSpPr>
              <p:spPr bwMode="gray">
                <a:xfrm>
                  <a:off x="6891" y="2476"/>
                  <a:ext cx="28" cy="27"/>
                </a:xfrm>
                <a:custGeom>
                  <a:avLst/>
                  <a:gdLst>
                    <a:gd name="T0" fmla="*/ 9 w 28"/>
                    <a:gd name="T1" fmla="*/ 0 h 27"/>
                    <a:gd name="T2" fmla="*/ 14 w 28"/>
                    <a:gd name="T3" fmla="*/ 7 h 27"/>
                    <a:gd name="T4" fmla="*/ 18 w 28"/>
                    <a:gd name="T5" fmla="*/ 0 h 27"/>
                    <a:gd name="T6" fmla="*/ 27 w 28"/>
                    <a:gd name="T7" fmla="*/ 0 h 27"/>
                    <a:gd name="T8" fmla="*/ 18 w 28"/>
                    <a:gd name="T9" fmla="*/ 13 h 27"/>
                    <a:gd name="T10" fmla="*/ 28 w 28"/>
                    <a:gd name="T11" fmla="*/ 27 h 27"/>
                    <a:gd name="T12" fmla="*/ 19 w 28"/>
                    <a:gd name="T13" fmla="*/ 27 h 27"/>
                    <a:gd name="T14" fmla="*/ 13 w 28"/>
                    <a:gd name="T15" fmla="*/ 19 h 27"/>
                    <a:gd name="T16" fmla="*/ 8 w 28"/>
                    <a:gd name="T17" fmla="*/ 27 h 27"/>
                    <a:gd name="T18" fmla="*/ 0 w 28"/>
                    <a:gd name="T19" fmla="*/ 27 h 27"/>
                    <a:gd name="T20" fmla="*/ 9 w 28"/>
                    <a:gd name="T21" fmla="*/ 13 h 27"/>
                    <a:gd name="T22" fmla="*/ 0 w 28"/>
                    <a:gd name="T23" fmla="*/ 0 h 27"/>
                    <a:gd name="T24" fmla="*/ 9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9" y="0"/>
                      </a:moveTo>
                      <a:lnTo>
                        <a:pt x="14" y="7"/>
                      </a:lnTo>
                      <a:lnTo>
                        <a:pt x="18" y="0"/>
                      </a:lnTo>
                      <a:lnTo>
                        <a:pt x="27" y="0"/>
                      </a:lnTo>
                      <a:lnTo>
                        <a:pt x="18" y="13"/>
                      </a:lnTo>
                      <a:lnTo>
                        <a:pt x="28" y="27"/>
                      </a:lnTo>
                      <a:lnTo>
                        <a:pt x="19" y="27"/>
                      </a:lnTo>
                      <a:lnTo>
                        <a:pt x="13" y="19"/>
                      </a:lnTo>
                      <a:lnTo>
                        <a:pt x="8" y="27"/>
                      </a:lnTo>
                      <a:lnTo>
                        <a:pt x="0" y="27"/>
                      </a:lnTo>
                      <a:lnTo>
                        <a:pt x="9" y="13"/>
                      </a:lnTo>
                      <a:lnTo>
                        <a:pt x="0"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6" name="Rectangle 35">
                  <a:extLst>
                    <a:ext uri="{FF2B5EF4-FFF2-40B4-BE49-F238E27FC236}">
                      <a16:creationId xmlns:a16="http://schemas.microsoft.com/office/drawing/2014/main" id="{2F886CA6-7CF3-41BD-8444-C650DE1DCAE5}"/>
                    </a:ext>
                  </a:extLst>
                </p:cNvPr>
                <p:cNvSpPr>
                  <a:spLocks noChangeArrowheads="1"/>
                </p:cNvSpPr>
                <p:nvPr/>
              </p:nvSpPr>
              <p:spPr bwMode="gray">
                <a:xfrm>
                  <a:off x="6612" y="2547"/>
                  <a:ext cx="307"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sp>
              <p:nvSpPr>
                <p:cNvPr id="117" name="Freeform 36">
                  <a:extLst>
                    <a:ext uri="{FF2B5EF4-FFF2-40B4-BE49-F238E27FC236}">
                      <a16:creationId xmlns:a16="http://schemas.microsoft.com/office/drawing/2014/main" id="{61283433-E9B1-447D-841D-8CAE626DB7D4}"/>
                    </a:ext>
                  </a:extLst>
                </p:cNvPr>
                <p:cNvSpPr>
                  <a:spLocks noEditPoints="1"/>
                </p:cNvSpPr>
                <p:nvPr/>
              </p:nvSpPr>
              <p:spPr bwMode="gray">
                <a:xfrm>
                  <a:off x="6571" y="2355"/>
                  <a:ext cx="389" cy="259"/>
                </a:xfrm>
                <a:custGeom>
                  <a:avLst/>
                  <a:gdLst>
                    <a:gd name="T0" fmla="*/ 2380 w 2520"/>
                    <a:gd name="T1" fmla="*/ 0 h 1685"/>
                    <a:gd name="T2" fmla="*/ 2379 w 2520"/>
                    <a:gd name="T3" fmla="*/ 0 h 1685"/>
                    <a:gd name="T4" fmla="*/ 141 w 2520"/>
                    <a:gd name="T5" fmla="*/ 0 h 1685"/>
                    <a:gd name="T6" fmla="*/ 140 w 2520"/>
                    <a:gd name="T7" fmla="*/ 0 h 1685"/>
                    <a:gd name="T8" fmla="*/ 0 w 2520"/>
                    <a:gd name="T9" fmla="*/ 140 h 1685"/>
                    <a:gd name="T10" fmla="*/ 0 w 2520"/>
                    <a:gd name="T11" fmla="*/ 577 h 1685"/>
                    <a:gd name="T12" fmla="*/ 0 w 2520"/>
                    <a:gd name="T13" fmla="*/ 1545 h 1685"/>
                    <a:gd name="T14" fmla="*/ 140 w 2520"/>
                    <a:gd name="T15" fmla="*/ 1685 h 1685"/>
                    <a:gd name="T16" fmla="*/ 2380 w 2520"/>
                    <a:gd name="T17" fmla="*/ 1685 h 1685"/>
                    <a:gd name="T18" fmla="*/ 2520 w 2520"/>
                    <a:gd name="T19" fmla="*/ 1545 h 1685"/>
                    <a:gd name="T20" fmla="*/ 2520 w 2520"/>
                    <a:gd name="T21" fmla="*/ 600 h 1685"/>
                    <a:gd name="T22" fmla="*/ 2520 w 2520"/>
                    <a:gd name="T23" fmla="*/ 140 h 1685"/>
                    <a:gd name="T24" fmla="*/ 2380 w 2520"/>
                    <a:gd name="T25" fmla="*/ 0 h 1685"/>
                    <a:gd name="T26" fmla="*/ 2380 w 2520"/>
                    <a:gd name="T27" fmla="*/ 1581 h 1685"/>
                    <a:gd name="T28" fmla="*/ 140 w 2520"/>
                    <a:gd name="T29" fmla="*/ 1581 h 1685"/>
                    <a:gd name="T30" fmla="*/ 105 w 2520"/>
                    <a:gd name="T31" fmla="*/ 1545 h 1685"/>
                    <a:gd name="T32" fmla="*/ 105 w 2520"/>
                    <a:gd name="T33" fmla="*/ 532 h 1685"/>
                    <a:gd name="T34" fmla="*/ 1238 w 2520"/>
                    <a:gd name="T35" fmla="*/ 324 h 1685"/>
                    <a:gd name="T36" fmla="*/ 2415 w 2520"/>
                    <a:gd name="T37" fmla="*/ 551 h 1685"/>
                    <a:gd name="T38" fmla="*/ 2415 w 2520"/>
                    <a:gd name="T39" fmla="*/ 1545 h 1685"/>
                    <a:gd name="T40" fmla="*/ 2380 w 2520"/>
                    <a:gd name="T41" fmla="*/ 1581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0" h="1685">
                      <a:moveTo>
                        <a:pt x="2380" y="0"/>
                      </a:moveTo>
                      <a:cubicBezTo>
                        <a:pt x="2379" y="0"/>
                        <a:pt x="2379" y="0"/>
                        <a:pt x="2379" y="0"/>
                      </a:cubicBezTo>
                      <a:cubicBezTo>
                        <a:pt x="141" y="0"/>
                        <a:pt x="141" y="0"/>
                        <a:pt x="141" y="0"/>
                      </a:cubicBezTo>
                      <a:cubicBezTo>
                        <a:pt x="140" y="0"/>
                        <a:pt x="140" y="0"/>
                        <a:pt x="140" y="0"/>
                      </a:cubicBezTo>
                      <a:cubicBezTo>
                        <a:pt x="63" y="0"/>
                        <a:pt x="0" y="63"/>
                        <a:pt x="0" y="140"/>
                      </a:cubicBezTo>
                      <a:cubicBezTo>
                        <a:pt x="0" y="577"/>
                        <a:pt x="0" y="577"/>
                        <a:pt x="0" y="577"/>
                      </a:cubicBezTo>
                      <a:cubicBezTo>
                        <a:pt x="0" y="1545"/>
                        <a:pt x="0" y="1545"/>
                        <a:pt x="0" y="1545"/>
                      </a:cubicBezTo>
                      <a:cubicBezTo>
                        <a:pt x="0" y="1623"/>
                        <a:pt x="63" y="1685"/>
                        <a:pt x="140" y="1685"/>
                      </a:cubicBezTo>
                      <a:cubicBezTo>
                        <a:pt x="2380" y="1685"/>
                        <a:pt x="2380" y="1685"/>
                        <a:pt x="2380" y="1685"/>
                      </a:cubicBezTo>
                      <a:cubicBezTo>
                        <a:pt x="2457" y="1685"/>
                        <a:pt x="2520" y="1623"/>
                        <a:pt x="2520" y="1545"/>
                      </a:cubicBezTo>
                      <a:cubicBezTo>
                        <a:pt x="2520" y="600"/>
                        <a:pt x="2520" y="600"/>
                        <a:pt x="2520" y="600"/>
                      </a:cubicBezTo>
                      <a:cubicBezTo>
                        <a:pt x="2520" y="140"/>
                        <a:pt x="2520" y="140"/>
                        <a:pt x="2520" y="140"/>
                      </a:cubicBezTo>
                      <a:cubicBezTo>
                        <a:pt x="2520" y="63"/>
                        <a:pt x="2457" y="0"/>
                        <a:pt x="2380" y="0"/>
                      </a:cubicBezTo>
                      <a:close/>
                      <a:moveTo>
                        <a:pt x="2380" y="1581"/>
                      </a:moveTo>
                      <a:cubicBezTo>
                        <a:pt x="140" y="1581"/>
                        <a:pt x="140" y="1581"/>
                        <a:pt x="140" y="1581"/>
                      </a:cubicBezTo>
                      <a:cubicBezTo>
                        <a:pt x="121" y="1581"/>
                        <a:pt x="105" y="1565"/>
                        <a:pt x="105" y="1545"/>
                      </a:cubicBezTo>
                      <a:cubicBezTo>
                        <a:pt x="105" y="532"/>
                        <a:pt x="105" y="532"/>
                        <a:pt x="105" y="532"/>
                      </a:cubicBezTo>
                      <a:cubicBezTo>
                        <a:pt x="419" y="398"/>
                        <a:pt x="819" y="324"/>
                        <a:pt x="1238" y="324"/>
                      </a:cubicBezTo>
                      <a:cubicBezTo>
                        <a:pt x="1679" y="324"/>
                        <a:pt x="2095" y="405"/>
                        <a:pt x="2415" y="551"/>
                      </a:cubicBezTo>
                      <a:cubicBezTo>
                        <a:pt x="2415" y="1545"/>
                        <a:pt x="2415" y="1545"/>
                        <a:pt x="2415" y="1545"/>
                      </a:cubicBezTo>
                      <a:cubicBezTo>
                        <a:pt x="2415" y="1565"/>
                        <a:pt x="2399" y="1581"/>
                        <a:pt x="2380" y="15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67676"/>
                    </a:solidFill>
                    <a:effectLst/>
                    <a:uLnTx/>
                    <a:uFillTx/>
                    <a:latin typeface="Arial"/>
                    <a:ea typeface="+mn-ea"/>
                    <a:cs typeface="+mn-cs"/>
                  </a:endParaRPr>
                </a:p>
              </p:txBody>
            </p:sp>
          </p:grpSp>
          <p:sp>
            <p:nvSpPr>
              <p:cNvPr id="104" name="Oval 103">
                <a:extLst>
                  <a:ext uri="{FF2B5EF4-FFF2-40B4-BE49-F238E27FC236}">
                    <a16:creationId xmlns:a16="http://schemas.microsoft.com/office/drawing/2014/main" id="{C058C441-6485-44A4-AB3B-1E33A8165FE8}"/>
                  </a:ext>
                </a:extLst>
              </p:cNvPr>
              <p:cNvSpPr>
                <a:spLocks noChangeAspect="1"/>
              </p:cNvSpPr>
              <p:nvPr/>
            </p:nvSpPr>
            <p:spPr bwMode="gray">
              <a:xfrm>
                <a:off x="8599849" y="3457147"/>
                <a:ext cx="822960"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92" name="Rectangle 91">
              <a:extLst>
                <a:ext uri="{FF2B5EF4-FFF2-40B4-BE49-F238E27FC236}">
                  <a16:creationId xmlns:a16="http://schemas.microsoft.com/office/drawing/2014/main" id="{B58D9E3C-5EA1-434B-9E1D-303B6F9EBBC5}"/>
                </a:ext>
              </a:extLst>
            </p:cNvPr>
            <p:cNvSpPr/>
            <p:nvPr/>
          </p:nvSpPr>
          <p:spPr bwMode="gray">
            <a:xfrm>
              <a:off x="6795195" y="5383678"/>
              <a:ext cx="350174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7676"/>
                  </a:solidFill>
                  <a:effectLst/>
                  <a:uLnTx/>
                  <a:uFillTx/>
                  <a:latin typeface="Arial"/>
                  <a:ea typeface="+mn-ea"/>
                  <a:cs typeface="+mn-cs"/>
                </a:rPr>
                <a:t>Retirement contributions</a:t>
              </a:r>
            </a:p>
          </p:txBody>
        </p:sp>
        <p:grpSp>
          <p:nvGrpSpPr>
            <p:cNvPr id="94" name="Group 93">
              <a:extLst>
                <a:ext uri="{FF2B5EF4-FFF2-40B4-BE49-F238E27FC236}">
                  <a16:creationId xmlns:a16="http://schemas.microsoft.com/office/drawing/2014/main" id="{61BFC2EB-2AAF-4A17-88A7-84C9DA50A5E5}"/>
                </a:ext>
              </a:extLst>
            </p:cNvPr>
            <p:cNvGrpSpPr/>
            <p:nvPr/>
          </p:nvGrpSpPr>
          <p:grpSpPr bwMode="gray">
            <a:xfrm>
              <a:off x="5932172" y="5176353"/>
              <a:ext cx="822960" cy="822960"/>
              <a:chOff x="9201381" y="4382619"/>
              <a:chExt cx="822960" cy="822960"/>
            </a:xfrm>
          </p:grpSpPr>
          <p:grpSp>
            <p:nvGrpSpPr>
              <p:cNvPr id="96" name="Group 9">
                <a:extLst>
                  <a:ext uri="{FF2B5EF4-FFF2-40B4-BE49-F238E27FC236}">
                    <a16:creationId xmlns:a16="http://schemas.microsoft.com/office/drawing/2014/main" id="{437C4652-80AC-461A-92A5-9644ACD646B5}"/>
                  </a:ext>
                </a:extLst>
              </p:cNvPr>
              <p:cNvGrpSpPr>
                <a:grpSpLocks noChangeAspect="1"/>
              </p:cNvGrpSpPr>
              <p:nvPr/>
            </p:nvGrpSpPr>
            <p:grpSpPr bwMode="gray">
              <a:xfrm>
                <a:off x="9330307" y="4506270"/>
                <a:ext cx="542134" cy="516456"/>
                <a:chOff x="5433" y="1387"/>
                <a:chExt cx="570" cy="543"/>
              </a:xfrm>
              <a:solidFill>
                <a:srgbClr val="767676"/>
              </a:solidFill>
            </p:grpSpPr>
            <p:sp>
              <p:nvSpPr>
                <p:cNvPr id="98" name="Freeform 10">
                  <a:extLst>
                    <a:ext uri="{FF2B5EF4-FFF2-40B4-BE49-F238E27FC236}">
                      <a16:creationId xmlns:a16="http://schemas.microsoft.com/office/drawing/2014/main" id="{0C34A72E-CD75-4DEA-AC58-13864E5F0737}"/>
                    </a:ext>
                  </a:extLst>
                </p:cNvPr>
                <p:cNvSpPr>
                  <a:spLocks noEditPoints="1"/>
                </p:cNvSpPr>
                <p:nvPr/>
              </p:nvSpPr>
              <p:spPr bwMode="gray">
                <a:xfrm>
                  <a:off x="5433" y="1492"/>
                  <a:ext cx="570" cy="438"/>
                </a:xfrm>
                <a:custGeom>
                  <a:avLst/>
                  <a:gdLst>
                    <a:gd name="T0" fmla="*/ 2059 w 2176"/>
                    <a:gd name="T1" fmla="*/ 681 h 1675"/>
                    <a:gd name="T2" fmla="*/ 1105 w 2176"/>
                    <a:gd name="T3" fmla="*/ 0 h 1675"/>
                    <a:gd name="T4" fmla="*/ 631 w 2176"/>
                    <a:gd name="T5" fmla="*/ 0 h 1675"/>
                    <a:gd name="T6" fmla="*/ 595 w 2176"/>
                    <a:gd name="T7" fmla="*/ 82 h 1675"/>
                    <a:gd name="T8" fmla="*/ 403 w 2176"/>
                    <a:gd name="T9" fmla="*/ 0 h 1675"/>
                    <a:gd name="T10" fmla="*/ 366 w 2176"/>
                    <a:gd name="T11" fmla="*/ 296 h 1675"/>
                    <a:gd name="T12" fmla="*/ 0 w 2176"/>
                    <a:gd name="T13" fmla="*/ 533 h 1675"/>
                    <a:gd name="T14" fmla="*/ 209 w 2176"/>
                    <a:gd name="T15" fmla="*/ 1063 h 1675"/>
                    <a:gd name="T16" fmla="*/ 519 w 2176"/>
                    <a:gd name="T17" fmla="*/ 1514 h 1675"/>
                    <a:gd name="T18" fmla="*/ 679 w 2176"/>
                    <a:gd name="T19" fmla="*/ 1675 h 1675"/>
                    <a:gd name="T20" fmla="*/ 832 w 2176"/>
                    <a:gd name="T21" fmla="*/ 1562 h 1675"/>
                    <a:gd name="T22" fmla="*/ 1416 w 2176"/>
                    <a:gd name="T23" fmla="*/ 1628 h 1675"/>
                    <a:gd name="T24" fmla="*/ 1643 w 2176"/>
                    <a:gd name="T25" fmla="*/ 1628 h 1675"/>
                    <a:gd name="T26" fmla="*/ 1690 w 2176"/>
                    <a:gd name="T27" fmla="*/ 1427 h 1675"/>
                    <a:gd name="T28" fmla="*/ 2059 w 2176"/>
                    <a:gd name="T29" fmla="*/ 915 h 1675"/>
                    <a:gd name="T30" fmla="*/ 2176 w 2176"/>
                    <a:gd name="T31" fmla="*/ 798 h 1675"/>
                    <a:gd name="T32" fmla="*/ 538 w 2176"/>
                    <a:gd name="T33" fmla="*/ 130 h 1675"/>
                    <a:gd name="T34" fmla="*/ 440 w 2176"/>
                    <a:gd name="T35" fmla="*/ 229 h 1675"/>
                    <a:gd name="T36" fmla="*/ 538 w 2176"/>
                    <a:gd name="T37" fmla="*/ 130 h 1675"/>
                    <a:gd name="T38" fmla="*/ 2059 w 2176"/>
                    <a:gd name="T39" fmla="*/ 841 h 1675"/>
                    <a:gd name="T40" fmla="*/ 1976 w 2176"/>
                    <a:gd name="T41" fmla="*/ 873 h 1675"/>
                    <a:gd name="T42" fmla="*/ 1616 w 2176"/>
                    <a:gd name="T43" fmla="*/ 1386 h 1675"/>
                    <a:gd name="T44" fmla="*/ 1590 w 2176"/>
                    <a:gd name="T45" fmla="*/ 1575 h 1675"/>
                    <a:gd name="T46" fmla="*/ 1468 w 2176"/>
                    <a:gd name="T47" fmla="*/ 1575 h 1675"/>
                    <a:gd name="T48" fmla="*/ 1443 w 2176"/>
                    <a:gd name="T49" fmla="*/ 1467 h 1675"/>
                    <a:gd name="T50" fmla="*/ 1104 w 2176"/>
                    <a:gd name="T51" fmla="*/ 1521 h 1675"/>
                    <a:gd name="T52" fmla="*/ 766 w 2176"/>
                    <a:gd name="T53" fmla="*/ 1466 h 1675"/>
                    <a:gd name="T54" fmla="*/ 740 w 2176"/>
                    <a:gd name="T55" fmla="*/ 1575 h 1675"/>
                    <a:gd name="T56" fmla="*/ 618 w 2176"/>
                    <a:gd name="T57" fmla="*/ 1575 h 1675"/>
                    <a:gd name="T58" fmla="*/ 593 w 2176"/>
                    <a:gd name="T59" fmla="*/ 1385 h 1675"/>
                    <a:gd name="T60" fmla="*/ 268 w 2176"/>
                    <a:gd name="T61" fmla="*/ 1013 h 1675"/>
                    <a:gd name="T62" fmla="*/ 73 w 2176"/>
                    <a:gd name="T63" fmla="*/ 989 h 1675"/>
                    <a:gd name="T64" fmla="*/ 259 w 2176"/>
                    <a:gd name="T65" fmla="*/ 607 h 1675"/>
                    <a:gd name="T66" fmla="*/ 594 w 2176"/>
                    <a:gd name="T67" fmla="*/ 210 h 1675"/>
                    <a:gd name="T68" fmla="*/ 668 w 2176"/>
                    <a:gd name="T69" fmla="*/ 311 h 1675"/>
                    <a:gd name="T70" fmla="*/ 767 w 2176"/>
                    <a:gd name="T71" fmla="*/ 130 h 1675"/>
                    <a:gd name="T72" fmla="*/ 822 w 2176"/>
                    <a:gd name="T73" fmla="*/ 311 h 1675"/>
                    <a:gd name="T74" fmla="*/ 896 w 2176"/>
                    <a:gd name="T75" fmla="*/ 311 h 1675"/>
                    <a:gd name="T76" fmla="*/ 843 w 2176"/>
                    <a:gd name="T77" fmla="*/ 108 h 1675"/>
                    <a:gd name="T78" fmla="*/ 1976 w 2176"/>
                    <a:gd name="T79" fmla="*/ 723 h 1675"/>
                    <a:gd name="T80" fmla="*/ 2059 w 2176"/>
                    <a:gd name="T81" fmla="*/ 755 h 1675"/>
                    <a:gd name="T82" fmla="*/ 2102 w 2176"/>
                    <a:gd name="T83" fmla="*/ 798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6" h="1675">
                      <a:moveTo>
                        <a:pt x="2142" y="715"/>
                      </a:moveTo>
                      <a:cubicBezTo>
                        <a:pt x="2120" y="693"/>
                        <a:pt x="2090" y="681"/>
                        <a:pt x="2059" y="681"/>
                      </a:cubicBezTo>
                      <a:cubicBezTo>
                        <a:pt x="2044" y="681"/>
                        <a:pt x="2044" y="681"/>
                        <a:pt x="2044" y="681"/>
                      </a:cubicBezTo>
                      <a:cubicBezTo>
                        <a:pt x="1976" y="291"/>
                        <a:pt x="1579" y="0"/>
                        <a:pt x="1105" y="0"/>
                      </a:cubicBezTo>
                      <a:cubicBezTo>
                        <a:pt x="994" y="0"/>
                        <a:pt x="885" y="17"/>
                        <a:pt x="782" y="48"/>
                      </a:cubicBezTo>
                      <a:cubicBezTo>
                        <a:pt x="738" y="17"/>
                        <a:pt x="686" y="0"/>
                        <a:pt x="631" y="0"/>
                      </a:cubicBezTo>
                      <a:cubicBezTo>
                        <a:pt x="595" y="0"/>
                        <a:pt x="595" y="0"/>
                        <a:pt x="595" y="0"/>
                      </a:cubicBezTo>
                      <a:cubicBezTo>
                        <a:pt x="595" y="82"/>
                        <a:pt x="595" y="82"/>
                        <a:pt x="595" y="82"/>
                      </a:cubicBezTo>
                      <a:cubicBezTo>
                        <a:pt x="593" y="81"/>
                        <a:pt x="592" y="79"/>
                        <a:pt x="591" y="78"/>
                      </a:cubicBezTo>
                      <a:cubicBezTo>
                        <a:pt x="541" y="28"/>
                        <a:pt x="474" y="0"/>
                        <a:pt x="403" y="0"/>
                      </a:cubicBezTo>
                      <a:cubicBezTo>
                        <a:pt x="366" y="0"/>
                        <a:pt x="366" y="0"/>
                        <a:pt x="366" y="0"/>
                      </a:cubicBezTo>
                      <a:cubicBezTo>
                        <a:pt x="366" y="296"/>
                        <a:pt x="366" y="296"/>
                        <a:pt x="366" y="296"/>
                      </a:cubicBezTo>
                      <a:cubicBezTo>
                        <a:pt x="298" y="366"/>
                        <a:pt x="245" y="446"/>
                        <a:pt x="208" y="533"/>
                      </a:cubicBezTo>
                      <a:cubicBezTo>
                        <a:pt x="0" y="533"/>
                        <a:pt x="0" y="533"/>
                        <a:pt x="0" y="533"/>
                      </a:cubicBezTo>
                      <a:cubicBezTo>
                        <a:pt x="0" y="1063"/>
                        <a:pt x="0" y="1063"/>
                        <a:pt x="0" y="1063"/>
                      </a:cubicBezTo>
                      <a:cubicBezTo>
                        <a:pt x="209" y="1063"/>
                        <a:pt x="209" y="1063"/>
                        <a:pt x="209" y="1063"/>
                      </a:cubicBezTo>
                      <a:cubicBezTo>
                        <a:pt x="269" y="1207"/>
                        <a:pt x="376" y="1332"/>
                        <a:pt x="519" y="1426"/>
                      </a:cubicBezTo>
                      <a:cubicBezTo>
                        <a:pt x="519" y="1514"/>
                        <a:pt x="519" y="1514"/>
                        <a:pt x="519" y="1514"/>
                      </a:cubicBezTo>
                      <a:cubicBezTo>
                        <a:pt x="519" y="1557"/>
                        <a:pt x="536" y="1597"/>
                        <a:pt x="566" y="1628"/>
                      </a:cubicBezTo>
                      <a:cubicBezTo>
                        <a:pt x="596" y="1658"/>
                        <a:pt x="637" y="1675"/>
                        <a:pt x="679" y="1675"/>
                      </a:cubicBezTo>
                      <a:cubicBezTo>
                        <a:pt x="722" y="1675"/>
                        <a:pt x="762" y="1658"/>
                        <a:pt x="793" y="1628"/>
                      </a:cubicBezTo>
                      <a:cubicBezTo>
                        <a:pt x="811" y="1609"/>
                        <a:pt x="825" y="1587"/>
                        <a:pt x="832" y="1562"/>
                      </a:cubicBezTo>
                      <a:cubicBezTo>
                        <a:pt x="1008" y="1606"/>
                        <a:pt x="1200" y="1607"/>
                        <a:pt x="1377" y="1562"/>
                      </a:cubicBezTo>
                      <a:cubicBezTo>
                        <a:pt x="1384" y="1587"/>
                        <a:pt x="1398" y="1609"/>
                        <a:pt x="1416" y="1628"/>
                      </a:cubicBezTo>
                      <a:cubicBezTo>
                        <a:pt x="1446" y="1658"/>
                        <a:pt x="1487" y="1675"/>
                        <a:pt x="1530" y="1675"/>
                      </a:cubicBezTo>
                      <a:cubicBezTo>
                        <a:pt x="1572" y="1675"/>
                        <a:pt x="1613" y="1658"/>
                        <a:pt x="1643" y="1628"/>
                      </a:cubicBezTo>
                      <a:cubicBezTo>
                        <a:pt x="1673" y="1597"/>
                        <a:pt x="1690" y="1557"/>
                        <a:pt x="1690" y="1514"/>
                      </a:cubicBezTo>
                      <a:cubicBezTo>
                        <a:pt x="1690" y="1427"/>
                        <a:pt x="1690" y="1427"/>
                        <a:pt x="1690" y="1427"/>
                      </a:cubicBezTo>
                      <a:cubicBezTo>
                        <a:pt x="1882" y="1301"/>
                        <a:pt x="2009" y="1116"/>
                        <a:pt x="2044" y="915"/>
                      </a:cubicBezTo>
                      <a:cubicBezTo>
                        <a:pt x="2059" y="915"/>
                        <a:pt x="2059" y="915"/>
                        <a:pt x="2059" y="915"/>
                      </a:cubicBezTo>
                      <a:cubicBezTo>
                        <a:pt x="2091" y="915"/>
                        <a:pt x="2120" y="903"/>
                        <a:pt x="2142" y="880"/>
                      </a:cubicBezTo>
                      <a:cubicBezTo>
                        <a:pt x="2164" y="858"/>
                        <a:pt x="2176" y="829"/>
                        <a:pt x="2176" y="798"/>
                      </a:cubicBezTo>
                      <a:cubicBezTo>
                        <a:pt x="2176" y="767"/>
                        <a:pt x="2164" y="737"/>
                        <a:pt x="2142" y="715"/>
                      </a:cubicBezTo>
                      <a:close/>
                      <a:moveTo>
                        <a:pt x="538" y="130"/>
                      </a:moveTo>
                      <a:cubicBezTo>
                        <a:pt x="544" y="136"/>
                        <a:pt x="548" y="143"/>
                        <a:pt x="552" y="149"/>
                      </a:cubicBezTo>
                      <a:cubicBezTo>
                        <a:pt x="512" y="173"/>
                        <a:pt x="475" y="200"/>
                        <a:pt x="440" y="229"/>
                      </a:cubicBezTo>
                      <a:cubicBezTo>
                        <a:pt x="440" y="78"/>
                        <a:pt x="440" y="78"/>
                        <a:pt x="440" y="78"/>
                      </a:cubicBezTo>
                      <a:cubicBezTo>
                        <a:pt x="477" y="85"/>
                        <a:pt x="511" y="103"/>
                        <a:pt x="538" y="130"/>
                      </a:cubicBezTo>
                      <a:close/>
                      <a:moveTo>
                        <a:pt x="2090" y="828"/>
                      </a:moveTo>
                      <a:cubicBezTo>
                        <a:pt x="2082" y="836"/>
                        <a:pt x="2071" y="841"/>
                        <a:pt x="2059" y="841"/>
                      </a:cubicBezTo>
                      <a:cubicBezTo>
                        <a:pt x="1980" y="841"/>
                        <a:pt x="1980" y="841"/>
                        <a:pt x="1980" y="841"/>
                      </a:cubicBezTo>
                      <a:cubicBezTo>
                        <a:pt x="1976" y="873"/>
                        <a:pt x="1976" y="873"/>
                        <a:pt x="1976" y="873"/>
                      </a:cubicBezTo>
                      <a:cubicBezTo>
                        <a:pt x="1951" y="1071"/>
                        <a:pt x="1826" y="1254"/>
                        <a:pt x="1633" y="1375"/>
                      </a:cubicBezTo>
                      <a:cubicBezTo>
                        <a:pt x="1616" y="1386"/>
                        <a:pt x="1616" y="1386"/>
                        <a:pt x="1616" y="1386"/>
                      </a:cubicBezTo>
                      <a:cubicBezTo>
                        <a:pt x="1616" y="1514"/>
                        <a:pt x="1616" y="1514"/>
                        <a:pt x="1616" y="1514"/>
                      </a:cubicBezTo>
                      <a:cubicBezTo>
                        <a:pt x="1616" y="1537"/>
                        <a:pt x="1607" y="1559"/>
                        <a:pt x="1590" y="1575"/>
                      </a:cubicBezTo>
                      <a:cubicBezTo>
                        <a:pt x="1574" y="1592"/>
                        <a:pt x="1552" y="1601"/>
                        <a:pt x="1529" y="1601"/>
                      </a:cubicBezTo>
                      <a:cubicBezTo>
                        <a:pt x="1506" y="1601"/>
                        <a:pt x="1485" y="1592"/>
                        <a:pt x="1468" y="1575"/>
                      </a:cubicBezTo>
                      <a:cubicBezTo>
                        <a:pt x="1452" y="1559"/>
                        <a:pt x="1443" y="1538"/>
                        <a:pt x="1443" y="1515"/>
                      </a:cubicBezTo>
                      <a:cubicBezTo>
                        <a:pt x="1443" y="1467"/>
                        <a:pt x="1443" y="1467"/>
                        <a:pt x="1443" y="1467"/>
                      </a:cubicBezTo>
                      <a:cubicBezTo>
                        <a:pt x="1396" y="1480"/>
                        <a:pt x="1396" y="1480"/>
                        <a:pt x="1396" y="1480"/>
                      </a:cubicBezTo>
                      <a:cubicBezTo>
                        <a:pt x="1302" y="1508"/>
                        <a:pt x="1204" y="1521"/>
                        <a:pt x="1104" y="1521"/>
                      </a:cubicBezTo>
                      <a:cubicBezTo>
                        <a:pt x="1004" y="1521"/>
                        <a:pt x="906" y="1508"/>
                        <a:pt x="813" y="1480"/>
                      </a:cubicBezTo>
                      <a:cubicBezTo>
                        <a:pt x="766" y="1466"/>
                        <a:pt x="766" y="1466"/>
                        <a:pt x="766" y="1466"/>
                      </a:cubicBezTo>
                      <a:cubicBezTo>
                        <a:pt x="765" y="1515"/>
                        <a:pt x="765" y="1515"/>
                        <a:pt x="765" y="1515"/>
                      </a:cubicBezTo>
                      <a:cubicBezTo>
                        <a:pt x="765" y="1538"/>
                        <a:pt x="756" y="1559"/>
                        <a:pt x="740" y="1575"/>
                      </a:cubicBezTo>
                      <a:cubicBezTo>
                        <a:pt x="724" y="1592"/>
                        <a:pt x="702" y="1601"/>
                        <a:pt x="679" y="1601"/>
                      </a:cubicBezTo>
                      <a:cubicBezTo>
                        <a:pt x="656" y="1601"/>
                        <a:pt x="634" y="1592"/>
                        <a:pt x="618" y="1575"/>
                      </a:cubicBezTo>
                      <a:cubicBezTo>
                        <a:pt x="602" y="1559"/>
                        <a:pt x="593" y="1537"/>
                        <a:pt x="593" y="1514"/>
                      </a:cubicBezTo>
                      <a:cubicBezTo>
                        <a:pt x="593" y="1385"/>
                        <a:pt x="593" y="1385"/>
                        <a:pt x="593" y="1385"/>
                      </a:cubicBezTo>
                      <a:cubicBezTo>
                        <a:pt x="575" y="1375"/>
                        <a:pt x="575" y="1375"/>
                        <a:pt x="575" y="1375"/>
                      </a:cubicBezTo>
                      <a:cubicBezTo>
                        <a:pt x="429" y="1283"/>
                        <a:pt x="323" y="1158"/>
                        <a:pt x="268" y="1013"/>
                      </a:cubicBezTo>
                      <a:cubicBezTo>
                        <a:pt x="259" y="989"/>
                        <a:pt x="259" y="989"/>
                        <a:pt x="259" y="989"/>
                      </a:cubicBezTo>
                      <a:cubicBezTo>
                        <a:pt x="73" y="989"/>
                        <a:pt x="73" y="989"/>
                        <a:pt x="73" y="989"/>
                      </a:cubicBezTo>
                      <a:cubicBezTo>
                        <a:pt x="73" y="607"/>
                        <a:pt x="73" y="607"/>
                        <a:pt x="73" y="607"/>
                      </a:cubicBezTo>
                      <a:cubicBezTo>
                        <a:pt x="259" y="607"/>
                        <a:pt x="259" y="607"/>
                        <a:pt x="259" y="607"/>
                      </a:cubicBezTo>
                      <a:cubicBezTo>
                        <a:pt x="268" y="583"/>
                        <a:pt x="268" y="583"/>
                        <a:pt x="268" y="583"/>
                      </a:cubicBezTo>
                      <a:cubicBezTo>
                        <a:pt x="325" y="432"/>
                        <a:pt x="440" y="302"/>
                        <a:pt x="594" y="210"/>
                      </a:cubicBezTo>
                      <a:cubicBezTo>
                        <a:pt x="594" y="311"/>
                        <a:pt x="594" y="311"/>
                        <a:pt x="594" y="311"/>
                      </a:cubicBezTo>
                      <a:cubicBezTo>
                        <a:pt x="668" y="311"/>
                        <a:pt x="668" y="311"/>
                        <a:pt x="668" y="311"/>
                      </a:cubicBezTo>
                      <a:cubicBezTo>
                        <a:pt x="668" y="78"/>
                        <a:pt x="668" y="78"/>
                        <a:pt x="668" y="78"/>
                      </a:cubicBezTo>
                      <a:cubicBezTo>
                        <a:pt x="705" y="85"/>
                        <a:pt x="739" y="103"/>
                        <a:pt x="767" y="130"/>
                      </a:cubicBezTo>
                      <a:cubicBezTo>
                        <a:pt x="803" y="166"/>
                        <a:pt x="822" y="214"/>
                        <a:pt x="822" y="265"/>
                      </a:cubicBezTo>
                      <a:cubicBezTo>
                        <a:pt x="822" y="311"/>
                        <a:pt x="822" y="311"/>
                        <a:pt x="822" y="311"/>
                      </a:cubicBezTo>
                      <a:cubicBezTo>
                        <a:pt x="896" y="311"/>
                        <a:pt x="896" y="311"/>
                        <a:pt x="896" y="311"/>
                      </a:cubicBezTo>
                      <a:cubicBezTo>
                        <a:pt x="896" y="311"/>
                        <a:pt x="896" y="311"/>
                        <a:pt x="896" y="311"/>
                      </a:cubicBezTo>
                      <a:cubicBezTo>
                        <a:pt x="896" y="265"/>
                        <a:pt x="896" y="265"/>
                        <a:pt x="896" y="265"/>
                      </a:cubicBezTo>
                      <a:cubicBezTo>
                        <a:pt x="896" y="207"/>
                        <a:pt x="877" y="153"/>
                        <a:pt x="843" y="108"/>
                      </a:cubicBezTo>
                      <a:cubicBezTo>
                        <a:pt x="928" y="86"/>
                        <a:pt x="1015" y="74"/>
                        <a:pt x="1105" y="74"/>
                      </a:cubicBezTo>
                      <a:cubicBezTo>
                        <a:pt x="1555" y="74"/>
                        <a:pt x="1930" y="353"/>
                        <a:pt x="1976" y="723"/>
                      </a:cubicBezTo>
                      <a:cubicBezTo>
                        <a:pt x="1980" y="755"/>
                        <a:pt x="1980" y="755"/>
                        <a:pt x="1980" y="755"/>
                      </a:cubicBezTo>
                      <a:cubicBezTo>
                        <a:pt x="2059" y="755"/>
                        <a:pt x="2059" y="755"/>
                        <a:pt x="2059" y="755"/>
                      </a:cubicBezTo>
                      <a:cubicBezTo>
                        <a:pt x="2071" y="755"/>
                        <a:pt x="2082" y="759"/>
                        <a:pt x="2090" y="767"/>
                      </a:cubicBezTo>
                      <a:cubicBezTo>
                        <a:pt x="2098" y="776"/>
                        <a:pt x="2102" y="786"/>
                        <a:pt x="2102" y="798"/>
                      </a:cubicBezTo>
                      <a:cubicBezTo>
                        <a:pt x="2102" y="809"/>
                        <a:pt x="2098" y="820"/>
                        <a:pt x="2090" y="828"/>
                      </a:cubicBezTo>
                      <a:close/>
                    </a:path>
                  </a:pathLst>
                </a:custGeom>
                <a:grpFill/>
                <a:ln w="6350">
                  <a:solidFill>
                    <a:srgbClr val="767676"/>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9" name="Freeform 11">
                  <a:extLst>
                    <a:ext uri="{FF2B5EF4-FFF2-40B4-BE49-F238E27FC236}">
                      <a16:creationId xmlns:a16="http://schemas.microsoft.com/office/drawing/2014/main" id="{21D14D07-5053-4FD2-9551-79033187C52D}"/>
                    </a:ext>
                  </a:extLst>
                </p:cNvPr>
                <p:cNvSpPr>
                  <a:spLocks/>
                </p:cNvSpPr>
                <p:nvPr/>
              </p:nvSpPr>
              <p:spPr bwMode="gray">
                <a:xfrm>
                  <a:off x="5558" y="1610"/>
                  <a:ext cx="63" cy="31"/>
                </a:xfrm>
                <a:custGeom>
                  <a:avLst/>
                  <a:gdLst>
                    <a:gd name="T0" fmla="*/ 120 w 239"/>
                    <a:gd name="T1" fmla="*/ 0 h 119"/>
                    <a:gd name="T2" fmla="*/ 0 w 239"/>
                    <a:gd name="T3" fmla="*/ 119 h 119"/>
                    <a:gd name="T4" fmla="*/ 74 w 239"/>
                    <a:gd name="T5" fmla="*/ 119 h 119"/>
                    <a:gd name="T6" fmla="*/ 120 w 239"/>
                    <a:gd name="T7" fmla="*/ 74 h 119"/>
                    <a:gd name="T8" fmla="*/ 165 w 239"/>
                    <a:gd name="T9" fmla="*/ 119 h 119"/>
                    <a:gd name="T10" fmla="*/ 239 w 239"/>
                    <a:gd name="T11" fmla="*/ 119 h 119"/>
                    <a:gd name="T12" fmla="*/ 120 w 239"/>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239" h="119">
                      <a:moveTo>
                        <a:pt x="120" y="0"/>
                      </a:moveTo>
                      <a:cubicBezTo>
                        <a:pt x="54" y="0"/>
                        <a:pt x="0" y="53"/>
                        <a:pt x="0" y="119"/>
                      </a:cubicBezTo>
                      <a:cubicBezTo>
                        <a:pt x="74" y="119"/>
                        <a:pt x="74" y="119"/>
                        <a:pt x="74" y="119"/>
                      </a:cubicBezTo>
                      <a:cubicBezTo>
                        <a:pt x="74" y="94"/>
                        <a:pt x="95" y="74"/>
                        <a:pt x="120" y="74"/>
                      </a:cubicBezTo>
                      <a:cubicBezTo>
                        <a:pt x="145" y="74"/>
                        <a:pt x="165" y="94"/>
                        <a:pt x="165" y="119"/>
                      </a:cubicBezTo>
                      <a:cubicBezTo>
                        <a:pt x="239" y="119"/>
                        <a:pt x="239" y="119"/>
                        <a:pt x="239" y="119"/>
                      </a:cubicBezTo>
                      <a:cubicBezTo>
                        <a:pt x="239" y="53"/>
                        <a:pt x="185" y="0"/>
                        <a:pt x="1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12">
                  <a:extLst>
                    <a:ext uri="{FF2B5EF4-FFF2-40B4-BE49-F238E27FC236}">
                      <a16:creationId xmlns:a16="http://schemas.microsoft.com/office/drawing/2014/main" id="{7B17F4D5-A4E3-48A9-A048-2EE6AB23EA49}"/>
                    </a:ext>
                  </a:extLst>
                </p:cNvPr>
                <p:cNvSpPr>
                  <a:spLocks noEditPoints="1"/>
                </p:cNvSpPr>
                <p:nvPr/>
              </p:nvSpPr>
              <p:spPr bwMode="gray">
                <a:xfrm>
                  <a:off x="5676" y="1387"/>
                  <a:ext cx="92" cy="93"/>
                </a:xfrm>
                <a:custGeom>
                  <a:avLst/>
                  <a:gdLst>
                    <a:gd name="T0" fmla="*/ 177 w 353"/>
                    <a:gd name="T1" fmla="*/ 353 h 353"/>
                    <a:gd name="T2" fmla="*/ 353 w 353"/>
                    <a:gd name="T3" fmla="*/ 177 h 353"/>
                    <a:gd name="T4" fmla="*/ 177 w 353"/>
                    <a:gd name="T5" fmla="*/ 0 h 353"/>
                    <a:gd name="T6" fmla="*/ 0 w 353"/>
                    <a:gd name="T7" fmla="*/ 177 h 353"/>
                    <a:gd name="T8" fmla="*/ 177 w 353"/>
                    <a:gd name="T9" fmla="*/ 353 h 353"/>
                    <a:gd name="T10" fmla="*/ 177 w 353"/>
                    <a:gd name="T11" fmla="*/ 74 h 353"/>
                    <a:gd name="T12" fmla="*/ 279 w 353"/>
                    <a:gd name="T13" fmla="*/ 177 h 353"/>
                    <a:gd name="T14" fmla="*/ 177 w 353"/>
                    <a:gd name="T15" fmla="*/ 279 h 353"/>
                    <a:gd name="T16" fmla="*/ 74 w 353"/>
                    <a:gd name="T17" fmla="*/ 177 h 353"/>
                    <a:gd name="T18" fmla="*/ 177 w 353"/>
                    <a:gd name="T19" fmla="*/ 7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353">
                      <a:moveTo>
                        <a:pt x="177" y="353"/>
                      </a:moveTo>
                      <a:cubicBezTo>
                        <a:pt x="274" y="353"/>
                        <a:pt x="353" y="274"/>
                        <a:pt x="353" y="177"/>
                      </a:cubicBezTo>
                      <a:cubicBezTo>
                        <a:pt x="353" y="79"/>
                        <a:pt x="274" y="0"/>
                        <a:pt x="177" y="0"/>
                      </a:cubicBezTo>
                      <a:cubicBezTo>
                        <a:pt x="79" y="0"/>
                        <a:pt x="0" y="79"/>
                        <a:pt x="0" y="177"/>
                      </a:cubicBezTo>
                      <a:cubicBezTo>
                        <a:pt x="0" y="274"/>
                        <a:pt x="79" y="353"/>
                        <a:pt x="177" y="353"/>
                      </a:cubicBezTo>
                      <a:close/>
                      <a:moveTo>
                        <a:pt x="177" y="74"/>
                      </a:moveTo>
                      <a:cubicBezTo>
                        <a:pt x="233" y="74"/>
                        <a:pt x="279" y="120"/>
                        <a:pt x="279" y="177"/>
                      </a:cubicBezTo>
                      <a:cubicBezTo>
                        <a:pt x="279" y="233"/>
                        <a:pt x="233" y="279"/>
                        <a:pt x="177" y="279"/>
                      </a:cubicBezTo>
                      <a:cubicBezTo>
                        <a:pt x="120" y="279"/>
                        <a:pt x="74" y="233"/>
                        <a:pt x="74" y="177"/>
                      </a:cubicBezTo>
                      <a:cubicBezTo>
                        <a:pt x="74" y="120"/>
                        <a:pt x="120" y="74"/>
                        <a:pt x="177" y="74"/>
                      </a:cubicBezTo>
                      <a:close/>
                    </a:path>
                  </a:pathLst>
                </a:custGeom>
                <a:grpFill/>
                <a:ln w="6350">
                  <a:solidFill>
                    <a:srgbClr val="767676"/>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1" name="Freeform 13">
                  <a:extLst>
                    <a:ext uri="{FF2B5EF4-FFF2-40B4-BE49-F238E27FC236}">
                      <a16:creationId xmlns:a16="http://schemas.microsoft.com/office/drawing/2014/main" id="{10545CBD-C533-4219-A1AF-96AC7CE24ED1}"/>
                    </a:ext>
                  </a:extLst>
                </p:cNvPr>
                <p:cNvSpPr>
                  <a:spLocks noEditPoints="1"/>
                </p:cNvSpPr>
                <p:nvPr/>
              </p:nvSpPr>
              <p:spPr bwMode="gray">
                <a:xfrm>
                  <a:off x="5631" y="1609"/>
                  <a:ext cx="183" cy="183"/>
                </a:xfrm>
                <a:custGeom>
                  <a:avLst/>
                  <a:gdLst>
                    <a:gd name="T0" fmla="*/ 349 w 698"/>
                    <a:gd name="T1" fmla="*/ 0 h 698"/>
                    <a:gd name="T2" fmla="*/ 0 w 698"/>
                    <a:gd name="T3" fmla="*/ 349 h 698"/>
                    <a:gd name="T4" fmla="*/ 349 w 698"/>
                    <a:gd name="T5" fmla="*/ 698 h 698"/>
                    <a:gd name="T6" fmla="*/ 698 w 698"/>
                    <a:gd name="T7" fmla="*/ 349 h 698"/>
                    <a:gd name="T8" fmla="*/ 349 w 698"/>
                    <a:gd name="T9" fmla="*/ 0 h 698"/>
                    <a:gd name="T10" fmla="*/ 349 w 698"/>
                    <a:gd name="T11" fmla="*/ 624 h 698"/>
                    <a:gd name="T12" fmla="*/ 74 w 698"/>
                    <a:gd name="T13" fmla="*/ 349 h 698"/>
                    <a:gd name="T14" fmla="*/ 349 w 698"/>
                    <a:gd name="T15" fmla="*/ 74 h 698"/>
                    <a:gd name="T16" fmla="*/ 624 w 698"/>
                    <a:gd name="T17" fmla="*/ 349 h 698"/>
                    <a:gd name="T18" fmla="*/ 349 w 698"/>
                    <a:gd name="T19" fmla="*/ 62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 h="698">
                      <a:moveTo>
                        <a:pt x="349" y="0"/>
                      </a:moveTo>
                      <a:cubicBezTo>
                        <a:pt x="156" y="0"/>
                        <a:pt x="0" y="156"/>
                        <a:pt x="0" y="349"/>
                      </a:cubicBezTo>
                      <a:cubicBezTo>
                        <a:pt x="0" y="541"/>
                        <a:pt x="156" y="698"/>
                        <a:pt x="349" y="698"/>
                      </a:cubicBezTo>
                      <a:cubicBezTo>
                        <a:pt x="541" y="698"/>
                        <a:pt x="698" y="541"/>
                        <a:pt x="698" y="349"/>
                      </a:cubicBezTo>
                      <a:cubicBezTo>
                        <a:pt x="698" y="156"/>
                        <a:pt x="541" y="0"/>
                        <a:pt x="349" y="0"/>
                      </a:cubicBezTo>
                      <a:close/>
                      <a:moveTo>
                        <a:pt x="349" y="624"/>
                      </a:moveTo>
                      <a:cubicBezTo>
                        <a:pt x="197" y="624"/>
                        <a:pt x="74" y="500"/>
                        <a:pt x="74" y="349"/>
                      </a:cubicBezTo>
                      <a:cubicBezTo>
                        <a:pt x="74" y="197"/>
                        <a:pt x="197" y="74"/>
                        <a:pt x="349" y="74"/>
                      </a:cubicBezTo>
                      <a:cubicBezTo>
                        <a:pt x="500" y="74"/>
                        <a:pt x="624" y="197"/>
                        <a:pt x="624" y="349"/>
                      </a:cubicBezTo>
                      <a:cubicBezTo>
                        <a:pt x="624" y="500"/>
                        <a:pt x="500" y="624"/>
                        <a:pt x="349" y="624"/>
                      </a:cubicBezTo>
                      <a:close/>
                    </a:path>
                  </a:pathLst>
                </a:custGeom>
                <a:grpFill/>
                <a:ln w="6350">
                  <a:solidFill>
                    <a:srgbClr val="767676"/>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 name="Freeform 14">
                  <a:extLst>
                    <a:ext uri="{FF2B5EF4-FFF2-40B4-BE49-F238E27FC236}">
                      <a16:creationId xmlns:a16="http://schemas.microsoft.com/office/drawing/2014/main" id="{517AA153-8083-477A-B426-C8243E47AAD3}"/>
                    </a:ext>
                  </a:extLst>
                </p:cNvPr>
                <p:cNvSpPr>
                  <a:spLocks/>
                </p:cNvSpPr>
                <p:nvPr/>
              </p:nvSpPr>
              <p:spPr bwMode="gray">
                <a:xfrm>
                  <a:off x="5677" y="1670"/>
                  <a:ext cx="91" cy="67"/>
                </a:xfrm>
                <a:custGeom>
                  <a:avLst/>
                  <a:gdLst>
                    <a:gd name="T0" fmla="*/ 37 w 91"/>
                    <a:gd name="T1" fmla="*/ 40 h 67"/>
                    <a:gd name="T2" fmla="*/ 14 w 91"/>
                    <a:gd name="T3" fmla="*/ 16 h 67"/>
                    <a:gd name="T4" fmla="*/ 0 w 91"/>
                    <a:gd name="T5" fmla="*/ 30 h 67"/>
                    <a:gd name="T6" fmla="*/ 37 w 91"/>
                    <a:gd name="T7" fmla="*/ 67 h 67"/>
                    <a:gd name="T8" fmla="*/ 91 w 91"/>
                    <a:gd name="T9" fmla="*/ 14 h 67"/>
                    <a:gd name="T10" fmla="*/ 77 w 91"/>
                    <a:gd name="T11" fmla="*/ 0 h 67"/>
                    <a:gd name="T12" fmla="*/ 37 w 91"/>
                    <a:gd name="T13" fmla="*/ 40 h 67"/>
                  </a:gdLst>
                  <a:ahLst/>
                  <a:cxnLst>
                    <a:cxn ang="0">
                      <a:pos x="T0" y="T1"/>
                    </a:cxn>
                    <a:cxn ang="0">
                      <a:pos x="T2" y="T3"/>
                    </a:cxn>
                    <a:cxn ang="0">
                      <a:pos x="T4" y="T5"/>
                    </a:cxn>
                    <a:cxn ang="0">
                      <a:pos x="T6" y="T7"/>
                    </a:cxn>
                    <a:cxn ang="0">
                      <a:pos x="T8" y="T9"/>
                    </a:cxn>
                    <a:cxn ang="0">
                      <a:pos x="T10" y="T11"/>
                    </a:cxn>
                    <a:cxn ang="0">
                      <a:pos x="T12" y="T13"/>
                    </a:cxn>
                  </a:cxnLst>
                  <a:rect l="0" t="0" r="r" b="b"/>
                  <a:pathLst>
                    <a:path w="91" h="67">
                      <a:moveTo>
                        <a:pt x="37" y="40"/>
                      </a:moveTo>
                      <a:lnTo>
                        <a:pt x="14" y="16"/>
                      </a:lnTo>
                      <a:lnTo>
                        <a:pt x="0" y="30"/>
                      </a:lnTo>
                      <a:lnTo>
                        <a:pt x="37" y="67"/>
                      </a:lnTo>
                      <a:lnTo>
                        <a:pt x="91" y="14"/>
                      </a:lnTo>
                      <a:lnTo>
                        <a:pt x="77" y="0"/>
                      </a:lnTo>
                      <a:lnTo>
                        <a:pt x="37" y="40"/>
                      </a:lnTo>
                      <a:close/>
                    </a:path>
                  </a:pathLst>
                </a:custGeom>
                <a:grpFill/>
                <a:ln w="6350">
                  <a:solidFill>
                    <a:srgbClr val="767676"/>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97" name="Oval 96">
                <a:extLst>
                  <a:ext uri="{FF2B5EF4-FFF2-40B4-BE49-F238E27FC236}">
                    <a16:creationId xmlns:a16="http://schemas.microsoft.com/office/drawing/2014/main" id="{60CCA3AB-CA45-42A8-A9E8-F0B8F8ED72E3}"/>
                  </a:ext>
                </a:extLst>
              </p:cNvPr>
              <p:cNvSpPr>
                <a:spLocks noChangeAspect="1"/>
              </p:cNvSpPr>
              <p:nvPr/>
            </p:nvSpPr>
            <p:spPr bwMode="gray">
              <a:xfrm>
                <a:off x="9201381" y="4382619"/>
                <a:ext cx="822960" cy="822960"/>
              </a:xfrm>
              <a:prstGeom prst="ellipse">
                <a:avLst/>
              </a:prstGeom>
              <a:noFill/>
              <a:ln w="254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95" name="Rectangle 94">
              <a:extLst>
                <a:ext uri="{FF2B5EF4-FFF2-40B4-BE49-F238E27FC236}">
                  <a16:creationId xmlns:a16="http://schemas.microsoft.com/office/drawing/2014/main" id="{42C52FC2-8E5C-4663-961A-FC4A20C6F1D1}"/>
                </a:ext>
              </a:extLst>
            </p:cNvPr>
            <p:cNvSpPr/>
            <p:nvPr/>
          </p:nvSpPr>
          <p:spPr bwMode="gray">
            <a:xfrm>
              <a:off x="5845936" y="3440968"/>
              <a:ext cx="4017873" cy="65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67676"/>
                  </a:solidFill>
                  <a:effectLst/>
                  <a:uLnTx/>
                  <a:uFillTx/>
                  <a:latin typeface="Arial"/>
                  <a:ea typeface="+mn-ea"/>
                  <a:cs typeface="+mn-cs"/>
                </a:rPr>
                <a:t>Costs That Go Away</a:t>
              </a:r>
            </a:p>
          </p:txBody>
        </p:sp>
      </p:grpSp>
      <p:pic>
        <p:nvPicPr>
          <p:cNvPr id="120" name="cost go away (money sign)">
            <a:extLst>
              <a:ext uri="{FF2B5EF4-FFF2-40B4-BE49-F238E27FC236}">
                <a16:creationId xmlns:a16="http://schemas.microsoft.com/office/drawing/2014/main" id="{45315FB9-8844-4B71-A0A6-2E7B199DA240}"/>
              </a:ext>
            </a:extLst>
          </p:cNvPr>
          <p:cNvPicPr>
            <a:picLocks noChangeAspect="1"/>
          </p:cNvPicPr>
          <p:nvPr/>
        </p:nvPicPr>
        <p:blipFill rotWithShape="1">
          <a:blip r:embed="rId7">
            <a:duotone>
              <a:schemeClr val="accent1">
                <a:shade val="45000"/>
                <a:satMod val="135000"/>
              </a:schemeClr>
              <a:prstClr val="white"/>
            </a:duotone>
          </a:blip>
          <a:srcRect t="27268" b="53292"/>
          <a:stretch/>
        </p:blipFill>
        <p:spPr bwMode="gray">
          <a:xfrm>
            <a:off x="1800760" y="2648269"/>
            <a:ext cx="3064585" cy="891821"/>
          </a:xfrm>
          <a:prstGeom prst="rect">
            <a:avLst/>
          </a:prstGeom>
        </p:spPr>
      </p:pic>
      <p:grpSp>
        <p:nvGrpSpPr>
          <p:cNvPr id="121" name="Group 120">
            <a:extLst>
              <a:ext uri="{FF2B5EF4-FFF2-40B4-BE49-F238E27FC236}">
                <a16:creationId xmlns:a16="http://schemas.microsoft.com/office/drawing/2014/main" id="{4F6BF84F-734F-4759-8526-655344EF98A3}"/>
              </a:ext>
            </a:extLst>
          </p:cNvPr>
          <p:cNvGrpSpPr/>
          <p:nvPr/>
        </p:nvGrpSpPr>
        <p:grpSpPr bwMode="gray">
          <a:xfrm>
            <a:off x="2033589" y="2076478"/>
            <a:ext cx="8878728" cy="1200329"/>
            <a:chOff x="2024064" y="2120015"/>
            <a:chExt cx="8878728" cy="1200329"/>
          </a:xfrm>
        </p:grpSpPr>
        <p:grpSp>
          <p:nvGrpSpPr>
            <p:cNvPr id="122" name="Group 121">
              <a:extLst>
                <a:ext uri="{FF2B5EF4-FFF2-40B4-BE49-F238E27FC236}">
                  <a16:creationId xmlns:a16="http://schemas.microsoft.com/office/drawing/2014/main" id="{B38DF998-1EA6-4565-BC72-8388140E5F25}"/>
                </a:ext>
              </a:extLst>
            </p:cNvPr>
            <p:cNvGrpSpPr/>
            <p:nvPr/>
          </p:nvGrpSpPr>
          <p:grpSpPr bwMode="gray">
            <a:xfrm>
              <a:off x="2024064" y="2120015"/>
              <a:ext cx="8878728" cy="1200329"/>
              <a:chOff x="2024064" y="2120015"/>
              <a:chExt cx="8878728" cy="1200329"/>
            </a:xfrm>
          </p:grpSpPr>
          <p:grpSp>
            <p:nvGrpSpPr>
              <p:cNvPr id="124" name="Group 123">
                <a:extLst>
                  <a:ext uri="{FF2B5EF4-FFF2-40B4-BE49-F238E27FC236}">
                    <a16:creationId xmlns:a16="http://schemas.microsoft.com/office/drawing/2014/main" id="{AE44FB3E-84A3-46D8-8C14-10FD33CE1320}"/>
                  </a:ext>
                </a:extLst>
              </p:cNvPr>
              <p:cNvGrpSpPr/>
              <p:nvPr/>
            </p:nvGrpSpPr>
            <p:grpSpPr bwMode="gray">
              <a:xfrm>
                <a:off x="5071640" y="2120015"/>
                <a:ext cx="5831152" cy="1200329"/>
                <a:chOff x="7764055" y="1264098"/>
                <a:chExt cx="5831152" cy="1200329"/>
              </a:xfrm>
            </p:grpSpPr>
            <p:sp>
              <p:nvSpPr>
                <p:cNvPr id="126" name="Rectangle 125">
                  <a:extLst>
                    <a:ext uri="{FF2B5EF4-FFF2-40B4-BE49-F238E27FC236}">
                      <a16:creationId xmlns:a16="http://schemas.microsoft.com/office/drawing/2014/main" id="{1337011C-FC72-4960-B41B-1FE868121308}"/>
                    </a:ext>
                  </a:extLst>
                </p:cNvPr>
                <p:cNvSpPr/>
                <p:nvPr/>
              </p:nvSpPr>
              <p:spPr bwMode="gray">
                <a:xfrm>
                  <a:off x="8546193" y="1264098"/>
                  <a:ext cx="50490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a:ea typeface="+mn-ea"/>
                      <a:cs typeface="+mn-cs"/>
                    </a:rPr>
                    <a:t>70%–90% </a:t>
                  </a:r>
                  <a:br>
                    <a:rPr kumimoji="0" lang="en-US" sz="3600" b="1" i="0" u="none" strike="noStrike" kern="1200" cap="none" spc="0" normalizeH="0" baseline="0" noProof="0" dirty="0">
                      <a:ln>
                        <a:noFill/>
                      </a:ln>
                      <a:solidFill>
                        <a:schemeClr val="accent1"/>
                      </a:solidFill>
                      <a:effectLst/>
                      <a:uLnTx/>
                      <a:uFillTx/>
                      <a:latin typeface="Arial"/>
                      <a:ea typeface="+mn-ea"/>
                      <a:cs typeface="+mn-cs"/>
                    </a:rPr>
                  </a:br>
                  <a:r>
                    <a:rPr kumimoji="0" lang="en-US" sz="3600" b="1" i="0" u="none" strike="noStrike" kern="1200" cap="none" spc="0" normalizeH="0" baseline="0" noProof="0" dirty="0">
                      <a:ln>
                        <a:noFill/>
                      </a:ln>
                      <a:solidFill>
                        <a:schemeClr val="accent1"/>
                      </a:solidFill>
                      <a:effectLst/>
                      <a:uLnTx/>
                      <a:uFillTx/>
                      <a:latin typeface="Arial"/>
                      <a:ea typeface="+mn-ea"/>
                      <a:cs typeface="+mn-cs"/>
                    </a:rPr>
                    <a:t>pre-retirement income</a:t>
                  </a:r>
                </a:p>
              </p:txBody>
            </p:sp>
            <p:sp>
              <p:nvSpPr>
                <p:cNvPr id="127" name="Left Brace 126">
                  <a:extLst>
                    <a:ext uri="{FF2B5EF4-FFF2-40B4-BE49-F238E27FC236}">
                      <a16:creationId xmlns:a16="http://schemas.microsoft.com/office/drawing/2014/main" id="{84681A9E-2E85-4334-B1B3-63E042364034}"/>
                    </a:ext>
                  </a:extLst>
                </p:cNvPr>
                <p:cNvSpPr/>
                <p:nvPr/>
              </p:nvSpPr>
              <p:spPr bwMode="gray">
                <a:xfrm rot="10800000">
                  <a:off x="7764055" y="1444093"/>
                  <a:ext cx="532442" cy="822959"/>
                </a:xfrm>
                <a:prstGeom prst="leftBrace">
                  <a:avLst>
                    <a:gd name="adj1" fmla="val 0"/>
                    <a:gd name="adj2" fmla="val 50000"/>
                  </a:avLst>
                </a:prstGeom>
                <a:ln w="19050">
                  <a:solidFill>
                    <a:srgbClr val="A7A7A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cxnSp>
            <p:nvCxnSpPr>
              <p:cNvPr id="125" name="Straight Connector 124">
                <a:extLst>
                  <a:ext uri="{FF2B5EF4-FFF2-40B4-BE49-F238E27FC236}">
                    <a16:creationId xmlns:a16="http://schemas.microsoft.com/office/drawing/2014/main" id="{5F8F3B8E-21FF-4341-9812-0F23775E178B}"/>
                  </a:ext>
                </a:extLst>
              </p:cNvPr>
              <p:cNvCxnSpPr>
                <a:cxnSpLocks/>
              </p:cNvCxnSpPr>
              <p:nvPr/>
            </p:nvCxnSpPr>
            <p:spPr bwMode="gray">
              <a:xfrm>
                <a:off x="2024064" y="3098885"/>
                <a:ext cx="2688475"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cxnSp>
          <p:nvCxnSpPr>
            <p:cNvPr id="123" name="Straight Connector 122">
              <a:extLst>
                <a:ext uri="{FF2B5EF4-FFF2-40B4-BE49-F238E27FC236}">
                  <a16:creationId xmlns:a16="http://schemas.microsoft.com/office/drawing/2014/main" id="{7A1F2883-6F2D-4364-B5CC-2CDF8D18099F}"/>
                </a:ext>
              </a:extLst>
            </p:cNvPr>
            <p:cNvCxnSpPr>
              <a:cxnSpLocks/>
            </p:cNvCxnSpPr>
            <p:nvPr/>
          </p:nvCxnSpPr>
          <p:spPr bwMode="gray">
            <a:xfrm>
              <a:off x="2257425" y="2268623"/>
              <a:ext cx="2455114"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pic>
        <p:nvPicPr>
          <p:cNvPr id="128" name="Picture 127">
            <a:extLst>
              <a:ext uri="{FF2B5EF4-FFF2-40B4-BE49-F238E27FC236}">
                <a16:creationId xmlns:a16="http://schemas.microsoft.com/office/drawing/2014/main" id="{BD1AE56C-6C01-4E24-AE80-D01409D63A01}"/>
              </a:ext>
            </a:extLst>
          </p:cNvPr>
          <p:cNvPicPr>
            <a:picLocks noChangeAspect="1"/>
          </p:cNvPicPr>
          <p:nvPr/>
        </p:nvPicPr>
        <p:blipFill rotWithShape="1">
          <a:blip r:embed="rId7">
            <a:duotone>
              <a:schemeClr val="bg2">
                <a:shade val="45000"/>
                <a:satMod val="135000"/>
              </a:schemeClr>
              <a:prstClr val="white"/>
            </a:duotone>
          </a:blip>
          <a:srcRect t="17857" b="63661"/>
          <a:stretch/>
        </p:blipFill>
        <p:spPr bwMode="gray">
          <a:xfrm>
            <a:off x="1814538" y="2225086"/>
            <a:ext cx="3044952" cy="842378"/>
          </a:xfrm>
          <a:custGeom>
            <a:avLst/>
            <a:gdLst>
              <a:gd name="connsiteX0" fmla="*/ 0 w 3044952"/>
              <a:gd name="connsiteY0" fmla="*/ 0 h 2564911"/>
              <a:gd name="connsiteX1" fmla="*/ 3044952 w 3044952"/>
              <a:gd name="connsiteY1" fmla="*/ 0 h 2564911"/>
              <a:gd name="connsiteX2" fmla="*/ 3044952 w 3044952"/>
              <a:gd name="connsiteY2" fmla="*/ 2564911 h 2564911"/>
              <a:gd name="connsiteX3" fmla="*/ 0 w 3044952"/>
              <a:gd name="connsiteY3" fmla="*/ 2564911 h 2564911"/>
              <a:gd name="connsiteX4" fmla="*/ 0 w 3044952"/>
              <a:gd name="connsiteY4" fmla="*/ 0 h 256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952" h="2564911">
                <a:moveTo>
                  <a:pt x="0" y="0"/>
                </a:moveTo>
                <a:lnTo>
                  <a:pt x="3044952" y="0"/>
                </a:lnTo>
                <a:lnTo>
                  <a:pt x="3044952" y="2564911"/>
                </a:lnTo>
                <a:lnTo>
                  <a:pt x="0" y="2564911"/>
                </a:lnTo>
                <a:lnTo>
                  <a:pt x="0" y="0"/>
                </a:lnTo>
                <a:close/>
              </a:path>
            </a:pathLst>
          </a:custGeom>
        </p:spPr>
      </p:pic>
      <p:sp>
        <p:nvSpPr>
          <p:cNvPr id="25" name="Freeform 5">
            <a:extLst>
              <a:ext uri="{FF2B5EF4-FFF2-40B4-BE49-F238E27FC236}">
                <a16:creationId xmlns:a16="http://schemas.microsoft.com/office/drawing/2014/main" id="{94FF31FA-855F-4E14-A7BD-3385B8442225}"/>
              </a:ext>
            </a:extLst>
          </p:cNvPr>
          <p:cNvSpPr>
            <a:spLocks noEditPoints="1"/>
          </p:cNvSpPr>
          <p:nvPr/>
        </p:nvSpPr>
        <p:spPr bwMode="gray">
          <a:xfrm>
            <a:off x="1795465" y="1421156"/>
            <a:ext cx="3048000" cy="4543425"/>
          </a:xfrm>
          <a:custGeom>
            <a:avLst/>
            <a:gdLst>
              <a:gd name="T0" fmla="*/ 1474 w 1656"/>
              <a:gd name="T1" fmla="*/ 1203 h 2471"/>
              <a:gd name="T2" fmla="*/ 1014 w 1656"/>
              <a:gd name="T3" fmla="*/ 998 h 2471"/>
              <a:gd name="T4" fmla="*/ 1014 w 1656"/>
              <a:gd name="T5" fmla="*/ 586 h 2471"/>
              <a:gd name="T6" fmla="*/ 1323 w 1656"/>
              <a:gd name="T7" fmla="*/ 728 h 2471"/>
              <a:gd name="T8" fmla="*/ 1371 w 1656"/>
              <a:gd name="T9" fmla="*/ 736 h 2471"/>
              <a:gd name="T10" fmla="*/ 1410 w 1656"/>
              <a:gd name="T11" fmla="*/ 712 h 2471"/>
              <a:gd name="T12" fmla="*/ 1592 w 1656"/>
              <a:gd name="T13" fmla="*/ 451 h 2471"/>
              <a:gd name="T14" fmla="*/ 1600 w 1656"/>
              <a:gd name="T15" fmla="*/ 404 h 2471"/>
              <a:gd name="T16" fmla="*/ 1576 w 1656"/>
              <a:gd name="T17" fmla="*/ 364 h 2471"/>
              <a:gd name="T18" fmla="*/ 1014 w 1656"/>
              <a:gd name="T19" fmla="*/ 150 h 2471"/>
              <a:gd name="T20" fmla="*/ 1014 w 1656"/>
              <a:gd name="T21" fmla="*/ 63 h 2471"/>
              <a:gd name="T22" fmla="*/ 951 w 1656"/>
              <a:gd name="T23" fmla="*/ 0 h 2471"/>
              <a:gd name="T24" fmla="*/ 769 w 1656"/>
              <a:gd name="T25" fmla="*/ 0 h 2471"/>
              <a:gd name="T26" fmla="*/ 705 w 1656"/>
              <a:gd name="T27" fmla="*/ 63 h 2471"/>
              <a:gd name="T28" fmla="*/ 705 w 1656"/>
              <a:gd name="T29" fmla="*/ 150 h 2471"/>
              <a:gd name="T30" fmla="*/ 286 w 1656"/>
              <a:gd name="T31" fmla="*/ 332 h 2471"/>
              <a:gd name="T32" fmla="*/ 95 w 1656"/>
              <a:gd name="T33" fmla="*/ 776 h 2471"/>
              <a:gd name="T34" fmla="*/ 262 w 1656"/>
              <a:gd name="T35" fmla="*/ 1188 h 2471"/>
              <a:gd name="T36" fmla="*/ 705 w 1656"/>
              <a:gd name="T37" fmla="*/ 1386 h 2471"/>
              <a:gd name="T38" fmla="*/ 705 w 1656"/>
              <a:gd name="T39" fmla="*/ 1813 h 2471"/>
              <a:gd name="T40" fmla="*/ 317 w 1656"/>
              <a:gd name="T41" fmla="*/ 1599 h 2471"/>
              <a:gd name="T42" fmla="*/ 270 w 1656"/>
              <a:gd name="T43" fmla="*/ 1584 h 2471"/>
              <a:gd name="T44" fmla="*/ 230 w 1656"/>
              <a:gd name="T45" fmla="*/ 1607 h 2471"/>
              <a:gd name="T46" fmla="*/ 24 w 1656"/>
              <a:gd name="T47" fmla="*/ 1853 h 2471"/>
              <a:gd name="T48" fmla="*/ 32 w 1656"/>
              <a:gd name="T49" fmla="*/ 1940 h 2471"/>
              <a:gd name="T50" fmla="*/ 705 w 1656"/>
              <a:gd name="T51" fmla="*/ 2257 h 2471"/>
              <a:gd name="T52" fmla="*/ 705 w 1656"/>
              <a:gd name="T53" fmla="*/ 2407 h 2471"/>
              <a:gd name="T54" fmla="*/ 769 w 1656"/>
              <a:gd name="T55" fmla="*/ 2471 h 2471"/>
              <a:gd name="T56" fmla="*/ 951 w 1656"/>
              <a:gd name="T57" fmla="*/ 2471 h 2471"/>
              <a:gd name="T58" fmla="*/ 1014 w 1656"/>
              <a:gd name="T59" fmla="*/ 2407 h 2471"/>
              <a:gd name="T60" fmla="*/ 1014 w 1656"/>
              <a:gd name="T61" fmla="*/ 2257 h 2471"/>
              <a:gd name="T62" fmla="*/ 1458 w 1656"/>
              <a:gd name="T63" fmla="*/ 2075 h 2471"/>
              <a:gd name="T64" fmla="*/ 1656 w 1656"/>
              <a:gd name="T65" fmla="*/ 1631 h 2471"/>
              <a:gd name="T66" fmla="*/ 1474 w 1656"/>
              <a:gd name="T67" fmla="*/ 1203 h 2471"/>
              <a:gd name="T68" fmla="*/ 1180 w 1656"/>
              <a:gd name="T69" fmla="*/ 1647 h 2471"/>
              <a:gd name="T70" fmla="*/ 1125 w 1656"/>
              <a:gd name="T71" fmla="*/ 1766 h 2471"/>
              <a:gd name="T72" fmla="*/ 1006 w 1656"/>
              <a:gd name="T73" fmla="*/ 1821 h 2471"/>
              <a:gd name="T74" fmla="*/ 1006 w 1656"/>
              <a:gd name="T75" fmla="*/ 1465 h 2471"/>
              <a:gd name="T76" fmla="*/ 1133 w 1656"/>
              <a:gd name="T77" fmla="*/ 1536 h 2471"/>
              <a:gd name="T78" fmla="*/ 1180 w 1656"/>
              <a:gd name="T79" fmla="*/ 1647 h 2471"/>
              <a:gd name="T80" fmla="*/ 563 w 1656"/>
              <a:gd name="T81" fmla="*/ 736 h 2471"/>
              <a:gd name="T82" fmla="*/ 618 w 1656"/>
              <a:gd name="T83" fmla="*/ 625 h 2471"/>
              <a:gd name="T84" fmla="*/ 713 w 1656"/>
              <a:gd name="T85" fmla="*/ 578 h 2471"/>
              <a:gd name="T86" fmla="*/ 713 w 1656"/>
              <a:gd name="T87" fmla="*/ 910 h 2471"/>
              <a:gd name="T88" fmla="*/ 602 w 1656"/>
              <a:gd name="T89" fmla="*/ 847 h 2471"/>
              <a:gd name="T90" fmla="*/ 563 w 1656"/>
              <a:gd name="T91" fmla="*/ 736 h 2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56" h="2471">
                <a:moveTo>
                  <a:pt x="1474" y="1203"/>
                </a:moveTo>
                <a:cubicBezTo>
                  <a:pt x="1371" y="1116"/>
                  <a:pt x="1220" y="1045"/>
                  <a:pt x="1014" y="998"/>
                </a:cubicBezTo>
                <a:cubicBezTo>
                  <a:pt x="1014" y="586"/>
                  <a:pt x="1014" y="586"/>
                  <a:pt x="1014" y="586"/>
                </a:cubicBezTo>
                <a:cubicBezTo>
                  <a:pt x="1125" y="609"/>
                  <a:pt x="1228" y="657"/>
                  <a:pt x="1323" y="728"/>
                </a:cubicBezTo>
                <a:cubicBezTo>
                  <a:pt x="1339" y="736"/>
                  <a:pt x="1355" y="744"/>
                  <a:pt x="1371" y="736"/>
                </a:cubicBezTo>
                <a:cubicBezTo>
                  <a:pt x="1386" y="736"/>
                  <a:pt x="1402" y="728"/>
                  <a:pt x="1410" y="712"/>
                </a:cubicBezTo>
                <a:cubicBezTo>
                  <a:pt x="1592" y="451"/>
                  <a:pt x="1592" y="451"/>
                  <a:pt x="1592" y="451"/>
                </a:cubicBezTo>
                <a:cubicBezTo>
                  <a:pt x="1600" y="435"/>
                  <a:pt x="1608" y="419"/>
                  <a:pt x="1600" y="404"/>
                </a:cubicBezTo>
                <a:cubicBezTo>
                  <a:pt x="1600" y="388"/>
                  <a:pt x="1584" y="372"/>
                  <a:pt x="1576" y="364"/>
                </a:cubicBezTo>
                <a:cubicBezTo>
                  <a:pt x="1402" y="245"/>
                  <a:pt x="1212" y="174"/>
                  <a:pt x="1014" y="150"/>
                </a:cubicBezTo>
                <a:cubicBezTo>
                  <a:pt x="1014" y="63"/>
                  <a:pt x="1014" y="63"/>
                  <a:pt x="1014" y="63"/>
                </a:cubicBezTo>
                <a:cubicBezTo>
                  <a:pt x="1014" y="31"/>
                  <a:pt x="990" y="0"/>
                  <a:pt x="951" y="0"/>
                </a:cubicBezTo>
                <a:cubicBezTo>
                  <a:pt x="769" y="0"/>
                  <a:pt x="769" y="0"/>
                  <a:pt x="769" y="0"/>
                </a:cubicBezTo>
                <a:cubicBezTo>
                  <a:pt x="737" y="0"/>
                  <a:pt x="705" y="23"/>
                  <a:pt x="705" y="63"/>
                </a:cubicBezTo>
                <a:cubicBezTo>
                  <a:pt x="705" y="150"/>
                  <a:pt x="705" y="150"/>
                  <a:pt x="705" y="150"/>
                </a:cubicBezTo>
                <a:cubicBezTo>
                  <a:pt x="539" y="166"/>
                  <a:pt x="396" y="229"/>
                  <a:pt x="286" y="332"/>
                </a:cubicBezTo>
                <a:cubicBezTo>
                  <a:pt x="159" y="443"/>
                  <a:pt x="95" y="594"/>
                  <a:pt x="95" y="776"/>
                </a:cubicBezTo>
                <a:cubicBezTo>
                  <a:pt x="95" y="958"/>
                  <a:pt x="151" y="1093"/>
                  <a:pt x="262" y="1188"/>
                </a:cubicBezTo>
                <a:cubicBezTo>
                  <a:pt x="365" y="1275"/>
                  <a:pt x="507" y="1338"/>
                  <a:pt x="705" y="1386"/>
                </a:cubicBezTo>
                <a:cubicBezTo>
                  <a:pt x="705" y="1813"/>
                  <a:pt x="705" y="1813"/>
                  <a:pt x="705" y="1813"/>
                </a:cubicBezTo>
                <a:cubicBezTo>
                  <a:pt x="571" y="1782"/>
                  <a:pt x="444" y="1710"/>
                  <a:pt x="317" y="1599"/>
                </a:cubicBezTo>
                <a:cubicBezTo>
                  <a:pt x="301" y="1592"/>
                  <a:pt x="286" y="1584"/>
                  <a:pt x="270" y="1584"/>
                </a:cubicBezTo>
                <a:cubicBezTo>
                  <a:pt x="254" y="1584"/>
                  <a:pt x="238" y="1592"/>
                  <a:pt x="230" y="1607"/>
                </a:cubicBezTo>
                <a:cubicBezTo>
                  <a:pt x="24" y="1853"/>
                  <a:pt x="24" y="1853"/>
                  <a:pt x="24" y="1853"/>
                </a:cubicBezTo>
                <a:cubicBezTo>
                  <a:pt x="0" y="1877"/>
                  <a:pt x="8" y="1916"/>
                  <a:pt x="32" y="1940"/>
                </a:cubicBezTo>
                <a:cubicBezTo>
                  <a:pt x="230" y="2114"/>
                  <a:pt x="460" y="2217"/>
                  <a:pt x="705" y="2257"/>
                </a:cubicBezTo>
                <a:cubicBezTo>
                  <a:pt x="705" y="2407"/>
                  <a:pt x="705" y="2407"/>
                  <a:pt x="705" y="2407"/>
                </a:cubicBezTo>
                <a:cubicBezTo>
                  <a:pt x="705" y="2439"/>
                  <a:pt x="729" y="2471"/>
                  <a:pt x="769" y="2471"/>
                </a:cubicBezTo>
                <a:cubicBezTo>
                  <a:pt x="951" y="2471"/>
                  <a:pt x="951" y="2471"/>
                  <a:pt x="951" y="2471"/>
                </a:cubicBezTo>
                <a:cubicBezTo>
                  <a:pt x="982" y="2471"/>
                  <a:pt x="1014" y="2447"/>
                  <a:pt x="1014" y="2407"/>
                </a:cubicBezTo>
                <a:cubicBezTo>
                  <a:pt x="1014" y="2257"/>
                  <a:pt x="1014" y="2257"/>
                  <a:pt x="1014" y="2257"/>
                </a:cubicBezTo>
                <a:cubicBezTo>
                  <a:pt x="1196" y="2241"/>
                  <a:pt x="1339" y="2178"/>
                  <a:pt x="1458" y="2075"/>
                </a:cubicBezTo>
                <a:cubicBezTo>
                  <a:pt x="1584" y="1964"/>
                  <a:pt x="1656" y="1813"/>
                  <a:pt x="1656" y="1631"/>
                </a:cubicBezTo>
                <a:cubicBezTo>
                  <a:pt x="1648" y="1441"/>
                  <a:pt x="1592" y="1298"/>
                  <a:pt x="1474" y="1203"/>
                </a:cubicBezTo>
                <a:close/>
                <a:moveTo>
                  <a:pt x="1180" y="1647"/>
                </a:moveTo>
                <a:cubicBezTo>
                  <a:pt x="1180" y="1694"/>
                  <a:pt x="1165" y="1734"/>
                  <a:pt x="1125" y="1766"/>
                </a:cubicBezTo>
                <a:cubicBezTo>
                  <a:pt x="1093" y="1790"/>
                  <a:pt x="1054" y="1805"/>
                  <a:pt x="1006" y="1821"/>
                </a:cubicBezTo>
                <a:cubicBezTo>
                  <a:pt x="1006" y="1465"/>
                  <a:pt x="1006" y="1465"/>
                  <a:pt x="1006" y="1465"/>
                </a:cubicBezTo>
                <a:cubicBezTo>
                  <a:pt x="1078" y="1496"/>
                  <a:pt x="1117" y="1520"/>
                  <a:pt x="1133" y="1536"/>
                </a:cubicBezTo>
                <a:cubicBezTo>
                  <a:pt x="1173" y="1560"/>
                  <a:pt x="1180" y="1599"/>
                  <a:pt x="1180" y="1647"/>
                </a:cubicBezTo>
                <a:close/>
                <a:moveTo>
                  <a:pt x="563" y="736"/>
                </a:moveTo>
                <a:cubicBezTo>
                  <a:pt x="563" y="689"/>
                  <a:pt x="579" y="657"/>
                  <a:pt x="618" y="625"/>
                </a:cubicBezTo>
                <a:cubicBezTo>
                  <a:pt x="642" y="602"/>
                  <a:pt x="674" y="586"/>
                  <a:pt x="713" y="578"/>
                </a:cubicBezTo>
                <a:cubicBezTo>
                  <a:pt x="713" y="910"/>
                  <a:pt x="713" y="910"/>
                  <a:pt x="713" y="910"/>
                </a:cubicBezTo>
                <a:cubicBezTo>
                  <a:pt x="650" y="887"/>
                  <a:pt x="618" y="863"/>
                  <a:pt x="602" y="847"/>
                </a:cubicBezTo>
                <a:cubicBezTo>
                  <a:pt x="571" y="815"/>
                  <a:pt x="563" y="784"/>
                  <a:pt x="563" y="736"/>
                </a:cubicBezTo>
                <a:close/>
              </a:path>
            </a:pathLst>
          </a:custGeom>
          <a:noFill/>
          <a:ln w="603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EEEC369A-FAEA-4951-A594-CEBE1446D835}"/>
              </a:ext>
            </a:extLst>
          </p:cNvPr>
          <p:cNvGrpSpPr/>
          <p:nvPr/>
        </p:nvGrpSpPr>
        <p:grpSpPr>
          <a:xfrm>
            <a:off x="453044" y="1319383"/>
            <a:ext cx="11278582" cy="5035826"/>
            <a:chOff x="453044" y="1292087"/>
            <a:chExt cx="11278582" cy="5035826"/>
          </a:xfrm>
        </p:grpSpPr>
        <p:sp>
          <p:nvSpPr>
            <p:cNvPr id="61" name="Rectangle 60">
              <a:extLst>
                <a:ext uri="{FF2B5EF4-FFF2-40B4-BE49-F238E27FC236}">
                  <a16:creationId xmlns:a16="http://schemas.microsoft.com/office/drawing/2014/main" id="{DD8D9C61-DDDC-4862-AFBC-864BEB82E0D5}"/>
                </a:ext>
              </a:extLst>
            </p:cNvPr>
            <p:cNvSpPr/>
            <p:nvPr/>
          </p:nvSpPr>
          <p:spPr bwMode="gray">
            <a:xfrm>
              <a:off x="453044" y="1292087"/>
              <a:ext cx="11278582" cy="5035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3" name="TextBox 92">
              <a:extLst>
                <a:ext uri="{FF2B5EF4-FFF2-40B4-BE49-F238E27FC236}">
                  <a16:creationId xmlns:a16="http://schemas.microsoft.com/office/drawing/2014/main" id="{04EE6B84-8D12-4A87-9BE9-1743AD80A59F}"/>
                </a:ext>
              </a:extLst>
            </p:cNvPr>
            <p:cNvSpPr txBox="1"/>
            <p:nvPr/>
          </p:nvSpPr>
          <p:spPr bwMode="gray">
            <a:xfrm>
              <a:off x="1076810" y="2300009"/>
              <a:ext cx="9820940" cy="2081048"/>
            </a:xfrm>
            <a:prstGeom prst="rect">
              <a:avLst/>
            </a:prstGeom>
          </p:spPr>
          <p:txBody>
            <a:bodyPr lIns="0" tIns="0" rIns="0" bIns="0"/>
            <a:lstStyle>
              <a:lvl1pPr indent="0">
                <a:lnSpc>
                  <a:spcPts val="2600"/>
                </a:lnSpc>
                <a:spcBef>
                  <a:spcPts val="0"/>
                </a:spcBef>
                <a:buFont typeface="Arial" panose="020B0604020202020204" pitchFamily="34" charset="0"/>
                <a:buNone/>
                <a:defRPr sz="2400" b="1" baseline="0">
                  <a:solidFill>
                    <a:schemeClr val="accent1"/>
                  </a:solidFill>
                  <a:latin typeface="Arial" panose="020B0604020202020204" pitchFamily="34" charset="0"/>
                  <a:cs typeface="Arial" panose="020B0604020202020204" pitchFamily="34" charset="0"/>
                </a:defRPr>
              </a:lvl1pPr>
              <a:lvl2pPr marL="0" indent="0">
                <a:lnSpc>
                  <a:spcPts val="2800"/>
                </a:lnSpc>
                <a:spcBef>
                  <a:spcPts val="0"/>
                </a:spcBef>
                <a:buFont typeface="Arial" panose="020B0604020202020204" pitchFamily="34" charset="0"/>
                <a:buNone/>
                <a:defRPr sz="20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Rule of thumb #1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Save enough to generate 70–90% of your pre-retirement income.</a:t>
              </a:r>
            </a:p>
          </p:txBody>
        </p:sp>
      </p:grpSp>
      <p:sp>
        <p:nvSpPr>
          <p:cNvPr id="4" name="Text Placeholder 3">
            <a:extLst>
              <a:ext uri="{FF2B5EF4-FFF2-40B4-BE49-F238E27FC236}">
                <a16:creationId xmlns:a16="http://schemas.microsoft.com/office/drawing/2014/main" id="{49096FCF-9ACC-21FD-C144-ECCB9820B346}"/>
              </a:ext>
            </a:extLst>
          </p:cNvPr>
          <p:cNvSpPr>
            <a:spLocks noGrp="1"/>
          </p:cNvSpPr>
          <p:nvPr>
            <p:ph type="body" sz="quarter" idx="26"/>
          </p:nvPr>
        </p:nvSpPr>
        <p:spPr/>
        <p:txBody>
          <a:bodyPr/>
          <a:lstStyle/>
          <a:p>
            <a:endParaRPr lang="en-US"/>
          </a:p>
        </p:txBody>
      </p:sp>
      <p:sp>
        <p:nvSpPr>
          <p:cNvPr id="30" name="Text Placeholder 3">
            <a:extLst>
              <a:ext uri="{FF2B5EF4-FFF2-40B4-BE49-F238E27FC236}">
                <a16:creationId xmlns:a16="http://schemas.microsoft.com/office/drawing/2014/main" id="{1E32F7EE-23DB-55EF-13C8-54502D72A48B}"/>
              </a:ext>
            </a:extLst>
          </p:cNvPr>
          <p:cNvSpPr>
            <a:spLocks noGrp="1"/>
          </p:cNvSpPr>
          <p:nvPr>
            <p:ph type="body" sz="quarter" idx="32"/>
          </p:nvPr>
        </p:nvSpPr>
        <p:spPr>
          <a:xfrm>
            <a:off x="457200" y="182880"/>
            <a:ext cx="9384384" cy="776863"/>
          </a:xfrm>
        </p:spPr>
        <p:txBody>
          <a:bodyPr>
            <a:normAutofit/>
          </a:bodyPr>
          <a:lstStyle/>
          <a:p>
            <a:r>
              <a:rPr lang="en-US" dirty="0">
                <a:solidFill>
                  <a:schemeClr val="tx1"/>
                </a:solidFill>
              </a:rPr>
              <a:t>Income needs are different in retirement</a:t>
            </a:r>
            <a:endParaRPr lang="en-US" dirty="0"/>
          </a:p>
          <a:p>
            <a:endParaRPr lang="en-US" dirty="0"/>
          </a:p>
        </p:txBody>
      </p:sp>
    </p:spTree>
    <p:extLst>
      <p:ext uri="{BB962C8B-B14F-4D97-AF65-F5344CB8AC3E}">
        <p14:creationId xmlns:p14="http://schemas.microsoft.com/office/powerpoint/2010/main" val="248553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500"/>
                            </p:stCondLst>
                            <p:childTnLst>
                              <p:par>
                                <p:cTn id="11" presetID="22" presetClass="exit" presetSubtype="1" fill="hold" nodeType="afterEffect">
                                  <p:stCondLst>
                                    <p:cond delay="250"/>
                                  </p:stCondLst>
                                  <p:childTnLst>
                                    <p:animEffect transition="out" filter="wipe(up)">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down)">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500"/>
                                        <p:tgtEl>
                                          <p:spTgt spid="120"/>
                                        </p:tgtEl>
                                      </p:cBhvr>
                                    </p:animEffect>
                                  </p:childTnLst>
                                </p:cTn>
                              </p:par>
                              <p:par>
                                <p:cTn id="31" presetID="10"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500"/>
                                        <p:tgtEl>
                                          <p:spTgt spid="89"/>
                                        </p:tgtEl>
                                      </p:cBhvr>
                                    </p:animEffect>
                                  </p:childTnLst>
                                </p:cTn>
                              </p:par>
                              <p:par>
                                <p:cTn id="34" presetID="10" presetClass="exit" presetSubtype="0" fill="hold" nodeType="withEffect">
                                  <p:stCondLst>
                                    <p:cond delay="0"/>
                                  </p:stCondLst>
                                  <p:childTnLst>
                                    <p:animEffect transition="out" filter="fade">
                                      <p:cBhvr>
                                        <p:cTn id="35" dur="500"/>
                                        <p:tgtEl>
                                          <p:spTgt spid="63"/>
                                        </p:tgtEl>
                                      </p:cBhvr>
                                    </p:animEffect>
                                    <p:set>
                                      <p:cBhvr>
                                        <p:cTn id="36" dur="1" fill="hold">
                                          <p:stCondLst>
                                            <p:cond delay="499"/>
                                          </p:stCondLst>
                                        </p:cTn>
                                        <p:tgtEl>
                                          <p:spTgt spid="63"/>
                                        </p:tgtEl>
                                        <p:attrNameLst>
                                          <p:attrName>style.visibility</p:attrName>
                                        </p:attrNameLst>
                                      </p:cBhvr>
                                      <p:to>
                                        <p:strVal val="hidden"/>
                                      </p:to>
                                    </p:set>
                                  </p:childTnLst>
                                </p:cTn>
                              </p:par>
                            </p:childTnLst>
                          </p:cTn>
                        </p:par>
                        <p:par>
                          <p:cTn id="37" fill="hold">
                            <p:stCondLst>
                              <p:cond delay="500"/>
                            </p:stCondLst>
                            <p:childTnLst>
                              <p:par>
                                <p:cTn id="38" presetID="22" presetClass="exit" presetSubtype="1" fill="hold" nodeType="afterEffect">
                                  <p:stCondLst>
                                    <p:cond delay="0"/>
                                  </p:stCondLst>
                                  <p:childTnLst>
                                    <p:animEffect transition="out" filter="wipe(up)">
                                      <p:cBhvr>
                                        <p:cTn id="39" dur="500"/>
                                        <p:tgtEl>
                                          <p:spTgt spid="62"/>
                                        </p:tgtEl>
                                      </p:cBhvr>
                                    </p:animEffect>
                                    <p:set>
                                      <p:cBhvr>
                                        <p:cTn id="40" dur="1" fill="hold">
                                          <p:stCondLst>
                                            <p:cond delay="499"/>
                                          </p:stCondLst>
                                        </p:cTn>
                                        <p:tgtEl>
                                          <p:spTgt spid="6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50"/>
                                        <p:tgtEl>
                                          <p:spTgt spid="89"/>
                                        </p:tgtEl>
                                      </p:cBhvr>
                                    </p:animEffect>
                                    <p:set>
                                      <p:cBhvr>
                                        <p:cTn id="45" dur="1" fill="hold">
                                          <p:stCondLst>
                                            <p:cond delay="249"/>
                                          </p:stCondLst>
                                        </p:cTn>
                                        <p:tgtEl>
                                          <p:spTgt spid="89"/>
                                        </p:tgtEl>
                                        <p:attrNameLst>
                                          <p:attrName>style.visibility</p:attrName>
                                        </p:attrNameLst>
                                      </p:cBhvr>
                                      <p:to>
                                        <p:strVal val="hidden"/>
                                      </p:to>
                                    </p:set>
                                  </p:childTnLst>
                                </p:cTn>
                              </p:par>
                            </p:childTnLst>
                          </p:cTn>
                        </p:par>
                        <p:par>
                          <p:cTn id="46" fill="hold">
                            <p:stCondLst>
                              <p:cond delay="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750"/>
                                        <p:tgtEl>
                                          <p:spTgt spid="121"/>
                                        </p:tgtEl>
                                      </p:cBhvr>
                                    </p:animEffect>
                                  </p:childTnLst>
                                </p:cTn>
                              </p:par>
                              <p:par>
                                <p:cTn id="50" presetID="10" presetClass="entr" presetSubtype="0" fill="hold" nodeType="withEffect">
                                  <p:stCondLst>
                                    <p:cond delay="0"/>
                                  </p:stCondLst>
                                  <p:childTnLst>
                                    <p:set>
                                      <p:cBhvr>
                                        <p:cTn id="51" dur="1" fill="hold">
                                          <p:stCondLst>
                                            <p:cond delay="0"/>
                                          </p:stCondLst>
                                        </p:cTn>
                                        <p:tgtEl>
                                          <p:spTgt spid="128"/>
                                        </p:tgtEl>
                                        <p:attrNameLst>
                                          <p:attrName>style.visibility</p:attrName>
                                        </p:attrNameLst>
                                      </p:cBhvr>
                                      <p:to>
                                        <p:strVal val="visible"/>
                                      </p:to>
                                    </p:set>
                                    <p:animEffect transition="in" filter="fade">
                                      <p:cBhvr>
                                        <p:cTn id="52" dur="500"/>
                                        <p:tgtEl>
                                          <p:spTgt spid="128"/>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fade">
                                      <p:cBhvr>
                                        <p:cTn id="55"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87250-CCAD-FABE-05C4-CDAB2D56BF4F}"/>
            </a:ext>
          </a:extLst>
        </p:cNvPr>
        <p:cNvGrpSpPr/>
        <p:nvPr/>
      </p:nvGrpSpPr>
      <p:grpSpPr>
        <a:xfrm>
          <a:off x="0" y="0"/>
          <a:ext cx="0" cy="0"/>
          <a:chOff x="0" y="0"/>
          <a:chExt cx="0" cy="0"/>
        </a:xfrm>
      </p:grpSpPr>
      <p:sp>
        <p:nvSpPr>
          <p:cNvPr id="15" name="Slide title">
            <a:extLst>
              <a:ext uri="{FF2B5EF4-FFF2-40B4-BE49-F238E27FC236}">
                <a16:creationId xmlns:a16="http://schemas.microsoft.com/office/drawing/2014/main" id="{1FDBF29E-A48D-4F56-59D1-C97AC1C9463B}"/>
              </a:ext>
            </a:extLst>
          </p:cNvPr>
          <p:cNvSpPr>
            <a:spLocks noGrp="1"/>
          </p:cNvSpPr>
          <p:nvPr>
            <p:ph type="body" sz="quarter" idx="26"/>
          </p:nvPr>
        </p:nvSpPr>
        <p:spPr>
          <a:xfrm>
            <a:off x="453044" y="6238981"/>
            <a:ext cx="11274552" cy="333425"/>
          </a:xfrm>
        </p:spPr>
        <p:txBody>
          <a:bodyPr/>
          <a:lstStyle/>
          <a:p>
            <a:endParaRPr lang="en-US" dirty="0"/>
          </a:p>
          <a:p>
            <a:endParaRPr lang="en-US" dirty="0"/>
          </a:p>
        </p:txBody>
      </p:sp>
      <p:sp>
        <p:nvSpPr>
          <p:cNvPr id="4" name="Text Placeholder 3">
            <a:extLst>
              <a:ext uri="{FF2B5EF4-FFF2-40B4-BE49-F238E27FC236}">
                <a16:creationId xmlns:a16="http://schemas.microsoft.com/office/drawing/2014/main" id="{04CDB375-AA7A-4CA9-C575-FEE9F0A3A36B}"/>
              </a:ext>
            </a:extLst>
          </p:cNvPr>
          <p:cNvSpPr>
            <a:spLocks noGrp="1"/>
          </p:cNvSpPr>
          <p:nvPr>
            <p:ph type="body" sz="quarter" idx="32"/>
          </p:nvPr>
        </p:nvSpPr>
        <p:spPr>
          <a:xfrm>
            <a:off x="457200" y="182880"/>
            <a:ext cx="9384384" cy="776863"/>
          </a:xfrm>
        </p:spPr>
        <p:txBody>
          <a:bodyPr>
            <a:normAutofit fontScale="92500" lnSpcReduction="20000"/>
          </a:bodyPr>
          <a:lstStyle/>
          <a:p>
            <a:r>
              <a:rPr lang="en-US" sz="3000" dirty="0">
                <a:solidFill>
                  <a:schemeClr val="tx1"/>
                </a:solidFill>
              </a:rPr>
              <a:t>How much you should have saved at various ages</a:t>
            </a:r>
          </a:p>
          <a:p>
            <a:r>
              <a:rPr lang="en-US" sz="2000" dirty="0">
                <a:solidFill>
                  <a:schemeClr val="tx1">
                    <a:lumMod val="50000"/>
                    <a:lumOff val="50000"/>
                  </a:schemeClr>
                </a:solidFill>
              </a:rPr>
              <a:t>Multiples of your current salary to save by age</a:t>
            </a:r>
          </a:p>
          <a:p>
            <a:endParaRPr lang="en-US" dirty="0"/>
          </a:p>
          <a:p>
            <a:endParaRPr lang="en-US" dirty="0"/>
          </a:p>
        </p:txBody>
      </p:sp>
      <p:sp>
        <p:nvSpPr>
          <p:cNvPr id="7" name="Freeform: Shape 6">
            <a:extLst>
              <a:ext uri="{FF2B5EF4-FFF2-40B4-BE49-F238E27FC236}">
                <a16:creationId xmlns:a16="http://schemas.microsoft.com/office/drawing/2014/main" id="{09382D51-4886-97C4-E6C9-2DB7B1982458}"/>
              </a:ext>
            </a:extLst>
          </p:cNvPr>
          <p:cNvSpPr/>
          <p:nvPr/>
        </p:nvSpPr>
        <p:spPr bwMode="gray">
          <a:xfrm>
            <a:off x="5042875" y="2203047"/>
            <a:ext cx="2576080" cy="1732276"/>
          </a:xfrm>
          <a:custGeom>
            <a:avLst/>
            <a:gdLst>
              <a:gd name="connsiteX0" fmla="*/ 0 w 2576079"/>
              <a:gd name="connsiteY0" fmla="*/ 0 h 1732276"/>
              <a:gd name="connsiteX1" fmla="*/ 2576079 w 2576079"/>
              <a:gd name="connsiteY1" fmla="*/ 0 h 1732276"/>
              <a:gd name="connsiteX2" fmla="*/ 2576079 w 2576079"/>
              <a:gd name="connsiteY2" fmla="*/ 1472971 h 1732276"/>
              <a:gd name="connsiteX3" fmla="*/ 737974 w 2576079"/>
              <a:gd name="connsiteY3" fmla="*/ 1472971 h 1732276"/>
              <a:gd name="connsiteX4" fmla="*/ 506712 w 2576079"/>
              <a:gd name="connsiteY4" fmla="*/ 1732276 h 1732276"/>
              <a:gd name="connsiteX5" fmla="*/ 275450 w 2576079"/>
              <a:gd name="connsiteY5" fmla="*/ 1472971 h 1732276"/>
              <a:gd name="connsiteX6" fmla="*/ 0 w 2576079"/>
              <a:gd name="connsiteY6" fmla="*/ 1472971 h 173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6079" h="1732276">
                <a:moveTo>
                  <a:pt x="0" y="0"/>
                </a:moveTo>
                <a:lnTo>
                  <a:pt x="2576079" y="0"/>
                </a:lnTo>
                <a:lnTo>
                  <a:pt x="2576079" y="1472971"/>
                </a:lnTo>
                <a:lnTo>
                  <a:pt x="737974" y="1472971"/>
                </a:lnTo>
                <a:lnTo>
                  <a:pt x="506712" y="1732276"/>
                </a:lnTo>
                <a:lnTo>
                  <a:pt x="275450" y="1472971"/>
                </a:lnTo>
                <a:lnTo>
                  <a:pt x="0" y="1472971"/>
                </a:lnTo>
                <a:close/>
              </a:path>
            </a:pathLst>
          </a:custGeom>
          <a:noFill/>
          <a:ln w="381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0" rtlCol="0" anchor="ctr"/>
          <a:lstStyle/>
          <a:p>
            <a:r>
              <a:rPr lang="en-US" b="1" dirty="0">
                <a:solidFill>
                  <a:schemeClr val="accent1"/>
                </a:solidFill>
              </a:rPr>
              <a:t>SALARY</a:t>
            </a:r>
            <a:r>
              <a:rPr lang="en-US" b="1" dirty="0">
                <a:solidFill>
                  <a:srgbClr val="81BB00"/>
                </a:solidFill>
              </a:rPr>
              <a:t> </a:t>
            </a:r>
          </a:p>
          <a:p>
            <a:pPr>
              <a:spcAft>
                <a:spcPts val="1200"/>
              </a:spcAft>
            </a:pPr>
            <a:r>
              <a:rPr lang="en-US" sz="2400" dirty="0">
                <a:solidFill>
                  <a:srgbClr val="333333"/>
                </a:solidFill>
              </a:rPr>
              <a:t>$100,000 </a:t>
            </a:r>
          </a:p>
          <a:p>
            <a:r>
              <a:rPr lang="en-US" b="1" dirty="0">
                <a:solidFill>
                  <a:schemeClr val="accent1"/>
                </a:solidFill>
              </a:rPr>
              <a:t>SAVINGS</a:t>
            </a:r>
            <a:r>
              <a:rPr lang="en-US" sz="2000" b="1" dirty="0">
                <a:solidFill>
                  <a:schemeClr val="accent1"/>
                </a:solidFill>
              </a:rPr>
              <a:t> </a:t>
            </a:r>
          </a:p>
          <a:p>
            <a:r>
              <a:rPr lang="en-US" sz="2400" dirty="0">
                <a:solidFill>
                  <a:srgbClr val="333333"/>
                </a:solidFill>
              </a:rPr>
              <a:t>$600,000– $800,000</a:t>
            </a:r>
          </a:p>
        </p:txBody>
      </p:sp>
      <p:sp>
        <p:nvSpPr>
          <p:cNvPr id="8" name="TextBox 7">
            <a:extLst>
              <a:ext uri="{FF2B5EF4-FFF2-40B4-BE49-F238E27FC236}">
                <a16:creationId xmlns:a16="http://schemas.microsoft.com/office/drawing/2014/main" id="{9E589785-96FE-58E9-ABF3-29A79DE3C18C}"/>
              </a:ext>
            </a:extLst>
          </p:cNvPr>
          <p:cNvSpPr txBox="1"/>
          <p:nvPr/>
        </p:nvSpPr>
        <p:spPr bwMode="gray">
          <a:xfrm>
            <a:off x="5697871" y="5971022"/>
            <a:ext cx="684803" cy="369332"/>
          </a:xfrm>
          <a:prstGeom prst="rect">
            <a:avLst/>
          </a:prstGeom>
          <a:noFill/>
        </p:spPr>
        <p:txBody>
          <a:bodyPr wrap="none" rtlCol="0">
            <a:spAutoFit/>
          </a:bodyPr>
          <a:lstStyle/>
          <a:p>
            <a:r>
              <a:rPr lang="en-US" b="1" dirty="0"/>
              <a:t>AGE</a:t>
            </a:r>
          </a:p>
        </p:txBody>
      </p:sp>
      <p:grpSp>
        <p:nvGrpSpPr>
          <p:cNvPr id="9" name="Group 8">
            <a:extLst>
              <a:ext uri="{FF2B5EF4-FFF2-40B4-BE49-F238E27FC236}">
                <a16:creationId xmlns:a16="http://schemas.microsoft.com/office/drawing/2014/main" id="{3444EBD7-6F2E-1706-2EFE-2E9D209D0972}"/>
              </a:ext>
            </a:extLst>
          </p:cNvPr>
          <p:cNvGrpSpPr/>
          <p:nvPr/>
        </p:nvGrpSpPr>
        <p:grpSpPr bwMode="gray">
          <a:xfrm>
            <a:off x="455614" y="3055556"/>
            <a:ext cx="11383753" cy="2935268"/>
            <a:chOff x="455614" y="3055556"/>
            <a:chExt cx="11383753" cy="2935268"/>
          </a:xfrm>
        </p:grpSpPr>
        <p:grpSp>
          <p:nvGrpSpPr>
            <p:cNvPr id="10" name="Group 9">
              <a:extLst>
                <a:ext uri="{FF2B5EF4-FFF2-40B4-BE49-F238E27FC236}">
                  <a16:creationId xmlns:a16="http://schemas.microsoft.com/office/drawing/2014/main" id="{976E4D8A-3E13-524B-4A8E-0584C9EC1AE5}"/>
                </a:ext>
              </a:extLst>
            </p:cNvPr>
            <p:cNvGrpSpPr/>
            <p:nvPr/>
          </p:nvGrpSpPr>
          <p:grpSpPr bwMode="gray">
            <a:xfrm>
              <a:off x="455614" y="5144823"/>
              <a:ext cx="624165" cy="846001"/>
              <a:chOff x="455614" y="5144823"/>
              <a:chExt cx="624165" cy="846001"/>
            </a:xfrm>
          </p:grpSpPr>
          <p:sp>
            <p:nvSpPr>
              <p:cNvPr id="31" name="Rectangle 30">
                <a:extLst>
                  <a:ext uri="{FF2B5EF4-FFF2-40B4-BE49-F238E27FC236}">
                    <a16:creationId xmlns:a16="http://schemas.microsoft.com/office/drawing/2014/main" id="{D68D8AAE-5FA1-920A-FC28-65E6F85373C5}"/>
                  </a:ext>
                </a:extLst>
              </p:cNvPr>
              <p:cNvSpPr/>
              <p:nvPr/>
            </p:nvSpPr>
            <p:spPr bwMode="gray">
              <a:xfrm>
                <a:off x="455614" y="5144823"/>
                <a:ext cx="486812" cy="48681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algn="r"/>
                <a:r>
                  <a:rPr lang="en-US" b="1" dirty="0">
                    <a:solidFill>
                      <a:schemeClr val="bg1"/>
                    </a:solidFill>
                  </a:rPr>
                  <a:t>1X</a:t>
                </a:r>
              </a:p>
            </p:txBody>
          </p:sp>
          <p:sp>
            <p:nvSpPr>
              <p:cNvPr id="32" name="TextBox 31">
                <a:extLst>
                  <a:ext uri="{FF2B5EF4-FFF2-40B4-BE49-F238E27FC236}">
                    <a16:creationId xmlns:a16="http://schemas.microsoft.com/office/drawing/2014/main" id="{F20828C2-BD41-E6C5-5054-8C8995087FB1}"/>
                  </a:ext>
                </a:extLst>
              </p:cNvPr>
              <p:cNvSpPr txBox="1"/>
              <p:nvPr/>
            </p:nvSpPr>
            <p:spPr bwMode="gray">
              <a:xfrm>
                <a:off x="609779" y="5590714"/>
                <a:ext cx="470000" cy="400110"/>
              </a:xfrm>
              <a:prstGeom prst="rect">
                <a:avLst/>
              </a:prstGeom>
              <a:noFill/>
            </p:spPr>
            <p:txBody>
              <a:bodyPr wrap="none" rtlCol="0">
                <a:spAutoFit/>
              </a:bodyPr>
              <a:lstStyle/>
              <a:p>
                <a:r>
                  <a:rPr lang="en-US" sz="2000" b="1" dirty="0">
                    <a:solidFill>
                      <a:srgbClr val="333333"/>
                    </a:solidFill>
                  </a:rPr>
                  <a:t>30</a:t>
                </a:r>
              </a:p>
            </p:txBody>
          </p:sp>
        </p:grpSp>
        <p:grpSp>
          <p:nvGrpSpPr>
            <p:cNvPr id="11" name="Group 10">
              <a:extLst>
                <a:ext uri="{FF2B5EF4-FFF2-40B4-BE49-F238E27FC236}">
                  <a16:creationId xmlns:a16="http://schemas.microsoft.com/office/drawing/2014/main" id="{F9A18D62-4E19-268F-00EE-3A763B1A9F6E}"/>
                </a:ext>
              </a:extLst>
            </p:cNvPr>
            <p:cNvGrpSpPr/>
            <p:nvPr/>
          </p:nvGrpSpPr>
          <p:grpSpPr bwMode="gray">
            <a:xfrm>
              <a:off x="1826030" y="4810722"/>
              <a:ext cx="926802" cy="1180074"/>
              <a:chOff x="1826030" y="4810722"/>
              <a:chExt cx="926802" cy="1180074"/>
            </a:xfrm>
          </p:grpSpPr>
          <p:sp>
            <p:nvSpPr>
              <p:cNvPr id="29" name="Rectangle 28">
                <a:extLst>
                  <a:ext uri="{FF2B5EF4-FFF2-40B4-BE49-F238E27FC236}">
                    <a16:creationId xmlns:a16="http://schemas.microsoft.com/office/drawing/2014/main" id="{647CE817-AA1C-A157-667A-AD8132C5FC7F}"/>
                  </a:ext>
                </a:extLst>
              </p:cNvPr>
              <p:cNvSpPr/>
              <p:nvPr/>
            </p:nvSpPr>
            <p:spPr bwMode="gray">
              <a:xfrm>
                <a:off x="1826030" y="4810722"/>
                <a:ext cx="820913" cy="820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lvl="0" algn="r"/>
                <a:r>
                  <a:rPr lang="en-US" sz="2400" b="1" dirty="0">
                    <a:solidFill>
                      <a:srgbClr val="FFFFFF"/>
                    </a:solidFill>
                  </a:rPr>
                  <a:t>3–4X</a:t>
                </a:r>
                <a:endParaRPr lang="en-US" sz="1600" b="1" dirty="0">
                  <a:solidFill>
                    <a:srgbClr val="FFFFFF"/>
                  </a:solidFill>
                </a:endParaRPr>
              </a:p>
            </p:txBody>
          </p:sp>
          <p:sp>
            <p:nvSpPr>
              <p:cNvPr id="30" name="TextBox 29">
                <a:extLst>
                  <a:ext uri="{FF2B5EF4-FFF2-40B4-BE49-F238E27FC236}">
                    <a16:creationId xmlns:a16="http://schemas.microsoft.com/office/drawing/2014/main" id="{65D4CA8D-F83B-37F6-1505-31B1D450BD60}"/>
                  </a:ext>
                </a:extLst>
              </p:cNvPr>
              <p:cNvSpPr txBox="1"/>
              <p:nvPr/>
            </p:nvSpPr>
            <p:spPr bwMode="gray">
              <a:xfrm>
                <a:off x="2282832" y="5590686"/>
                <a:ext cx="470000" cy="400110"/>
              </a:xfrm>
              <a:prstGeom prst="rect">
                <a:avLst/>
              </a:prstGeom>
              <a:noFill/>
            </p:spPr>
            <p:txBody>
              <a:bodyPr wrap="none" rtlCol="0">
                <a:spAutoFit/>
              </a:bodyPr>
              <a:lstStyle/>
              <a:p>
                <a:r>
                  <a:rPr lang="en-US" sz="2000" b="1" dirty="0">
                    <a:solidFill>
                      <a:srgbClr val="333333"/>
                    </a:solidFill>
                  </a:rPr>
                  <a:t>40</a:t>
                </a:r>
              </a:p>
            </p:txBody>
          </p:sp>
        </p:grpSp>
        <p:grpSp>
          <p:nvGrpSpPr>
            <p:cNvPr id="12" name="Group 11">
              <a:extLst>
                <a:ext uri="{FF2B5EF4-FFF2-40B4-BE49-F238E27FC236}">
                  <a16:creationId xmlns:a16="http://schemas.microsoft.com/office/drawing/2014/main" id="{2B28FED6-EB84-82D0-1D3E-FE2BCD83851F}"/>
                </a:ext>
              </a:extLst>
            </p:cNvPr>
            <p:cNvGrpSpPr/>
            <p:nvPr/>
          </p:nvGrpSpPr>
          <p:grpSpPr bwMode="gray">
            <a:xfrm>
              <a:off x="2752832" y="4618836"/>
              <a:ext cx="1108771" cy="1371960"/>
              <a:chOff x="2752832" y="4618836"/>
              <a:chExt cx="1108771" cy="1371960"/>
            </a:xfrm>
          </p:grpSpPr>
          <p:sp>
            <p:nvSpPr>
              <p:cNvPr id="27" name="Rectangle 26">
                <a:extLst>
                  <a:ext uri="{FF2B5EF4-FFF2-40B4-BE49-F238E27FC236}">
                    <a16:creationId xmlns:a16="http://schemas.microsoft.com/office/drawing/2014/main" id="{1427ACAF-F8CF-9B52-8261-BF93B70531E3}"/>
                  </a:ext>
                </a:extLst>
              </p:cNvPr>
              <p:cNvSpPr/>
              <p:nvPr/>
            </p:nvSpPr>
            <p:spPr bwMode="gray">
              <a:xfrm>
                <a:off x="2752832" y="4618836"/>
                <a:ext cx="1012799" cy="1012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algn="r"/>
                <a:r>
                  <a:rPr lang="en-US" sz="2800" b="1" dirty="0"/>
                  <a:t>4–5X</a:t>
                </a:r>
                <a:endParaRPr lang="en-US" sz="1400" b="1" dirty="0"/>
              </a:p>
            </p:txBody>
          </p:sp>
          <p:sp>
            <p:nvSpPr>
              <p:cNvPr id="28" name="TextBox 27">
                <a:extLst>
                  <a:ext uri="{FF2B5EF4-FFF2-40B4-BE49-F238E27FC236}">
                    <a16:creationId xmlns:a16="http://schemas.microsoft.com/office/drawing/2014/main" id="{82891A4C-E02C-4AB1-3647-3905CE05E828}"/>
                  </a:ext>
                </a:extLst>
              </p:cNvPr>
              <p:cNvSpPr txBox="1"/>
              <p:nvPr/>
            </p:nvSpPr>
            <p:spPr bwMode="gray">
              <a:xfrm flipH="1">
                <a:off x="3391636" y="5590714"/>
                <a:ext cx="469967" cy="400082"/>
              </a:xfrm>
              <a:prstGeom prst="rect">
                <a:avLst/>
              </a:prstGeom>
              <a:noFill/>
            </p:spPr>
            <p:txBody>
              <a:bodyPr wrap="square" rtlCol="0">
                <a:spAutoFit/>
              </a:bodyPr>
              <a:lstStyle/>
              <a:p>
                <a:r>
                  <a:rPr lang="en-US" sz="2000" b="1" dirty="0">
                    <a:solidFill>
                      <a:srgbClr val="333333"/>
                    </a:solidFill>
                  </a:rPr>
                  <a:t>45</a:t>
                </a:r>
              </a:p>
            </p:txBody>
          </p:sp>
        </p:grpSp>
        <p:grpSp>
          <p:nvGrpSpPr>
            <p:cNvPr id="13" name="Group 12">
              <a:extLst>
                <a:ext uri="{FF2B5EF4-FFF2-40B4-BE49-F238E27FC236}">
                  <a16:creationId xmlns:a16="http://schemas.microsoft.com/office/drawing/2014/main" id="{FCD35B5C-6D1F-574C-227D-6DD57E46A404}"/>
                </a:ext>
              </a:extLst>
            </p:cNvPr>
            <p:cNvGrpSpPr/>
            <p:nvPr/>
          </p:nvGrpSpPr>
          <p:grpSpPr bwMode="gray">
            <a:xfrm>
              <a:off x="3871521" y="4361327"/>
              <a:ext cx="1376198" cy="1629469"/>
              <a:chOff x="3871521" y="4361327"/>
              <a:chExt cx="1376198" cy="1629469"/>
            </a:xfrm>
          </p:grpSpPr>
          <p:sp>
            <p:nvSpPr>
              <p:cNvPr id="25" name="Rectangle 24">
                <a:extLst>
                  <a:ext uri="{FF2B5EF4-FFF2-40B4-BE49-F238E27FC236}">
                    <a16:creationId xmlns:a16="http://schemas.microsoft.com/office/drawing/2014/main" id="{7A2D7E4B-FF0C-80A5-C4A9-DF62ACE1772F}"/>
                  </a:ext>
                </a:extLst>
              </p:cNvPr>
              <p:cNvSpPr/>
              <p:nvPr/>
            </p:nvSpPr>
            <p:spPr bwMode="gray">
              <a:xfrm>
                <a:off x="3871521" y="4361327"/>
                <a:ext cx="1270308" cy="127030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algn="r"/>
                <a:r>
                  <a:rPr lang="en-US" sz="3600" b="1" dirty="0"/>
                  <a:t>5–6X</a:t>
                </a:r>
                <a:endParaRPr lang="en-US" sz="2400" b="1" dirty="0"/>
              </a:p>
            </p:txBody>
          </p:sp>
          <p:sp>
            <p:nvSpPr>
              <p:cNvPr id="26" name="TextBox 25">
                <a:extLst>
                  <a:ext uri="{FF2B5EF4-FFF2-40B4-BE49-F238E27FC236}">
                    <a16:creationId xmlns:a16="http://schemas.microsoft.com/office/drawing/2014/main" id="{72CE4A97-C60B-A051-6BDB-574066F29B1F}"/>
                  </a:ext>
                </a:extLst>
              </p:cNvPr>
              <p:cNvSpPr txBox="1"/>
              <p:nvPr/>
            </p:nvSpPr>
            <p:spPr bwMode="gray">
              <a:xfrm>
                <a:off x="4777719" y="5590686"/>
                <a:ext cx="470000" cy="400110"/>
              </a:xfrm>
              <a:prstGeom prst="rect">
                <a:avLst/>
              </a:prstGeom>
              <a:noFill/>
            </p:spPr>
            <p:txBody>
              <a:bodyPr wrap="none" rtlCol="0">
                <a:spAutoFit/>
              </a:bodyPr>
              <a:lstStyle/>
              <a:p>
                <a:r>
                  <a:rPr lang="en-US" sz="2000" b="1" dirty="0">
                    <a:solidFill>
                      <a:srgbClr val="333333"/>
                    </a:solidFill>
                  </a:rPr>
                  <a:t>50</a:t>
                </a:r>
              </a:p>
            </p:txBody>
          </p:sp>
        </p:grpSp>
        <p:grpSp>
          <p:nvGrpSpPr>
            <p:cNvPr id="14" name="Group 13">
              <a:extLst>
                <a:ext uri="{FF2B5EF4-FFF2-40B4-BE49-F238E27FC236}">
                  <a16:creationId xmlns:a16="http://schemas.microsoft.com/office/drawing/2014/main" id="{93C525D7-DD6D-ABE9-BF5B-302F6741A979}"/>
                </a:ext>
              </a:extLst>
            </p:cNvPr>
            <p:cNvGrpSpPr/>
            <p:nvPr/>
          </p:nvGrpSpPr>
          <p:grpSpPr bwMode="gray">
            <a:xfrm>
              <a:off x="5247719" y="4025549"/>
              <a:ext cx="1711976" cy="1965219"/>
              <a:chOff x="5247719" y="4025549"/>
              <a:chExt cx="1711976" cy="1965219"/>
            </a:xfrm>
          </p:grpSpPr>
          <p:sp>
            <p:nvSpPr>
              <p:cNvPr id="23" name="Rectangle 22">
                <a:extLst>
                  <a:ext uri="{FF2B5EF4-FFF2-40B4-BE49-F238E27FC236}">
                    <a16:creationId xmlns:a16="http://schemas.microsoft.com/office/drawing/2014/main" id="{9E8E9159-65F4-1447-6539-220BE18F998C}"/>
                  </a:ext>
                </a:extLst>
              </p:cNvPr>
              <p:cNvSpPr/>
              <p:nvPr/>
            </p:nvSpPr>
            <p:spPr bwMode="gray">
              <a:xfrm>
                <a:off x="5247719" y="4025549"/>
                <a:ext cx="1606086" cy="16060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algn="r"/>
                <a:r>
                  <a:rPr lang="en-US" sz="4800" b="1" dirty="0"/>
                  <a:t>6–8X</a:t>
                </a:r>
              </a:p>
            </p:txBody>
          </p:sp>
          <p:sp>
            <p:nvSpPr>
              <p:cNvPr id="24" name="TextBox 23">
                <a:extLst>
                  <a:ext uri="{FF2B5EF4-FFF2-40B4-BE49-F238E27FC236}">
                    <a16:creationId xmlns:a16="http://schemas.microsoft.com/office/drawing/2014/main" id="{FA49DEEF-4560-2C40-C0C0-E72F3E3F4544}"/>
                  </a:ext>
                </a:extLst>
              </p:cNvPr>
              <p:cNvSpPr txBox="1"/>
              <p:nvPr/>
            </p:nvSpPr>
            <p:spPr bwMode="gray">
              <a:xfrm>
                <a:off x="6489695" y="5590658"/>
                <a:ext cx="470000" cy="400110"/>
              </a:xfrm>
              <a:prstGeom prst="rect">
                <a:avLst/>
              </a:prstGeom>
              <a:noFill/>
            </p:spPr>
            <p:txBody>
              <a:bodyPr wrap="none" rtlCol="0">
                <a:spAutoFit/>
              </a:bodyPr>
              <a:lstStyle/>
              <a:p>
                <a:r>
                  <a:rPr lang="en-US" sz="2000" b="1" dirty="0">
                    <a:solidFill>
                      <a:srgbClr val="333333"/>
                    </a:solidFill>
                  </a:rPr>
                  <a:t>55</a:t>
                </a:r>
              </a:p>
            </p:txBody>
          </p:sp>
        </p:grpSp>
        <p:grpSp>
          <p:nvGrpSpPr>
            <p:cNvPr id="16" name="Group 15">
              <a:extLst>
                <a:ext uri="{FF2B5EF4-FFF2-40B4-BE49-F238E27FC236}">
                  <a16:creationId xmlns:a16="http://schemas.microsoft.com/office/drawing/2014/main" id="{4606D80D-BD9B-88D0-2D44-F837BC899BF7}"/>
                </a:ext>
              </a:extLst>
            </p:cNvPr>
            <p:cNvGrpSpPr/>
            <p:nvPr/>
          </p:nvGrpSpPr>
          <p:grpSpPr bwMode="gray">
            <a:xfrm>
              <a:off x="6959695" y="3568658"/>
              <a:ext cx="2170794" cy="2422110"/>
              <a:chOff x="6959695" y="3568658"/>
              <a:chExt cx="2170794" cy="2422110"/>
            </a:xfrm>
          </p:grpSpPr>
          <p:sp>
            <p:nvSpPr>
              <p:cNvPr id="21" name="Rectangle 20">
                <a:extLst>
                  <a:ext uri="{FF2B5EF4-FFF2-40B4-BE49-F238E27FC236}">
                    <a16:creationId xmlns:a16="http://schemas.microsoft.com/office/drawing/2014/main" id="{51B86839-8470-1C9C-7AAE-D024DE1042D8}"/>
                  </a:ext>
                </a:extLst>
              </p:cNvPr>
              <p:cNvSpPr/>
              <p:nvPr/>
            </p:nvSpPr>
            <p:spPr bwMode="gray">
              <a:xfrm>
                <a:off x="6959695" y="3568658"/>
                <a:ext cx="2062977" cy="20629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algn="r"/>
                <a:r>
                  <a:rPr lang="en-US" sz="4800" b="1" dirty="0"/>
                  <a:t>8–10X</a:t>
                </a:r>
              </a:p>
            </p:txBody>
          </p:sp>
          <p:sp>
            <p:nvSpPr>
              <p:cNvPr id="22" name="TextBox 21">
                <a:extLst>
                  <a:ext uri="{FF2B5EF4-FFF2-40B4-BE49-F238E27FC236}">
                    <a16:creationId xmlns:a16="http://schemas.microsoft.com/office/drawing/2014/main" id="{F92AA313-1DEB-64EA-32E8-74B962B1944E}"/>
                  </a:ext>
                </a:extLst>
              </p:cNvPr>
              <p:cNvSpPr txBox="1"/>
              <p:nvPr/>
            </p:nvSpPr>
            <p:spPr bwMode="gray">
              <a:xfrm flipH="1">
                <a:off x="8660522" y="5590686"/>
                <a:ext cx="469967" cy="400082"/>
              </a:xfrm>
              <a:prstGeom prst="rect">
                <a:avLst/>
              </a:prstGeom>
              <a:noFill/>
            </p:spPr>
            <p:txBody>
              <a:bodyPr wrap="square" rtlCol="0">
                <a:spAutoFit/>
              </a:bodyPr>
              <a:lstStyle/>
              <a:p>
                <a:r>
                  <a:rPr lang="en-US" sz="2000" b="1" dirty="0">
                    <a:solidFill>
                      <a:srgbClr val="333333"/>
                    </a:solidFill>
                  </a:rPr>
                  <a:t>60</a:t>
                </a:r>
              </a:p>
            </p:txBody>
          </p:sp>
        </p:grpSp>
        <p:sp>
          <p:nvSpPr>
            <p:cNvPr id="17" name="Rectangle 16">
              <a:extLst>
                <a:ext uri="{FF2B5EF4-FFF2-40B4-BE49-F238E27FC236}">
                  <a16:creationId xmlns:a16="http://schemas.microsoft.com/office/drawing/2014/main" id="{5B9429DA-7316-DC5C-AEFB-94D91F8FFD1B}"/>
                </a:ext>
              </a:extLst>
            </p:cNvPr>
            <p:cNvSpPr/>
            <p:nvPr/>
          </p:nvSpPr>
          <p:spPr bwMode="gray">
            <a:xfrm>
              <a:off x="1048316" y="4959811"/>
              <a:ext cx="671824" cy="6718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rtlCol="0" anchor="t"/>
            <a:lstStyle/>
            <a:p>
              <a:pPr algn="r"/>
              <a:r>
                <a:rPr lang="en-US" sz="2000" b="1" dirty="0">
                  <a:solidFill>
                    <a:schemeClr val="bg1"/>
                  </a:solidFill>
                </a:rPr>
                <a:t>2–3X</a:t>
              </a:r>
            </a:p>
          </p:txBody>
        </p:sp>
        <p:sp>
          <p:nvSpPr>
            <p:cNvPr id="18" name="TextBox 17">
              <a:extLst>
                <a:ext uri="{FF2B5EF4-FFF2-40B4-BE49-F238E27FC236}">
                  <a16:creationId xmlns:a16="http://schemas.microsoft.com/office/drawing/2014/main" id="{F93940CA-41A8-9005-65E9-EBE6F30F0B21}"/>
                </a:ext>
              </a:extLst>
            </p:cNvPr>
            <p:cNvSpPr txBox="1"/>
            <p:nvPr/>
          </p:nvSpPr>
          <p:spPr bwMode="gray">
            <a:xfrm flipH="1">
              <a:off x="1347883" y="5590742"/>
              <a:ext cx="469967" cy="400082"/>
            </a:xfrm>
            <a:prstGeom prst="rect">
              <a:avLst/>
            </a:prstGeom>
            <a:noFill/>
          </p:spPr>
          <p:txBody>
            <a:bodyPr wrap="square" rtlCol="0">
              <a:spAutoFit/>
            </a:bodyPr>
            <a:lstStyle/>
            <a:p>
              <a:r>
                <a:rPr lang="en-US" sz="2000" b="1" dirty="0">
                  <a:solidFill>
                    <a:srgbClr val="333333"/>
                  </a:solidFill>
                </a:rPr>
                <a:t>35</a:t>
              </a:r>
            </a:p>
          </p:txBody>
        </p:sp>
        <p:sp>
          <p:nvSpPr>
            <p:cNvPr id="19" name="TextBox 18">
              <a:extLst>
                <a:ext uri="{FF2B5EF4-FFF2-40B4-BE49-F238E27FC236}">
                  <a16:creationId xmlns:a16="http://schemas.microsoft.com/office/drawing/2014/main" id="{12C8A8C4-B3C0-D192-0B24-2BC1C8F75EF1}"/>
                </a:ext>
              </a:extLst>
            </p:cNvPr>
            <p:cNvSpPr txBox="1"/>
            <p:nvPr/>
          </p:nvSpPr>
          <p:spPr bwMode="gray">
            <a:xfrm>
              <a:off x="10618712" y="5590714"/>
              <a:ext cx="1220655" cy="400110"/>
            </a:xfrm>
            <a:prstGeom prst="rect">
              <a:avLst/>
            </a:prstGeom>
            <a:noFill/>
          </p:spPr>
          <p:txBody>
            <a:bodyPr wrap="none" rtlCol="0">
              <a:spAutoFit/>
            </a:bodyPr>
            <a:lstStyle/>
            <a:p>
              <a:r>
                <a:rPr lang="en-US" sz="2000" b="1" dirty="0">
                  <a:solidFill>
                    <a:srgbClr val="333333"/>
                  </a:solidFill>
                </a:rPr>
                <a:t>65 Years</a:t>
              </a:r>
            </a:p>
          </p:txBody>
        </p:sp>
        <p:sp>
          <p:nvSpPr>
            <p:cNvPr id="20" name="Rectangle 19">
              <a:extLst>
                <a:ext uri="{FF2B5EF4-FFF2-40B4-BE49-F238E27FC236}">
                  <a16:creationId xmlns:a16="http://schemas.microsoft.com/office/drawing/2014/main" id="{521F9395-571B-4B97-C219-16C324FE032B}"/>
                </a:ext>
              </a:extLst>
            </p:cNvPr>
            <p:cNvSpPr/>
            <p:nvPr/>
          </p:nvSpPr>
          <p:spPr bwMode="gray">
            <a:xfrm>
              <a:off x="9128559" y="3055556"/>
              <a:ext cx="2576079" cy="25760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91440" rtlCol="0" anchor="t"/>
            <a:lstStyle/>
            <a:p>
              <a:pPr algn="r"/>
              <a:r>
                <a:rPr lang="en-US" sz="4800" b="1" dirty="0"/>
                <a:t>10–12X</a:t>
              </a:r>
            </a:p>
          </p:txBody>
        </p:sp>
      </p:grpSp>
      <p:grpSp>
        <p:nvGrpSpPr>
          <p:cNvPr id="2" name="Rule of Thumb">
            <a:extLst>
              <a:ext uri="{FF2B5EF4-FFF2-40B4-BE49-F238E27FC236}">
                <a16:creationId xmlns:a16="http://schemas.microsoft.com/office/drawing/2014/main" id="{CA45E2AA-18E2-E613-68FB-5D2D1E6477A0}"/>
              </a:ext>
            </a:extLst>
          </p:cNvPr>
          <p:cNvGrpSpPr/>
          <p:nvPr/>
        </p:nvGrpSpPr>
        <p:grpSpPr>
          <a:xfrm>
            <a:off x="453044" y="1707775"/>
            <a:ext cx="11278582" cy="4621861"/>
            <a:chOff x="453044" y="2285600"/>
            <a:chExt cx="11278582" cy="5245238"/>
          </a:xfrm>
        </p:grpSpPr>
        <p:sp>
          <p:nvSpPr>
            <p:cNvPr id="5" name="Rectangle 4">
              <a:extLst>
                <a:ext uri="{FF2B5EF4-FFF2-40B4-BE49-F238E27FC236}">
                  <a16:creationId xmlns:a16="http://schemas.microsoft.com/office/drawing/2014/main" id="{3898BFD3-9C4E-00DF-F690-79E3728596F8}"/>
                </a:ext>
              </a:extLst>
            </p:cNvPr>
            <p:cNvSpPr/>
            <p:nvPr/>
          </p:nvSpPr>
          <p:spPr bwMode="gray">
            <a:xfrm>
              <a:off x="453044" y="2285600"/>
              <a:ext cx="11278582" cy="5245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AFDA67B-50B2-71B2-1E3A-BCC6E604E549}"/>
                </a:ext>
              </a:extLst>
            </p:cNvPr>
            <p:cNvSpPr txBox="1"/>
            <p:nvPr/>
          </p:nvSpPr>
          <p:spPr bwMode="gray">
            <a:xfrm>
              <a:off x="1081356" y="2776028"/>
              <a:ext cx="10285272" cy="1437728"/>
            </a:xfrm>
            <a:prstGeom prst="rect">
              <a:avLst/>
            </a:prstGeom>
          </p:spPr>
          <p:txBody>
            <a:bodyPr lIns="0" tIns="0" rIns="0" bIns="0"/>
            <a:lstStyle>
              <a:lvl1pPr indent="0">
                <a:lnSpc>
                  <a:spcPts val="2600"/>
                </a:lnSpc>
                <a:spcBef>
                  <a:spcPts val="0"/>
                </a:spcBef>
                <a:buFont typeface="Arial" panose="020B0604020202020204" pitchFamily="34" charset="0"/>
                <a:buNone/>
                <a:defRPr sz="2400" b="1" baseline="0">
                  <a:solidFill>
                    <a:schemeClr val="accent1"/>
                  </a:solidFill>
                  <a:latin typeface="Arial" panose="020B0604020202020204" pitchFamily="34" charset="0"/>
                  <a:cs typeface="Arial" panose="020B0604020202020204" pitchFamily="34" charset="0"/>
                </a:defRPr>
              </a:lvl1pPr>
              <a:lvl2pPr marL="0" indent="0">
                <a:lnSpc>
                  <a:spcPts val="2800"/>
                </a:lnSpc>
                <a:spcBef>
                  <a:spcPts val="0"/>
                </a:spcBef>
                <a:buFont typeface="Arial" panose="020B0604020202020204" pitchFamily="34" charset="0"/>
                <a:buNone/>
                <a:defRPr sz="20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nSpc>
                  <a:spcPct val="100000"/>
                </a:lnSpc>
              </a:pPr>
              <a:r>
                <a:rPr lang="en-US" sz="3600" dirty="0">
                  <a:solidFill>
                    <a:schemeClr val="bg1">
                      <a:lumMod val="50000"/>
                    </a:schemeClr>
                  </a:solidFill>
                </a:rPr>
                <a:t>Rule of thumb #2</a:t>
              </a:r>
            </a:p>
            <a:p>
              <a:pPr>
                <a:lnSpc>
                  <a:spcPct val="100000"/>
                </a:lnSpc>
              </a:pPr>
              <a:r>
                <a:rPr lang="en-US" sz="4800" dirty="0"/>
                <a:t>Save a multiple of your salary based on your age.</a:t>
              </a:r>
            </a:p>
          </p:txBody>
        </p:sp>
      </p:grpSp>
    </p:spTree>
    <p:extLst>
      <p:ext uri="{BB962C8B-B14F-4D97-AF65-F5344CB8AC3E}">
        <p14:creationId xmlns:p14="http://schemas.microsoft.com/office/powerpoint/2010/main" val="130256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nodePh="1">
                                  <p:stCondLst>
                                    <p:cond delay="500"/>
                                  </p:stCondLst>
                                  <p:endCondLst>
                                    <p:cond evt="begin" delay="0">
                                      <p:tn val="14"/>
                                    </p:cond>
                                  </p:end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p:bldP spid="4" grpId="0" uiExpand="1" build="p"/>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8">
            <a:extLst>
              <a:ext uri="{FF2B5EF4-FFF2-40B4-BE49-F238E27FC236}">
                <a16:creationId xmlns:a16="http://schemas.microsoft.com/office/drawing/2014/main" id="{29CB6B34-98D9-4797-BF54-692C55C88BC5}"/>
              </a:ext>
            </a:extLst>
          </p:cNvPr>
          <p:cNvSpPr>
            <a:spLocks noGrp="1"/>
          </p:cNvSpPr>
          <p:nvPr>
            <p:ph type="body" sz="quarter" idx="26"/>
          </p:nvPr>
        </p:nvSpPr>
        <p:spPr>
          <a:xfrm>
            <a:off x="466748" y="6446973"/>
            <a:ext cx="11274552" cy="307777"/>
          </a:xfrm>
        </p:spPr>
        <p:txBody>
          <a:bodyPr/>
          <a:lstStyle/>
          <a:p>
            <a:r>
              <a:rPr lang="en-US" dirty="0"/>
              <a:t>Desired annual income is increased by 2.5% each year to account for inflation and is distributed in monthly installments. Assumes constant rates of return and depletion of savings by the end of the 20</a:t>
            </a:r>
            <a:r>
              <a:rPr lang="en-US" baseline="30000" dirty="0"/>
              <a:t>th</a:t>
            </a:r>
            <a:r>
              <a:rPr lang="en-US" dirty="0"/>
              <a:t> year. Actual amounts and time in retirement may differ from the example shown here.</a:t>
            </a:r>
            <a:endParaRPr lang="en-US" baseline="30000" dirty="0"/>
          </a:p>
        </p:txBody>
      </p:sp>
      <p:sp>
        <p:nvSpPr>
          <p:cNvPr id="4" name="Text Placeholder 3">
            <a:extLst>
              <a:ext uri="{FF2B5EF4-FFF2-40B4-BE49-F238E27FC236}">
                <a16:creationId xmlns:a16="http://schemas.microsoft.com/office/drawing/2014/main" id="{EFF66D2A-7BC3-4C90-A831-50FF31C84D41}"/>
              </a:ext>
            </a:extLst>
          </p:cNvPr>
          <p:cNvSpPr>
            <a:spLocks noGrp="1"/>
          </p:cNvSpPr>
          <p:nvPr>
            <p:ph type="body" sz="quarter" idx="32"/>
          </p:nvPr>
        </p:nvSpPr>
        <p:spPr>
          <a:xfrm>
            <a:off x="457200" y="182880"/>
            <a:ext cx="9384384" cy="776863"/>
          </a:xfrm>
        </p:spPr>
        <p:txBody>
          <a:bodyPr/>
          <a:lstStyle/>
          <a:p>
            <a:r>
              <a:rPr lang="en-US" dirty="0">
                <a:solidFill>
                  <a:schemeClr val="tx1"/>
                </a:solidFill>
              </a:rPr>
              <a:t>What you need in order to withdraw 4% over 20 years</a:t>
            </a:r>
          </a:p>
          <a:p>
            <a:endParaRPr lang="en-US" dirty="0"/>
          </a:p>
        </p:txBody>
      </p:sp>
      <p:sp>
        <p:nvSpPr>
          <p:cNvPr id="11" name="TextBox 15">
            <a:extLst>
              <a:ext uri="{FF2B5EF4-FFF2-40B4-BE49-F238E27FC236}">
                <a16:creationId xmlns:a16="http://schemas.microsoft.com/office/drawing/2014/main" id="{28CAF7FC-1AA0-4097-819C-7320F6DCCD3D}"/>
              </a:ext>
            </a:extLst>
          </p:cNvPr>
          <p:cNvSpPr txBox="1"/>
          <p:nvPr/>
        </p:nvSpPr>
        <p:spPr>
          <a:xfrm>
            <a:off x="4730905" y="1533866"/>
            <a:ext cx="4545830" cy="400110"/>
          </a:xfrm>
          <a:prstGeom prst="rect">
            <a:avLst/>
          </a:prstGeom>
          <a:noFill/>
        </p:spPr>
        <p:txBody>
          <a:bodyPr wrap="square" rtlCol="0" anchor="t">
            <a:spAutoFit/>
          </a:bodyPr>
          <a:lstStyle/>
          <a:p>
            <a:r>
              <a:rPr lang="en-US" sz="2000" b="1" dirty="0">
                <a:solidFill>
                  <a:schemeClr val="accent1"/>
                </a:solidFill>
              </a:rPr>
              <a:t>RETIREMENT SAVINGS REQUIRED</a:t>
            </a:r>
            <a:endParaRPr lang="en-US" sz="2000" b="1" dirty="0">
              <a:solidFill>
                <a:schemeClr val="accent1"/>
              </a:solidFill>
              <a:cs typeface="Arial"/>
            </a:endParaRPr>
          </a:p>
        </p:txBody>
      </p:sp>
      <p:grpSp>
        <p:nvGrpSpPr>
          <p:cNvPr id="12" name="Group 11">
            <a:extLst>
              <a:ext uri="{FF2B5EF4-FFF2-40B4-BE49-F238E27FC236}">
                <a16:creationId xmlns:a16="http://schemas.microsoft.com/office/drawing/2014/main" id="{970669B3-0593-4FE9-B26F-7C814A0F2FC0}"/>
              </a:ext>
            </a:extLst>
          </p:cNvPr>
          <p:cNvGrpSpPr/>
          <p:nvPr/>
        </p:nvGrpSpPr>
        <p:grpSpPr>
          <a:xfrm>
            <a:off x="4711855" y="1842434"/>
            <a:ext cx="2560320" cy="3043181"/>
            <a:chOff x="4711855" y="1860722"/>
            <a:chExt cx="2560320" cy="3043181"/>
          </a:xfrm>
        </p:grpSpPr>
        <p:grpSp>
          <p:nvGrpSpPr>
            <p:cNvPr id="13" name="Group 12">
              <a:extLst>
                <a:ext uri="{FF2B5EF4-FFF2-40B4-BE49-F238E27FC236}">
                  <a16:creationId xmlns:a16="http://schemas.microsoft.com/office/drawing/2014/main" id="{526148D6-F0B8-4DBC-BA10-A69AC4234E90}"/>
                </a:ext>
              </a:extLst>
            </p:cNvPr>
            <p:cNvGrpSpPr/>
            <p:nvPr/>
          </p:nvGrpSpPr>
          <p:grpSpPr>
            <a:xfrm>
              <a:off x="4711855" y="1860722"/>
              <a:ext cx="2560320" cy="3043181"/>
              <a:chOff x="4428357" y="1462518"/>
              <a:chExt cx="2560320" cy="3043181"/>
            </a:xfrm>
          </p:grpSpPr>
          <p:sp>
            <p:nvSpPr>
              <p:cNvPr id="17" name="TextBox 25">
                <a:extLst>
                  <a:ext uri="{FF2B5EF4-FFF2-40B4-BE49-F238E27FC236}">
                    <a16:creationId xmlns:a16="http://schemas.microsoft.com/office/drawing/2014/main" id="{A414831C-B7A2-4575-80B6-2C93FB883014}"/>
                  </a:ext>
                </a:extLst>
              </p:cNvPr>
              <p:cNvSpPr txBox="1"/>
              <p:nvPr/>
            </p:nvSpPr>
            <p:spPr>
              <a:xfrm>
                <a:off x="4428357" y="2009779"/>
                <a:ext cx="2097731" cy="646331"/>
              </a:xfrm>
              <a:prstGeom prst="rect">
                <a:avLst/>
              </a:prstGeom>
              <a:noFill/>
            </p:spPr>
            <p:txBody>
              <a:bodyPr wrap="square" rtlCol="0">
                <a:spAutoFit/>
              </a:bodyPr>
              <a:lstStyle/>
              <a:p>
                <a:r>
                  <a:rPr lang="en-US" sz="3600" b="1" dirty="0">
                    <a:solidFill>
                      <a:schemeClr val="tx1">
                        <a:lumMod val="50000"/>
                        <a:lumOff val="50000"/>
                      </a:schemeClr>
                    </a:solidFill>
                  </a:rPr>
                  <a:t>$545,000</a:t>
                </a:r>
              </a:p>
            </p:txBody>
          </p:sp>
          <p:sp>
            <p:nvSpPr>
              <p:cNvPr id="18" name="TextBox 26">
                <a:extLst>
                  <a:ext uri="{FF2B5EF4-FFF2-40B4-BE49-F238E27FC236}">
                    <a16:creationId xmlns:a16="http://schemas.microsoft.com/office/drawing/2014/main" id="{92871778-FAAF-44E0-B18A-C1385191FA69}"/>
                  </a:ext>
                </a:extLst>
              </p:cNvPr>
              <p:cNvSpPr txBox="1"/>
              <p:nvPr/>
            </p:nvSpPr>
            <p:spPr>
              <a:xfrm>
                <a:off x="4428357" y="2918543"/>
                <a:ext cx="2560320" cy="646331"/>
              </a:xfrm>
              <a:prstGeom prst="rect">
                <a:avLst/>
              </a:prstGeom>
              <a:noFill/>
            </p:spPr>
            <p:txBody>
              <a:bodyPr wrap="square" rtlCol="0">
                <a:spAutoFit/>
              </a:bodyPr>
              <a:lstStyle/>
              <a:p>
                <a:r>
                  <a:rPr lang="en-US" sz="3600" b="1" dirty="0">
                    <a:solidFill>
                      <a:schemeClr val="tx1">
                        <a:lumMod val="50000"/>
                        <a:lumOff val="50000"/>
                      </a:schemeClr>
                    </a:solidFill>
                  </a:rPr>
                  <a:t>$1,091,000</a:t>
                </a:r>
              </a:p>
            </p:txBody>
          </p:sp>
          <p:sp>
            <p:nvSpPr>
              <p:cNvPr id="19" name="TextBox 18">
                <a:extLst>
                  <a:ext uri="{FF2B5EF4-FFF2-40B4-BE49-F238E27FC236}">
                    <a16:creationId xmlns:a16="http://schemas.microsoft.com/office/drawing/2014/main" id="{AF1EC583-6E9B-46E8-B3A7-4E556C3B1FD8}"/>
                  </a:ext>
                </a:extLst>
              </p:cNvPr>
              <p:cNvSpPr txBox="1"/>
              <p:nvPr/>
            </p:nvSpPr>
            <p:spPr>
              <a:xfrm>
                <a:off x="4447407" y="1462518"/>
                <a:ext cx="2522698" cy="400110"/>
              </a:xfrm>
              <a:prstGeom prst="rect">
                <a:avLst/>
              </a:prstGeom>
              <a:noFill/>
            </p:spPr>
            <p:txBody>
              <a:bodyPr wrap="square" rtlCol="0">
                <a:spAutoFit/>
              </a:bodyPr>
              <a:lstStyle/>
              <a:p>
                <a:r>
                  <a:rPr lang="en-US" sz="2000" b="1" dirty="0">
                    <a:solidFill>
                      <a:schemeClr val="accent1"/>
                    </a:solidFill>
                  </a:rPr>
                  <a:t>with a 1.5% return</a:t>
                </a:r>
              </a:p>
            </p:txBody>
          </p:sp>
          <p:sp>
            <p:nvSpPr>
              <p:cNvPr id="20" name="TextBox 19">
                <a:extLst>
                  <a:ext uri="{FF2B5EF4-FFF2-40B4-BE49-F238E27FC236}">
                    <a16:creationId xmlns:a16="http://schemas.microsoft.com/office/drawing/2014/main" id="{D992DB45-7556-456A-80A0-710DED271747}"/>
                  </a:ext>
                </a:extLst>
              </p:cNvPr>
              <p:cNvSpPr txBox="1"/>
              <p:nvPr/>
            </p:nvSpPr>
            <p:spPr>
              <a:xfrm>
                <a:off x="4428357" y="3859368"/>
                <a:ext cx="2560320" cy="646331"/>
              </a:xfrm>
              <a:prstGeom prst="rect">
                <a:avLst/>
              </a:prstGeom>
              <a:noFill/>
            </p:spPr>
            <p:txBody>
              <a:bodyPr wrap="square" rtlCol="0">
                <a:spAutoFit/>
              </a:bodyPr>
              <a:lstStyle/>
              <a:p>
                <a:r>
                  <a:rPr lang="en-US" sz="3600" b="1" dirty="0">
                    <a:solidFill>
                      <a:schemeClr val="tx1">
                        <a:lumMod val="50000"/>
                        <a:lumOff val="50000"/>
                      </a:schemeClr>
                    </a:solidFill>
                  </a:rPr>
                  <a:t>$2,181,000</a:t>
                </a:r>
              </a:p>
            </p:txBody>
          </p:sp>
        </p:grpSp>
        <p:cxnSp>
          <p:nvCxnSpPr>
            <p:cNvPr id="14" name="Straight Connector 13">
              <a:extLst>
                <a:ext uri="{FF2B5EF4-FFF2-40B4-BE49-F238E27FC236}">
                  <a16:creationId xmlns:a16="http://schemas.microsoft.com/office/drawing/2014/main" id="{4AACE677-D4A6-45B7-8EF1-77D1744EFADA}"/>
                </a:ext>
              </a:extLst>
            </p:cNvPr>
            <p:cNvCxnSpPr>
              <a:cxnSpLocks/>
            </p:cNvCxnSpPr>
            <p:nvPr/>
          </p:nvCxnSpPr>
          <p:spPr>
            <a:xfrm>
              <a:off x="4807495" y="2273521"/>
              <a:ext cx="24461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BDDDF9-B20A-43E0-A272-7AFD21FF50C2}"/>
                </a:ext>
              </a:extLst>
            </p:cNvPr>
            <p:cNvCxnSpPr>
              <a:cxnSpLocks/>
            </p:cNvCxnSpPr>
            <p:nvPr/>
          </p:nvCxnSpPr>
          <p:spPr>
            <a:xfrm>
              <a:off x="4807495" y="3172460"/>
              <a:ext cx="2446108" cy="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3282C1-2B0F-405E-825A-56A81343A8FF}"/>
                </a:ext>
              </a:extLst>
            </p:cNvPr>
            <p:cNvCxnSpPr>
              <a:cxnSpLocks/>
            </p:cNvCxnSpPr>
            <p:nvPr/>
          </p:nvCxnSpPr>
          <p:spPr>
            <a:xfrm>
              <a:off x="4807495" y="4100987"/>
              <a:ext cx="2446108" cy="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D379AF6-864F-4E34-811F-2B1C809DCFC3}"/>
              </a:ext>
            </a:extLst>
          </p:cNvPr>
          <p:cNvGrpSpPr/>
          <p:nvPr/>
        </p:nvGrpSpPr>
        <p:grpSpPr>
          <a:xfrm>
            <a:off x="7590729" y="1856441"/>
            <a:ext cx="3045622" cy="3029174"/>
            <a:chOff x="7590729" y="1874729"/>
            <a:chExt cx="3045622" cy="3029174"/>
          </a:xfrm>
        </p:grpSpPr>
        <p:sp>
          <p:nvSpPr>
            <p:cNvPr id="22" name="TextBox 25">
              <a:extLst>
                <a:ext uri="{FF2B5EF4-FFF2-40B4-BE49-F238E27FC236}">
                  <a16:creationId xmlns:a16="http://schemas.microsoft.com/office/drawing/2014/main" id="{D35432B0-C74B-498A-814D-8048C8D8FB14}"/>
                </a:ext>
              </a:extLst>
            </p:cNvPr>
            <p:cNvSpPr txBox="1"/>
            <p:nvPr/>
          </p:nvSpPr>
          <p:spPr>
            <a:xfrm>
              <a:off x="7590729" y="2407983"/>
              <a:ext cx="2560320" cy="646331"/>
            </a:xfrm>
            <a:prstGeom prst="rect">
              <a:avLst/>
            </a:prstGeom>
            <a:noFill/>
          </p:spPr>
          <p:txBody>
            <a:bodyPr wrap="square" rtlCol="0">
              <a:spAutoFit/>
            </a:bodyPr>
            <a:lstStyle/>
            <a:p>
              <a:r>
                <a:rPr lang="en-US" sz="3600" b="1" dirty="0">
                  <a:solidFill>
                    <a:schemeClr val="tx1">
                      <a:lumMod val="50000"/>
                      <a:lumOff val="50000"/>
                    </a:schemeClr>
                  </a:solidFill>
                </a:rPr>
                <a:t>$391,000</a:t>
              </a:r>
            </a:p>
          </p:txBody>
        </p:sp>
        <p:sp>
          <p:nvSpPr>
            <p:cNvPr id="23" name="TextBox 26">
              <a:extLst>
                <a:ext uri="{FF2B5EF4-FFF2-40B4-BE49-F238E27FC236}">
                  <a16:creationId xmlns:a16="http://schemas.microsoft.com/office/drawing/2014/main" id="{AE7794BA-6404-40A1-ACA5-8E6F80BDA9E1}"/>
                </a:ext>
              </a:extLst>
            </p:cNvPr>
            <p:cNvSpPr txBox="1"/>
            <p:nvPr/>
          </p:nvSpPr>
          <p:spPr>
            <a:xfrm>
              <a:off x="7590729" y="3316747"/>
              <a:ext cx="2560320" cy="646331"/>
            </a:xfrm>
            <a:prstGeom prst="rect">
              <a:avLst/>
            </a:prstGeom>
            <a:noFill/>
          </p:spPr>
          <p:txBody>
            <a:bodyPr wrap="square" rtlCol="0">
              <a:spAutoFit/>
            </a:bodyPr>
            <a:lstStyle/>
            <a:p>
              <a:r>
                <a:rPr lang="en-US" sz="3600" b="1" dirty="0">
                  <a:solidFill>
                    <a:schemeClr val="tx1">
                      <a:lumMod val="50000"/>
                      <a:lumOff val="50000"/>
                    </a:schemeClr>
                  </a:solidFill>
                </a:rPr>
                <a:t>$782,000</a:t>
              </a:r>
            </a:p>
          </p:txBody>
        </p:sp>
        <p:sp>
          <p:nvSpPr>
            <p:cNvPr id="24" name="TextBox 23">
              <a:extLst>
                <a:ext uri="{FF2B5EF4-FFF2-40B4-BE49-F238E27FC236}">
                  <a16:creationId xmlns:a16="http://schemas.microsoft.com/office/drawing/2014/main" id="{B3FB26E5-D8A8-42FB-8B30-E37FDA730B50}"/>
                </a:ext>
              </a:extLst>
            </p:cNvPr>
            <p:cNvSpPr txBox="1"/>
            <p:nvPr/>
          </p:nvSpPr>
          <p:spPr>
            <a:xfrm>
              <a:off x="7609779" y="1874729"/>
              <a:ext cx="3026572" cy="400110"/>
            </a:xfrm>
            <a:prstGeom prst="rect">
              <a:avLst/>
            </a:prstGeom>
            <a:noFill/>
          </p:spPr>
          <p:txBody>
            <a:bodyPr wrap="square" rtlCol="0">
              <a:spAutoFit/>
            </a:bodyPr>
            <a:lstStyle/>
            <a:p>
              <a:r>
                <a:rPr lang="en-US" sz="2000" b="1" dirty="0">
                  <a:solidFill>
                    <a:schemeClr val="accent1"/>
                  </a:solidFill>
                </a:rPr>
                <a:t>with a 5% return</a:t>
              </a:r>
            </a:p>
          </p:txBody>
        </p:sp>
        <p:sp>
          <p:nvSpPr>
            <p:cNvPr id="25" name="TextBox 24">
              <a:extLst>
                <a:ext uri="{FF2B5EF4-FFF2-40B4-BE49-F238E27FC236}">
                  <a16:creationId xmlns:a16="http://schemas.microsoft.com/office/drawing/2014/main" id="{D1214196-A3F8-489E-BA20-EBD87A8E80AA}"/>
                </a:ext>
              </a:extLst>
            </p:cNvPr>
            <p:cNvSpPr txBox="1"/>
            <p:nvPr/>
          </p:nvSpPr>
          <p:spPr>
            <a:xfrm>
              <a:off x="7590729" y="4257572"/>
              <a:ext cx="2560320" cy="646331"/>
            </a:xfrm>
            <a:prstGeom prst="rect">
              <a:avLst/>
            </a:prstGeom>
            <a:noFill/>
          </p:spPr>
          <p:txBody>
            <a:bodyPr wrap="square" rtlCol="0">
              <a:spAutoFit/>
            </a:bodyPr>
            <a:lstStyle/>
            <a:p>
              <a:r>
                <a:rPr lang="en-US" sz="3600" b="1" dirty="0">
                  <a:solidFill>
                    <a:schemeClr val="tx1">
                      <a:lumMod val="50000"/>
                      <a:lumOff val="50000"/>
                    </a:schemeClr>
                  </a:solidFill>
                </a:rPr>
                <a:t>$1,564,000</a:t>
              </a:r>
            </a:p>
          </p:txBody>
        </p:sp>
        <p:grpSp>
          <p:nvGrpSpPr>
            <p:cNvPr id="26" name="Group 25">
              <a:extLst>
                <a:ext uri="{FF2B5EF4-FFF2-40B4-BE49-F238E27FC236}">
                  <a16:creationId xmlns:a16="http://schemas.microsoft.com/office/drawing/2014/main" id="{A6B43834-0EFD-40A9-A0CD-86594FF7D382}"/>
                </a:ext>
              </a:extLst>
            </p:cNvPr>
            <p:cNvGrpSpPr/>
            <p:nvPr/>
          </p:nvGrpSpPr>
          <p:grpSpPr>
            <a:xfrm>
              <a:off x="7683752" y="2280959"/>
              <a:ext cx="2446108" cy="1826977"/>
              <a:chOff x="7683752" y="2280959"/>
              <a:chExt cx="2446108" cy="1826977"/>
            </a:xfrm>
          </p:grpSpPr>
          <p:cxnSp>
            <p:nvCxnSpPr>
              <p:cNvPr id="27" name="Straight Connector 26">
                <a:extLst>
                  <a:ext uri="{FF2B5EF4-FFF2-40B4-BE49-F238E27FC236}">
                    <a16:creationId xmlns:a16="http://schemas.microsoft.com/office/drawing/2014/main" id="{34E6A2DE-A7DE-4D3E-BD1B-A06A51A48403}"/>
                  </a:ext>
                </a:extLst>
              </p:cNvPr>
              <p:cNvCxnSpPr>
                <a:cxnSpLocks/>
              </p:cNvCxnSpPr>
              <p:nvPr/>
            </p:nvCxnSpPr>
            <p:spPr>
              <a:xfrm>
                <a:off x="7683752" y="2280959"/>
                <a:ext cx="24461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F0279D-BC54-4D9A-95AE-059126389316}"/>
                  </a:ext>
                </a:extLst>
              </p:cNvPr>
              <p:cNvCxnSpPr>
                <a:cxnSpLocks/>
              </p:cNvCxnSpPr>
              <p:nvPr/>
            </p:nvCxnSpPr>
            <p:spPr>
              <a:xfrm>
                <a:off x="7683752" y="3172460"/>
                <a:ext cx="2446108" cy="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FF7CC1E-8803-4D3F-9E4E-C90F748B834A}"/>
                  </a:ext>
                </a:extLst>
              </p:cNvPr>
              <p:cNvCxnSpPr>
                <a:cxnSpLocks/>
              </p:cNvCxnSpPr>
              <p:nvPr/>
            </p:nvCxnSpPr>
            <p:spPr>
              <a:xfrm>
                <a:off x="7683752" y="4107936"/>
                <a:ext cx="2446108" cy="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23FE800F-BAEC-4020-B661-EDEB535D7771}"/>
              </a:ext>
            </a:extLst>
          </p:cNvPr>
          <p:cNvGrpSpPr/>
          <p:nvPr/>
        </p:nvGrpSpPr>
        <p:grpSpPr>
          <a:xfrm>
            <a:off x="941943" y="1859230"/>
            <a:ext cx="3608542" cy="3026385"/>
            <a:chOff x="941943" y="1877518"/>
            <a:chExt cx="3608542" cy="3026385"/>
          </a:xfrm>
        </p:grpSpPr>
        <p:sp>
          <p:nvSpPr>
            <p:cNvPr id="33" name="TextBox 32">
              <a:extLst>
                <a:ext uri="{FF2B5EF4-FFF2-40B4-BE49-F238E27FC236}">
                  <a16:creationId xmlns:a16="http://schemas.microsoft.com/office/drawing/2014/main" id="{BA481008-8145-4DAC-80D9-CEE43F2E5713}"/>
                </a:ext>
              </a:extLst>
            </p:cNvPr>
            <p:cNvSpPr txBox="1"/>
            <p:nvPr/>
          </p:nvSpPr>
          <p:spPr>
            <a:xfrm>
              <a:off x="1583639" y="3316747"/>
              <a:ext cx="2286000" cy="646331"/>
            </a:xfrm>
            <a:prstGeom prst="rect">
              <a:avLst/>
            </a:prstGeom>
            <a:noFill/>
          </p:spPr>
          <p:txBody>
            <a:bodyPr wrap="square" rtlCol="0" anchor="t">
              <a:spAutoFit/>
            </a:bodyPr>
            <a:lstStyle/>
            <a:p>
              <a:pPr algn="r"/>
              <a:r>
                <a:rPr lang="en-US" sz="3600" b="1" dirty="0">
                  <a:solidFill>
                    <a:schemeClr val="accent2"/>
                  </a:solidFill>
                </a:rPr>
                <a:t>$50,000</a:t>
              </a:r>
            </a:p>
          </p:txBody>
        </p:sp>
        <p:sp>
          <p:nvSpPr>
            <p:cNvPr id="35" name="TextBox 15">
              <a:extLst>
                <a:ext uri="{FF2B5EF4-FFF2-40B4-BE49-F238E27FC236}">
                  <a16:creationId xmlns:a16="http://schemas.microsoft.com/office/drawing/2014/main" id="{CA032BF6-27CA-4933-BD7C-571BA9D84EF0}"/>
                </a:ext>
              </a:extLst>
            </p:cNvPr>
            <p:cNvSpPr txBox="1"/>
            <p:nvPr/>
          </p:nvSpPr>
          <p:spPr>
            <a:xfrm>
              <a:off x="941943" y="1877518"/>
              <a:ext cx="3608542" cy="400110"/>
            </a:xfrm>
            <a:prstGeom prst="rect">
              <a:avLst/>
            </a:prstGeom>
            <a:noFill/>
          </p:spPr>
          <p:txBody>
            <a:bodyPr wrap="square" rtlCol="0" anchor="t">
              <a:spAutoFit/>
            </a:bodyPr>
            <a:lstStyle/>
            <a:p>
              <a:r>
                <a:rPr lang="en-US" sz="2000" b="1" dirty="0">
                  <a:solidFill>
                    <a:schemeClr val="accent1"/>
                  </a:solidFill>
                </a:rPr>
                <a:t>DESIRED ANNUAL INCOME </a:t>
              </a:r>
              <a:endParaRPr lang="en-US" sz="2000" b="1" dirty="0">
                <a:solidFill>
                  <a:schemeClr val="accent1"/>
                </a:solidFill>
                <a:cs typeface="Arial"/>
              </a:endParaRPr>
            </a:p>
          </p:txBody>
        </p:sp>
        <p:sp>
          <p:nvSpPr>
            <p:cNvPr id="36" name="Rectangle 17">
              <a:extLst>
                <a:ext uri="{FF2B5EF4-FFF2-40B4-BE49-F238E27FC236}">
                  <a16:creationId xmlns:a16="http://schemas.microsoft.com/office/drawing/2014/main" id="{7620E581-2454-4A47-839C-A94B75F4C09A}"/>
                </a:ext>
              </a:extLst>
            </p:cNvPr>
            <p:cNvSpPr/>
            <p:nvPr/>
          </p:nvSpPr>
          <p:spPr>
            <a:xfrm>
              <a:off x="1583639" y="2407983"/>
              <a:ext cx="2286000" cy="646331"/>
            </a:xfrm>
            <a:prstGeom prst="rect">
              <a:avLst/>
            </a:prstGeom>
          </p:spPr>
          <p:txBody>
            <a:bodyPr wrap="square" anchor="t">
              <a:spAutoFit/>
            </a:bodyPr>
            <a:lstStyle/>
            <a:p>
              <a:pPr algn="r"/>
              <a:r>
                <a:rPr lang="en-US" sz="3600" b="1" dirty="0">
                  <a:solidFill>
                    <a:schemeClr val="accent2"/>
                  </a:solidFill>
                </a:rPr>
                <a:t>$25,000</a:t>
              </a:r>
            </a:p>
          </p:txBody>
        </p:sp>
        <p:sp>
          <p:nvSpPr>
            <p:cNvPr id="37" name="Rectangle 17">
              <a:extLst>
                <a:ext uri="{FF2B5EF4-FFF2-40B4-BE49-F238E27FC236}">
                  <a16:creationId xmlns:a16="http://schemas.microsoft.com/office/drawing/2014/main" id="{38A45C82-6A0E-4AE9-B82F-A9065E51C156}"/>
                </a:ext>
              </a:extLst>
            </p:cNvPr>
            <p:cNvSpPr/>
            <p:nvPr/>
          </p:nvSpPr>
          <p:spPr>
            <a:xfrm>
              <a:off x="1583639" y="4257572"/>
              <a:ext cx="2286000" cy="646331"/>
            </a:xfrm>
            <a:prstGeom prst="rect">
              <a:avLst/>
            </a:prstGeom>
          </p:spPr>
          <p:txBody>
            <a:bodyPr wrap="square" anchor="t">
              <a:spAutoFit/>
            </a:bodyPr>
            <a:lstStyle/>
            <a:p>
              <a:pPr algn="r"/>
              <a:r>
                <a:rPr lang="en-US" sz="3600" b="1" dirty="0">
                  <a:solidFill>
                    <a:schemeClr val="accent2"/>
                  </a:solidFill>
                </a:rPr>
                <a:t>$100,000</a:t>
              </a:r>
            </a:p>
          </p:txBody>
        </p:sp>
        <p:grpSp>
          <p:nvGrpSpPr>
            <p:cNvPr id="38" name="Group 37">
              <a:extLst>
                <a:ext uri="{FF2B5EF4-FFF2-40B4-BE49-F238E27FC236}">
                  <a16:creationId xmlns:a16="http://schemas.microsoft.com/office/drawing/2014/main" id="{70D3AED9-FA3D-472D-9E18-3D8E35EC4E6D}"/>
                </a:ext>
              </a:extLst>
            </p:cNvPr>
            <p:cNvGrpSpPr/>
            <p:nvPr/>
          </p:nvGrpSpPr>
          <p:grpSpPr>
            <a:xfrm>
              <a:off x="4047994" y="2595282"/>
              <a:ext cx="365760" cy="2153799"/>
              <a:chOff x="3795330" y="2197078"/>
              <a:chExt cx="365760" cy="2153799"/>
            </a:xfrm>
          </p:grpSpPr>
          <p:sp>
            <p:nvSpPr>
              <p:cNvPr id="42" name="Equals 2">
                <a:extLst>
                  <a:ext uri="{FF2B5EF4-FFF2-40B4-BE49-F238E27FC236}">
                    <a16:creationId xmlns:a16="http://schemas.microsoft.com/office/drawing/2014/main" id="{1AC115C5-2652-48CB-82BA-CD740B3DFB24}"/>
                  </a:ext>
                </a:extLst>
              </p:cNvPr>
              <p:cNvSpPr/>
              <p:nvPr/>
            </p:nvSpPr>
            <p:spPr>
              <a:xfrm>
                <a:off x="3795330" y="2197078"/>
                <a:ext cx="365760" cy="294685"/>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43" name="Equals 37">
                <a:extLst>
                  <a:ext uri="{FF2B5EF4-FFF2-40B4-BE49-F238E27FC236}">
                    <a16:creationId xmlns:a16="http://schemas.microsoft.com/office/drawing/2014/main" id="{B5716B07-31C2-4B31-9032-11EFD2CC9649}"/>
                  </a:ext>
                </a:extLst>
              </p:cNvPr>
              <p:cNvSpPr/>
              <p:nvPr/>
            </p:nvSpPr>
            <p:spPr>
              <a:xfrm>
                <a:off x="3795330" y="3115367"/>
                <a:ext cx="365760" cy="294685"/>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44" name="Equals 39">
                <a:extLst>
                  <a:ext uri="{FF2B5EF4-FFF2-40B4-BE49-F238E27FC236}">
                    <a16:creationId xmlns:a16="http://schemas.microsoft.com/office/drawing/2014/main" id="{45289BF8-0A90-40DF-8530-4E4C54170E80}"/>
                  </a:ext>
                </a:extLst>
              </p:cNvPr>
              <p:cNvSpPr/>
              <p:nvPr/>
            </p:nvSpPr>
            <p:spPr>
              <a:xfrm>
                <a:off x="3795330" y="4056192"/>
                <a:ext cx="365760" cy="294685"/>
              </a:xfrm>
              <a:prstGeom prst="mathEqual">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grpSp>
        <p:cxnSp>
          <p:nvCxnSpPr>
            <p:cNvPr id="39" name="Straight Connector 38">
              <a:extLst>
                <a:ext uri="{FF2B5EF4-FFF2-40B4-BE49-F238E27FC236}">
                  <a16:creationId xmlns:a16="http://schemas.microsoft.com/office/drawing/2014/main" id="{6CEC828E-A388-4402-B183-C7FECFC1B47B}"/>
                </a:ext>
              </a:extLst>
            </p:cNvPr>
            <p:cNvCxnSpPr>
              <a:cxnSpLocks/>
            </p:cNvCxnSpPr>
            <p:nvPr/>
          </p:nvCxnSpPr>
          <p:spPr>
            <a:xfrm>
              <a:off x="1041232" y="2273351"/>
              <a:ext cx="33375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43908D1-338E-41E0-8E78-620B13420051}"/>
                </a:ext>
              </a:extLst>
            </p:cNvPr>
            <p:cNvCxnSpPr>
              <a:cxnSpLocks/>
            </p:cNvCxnSpPr>
            <p:nvPr/>
          </p:nvCxnSpPr>
          <p:spPr>
            <a:xfrm>
              <a:off x="1040364" y="3169884"/>
              <a:ext cx="3337560" cy="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9DD6BAA-4279-41FD-A6B7-B650BB3CF79B}"/>
                </a:ext>
              </a:extLst>
            </p:cNvPr>
            <p:cNvCxnSpPr>
              <a:cxnSpLocks/>
            </p:cNvCxnSpPr>
            <p:nvPr/>
          </p:nvCxnSpPr>
          <p:spPr>
            <a:xfrm>
              <a:off x="1040364" y="4100987"/>
              <a:ext cx="3337560" cy="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grpSp>
      <p:sp>
        <p:nvSpPr>
          <p:cNvPr id="46" name="Text Placeholder 12">
            <a:extLst>
              <a:ext uri="{FF2B5EF4-FFF2-40B4-BE49-F238E27FC236}">
                <a16:creationId xmlns:a16="http://schemas.microsoft.com/office/drawing/2014/main" id="{9DFFDFD9-4AF1-40E1-ACF1-83C6E6DE0314}"/>
              </a:ext>
            </a:extLst>
          </p:cNvPr>
          <p:cNvSpPr txBox="1">
            <a:spLocks/>
          </p:cNvSpPr>
          <p:nvPr/>
        </p:nvSpPr>
        <p:spPr>
          <a:xfrm>
            <a:off x="466748" y="6200842"/>
            <a:ext cx="7822352" cy="184666"/>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dirty="0"/>
              <a:t>This is for illustrative purposes only and does not reflect the performance of any Franklin Templeton fund.</a:t>
            </a:r>
          </a:p>
        </p:txBody>
      </p:sp>
      <p:grpSp>
        <p:nvGrpSpPr>
          <p:cNvPr id="2" name="Rule of Thumb #3">
            <a:extLst>
              <a:ext uri="{FF2B5EF4-FFF2-40B4-BE49-F238E27FC236}">
                <a16:creationId xmlns:a16="http://schemas.microsoft.com/office/drawing/2014/main" id="{42296768-53F2-4074-872C-B271C94CBD2A}"/>
              </a:ext>
            </a:extLst>
          </p:cNvPr>
          <p:cNvGrpSpPr/>
          <p:nvPr/>
        </p:nvGrpSpPr>
        <p:grpSpPr>
          <a:xfrm>
            <a:off x="427957" y="1364455"/>
            <a:ext cx="11294120" cy="5450385"/>
            <a:chOff x="458483" y="1297527"/>
            <a:chExt cx="11089670" cy="5312146"/>
          </a:xfrm>
        </p:grpSpPr>
        <p:sp>
          <p:nvSpPr>
            <p:cNvPr id="9" name="Rectangle 8">
              <a:extLst>
                <a:ext uri="{FF2B5EF4-FFF2-40B4-BE49-F238E27FC236}">
                  <a16:creationId xmlns:a16="http://schemas.microsoft.com/office/drawing/2014/main" id="{87470B68-1FA9-40A1-BC50-B54F9457F1CA}"/>
                </a:ext>
              </a:extLst>
            </p:cNvPr>
            <p:cNvSpPr/>
            <p:nvPr/>
          </p:nvSpPr>
          <p:spPr>
            <a:xfrm>
              <a:off x="458483" y="1297527"/>
              <a:ext cx="11089670" cy="5312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F56CBCC7-FAF3-499C-AFD1-683B73830617}"/>
                </a:ext>
              </a:extLst>
            </p:cNvPr>
            <p:cNvSpPr txBox="1"/>
            <p:nvPr/>
          </p:nvSpPr>
          <p:spPr>
            <a:xfrm>
              <a:off x="1082627" y="2288196"/>
              <a:ext cx="9555978" cy="2081048"/>
            </a:xfrm>
            <a:prstGeom prst="rect">
              <a:avLst/>
            </a:prstGeom>
          </p:spPr>
          <p:txBody>
            <a:bodyPr lIns="0" tIns="0" rIns="0" bIns="0"/>
            <a:lstStyle>
              <a:lvl1pPr indent="0">
                <a:lnSpc>
                  <a:spcPts val="2600"/>
                </a:lnSpc>
                <a:spcBef>
                  <a:spcPts val="0"/>
                </a:spcBef>
                <a:buFont typeface="Arial" panose="020B0604020202020204" pitchFamily="34" charset="0"/>
                <a:buNone/>
                <a:defRPr sz="2400" b="1" baseline="0">
                  <a:solidFill>
                    <a:schemeClr val="accent1"/>
                  </a:solidFill>
                  <a:latin typeface="Arial" panose="020B0604020202020204" pitchFamily="34" charset="0"/>
                  <a:cs typeface="Arial" panose="020B0604020202020204" pitchFamily="34" charset="0"/>
                </a:defRPr>
              </a:lvl1pPr>
              <a:lvl2pPr marL="0" indent="0">
                <a:lnSpc>
                  <a:spcPts val="2800"/>
                </a:lnSpc>
                <a:spcBef>
                  <a:spcPts val="0"/>
                </a:spcBef>
                <a:buFont typeface="Arial" panose="020B0604020202020204" pitchFamily="34" charset="0"/>
                <a:buNone/>
                <a:defRPr sz="20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nSpc>
                  <a:spcPct val="100000"/>
                </a:lnSpc>
              </a:pPr>
              <a:r>
                <a:rPr lang="en-US" sz="3600" dirty="0">
                  <a:solidFill>
                    <a:schemeClr val="bg1">
                      <a:lumMod val="50000"/>
                    </a:schemeClr>
                  </a:solidFill>
                </a:rPr>
                <a:t>Rule of thumb #3</a:t>
              </a:r>
            </a:p>
            <a:p>
              <a:pPr>
                <a:lnSpc>
                  <a:spcPct val="100000"/>
                </a:lnSpc>
              </a:pPr>
              <a:r>
                <a:rPr lang="en-US" sz="4800" dirty="0"/>
                <a:t>Save enough to generate a 4% withdrawal rate.</a:t>
              </a:r>
            </a:p>
          </p:txBody>
        </p:sp>
      </p:grpSp>
    </p:spTree>
    <p:extLst>
      <p:ext uri="{BB962C8B-B14F-4D97-AF65-F5344CB8AC3E}">
        <p14:creationId xmlns:p14="http://schemas.microsoft.com/office/powerpoint/2010/main" val="40624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fade">
                                      <p:cBhvr>
                                        <p:cTn id="16" dur="500"/>
                                        <p:tgtEl>
                                          <p:spTgt spid="4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9" presetClass="emph" presetSubtype="0" nodeType="withEffect">
                                  <p:stCondLst>
                                    <p:cond delay="0"/>
                                  </p:stCondLst>
                                  <p:childTnLst>
                                    <p:set>
                                      <p:cBhvr>
                                        <p:cTn id="31" dur="indefinite"/>
                                        <p:tgtEl>
                                          <p:spTgt spid="12"/>
                                        </p:tgtEl>
                                        <p:attrNameLst>
                                          <p:attrName>style.opacity</p:attrName>
                                        </p:attrNameLst>
                                      </p:cBhvr>
                                      <p:to>
                                        <p:strVal val="0.5"/>
                                      </p:to>
                                    </p:set>
                                    <p:animEffect filter="image" prLst="opacity: 0.5">
                                      <p:cBhvr rctx="IE">
                                        <p:cTn id="32"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4" grpId="0" build="p"/>
      <p:bldP spid="11"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7EAE-EDA1-126D-D348-CB2002EBA752}"/>
              </a:ext>
            </a:extLst>
          </p:cNvPr>
          <p:cNvSpPr>
            <a:spLocks noGrp="1"/>
          </p:cNvSpPr>
          <p:nvPr>
            <p:ph type="title"/>
          </p:nvPr>
        </p:nvSpPr>
        <p:spPr/>
        <p:txBody>
          <a:bodyPr/>
          <a:lstStyle/>
          <a:p>
            <a:r>
              <a:rPr lang="en-US" dirty="0"/>
              <a:t>3. Maximize your nest egg</a:t>
            </a:r>
          </a:p>
        </p:txBody>
      </p:sp>
      <p:sp>
        <p:nvSpPr>
          <p:cNvPr id="3" name="Subtitle 2">
            <a:extLst>
              <a:ext uri="{FF2B5EF4-FFF2-40B4-BE49-F238E27FC236}">
                <a16:creationId xmlns:a16="http://schemas.microsoft.com/office/drawing/2014/main" id="{44EEF588-6507-3DEF-AC1E-6E2B2CF37ADF}"/>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4F02FE4E-802E-4A70-6C4C-DBE1F2E9BEE9}"/>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218675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hidden="1">
            <a:extLst>
              <a:ext uri="{FF2B5EF4-FFF2-40B4-BE49-F238E27FC236}">
                <a16:creationId xmlns:a16="http://schemas.microsoft.com/office/drawing/2014/main" id="{E9B9527F-0A21-4DDA-8E0C-D4367E5231BA}"/>
              </a:ext>
            </a:extLst>
          </p:cNvPr>
          <p:cNvGrpSpPr/>
          <p:nvPr/>
        </p:nvGrpSpPr>
        <p:grpSpPr>
          <a:xfrm>
            <a:off x="2579732" y="5730509"/>
            <a:ext cx="3700083" cy="600121"/>
            <a:chOff x="2579732" y="5730509"/>
            <a:chExt cx="3700083" cy="600121"/>
          </a:xfrm>
        </p:grpSpPr>
        <p:sp>
          <p:nvSpPr>
            <p:cNvPr id="72" name="Rectangle 71">
              <a:extLst>
                <a:ext uri="{FF2B5EF4-FFF2-40B4-BE49-F238E27FC236}">
                  <a16:creationId xmlns:a16="http://schemas.microsoft.com/office/drawing/2014/main" id="{0D6691EC-24CF-419A-88A1-5135A16D95DB}"/>
                </a:ext>
              </a:extLst>
            </p:cNvPr>
            <p:cNvSpPr/>
            <p:nvPr/>
          </p:nvSpPr>
          <p:spPr>
            <a:xfrm>
              <a:off x="2579732" y="5730509"/>
              <a:ext cx="3700083" cy="600121"/>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3" name="TextBox 72">
              <a:extLst>
                <a:ext uri="{FF2B5EF4-FFF2-40B4-BE49-F238E27FC236}">
                  <a16:creationId xmlns:a16="http://schemas.microsoft.com/office/drawing/2014/main" id="{B53EDAFD-E975-45EB-B9B2-1D5D65A74611}"/>
                </a:ext>
              </a:extLst>
            </p:cNvPr>
            <p:cNvSpPr txBox="1"/>
            <p:nvPr/>
          </p:nvSpPr>
          <p:spPr>
            <a:xfrm>
              <a:off x="3874964" y="5893305"/>
              <a:ext cx="207699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EMPLOYER PLAN</a:t>
              </a:r>
            </a:p>
          </p:txBody>
        </p:sp>
      </p:grpSp>
      <p:sp>
        <p:nvSpPr>
          <p:cNvPr id="39" name="Text Placeholder 2">
            <a:extLst>
              <a:ext uri="{FF2B5EF4-FFF2-40B4-BE49-F238E27FC236}">
                <a16:creationId xmlns:a16="http://schemas.microsoft.com/office/drawing/2014/main" id="{98F3A1E7-EB62-42A0-9DAE-690E0B1CBFE1}"/>
              </a:ext>
            </a:extLst>
          </p:cNvPr>
          <p:cNvSpPr>
            <a:spLocks noGrp="1"/>
          </p:cNvSpPr>
          <p:nvPr>
            <p:ph type="body" sz="quarter" idx="26"/>
          </p:nvPr>
        </p:nvSpPr>
        <p:spPr>
          <a:xfrm>
            <a:off x="457199" y="6338352"/>
            <a:ext cx="11274552" cy="153888"/>
          </a:xfrm>
        </p:spPr>
        <p:txBody>
          <a:bodyPr vert="horz" wrap="square" lIns="0" tIns="0" rIns="0" bIns="0" rtlCol="0" anchor="b" anchorCtr="0">
            <a:spAutoFit/>
          </a:bodyPr>
          <a:lstStyle/>
          <a:p>
            <a:pPr defTabSz="914400"/>
            <a:r>
              <a:rPr lang="en-US" b="0" dirty="0">
                <a:solidFill>
                  <a:schemeClr val="tx1"/>
                </a:solidFill>
              </a:rPr>
              <a:t>Source: US Internal Revenue Service. Must have earned income at least equal to the contribution amount. 401(k)/403(b) and SEP IRA matching contributions are allowable on employee compensation up to a maximum of $345,000 in 2024.</a:t>
            </a:r>
          </a:p>
        </p:txBody>
      </p:sp>
      <p:sp>
        <p:nvSpPr>
          <p:cNvPr id="68" name="Title 9">
            <a:extLst>
              <a:ext uri="{FF2B5EF4-FFF2-40B4-BE49-F238E27FC236}">
                <a16:creationId xmlns:a16="http://schemas.microsoft.com/office/drawing/2014/main" id="{31C06E49-AC80-46E1-A28D-7EC5FF3B032E}"/>
              </a:ext>
            </a:extLst>
          </p:cNvPr>
          <p:cNvSpPr>
            <a:spLocks noGrp="1"/>
          </p:cNvSpPr>
          <p:nvPr>
            <p:ph type="title"/>
          </p:nvPr>
        </p:nvSpPr>
        <p:spPr>
          <a:xfrm>
            <a:off x="457200" y="182880"/>
            <a:ext cx="8961120" cy="430887"/>
          </a:xfrm>
        </p:spPr>
        <p:txBody>
          <a:bodyPr/>
          <a:lstStyle/>
          <a:p>
            <a:r>
              <a:rPr lang="en-US" dirty="0">
                <a:solidFill>
                  <a:schemeClr val="tx1"/>
                </a:solidFill>
              </a:rPr>
              <a:t>Take advantage of work-sponsored plans</a:t>
            </a:r>
          </a:p>
        </p:txBody>
      </p:sp>
      <p:sp>
        <p:nvSpPr>
          <p:cNvPr id="44" name="TextBox 43" hidden="1">
            <a:extLst>
              <a:ext uri="{FF2B5EF4-FFF2-40B4-BE49-F238E27FC236}">
                <a16:creationId xmlns:a16="http://schemas.microsoft.com/office/drawing/2014/main" id="{DC2A547A-C9C5-4A76-850B-A95F9AA2159F}"/>
              </a:ext>
            </a:extLst>
          </p:cNvPr>
          <p:cNvSpPr txBox="1"/>
          <p:nvPr/>
        </p:nvSpPr>
        <p:spPr>
          <a:xfrm>
            <a:off x="7908033" y="4513560"/>
            <a:ext cx="3608464" cy="1077218"/>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Maximum contribution $6,000</a:t>
            </a:r>
          </a:p>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Catch-up contribution $1,000 for age 50+</a:t>
            </a:r>
          </a:p>
        </p:txBody>
      </p:sp>
      <p:graphicFrame>
        <p:nvGraphicFramePr>
          <p:cNvPr id="7" name="Table 6" hidden="1">
            <a:extLst>
              <a:ext uri="{FF2B5EF4-FFF2-40B4-BE49-F238E27FC236}">
                <a16:creationId xmlns:a16="http://schemas.microsoft.com/office/drawing/2014/main" id="{79479BBE-DA21-4BA1-B19C-8B37C137C0DD}"/>
              </a:ext>
            </a:extLst>
          </p:cNvPr>
          <p:cNvGraphicFramePr>
            <a:graphicFrameLocks noGrp="1"/>
          </p:cNvGraphicFramePr>
          <p:nvPr/>
        </p:nvGraphicFramePr>
        <p:xfrm>
          <a:off x="7908032" y="1398389"/>
          <a:ext cx="3787082" cy="2797375"/>
        </p:xfrm>
        <a:graphic>
          <a:graphicData uri="http://schemas.openxmlformats.org/drawingml/2006/table">
            <a:tbl>
              <a:tblPr firstRow="1" bandRow="1">
                <a:tableStyleId>{5C22544A-7EE6-4342-B048-85BDC9FD1C3A}</a:tableStyleId>
              </a:tblPr>
              <a:tblGrid>
                <a:gridCol w="1893541">
                  <a:extLst>
                    <a:ext uri="{9D8B030D-6E8A-4147-A177-3AD203B41FA5}">
                      <a16:colId xmlns:a16="http://schemas.microsoft.com/office/drawing/2014/main" val="3668913130"/>
                    </a:ext>
                  </a:extLst>
                </a:gridCol>
                <a:gridCol w="1893541">
                  <a:extLst>
                    <a:ext uri="{9D8B030D-6E8A-4147-A177-3AD203B41FA5}">
                      <a16:colId xmlns:a16="http://schemas.microsoft.com/office/drawing/2014/main" val="715984309"/>
                    </a:ext>
                  </a:extLst>
                </a:gridCol>
              </a:tblGrid>
              <a:tr h="58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rPr>
                        <a:t>Plan Type</a:t>
                      </a:r>
                    </a:p>
                  </a:txBody>
                  <a:tcPr marL="0" anchor="b">
                    <a:lnR w="12700" cap="flat" cmpd="sng" algn="ctr">
                      <a:solidFill>
                        <a:schemeClr val="bg1"/>
                      </a:solidFill>
                      <a:prstDash val="solid"/>
                      <a:round/>
                      <a:headEnd type="none" w="med" len="med"/>
                      <a:tailEnd type="none" w="med" len="med"/>
                    </a:lnR>
                    <a:lnB w="28575" cap="flat" cmpd="sng" algn="ctr">
                      <a:solidFill>
                        <a:schemeClr val="accent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rPr>
                        <a:t>Maximum annual contribution</a:t>
                      </a:r>
                    </a:p>
                  </a:txBody>
                  <a:tcPr marR="0" anchor="b">
                    <a:lnL w="12700" cap="flat" cmpd="sng" algn="ctr">
                      <a:solidFill>
                        <a:schemeClr val="bg1"/>
                      </a:solidFill>
                      <a:prstDash val="solid"/>
                      <a:round/>
                      <a:headEnd type="none" w="med" len="med"/>
                      <a:tailEnd type="none" w="med" len="med"/>
                    </a:lnL>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18551354"/>
                  </a:ext>
                </a:extLst>
              </a:tr>
              <a:tr h="820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401(k)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403(b)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457</a:t>
                      </a:r>
                    </a:p>
                  </a:txBody>
                  <a:tcPr marL="0" marT="91440" marB="91440" anchor="ctr">
                    <a:lnR w="12700" cap="flat" cmpd="sng" algn="ctr">
                      <a:solidFill>
                        <a:srgbClr val="C9C9C9"/>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$19,000</a:t>
                      </a:r>
                    </a:p>
                  </a:txBody>
                  <a:tcPr marR="0" marT="91440" marB="91440" anchor="ctr">
                    <a:lnL w="12700" cap="flat" cmpd="sng" algn="ctr">
                      <a:solidFill>
                        <a:srgbClr val="C9C9C9"/>
                      </a:solidFill>
                      <a:prstDash val="solid"/>
                      <a:round/>
                      <a:headEnd type="none" w="med" len="med"/>
                      <a:tailEnd type="none" w="med" len="med"/>
                    </a:lnL>
                    <a:lnT w="28575" cap="flat" cmpd="sng" algn="ctr">
                      <a:solidFill>
                        <a:schemeClr val="accent1"/>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982754254"/>
                  </a:ext>
                </a:extLst>
              </a:tr>
              <a:tr h="47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401(k)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IRA</a:t>
                      </a:r>
                    </a:p>
                  </a:txBody>
                  <a:tcPr marL="0" marT="91440" marB="91440" anchor="ctr">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$13,000</a:t>
                      </a:r>
                    </a:p>
                  </a:txBody>
                  <a:tcPr marR="0" marT="91440" marB="91440" anchor="ctr">
                    <a:lnL w="12700" cap="flat" cmpd="sng" algn="ctr">
                      <a:solidFill>
                        <a:srgbClr val="C9C9C9"/>
                      </a:solidFill>
                      <a:prstDash val="solid"/>
                      <a:round/>
                      <a:headEnd type="none" w="med" len="med"/>
                      <a:tailEnd type="none" w="med" len="med"/>
                    </a:lnL>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938048912"/>
                  </a:ext>
                </a:extLst>
              </a:tr>
              <a:tr h="47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 IRA</a:t>
                      </a:r>
                    </a:p>
                  </a:txBody>
                  <a:tcPr marL="0" marT="91440" marB="91440" anchor="ctr">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$56,000</a:t>
                      </a:r>
                    </a:p>
                  </a:txBody>
                  <a:tcPr marR="0" marT="91440" marB="91440" anchor="ctr">
                    <a:lnL w="12700" cap="flat" cmpd="sng" algn="ctr">
                      <a:solidFill>
                        <a:srgbClr val="C9C9C9"/>
                      </a:solidFill>
                      <a:prstDash val="solid"/>
                      <a:round/>
                      <a:headEnd type="none" w="med" len="med"/>
                      <a:tailEnd type="none" w="med" len="med"/>
                    </a:lnL>
                    <a:lnT w="12700" cap="flat" cmpd="sng" algn="ctr">
                      <a:solidFill>
                        <a:srgbClr val="C9C9C9"/>
                      </a:solidFill>
                      <a:prstDash val="solid"/>
                      <a:round/>
                      <a:headEnd type="none" w="med" len="med"/>
                      <a:tailEnd type="none" w="med" len="med"/>
                    </a:lnT>
                    <a:noFill/>
                  </a:tcPr>
                </a:tc>
                <a:extLst>
                  <a:ext uri="{0D108BD9-81ED-4DB2-BD59-A6C34878D82A}">
                    <a16:rowId xmlns:a16="http://schemas.microsoft.com/office/drawing/2014/main" val="751728115"/>
                  </a:ext>
                </a:extLst>
              </a:tr>
            </a:tbl>
          </a:graphicData>
        </a:graphic>
      </p:graphicFrame>
      <p:grpSp>
        <p:nvGrpSpPr>
          <p:cNvPr id="14" name="Group 13">
            <a:extLst>
              <a:ext uri="{FF2B5EF4-FFF2-40B4-BE49-F238E27FC236}">
                <a16:creationId xmlns:a16="http://schemas.microsoft.com/office/drawing/2014/main" id="{43849590-8614-4ABB-AEFD-0985753168F5}"/>
              </a:ext>
            </a:extLst>
          </p:cNvPr>
          <p:cNvGrpSpPr/>
          <p:nvPr/>
        </p:nvGrpSpPr>
        <p:grpSpPr>
          <a:xfrm>
            <a:off x="7902949" y="1333501"/>
            <a:ext cx="3828800" cy="2745673"/>
            <a:chOff x="7902949" y="1264736"/>
            <a:chExt cx="3828800" cy="2745673"/>
          </a:xfrm>
        </p:grpSpPr>
        <p:sp>
          <p:nvSpPr>
            <p:cNvPr id="6" name="TextBox 5">
              <a:extLst>
                <a:ext uri="{FF2B5EF4-FFF2-40B4-BE49-F238E27FC236}">
                  <a16:creationId xmlns:a16="http://schemas.microsoft.com/office/drawing/2014/main" id="{6BA8D928-F972-4CB2-8DCC-39164AED4C73}"/>
                </a:ext>
              </a:extLst>
            </p:cNvPr>
            <p:cNvSpPr txBox="1"/>
            <p:nvPr/>
          </p:nvSpPr>
          <p:spPr>
            <a:xfrm>
              <a:off x="7907967" y="1902966"/>
              <a:ext cx="1348681"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401(k)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403(b)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457</a:t>
              </a:r>
            </a:p>
          </p:txBody>
        </p:sp>
        <p:sp>
          <p:nvSpPr>
            <p:cNvPr id="20" name="TextBox 19">
              <a:extLst>
                <a:ext uri="{FF2B5EF4-FFF2-40B4-BE49-F238E27FC236}">
                  <a16:creationId xmlns:a16="http://schemas.microsoft.com/office/drawing/2014/main" id="{81B7354D-2B98-4ACA-BBC2-AB769E5558ED}"/>
                </a:ext>
              </a:extLst>
            </p:cNvPr>
            <p:cNvSpPr txBox="1"/>
            <p:nvPr/>
          </p:nvSpPr>
          <p:spPr>
            <a:xfrm>
              <a:off x="7902949" y="2904274"/>
              <a:ext cx="1787004"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SIMPLE 401(k)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SIMPLE IRA</a:t>
              </a:r>
            </a:p>
          </p:txBody>
        </p:sp>
        <p:sp>
          <p:nvSpPr>
            <p:cNvPr id="21" name="TextBox 20">
              <a:extLst>
                <a:ext uri="{FF2B5EF4-FFF2-40B4-BE49-F238E27FC236}">
                  <a16:creationId xmlns:a16="http://schemas.microsoft.com/office/drawing/2014/main" id="{59CEC63C-6797-442E-BE71-E528A2E3B3BF}"/>
                </a:ext>
              </a:extLst>
            </p:cNvPr>
            <p:cNvSpPr txBox="1"/>
            <p:nvPr/>
          </p:nvSpPr>
          <p:spPr>
            <a:xfrm>
              <a:off x="7907821" y="3651090"/>
              <a:ext cx="178700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SEP IRA</a:t>
              </a:r>
            </a:p>
          </p:txBody>
        </p:sp>
        <p:sp>
          <p:nvSpPr>
            <p:cNvPr id="22" name="TextBox 21">
              <a:extLst>
                <a:ext uri="{FF2B5EF4-FFF2-40B4-BE49-F238E27FC236}">
                  <a16:creationId xmlns:a16="http://schemas.microsoft.com/office/drawing/2014/main" id="{7EBC8F33-28E0-4FB1-B240-B0598CB56E51}"/>
                </a:ext>
              </a:extLst>
            </p:cNvPr>
            <p:cNvSpPr txBox="1"/>
            <p:nvPr/>
          </p:nvSpPr>
          <p:spPr>
            <a:xfrm>
              <a:off x="9903026" y="3641421"/>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$72,000</a:t>
              </a:r>
            </a:p>
          </p:txBody>
        </p:sp>
        <p:sp>
          <p:nvSpPr>
            <p:cNvPr id="23" name="TextBox 22">
              <a:extLst>
                <a:ext uri="{FF2B5EF4-FFF2-40B4-BE49-F238E27FC236}">
                  <a16:creationId xmlns:a16="http://schemas.microsoft.com/office/drawing/2014/main" id="{D82919AE-7172-44F5-BFA0-B62176D1DCED}"/>
                </a:ext>
              </a:extLst>
            </p:cNvPr>
            <p:cNvSpPr txBox="1"/>
            <p:nvPr/>
          </p:nvSpPr>
          <p:spPr>
            <a:xfrm>
              <a:off x="9903026" y="3034346"/>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$17,000</a:t>
              </a:r>
            </a:p>
          </p:txBody>
        </p:sp>
        <p:sp>
          <p:nvSpPr>
            <p:cNvPr id="24" name="TextBox 23">
              <a:extLst>
                <a:ext uri="{FF2B5EF4-FFF2-40B4-BE49-F238E27FC236}">
                  <a16:creationId xmlns:a16="http://schemas.microsoft.com/office/drawing/2014/main" id="{BF3EF2FD-5AC2-402C-BF19-14A8E0C82EDE}"/>
                </a:ext>
              </a:extLst>
            </p:cNvPr>
            <p:cNvSpPr txBox="1"/>
            <p:nvPr/>
          </p:nvSpPr>
          <p:spPr>
            <a:xfrm>
              <a:off x="9903026" y="2176703"/>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lang="en-US" dirty="0">
                  <a:solidFill>
                    <a:srgbClr val="000000"/>
                  </a:solidFill>
                  <a:latin typeface="Arial"/>
                </a:rPr>
                <a:t>24</a:t>
              </a:r>
              <a:r>
                <a:rPr kumimoji="0" lang="en-US" sz="1800" b="0" i="0" u="none" strike="noStrike" kern="1200" cap="none" spc="0" normalizeH="0" baseline="0" noProof="0" dirty="0">
                  <a:ln>
                    <a:noFill/>
                  </a:ln>
                  <a:solidFill>
                    <a:srgbClr val="000000"/>
                  </a:solidFill>
                  <a:effectLst/>
                  <a:uLnTx/>
                  <a:uFillTx/>
                  <a:latin typeface="Arial"/>
                  <a:ea typeface="+mn-ea"/>
                  <a:cs typeface="+mn-cs"/>
                </a:rPr>
                <a:t>,500</a:t>
              </a:r>
            </a:p>
          </p:txBody>
        </p:sp>
        <p:sp>
          <p:nvSpPr>
            <p:cNvPr id="25" name="TextBox 24">
              <a:extLst>
                <a:ext uri="{FF2B5EF4-FFF2-40B4-BE49-F238E27FC236}">
                  <a16:creationId xmlns:a16="http://schemas.microsoft.com/office/drawing/2014/main" id="{E80D465D-AC9E-4261-A2E1-E0BD20C17FD3}"/>
                </a:ext>
              </a:extLst>
            </p:cNvPr>
            <p:cNvSpPr txBox="1"/>
            <p:nvPr/>
          </p:nvSpPr>
          <p:spPr>
            <a:xfrm>
              <a:off x="7908032" y="1510958"/>
              <a:ext cx="134868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a:ea typeface="+mn-ea"/>
                  <a:cs typeface="+mn-cs"/>
                </a:rPr>
                <a:t>Plan type</a:t>
              </a:r>
            </a:p>
          </p:txBody>
        </p:sp>
        <p:sp>
          <p:nvSpPr>
            <p:cNvPr id="26" name="TextBox 25">
              <a:extLst>
                <a:ext uri="{FF2B5EF4-FFF2-40B4-BE49-F238E27FC236}">
                  <a16:creationId xmlns:a16="http://schemas.microsoft.com/office/drawing/2014/main" id="{A7C0D5AA-AD9D-42A4-95FB-40EF911FF066}"/>
                </a:ext>
              </a:extLst>
            </p:cNvPr>
            <p:cNvSpPr txBox="1"/>
            <p:nvPr/>
          </p:nvSpPr>
          <p:spPr>
            <a:xfrm>
              <a:off x="9563100" y="1264736"/>
              <a:ext cx="2168649"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a:ea typeface="+mn-ea"/>
                  <a:cs typeface="+mn-cs"/>
                </a:rPr>
                <a:t>Maximum annual contribution (2025)</a:t>
              </a:r>
            </a:p>
          </p:txBody>
        </p:sp>
        <p:cxnSp>
          <p:nvCxnSpPr>
            <p:cNvPr id="9" name="Straight Connector 8">
              <a:extLst>
                <a:ext uri="{FF2B5EF4-FFF2-40B4-BE49-F238E27FC236}">
                  <a16:creationId xmlns:a16="http://schemas.microsoft.com/office/drawing/2014/main" id="{028C69EA-9C88-47E6-A8F8-9CE7879729C7}"/>
                </a:ext>
              </a:extLst>
            </p:cNvPr>
            <p:cNvCxnSpPr>
              <a:cxnSpLocks/>
            </p:cNvCxnSpPr>
            <p:nvPr/>
          </p:nvCxnSpPr>
          <p:spPr>
            <a:xfrm>
              <a:off x="9801572" y="1794250"/>
              <a:ext cx="1" cy="2216159"/>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0E0767-19D8-41E6-BAFC-CB16B0EC43BF}"/>
                </a:ext>
              </a:extLst>
            </p:cNvPr>
            <p:cNvCxnSpPr>
              <a:cxnSpLocks/>
            </p:cNvCxnSpPr>
            <p:nvPr/>
          </p:nvCxnSpPr>
          <p:spPr>
            <a:xfrm>
              <a:off x="7908032" y="1794250"/>
              <a:ext cx="378708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0BC136-9C09-4B67-8B52-281B33C625BF}"/>
                </a:ext>
              </a:extLst>
            </p:cNvPr>
            <p:cNvCxnSpPr/>
            <p:nvPr/>
          </p:nvCxnSpPr>
          <p:spPr>
            <a:xfrm>
              <a:off x="7908032" y="4010409"/>
              <a:ext cx="3787081"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69AA6-1B91-4DCC-BF0C-CE594FAAE3F2}"/>
                </a:ext>
              </a:extLst>
            </p:cNvPr>
            <p:cNvCxnSpPr/>
            <p:nvPr/>
          </p:nvCxnSpPr>
          <p:spPr>
            <a:xfrm>
              <a:off x="7908032" y="3539412"/>
              <a:ext cx="3787081"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590ECCB-F15B-419E-9DD4-D4BB5099292B}"/>
                </a:ext>
              </a:extLst>
            </p:cNvPr>
            <p:cNvCxnSpPr/>
            <p:nvPr/>
          </p:nvCxnSpPr>
          <p:spPr>
            <a:xfrm>
              <a:off x="7908032" y="2799941"/>
              <a:ext cx="3787081"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BA9D5577-0F1D-4D44-A3A2-44F40E1CB024}"/>
              </a:ext>
            </a:extLst>
          </p:cNvPr>
          <p:cNvGrpSpPr/>
          <p:nvPr/>
        </p:nvGrpSpPr>
        <p:grpSpPr>
          <a:xfrm>
            <a:off x="2579732" y="4755591"/>
            <a:ext cx="4894320" cy="420624"/>
            <a:chOff x="2579732" y="5297358"/>
            <a:chExt cx="4894320" cy="420624"/>
          </a:xfrm>
        </p:grpSpPr>
        <p:grpSp>
          <p:nvGrpSpPr>
            <p:cNvPr id="104" name="Group 103">
              <a:extLst>
                <a:ext uri="{FF2B5EF4-FFF2-40B4-BE49-F238E27FC236}">
                  <a16:creationId xmlns:a16="http://schemas.microsoft.com/office/drawing/2014/main" id="{6411E844-05CE-4225-9498-D561FDDC9367}"/>
                </a:ext>
              </a:extLst>
            </p:cNvPr>
            <p:cNvGrpSpPr/>
            <p:nvPr/>
          </p:nvGrpSpPr>
          <p:grpSpPr>
            <a:xfrm>
              <a:off x="2579732" y="5297358"/>
              <a:ext cx="3700083" cy="420624"/>
              <a:chOff x="2579732" y="5297358"/>
              <a:chExt cx="3700083" cy="420624"/>
            </a:xfrm>
          </p:grpSpPr>
          <p:sp>
            <p:nvSpPr>
              <p:cNvPr id="105" name="Rectangle 104">
                <a:extLst>
                  <a:ext uri="{FF2B5EF4-FFF2-40B4-BE49-F238E27FC236}">
                    <a16:creationId xmlns:a16="http://schemas.microsoft.com/office/drawing/2014/main" id="{76E5E887-E5EF-42F8-80B7-739C60C12710}"/>
                  </a:ext>
                </a:extLst>
              </p:cNvPr>
              <p:cNvSpPr/>
              <p:nvPr/>
            </p:nvSpPr>
            <p:spPr>
              <a:xfrm>
                <a:off x="2579732" y="5297358"/>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TextBox 105">
                <a:extLst>
                  <a:ext uri="{FF2B5EF4-FFF2-40B4-BE49-F238E27FC236}">
                    <a16:creationId xmlns:a16="http://schemas.microsoft.com/office/drawing/2014/main" id="{517E1638-A1C7-4549-ACBD-6FC653696B59}"/>
                  </a:ext>
                </a:extLst>
              </p:cNvPr>
              <p:cNvSpPr txBox="1"/>
              <p:nvPr/>
            </p:nvSpPr>
            <p:spPr>
              <a:xfrm>
                <a:off x="4004354" y="5388668"/>
                <a:ext cx="2076993"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Employer match</a:t>
                </a:r>
              </a:p>
            </p:txBody>
          </p:sp>
        </p:grpSp>
        <p:grpSp>
          <p:nvGrpSpPr>
            <p:cNvPr id="107" name="Group 106">
              <a:extLst>
                <a:ext uri="{FF2B5EF4-FFF2-40B4-BE49-F238E27FC236}">
                  <a16:creationId xmlns:a16="http://schemas.microsoft.com/office/drawing/2014/main" id="{4B88701B-23C5-4D25-B5C7-46BC11AA396D}"/>
                </a:ext>
              </a:extLst>
            </p:cNvPr>
            <p:cNvGrpSpPr/>
            <p:nvPr/>
          </p:nvGrpSpPr>
          <p:grpSpPr>
            <a:xfrm>
              <a:off x="6284942" y="5297358"/>
              <a:ext cx="1189110" cy="420624"/>
              <a:chOff x="6284942" y="5297358"/>
              <a:chExt cx="1189110" cy="420624"/>
            </a:xfrm>
            <a:solidFill>
              <a:srgbClr val="767676"/>
            </a:solidFill>
          </p:grpSpPr>
          <p:sp>
            <p:nvSpPr>
              <p:cNvPr id="108" name="Rectangle 107">
                <a:extLst>
                  <a:ext uri="{FF2B5EF4-FFF2-40B4-BE49-F238E27FC236}">
                    <a16:creationId xmlns:a16="http://schemas.microsoft.com/office/drawing/2014/main" id="{468388E9-C45B-4B7C-BC0D-0E92DC07CDE1}"/>
                  </a:ext>
                </a:extLst>
              </p:cNvPr>
              <p:cNvSpPr/>
              <p:nvPr/>
            </p:nvSpPr>
            <p:spPr>
              <a:xfrm>
                <a:off x="6284942" y="5297358"/>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B1FB0A41-A048-40CA-BAF7-678077A74D8A}"/>
                  </a:ext>
                </a:extLst>
              </p:cNvPr>
              <p:cNvSpPr txBox="1"/>
              <p:nvPr/>
            </p:nvSpPr>
            <p:spPr>
              <a:xfrm>
                <a:off x="6457166" y="5388668"/>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$4,500</a:t>
                </a:r>
              </a:p>
            </p:txBody>
          </p:sp>
        </p:grpSp>
      </p:grpSp>
      <p:grpSp>
        <p:nvGrpSpPr>
          <p:cNvPr id="110" name="Group 109">
            <a:extLst>
              <a:ext uri="{FF2B5EF4-FFF2-40B4-BE49-F238E27FC236}">
                <a16:creationId xmlns:a16="http://schemas.microsoft.com/office/drawing/2014/main" id="{057010FF-26BF-4E15-84C1-5C9FAE5557FF}"/>
              </a:ext>
            </a:extLst>
          </p:cNvPr>
          <p:cNvGrpSpPr/>
          <p:nvPr/>
        </p:nvGrpSpPr>
        <p:grpSpPr>
          <a:xfrm>
            <a:off x="2579732" y="5188742"/>
            <a:ext cx="3700083" cy="600121"/>
            <a:chOff x="2579732" y="5730509"/>
            <a:chExt cx="3700083" cy="600121"/>
          </a:xfrm>
        </p:grpSpPr>
        <p:sp>
          <p:nvSpPr>
            <p:cNvPr id="111" name="Rectangle 110">
              <a:extLst>
                <a:ext uri="{FF2B5EF4-FFF2-40B4-BE49-F238E27FC236}">
                  <a16:creationId xmlns:a16="http://schemas.microsoft.com/office/drawing/2014/main" id="{F94E6F7E-5CE1-40BE-9F15-EC7A4A3C130B}"/>
                </a:ext>
              </a:extLst>
            </p:cNvPr>
            <p:cNvSpPr/>
            <p:nvPr/>
          </p:nvSpPr>
          <p:spPr>
            <a:xfrm>
              <a:off x="2579732" y="5730509"/>
              <a:ext cx="3700083" cy="600121"/>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BBF144D2-90E2-4B45-9CDE-8765654CAED0}"/>
                </a:ext>
              </a:extLst>
            </p:cNvPr>
            <p:cNvSpPr txBox="1"/>
            <p:nvPr/>
          </p:nvSpPr>
          <p:spPr>
            <a:xfrm>
              <a:off x="4004354" y="5893305"/>
              <a:ext cx="207699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Employer plan</a:t>
              </a:r>
            </a:p>
          </p:txBody>
        </p:sp>
      </p:grpSp>
      <p:grpSp>
        <p:nvGrpSpPr>
          <p:cNvPr id="113" name="Group 112">
            <a:extLst>
              <a:ext uri="{FF2B5EF4-FFF2-40B4-BE49-F238E27FC236}">
                <a16:creationId xmlns:a16="http://schemas.microsoft.com/office/drawing/2014/main" id="{17D4C20A-7694-40CF-85F9-1524C58E3734}"/>
              </a:ext>
            </a:extLst>
          </p:cNvPr>
          <p:cNvGrpSpPr/>
          <p:nvPr/>
        </p:nvGrpSpPr>
        <p:grpSpPr>
          <a:xfrm>
            <a:off x="6284942" y="5188603"/>
            <a:ext cx="1189110" cy="600260"/>
            <a:chOff x="6284942" y="5730370"/>
            <a:chExt cx="1189110" cy="600260"/>
          </a:xfrm>
        </p:grpSpPr>
        <p:sp>
          <p:nvSpPr>
            <p:cNvPr id="114" name="Rectangle 113">
              <a:extLst>
                <a:ext uri="{FF2B5EF4-FFF2-40B4-BE49-F238E27FC236}">
                  <a16:creationId xmlns:a16="http://schemas.microsoft.com/office/drawing/2014/main" id="{EDDE9649-F80E-4FD6-8702-368A069F8145}"/>
                </a:ext>
              </a:extLst>
            </p:cNvPr>
            <p:cNvSpPr/>
            <p:nvPr/>
          </p:nvSpPr>
          <p:spPr>
            <a:xfrm>
              <a:off x="6284942" y="5730370"/>
              <a:ext cx="1189110" cy="60026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TextBox 114">
              <a:extLst>
                <a:ext uri="{FF2B5EF4-FFF2-40B4-BE49-F238E27FC236}">
                  <a16:creationId xmlns:a16="http://schemas.microsoft.com/office/drawing/2014/main" id="{3E17E0C6-4A31-4A8B-A5DF-AE9D79BC096F}"/>
                </a:ext>
              </a:extLst>
            </p:cNvPr>
            <p:cNvSpPr txBox="1"/>
            <p:nvPr/>
          </p:nvSpPr>
          <p:spPr>
            <a:xfrm>
              <a:off x="6457166" y="5893305"/>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$24,500</a:t>
              </a:r>
            </a:p>
          </p:txBody>
        </p:sp>
      </p:grpSp>
      <p:pic>
        <p:nvPicPr>
          <p:cNvPr id="77" name="Picture 76">
            <a:extLst>
              <a:ext uri="{FF2B5EF4-FFF2-40B4-BE49-F238E27FC236}">
                <a16:creationId xmlns:a16="http://schemas.microsoft.com/office/drawing/2014/main" id="{B92D7465-AD81-4F14-B09E-E24D1FFF34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26777" y="986590"/>
            <a:ext cx="2832782" cy="5226257"/>
          </a:xfrm>
          <a:prstGeom prst="rect">
            <a:avLst/>
          </a:prstGeom>
        </p:spPr>
      </p:pic>
      <p:sp>
        <p:nvSpPr>
          <p:cNvPr id="35" name="Rectangle 11">
            <a:extLst>
              <a:ext uri="{FF2B5EF4-FFF2-40B4-BE49-F238E27FC236}">
                <a16:creationId xmlns:a16="http://schemas.microsoft.com/office/drawing/2014/main" id="{C03B64A3-1446-455A-846D-9DA47BEF39FC}"/>
              </a:ext>
            </a:extLst>
          </p:cNvPr>
          <p:cNvSpPr/>
          <p:nvPr/>
        </p:nvSpPr>
        <p:spPr>
          <a:xfrm>
            <a:off x="3880091" y="1333501"/>
            <a:ext cx="1601037" cy="1382430"/>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4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400" b="1" i="0" u="none" strike="noStrike" kern="1200" cap="none" spc="0" normalizeH="0" baseline="0" noProof="0" dirty="0">
                <a:ln>
                  <a:noFill/>
                </a:ln>
                <a:solidFill>
                  <a:srgbClr val="767676"/>
                </a:solidFill>
                <a:effectLst/>
                <a:uLnTx/>
                <a:uFillTx/>
                <a:latin typeface="Arial"/>
                <a:ea typeface="+mn-ea"/>
                <a:cs typeface="+mn-cs"/>
              </a:rPr>
              <a:t>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p>
          <a:p>
            <a:pPr marL="0" marR="0" lvl="0" indent="0" algn="l" defTabSz="914400" rtl="0" eaLnBrk="1" fontAlgn="auto" latinLnBrk="0" hangingPunct="1">
              <a:lnSpc>
                <a:spcPts val="1800"/>
              </a:lnSpc>
              <a:spcBef>
                <a:spcPts val="0"/>
              </a:spcBef>
              <a:spcAft>
                <a:spcPts val="400"/>
              </a:spcAft>
              <a:buClrTx/>
              <a:buSzTx/>
              <a:buFontTx/>
              <a:buNone/>
              <a:tabLst>
                <a:tab pos="1262063"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INCOME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$150,000</a:t>
            </a: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 name="Rectangle 11">
            <a:extLst>
              <a:ext uri="{FF2B5EF4-FFF2-40B4-BE49-F238E27FC236}">
                <a16:creationId xmlns:a16="http://schemas.microsoft.com/office/drawing/2014/main" id="{075B52AB-860B-4883-AC10-1CE525B17709}"/>
              </a:ext>
            </a:extLst>
          </p:cNvPr>
          <p:cNvSpPr/>
          <p:nvPr/>
        </p:nvSpPr>
        <p:spPr>
          <a:xfrm>
            <a:off x="373263" y="1333501"/>
            <a:ext cx="1601037" cy="153631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12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800" b="0" i="0" u="none" strike="noStrike" kern="1200" cap="none" spc="0" normalizeH="0" baseline="0" noProof="0" dirty="0">
                <a:ln>
                  <a:noFill/>
                </a:ln>
                <a:solidFill>
                  <a:srgbClr val="767676"/>
                </a:solidFill>
                <a:effectLst/>
                <a:uLnTx/>
                <a:uFillTx/>
                <a:latin typeface="Arial"/>
                <a:ea typeface="+mn-ea"/>
                <a:cs typeface="+mn-cs"/>
              </a:rPr>
              <a:t> </a:t>
            </a:r>
            <a:br>
              <a:rPr kumimoji="0" lang="en-US" sz="1800" b="0"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endParaRPr kumimoji="0" lang="en-US" sz="14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ts val="2200"/>
              </a:lnSpc>
              <a:spcBef>
                <a:spcPts val="0"/>
              </a:spcBef>
              <a:spcAft>
                <a:spcPts val="1200"/>
              </a:spcAft>
              <a:buClrTx/>
              <a:buSzTx/>
              <a:buFontTx/>
              <a:buNone/>
              <a:tabLst>
                <a:tab pos="1262063" algn="l"/>
                <a:tab pos="1481138" algn="l"/>
              </a:tabLst>
              <a:defRPr/>
            </a:pPr>
            <a:r>
              <a:rPr kumimoji="0" lang="en-US" sz="1800" b="1" i="0" u="none" strike="noStrike" kern="1200" cap="none" spc="0" normalizeH="0" baseline="0" noProof="0" dirty="0">
                <a:ln>
                  <a:noFill/>
                </a:ln>
                <a:solidFill>
                  <a:srgbClr val="333333"/>
                </a:solidFill>
                <a:effectLst/>
                <a:uLnTx/>
                <a:uFillTx/>
                <a:latin typeface="Arial"/>
                <a:ea typeface="+mn-ea"/>
                <a:cs typeface="+mn-cs"/>
              </a:rPr>
              <a:t>Historical Society Volunteer</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EF80990A-8881-2B80-F1F6-2B978A27E65D}"/>
              </a:ext>
            </a:extLst>
          </p:cNvPr>
          <p:cNvPicPr>
            <a:picLocks noChangeAspect="1"/>
          </p:cNvPicPr>
          <p:nvPr/>
        </p:nvPicPr>
        <p:blipFill>
          <a:blip r:embed="rId4" cstate="print">
            <a:extLst>
              <a:ext uri="{28A0092B-C50C-407E-A947-70E740481C1C}">
                <a14:useLocalDpi xmlns:a14="http://schemas.microsoft.com/office/drawing/2010/main" val="0"/>
              </a:ext>
            </a:extLst>
          </a:blip>
          <a:srcRect l="-2145" t="27482" b="-9199"/>
          <a:stretch>
            <a:fillRect/>
          </a:stretch>
        </p:blipFill>
        <p:spPr>
          <a:xfrm>
            <a:off x="9609826" y="158780"/>
            <a:ext cx="2578999" cy="438984"/>
          </a:xfrm>
          <a:prstGeom prst="rect">
            <a:avLst/>
          </a:prstGeom>
        </p:spPr>
      </p:pic>
    </p:spTree>
    <p:extLst>
      <p:ext uri="{BB962C8B-B14F-4D97-AF65-F5344CB8AC3E}">
        <p14:creationId xmlns:p14="http://schemas.microsoft.com/office/powerpoint/2010/main" val="11906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4"/>
                                        </p:tgtEl>
                                        <p:attrNameLst>
                                          <p:attrName>ppt_w</p:attrName>
                                        </p:attrNameLst>
                                      </p:cBhvr>
                                      <p:tavLst>
                                        <p:tav tm="0">
                                          <p:val>
                                            <p:strVal val="ppt_w"/>
                                          </p:val>
                                        </p:tav>
                                        <p:tav tm="100000">
                                          <p:val>
                                            <p:fltVal val="0"/>
                                          </p:val>
                                        </p:tav>
                                      </p:tavLst>
                                    </p:anim>
                                    <p:anim calcmode="lin" valueType="num">
                                      <p:cBhvr>
                                        <p:cTn id="7" dur="500"/>
                                        <p:tgtEl>
                                          <p:spTgt spid="44"/>
                                        </p:tgtEl>
                                        <p:attrNameLst>
                                          <p:attrName>ppt_h</p:attrName>
                                        </p:attrNameLst>
                                      </p:cBhvr>
                                      <p:tavLst>
                                        <p:tav tm="0">
                                          <p:val>
                                            <p:strVal val="ppt_h"/>
                                          </p:val>
                                        </p:tav>
                                        <p:tav tm="100000">
                                          <p:val>
                                            <p:fltVal val="0"/>
                                          </p:val>
                                        </p:tav>
                                      </p:tavLst>
                                    </p:anim>
                                    <p:animEffect transition="out" filter="fade">
                                      <p:cBhvr>
                                        <p:cTn id="8" dur="500"/>
                                        <p:tgtEl>
                                          <p:spTgt spid="44"/>
                                        </p:tgtEl>
                                      </p:cBhvr>
                                    </p:animEffect>
                                    <p:set>
                                      <p:cBhvr>
                                        <p:cTn id="9" dur="1" fill="hold">
                                          <p:stCondLst>
                                            <p:cond delay="499"/>
                                          </p:stCondLst>
                                        </p:cTn>
                                        <p:tgtEl>
                                          <p:spTgt spid="44"/>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nodeType="clickEffect">
                                  <p:stCondLst>
                                    <p:cond delay="0"/>
                                  </p:stCondLst>
                                  <p:childTnLst>
                                    <p:animMotion origin="layout" path="M 4.34488E-6 4.07407E-6 L -0.35583 0.41736 " pathEditMode="relative" rAng="0" ptsTypes="AA">
                                      <p:cBhvr>
                                        <p:cTn id="34" dur="250" fill="hold"/>
                                        <p:tgtEl>
                                          <p:spTgt spid="14"/>
                                        </p:tgtEl>
                                        <p:attrNameLst>
                                          <p:attrName>ppt_x</p:attrName>
                                          <p:attrName>ppt_y</p:attrName>
                                        </p:attrNameLst>
                                      </p:cBhvr>
                                      <p:rCtr x="-17791" y="20856"/>
                                    </p:animMotion>
                                  </p:childTnLst>
                                </p:cTn>
                              </p:par>
                              <p:par>
                                <p:cTn id="35" presetID="53" presetClass="exit" presetSubtype="32" fill="hold" nodeType="withEffect">
                                  <p:stCondLst>
                                    <p:cond delay="0"/>
                                  </p:stCondLst>
                                  <p:childTnLst>
                                    <p:anim calcmode="lin" valueType="num">
                                      <p:cBhvr>
                                        <p:cTn id="36" dur="250"/>
                                        <p:tgtEl>
                                          <p:spTgt spid="14"/>
                                        </p:tgtEl>
                                        <p:attrNameLst>
                                          <p:attrName>ppt_w</p:attrName>
                                        </p:attrNameLst>
                                      </p:cBhvr>
                                      <p:tavLst>
                                        <p:tav tm="0">
                                          <p:val>
                                            <p:strVal val="ppt_w"/>
                                          </p:val>
                                        </p:tav>
                                        <p:tav tm="100000">
                                          <p:val>
                                            <p:fltVal val="0"/>
                                          </p:val>
                                        </p:tav>
                                      </p:tavLst>
                                    </p:anim>
                                    <p:anim calcmode="lin" valueType="num">
                                      <p:cBhvr>
                                        <p:cTn id="37" dur="250"/>
                                        <p:tgtEl>
                                          <p:spTgt spid="14"/>
                                        </p:tgtEl>
                                        <p:attrNameLst>
                                          <p:attrName>ppt_h</p:attrName>
                                        </p:attrNameLst>
                                      </p:cBhvr>
                                      <p:tavLst>
                                        <p:tav tm="0">
                                          <p:val>
                                            <p:strVal val="ppt_h"/>
                                          </p:val>
                                        </p:tav>
                                        <p:tav tm="100000">
                                          <p:val>
                                            <p:fltVal val="0"/>
                                          </p:val>
                                        </p:tav>
                                      </p:tavLst>
                                    </p:anim>
                                    <p:animEffect transition="out" filter="fade">
                                      <p:cBhvr>
                                        <p:cTn id="38" dur="250"/>
                                        <p:tgtEl>
                                          <p:spTgt spid="14"/>
                                        </p:tgtEl>
                                      </p:cBhvr>
                                    </p:animEffect>
                                    <p:set>
                                      <p:cBhvr>
                                        <p:cTn id="39" dur="1" fill="hold">
                                          <p:stCondLst>
                                            <p:cond delay="249"/>
                                          </p:stCondLst>
                                        </p:cTn>
                                        <p:tgtEl>
                                          <p:spTgt spid="14"/>
                                        </p:tgtEl>
                                        <p:attrNameLst>
                                          <p:attrName>style.visibility</p:attrName>
                                        </p:attrNameLst>
                                      </p:cBhvr>
                                      <p:to>
                                        <p:strVal val="hidden"/>
                                      </p:to>
                                    </p:set>
                                  </p:childTnLst>
                                </p:cTn>
                              </p:par>
                              <p:par>
                                <p:cTn id="40" presetID="22" presetClass="entr" presetSubtype="8" fill="hold" nodeType="with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wipe(left)">
                                      <p:cBhvr>
                                        <p:cTn id="42" dur="250"/>
                                        <p:tgtEl>
                                          <p:spTgt spid="110"/>
                                        </p:tgtEl>
                                      </p:cBhvr>
                                    </p:animEffect>
                                  </p:childTnLst>
                                </p:cTn>
                              </p:par>
                            </p:childTnLst>
                          </p:cTn>
                        </p:par>
                        <p:par>
                          <p:cTn id="43" fill="hold">
                            <p:stCondLst>
                              <p:cond delay="250"/>
                            </p:stCondLst>
                            <p:childTnLst>
                              <p:par>
                                <p:cTn id="44" presetID="22" presetClass="entr" presetSubtype="8" fill="hold" nodeType="afterEffect">
                                  <p:stCondLst>
                                    <p:cond delay="500"/>
                                  </p:stCondLst>
                                  <p:childTnLst>
                                    <p:set>
                                      <p:cBhvr>
                                        <p:cTn id="45" dur="1" fill="hold">
                                          <p:stCondLst>
                                            <p:cond delay="0"/>
                                          </p:stCondLst>
                                        </p:cTn>
                                        <p:tgtEl>
                                          <p:spTgt spid="113"/>
                                        </p:tgtEl>
                                        <p:attrNameLst>
                                          <p:attrName>style.visibility</p:attrName>
                                        </p:attrNameLst>
                                      </p:cBhvr>
                                      <p:to>
                                        <p:strVal val="visible"/>
                                      </p:to>
                                    </p:set>
                                    <p:animEffect transition="in" filter="wipe(left)">
                                      <p:cBhvr>
                                        <p:cTn id="46" dur="250"/>
                                        <p:tgtEl>
                                          <p:spTgt spid="113"/>
                                        </p:tgtEl>
                                      </p:cBhvr>
                                    </p:animEffect>
                                  </p:childTnLst>
                                </p:cTn>
                              </p:par>
                            </p:childTnLst>
                          </p:cTn>
                        </p:par>
                        <p:par>
                          <p:cTn id="47" fill="hold">
                            <p:stCondLst>
                              <p:cond delay="1000"/>
                            </p:stCondLst>
                            <p:childTnLst>
                              <p:par>
                                <p:cTn id="48" presetID="42" presetClass="entr" presetSubtype="0" fill="hold" nodeType="afterEffect">
                                  <p:stCondLst>
                                    <p:cond delay="50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anim calcmode="lin" valueType="num">
                                      <p:cBhvr>
                                        <p:cTn id="51" dur="500" fill="hold"/>
                                        <p:tgtEl>
                                          <p:spTgt spid="4"/>
                                        </p:tgtEl>
                                        <p:attrNameLst>
                                          <p:attrName>ppt_x</p:attrName>
                                        </p:attrNameLst>
                                      </p:cBhvr>
                                      <p:tavLst>
                                        <p:tav tm="0">
                                          <p:val>
                                            <p:strVal val="#ppt_x"/>
                                          </p:val>
                                        </p:tav>
                                        <p:tav tm="100000">
                                          <p:val>
                                            <p:strVal val="#ppt_x"/>
                                          </p:val>
                                        </p:tav>
                                      </p:tavLst>
                                    </p:anim>
                                    <p:anim calcmode="lin" valueType="num">
                                      <p:cBhvr>
                                        <p:cTn id="5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5"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2">
            <a:extLst>
              <a:ext uri="{FF2B5EF4-FFF2-40B4-BE49-F238E27FC236}">
                <a16:creationId xmlns:a16="http://schemas.microsoft.com/office/drawing/2014/main" id="{6824DE68-D3D4-4E3C-A560-7D2362012852}"/>
              </a:ext>
            </a:extLst>
          </p:cNvPr>
          <p:cNvSpPr>
            <a:spLocks noGrp="1"/>
          </p:cNvSpPr>
          <p:nvPr>
            <p:ph type="body" sz="quarter" idx="26"/>
          </p:nvPr>
        </p:nvSpPr>
        <p:spPr/>
        <p:txBody>
          <a:bodyPr vert="horz" wrap="square" lIns="0" tIns="0" rIns="0" bIns="0" rtlCol="0" anchor="b" anchorCtr="0">
            <a:spAutoFit/>
          </a:bodyPr>
          <a:lstStyle/>
          <a:p>
            <a:pPr defTabSz="914400"/>
            <a:r>
              <a:rPr lang="en-US" b="0" dirty="0">
                <a:solidFill>
                  <a:schemeClr val="tx1"/>
                </a:solidFill>
              </a:rPr>
              <a:t>Source: US Internal Revenue Service. An individual must be 50 by the end of the calendar year to be eligible for the age 50 and over catch-up provision.</a:t>
            </a:r>
          </a:p>
        </p:txBody>
      </p:sp>
      <p:sp>
        <p:nvSpPr>
          <p:cNvPr id="68" name="Title 9">
            <a:extLst>
              <a:ext uri="{FF2B5EF4-FFF2-40B4-BE49-F238E27FC236}">
                <a16:creationId xmlns:a16="http://schemas.microsoft.com/office/drawing/2014/main" id="{31C06E49-AC80-46E1-A28D-7EC5FF3B032E}"/>
              </a:ext>
            </a:extLst>
          </p:cNvPr>
          <p:cNvSpPr>
            <a:spLocks noGrp="1"/>
          </p:cNvSpPr>
          <p:nvPr>
            <p:ph type="title"/>
          </p:nvPr>
        </p:nvSpPr>
        <p:spPr>
          <a:xfrm>
            <a:off x="457200" y="182880"/>
            <a:ext cx="8961120" cy="430887"/>
          </a:xfrm>
        </p:spPr>
        <p:txBody>
          <a:bodyPr/>
          <a:lstStyle/>
          <a:p>
            <a:r>
              <a:rPr lang="en-US" dirty="0">
                <a:solidFill>
                  <a:schemeClr val="tx1"/>
                </a:solidFill>
              </a:rPr>
              <a:t>Participate in catch-up contributions at age 50</a:t>
            </a:r>
          </a:p>
        </p:txBody>
      </p:sp>
      <p:sp>
        <p:nvSpPr>
          <p:cNvPr id="44" name="TextBox 43" hidden="1">
            <a:extLst>
              <a:ext uri="{FF2B5EF4-FFF2-40B4-BE49-F238E27FC236}">
                <a16:creationId xmlns:a16="http://schemas.microsoft.com/office/drawing/2014/main" id="{DC2A547A-C9C5-4A76-850B-A95F9AA2159F}"/>
              </a:ext>
            </a:extLst>
          </p:cNvPr>
          <p:cNvSpPr txBox="1"/>
          <p:nvPr/>
        </p:nvSpPr>
        <p:spPr>
          <a:xfrm>
            <a:off x="7908033" y="4513560"/>
            <a:ext cx="3608464" cy="1077218"/>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Maximum contribution $6,000</a:t>
            </a:r>
          </a:p>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Catch-up contribution $1,000 for age 50+</a:t>
            </a:r>
          </a:p>
        </p:txBody>
      </p:sp>
      <p:graphicFrame>
        <p:nvGraphicFramePr>
          <p:cNvPr id="7" name="Table 6" hidden="1">
            <a:extLst>
              <a:ext uri="{FF2B5EF4-FFF2-40B4-BE49-F238E27FC236}">
                <a16:creationId xmlns:a16="http://schemas.microsoft.com/office/drawing/2014/main" id="{79479BBE-DA21-4BA1-B19C-8B37C137C0DD}"/>
              </a:ext>
            </a:extLst>
          </p:cNvPr>
          <p:cNvGraphicFramePr>
            <a:graphicFrameLocks noGrp="1"/>
          </p:cNvGraphicFramePr>
          <p:nvPr/>
        </p:nvGraphicFramePr>
        <p:xfrm>
          <a:off x="7908032" y="1398389"/>
          <a:ext cx="3787082" cy="2797375"/>
        </p:xfrm>
        <a:graphic>
          <a:graphicData uri="http://schemas.openxmlformats.org/drawingml/2006/table">
            <a:tbl>
              <a:tblPr firstRow="1" bandRow="1">
                <a:tableStyleId>{5C22544A-7EE6-4342-B048-85BDC9FD1C3A}</a:tableStyleId>
              </a:tblPr>
              <a:tblGrid>
                <a:gridCol w="1893541">
                  <a:extLst>
                    <a:ext uri="{9D8B030D-6E8A-4147-A177-3AD203B41FA5}">
                      <a16:colId xmlns:a16="http://schemas.microsoft.com/office/drawing/2014/main" val="3668913130"/>
                    </a:ext>
                  </a:extLst>
                </a:gridCol>
                <a:gridCol w="1893541">
                  <a:extLst>
                    <a:ext uri="{9D8B030D-6E8A-4147-A177-3AD203B41FA5}">
                      <a16:colId xmlns:a16="http://schemas.microsoft.com/office/drawing/2014/main" val="715984309"/>
                    </a:ext>
                  </a:extLst>
                </a:gridCol>
              </a:tblGrid>
              <a:tr h="58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rPr>
                        <a:t>Plan Type</a:t>
                      </a:r>
                    </a:p>
                  </a:txBody>
                  <a:tcPr marL="0" anchor="b">
                    <a:lnR w="12700" cap="flat" cmpd="sng" algn="ctr">
                      <a:solidFill>
                        <a:schemeClr val="bg1"/>
                      </a:solidFill>
                      <a:prstDash val="solid"/>
                      <a:round/>
                      <a:headEnd type="none" w="med" len="med"/>
                      <a:tailEnd type="none" w="med" len="med"/>
                    </a:lnR>
                    <a:lnB w="28575" cap="flat" cmpd="sng" algn="ctr">
                      <a:solidFill>
                        <a:schemeClr val="accent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rPr>
                        <a:t>Maximum annual contribution</a:t>
                      </a:r>
                    </a:p>
                  </a:txBody>
                  <a:tcPr marR="0" anchor="b">
                    <a:lnL w="12700" cap="flat" cmpd="sng" algn="ctr">
                      <a:solidFill>
                        <a:schemeClr val="bg1"/>
                      </a:solidFill>
                      <a:prstDash val="solid"/>
                      <a:round/>
                      <a:headEnd type="none" w="med" len="med"/>
                      <a:tailEnd type="none" w="med" len="med"/>
                    </a:lnL>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18551354"/>
                  </a:ext>
                </a:extLst>
              </a:tr>
              <a:tr h="820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401(k)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403(b)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457</a:t>
                      </a:r>
                    </a:p>
                  </a:txBody>
                  <a:tcPr marL="0" marT="91440" marB="91440" anchor="ctr">
                    <a:lnR w="12700" cap="flat" cmpd="sng" algn="ctr">
                      <a:solidFill>
                        <a:srgbClr val="C9C9C9"/>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$19,000</a:t>
                      </a:r>
                    </a:p>
                  </a:txBody>
                  <a:tcPr marR="0" marT="91440" marB="91440" anchor="ctr">
                    <a:lnL w="12700" cap="flat" cmpd="sng" algn="ctr">
                      <a:solidFill>
                        <a:srgbClr val="C9C9C9"/>
                      </a:solidFill>
                      <a:prstDash val="solid"/>
                      <a:round/>
                      <a:headEnd type="none" w="med" len="med"/>
                      <a:tailEnd type="none" w="med" len="med"/>
                    </a:lnL>
                    <a:lnT w="28575" cap="flat" cmpd="sng" algn="ctr">
                      <a:solidFill>
                        <a:schemeClr val="accent1"/>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982754254"/>
                  </a:ext>
                </a:extLst>
              </a:tr>
              <a:tr h="47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401(k)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IRA</a:t>
                      </a:r>
                    </a:p>
                  </a:txBody>
                  <a:tcPr marL="0" marT="91440" marB="91440" anchor="ctr">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$13,000</a:t>
                      </a:r>
                    </a:p>
                  </a:txBody>
                  <a:tcPr marR="0" marT="91440" marB="91440" anchor="ctr">
                    <a:lnL w="12700" cap="flat" cmpd="sng" algn="ctr">
                      <a:solidFill>
                        <a:srgbClr val="C9C9C9"/>
                      </a:solidFill>
                      <a:prstDash val="solid"/>
                      <a:round/>
                      <a:headEnd type="none" w="med" len="med"/>
                      <a:tailEnd type="none" w="med" len="med"/>
                    </a:lnL>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938048912"/>
                  </a:ext>
                </a:extLst>
              </a:tr>
              <a:tr h="47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 IRA</a:t>
                      </a:r>
                    </a:p>
                  </a:txBody>
                  <a:tcPr marL="0" marT="91440" marB="91440" anchor="ctr">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$56,000</a:t>
                      </a:r>
                    </a:p>
                  </a:txBody>
                  <a:tcPr marR="0" marT="91440" marB="91440" anchor="ctr">
                    <a:lnL w="12700" cap="flat" cmpd="sng" algn="ctr">
                      <a:solidFill>
                        <a:srgbClr val="C9C9C9"/>
                      </a:solidFill>
                      <a:prstDash val="solid"/>
                      <a:round/>
                      <a:headEnd type="none" w="med" len="med"/>
                      <a:tailEnd type="none" w="med" len="med"/>
                    </a:lnL>
                    <a:lnT w="12700" cap="flat" cmpd="sng" algn="ctr">
                      <a:solidFill>
                        <a:srgbClr val="C9C9C9"/>
                      </a:solidFill>
                      <a:prstDash val="solid"/>
                      <a:round/>
                      <a:headEnd type="none" w="med" len="med"/>
                      <a:tailEnd type="none" w="med" len="med"/>
                    </a:lnT>
                    <a:noFill/>
                  </a:tcPr>
                </a:tc>
                <a:extLst>
                  <a:ext uri="{0D108BD9-81ED-4DB2-BD59-A6C34878D82A}">
                    <a16:rowId xmlns:a16="http://schemas.microsoft.com/office/drawing/2014/main" val="751728115"/>
                  </a:ext>
                </a:extLst>
              </a:tr>
            </a:tbl>
          </a:graphicData>
        </a:graphic>
      </p:graphicFrame>
      <p:grpSp>
        <p:nvGrpSpPr>
          <p:cNvPr id="14" name="Group 13">
            <a:extLst>
              <a:ext uri="{FF2B5EF4-FFF2-40B4-BE49-F238E27FC236}">
                <a16:creationId xmlns:a16="http://schemas.microsoft.com/office/drawing/2014/main" id="{43849590-8614-4ABB-AEFD-0985753168F5}"/>
              </a:ext>
            </a:extLst>
          </p:cNvPr>
          <p:cNvGrpSpPr/>
          <p:nvPr/>
        </p:nvGrpSpPr>
        <p:grpSpPr>
          <a:xfrm>
            <a:off x="7902949" y="1333501"/>
            <a:ext cx="3797248" cy="2745673"/>
            <a:chOff x="7902949" y="1264736"/>
            <a:chExt cx="3797248" cy="2745673"/>
          </a:xfrm>
        </p:grpSpPr>
        <p:sp>
          <p:nvSpPr>
            <p:cNvPr id="6" name="TextBox 5">
              <a:extLst>
                <a:ext uri="{FF2B5EF4-FFF2-40B4-BE49-F238E27FC236}">
                  <a16:creationId xmlns:a16="http://schemas.microsoft.com/office/drawing/2014/main" id="{6BA8D928-F972-4CB2-8DCC-39164AED4C73}"/>
                </a:ext>
              </a:extLst>
            </p:cNvPr>
            <p:cNvSpPr txBox="1"/>
            <p:nvPr/>
          </p:nvSpPr>
          <p:spPr>
            <a:xfrm>
              <a:off x="7907967" y="1902966"/>
              <a:ext cx="1348681"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401(k)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403(b)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457</a:t>
              </a:r>
            </a:p>
          </p:txBody>
        </p:sp>
        <p:sp>
          <p:nvSpPr>
            <p:cNvPr id="20" name="TextBox 19">
              <a:extLst>
                <a:ext uri="{FF2B5EF4-FFF2-40B4-BE49-F238E27FC236}">
                  <a16:creationId xmlns:a16="http://schemas.microsoft.com/office/drawing/2014/main" id="{81B7354D-2B98-4ACA-BBC2-AB769E5558ED}"/>
                </a:ext>
              </a:extLst>
            </p:cNvPr>
            <p:cNvSpPr txBox="1"/>
            <p:nvPr/>
          </p:nvSpPr>
          <p:spPr>
            <a:xfrm>
              <a:off x="7902949" y="2904274"/>
              <a:ext cx="1787004"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SIMPLE 401(k)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SIMPLE IRA</a:t>
              </a:r>
            </a:p>
          </p:txBody>
        </p:sp>
        <p:sp>
          <p:nvSpPr>
            <p:cNvPr id="21" name="TextBox 20">
              <a:extLst>
                <a:ext uri="{FF2B5EF4-FFF2-40B4-BE49-F238E27FC236}">
                  <a16:creationId xmlns:a16="http://schemas.microsoft.com/office/drawing/2014/main" id="{59CEC63C-6797-442E-BE71-E528A2E3B3BF}"/>
                </a:ext>
              </a:extLst>
            </p:cNvPr>
            <p:cNvSpPr txBox="1"/>
            <p:nvPr/>
          </p:nvSpPr>
          <p:spPr>
            <a:xfrm>
              <a:off x="7907821" y="3651090"/>
              <a:ext cx="178700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SEP IRA</a:t>
              </a:r>
            </a:p>
          </p:txBody>
        </p:sp>
        <p:sp>
          <p:nvSpPr>
            <p:cNvPr id="22" name="TextBox 21">
              <a:extLst>
                <a:ext uri="{FF2B5EF4-FFF2-40B4-BE49-F238E27FC236}">
                  <a16:creationId xmlns:a16="http://schemas.microsoft.com/office/drawing/2014/main" id="{7EBC8F33-28E0-4FB1-B240-B0598CB56E51}"/>
                </a:ext>
              </a:extLst>
            </p:cNvPr>
            <p:cNvSpPr txBox="1"/>
            <p:nvPr/>
          </p:nvSpPr>
          <p:spPr>
            <a:xfrm>
              <a:off x="9903026" y="3641421"/>
              <a:ext cx="1787004"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23" name="TextBox 22">
              <a:extLst>
                <a:ext uri="{FF2B5EF4-FFF2-40B4-BE49-F238E27FC236}">
                  <a16:creationId xmlns:a16="http://schemas.microsoft.com/office/drawing/2014/main" id="{D82919AE-7172-44F5-BFA0-B62176D1DCED}"/>
                </a:ext>
              </a:extLst>
            </p:cNvPr>
            <p:cNvSpPr txBox="1"/>
            <p:nvPr/>
          </p:nvSpPr>
          <p:spPr>
            <a:xfrm>
              <a:off x="9903026" y="3034346"/>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$4,000</a:t>
              </a:r>
            </a:p>
          </p:txBody>
        </p:sp>
        <p:sp>
          <p:nvSpPr>
            <p:cNvPr id="24" name="TextBox 23">
              <a:extLst>
                <a:ext uri="{FF2B5EF4-FFF2-40B4-BE49-F238E27FC236}">
                  <a16:creationId xmlns:a16="http://schemas.microsoft.com/office/drawing/2014/main" id="{BF3EF2FD-5AC2-402C-BF19-14A8E0C82EDE}"/>
                </a:ext>
              </a:extLst>
            </p:cNvPr>
            <p:cNvSpPr txBox="1"/>
            <p:nvPr/>
          </p:nvSpPr>
          <p:spPr>
            <a:xfrm>
              <a:off x="9903026" y="2176703"/>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$8,000</a:t>
              </a:r>
            </a:p>
          </p:txBody>
        </p:sp>
        <p:sp>
          <p:nvSpPr>
            <p:cNvPr id="25" name="TextBox 24">
              <a:extLst>
                <a:ext uri="{FF2B5EF4-FFF2-40B4-BE49-F238E27FC236}">
                  <a16:creationId xmlns:a16="http://schemas.microsoft.com/office/drawing/2014/main" id="{E80D465D-AC9E-4261-A2E1-E0BD20C17FD3}"/>
                </a:ext>
              </a:extLst>
            </p:cNvPr>
            <p:cNvSpPr txBox="1"/>
            <p:nvPr/>
          </p:nvSpPr>
          <p:spPr>
            <a:xfrm>
              <a:off x="7908032" y="1510958"/>
              <a:ext cx="134868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a:ea typeface="+mn-ea"/>
                  <a:cs typeface="+mn-cs"/>
                </a:rPr>
                <a:t>Plan type</a:t>
              </a:r>
            </a:p>
          </p:txBody>
        </p:sp>
        <p:sp>
          <p:nvSpPr>
            <p:cNvPr id="26" name="TextBox 25">
              <a:extLst>
                <a:ext uri="{FF2B5EF4-FFF2-40B4-BE49-F238E27FC236}">
                  <a16:creationId xmlns:a16="http://schemas.microsoft.com/office/drawing/2014/main" id="{A7C0D5AA-AD9D-42A4-95FB-40EF911FF066}"/>
                </a:ext>
              </a:extLst>
            </p:cNvPr>
            <p:cNvSpPr txBox="1"/>
            <p:nvPr/>
          </p:nvSpPr>
          <p:spPr>
            <a:xfrm>
              <a:off x="9853597" y="1264736"/>
              <a:ext cx="184660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a:ea typeface="+mn-ea"/>
                  <a:cs typeface="+mn-cs"/>
                </a:rPr>
                <a:t>Maximum annual contribution (</a:t>
              </a:r>
              <a:r>
                <a:rPr lang="en-US" sz="1600" b="1" dirty="0">
                  <a:solidFill>
                    <a:schemeClr val="accent1"/>
                  </a:solidFill>
                  <a:latin typeface="Arial"/>
                </a:rPr>
                <a:t>2025)</a:t>
              </a:r>
              <a:endParaRPr kumimoji="0" lang="en-US" sz="1600" b="1" i="0" u="none" strike="noStrike" kern="1200" cap="none" spc="0" normalizeH="0" baseline="0" noProof="0" dirty="0">
                <a:ln>
                  <a:noFill/>
                </a:ln>
                <a:solidFill>
                  <a:schemeClr val="accent1"/>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028C69EA-9C88-47E6-A8F8-9CE7879729C7}"/>
                </a:ext>
              </a:extLst>
            </p:cNvPr>
            <p:cNvCxnSpPr>
              <a:cxnSpLocks/>
            </p:cNvCxnSpPr>
            <p:nvPr/>
          </p:nvCxnSpPr>
          <p:spPr>
            <a:xfrm>
              <a:off x="9801572" y="1794250"/>
              <a:ext cx="1" cy="2216159"/>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0E0767-19D8-41E6-BAFC-CB16B0EC43BF}"/>
                </a:ext>
              </a:extLst>
            </p:cNvPr>
            <p:cNvCxnSpPr/>
            <p:nvPr/>
          </p:nvCxnSpPr>
          <p:spPr>
            <a:xfrm>
              <a:off x="7908032" y="1794250"/>
              <a:ext cx="378708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0BC136-9C09-4B67-8B52-281B33C625BF}"/>
                </a:ext>
              </a:extLst>
            </p:cNvPr>
            <p:cNvCxnSpPr/>
            <p:nvPr/>
          </p:nvCxnSpPr>
          <p:spPr>
            <a:xfrm>
              <a:off x="7908032" y="4010409"/>
              <a:ext cx="3787081"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69AA6-1B91-4DCC-BF0C-CE594FAAE3F2}"/>
                </a:ext>
              </a:extLst>
            </p:cNvPr>
            <p:cNvCxnSpPr/>
            <p:nvPr/>
          </p:nvCxnSpPr>
          <p:spPr>
            <a:xfrm>
              <a:off x="7908032" y="3539412"/>
              <a:ext cx="3787081"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590ECCB-F15B-419E-9DD4-D4BB5099292B}"/>
                </a:ext>
              </a:extLst>
            </p:cNvPr>
            <p:cNvCxnSpPr/>
            <p:nvPr/>
          </p:nvCxnSpPr>
          <p:spPr>
            <a:xfrm>
              <a:off x="7908032" y="2799941"/>
              <a:ext cx="3787081"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D5F09C77-0205-46DF-98A1-073EDA6AC48C}"/>
              </a:ext>
            </a:extLst>
          </p:cNvPr>
          <p:cNvGrpSpPr/>
          <p:nvPr/>
        </p:nvGrpSpPr>
        <p:grpSpPr>
          <a:xfrm>
            <a:off x="2579732" y="4312048"/>
            <a:ext cx="4894320" cy="420624"/>
            <a:chOff x="2579732" y="4862944"/>
            <a:chExt cx="4894320" cy="420624"/>
          </a:xfrm>
        </p:grpSpPr>
        <p:grpSp>
          <p:nvGrpSpPr>
            <p:cNvPr id="48" name="Group 47">
              <a:extLst>
                <a:ext uri="{FF2B5EF4-FFF2-40B4-BE49-F238E27FC236}">
                  <a16:creationId xmlns:a16="http://schemas.microsoft.com/office/drawing/2014/main" id="{8E33FF39-5770-4D30-80BC-9D0FA5E52ADE}"/>
                </a:ext>
              </a:extLst>
            </p:cNvPr>
            <p:cNvGrpSpPr/>
            <p:nvPr/>
          </p:nvGrpSpPr>
          <p:grpSpPr>
            <a:xfrm>
              <a:off x="2579732" y="4862944"/>
              <a:ext cx="3819610" cy="420624"/>
              <a:chOff x="2579732" y="4862944"/>
              <a:chExt cx="3819610" cy="420624"/>
            </a:xfrm>
          </p:grpSpPr>
          <p:sp>
            <p:nvSpPr>
              <p:cNvPr id="49" name="Rectangle 48">
                <a:extLst>
                  <a:ext uri="{FF2B5EF4-FFF2-40B4-BE49-F238E27FC236}">
                    <a16:creationId xmlns:a16="http://schemas.microsoft.com/office/drawing/2014/main" id="{97A9F9F9-7AB4-4FBA-83B9-BB9BCEB7506B}"/>
                  </a:ext>
                </a:extLst>
              </p:cNvPr>
              <p:cNvSpPr/>
              <p:nvPr/>
            </p:nvSpPr>
            <p:spPr>
              <a:xfrm>
                <a:off x="2579732" y="4862944"/>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TextBox 52">
                <a:extLst>
                  <a:ext uri="{FF2B5EF4-FFF2-40B4-BE49-F238E27FC236}">
                    <a16:creationId xmlns:a16="http://schemas.microsoft.com/office/drawing/2014/main" id="{45C1A13B-E865-4F05-A80B-C1AA7DE72C34}"/>
                  </a:ext>
                </a:extLst>
              </p:cNvPr>
              <p:cNvSpPr txBox="1"/>
              <p:nvPr/>
            </p:nvSpPr>
            <p:spPr>
              <a:xfrm>
                <a:off x="4004354" y="4941343"/>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(50+)</a:t>
                </a:r>
              </a:p>
            </p:txBody>
          </p:sp>
        </p:grpSp>
        <p:grpSp>
          <p:nvGrpSpPr>
            <p:cNvPr id="55" name="Group 54">
              <a:extLst>
                <a:ext uri="{FF2B5EF4-FFF2-40B4-BE49-F238E27FC236}">
                  <a16:creationId xmlns:a16="http://schemas.microsoft.com/office/drawing/2014/main" id="{79ED2FA6-11F3-4A4B-B6EC-2272E5B68154}"/>
                </a:ext>
              </a:extLst>
            </p:cNvPr>
            <p:cNvGrpSpPr/>
            <p:nvPr/>
          </p:nvGrpSpPr>
          <p:grpSpPr>
            <a:xfrm>
              <a:off x="6284942" y="4862944"/>
              <a:ext cx="1189110" cy="420624"/>
              <a:chOff x="6284942" y="4862944"/>
              <a:chExt cx="1189110" cy="420624"/>
            </a:xfrm>
          </p:grpSpPr>
          <p:sp>
            <p:nvSpPr>
              <p:cNvPr id="57" name="Rectangle 56">
                <a:extLst>
                  <a:ext uri="{FF2B5EF4-FFF2-40B4-BE49-F238E27FC236}">
                    <a16:creationId xmlns:a16="http://schemas.microsoft.com/office/drawing/2014/main" id="{5F62F1E0-4322-404E-92D5-94F77AEB9FEE}"/>
                  </a:ext>
                </a:extLst>
              </p:cNvPr>
              <p:cNvSpPr/>
              <p:nvPr/>
            </p:nvSpPr>
            <p:spPr>
              <a:xfrm>
                <a:off x="6284942" y="4862944"/>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TextBox 57">
                <a:extLst>
                  <a:ext uri="{FF2B5EF4-FFF2-40B4-BE49-F238E27FC236}">
                    <a16:creationId xmlns:a16="http://schemas.microsoft.com/office/drawing/2014/main" id="{1AD0A17A-DF8C-423A-AC20-EB356FB9A322}"/>
                  </a:ext>
                </a:extLst>
              </p:cNvPr>
              <p:cNvSpPr txBox="1"/>
              <p:nvPr/>
            </p:nvSpPr>
            <p:spPr>
              <a:xfrm>
                <a:off x="6452039" y="4941343"/>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$8,000</a:t>
                </a:r>
              </a:p>
            </p:txBody>
          </p:sp>
        </p:grpSp>
      </p:grpSp>
      <p:grpSp>
        <p:nvGrpSpPr>
          <p:cNvPr id="77" name="Group 76">
            <a:extLst>
              <a:ext uri="{FF2B5EF4-FFF2-40B4-BE49-F238E27FC236}">
                <a16:creationId xmlns:a16="http://schemas.microsoft.com/office/drawing/2014/main" id="{7383AF9A-769B-469B-990B-4F6DAFEECE07}"/>
              </a:ext>
            </a:extLst>
          </p:cNvPr>
          <p:cNvGrpSpPr/>
          <p:nvPr/>
        </p:nvGrpSpPr>
        <p:grpSpPr>
          <a:xfrm>
            <a:off x="2579732" y="4755591"/>
            <a:ext cx="4894320" cy="420624"/>
            <a:chOff x="2579732" y="5297358"/>
            <a:chExt cx="4894320" cy="420624"/>
          </a:xfrm>
        </p:grpSpPr>
        <p:grpSp>
          <p:nvGrpSpPr>
            <p:cNvPr id="78" name="Group 77">
              <a:extLst>
                <a:ext uri="{FF2B5EF4-FFF2-40B4-BE49-F238E27FC236}">
                  <a16:creationId xmlns:a16="http://schemas.microsoft.com/office/drawing/2014/main" id="{ABFAD18E-7578-4C87-AD67-45AFD08648CE}"/>
                </a:ext>
              </a:extLst>
            </p:cNvPr>
            <p:cNvGrpSpPr/>
            <p:nvPr/>
          </p:nvGrpSpPr>
          <p:grpSpPr>
            <a:xfrm>
              <a:off x="2579732" y="5297358"/>
              <a:ext cx="3700083" cy="420624"/>
              <a:chOff x="2579732" y="5297358"/>
              <a:chExt cx="3700083" cy="420624"/>
            </a:xfrm>
          </p:grpSpPr>
          <p:sp>
            <p:nvSpPr>
              <p:cNvPr id="90" name="Rectangle 89">
                <a:extLst>
                  <a:ext uri="{FF2B5EF4-FFF2-40B4-BE49-F238E27FC236}">
                    <a16:creationId xmlns:a16="http://schemas.microsoft.com/office/drawing/2014/main" id="{C0A9BF15-DE67-4C4A-9A74-7ABACFC2CEC1}"/>
                  </a:ext>
                </a:extLst>
              </p:cNvPr>
              <p:cNvSpPr/>
              <p:nvPr/>
            </p:nvSpPr>
            <p:spPr>
              <a:xfrm>
                <a:off x="2579732" y="5297358"/>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1" name="TextBox 90">
                <a:extLst>
                  <a:ext uri="{FF2B5EF4-FFF2-40B4-BE49-F238E27FC236}">
                    <a16:creationId xmlns:a16="http://schemas.microsoft.com/office/drawing/2014/main" id="{AD5A457D-FA54-4DFE-B29C-B85775A60592}"/>
                  </a:ext>
                </a:extLst>
              </p:cNvPr>
              <p:cNvSpPr txBox="1"/>
              <p:nvPr/>
            </p:nvSpPr>
            <p:spPr>
              <a:xfrm>
                <a:off x="4004354" y="5388668"/>
                <a:ext cx="2076993"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Employer match</a:t>
                </a:r>
              </a:p>
            </p:txBody>
          </p:sp>
        </p:grpSp>
        <p:grpSp>
          <p:nvGrpSpPr>
            <p:cNvPr id="87" name="Group 86">
              <a:extLst>
                <a:ext uri="{FF2B5EF4-FFF2-40B4-BE49-F238E27FC236}">
                  <a16:creationId xmlns:a16="http://schemas.microsoft.com/office/drawing/2014/main" id="{E83028B8-FBB4-4C34-825C-3F09B2AB56CF}"/>
                </a:ext>
              </a:extLst>
            </p:cNvPr>
            <p:cNvGrpSpPr/>
            <p:nvPr/>
          </p:nvGrpSpPr>
          <p:grpSpPr>
            <a:xfrm>
              <a:off x="6284942" y="5297358"/>
              <a:ext cx="1189110" cy="420624"/>
              <a:chOff x="6284942" y="5297358"/>
              <a:chExt cx="1189110" cy="420624"/>
            </a:xfrm>
            <a:solidFill>
              <a:srgbClr val="767676"/>
            </a:solidFill>
          </p:grpSpPr>
          <p:sp>
            <p:nvSpPr>
              <p:cNvPr id="88" name="Rectangle 87">
                <a:extLst>
                  <a:ext uri="{FF2B5EF4-FFF2-40B4-BE49-F238E27FC236}">
                    <a16:creationId xmlns:a16="http://schemas.microsoft.com/office/drawing/2014/main" id="{C89147FB-5735-42C0-9499-841524854D1B}"/>
                  </a:ext>
                </a:extLst>
              </p:cNvPr>
              <p:cNvSpPr/>
              <p:nvPr/>
            </p:nvSpPr>
            <p:spPr>
              <a:xfrm>
                <a:off x="6284942" y="5297358"/>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9" name="TextBox 88">
                <a:extLst>
                  <a:ext uri="{FF2B5EF4-FFF2-40B4-BE49-F238E27FC236}">
                    <a16:creationId xmlns:a16="http://schemas.microsoft.com/office/drawing/2014/main" id="{9EC85AFA-19E2-48DE-87C7-0E3CB267CCF2}"/>
                  </a:ext>
                </a:extLst>
              </p:cNvPr>
              <p:cNvSpPr txBox="1"/>
              <p:nvPr/>
            </p:nvSpPr>
            <p:spPr>
              <a:xfrm>
                <a:off x="6457166" y="5388668"/>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$4,500</a:t>
                </a:r>
              </a:p>
            </p:txBody>
          </p:sp>
        </p:grpSp>
      </p:grpSp>
      <p:grpSp>
        <p:nvGrpSpPr>
          <p:cNvPr id="92" name="Group 91">
            <a:extLst>
              <a:ext uri="{FF2B5EF4-FFF2-40B4-BE49-F238E27FC236}">
                <a16:creationId xmlns:a16="http://schemas.microsoft.com/office/drawing/2014/main" id="{1669D908-04B6-4428-90CD-B0BF0FFC1113}"/>
              </a:ext>
            </a:extLst>
          </p:cNvPr>
          <p:cNvGrpSpPr/>
          <p:nvPr/>
        </p:nvGrpSpPr>
        <p:grpSpPr>
          <a:xfrm>
            <a:off x="2579732" y="5188742"/>
            <a:ext cx="3700083" cy="600121"/>
            <a:chOff x="2579732" y="5730509"/>
            <a:chExt cx="3700083" cy="600121"/>
          </a:xfrm>
        </p:grpSpPr>
        <p:sp>
          <p:nvSpPr>
            <p:cNvPr id="93" name="Rectangle 92">
              <a:extLst>
                <a:ext uri="{FF2B5EF4-FFF2-40B4-BE49-F238E27FC236}">
                  <a16:creationId xmlns:a16="http://schemas.microsoft.com/office/drawing/2014/main" id="{0A6B5DF4-C21C-4507-9FFC-E6B1DE79BD24}"/>
                </a:ext>
              </a:extLst>
            </p:cNvPr>
            <p:cNvSpPr/>
            <p:nvPr/>
          </p:nvSpPr>
          <p:spPr>
            <a:xfrm>
              <a:off x="2579732" y="5730509"/>
              <a:ext cx="3700083" cy="600121"/>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TextBox 93">
              <a:extLst>
                <a:ext uri="{FF2B5EF4-FFF2-40B4-BE49-F238E27FC236}">
                  <a16:creationId xmlns:a16="http://schemas.microsoft.com/office/drawing/2014/main" id="{EDE05999-FD43-4DFC-83DA-7A445ABBECD6}"/>
                </a:ext>
              </a:extLst>
            </p:cNvPr>
            <p:cNvSpPr txBox="1"/>
            <p:nvPr/>
          </p:nvSpPr>
          <p:spPr>
            <a:xfrm>
              <a:off x="4004354" y="5893305"/>
              <a:ext cx="207699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Employer plan</a:t>
              </a:r>
            </a:p>
          </p:txBody>
        </p:sp>
      </p:grpSp>
      <p:grpSp>
        <p:nvGrpSpPr>
          <p:cNvPr id="95" name="Group 94">
            <a:extLst>
              <a:ext uri="{FF2B5EF4-FFF2-40B4-BE49-F238E27FC236}">
                <a16:creationId xmlns:a16="http://schemas.microsoft.com/office/drawing/2014/main" id="{7C861ECF-482B-4B62-909C-8137CFDC4EA0}"/>
              </a:ext>
            </a:extLst>
          </p:cNvPr>
          <p:cNvGrpSpPr/>
          <p:nvPr/>
        </p:nvGrpSpPr>
        <p:grpSpPr>
          <a:xfrm>
            <a:off x="6284942" y="5188603"/>
            <a:ext cx="1189110" cy="600260"/>
            <a:chOff x="6284942" y="5730370"/>
            <a:chExt cx="1189110" cy="600260"/>
          </a:xfrm>
        </p:grpSpPr>
        <p:sp>
          <p:nvSpPr>
            <p:cNvPr id="96" name="Rectangle 95">
              <a:extLst>
                <a:ext uri="{FF2B5EF4-FFF2-40B4-BE49-F238E27FC236}">
                  <a16:creationId xmlns:a16="http://schemas.microsoft.com/office/drawing/2014/main" id="{068ABE53-06F0-48F7-99C1-FF8B52CE9C1C}"/>
                </a:ext>
              </a:extLst>
            </p:cNvPr>
            <p:cNvSpPr/>
            <p:nvPr/>
          </p:nvSpPr>
          <p:spPr>
            <a:xfrm>
              <a:off x="6284942" y="5730370"/>
              <a:ext cx="1189110" cy="60026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TextBox 96">
              <a:extLst>
                <a:ext uri="{FF2B5EF4-FFF2-40B4-BE49-F238E27FC236}">
                  <a16:creationId xmlns:a16="http://schemas.microsoft.com/office/drawing/2014/main" id="{675793B7-9871-4A73-A00A-BDC1AE72098A}"/>
                </a:ext>
              </a:extLst>
            </p:cNvPr>
            <p:cNvSpPr txBox="1"/>
            <p:nvPr/>
          </p:nvSpPr>
          <p:spPr>
            <a:xfrm>
              <a:off x="6457166" y="5893305"/>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t>
              </a:r>
              <a:r>
                <a:rPr lang="en-US" b="1" dirty="0">
                  <a:solidFill>
                    <a:srgbClr val="FFFFFF"/>
                  </a:solidFill>
                  <a:latin typeface="Arial"/>
                </a:rPr>
                <a:t>24</a:t>
              </a:r>
              <a:r>
                <a:rPr kumimoji="0" lang="en-US" sz="1800" b="1" i="0" u="none" strike="noStrike" kern="1200" cap="none" spc="0" normalizeH="0" baseline="0" noProof="0" dirty="0">
                  <a:ln>
                    <a:noFill/>
                  </a:ln>
                  <a:solidFill>
                    <a:srgbClr val="FFFFFF"/>
                  </a:solidFill>
                  <a:effectLst/>
                  <a:uLnTx/>
                  <a:uFillTx/>
                  <a:latin typeface="Arial"/>
                  <a:ea typeface="+mn-ea"/>
                  <a:cs typeface="+mn-cs"/>
                </a:rPr>
                <a:t>,500</a:t>
              </a:r>
            </a:p>
          </p:txBody>
        </p:sp>
      </p:grpSp>
      <p:sp>
        <p:nvSpPr>
          <p:cNvPr id="99" name="Rectangle 11">
            <a:extLst>
              <a:ext uri="{FF2B5EF4-FFF2-40B4-BE49-F238E27FC236}">
                <a16:creationId xmlns:a16="http://schemas.microsoft.com/office/drawing/2014/main" id="{6A3E7D6B-5ECC-4D54-9324-B81D5DEAE274}"/>
              </a:ext>
            </a:extLst>
          </p:cNvPr>
          <p:cNvSpPr/>
          <p:nvPr/>
        </p:nvSpPr>
        <p:spPr>
          <a:xfrm>
            <a:off x="3880091" y="1333501"/>
            <a:ext cx="1601037" cy="1382430"/>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4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400" b="1" i="0" u="none" strike="noStrike" kern="1200" cap="none" spc="0" normalizeH="0" baseline="0" noProof="0" dirty="0">
                <a:ln>
                  <a:noFill/>
                </a:ln>
                <a:solidFill>
                  <a:srgbClr val="767676"/>
                </a:solidFill>
                <a:effectLst/>
                <a:uLnTx/>
                <a:uFillTx/>
                <a:latin typeface="Arial"/>
                <a:ea typeface="+mn-ea"/>
                <a:cs typeface="+mn-cs"/>
              </a:rPr>
              <a:t>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p>
          <a:p>
            <a:pPr marL="0" marR="0" lvl="0" indent="0" algn="l" defTabSz="914400" rtl="0" eaLnBrk="1" fontAlgn="auto" latinLnBrk="0" hangingPunct="1">
              <a:lnSpc>
                <a:spcPts val="1800"/>
              </a:lnSpc>
              <a:spcBef>
                <a:spcPts val="0"/>
              </a:spcBef>
              <a:spcAft>
                <a:spcPts val="400"/>
              </a:spcAft>
              <a:buClrTx/>
              <a:buSzTx/>
              <a:buFontTx/>
              <a:buNone/>
              <a:tabLst>
                <a:tab pos="1262063"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INCOME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$150,000</a:t>
            </a: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Rectangle 11">
            <a:extLst>
              <a:ext uri="{FF2B5EF4-FFF2-40B4-BE49-F238E27FC236}">
                <a16:creationId xmlns:a16="http://schemas.microsoft.com/office/drawing/2014/main" id="{7235B4CF-F231-4C9E-A014-33AA84DEA372}"/>
              </a:ext>
            </a:extLst>
          </p:cNvPr>
          <p:cNvSpPr/>
          <p:nvPr/>
        </p:nvSpPr>
        <p:spPr>
          <a:xfrm>
            <a:off x="373263" y="1333501"/>
            <a:ext cx="1601037" cy="153631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12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800" b="0" i="0" u="none" strike="noStrike" kern="1200" cap="none" spc="0" normalizeH="0" baseline="0" noProof="0" dirty="0">
                <a:ln>
                  <a:noFill/>
                </a:ln>
                <a:solidFill>
                  <a:srgbClr val="767676"/>
                </a:solidFill>
                <a:effectLst/>
                <a:uLnTx/>
                <a:uFillTx/>
                <a:latin typeface="Arial"/>
                <a:ea typeface="+mn-ea"/>
                <a:cs typeface="+mn-cs"/>
              </a:rPr>
              <a:t> </a:t>
            </a:r>
            <a:br>
              <a:rPr kumimoji="0" lang="en-US" sz="1800" b="0"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endParaRPr kumimoji="0" lang="en-US" sz="14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ts val="2200"/>
              </a:lnSpc>
              <a:spcBef>
                <a:spcPts val="0"/>
              </a:spcBef>
              <a:spcAft>
                <a:spcPts val="1200"/>
              </a:spcAft>
              <a:buClrTx/>
              <a:buSzTx/>
              <a:buFontTx/>
              <a:buNone/>
              <a:tabLst>
                <a:tab pos="1262063" algn="l"/>
                <a:tab pos="1481138" algn="l"/>
              </a:tabLst>
              <a:defRPr/>
            </a:pPr>
            <a:r>
              <a:rPr kumimoji="0" lang="en-US" sz="1800" b="1" i="0" u="none" strike="noStrike" kern="1200" cap="none" spc="0" normalizeH="0" baseline="0" noProof="0" dirty="0">
                <a:ln>
                  <a:noFill/>
                </a:ln>
                <a:solidFill>
                  <a:srgbClr val="333333"/>
                </a:solidFill>
                <a:effectLst/>
                <a:uLnTx/>
                <a:uFillTx/>
                <a:latin typeface="Arial"/>
                <a:ea typeface="+mn-ea"/>
                <a:cs typeface="+mn-cs"/>
              </a:rPr>
              <a:t>Historical Society Volunteer</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46" name="Picture 45">
            <a:extLst>
              <a:ext uri="{FF2B5EF4-FFF2-40B4-BE49-F238E27FC236}">
                <a16:creationId xmlns:a16="http://schemas.microsoft.com/office/drawing/2014/main" id="{14C74500-D6DF-413C-8E65-0A9D21BB40C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26777" y="986590"/>
            <a:ext cx="2832782" cy="5226257"/>
          </a:xfrm>
          <a:prstGeom prst="rect">
            <a:avLst/>
          </a:prstGeom>
        </p:spPr>
      </p:pic>
      <p:pic>
        <p:nvPicPr>
          <p:cNvPr id="2" name="Picture 1">
            <a:extLst>
              <a:ext uri="{FF2B5EF4-FFF2-40B4-BE49-F238E27FC236}">
                <a16:creationId xmlns:a16="http://schemas.microsoft.com/office/drawing/2014/main" id="{21228891-9B6E-2320-063F-1FB7C7DA990E}"/>
              </a:ext>
            </a:extLst>
          </p:cNvPr>
          <p:cNvPicPr>
            <a:picLocks noChangeAspect="1"/>
          </p:cNvPicPr>
          <p:nvPr/>
        </p:nvPicPr>
        <p:blipFill>
          <a:blip r:embed="rId4" cstate="print">
            <a:extLst>
              <a:ext uri="{28A0092B-C50C-407E-A947-70E740481C1C}">
                <a14:useLocalDpi xmlns:a14="http://schemas.microsoft.com/office/drawing/2010/main" val="0"/>
              </a:ext>
            </a:extLst>
          </a:blip>
          <a:srcRect l="-2145" t="27482" b="-9199"/>
          <a:stretch>
            <a:fillRect/>
          </a:stretch>
        </p:blipFill>
        <p:spPr>
          <a:xfrm>
            <a:off x="9609826" y="158780"/>
            <a:ext cx="2578999" cy="438984"/>
          </a:xfrm>
          <a:prstGeom prst="rect">
            <a:avLst/>
          </a:prstGeom>
        </p:spPr>
      </p:pic>
    </p:spTree>
    <p:extLst>
      <p:ext uri="{BB962C8B-B14F-4D97-AF65-F5344CB8AC3E}">
        <p14:creationId xmlns:p14="http://schemas.microsoft.com/office/powerpoint/2010/main" val="98300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4"/>
                                        </p:tgtEl>
                                        <p:attrNameLst>
                                          <p:attrName>ppt_w</p:attrName>
                                        </p:attrNameLst>
                                      </p:cBhvr>
                                      <p:tavLst>
                                        <p:tav tm="0">
                                          <p:val>
                                            <p:strVal val="ppt_w"/>
                                          </p:val>
                                        </p:tav>
                                        <p:tav tm="100000">
                                          <p:val>
                                            <p:fltVal val="0"/>
                                          </p:val>
                                        </p:tav>
                                      </p:tavLst>
                                    </p:anim>
                                    <p:anim calcmode="lin" valueType="num">
                                      <p:cBhvr>
                                        <p:cTn id="7" dur="500"/>
                                        <p:tgtEl>
                                          <p:spTgt spid="44"/>
                                        </p:tgtEl>
                                        <p:attrNameLst>
                                          <p:attrName>ppt_h</p:attrName>
                                        </p:attrNameLst>
                                      </p:cBhvr>
                                      <p:tavLst>
                                        <p:tav tm="0">
                                          <p:val>
                                            <p:strVal val="ppt_h"/>
                                          </p:val>
                                        </p:tav>
                                        <p:tav tm="100000">
                                          <p:val>
                                            <p:fltVal val="0"/>
                                          </p:val>
                                        </p:tav>
                                      </p:tavLst>
                                    </p:anim>
                                    <p:animEffect transition="out" filter="fade">
                                      <p:cBhvr>
                                        <p:cTn id="8" dur="500"/>
                                        <p:tgtEl>
                                          <p:spTgt spid="44"/>
                                        </p:tgtEl>
                                      </p:cBhvr>
                                    </p:animEffect>
                                    <p:set>
                                      <p:cBhvr>
                                        <p:cTn id="9" dur="1" fill="hold">
                                          <p:stCondLst>
                                            <p:cond delay="499"/>
                                          </p:stCondLst>
                                        </p:cTn>
                                        <p:tgtEl>
                                          <p:spTgt spid="44"/>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22" presetClass="entr" presetSubtype="8" fill="hold" nodeType="with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fill="hold" nodeType="clickEffect">
                                  <p:stCondLst>
                                    <p:cond delay="0"/>
                                  </p:stCondLst>
                                  <p:childTnLst>
                                    <p:animMotion origin="layout" path="M 4.34488E-6 4.07407E-6 L -0.35439 0.41088 " pathEditMode="relative" rAng="0" ptsTypes="AA">
                                      <p:cBhvr>
                                        <p:cTn id="24" dur="250" fill="hold"/>
                                        <p:tgtEl>
                                          <p:spTgt spid="14"/>
                                        </p:tgtEl>
                                        <p:attrNameLst>
                                          <p:attrName>ppt_x</p:attrName>
                                          <p:attrName>ppt_y</p:attrName>
                                        </p:attrNameLst>
                                      </p:cBhvr>
                                      <p:rCtr x="-17726" y="20532"/>
                                    </p:animMotion>
                                  </p:childTnLst>
                                </p:cTn>
                              </p:par>
                              <p:par>
                                <p:cTn id="25" presetID="53" presetClass="exit" presetSubtype="32" fill="hold" nodeType="withEffect">
                                  <p:stCondLst>
                                    <p:cond delay="0"/>
                                  </p:stCondLst>
                                  <p:childTnLst>
                                    <p:anim calcmode="lin" valueType="num">
                                      <p:cBhvr>
                                        <p:cTn id="26" dur="250"/>
                                        <p:tgtEl>
                                          <p:spTgt spid="14"/>
                                        </p:tgtEl>
                                        <p:attrNameLst>
                                          <p:attrName>ppt_w</p:attrName>
                                        </p:attrNameLst>
                                      </p:cBhvr>
                                      <p:tavLst>
                                        <p:tav tm="0">
                                          <p:val>
                                            <p:strVal val="ppt_w"/>
                                          </p:val>
                                        </p:tav>
                                        <p:tav tm="100000">
                                          <p:val>
                                            <p:fltVal val="0"/>
                                          </p:val>
                                        </p:tav>
                                      </p:tavLst>
                                    </p:anim>
                                    <p:anim calcmode="lin" valueType="num">
                                      <p:cBhvr>
                                        <p:cTn id="27" dur="250"/>
                                        <p:tgtEl>
                                          <p:spTgt spid="14"/>
                                        </p:tgtEl>
                                        <p:attrNameLst>
                                          <p:attrName>ppt_h</p:attrName>
                                        </p:attrNameLst>
                                      </p:cBhvr>
                                      <p:tavLst>
                                        <p:tav tm="0">
                                          <p:val>
                                            <p:strVal val="ppt_h"/>
                                          </p:val>
                                        </p:tav>
                                        <p:tav tm="100000">
                                          <p:val>
                                            <p:fltVal val="0"/>
                                          </p:val>
                                        </p:tav>
                                      </p:tavLst>
                                    </p:anim>
                                    <p:animEffect transition="out" filter="fade">
                                      <p:cBhvr>
                                        <p:cTn id="28" dur="250"/>
                                        <p:tgtEl>
                                          <p:spTgt spid="14"/>
                                        </p:tgtEl>
                                      </p:cBhvr>
                                    </p:animEffect>
                                    <p:set>
                                      <p:cBhvr>
                                        <p:cTn id="29" dur="1" fill="hold">
                                          <p:stCondLst>
                                            <p:cond delay="249"/>
                                          </p:stCondLst>
                                        </p:cTn>
                                        <p:tgtEl>
                                          <p:spTgt spid="14"/>
                                        </p:tgtEl>
                                        <p:attrNameLst>
                                          <p:attrName>style.visibility</p:attrName>
                                        </p:attrNameLst>
                                      </p:cBhvr>
                                      <p:to>
                                        <p:strVal val="hidden"/>
                                      </p:to>
                                    </p:set>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F5C250B-F94A-490D-B259-1844D1819B00}"/>
              </a:ext>
            </a:extLst>
          </p:cNvPr>
          <p:cNvGrpSpPr/>
          <p:nvPr/>
        </p:nvGrpSpPr>
        <p:grpSpPr>
          <a:xfrm>
            <a:off x="2579732" y="3460392"/>
            <a:ext cx="4894320" cy="420624"/>
            <a:chOff x="2579732" y="3992925"/>
            <a:chExt cx="4894320" cy="420624"/>
          </a:xfrm>
        </p:grpSpPr>
        <p:grpSp>
          <p:nvGrpSpPr>
            <p:cNvPr id="94" name="Group 93">
              <a:extLst>
                <a:ext uri="{FF2B5EF4-FFF2-40B4-BE49-F238E27FC236}">
                  <a16:creationId xmlns:a16="http://schemas.microsoft.com/office/drawing/2014/main" id="{0E9BFA0A-64D5-4135-82B6-9E87EDF1A95F}"/>
                </a:ext>
              </a:extLst>
            </p:cNvPr>
            <p:cNvGrpSpPr/>
            <p:nvPr/>
          </p:nvGrpSpPr>
          <p:grpSpPr>
            <a:xfrm>
              <a:off x="2579732" y="3992925"/>
              <a:ext cx="3819610" cy="420624"/>
              <a:chOff x="2579732" y="3992925"/>
              <a:chExt cx="3819610" cy="420624"/>
            </a:xfrm>
          </p:grpSpPr>
          <p:sp>
            <p:nvSpPr>
              <p:cNvPr id="95" name="Rectangle 94">
                <a:extLst>
                  <a:ext uri="{FF2B5EF4-FFF2-40B4-BE49-F238E27FC236}">
                    <a16:creationId xmlns:a16="http://schemas.microsoft.com/office/drawing/2014/main" id="{84CDFD6E-F1F3-48AF-A4DA-75643C62A2B2}"/>
                  </a:ext>
                </a:extLst>
              </p:cNvPr>
              <p:cNvSpPr/>
              <p:nvPr/>
            </p:nvSpPr>
            <p:spPr>
              <a:xfrm>
                <a:off x="2579732" y="3992925"/>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TextBox 95">
                <a:extLst>
                  <a:ext uri="{FF2B5EF4-FFF2-40B4-BE49-F238E27FC236}">
                    <a16:creationId xmlns:a16="http://schemas.microsoft.com/office/drawing/2014/main" id="{7A1AB433-5C2F-4055-9822-E4899C744BB8}"/>
                  </a:ext>
                </a:extLst>
              </p:cNvPr>
              <p:cNvSpPr txBox="1"/>
              <p:nvPr/>
            </p:nvSpPr>
            <p:spPr>
              <a:xfrm>
                <a:off x="4004354" y="4071324"/>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(50+) </a:t>
                </a:r>
              </a:p>
            </p:txBody>
          </p:sp>
        </p:grpSp>
        <p:grpSp>
          <p:nvGrpSpPr>
            <p:cNvPr id="97" name="Group 96">
              <a:extLst>
                <a:ext uri="{FF2B5EF4-FFF2-40B4-BE49-F238E27FC236}">
                  <a16:creationId xmlns:a16="http://schemas.microsoft.com/office/drawing/2014/main" id="{451767A4-379B-40F9-AAEC-FB00116122C1}"/>
                </a:ext>
              </a:extLst>
            </p:cNvPr>
            <p:cNvGrpSpPr/>
            <p:nvPr/>
          </p:nvGrpSpPr>
          <p:grpSpPr>
            <a:xfrm>
              <a:off x="6284942" y="3992925"/>
              <a:ext cx="1189110" cy="420624"/>
              <a:chOff x="6284942" y="3992925"/>
              <a:chExt cx="1189110" cy="420624"/>
            </a:xfrm>
            <a:solidFill>
              <a:schemeClr val="accent5"/>
            </a:solidFill>
          </p:grpSpPr>
          <p:sp>
            <p:nvSpPr>
              <p:cNvPr id="98" name="Rectangle 97">
                <a:extLst>
                  <a:ext uri="{FF2B5EF4-FFF2-40B4-BE49-F238E27FC236}">
                    <a16:creationId xmlns:a16="http://schemas.microsoft.com/office/drawing/2014/main" id="{76DF9E41-FD0F-4C79-A9FF-866FD87978D1}"/>
                  </a:ext>
                </a:extLst>
              </p:cNvPr>
              <p:cNvSpPr/>
              <p:nvPr/>
            </p:nvSpPr>
            <p:spPr>
              <a:xfrm>
                <a:off x="6284942" y="3992925"/>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TextBox 98">
                <a:extLst>
                  <a:ext uri="{FF2B5EF4-FFF2-40B4-BE49-F238E27FC236}">
                    <a16:creationId xmlns:a16="http://schemas.microsoft.com/office/drawing/2014/main" id="{C59091F4-5991-4924-8B11-CB3DE5CC8261}"/>
                  </a:ext>
                </a:extLst>
              </p:cNvPr>
              <p:cNvSpPr txBox="1"/>
              <p:nvPr/>
            </p:nvSpPr>
            <p:spPr>
              <a:xfrm>
                <a:off x="6452039" y="4071324"/>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$1,100</a:t>
                </a:r>
              </a:p>
            </p:txBody>
          </p:sp>
        </p:grpSp>
      </p:grpSp>
      <p:grpSp>
        <p:nvGrpSpPr>
          <p:cNvPr id="70" name="Group 69">
            <a:extLst>
              <a:ext uri="{FF2B5EF4-FFF2-40B4-BE49-F238E27FC236}">
                <a16:creationId xmlns:a16="http://schemas.microsoft.com/office/drawing/2014/main" id="{E25FF4A3-14F2-45E4-BD7F-70113601BC82}"/>
              </a:ext>
            </a:extLst>
          </p:cNvPr>
          <p:cNvGrpSpPr/>
          <p:nvPr/>
        </p:nvGrpSpPr>
        <p:grpSpPr>
          <a:xfrm>
            <a:off x="2579732" y="3893075"/>
            <a:ext cx="3700083" cy="420624"/>
            <a:chOff x="2579732" y="4425528"/>
            <a:chExt cx="3700083" cy="420624"/>
          </a:xfrm>
        </p:grpSpPr>
        <p:sp>
          <p:nvSpPr>
            <p:cNvPr id="71" name="Rectangle 70">
              <a:extLst>
                <a:ext uri="{FF2B5EF4-FFF2-40B4-BE49-F238E27FC236}">
                  <a16:creationId xmlns:a16="http://schemas.microsoft.com/office/drawing/2014/main" id="{EED573DE-AFAA-48C7-BBAB-ED2B34D9FC28}"/>
                </a:ext>
              </a:extLst>
            </p:cNvPr>
            <p:cNvSpPr/>
            <p:nvPr/>
          </p:nvSpPr>
          <p:spPr>
            <a:xfrm>
              <a:off x="2579732" y="4425528"/>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2" name="TextBox 71">
              <a:extLst>
                <a:ext uri="{FF2B5EF4-FFF2-40B4-BE49-F238E27FC236}">
                  <a16:creationId xmlns:a16="http://schemas.microsoft.com/office/drawing/2014/main" id="{9A7A75AF-7F97-4C49-B1E2-D7B63732A7AF}"/>
                </a:ext>
              </a:extLst>
            </p:cNvPr>
            <p:cNvSpPr txBox="1"/>
            <p:nvPr/>
          </p:nvSpPr>
          <p:spPr>
            <a:xfrm>
              <a:off x="4004354" y="4517352"/>
              <a:ext cx="1606164" cy="265482"/>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Roth IRA</a:t>
              </a:r>
            </a:p>
          </p:txBody>
        </p:sp>
      </p:grpSp>
      <p:grpSp>
        <p:nvGrpSpPr>
          <p:cNvPr id="91" name="Group 90">
            <a:extLst>
              <a:ext uri="{FF2B5EF4-FFF2-40B4-BE49-F238E27FC236}">
                <a16:creationId xmlns:a16="http://schemas.microsoft.com/office/drawing/2014/main" id="{529CA429-4C37-49B9-863D-C367963A11FF}"/>
              </a:ext>
            </a:extLst>
          </p:cNvPr>
          <p:cNvGrpSpPr/>
          <p:nvPr/>
        </p:nvGrpSpPr>
        <p:grpSpPr>
          <a:xfrm>
            <a:off x="6284942" y="3893040"/>
            <a:ext cx="1189110" cy="420624"/>
            <a:chOff x="6284942" y="4425389"/>
            <a:chExt cx="1189110" cy="420624"/>
          </a:xfrm>
          <a:solidFill>
            <a:schemeClr val="accent5"/>
          </a:solidFill>
        </p:grpSpPr>
        <p:sp>
          <p:nvSpPr>
            <p:cNvPr id="92" name="Rectangle 91">
              <a:extLst>
                <a:ext uri="{FF2B5EF4-FFF2-40B4-BE49-F238E27FC236}">
                  <a16:creationId xmlns:a16="http://schemas.microsoft.com/office/drawing/2014/main" id="{317C803C-EDC8-43D8-9417-0195FC77653F}"/>
                </a:ext>
              </a:extLst>
            </p:cNvPr>
            <p:cNvSpPr/>
            <p:nvPr/>
          </p:nvSpPr>
          <p:spPr>
            <a:xfrm>
              <a:off x="6284942" y="4425389"/>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3" name="TextBox 92">
              <a:extLst>
                <a:ext uri="{FF2B5EF4-FFF2-40B4-BE49-F238E27FC236}">
                  <a16:creationId xmlns:a16="http://schemas.microsoft.com/office/drawing/2014/main" id="{79C2BBE8-9F36-4A12-BE4E-C114DDA0B445}"/>
                </a:ext>
              </a:extLst>
            </p:cNvPr>
            <p:cNvSpPr txBox="1"/>
            <p:nvPr/>
          </p:nvSpPr>
          <p:spPr>
            <a:xfrm>
              <a:off x="6452039" y="4517352"/>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t>
              </a:r>
              <a:r>
                <a:rPr lang="en-US" b="1" dirty="0">
                  <a:solidFill>
                    <a:srgbClr val="FFFFFF"/>
                  </a:solidFill>
                  <a:latin typeface="Arial"/>
                </a:rPr>
                <a:t>7</a:t>
              </a:r>
              <a:r>
                <a:rPr kumimoji="0" lang="en-US" sz="1800" b="1" i="0" u="none" strike="noStrike" kern="1200" cap="none" spc="0" normalizeH="0" baseline="0" noProof="0" dirty="0">
                  <a:ln>
                    <a:noFill/>
                  </a:ln>
                  <a:solidFill>
                    <a:srgbClr val="FFFFFF"/>
                  </a:solidFill>
                  <a:effectLst/>
                  <a:uLnTx/>
                  <a:uFillTx/>
                  <a:latin typeface="Arial"/>
                  <a:ea typeface="+mn-ea"/>
                  <a:cs typeface="+mn-cs"/>
                </a:rPr>
                <a:t>,500</a:t>
              </a:r>
            </a:p>
          </p:txBody>
        </p:sp>
      </p:grpSp>
      <p:sp>
        <p:nvSpPr>
          <p:cNvPr id="60" name="Text Placeholder 2">
            <a:extLst>
              <a:ext uri="{FF2B5EF4-FFF2-40B4-BE49-F238E27FC236}">
                <a16:creationId xmlns:a16="http://schemas.microsoft.com/office/drawing/2014/main" id="{6A1680E9-E8A2-4F83-A80F-9BE6DFC62A1C}"/>
              </a:ext>
            </a:extLst>
          </p:cNvPr>
          <p:cNvSpPr>
            <a:spLocks noGrp="1"/>
          </p:cNvSpPr>
          <p:nvPr>
            <p:ph type="body" sz="quarter" idx="26"/>
          </p:nvPr>
        </p:nvSpPr>
        <p:spPr>
          <a:xfrm>
            <a:off x="457199" y="6084015"/>
            <a:ext cx="11274552" cy="487313"/>
          </a:xfrm>
        </p:spPr>
        <p:txBody>
          <a:bodyPr vert="horz" wrap="square" lIns="0" tIns="0" rIns="0" bIns="0" rtlCol="0" anchor="b" anchorCtr="0">
            <a:spAutoFit/>
          </a:bodyPr>
          <a:lstStyle/>
          <a:p>
            <a:pPr defTabSz="914400"/>
            <a:r>
              <a:rPr lang="en-US" b="0" dirty="0">
                <a:solidFill>
                  <a:schemeClr val="tx1"/>
                </a:solidFill>
              </a:rPr>
              <a:t>1. Anyone, regardless of income, can contribute to a Traditional IRA. However, they lose the tax deduction if their income exceeds the Traditional IRA limits in the table.</a:t>
            </a:r>
          </a:p>
          <a:p>
            <a:pPr defTabSz="914400"/>
            <a:r>
              <a:rPr lang="en-US" b="0" dirty="0">
                <a:solidFill>
                  <a:schemeClr val="tx1"/>
                </a:solidFill>
              </a:rPr>
              <a:t>Source: US Internal Revenue Service. Must have earned income at least equal to the contribution amount. If you are married and only your spouse is covered by a retirement plan at work, then the Traditional IRA income limit increases to $240,000. If neither you nor your spouse is covered by a retirement plan at work, then there is no Traditional IRA income limit. An individual must be 50 by the end of the calendar year to be eligible for the age 50 and over catch-up provision.</a:t>
            </a:r>
          </a:p>
        </p:txBody>
      </p:sp>
      <p:sp>
        <p:nvSpPr>
          <p:cNvPr id="68" name="Title 9">
            <a:extLst>
              <a:ext uri="{FF2B5EF4-FFF2-40B4-BE49-F238E27FC236}">
                <a16:creationId xmlns:a16="http://schemas.microsoft.com/office/drawing/2014/main" id="{31C06E49-AC80-46E1-A28D-7EC5FF3B032E}"/>
              </a:ext>
            </a:extLst>
          </p:cNvPr>
          <p:cNvSpPr>
            <a:spLocks noGrp="1"/>
          </p:cNvSpPr>
          <p:nvPr>
            <p:ph type="title"/>
          </p:nvPr>
        </p:nvSpPr>
        <p:spPr>
          <a:xfrm>
            <a:off x="457200" y="182880"/>
            <a:ext cx="7913078" cy="430887"/>
          </a:xfrm>
        </p:spPr>
        <p:txBody>
          <a:bodyPr/>
          <a:lstStyle/>
          <a:p>
            <a:r>
              <a:rPr lang="en-US" dirty="0">
                <a:solidFill>
                  <a:schemeClr val="tx1"/>
                </a:solidFill>
              </a:rPr>
              <a:t>You may be eligible to add personal retirement savings</a:t>
            </a:r>
          </a:p>
        </p:txBody>
      </p:sp>
      <p:sp>
        <p:nvSpPr>
          <p:cNvPr id="44" name="TextBox 43" hidden="1">
            <a:extLst>
              <a:ext uri="{FF2B5EF4-FFF2-40B4-BE49-F238E27FC236}">
                <a16:creationId xmlns:a16="http://schemas.microsoft.com/office/drawing/2014/main" id="{DC2A547A-C9C5-4A76-850B-A95F9AA2159F}"/>
              </a:ext>
            </a:extLst>
          </p:cNvPr>
          <p:cNvSpPr txBox="1"/>
          <p:nvPr/>
        </p:nvSpPr>
        <p:spPr>
          <a:xfrm>
            <a:off x="7908033" y="4513560"/>
            <a:ext cx="3608464" cy="1077218"/>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Maximum contribution $6,000</a:t>
            </a:r>
          </a:p>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rgbClr val="00A0DC"/>
                </a:solidFill>
                <a:effectLst/>
                <a:uLnTx/>
                <a:uFillTx/>
                <a:latin typeface="Arial"/>
                <a:ea typeface="+mn-ea"/>
                <a:cs typeface="+mn-cs"/>
              </a:rPr>
              <a:t>Catch-up contribution $1,000 for age 50+</a:t>
            </a:r>
          </a:p>
        </p:txBody>
      </p:sp>
      <p:graphicFrame>
        <p:nvGraphicFramePr>
          <p:cNvPr id="7" name="Table 6" hidden="1">
            <a:extLst>
              <a:ext uri="{FF2B5EF4-FFF2-40B4-BE49-F238E27FC236}">
                <a16:creationId xmlns:a16="http://schemas.microsoft.com/office/drawing/2014/main" id="{79479BBE-DA21-4BA1-B19C-8B37C137C0DD}"/>
              </a:ext>
            </a:extLst>
          </p:cNvPr>
          <p:cNvGraphicFramePr>
            <a:graphicFrameLocks noGrp="1"/>
          </p:cNvGraphicFramePr>
          <p:nvPr/>
        </p:nvGraphicFramePr>
        <p:xfrm>
          <a:off x="7908032" y="1398389"/>
          <a:ext cx="3787082" cy="2797375"/>
        </p:xfrm>
        <a:graphic>
          <a:graphicData uri="http://schemas.openxmlformats.org/drawingml/2006/table">
            <a:tbl>
              <a:tblPr firstRow="1" bandRow="1">
                <a:tableStyleId>{5C22544A-7EE6-4342-B048-85BDC9FD1C3A}</a:tableStyleId>
              </a:tblPr>
              <a:tblGrid>
                <a:gridCol w="1893541">
                  <a:extLst>
                    <a:ext uri="{9D8B030D-6E8A-4147-A177-3AD203B41FA5}">
                      <a16:colId xmlns:a16="http://schemas.microsoft.com/office/drawing/2014/main" val="3668913130"/>
                    </a:ext>
                  </a:extLst>
                </a:gridCol>
                <a:gridCol w="1893541">
                  <a:extLst>
                    <a:ext uri="{9D8B030D-6E8A-4147-A177-3AD203B41FA5}">
                      <a16:colId xmlns:a16="http://schemas.microsoft.com/office/drawing/2014/main" val="715984309"/>
                    </a:ext>
                  </a:extLst>
                </a:gridCol>
              </a:tblGrid>
              <a:tr h="58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rPr>
                        <a:t>Plan Type</a:t>
                      </a:r>
                    </a:p>
                  </a:txBody>
                  <a:tcPr marL="0" anchor="b">
                    <a:lnR w="12700" cap="flat" cmpd="sng" algn="ctr">
                      <a:solidFill>
                        <a:schemeClr val="bg1"/>
                      </a:solidFill>
                      <a:prstDash val="solid"/>
                      <a:round/>
                      <a:headEnd type="none" w="med" len="med"/>
                      <a:tailEnd type="none" w="med" len="med"/>
                    </a:lnR>
                    <a:lnB w="28575" cap="flat" cmpd="sng" algn="ctr">
                      <a:solidFill>
                        <a:schemeClr val="accent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4"/>
                          </a:solidFill>
                        </a:rPr>
                        <a:t>Maximum annual contribution</a:t>
                      </a:r>
                    </a:p>
                  </a:txBody>
                  <a:tcPr marR="0" anchor="b">
                    <a:lnL w="12700" cap="flat" cmpd="sng" algn="ctr">
                      <a:solidFill>
                        <a:schemeClr val="bg1"/>
                      </a:solidFill>
                      <a:prstDash val="solid"/>
                      <a:round/>
                      <a:headEnd type="none" w="med" len="med"/>
                      <a:tailEnd type="none" w="med" len="med"/>
                    </a:lnL>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18551354"/>
                  </a:ext>
                </a:extLst>
              </a:tr>
              <a:tr h="820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401(k)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403(b)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457</a:t>
                      </a:r>
                    </a:p>
                  </a:txBody>
                  <a:tcPr marL="0" marT="91440" marB="91440" anchor="ctr">
                    <a:lnR w="12700" cap="flat" cmpd="sng" algn="ctr">
                      <a:solidFill>
                        <a:srgbClr val="C9C9C9"/>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$19,000</a:t>
                      </a:r>
                    </a:p>
                  </a:txBody>
                  <a:tcPr marR="0" marT="91440" marB="91440" anchor="ctr">
                    <a:lnL w="12700" cap="flat" cmpd="sng" algn="ctr">
                      <a:solidFill>
                        <a:srgbClr val="C9C9C9"/>
                      </a:solidFill>
                      <a:prstDash val="solid"/>
                      <a:round/>
                      <a:headEnd type="none" w="med" len="med"/>
                      <a:tailEnd type="none" w="med" len="med"/>
                    </a:lnL>
                    <a:lnT w="28575" cap="flat" cmpd="sng" algn="ctr">
                      <a:solidFill>
                        <a:schemeClr val="accent1"/>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982754254"/>
                  </a:ext>
                </a:extLst>
              </a:tr>
              <a:tr h="47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401(k)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SIMPLE IRA</a:t>
                      </a:r>
                    </a:p>
                  </a:txBody>
                  <a:tcPr marL="0" marT="91440" marB="91440" anchor="ctr">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$13,000</a:t>
                      </a:r>
                    </a:p>
                  </a:txBody>
                  <a:tcPr marR="0" marT="91440" marB="91440" anchor="ctr">
                    <a:lnL w="12700" cap="flat" cmpd="sng" algn="ctr">
                      <a:solidFill>
                        <a:srgbClr val="C9C9C9"/>
                      </a:solidFill>
                      <a:prstDash val="solid"/>
                      <a:round/>
                      <a:headEnd type="none" w="med" len="med"/>
                      <a:tailEnd type="none" w="med" len="med"/>
                    </a:lnL>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938048912"/>
                  </a:ext>
                </a:extLst>
              </a:tr>
              <a:tr h="479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 IRA</a:t>
                      </a:r>
                    </a:p>
                  </a:txBody>
                  <a:tcPr marL="0" marT="91440" marB="91440" anchor="ctr">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$56,000</a:t>
                      </a:r>
                    </a:p>
                  </a:txBody>
                  <a:tcPr marR="0" marT="91440" marB="91440" anchor="ctr">
                    <a:lnL w="12700" cap="flat" cmpd="sng" algn="ctr">
                      <a:solidFill>
                        <a:srgbClr val="C9C9C9"/>
                      </a:solidFill>
                      <a:prstDash val="solid"/>
                      <a:round/>
                      <a:headEnd type="none" w="med" len="med"/>
                      <a:tailEnd type="none" w="med" len="med"/>
                    </a:lnL>
                    <a:lnT w="12700" cap="flat" cmpd="sng" algn="ctr">
                      <a:solidFill>
                        <a:srgbClr val="C9C9C9"/>
                      </a:solidFill>
                      <a:prstDash val="solid"/>
                      <a:round/>
                      <a:headEnd type="none" w="med" len="med"/>
                      <a:tailEnd type="none" w="med" len="med"/>
                    </a:lnT>
                    <a:noFill/>
                  </a:tcPr>
                </a:tc>
                <a:extLst>
                  <a:ext uri="{0D108BD9-81ED-4DB2-BD59-A6C34878D82A}">
                    <a16:rowId xmlns:a16="http://schemas.microsoft.com/office/drawing/2014/main" val="751728115"/>
                  </a:ext>
                </a:extLst>
              </a:tr>
            </a:tbl>
          </a:graphicData>
        </a:graphic>
      </p:graphicFrame>
      <p:grpSp>
        <p:nvGrpSpPr>
          <p:cNvPr id="12" name="Group 11">
            <a:extLst>
              <a:ext uri="{FF2B5EF4-FFF2-40B4-BE49-F238E27FC236}">
                <a16:creationId xmlns:a16="http://schemas.microsoft.com/office/drawing/2014/main" id="{B847B58C-FB84-4670-B50B-4561921E42E7}"/>
              </a:ext>
            </a:extLst>
          </p:cNvPr>
          <p:cNvGrpSpPr/>
          <p:nvPr/>
        </p:nvGrpSpPr>
        <p:grpSpPr>
          <a:xfrm>
            <a:off x="7552375" y="1384117"/>
            <a:ext cx="4499926" cy="2555409"/>
            <a:chOff x="7552375" y="1315352"/>
            <a:chExt cx="4499926" cy="2555409"/>
          </a:xfrm>
        </p:grpSpPr>
        <p:cxnSp>
          <p:nvCxnSpPr>
            <p:cNvPr id="65" name="Straight Connector 64">
              <a:extLst>
                <a:ext uri="{FF2B5EF4-FFF2-40B4-BE49-F238E27FC236}">
                  <a16:creationId xmlns:a16="http://schemas.microsoft.com/office/drawing/2014/main" id="{43C48982-4444-415A-8BDC-84082F25B463}"/>
                </a:ext>
              </a:extLst>
            </p:cNvPr>
            <p:cNvCxnSpPr>
              <a:cxnSpLocks/>
            </p:cNvCxnSpPr>
            <p:nvPr/>
          </p:nvCxnSpPr>
          <p:spPr>
            <a:xfrm>
              <a:off x="10411818" y="1794250"/>
              <a:ext cx="0" cy="1039637"/>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43849590-8614-4ABB-AEFD-0985753168F5}"/>
                </a:ext>
              </a:extLst>
            </p:cNvPr>
            <p:cNvGrpSpPr/>
            <p:nvPr/>
          </p:nvGrpSpPr>
          <p:grpSpPr>
            <a:xfrm>
              <a:off x="7655611" y="1318171"/>
              <a:ext cx="4041648" cy="1515716"/>
              <a:chOff x="7655611" y="1318171"/>
              <a:chExt cx="4041648" cy="1515716"/>
            </a:xfrm>
          </p:grpSpPr>
          <p:sp>
            <p:nvSpPr>
              <p:cNvPr id="6" name="TextBox 5">
                <a:extLst>
                  <a:ext uri="{FF2B5EF4-FFF2-40B4-BE49-F238E27FC236}">
                    <a16:creationId xmlns:a16="http://schemas.microsoft.com/office/drawing/2014/main" id="{6BA8D928-F972-4CB2-8DCC-39164AED4C73}"/>
                  </a:ext>
                </a:extLst>
              </p:cNvPr>
              <p:cNvSpPr txBox="1"/>
              <p:nvPr/>
            </p:nvSpPr>
            <p:spPr>
              <a:xfrm>
                <a:off x="7655611" y="1902967"/>
                <a:ext cx="1601029"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Traditional </a:t>
                </a:r>
                <a:r>
                  <a:rPr kumimoji="0" lang="en-US" sz="1800" b="0" i="0" u="none" strike="noStrike" kern="1200" cap="none" spc="0" normalizeH="0" noProof="0" dirty="0">
                    <a:ln>
                      <a:noFill/>
                    </a:ln>
                    <a:solidFill>
                      <a:srgbClr val="000000"/>
                    </a:solidFill>
                    <a:effectLst/>
                    <a:uLnTx/>
                    <a:uFillTx/>
                    <a:latin typeface="Arial"/>
                    <a:ea typeface="+mn-ea"/>
                    <a:cs typeface="+mn-cs"/>
                  </a:rPr>
                  <a:t>IRA</a:t>
                </a:r>
                <a:r>
                  <a:rPr lang="en-US" baseline="30000" dirty="0">
                    <a:solidFill>
                      <a:srgbClr val="000000"/>
                    </a:solidFill>
                    <a:latin typeface="Arial"/>
                  </a:rPr>
                  <a:t>1</a:t>
                </a:r>
                <a:endParaRPr kumimoji="0" lang="en-US" sz="1800" b="0" i="0" u="none" strike="noStrike" kern="1200" cap="none" spc="0" normalizeH="0" baseline="30000" noProof="0" dirty="0">
                  <a:ln>
                    <a:noFill/>
                  </a:ln>
                  <a:solidFill>
                    <a:srgbClr val="00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81B7354D-2B98-4ACA-BBC2-AB769E5558ED}"/>
                  </a:ext>
                </a:extLst>
              </p:cNvPr>
              <p:cNvSpPr txBox="1"/>
              <p:nvPr/>
            </p:nvSpPr>
            <p:spPr>
              <a:xfrm>
                <a:off x="7655611" y="2417931"/>
                <a:ext cx="178700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Roth IRA</a:t>
                </a:r>
              </a:p>
            </p:txBody>
          </p:sp>
          <p:sp>
            <p:nvSpPr>
              <p:cNvPr id="23" name="TextBox 22">
                <a:extLst>
                  <a:ext uri="{FF2B5EF4-FFF2-40B4-BE49-F238E27FC236}">
                    <a16:creationId xmlns:a16="http://schemas.microsoft.com/office/drawing/2014/main" id="{D82919AE-7172-44F5-BFA0-B62176D1DCED}"/>
                  </a:ext>
                </a:extLst>
              </p:cNvPr>
              <p:cNvSpPr txBox="1"/>
              <p:nvPr/>
            </p:nvSpPr>
            <p:spPr>
              <a:xfrm>
                <a:off x="9903026" y="1898517"/>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$149,000</a:t>
                </a:r>
              </a:p>
            </p:txBody>
          </p:sp>
          <p:sp>
            <p:nvSpPr>
              <p:cNvPr id="24" name="TextBox 23">
                <a:extLst>
                  <a:ext uri="{FF2B5EF4-FFF2-40B4-BE49-F238E27FC236}">
                    <a16:creationId xmlns:a16="http://schemas.microsoft.com/office/drawing/2014/main" id="{BF3EF2FD-5AC2-402C-BF19-14A8E0C82EDE}"/>
                  </a:ext>
                </a:extLst>
              </p:cNvPr>
              <p:cNvSpPr txBox="1"/>
              <p:nvPr/>
            </p:nvSpPr>
            <p:spPr>
              <a:xfrm>
                <a:off x="9239159" y="1902966"/>
                <a:ext cx="1099199"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lang="en-US" dirty="0">
                    <a:solidFill>
                      <a:srgbClr val="000000"/>
                    </a:solidFill>
                    <a:latin typeface="Arial"/>
                  </a:rPr>
                  <a:t>89</a:t>
                </a:r>
                <a:r>
                  <a:rPr kumimoji="0" lang="en-US" sz="1800" b="0" i="0" u="none" strike="noStrike" kern="1200" cap="none" spc="0" normalizeH="0" baseline="0" noProof="0" dirty="0">
                    <a:ln>
                      <a:noFill/>
                    </a:ln>
                    <a:solidFill>
                      <a:srgbClr val="000000"/>
                    </a:solidFill>
                    <a:effectLst/>
                    <a:uLnTx/>
                    <a:uFillTx/>
                    <a:latin typeface="Arial"/>
                    <a:ea typeface="+mn-ea"/>
                    <a:cs typeface="+mn-cs"/>
                  </a:rPr>
                  <a:t>,000</a:t>
                </a:r>
              </a:p>
            </p:txBody>
          </p:sp>
          <p:sp>
            <p:nvSpPr>
              <p:cNvPr id="25" name="TextBox 24">
                <a:extLst>
                  <a:ext uri="{FF2B5EF4-FFF2-40B4-BE49-F238E27FC236}">
                    <a16:creationId xmlns:a16="http://schemas.microsoft.com/office/drawing/2014/main" id="{E80D465D-AC9E-4261-A2E1-E0BD20C17FD3}"/>
                  </a:ext>
                </a:extLst>
              </p:cNvPr>
              <p:cNvSpPr txBox="1"/>
              <p:nvPr/>
            </p:nvSpPr>
            <p:spPr>
              <a:xfrm>
                <a:off x="7655611" y="1510958"/>
                <a:ext cx="134868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a:ea typeface="+mn-ea"/>
                    <a:cs typeface="+mn-cs"/>
                  </a:rPr>
                  <a:t>Plan</a:t>
                </a:r>
                <a:r>
                  <a:rPr kumimoji="0" lang="en-US" sz="1600" b="1" i="0" u="none" strike="noStrike" kern="1200" cap="none" spc="0" normalizeH="0" baseline="0" noProof="0" dirty="0">
                    <a:ln>
                      <a:noFill/>
                    </a:ln>
                    <a:solidFill>
                      <a:srgbClr val="3769FF"/>
                    </a:solidFill>
                    <a:effectLst/>
                    <a:uLnTx/>
                    <a:uFillTx/>
                    <a:latin typeface="Arial"/>
                    <a:ea typeface="+mn-ea"/>
                    <a:cs typeface="+mn-cs"/>
                  </a:rPr>
                  <a:t> </a:t>
                </a:r>
                <a:r>
                  <a:rPr kumimoji="0" lang="en-US" sz="1600" b="1" i="0" u="none" strike="noStrike" kern="1200" cap="none" spc="0" normalizeH="0" baseline="0" noProof="0" dirty="0">
                    <a:ln>
                      <a:noFill/>
                    </a:ln>
                    <a:solidFill>
                      <a:schemeClr val="accent1"/>
                    </a:solidFill>
                    <a:effectLst/>
                    <a:uLnTx/>
                    <a:uFillTx/>
                    <a:latin typeface="Arial"/>
                    <a:ea typeface="+mn-ea"/>
                    <a:cs typeface="+mn-cs"/>
                  </a:rPr>
                  <a:t>type</a:t>
                </a:r>
              </a:p>
            </p:txBody>
          </p:sp>
          <p:sp>
            <p:nvSpPr>
              <p:cNvPr id="26" name="TextBox 25">
                <a:extLst>
                  <a:ext uri="{FF2B5EF4-FFF2-40B4-BE49-F238E27FC236}">
                    <a16:creationId xmlns:a16="http://schemas.microsoft.com/office/drawing/2014/main" id="{A7C0D5AA-AD9D-42A4-95FB-40EF911FF066}"/>
                  </a:ext>
                </a:extLst>
              </p:cNvPr>
              <p:cNvSpPr txBox="1"/>
              <p:nvPr/>
            </p:nvSpPr>
            <p:spPr>
              <a:xfrm>
                <a:off x="8895736" y="1318171"/>
                <a:ext cx="1449851" cy="43088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Arial"/>
                    <a:ea typeface="+mn-ea"/>
                    <a:cs typeface="+mn-cs"/>
                  </a:rPr>
                  <a:t>Single income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Arial"/>
                    <a:ea typeface="+mn-ea"/>
                    <a:cs typeface="+mn-cs"/>
                  </a:rPr>
                  <a:t>limit (2025)</a:t>
                </a:r>
              </a:p>
            </p:txBody>
          </p:sp>
          <p:cxnSp>
            <p:nvCxnSpPr>
              <p:cNvPr id="9" name="Straight Connector 8">
                <a:extLst>
                  <a:ext uri="{FF2B5EF4-FFF2-40B4-BE49-F238E27FC236}">
                    <a16:creationId xmlns:a16="http://schemas.microsoft.com/office/drawing/2014/main" id="{028C69EA-9C88-47E6-A8F8-9CE7879729C7}"/>
                  </a:ext>
                </a:extLst>
              </p:cNvPr>
              <p:cNvCxnSpPr>
                <a:cxnSpLocks/>
              </p:cNvCxnSpPr>
              <p:nvPr/>
            </p:nvCxnSpPr>
            <p:spPr>
              <a:xfrm>
                <a:off x="9294813" y="1794250"/>
                <a:ext cx="0" cy="1039637"/>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C69AA6-1B91-4DCC-BF0C-CE594FAAE3F2}"/>
                  </a:ext>
                </a:extLst>
              </p:cNvPr>
              <p:cNvCxnSpPr/>
              <p:nvPr/>
            </p:nvCxnSpPr>
            <p:spPr>
              <a:xfrm>
                <a:off x="7655611" y="2833887"/>
                <a:ext cx="4041648"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590ECCB-F15B-419E-9DD4-D4BB5099292B}"/>
                  </a:ext>
                </a:extLst>
              </p:cNvPr>
              <p:cNvCxnSpPr>
                <a:cxnSpLocks/>
              </p:cNvCxnSpPr>
              <p:nvPr/>
            </p:nvCxnSpPr>
            <p:spPr>
              <a:xfrm>
                <a:off x="7655611" y="2301977"/>
                <a:ext cx="4039502"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0E0767-19D8-41E6-BAFC-CB16B0EC43BF}"/>
                  </a:ext>
                </a:extLst>
              </p:cNvPr>
              <p:cNvCxnSpPr>
                <a:cxnSpLocks/>
              </p:cNvCxnSpPr>
              <p:nvPr/>
            </p:nvCxnSpPr>
            <p:spPr>
              <a:xfrm>
                <a:off x="7655611" y="1794250"/>
                <a:ext cx="4039502" cy="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9E9CB509-5932-4F5F-BFE6-7D237FFB1B8B}"/>
                </a:ext>
              </a:extLst>
            </p:cNvPr>
            <p:cNvSpPr txBox="1"/>
            <p:nvPr/>
          </p:nvSpPr>
          <p:spPr>
            <a:xfrm>
              <a:off x="10296242" y="1315352"/>
              <a:ext cx="1519320" cy="43088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Arial"/>
                  <a:ea typeface="+mn-ea"/>
                  <a:cs typeface="+mn-cs"/>
                </a:rPr>
                <a:t>Married income limit (2025)</a:t>
              </a:r>
            </a:p>
          </p:txBody>
        </p:sp>
        <p:sp>
          <p:nvSpPr>
            <p:cNvPr id="67" name="TextBox 66">
              <a:extLst>
                <a:ext uri="{FF2B5EF4-FFF2-40B4-BE49-F238E27FC236}">
                  <a16:creationId xmlns:a16="http://schemas.microsoft.com/office/drawing/2014/main" id="{840F3D52-41AC-49B6-BD5F-65369ECB1D6D}"/>
                </a:ext>
              </a:extLst>
            </p:cNvPr>
            <p:cNvSpPr txBox="1"/>
            <p:nvPr/>
          </p:nvSpPr>
          <p:spPr>
            <a:xfrm>
              <a:off x="9848675" y="2415574"/>
              <a:ext cx="184858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$252,000</a:t>
              </a:r>
            </a:p>
          </p:txBody>
        </p:sp>
        <p:sp>
          <p:nvSpPr>
            <p:cNvPr id="69" name="TextBox 68">
              <a:extLst>
                <a:ext uri="{FF2B5EF4-FFF2-40B4-BE49-F238E27FC236}">
                  <a16:creationId xmlns:a16="http://schemas.microsoft.com/office/drawing/2014/main" id="{187BC4E0-DC90-41C0-B8B1-6A35B27C90CF}"/>
                </a:ext>
              </a:extLst>
            </p:cNvPr>
            <p:cNvSpPr txBox="1"/>
            <p:nvPr/>
          </p:nvSpPr>
          <p:spPr>
            <a:xfrm>
              <a:off x="9246388" y="2410692"/>
              <a:ext cx="1099199"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$168,000</a:t>
              </a:r>
            </a:p>
          </p:txBody>
        </p:sp>
        <p:sp>
          <p:nvSpPr>
            <p:cNvPr id="10" name="Rectangle 9">
              <a:extLst>
                <a:ext uri="{FF2B5EF4-FFF2-40B4-BE49-F238E27FC236}">
                  <a16:creationId xmlns:a16="http://schemas.microsoft.com/office/drawing/2014/main" id="{3F9CA1EC-32DC-40D5-9528-A2223F912D79}"/>
                </a:ext>
              </a:extLst>
            </p:cNvPr>
            <p:cNvSpPr/>
            <p:nvPr/>
          </p:nvSpPr>
          <p:spPr>
            <a:xfrm>
              <a:off x="7552375" y="3034635"/>
              <a:ext cx="4499926" cy="836126"/>
            </a:xfrm>
            <a:prstGeom prst="rect">
              <a:avLst/>
            </a:prstGeom>
          </p:spPr>
          <p:txBody>
            <a:bodyPr wrap="square">
              <a:spAutoFit/>
            </a:bodyPr>
            <a:lstStyle/>
            <a:p>
              <a:pPr marL="0" marR="0" lvl="0" indent="0" algn="l" defTabSz="914400" rtl="0" eaLnBrk="1" fontAlgn="auto" latinLnBrk="0" hangingPunct="1">
                <a:lnSpc>
                  <a:spcPts val="2000"/>
                </a:lnSpc>
                <a:spcBef>
                  <a:spcPts val="0"/>
                </a:spcBef>
                <a:spcAft>
                  <a:spcPts val="1800"/>
                </a:spcAft>
                <a:buClr>
                  <a:srgbClr val="00A0DC"/>
                </a:buClr>
                <a:buSzPct val="110000"/>
                <a:buFontTx/>
                <a:buNone/>
                <a:tabLst/>
                <a:defRPr/>
              </a:pPr>
              <a:r>
                <a:rPr kumimoji="0" lang="en-US" sz="1800" b="0" i="0" u="none" strike="noStrike" kern="1200" cap="none" spc="0" normalizeH="0" baseline="0" noProof="0" dirty="0">
                  <a:ln>
                    <a:noFill/>
                  </a:ln>
                  <a:solidFill>
                    <a:schemeClr val="accent1"/>
                  </a:solidFill>
                  <a:effectLst/>
                  <a:uLnTx/>
                  <a:uFillTx/>
                  <a:latin typeface="Arial"/>
                  <a:ea typeface="+mn-ea"/>
                  <a:cs typeface="+mn-cs"/>
                </a:rPr>
                <a:t>Maximum contribution $</a:t>
              </a:r>
              <a:r>
                <a:rPr lang="en-US" dirty="0">
                  <a:solidFill>
                    <a:schemeClr val="accent1"/>
                  </a:solidFill>
                  <a:latin typeface="Arial"/>
                </a:rPr>
                <a:t>7</a:t>
              </a:r>
              <a:r>
                <a:rPr kumimoji="0" lang="en-US" sz="1800" b="0" i="0" u="none" strike="noStrike" kern="1200" cap="none" spc="0" normalizeH="0" baseline="0" noProof="0" dirty="0">
                  <a:ln>
                    <a:noFill/>
                  </a:ln>
                  <a:solidFill>
                    <a:schemeClr val="accent1"/>
                  </a:solidFill>
                  <a:effectLst/>
                  <a:uLnTx/>
                  <a:uFillTx/>
                  <a:latin typeface="Arial"/>
                  <a:ea typeface="+mn-ea"/>
                  <a:cs typeface="+mn-cs"/>
                </a:rPr>
                <a:t>,500</a:t>
              </a:r>
            </a:p>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chemeClr val="accent1"/>
                  </a:solidFill>
                  <a:effectLst/>
                  <a:uLnTx/>
                  <a:uFillTx/>
                  <a:latin typeface="Arial"/>
                  <a:ea typeface="+mn-ea"/>
                  <a:cs typeface="+mn-cs"/>
                </a:rPr>
                <a:t>Catch-up contribution $1,100 for age 50+</a:t>
              </a:r>
            </a:p>
          </p:txBody>
        </p:sp>
      </p:grpSp>
      <p:grpSp>
        <p:nvGrpSpPr>
          <p:cNvPr id="100" name="Group 99">
            <a:extLst>
              <a:ext uri="{FF2B5EF4-FFF2-40B4-BE49-F238E27FC236}">
                <a16:creationId xmlns:a16="http://schemas.microsoft.com/office/drawing/2014/main" id="{3568DF58-4A39-431B-9D71-942E39D72716}"/>
              </a:ext>
            </a:extLst>
          </p:cNvPr>
          <p:cNvGrpSpPr/>
          <p:nvPr/>
        </p:nvGrpSpPr>
        <p:grpSpPr>
          <a:xfrm>
            <a:off x="2579732" y="4325688"/>
            <a:ext cx="4894320" cy="430232"/>
            <a:chOff x="2579732" y="4862944"/>
            <a:chExt cx="4894320" cy="420624"/>
          </a:xfrm>
        </p:grpSpPr>
        <p:grpSp>
          <p:nvGrpSpPr>
            <p:cNvPr id="102" name="Group 101">
              <a:extLst>
                <a:ext uri="{FF2B5EF4-FFF2-40B4-BE49-F238E27FC236}">
                  <a16:creationId xmlns:a16="http://schemas.microsoft.com/office/drawing/2014/main" id="{D31142AC-541E-4938-BBC6-3ABA2CAC15DB}"/>
                </a:ext>
              </a:extLst>
            </p:cNvPr>
            <p:cNvGrpSpPr/>
            <p:nvPr/>
          </p:nvGrpSpPr>
          <p:grpSpPr>
            <a:xfrm>
              <a:off x="2579732" y="4862944"/>
              <a:ext cx="3819610" cy="420624"/>
              <a:chOff x="2579732" y="4862944"/>
              <a:chExt cx="3819610" cy="420624"/>
            </a:xfrm>
          </p:grpSpPr>
          <p:sp>
            <p:nvSpPr>
              <p:cNvPr id="106" name="Rectangle 105">
                <a:extLst>
                  <a:ext uri="{FF2B5EF4-FFF2-40B4-BE49-F238E27FC236}">
                    <a16:creationId xmlns:a16="http://schemas.microsoft.com/office/drawing/2014/main" id="{7AA2B342-70EC-4B80-8975-E4FEBF10FB0A}"/>
                  </a:ext>
                </a:extLst>
              </p:cNvPr>
              <p:cNvSpPr/>
              <p:nvPr/>
            </p:nvSpPr>
            <p:spPr>
              <a:xfrm>
                <a:off x="2579732" y="4862944"/>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93E935E1-143B-4E17-87D2-2FF4FE3BC961}"/>
                  </a:ext>
                </a:extLst>
              </p:cNvPr>
              <p:cNvSpPr txBox="1"/>
              <p:nvPr/>
            </p:nvSpPr>
            <p:spPr>
              <a:xfrm>
                <a:off x="4004354" y="4941343"/>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(50+)</a:t>
                </a:r>
              </a:p>
            </p:txBody>
          </p:sp>
        </p:grpSp>
        <p:grpSp>
          <p:nvGrpSpPr>
            <p:cNvPr id="103" name="Group 102">
              <a:extLst>
                <a:ext uri="{FF2B5EF4-FFF2-40B4-BE49-F238E27FC236}">
                  <a16:creationId xmlns:a16="http://schemas.microsoft.com/office/drawing/2014/main" id="{FA992590-29D5-47EB-87FB-2A787467C881}"/>
                </a:ext>
              </a:extLst>
            </p:cNvPr>
            <p:cNvGrpSpPr/>
            <p:nvPr/>
          </p:nvGrpSpPr>
          <p:grpSpPr>
            <a:xfrm>
              <a:off x="6284942" y="4862944"/>
              <a:ext cx="1189110" cy="420624"/>
              <a:chOff x="6284942" y="4862944"/>
              <a:chExt cx="1189110" cy="420624"/>
            </a:xfrm>
          </p:grpSpPr>
          <p:sp>
            <p:nvSpPr>
              <p:cNvPr id="104" name="Rectangle 103">
                <a:extLst>
                  <a:ext uri="{FF2B5EF4-FFF2-40B4-BE49-F238E27FC236}">
                    <a16:creationId xmlns:a16="http://schemas.microsoft.com/office/drawing/2014/main" id="{D23FFF26-EFAD-4712-811C-A70EDDC5C48A}"/>
                  </a:ext>
                </a:extLst>
              </p:cNvPr>
              <p:cNvSpPr/>
              <p:nvPr/>
            </p:nvSpPr>
            <p:spPr>
              <a:xfrm>
                <a:off x="6284942" y="4862944"/>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5B96EDB3-4445-420A-890B-1D6B44A7A0A7}"/>
                  </a:ext>
                </a:extLst>
              </p:cNvPr>
              <p:cNvSpPr txBox="1"/>
              <p:nvPr/>
            </p:nvSpPr>
            <p:spPr>
              <a:xfrm>
                <a:off x="6452039" y="4941343"/>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$8,000</a:t>
                </a:r>
              </a:p>
            </p:txBody>
          </p:sp>
        </p:grpSp>
      </p:grpSp>
      <p:grpSp>
        <p:nvGrpSpPr>
          <p:cNvPr id="108" name="Group 107">
            <a:extLst>
              <a:ext uri="{FF2B5EF4-FFF2-40B4-BE49-F238E27FC236}">
                <a16:creationId xmlns:a16="http://schemas.microsoft.com/office/drawing/2014/main" id="{6DB59998-FEB5-44C7-986C-E3342FBFDC18}"/>
              </a:ext>
            </a:extLst>
          </p:cNvPr>
          <p:cNvGrpSpPr/>
          <p:nvPr/>
        </p:nvGrpSpPr>
        <p:grpSpPr>
          <a:xfrm>
            <a:off x="2579732" y="4767150"/>
            <a:ext cx="4894320" cy="519187"/>
            <a:chOff x="2579732" y="5297358"/>
            <a:chExt cx="4894320" cy="420624"/>
          </a:xfrm>
        </p:grpSpPr>
        <p:grpSp>
          <p:nvGrpSpPr>
            <p:cNvPr id="109" name="Group 108">
              <a:extLst>
                <a:ext uri="{FF2B5EF4-FFF2-40B4-BE49-F238E27FC236}">
                  <a16:creationId xmlns:a16="http://schemas.microsoft.com/office/drawing/2014/main" id="{4B90A41E-A4AC-4E6B-80AD-4430AA0680CC}"/>
                </a:ext>
              </a:extLst>
            </p:cNvPr>
            <p:cNvGrpSpPr/>
            <p:nvPr/>
          </p:nvGrpSpPr>
          <p:grpSpPr>
            <a:xfrm>
              <a:off x="2579732" y="5297358"/>
              <a:ext cx="3700083" cy="420624"/>
              <a:chOff x="2579732" y="5297358"/>
              <a:chExt cx="3700083" cy="420624"/>
            </a:xfrm>
          </p:grpSpPr>
          <p:sp>
            <p:nvSpPr>
              <p:cNvPr id="113" name="Rectangle 112">
                <a:extLst>
                  <a:ext uri="{FF2B5EF4-FFF2-40B4-BE49-F238E27FC236}">
                    <a16:creationId xmlns:a16="http://schemas.microsoft.com/office/drawing/2014/main" id="{B9F27AD5-13B9-4D44-B293-B055B09ED783}"/>
                  </a:ext>
                </a:extLst>
              </p:cNvPr>
              <p:cNvSpPr/>
              <p:nvPr/>
            </p:nvSpPr>
            <p:spPr>
              <a:xfrm>
                <a:off x="2579732" y="5297358"/>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4" name="TextBox 113">
                <a:extLst>
                  <a:ext uri="{FF2B5EF4-FFF2-40B4-BE49-F238E27FC236}">
                    <a16:creationId xmlns:a16="http://schemas.microsoft.com/office/drawing/2014/main" id="{F4183262-CF48-47F9-BF51-8836DB88B3A1}"/>
                  </a:ext>
                </a:extLst>
              </p:cNvPr>
              <p:cNvSpPr txBox="1"/>
              <p:nvPr/>
            </p:nvSpPr>
            <p:spPr>
              <a:xfrm>
                <a:off x="4004354" y="5388668"/>
                <a:ext cx="2076993"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Employer match</a:t>
                </a:r>
              </a:p>
            </p:txBody>
          </p:sp>
        </p:grpSp>
        <p:grpSp>
          <p:nvGrpSpPr>
            <p:cNvPr id="110" name="Group 109">
              <a:extLst>
                <a:ext uri="{FF2B5EF4-FFF2-40B4-BE49-F238E27FC236}">
                  <a16:creationId xmlns:a16="http://schemas.microsoft.com/office/drawing/2014/main" id="{30276E18-B125-4560-9E0C-3853A3D76FBA}"/>
                </a:ext>
              </a:extLst>
            </p:cNvPr>
            <p:cNvGrpSpPr/>
            <p:nvPr/>
          </p:nvGrpSpPr>
          <p:grpSpPr>
            <a:xfrm>
              <a:off x="6284942" y="5297358"/>
              <a:ext cx="1189110" cy="420624"/>
              <a:chOff x="6284942" y="5297358"/>
              <a:chExt cx="1189110" cy="420624"/>
            </a:xfrm>
            <a:solidFill>
              <a:srgbClr val="767676"/>
            </a:solidFill>
          </p:grpSpPr>
          <p:sp>
            <p:nvSpPr>
              <p:cNvPr id="111" name="Rectangle 110">
                <a:extLst>
                  <a:ext uri="{FF2B5EF4-FFF2-40B4-BE49-F238E27FC236}">
                    <a16:creationId xmlns:a16="http://schemas.microsoft.com/office/drawing/2014/main" id="{E79AE2F7-4B6E-4F5D-BBDA-BAB8DE45504E}"/>
                  </a:ext>
                </a:extLst>
              </p:cNvPr>
              <p:cNvSpPr/>
              <p:nvPr/>
            </p:nvSpPr>
            <p:spPr>
              <a:xfrm>
                <a:off x="6284942" y="5297358"/>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4D48278C-1972-4D8D-8D59-3BCA6AF7A4F1}"/>
                  </a:ext>
                </a:extLst>
              </p:cNvPr>
              <p:cNvSpPr txBox="1"/>
              <p:nvPr/>
            </p:nvSpPr>
            <p:spPr>
              <a:xfrm>
                <a:off x="6457166" y="5388668"/>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$4,500</a:t>
                </a:r>
              </a:p>
            </p:txBody>
          </p:sp>
        </p:grpSp>
      </p:grpSp>
      <p:grpSp>
        <p:nvGrpSpPr>
          <p:cNvPr id="115" name="Group 114">
            <a:extLst>
              <a:ext uri="{FF2B5EF4-FFF2-40B4-BE49-F238E27FC236}">
                <a16:creationId xmlns:a16="http://schemas.microsoft.com/office/drawing/2014/main" id="{2886A3C7-B6A2-40C0-9858-F95E7AAA7835}"/>
              </a:ext>
            </a:extLst>
          </p:cNvPr>
          <p:cNvGrpSpPr/>
          <p:nvPr/>
        </p:nvGrpSpPr>
        <p:grpSpPr>
          <a:xfrm>
            <a:off x="2579731" y="5295494"/>
            <a:ext cx="3700083" cy="519187"/>
            <a:chOff x="2579732" y="5811443"/>
            <a:chExt cx="3700083" cy="519187"/>
          </a:xfrm>
        </p:grpSpPr>
        <p:sp>
          <p:nvSpPr>
            <p:cNvPr id="116" name="Rectangle 115">
              <a:extLst>
                <a:ext uri="{FF2B5EF4-FFF2-40B4-BE49-F238E27FC236}">
                  <a16:creationId xmlns:a16="http://schemas.microsoft.com/office/drawing/2014/main" id="{6D3564BC-B3B7-4C9D-AE21-E083AEDC0974}"/>
                </a:ext>
              </a:extLst>
            </p:cNvPr>
            <p:cNvSpPr/>
            <p:nvPr/>
          </p:nvSpPr>
          <p:spPr>
            <a:xfrm>
              <a:off x="2579732" y="5811443"/>
              <a:ext cx="3700083" cy="519187"/>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CB573DD4-7923-4B1E-AE95-FFFCB05FE6DA}"/>
                </a:ext>
              </a:extLst>
            </p:cNvPr>
            <p:cNvSpPr txBox="1"/>
            <p:nvPr/>
          </p:nvSpPr>
          <p:spPr>
            <a:xfrm>
              <a:off x="3988992" y="5932536"/>
              <a:ext cx="207699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Employer plan</a:t>
              </a:r>
            </a:p>
          </p:txBody>
        </p:sp>
      </p:grpSp>
      <p:grpSp>
        <p:nvGrpSpPr>
          <p:cNvPr id="118" name="Group 117">
            <a:extLst>
              <a:ext uri="{FF2B5EF4-FFF2-40B4-BE49-F238E27FC236}">
                <a16:creationId xmlns:a16="http://schemas.microsoft.com/office/drawing/2014/main" id="{61DA4052-9BA5-44E4-B166-D99220FB038C}"/>
              </a:ext>
            </a:extLst>
          </p:cNvPr>
          <p:cNvGrpSpPr/>
          <p:nvPr/>
        </p:nvGrpSpPr>
        <p:grpSpPr>
          <a:xfrm>
            <a:off x="6284942" y="5296970"/>
            <a:ext cx="1189110" cy="519187"/>
            <a:chOff x="6284942" y="5730370"/>
            <a:chExt cx="1189110" cy="600260"/>
          </a:xfrm>
        </p:grpSpPr>
        <p:sp>
          <p:nvSpPr>
            <p:cNvPr id="119" name="Rectangle 118">
              <a:extLst>
                <a:ext uri="{FF2B5EF4-FFF2-40B4-BE49-F238E27FC236}">
                  <a16:creationId xmlns:a16="http://schemas.microsoft.com/office/drawing/2014/main" id="{AF2CB46B-F767-456B-B733-0B322610E251}"/>
                </a:ext>
              </a:extLst>
            </p:cNvPr>
            <p:cNvSpPr/>
            <p:nvPr/>
          </p:nvSpPr>
          <p:spPr>
            <a:xfrm>
              <a:off x="6284942" y="5730370"/>
              <a:ext cx="1189110" cy="60026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0" name="TextBox 119">
              <a:extLst>
                <a:ext uri="{FF2B5EF4-FFF2-40B4-BE49-F238E27FC236}">
                  <a16:creationId xmlns:a16="http://schemas.microsoft.com/office/drawing/2014/main" id="{6FC023A8-4927-42E6-AE83-CF3EC96A3747}"/>
                </a:ext>
              </a:extLst>
            </p:cNvPr>
            <p:cNvSpPr txBox="1"/>
            <p:nvPr/>
          </p:nvSpPr>
          <p:spPr>
            <a:xfrm>
              <a:off x="6457166" y="5893304"/>
              <a:ext cx="858296" cy="32025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t>
              </a:r>
              <a:r>
                <a:rPr lang="en-US" b="1" dirty="0">
                  <a:solidFill>
                    <a:srgbClr val="FFFFFF"/>
                  </a:solidFill>
                  <a:latin typeface="Arial"/>
                </a:rPr>
                <a:t>24</a:t>
              </a:r>
              <a:r>
                <a:rPr kumimoji="0" lang="en-US" sz="1800" b="1" i="0" u="none" strike="noStrike" kern="1200" cap="none" spc="0" normalizeH="0" baseline="0" noProof="0" dirty="0">
                  <a:ln>
                    <a:noFill/>
                  </a:ln>
                  <a:solidFill>
                    <a:srgbClr val="FFFFFF"/>
                  </a:solidFill>
                  <a:effectLst/>
                  <a:uLnTx/>
                  <a:uFillTx/>
                  <a:latin typeface="Arial"/>
                  <a:ea typeface="+mn-ea"/>
                  <a:cs typeface="+mn-cs"/>
                </a:rPr>
                <a:t>,500</a:t>
              </a:r>
            </a:p>
          </p:txBody>
        </p:sp>
      </p:grpSp>
      <p:pic>
        <p:nvPicPr>
          <p:cNvPr id="121" name="Picture 120">
            <a:extLst>
              <a:ext uri="{FF2B5EF4-FFF2-40B4-BE49-F238E27FC236}">
                <a16:creationId xmlns:a16="http://schemas.microsoft.com/office/drawing/2014/main" id="{D8841780-EF42-492E-99D3-19CFED4E990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25880" y="987552"/>
            <a:ext cx="2832928" cy="5226524"/>
          </a:xfrm>
          <a:prstGeom prst="rect">
            <a:avLst/>
          </a:prstGeom>
        </p:spPr>
      </p:pic>
      <p:sp>
        <p:nvSpPr>
          <p:cNvPr id="122" name="Rectangle 11">
            <a:extLst>
              <a:ext uri="{FF2B5EF4-FFF2-40B4-BE49-F238E27FC236}">
                <a16:creationId xmlns:a16="http://schemas.microsoft.com/office/drawing/2014/main" id="{57161AFB-4329-4EC1-8BCE-EACA09C5BF21}"/>
              </a:ext>
            </a:extLst>
          </p:cNvPr>
          <p:cNvSpPr/>
          <p:nvPr/>
        </p:nvSpPr>
        <p:spPr>
          <a:xfrm>
            <a:off x="3880091" y="1333501"/>
            <a:ext cx="1601037" cy="1382430"/>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4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400" b="1" i="0" u="none" strike="noStrike" kern="1200" cap="none" spc="0" normalizeH="0" baseline="0" noProof="0" dirty="0">
                <a:ln>
                  <a:noFill/>
                </a:ln>
                <a:solidFill>
                  <a:srgbClr val="767676"/>
                </a:solidFill>
                <a:effectLst/>
                <a:uLnTx/>
                <a:uFillTx/>
                <a:latin typeface="Arial"/>
                <a:ea typeface="+mn-ea"/>
                <a:cs typeface="+mn-cs"/>
              </a:rPr>
              <a:t>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p>
          <a:p>
            <a:pPr marL="0" marR="0" lvl="0" indent="0" algn="l" defTabSz="914400" rtl="0" eaLnBrk="1" fontAlgn="auto" latinLnBrk="0" hangingPunct="1">
              <a:lnSpc>
                <a:spcPts val="1800"/>
              </a:lnSpc>
              <a:spcBef>
                <a:spcPts val="0"/>
              </a:spcBef>
              <a:spcAft>
                <a:spcPts val="400"/>
              </a:spcAft>
              <a:buClrTx/>
              <a:buSzTx/>
              <a:buFontTx/>
              <a:buNone/>
              <a:tabLst>
                <a:tab pos="1262063"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INCOME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$150,000</a:t>
            </a: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Rectangle 11">
            <a:extLst>
              <a:ext uri="{FF2B5EF4-FFF2-40B4-BE49-F238E27FC236}">
                <a16:creationId xmlns:a16="http://schemas.microsoft.com/office/drawing/2014/main" id="{D7DC410C-9685-4D52-85D9-663E9CC0ADFA}"/>
              </a:ext>
            </a:extLst>
          </p:cNvPr>
          <p:cNvSpPr/>
          <p:nvPr/>
        </p:nvSpPr>
        <p:spPr>
          <a:xfrm>
            <a:off x="373263" y="1333501"/>
            <a:ext cx="1601037" cy="153631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12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800" b="0" i="0" u="none" strike="noStrike" kern="1200" cap="none" spc="0" normalizeH="0" baseline="0" noProof="0" dirty="0">
                <a:ln>
                  <a:noFill/>
                </a:ln>
                <a:solidFill>
                  <a:srgbClr val="767676"/>
                </a:solidFill>
                <a:effectLst/>
                <a:uLnTx/>
                <a:uFillTx/>
                <a:latin typeface="Arial"/>
                <a:ea typeface="+mn-ea"/>
                <a:cs typeface="+mn-cs"/>
              </a:rPr>
              <a:t> </a:t>
            </a:r>
            <a:br>
              <a:rPr kumimoji="0" lang="en-US" sz="1800" b="0"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endParaRPr kumimoji="0" lang="en-US" sz="14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ts val="2200"/>
              </a:lnSpc>
              <a:spcBef>
                <a:spcPts val="0"/>
              </a:spcBef>
              <a:spcAft>
                <a:spcPts val="1200"/>
              </a:spcAft>
              <a:buClrTx/>
              <a:buSzTx/>
              <a:buFontTx/>
              <a:buNone/>
              <a:tabLst>
                <a:tab pos="1262063" algn="l"/>
                <a:tab pos="1481138" algn="l"/>
              </a:tabLst>
              <a:defRPr/>
            </a:pPr>
            <a:r>
              <a:rPr kumimoji="0" lang="en-US" sz="1800" b="1" i="0" u="none" strike="noStrike" kern="1200" cap="none" spc="0" normalizeH="0" baseline="0" noProof="0" dirty="0">
                <a:ln>
                  <a:noFill/>
                </a:ln>
                <a:solidFill>
                  <a:srgbClr val="333333"/>
                </a:solidFill>
                <a:effectLst/>
                <a:uLnTx/>
                <a:uFillTx/>
                <a:latin typeface="Arial"/>
                <a:ea typeface="+mn-ea"/>
                <a:cs typeface="+mn-cs"/>
              </a:rPr>
              <a:t>Historical Society Volunteer</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0D922F83-8DBE-6A60-FEDC-F3DFD1A01E7C}"/>
              </a:ext>
            </a:extLst>
          </p:cNvPr>
          <p:cNvPicPr>
            <a:picLocks noChangeAspect="1"/>
          </p:cNvPicPr>
          <p:nvPr/>
        </p:nvPicPr>
        <p:blipFill>
          <a:blip r:embed="rId4" cstate="print">
            <a:extLst>
              <a:ext uri="{28A0092B-C50C-407E-A947-70E740481C1C}">
                <a14:useLocalDpi xmlns:a14="http://schemas.microsoft.com/office/drawing/2010/main" val="0"/>
              </a:ext>
            </a:extLst>
          </a:blip>
          <a:srcRect l="-2145" t="27482" b="-9199"/>
          <a:stretch>
            <a:fillRect/>
          </a:stretch>
        </p:blipFill>
        <p:spPr>
          <a:xfrm>
            <a:off x="9609826" y="158780"/>
            <a:ext cx="2578999" cy="438984"/>
          </a:xfrm>
          <a:prstGeom prst="rect">
            <a:avLst/>
          </a:prstGeom>
        </p:spPr>
      </p:pic>
    </p:spTree>
    <p:extLst>
      <p:ext uri="{BB962C8B-B14F-4D97-AF65-F5344CB8AC3E}">
        <p14:creationId xmlns:p14="http://schemas.microsoft.com/office/powerpoint/2010/main" val="312475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4"/>
                                        </p:tgtEl>
                                        <p:attrNameLst>
                                          <p:attrName>ppt_w</p:attrName>
                                        </p:attrNameLst>
                                      </p:cBhvr>
                                      <p:tavLst>
                                        <p:tav tm="0">
                                          <p:val>
                                            <p:strVal val="ppt_w"/>
                                          </p:val>
                                        </p:tav>
                                        <p:tav tm="100000">
                                          <p:val>
                                            <p:fltVal val="0"/>
                                          </p:val>
                                        </p:tav>
                                      </p:tavLst>
                                    </p:anim>
                                    <p:anim calcmode="lin" valueType="num">
                                      <p:cBhvr>
                                        <p:cTn id="7" dur="500"/>
                                        <p:tgtEl>
                                          <p:spTgt spid="44"/>
                                        </p:tgtEl>
                                        <p:attrNameLst>
                                          <p:attrName>ppt_h</p:attrName>
                                        </p:attrNameLst>
                                      </p:cBhvr>
                                      <p:tavLst>
                                        <p:tav tm="0">
                                          <p:val>
                                            <p:strVal val="ppt_h"/>
                                          </p:val>
                                        </p:tav>
                                        <p:tav tm="100000">
                                          <p:val>
                                            <p:fltVal val="0"/>
                                          </p:val>
                                        </p:tav>
                                      </p:tavLst>
                                    </p:anim>
                                    <p:animEffect transition="out" filter="fade">
                                      <p:cBhvr>
                                        <p:cTn id="8" dur="500"/>
                                        <p:tgtEl>
                                          <p:spTgt spid="44"/>
                                        </p:tgtEl>
                                      </p:cBhvr>
                                    </p:animEffect>
                                    <p:set>
                                      <p:cBhvr>
                                        <p:cTn id="9" dur="1" fill="hold">
                                          <p:stCondLst>
                                            <p:cond delay="499"/>
                                          </p:stCondLst>
                                        </p:cTn>
                                        <p:tgtEl>
                                          <p:spTgt spid="44"/>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500"/>
                            </p:stCondLst>
                            <p:childTnLst>
                              <p:par>
                                <p:cTn id="16" presetID="22" presetClass="entr" presetSubtype="8" fill="hold" nodeType="after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68"/>
                                        </p:tgtEl>
                                        <p:attrNameLst>
                                          <p:attrName>style.visibility</p:attrName>
                                        </p:attrNameLst>
                                      </p:cBhvr>
                                      <p:to>
                                        <p:strVal val="visible"/>
                                      </p:to>
                                    </p:set>
                                    <p:animEffect transition="in" filter="wipe(left)">
                                      <p:cBhvr>
                                        <p:cTn id="21" dur="500"/>
                                        <p:tgtEl>
                                          <p:spTgt spid="6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fill="hold" nodeType="clickEffect">
                                  <p:stCondLst>
                                    <p:cond delay="0"/>
                                  </p:stCondLst>
                                  <p:childTnLst>
                                    <p:animMotion origin="layout" path="M 4.34488E-6 -7.40741E-7 L -0.44426 0.16343 " pathEditMode="relative" rAng="0" ptsTypes="AA">
                                      <p:cBhvr>
                                        <p:cTn id="25" dur="250" fill="hold"/>
                                        <p:tgtEl>
                                          <p:spTgt spid="12"/>
                                        </p:tgtEl>
                                        <p:attrNameLst>
                                          <p:attrName>ppt_x</p:attrName>
                                          <p:attrName>ppt_y</p:attrName>
                                        </p:attrNameLst>
                                      </p:cBhvr>
                                      <p:rCtr x="-22219" y="8171"/>
                                    </p:animMotion>
                                  </p:childTnLst>
                                </p:cTn>
                              </p:par>
                              <p:par>
                                <p:cTn id="26" presetID="53" presetClass="exit" presetSubtype="32" fill="hold" nodeType="withEffect">
                                  <p:stCondLst>
                                    <p:cond delay="0"/>
                                  </p:stCondLst>
                                  <p:childTnLst>
                                    <p:anim calcmode="lin" valueType="num">
                                      <p:cBhvr>
                                        <p:cTn id="27" dur="250"/>
                                        <p:tgtEl>
                                          <p:spTgt spid="12"/>
                                        </p:tgtEl>
                                        <p:attrNameLst>
                                          <p:attrName>ppt_w</p:attrName>
                                        </p:attrNameLst>
                                      </p:cBhvr>
                                      <p:tavLst>
                                        <p:tav tm="0">
                                          <p:val>
                                            <p:strVal val="ppt_w"/>
                                          </p:val>
                                        </p:tav>
                                        <p:tav tm="100000">
                                          <p:val>
                                            <p:fltVal val="0"/>
                                          </p:val>
                                        </p:tav>
                                      </p:tavLst>
                                    </p:anim>
                                    <p:anim calcmode="lin" valueType="num">
                                      <p:cBhvr>
                                        <p:cTn id="28" dur="250"/>
                                        <p:tgtEl>
                                          <p:spTgt spid="12"/>
                                        </p:tgtEl>
                                        <p:attrNameLst>
                                          <p:attrName>ppt_h</p:attrName>
                                        </p:attrNameLst>
                                      </p:cBhvr>
                                      <p:tavLst>
                                        <p:tav tm="0">
                                          <p:val>
                                            <p:strVal val="ppt_h"/>
                                          </p:val>
                                        </p:tav>
                                        <p:tav tm="100000">
                                          <p:val>
                                            <p:fltVal val="0"/>
                                          </p:val>
                                        </p:tav>
                                      </p:tavLst>
                                    </p:anim>
                                    <p:animEffect transition="out" filter="fade">
                                      <p:cBhvr>
                                        <p:cTn id="29" dur="250"/>
                                        <p:tgtEl>
                                          <p:spTgt spid="12"/>
                                        </p:tgtEl>
                                      </p:cBhvr>
                                    </p:animEffect>
                                    <p:set>
                                      <p:cBhvr>
                                        <p:cTn id="30" dur="1" fill="hold">
                                          <p:stCondLst>
                                            <p:cond delay="249"/>
                                          </p:stCondLst>
                                        </p:cTn>
                                        <p:tgtEl>
                                          <p:spTgt spid="12"/>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left)">
                                      <p:cBhvr>
                                        <p:cTn id="33" dur="500"/>
                                        <p:tgtEl>
                                          <p:spTgt spid="70"/>
                                        </p:tgtEl>
                                      </p:cBhvr>
                                    </p:animEffect>
                                  </p:childTnLst>
                                </p:cTn>
                              </p:par>
                            </p:childTnLst>
                          </p:cTn>
                        </p:par>
                        <p:par>
                          <p:cTn id="34" fill="hold">
                            <p:stCondLst>
                              <p:cond delay="500"/>
                            </p:stCondLst>
                            <p:childTnLst>
                              <p:par>
                                <p:cTn id="35" presetID="22" presetClass="entr" presetSubtype="8" fill="hold" nodeType="afterEffect">
                                  <p:stCondLst>
                                    <p:cond delay="500"/>
                                  </p:stCondLst>
                                  <p:childTnLst>
                                    <p:set>
                                      <p:cBhvr>
                                        <p:cTn id="36" dur="1" fill="hold">
                                          <p:stCondLst>
                                            <p:cond delay="0"/>
                                          </p:stCondLst>
                                        </p:cTn>
                                        <p:tgtEl>
                                          <p:spTgt spid="91"/>
                                        </p:tgtEl>
                                        <p:attrNameLst>
                                          <p:attrName>style.visibility</p:attrName>
                                        </p:attrNameLst>
                                      </p:cBhvr>
                                      <p:to>
                                        <p:strVal val="visible"/>
                                      </p:to>
                                    </p:set>
                                    <p:animEffect transition="in" filter="wipe(left)">
                                      <p:cBhvr>
                                        <p:cTn id="37" dur="250"/>
                                        <p:tgtEl>
                                          <p:spTgt spid="91"/>
                                        </p:tgtEl>
                                      </p:cBhvr>
                                    </p:animEffect>
                                  </p:childTnLst>
                                </p:cTn>
                              </p:par>
                            </p:childTnLst>
                          </p:cTn>
                        </p:par>
                        <p:par>
                          <p:cTn id="38" fill="hold">
                            <p:stCondLst>
                              <p:cond delay="1250"/>
                            </p:stCondLst>
                            <p:childTnLst>
                              <p:par>
                                <p:cTn id="39" presetID="42" presetClass="entr" presetSubtype="0" fill="hold" nodeType="afterEffect">
                                  <p:stCondLst>
                                    <p:cond delay="5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anim calcmode="lin" valueType="num">
                                      <p:cBhvr>
                                        <p:cTn id="42" dur="500" fill="hold"/>
                                        <p:tgtEl>
                                          <p:spTgt spid="3"/>
                                        </p:tgtEl>
                                        <p:attrNameLst>
                                          <p:attrName>ppt_x</p:attrName>
                                        </p:attrNameLst>
                                      </p:cBhvr>
                                      <p:tavLst>
                                        <p:tav tm="0">
                                          <p:val>
                                            <p:strVal val="#ppt_x"/>
                                          </p:val>
                                        </p:tav>
                                        <p:tav tm="100000">
                                          <p:val>
                                            <p:strVal val="#ppt_x"/>
                                          </p:val>
                                        </p:tav>
                                      </p:tavLst>
                                    </p:anim>
                                    <p:anim calcmode="lin" valueType="num">
                                      <p:cBhvr>
                                        <p:cTn id="4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3D2035A8-A167-4745-8396-90E9B857FE2C}"/>
              </a:ext>
            </a:extLst>
          </p:cNvPr>
          <p:cNvGrpSpPr/>
          <p:nvPr/>
        </p:nvGrpSpPr>
        <p:grpSpPr>
          <a:xfrm>
            <a:off x="2579732" y="3460392"/>
            <a:ext cx="4894320" cy="420624"/>
            <a:chOff x="2579732" y="3992925"/>
            <a:chExt cx="4894320" cy="420624"/>
          </a:xfrm>
        </p:grpSpPr>
        <p:grpSp>
          <p:nvGrpSpPr>
            <p:cNvPr id="89" name="Group 88">
              <a:extLst>
                <a:ext uri="{FF2B5EF4-FFF2-40B4-BE49-F238E27FC236}">
                  <a16:creationId xmlns:a16="http://schemas.microsoft.com/office/drawing/2014/main" id="{BC5495E2-0B9B-418E-B315-54B6174A92B3}"/>
                </a:ext>
              </a:extLst>
            </p:cNvPr>
            <p:cNvGrpSpPr/>
            <p:nvPr/>
          </p:nvGrpSpPr>
          <p:grpSpPr>
            <a:xfrm>
              <a:off x="2579732" y="3992925"/>
              <a:ext cx="3819610" cy="420624"/>
              <a:chOff x="2579732" y="3992925"/>
              <a:chExt cx="3819610" cy="420624"/>
            </a:xfrm>
          </p:grpSpPr>
          <p:sp>
            <p:nvSpPr>
              <p:cNvPr id="132" name="Rectangle 131">
                <a:extLst>
                  <a:ext uri="{FF2B5EF4-FFF2-40B4-BE49-F238E27FC236}">
                    <a16:creationId xmlns:a16="http://schemas.microsoft.com/office/drawing/2014/main" id="{874734B4-BAF6-41B5-BF02-D5F072884396}"/>
                  </a:ext>
                </a:extLst>
              </p:cNvPr>
              <p:cNvSpPr/>
              <p:nvPr/>
            </p:nvSpPr>
            <p:spPr>
              <a:xfrm>
                <a:off x="2579732" y="3992925"/>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TextBox 132">
                <a:extLst>
                  <a:ext uri="{FF2B5EF4-FFF2-40B4-BE49-F238E27FC236}">
                    <a16:creationId xmlns:a16="http://schemas.microsoft.com/office/drawing/2014/main" id="{79D393AD-EF3E-401E-B4C0-3E2F225DBC04}"/>
                  </a:ext>
                </a:extLst>
              </p:cNvPr>
              <p:cNvSpPr txBox="1"/>
              <p:nvPr/>
            </p:nvSpPr>
            <p:spPr>
              <a:xfrm>
                <a:off x="4004354" y="4071324"/>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(50+) </a:t>
                </a:r>
              </a:p>
            </p:txBody>
          </p:sp>
        </p:grpSp>
        <p:grpSp>
          <p:nvGrpSpPr>
            <p:cNvPr id="94" name="Group 93">
              <a:extLst>
                <a:ext uri="{FF2B5EF4-FFF2-40B4-BE49-F238E27FC236}">
                  <a16:creationId xmlns:a16="http://schemas.microsoft.com/office/drawing/2014/main" id="{3F855EDD-AB6D-4BA6-ABE3-04DB140C1BEF}"/>
                </a:ext>
              </a:extLst>
            </p:cNvPr>
            <p:cNvGrpSpPr/>
            <p:nvPr/>
          </p:nvGrpSpPr>
          <p:grpSpPr>
            <a:xfrm>
              <a:off x="6284942" y="3992925"/>
              <a:ext cx="1189110" cy="420624"/>
              <a:chOff x="6284942" y="3992925"/>
              <a:chExt cx="1189110" cy="420624"/>
            </a:xfrm>
            <a:solidFill>
              <a:schemeClr val="accent5"/>
            </a:solidFill>
          </p:grpSpPr>
          <p:sp>
            <p:nvSpPr>
              <p:cNvPr id="95" name="Rectangle 94">
                <a:extLst>
                  <a:ext uri="{FF2B5EF4-FFF2-40B4-BE49-F238E27FC236}">
                    <a16:creationId xmlns:a16="http://schemas.microsoft.com/office/drawing/2014/main" id="{7A83058D-991D-4D00-92D2-3A7B87FA94D9}"/>
                  </a:ext>
                </a:extLst>
              </p:cNvPr>
              <p:cNvSpPr/>
              <p:nvPr/>
            </p:nvSpPr>
            <p:spPr>
              <a:xfrm>
                <a:off x="6284942" y="3992925"/>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1" name="TextBox 130">
                <a:extLst>
                  <a:ext uri="{FF2B5EF4-FFF2-40B4-BE49-F238E27FC236}">
                    <a16:creationId xmlns:a16="http://schemas.microsoft.com/office/drawing/2014/main" id="{5B502DC7-34E1-4B9A-A5A5-5C55D92F4AAB}"/>
                  </a:ext>
                </a:extLst>
              </p:cNvPr>
              <p:cNvSpPr txBox="1"/>
              <p:nvPr/>
            </p:nvSpPr>
            <p:spPr>
              <a:xfrm>
                <a:off x="6452039" y="4071324"/>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$1,100</a:t>
                </a:r>
              </a:p>
            </p:txBody>
          </p:sp>
        </p:grpSp>
      </p:grpSp>
      <p:grpSp>
        <p:nvGrpSpPr>
          <p:cNvPr id="134" name="Group 133">
            <a:extLst>
              <a:ext uri="{FF2B5EF4-FFF2-40B4-BE49-F238E27FC236}">
                <a16:creationId xmlns:a16="http://schemas.microsoft.com/office/drawing/2014/main" id="{CB4D6EC1-B394-4E18-9ACC-625437747602}"/>
              </a:ext>
            </a:extLst>
          </p:cNvPr>
          <p:cNvGrpSpPr/>
          <p:nvPr/>
        </p:nvGrpSpPr>
        <p:grpSpPr>
          <a:xfrm>
            <a:off x="2579732" y="3893075"/>
            <a:ext cx="3700083" cy="420624"/>
            <a:chOff x="2579732" y="4425528"/>
            <a:chExt cx="3700083" cy="420624"/>
          </a:xfrm>
        </p:grpSpPr>
        <p:sp>
          <p:nvSpPr>
            <p:cNvPr id="135" name="Rectangle 134">
              <a:extLst>
                <a:ext uri="{FF2B5EF4-FFF2-40B4-BE49-F238E27FC236}">
                  <a16:creationId xmlns:a16="http://schemas.microsoft.com/office/drawing/2014/main" id="{533B0A48-8A9C-4BC9-A4C0-2AB608F0AB10}"/>
                </a:ext>
              </a:extLst>
            </p:cNvPr>
            <p:cNvSpPr/>
            <p:nvPr/>
          </p:nvSpPr>
          <p:spPr>
            <a:xfrm>
              <a:off x="2579732" y="4425528"/>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TextBox 135">
              <a:extLst>
                <a:ext uri="{FF2B5EF4-FFF2-40B4-BE49-F238E27FC236}">
                  <a16:creationId xmlns:a16="http://schemas.microsoft.com/office/drawing/2014/main" id="{5FA097CF-B99E-4763-B7A1-A4BC73E0C39F}"/>
                </a:ext>
              </a:extLst>
            </p:cNvPr>
            <p:cNvSpPr txBox="1"/>
            <p:nvPr/>
          </p:nvSpPr>
          <p:spPr>
            <a:xfrm>
              <a:off x="4004354" y="4517352"/>
              <a:ext cx="1606164" cy="265482"/>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Roth IRA</a:t>
              </a:r>
            </a:p>
          </p:txBody>
        </p:sp>
      </p:grpSp>
      <p:grpSp>
        <p:nvGrpSpPr>
          <p:cNvPr id="137" name="Group 136">
            <a:extLst>
              <a:ext uri="{FF2B5EF4-FFF2-40B4-BE49-F238E27FC236}">
                <a16:creationId xmlns:a16="http://schemas.microsoft.com/office/drawing/2014/main" id="{4866E018-8241-46B3-9015-46B98C7C275C}"/>
              </a:ext>
            </a:extLst>
          </p:cNvPr>
          <p:cNvGrpSpPr/>
          <p:nvPr/>
        </p:nvGrpSpPr>
        <p:grpSpPr>
          <a:xfrm>
            <a:off x="6284942" y="3893040"/>
            <a:ext cx="1189110" cy="420624"/>
            <a:chOff x="6284942" y="4425389"/>
            <a:chExt cx="1189110" cy="420624"/>
          </a:xfrm>
          <a:solidFill>
            <a:schemeClr val="accent5"/>
          </a:solidFill>
        </p:grpSpPr>
        <p:sp>
          <p:nvSpPr>
            <p:cNvPr id="138" name="Rectangle 137">
              <a:extLst>
                <a:ext uri="{FF2B5EF4-FFF2-40B4-BE49-F238E27FC236}">
                  <a16:creationId xmlns:a16="http://schemas.microsoft.com/office/drawing/2014/main" id="{15F05B91-1E3C-47F5-BF86-C715B5CEECEC}"/>
                </a:ext>
              </a:extLst>
            </p:cNvPr>
            <p:cNvSpPr/>
            <p:nvPr/>
          </p:nvSpPr>
          <p:spPr>
            <a:xfrm>
              <a:off x="6284942" y="4425389"/>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42385698-1457-48A2-89A8-DD3C6F69760A}"/>
                </a:ext>
              </a:extLst>
            </p:cNvPr>
            <p:cNvSpPr txBox="1"/>
            <p:nvPr/>
          </p:nvSpPr>
          <p:spPr>
            <a:xfrm>
              <a:off x="6452039" y="4517352"/>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t>
              </a:r>
              <a:r>
                <a:rPr lang="en-US" b="1" dirty="0">
                  <a:solidFill>
                    <a:srgbClr val="FFFFFF"/>
                  </a:solidFill>
                  <a:latin typeface="Arial"/>
                </a:rPr>
                <a:t>7</a:t>
              </a:r>
              <a:r>
                <a:rPr kumimoji="0" lang="en-US" sz="1800" b="1" i="0" u="none" strike="noStrike" kern="1200" cap="none" spc="0" normalizeH="0" baseline="0" noProof="0" dirty="0">
                  <a:ln>
                    <a:noFill/>
                  </a:ln>
                  <a:solidFill>
                    <a:srgbClr val="FFFFFF"/>
                  </a:solidFill>
                  <a:effectLst/>
                  <a:uLnTx/>
                  <a:uFillTx/>
                  <a:latin typeface="Arial"/>
                  <a:ea typeface="+mn-ea"/>
                  <a:cs typeface="+mn-cs"/>
                </a:rPr>
                <a:t>,500</a:t>
              </a:r>
            </a:p>
          </p:txBody>
        </p:sp>
      </p:grpSp>
      <p:grpSp>
        <p:nvGrpSpPr>
          <p:cNvPr id="140" name="Group 139">
            <a:extLst>
              <a:ext uri="{FF2B5EF4-FFF2-40B4-BE49-F238E27FC236}">
                <a16:creationId xmlns:a16="http://schemas.microsoft.com/office/drawing/2014/main" id="{3D98C949-7859-4BBB-A3E2-C1508BF28EEC}"/>
              </a:ext>
            </a:extLst>
          </p:cNvPr>
          <p:cNvGrpSpPr/>
          <p:nvPr/>
        </p:nvGrpSpPr>
        <p:grpSpPr>
          <a:xfrm>
            <a:off x="2579732" y="4325688"/>
            <a:ext cx="4894320" cy="420624"/>
            <a:chOff x="2579732" y="4862944"/>
            <a:chExt cx="4894320" cy="420624"/>
          </a:xfrm>
        </p:grpSpPr>
        <p:grpSp>
          <p:nvGrpSpPr>
            <p:cNvPr id="141" name="Group 140">
              <a:extLst>
                <a:ext uri="{FF2B5EF4-FFF2-40B4-BE49-F238E27FC236}">
                  <a16:creationId xmlns:a16="http://schemas.microsoft.com/office/drawing/2014/main" id="{C9E05DFF-4473-4161-A52F-D6F75F91F3AE}"/>
                </a:ext>
              </a:extLst>
            </p:cNvPr>
            <p:cNvGrpSpPr/>
            <p:nvPr/>
          </p:nvGrpSpPr>
          <p:grpSpPr>
            <a:xfrm>
              <a:off x="2579732" y="4862944"/>
              <a:ext cx="3819610" cy="420624"/>
              <a:chOff x="2579732" y="4862944"/>
              <a:chExt cx="3819610" cy="420624"/>
            </a:xfrm>
          </p:grpSpPr>
          <p:sp>
            <p:nvSpPr>
              <p:cNvPr id="145" name="Rectangle 144">
                <a:extLst>
                  <a:ext uri="{FF2B5EF4-FFF2-40B4-BE49-F238E27FC236}">
                    <a16:creationId xmlns:a16="http://schemas.microsoft.com/office/drawing/2014/main" id="{E8EB6856-B16B-49FA-8D4A-22C73E7ED446}"/>
                  </a:ext>
                </a:extLst>
              </p:cNvPr>
              <p:cNvSpPr/>
              <p:nvPr/>
            </p:nvSpPr>
            <p:spPr>
              <a:xfrm>
                <a:off x="2579732" y="4862944"/>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6" name="TextBox 145">
                <a:extLst>
                  <a:ext uri="{FF2B5EF4-FFF2-40B4-BE49-F238E27FC236}">
                    <a16:creationId xmlns:a16="http://schemas.microsoft.com/office/drawing/2014/main" id="{B5B785AA-AA61-472E-BAB6-AAFCD1CFB8C9}"/>
                  </a:ext>
                </a:extLst>
              </p:cNvPr>
              <p:cNvSpPr txBox="1"/>
              <p:nvPr/>
            </p:nvSpPr>
            <p:spPr>
              <a:xfrm>
                <a:off x="4004354" y="4941343"/>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(50+)</a:t>
                </a:r>
              </a:p>
            </p:txBody>
          </p:sp>
        </p:grpSp>
        <p:grpSp>
          <p:nvGrpSpPr>
            <p:cNvPr id="142" name="Group 141">
              <a:extLst>
                <a:ext uri="{FF2B5EF4-FFF2-40B4-BE49-F238E27FC236}">
                  <a16:creationId xmlns:a16="http://schemas.microsoft.com/office/drawing/2014/main" id="{28BEB628-7AD4-401B-9CBE-58BC3DD91AD5}"/>
                </a:ext>
              </a:extLst>
            </p:cNvPr>
            <p:cNvGrpSpPr/>
            <p:nvPr/>
          </p:nvGrpSpPr>
          <p:grpSpPr>
            <a:xfrm>
              <a:off x="6284942" y="4862944"/>
              <a:ext cx="1189110" cy="420624"/>
              <a:chOff x="6284942" y="4862944"/>
              <a:chExt cx="1189110" cy="420624"/>
            </a:xfrm>
          </p:grpSpPr>
          <p:sp>
            <p:nvSpPr>
              <p:cNvPr id="143" name="Rectangle 142">
                <a:extLst>
                  <a:ext uri="{FF2B5EF4-FFF2-40B4-BE49-F238E27FC236}">
                    <a16:creationId xmlns:a16="http://schemas.microsoft.com/office/drawing/2014/main" id="{8F4734DF-024F-49D1-91FA-075FF9A02F91}"/>
                  </a:ext>
                </a:extLst>
              </p:cNvPr>
              <p:cNvSpPr/>
              <p:nvPr/>
            </p:nvSpPr>
            <p:spPr>
              <a:xfrm>
                <a:off x="6284942" y="4862944"/>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4" name="TextBox 143">
                <a:extLst>
                  <a:ext uri="{FF2B5EF4-FFF2-40B4-BE49-F238E27FC236}">
                    <a16:creationId xmlns:a16="http://schemas.microsoft.com/office/drawing/2014/main" id="{A5A419D1-619E-4E3D-99F2-583C4F9EFA29}"/>
                  </a:ext>
                </a:extLst>
              </p:cNvPr>
              <p:cNvSpPr txBox="1"/>
              <p:nvPr/>
            </p:nvSpPr>
            <p:spPr>
              <a:xfrm>
                <a:off x="6452039" y="4941343"/>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$8,000</a:t>
                </a:r>
              </a:p>
            </p:txBody>
          </p:sp>
        </p:grpSp>
      </p:grpSp>
      <p:grpSp>
        <p:nvGrpSpPr>
          <p:cNvPr id="3" name="Group 2">
            <a:extLst>
              <a:ext uri="{FF2B5EF4-FFF2-40B4-BE49-F238E27FC236}">
                <a16:creationId xmlns:a16="http://schemas.microsoft.com/office/drawing/2014/main" id="{C91CBE1B-B94E-4AD0-9333-FBF0C789CFDB}"/>
              </a:ext>
            </a:extLst>
          </p:cNvPr>
          <p:cNvGrpSpPr/>
          <p:nvPr/>
        </p:nvGrpSpPr>
        <p:grpSpPr>
          <a:xfrm>
            <a:off x="2579732" y="2592947"/>
            <a:ext cx="4894320" cy="420624"/>
            <a:chOff x="2579732" y="3123307"/>
            <a:chExt cx="4894320" cy="420624"/>
          </a:xfrm>
        </p:grpSpPr>
        <p:grpSp>
          <p:nvGrpSpPr>
            <p:cNvPr id="26" name="Group 25">
              <a:extLst>
                <a:ext uri="{FF2B5EF4-FFF2-40B4-BE49-F238E27FC236}">
                  <a16:creationId xmlns:a16="http://schemas.microsoft.com/office/drawing/2014/main" id="{15A81273-3F56-4FE4-B657-257EC1994684}"/>
                </a:ext>
              </a:extLst>
            </p:cNvPr>
            <p:cNvGrpSpPr/>
            <p:nvPr/>
          </p:nvGrpSpPr>
          <p:grpSpPr>
            <a:xfrm>
              <a:off x="2579732" y="3123307"/>
              <a:ext cx="3819610" cy="420624"/>
              <a:chOff x="2579732" y="3123307"/>
              <a:chExt cx="3819610" cy="420624"/>
            </a:xfrm>
          </p:grpSpPr>
          <p:sp>
            <p:nvSpPr>
              <p:cNvPr id="72" name="Rectangle 71">
                <a:extLst>
                  <a:ext uri="{FF2B5EF4-FFF2-40B4-BE49-F238E27FC236}">
                    <a16:creationId xmlns:a16="http://schemas.microsoft.com/office/drawing/2014/main" id="{2B12C44D-EB4D-4392-99D4-CE3C307E92EE}"/>
                  </a:ext>
                </a:extLst>
              </p:cNvPr>
              <p:cNvSpPr/>
              <p:nvPr/>
            </p:nvSpPr>
            <p:spPr>
              <a:xfrm>
                <a:off x="2579732" y="3123307"/>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3" name="TextBox 72">
                <a:extLst>
                  <a:ext uri="{FF2B5EF4-FFF2-40B4-BE49-F238E27FC236}">
                    <a16:creationId xmlns:a16="http://schemas.microsoft.com/office/drawing/2014/main" id="{A203EBD8-C8A1-4660-AE13-4FA6F7DB77EC}"/>
                  </a:ext>
                </a:extLst>
              </p:cNvPr>
              <p:cNvSpPr txBox="1"/>
              <p:nvPr/>
            </p:nvSpPr>
            <p:spPr>
              <a:xfrm>
                <a:off x="4004354" y="3201706"/>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(50+) </a:t>
                </a:r>
              </a:p>
            </p:txBody>
          </p:sp>
        </p:grpSp>
        <p:grpSp>
          <p:nvGrpSpPr>
            <p:cNvPr id="76" name="Group 75">
              <a:extLst>
                <a:ext uri="{FF2B5EF4-FFF2-40B4-BE49-F238E27FC236}">
                  <a16:creationId xmlns:a16="http://schemas.microsoft.com/office/drawing/2014/main" id="{80FE4844-3CFD-4875-904B-A1F24012F3C8}"/>
                </a:ext>
              </a:extLst>
            </p:cNvPr>
            <p:cNvGrpSpPr/>
            <p:nvPr/>
          </p:nvGrpSpPr>
          <p:grpSpPr>
            <a:xfrm>
              <a:off x="6284942" y="3123307"/>
              <a:ext cx="1189110" cy="420624"/>
              <a:chOff x="6284942" y="3123307"/>
              <a:chExt cx="1189110" cy="420624"/>
            </a:xfrm>
            <a:solidFill>
              <a:schemeClr val="accent5"/>
            </a:solidFill>
          </p:grpSpPr>
          <p:sp>
            <p:nvSpPr>
              <p:cNvPr id="74" name="Rectangle 73">
                <a:extLst>
                  <a:ext uri="{FF2B5EF4-FFF2-40B4-BE49-F238E27FC236}">
                    <a16:creationId xmlns:a16="http://schemas.microsoft.com/office/drawing/2014/main" id="{5D769BED-639B-4DA9-9480-CD8E6BB09797}"/>
                  </a:ext>
                </a:extLst>
              </p:cNvPr>
              <p:cNvSpPr/>
              <p:nvPr/>
            </p:nvSpPr>
            <p:spPr>
              <a:xfrm>
                <a:off x="6284942" y="3123307"/>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1"/>
                  </a:solidFill>
                  <a:effectLst/>
                  <a:uLnTx/>
                  <a:uFillTx/>
                  <a:latin typeface="Arial"/>
                  <a:ea typeface="+mn-ea"/>
                  <a:cs typeface="+mn-cs"/>
                </a:endParaRPr>
              </a:p>
            </p:txBody>
          </p:sp>
          <p:sp>
            <p:nvSpPr>
              <p:cNvPr id="75" name="TextBox 74">
                <a:extLst>
                  <a:ext uri="{FF2B5EF4-FFF2-40B4-BE49-F238E27FC236}">
                    <a16:creationId xmlns:a16="http://schemas.microsoft.com/office/drawing/2014/main" id="{A160E3F7-1A9A-41D9-8F77-1C4E39E2CDD2}"/>
                  </a:ext>
                </a:extLst>
              </p:cNvPr>
              <p:cNvSpPr txBox="1"/>
              <p:nvPr/>
            </p:nvSpPr>
            <p:spPr>
              <a:xfrm>
                <a:off x="6452039" y="3201706"/>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$1,100</a:t>
                </a:r>
              </a:p>
            </p:txBody>
          </p:sp>
        </p:grpSp>
      </p:grpSp>
      <p:grpSp>
        <p:nvGrpSpPr>
          <p:cNvPr id="147" name="Group 146">
            <a:extLst>
              <a:ext uri="{FF2B5EF4-FFF2-40B4-BE49-F238E27FC236}">
                <a16:creationId xmlns:a16="http://schemas.microsoft.com/office/drawing/2014/main" id="{6E5F2E1C-AA5D-43E9-88CE-A8535A69014E}"/>
              </a:ext>
            </a:extLst>
          </p:cNvPr>
          <p:cNvGrpSpPr/>
          <p:nvPr/>
        </p:nvGrpSpPr>
        <p:grpSpPr>
          <a:xfrm>
            <a:off x="2579732" y="4755955"/>
            <a:ext cx="4894320" cy="420624"/>
            <a:chOff x="2579732" y="5297358"/>
            <a:chExt cx="4894320" cy="420624"/>
          </a:xfrm>
        </p:grpSpPr>
        <p:grpSp>
          <p:nvGrpSpPr>
            <p:cNvPr id="148" name="Group 147">
              <a:extLst>
                <a:ext uri="{FF2B5EF4-FFF2-40B4-BE49-F238E27FC236}">
                  <a16:creationId xmlns:a16="http://schemas.microsoft.com/office/drawing/2014/main" id="{8CAD7374-3E4E-4A3C-9471-3F5DB7052141}"/>
                </a:ext>
              </a:extLst>
            </p:cNvPr>
            <p:cNvGrpSpPr/>
            <p:nvPr/>
          </p:nvGrpSpPr>
          <p:grpSpPr>
            <a:xfrm>
              <a:off x="2579732" y="5297358"/>
              <a:ext cx="3700083" cy="420624"/>
              <a:chOff x="2579732" y="5297358"/>
              <a:chExt cx="3700083" cy="420624"/>
            </a:xfrm>
          </p:grpSpPr>
          <p:sp>
            <p:nvSpPr>
              <p:cNvPr id="152" name="Rectangle 151">
                <a:extLst>
                  <a:ext uri="{FF2B5EF4-FFF2-40B4-BE49-F238E27FC236}">
                    <a16:creationId xmlns:a16="http://schemas.microsoft.com/office/drawing/2014/main" id="{5321068E-613E-477D-A8A2-8AB049C98853}"/>
                  </a:ext>
                </a:extLst>
              </p:cNvPr>
              <p:cNvSpPr/>
              <p:nvPr/>
            </p:nvSpPr>
            <p:spPr>
              <a:xfrm>
                <a:off x="2579732" y="5297358"/>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3" name="TextBox 152">
                <a:extLst>
                  <a:ext uri="{FF2B5EF4-FFF2-40B4-BE49-F238E27FC236}">
                    <a16:creationId xmlns:a16="http://schemas.microsoft.com/office/drawing/2014/main" id="{D7AF5B12-D0AE-4B9A-92F3-53E01698D031}"/>
                  </a:ext>
                </a:extLst>
              </p:cNvPr>
              <p:cNvSpPr txBox="1"/>
              <p:nvPr/>
            </p:nvSpPr>
            <p:spPr>
              <a:xfrm>
                <a:off x="4004354" y="5388668"/>
                <a:ext cx="2076993"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Employer match</a:t>
                </a:r>
              </a:p>
            </p:txBody>
          </p:sp>
        </p:grpSp>
        <p:grpSp>
          <p:nvGrpSpPr>
            <p:cNvPr id="149" name="Group 148">
              <a:extLst>
                <a:ext uri="{FF2B5EF4-FFF2-40B4-BE49-F238E27FC236}">
                  <a16:creationId xmlns:a16="http://schemas.microsoft.com/office/drawing/2014/main" id="{E21F32FB-F535-4837-B25F-1AF5F74F924D}"/>
                </a:ext>
              </a:extLst>
            </p:cNvPr>
            <p:cNvGrpSpPr/>
            <p:nvPr/>
          </p:nvGrpSpPr>
          <p:grpSpPr>
            <a:xfrm>
              <a:off x="6284942" y="5297358"/>
              <a:ext cx="1189110" cy="420624"/>
              <a:chOff x="6284942" y="5297358"/>
              <a:chExt cx="1189110" cy="420624"/>
            </a:xfrm>
            <a:solidFill>
              <a:srgbClr val="767676"/>
            </a:solidFill>
          </p:grpSpPr>
          <p:sp>
            <p:nvSpPr>
              <p:cNvPr id="150" name="Rectangle 149">
                <a:extLst>
                  <a:ext uri="{FF2B5EF4-FFF2-40B4-BE49-F238E27FC236}">
                    <a16:creationId xmlns:a16="http://schemas.microsoft.com/office/drawing/2014/main" id="{24A3DAEA-5B47-43E0-997E-5509D4D48A5B}"/>
                  </a:ext>
                </a:extLst>
              </p:cNvPr>
              <p:cNvSpPr/>
              <p:nvPr/>
            </p:nvSpPr>
            <p:spPr>
              <a:xfrm>
                <a:off x="6284942" y="5297358"/>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TextBox 150">
                <a:extLst>
                  <a:ext uri="{FF2B5EF4-FFF2-40B4-BE49-F238E27FC236}">
                    <a16:creationId xmlns:a16="http://schemas.microsoft.com/office/drawing/2014/main" id="{AF32FDD9-F8FF-4DF7-BBDE-EC231F85ACE9}"/>
                  </a:ext>
                </a:extLst>
              </p:cNvPr>
              <p:cNvSpPr txBox="1"/>
              <p:nvPr/>
            </p:nvSpPr>
            <p:spPr>
              <a:xfrm>
                <a:off x="6457166" y="5388668"/>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$4,500</a:t>
                </a:r>
              </a:p>
            </p:txBody>
          </p:sp>
        </p:grpSp>
      </p:grpSp>
      <p:sp>
        <p:nvSpPr>
          <p:cNvPr id="79" name="Text Placeholder 2">
            <a:extLst>
              <a:ext uri="{FF2B5EF4-FFF2-40B4-BE49-F238E27FC236}">
                <a16:creationId xmlns:a16="http://schemas.microsoft.com/office/drawing/2014/main" id="{4CDB6024-7655-4123-8A8E-C455A7213B3F}"/>
              </a:ext>
            </a:extLst>
          </p:cNvPr>
          <p:cNvSpPr>
            <a:spLocks noGrp="1"/>
          </p:cNvSpPr>
          <p:nvPr>
            <p:ph type="body" sz="quarter" idx="26"/>
          </p:nvPr>
        </p:nvSpPr>
        <p:spPr>
          <a:xfrm>
            <a:off x="457199" y="6184463"/>
            <a:ext cx="11274552" cy="307777"/>
          </a:xfrm>
        </p:spPr>
        <p:txBody>
          <a:bodyPr vert="horz" wrap="square" lIns="0" tIns="0" rIns="0" bIns="0" rtlCol="0" anchor="b" anchorCtr="0">
            <a:spAutoFit/>
          </a:bodyPr>
          <a:lstStyle/>
          <a:p>
            <a:pPr defTabSz="914400"/>
            <a:r>
              <a:rPr lang="en-US" b="0" dirty="0">
                <a:solidFill>
                  <a:schemeClr val="tx1"/>
                </a:solidFill>
              </a:rPr>
              <a:t>Source: US Internal Revenue Service. Must have earned income at least equal to the contribution amount. If you are covered by a retirement plan at work but your spouse isn’t, then the Traditional Spousal IRA income limit increases to $240,000. If neither you nor your spouse is covered by a retirement plan at work, then there is no Traditional Spousal IRA income limit. Your spouse must be 50 by the end of the calendar year to be eligible for the age 50 and over catch-up provision.</a:t>
            </a:r>
          </a:p>
        </p:txBody>
      </p:sp>
      <p:sp>
        <p:nvSpPr>
          <p:cNvPr id="68" name="Title 9">
            <a:extLst>
              <a:ext uri="{FF2B5EF4-FFF2-40B4-BE49-F238E27FC236}">
                <a16:creationId xmlns:a16="http://schemas.microsoft.com/office/drawing/2014/main" id="{31C06E49-AC80-46E1-A28D-7EC5FF3B032E}"/>
              </a:ext>
            </a:extLst>
          </p:cNvPr>
          <p:cNvSpPr>
            <a:spLocks noGrp="1"/>
          </p:cNvSpPr>
          <p:nvPr>
            <p:ph type="title"/>
          </p:nvPr>
        </p:nvSpPr>
        <p:spPr>
          <a:xfrm>
            <a:off x="457200" y="182880"/>
            <a:ext cx="8961120" cy="430887"/>
          </a:xfrm>
        </p:spPr>
        <p:txBody>
          <a:bodyPr/>
          <a:lstStyle/>
          <a:p>
            <a:r>
              <a:rPr lang="en-US" dirty="0">
                <a:solidFill>
                  <a:schemeClr val="tx1"/>
                </a:solidFill>
              </a:rPr>
              <a:t>Add a spousal IRA for a spouse without income</a:t>
            </a:r>
          </a:p>
        </p:txBody>
      </p:sp>
      <p:grpSp>
        <p:nvGrpSpPr>
          <p:cNvPr id="25" name="Group 24">
            <a:extLst>
              <a:ext uri="{FF2B5EF4-FFF2-40B4-BE49-F238E27FC236}">
                <a16:creationId xmlns:a16="http://schemas.microsoft.com/office/drawing/2014/main" id="{7E99131F-A24C-4A0A-AF80-3077A9561E15}"/>
              </a:ext>
            </a:extLst>
          </p:cNvPr>
          <p:cNvGrpSpPr/>
          <p:nvPr/>
        </p:nvGrpSpPr>
        <p:grpSpPr>
          <a:xfrm>
            <a:off x="2579732" y="3029151"/>
            <a:ext cx="3700083" cy="420624"/>
            <a:chOff x="2579732" y="3555509"/>
            <a:chExt cx="3700083" cy="420624"/>
          </a:xfrm>
        </p:grpSpPr>
        <p:sp>
          <p:nvSpPr>
            <p:cNvPr id="62" name="Rectangle 61">
              <a:extLst>
                <a:ext uri="{FF2B5EF4-FFF2-40B4-BE49-F238E27FC236}">
                  <a16:creationId xmlns:a16="http://schemas.microsoft.com/office/drawing/2014/main" id="{1EBAD465-4ED5-421A-B0A0-AD8B7EB51E69}"/>
                </a:ext>
              </a:extLst>
            </p:cNvPr>
            <p:cNvSpPr/>
            <p:nvPr/>
          </p:nvSpPr>
          <p:spPr>
            <a:xfrm>
              <a:off x="2579732" y="3555509"/>
              <a:ext cx="3700083" cy="420624"/>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TextBox 62">
              <a:extLst>
                <a:ext uri="{FF2B5EF4-FFF2-40B4-BE49-F238E27FC236}">
                  <a16:creationId xmlns:a16="http://schemas.microsoft.com/office/drawing/2014/main" id="{F95F3B15-7E64-46F4-8D2F-E574DF86DF28}"/>
                </a:ext>
              </a:extLst>
            </p:cNvPr>
            <p:cNvSpPr txBox="1"/>
            <p:nvPr/>
          </p:nvSpPr>
          <p:spPr>
            <a:xfrm>
              <a:off x="4004354" y="3647333"/>
              <a:ext cx="1606164" cy="265482"/>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Spousal IRA</a:t>
              </a:r>
            </a:p>
          </p:txBody>
        </p:sp>
      </p:grpSp>
      <p:grpSp>
        <p:nvGrpSpPr>
          <p:cNvPr id="24" name="Group 23">
            <a:extLst>
              <a:ext uri="{FF2B5EF4-FFF2-40B4-BE49-F238E27FC236}">
                <a16:creationId xmlns:a16="http://schemas.microsoft.com/office/drawing/2014/main" id="{AEFE80FC-EFF6-49CF-9811-168C708B4D5F}"/>
              </a:ext>
            </a:extLst>
          </p:cNvPr>
          <p:cNvGrpSpPr/>
          <p:nvPr/>
        </p:nvGrpSpPr>
        <p:grpSpPr>
          <a:xfrm>
            <a:off x="6284942" y="3029128"/>
            <a:ext cx="1189110" cy="420624"/>
            <a:chOff x="6284942" y="3555370"/>
            <a:chExt cx="1189110" cy="420624"/>
          </a:xfrm>
          <a:solidFill>
            <a:srgbClr val="3769FF"/>
          </a:solidFill>
        </p:grpSpPr>
        <p:sp>
          <p:nvSpPr>
            <p:cNvPr id="70" name="Rectangle 69">
              <a:extLst>
                <a:ext uri="{FF2B5EF4-FFF2-40B4-BE49-F238E27FC236}">
                  <a16:creationId xmlns:a16="http://schemas.microsoft.com/office/drawing/2014/main" id="{74586FAF-2F69-4B94-B987-8B9E855E7E56}"/>
                </a:ext>
              </a:extLst>
            </p:cNvPr>
            <p:cNvSpPr/>
            <p:nvPr/>
          </p:nvSpPr>
          <p:spPr>
            <a:xfrm>
              <a:off x="6284942" y="3555370"/>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1" name="TextBox 70">
              <a:extLst>
                <a:ext uri="{FF2B5EF4-FFF2-40B4-BE49-F238E27FC236}">
                  <a16:creationId xmlns:a16="http://schemas.microsoft.com/office/drawing/2014/main" id="{AB92681A-4E60-401A-A501-D0EC089686D6}"/>
                </a:ext>
              </a:extLst>
            </p:cNvPr>
            <p:cNvSpPr txBox="1"/>
            <p:nvPr/>
          </p:nvSpPr>
          <p:spPr>
            <a:xfrm>
              <a:off x="6452039" y="3647333"/>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t>
              </a:r>
              <a:r>
                <a:rPr lang="en-US" b="1" dirty="0">
                  <a:solidFill>
                    <a:srgbClr val="FFFFFF"/>
                  </a:solidFill>
                  <a:latin typeface="Arial"/>
                </a:rPr>
                <a:t>7</a:t>
              </a:r>
              <a:r>
                <a:rPr kumimoji="0" lang="en-US" sz="1800" b="1" i="0" u="none" strike="noStrike" kern="1200" cap="none" spc="0" normalizeH="0" baseline="0" noProof="0" dirty="0">
                  <a:ln>
                    <a:noFill/>
                  </a:ln>
                  <a:solidFill>
                    <a:srgbClr val="FFFFFF"/>
                  </a:solidFill>
                  <a:effectLst/>
                  <a:uLnTx/>
                  <a:uFillTx/>
                  <a:latin typeface="Arial"/>
                  <a:ea typeface="+mn-ea"/>
                  <a:cs typeface="+mn-cs"/>
                </a:rPr>
                <a:t>,500</a:t>
              </a:r>
            </a:p>
          </p:txBody>
        </p:sp>
      </p:grpSp>
      <p:grpSp>
        <p:nvGrpSpPr>
          <p:cNvPr id="77" name="Group 76">
            <a:extLst>
              <a:ext uri="{FF2B5EF4-FFF2-40B4-BE49-F238E27FC236}">
                <a16:creationId xmlns:a16="http://schemas.microsoft.com/office/drawing/2014/main" id="{04A715C4-063C-42D5-B16E-EB0916618829}"/>
              </a:ext>
            </a:extLst>
          </p:cNvPr>
          <p:cNvGrpSpPr/>
          <p:nvPr/>
        </p:nvGrpSpPr>
        <p:grpSpPr>
          <a:xfrm>
            <a:off x="7552375" y="1346201"/>
            <a:ext cx="4385626" cy="2595582"/>
            <a:chOff x="7552375" y="1275179"/>
            <a:chExt cx="4385626" cy="2595582"/>
          </a:xfrm>
        </p:grpSpPr>
        <p:grpSp>
          <p:nvGrpSpPr>
            <p:cNvPr id="78" name="Group 77">
              <a:extLst>
                <a:ext uri="{FF2B5EF4-FFF2-40B4-BE49-F238E27FC236}">
                  <a16:creationId xmlns:a16="http://schemas.microsoft.com/office/drawing/2014/main" id="{BA184810-864A-4941-A0CE-219A6DA9D867}"/>
                </a:ext>
              </a:extLst>
            </p:cNvPr>
            <p:cNvGrpSpPr/>
            <p:nvPr/>
          </p:nvGrpSpPr>
          <p:grpSpPr>
            <a:xfrm>
              <a:off x="7655610" y="1510958"/>
              <a:ext cx="4041649" cy="1322929"/>
              <a:chOff x="7655610" y="1510958"/>
              <a:chExt cx="4041649" cy="1322929"/>
            </a:xfrm>
          </p:grpSpPr>
          <p:sp>
            <p:nvSpPr>
              <p:cNvPr id="84" name="TextBox 83">
                <a:extLst>
                  <a:ext uri="{FF2B5EF4-FFF2-40B4-BE49-F238E27FC236}">
                    <a16:creationId xmlns:a16="http://schemas.microsoft.com/office/drawing/2014/main" id="{86C024A1-55A5-4D8D-8D5B-51D878CC38B4}"/>
                  </a:ext>
                </a:extLst>
              </p:cNvPr>
              <p:cNvSpPr txBox="1"/>
              <p:nvPr/>
            </p:nvSpPr>
            <p:spPr>
              <a:xfrm>
                <a:off x="7655611" y="1902967"/>
                <a:ext cx="2627071"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Traditional Spousal IRA</a:t>
                </a:r>
              </a:p>
            </p:txBody>
          </p:sp>
          <p:sp>
            <p:nvSpPr>
              <p:cNvPr id="85" name="TextBox 84">
                <a:extLst>
                  <a:ext uri="{FF2B5EF4-FFF2-40B4-BE49-F238E27FC236}">
                    <a16:creationId xmlns:a16="http://schemas.microsoft.com/office/drawing/2014/main" id="{A387D51B-CB32-43EF-A3D2-0DD961AE0C29}"/>
                  </a:ext>
                </a:extLst>
              </p:cNvPr>
              <p:cNvSpPr txBox="1"/>
              <p:nvPr/>
            </p:nvSpPr>
            <p:spPr>
              <a:xfrm>
                <a:off x="7655610" y="2417931"/>
                <a:ext cx="2627069"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Roth Spousal IRA</a:t>
                </a:r>
              </a:p>
            </p:txBody>
          </p:sp>
          <p:sp>
            <p:nvSpPr>
              <p:cNvPr id="86" name="TextBox 85">
                <a:extLst>
                  <a:ext uri="{FF2B5EF4-FFF2-40B4-BE49-F238E27FC236}">
                    <a16:creationId xmlns:a16="http://schemas.microsoft.com/office/drawing/2014/main" id="{C7E57D45-0C80-4F06-82A7-9678D24805B8}"/>
                  </a:ext>
                </a:extLst>
              </p:cNvPr>
              <p:cNvSpPr txBox="1"/>
              <p:nvPr/>
            </p:nvSpPr>
            <p:spPr>
              <a:xfrm>
                <a:off x="9903026" y="1917179"/>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$149,000</a:t>
                </a:r>
              </a:p>
            </p:txBody>
          </p:sp>
          <p:sp>
            <p:nvSpPr>
              <p:cNvPr id="88" name="TextBox 87">
                <a:extLst>
                  <a:ext uri="{FF2B5EF4-FFF2-40B4-BE49-F238E27FC236}">
                    <a16:creationId xmlns:a16="http://schemas.microsoft.com/office/drawing/2014/main" id="{CE317F27-55DF-492C-80F1-CCCD09760EC3}"/>
                  </a:ext>
                </a:extLst>
              </p:cNvPr>
              <p:cNvSpPr txBox="1"/>
              <p:nvPr/>
            </p:nvSpPr>
            <p:spPr>
              <a:xfrm>
                <a:off x="7655611" y="1510958"/>
                <a:ext cx="1348681"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a:ea typeface="+mn-ea"/>
                    <a:cs typeface="+mn-cs"/>
                  </a:rPr>
                  <a:t>Plan type</a:t>
                </a:r>
              </a:p>
            </p:txBody>
          </p:sp>
          <p:cxnSp>
            <p:nvCxnSpPr>
              <p:cNvPr id="90" name="Straight Connector 89">
                <a:extLst>
                  <a:ext uri="{FF2B5EF4-FFF2-40B4-BE49-F238E27FC236}">
                    <a16:creationId xmlns:a16="http://schemas.microsoft.com/office/drawing/2014/main" id="{9480BDD0-01E9-49BB-B52D-1168D1B2262B}"/>
                  </a:ext>
                </a:extLst>
              </p:cNvPr>
              <p:cNvCxnSpPr>
                <a:cxnSpLocks/>
              </p:cNvCxnSpPr>
              <p:nvPr/>
            </p:nvCxnSpPr>
            <p:spPr>
              <a:xfrm>
                <a:off x="10339586" y="1794250"/>
                <a:ext cx="0" cy="1039637"/>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F48322F-4BF4-4404-B5B4-77F0FCB2AD50}"/>
                  </a:ext>
                </a:extLst>
              </p:cNvPr>
              <p:cNvCxnSpPr>
                <a:cxnSpLocks/>
              </p:cNvCxnSpPr>
              <p:nvPr/>
            </p:nvCxnSpPr>
            <p:spPr>
              <a:xfrm>
                <a:off x="7655611" y="1794250"/>
                <a:ext cx="403950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99D8623-7BBD-4E75-A76B-6DC7F4F6461D}"/>
                  </a:ext>
                </a:extLst>
              </p:cNvPr>
              <p:cNvCxnSpPr/>
              <p:nvPr/>
            </p:nvCxnSpPr>
            <p:spPr>
              <a:xfrm>
                <a:off x="7655611" y="2833887"/>
                <a:ext cx="4041648"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FA4DDEC-759A-4CA2-ACBD-0C2B8C5587EF}"/>
                  </a:ext>
                </a:extLst>
              </p:cNvPr>
              <p:cNvCxnSpPr>
                <a:cxnSpLocks/>
              </p:cNvCxnSpPr>
              <p:nvPr/>
            </p:nvCxnSpPr>
            <p:spPr>
              <a:xfrm>
                <a:off x="7655611" y="2301977"/>
                <a:ext cx="4039502"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3B657536-9A68-48B3-89E4-A7AF04374F55}"/>
                </a:ext>
              </a:extLst>
            </p:cNvPr>
            <p:cNvSpPr txBox="1"/>
            <p:nvPr/>
          </p:nvSpPr>
          <p:spPr>
            <a:xfrm>
              <a:off x="10094077" y="1275179"/>
              <a:ext cx="1601037"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Arial"/>
                  <a:ea typeface="+mn-ea"/>
                  <a:cs typeface="+mn-cs"/>
                </a:rPr>
                <a:t>Married income limit (2025)</a:t>
              </a:r>
            </a:p>
          </p:txBody>
        </p:sp>
        <p:sp>
          <p:nvSpPr>
            <p:cNvPr id="81" name="TextBox 80">
              <a:extLst>
                <a:ext uri="{FF2B5EF4-FFF2-40B4-BE49-F238E27FC236}">
                  <a16:creationId xmlns:a16="http://schemas.microsoft.com/office/drawing/2014/main" id="{8726D3E7-7A54-4C6D-BC2E-1EFD80FC21DD}"/>
                </a:ext>
              </a:extLst>
            </p:cNvPr>
            <p:cNvSpPr txBox="1"/>
            <p:nvPr/>
          </p:nvSpPr>
          <p:spPr>
            <a:xfrm>
              <a:off x="9910255" y="2424905"/>
              <a:ext cx="1787004"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$252,000</a:t>
              </a:r>
            </a:p>
          </p:txBody>
        </p:sp>
        <p:sp>
          <p:nvSpPr>
            <p:cNvPr id="83" name="Rectangle 82">
              <a:extLst>
                <a:ext uri="{FF2B5EF4-FFF2-40B4-BE49-F238E27FC236}">
                  <a16:creationId xmlns:a16="http://schemas.microsoft.com/office/drawing/2014/main" id="{FDE840FF-A3B1-4D79-A120-21AC07AC0146}"/>
                </a:ext>
              </a:extLst>
            </p:cNvPr>
            <p:cNvSpPr/>
            <p:nvPr/>
          </p:nvSpPr>
          <p:spPr>
            <a:xfrm>
              <a:off x="7552375" y="3034635"/>
              <a:ext cx="4385626" cy="836126"/>
            </a:xfrm>
            <a:prstGeom prst="rect">
              <a:avLst/>
            </a:prstGeom>
          </p:spPr>
          <p:txBody>
            <a:bodyPr wrap="square">
              <a:spAutoFit/>
            </a:bodyPr>
            <a:lstStyle/>
            <a:p>
              <a:pPr marL="0" marR="0" lvl="0" indent="0" algn="l" defTabSz="914400" rtl="0" eaLnBrk="1" fontAlgn="auto" latinLnBrk="0" hangingPunct="1">
                <a:lnSpc>
                  <a:spcPts val="2000"/>
                </a:lnSpc>
                <a:spcBef>
                  <a:spcPts val="0"/>
                </a:spcBef>
                <a:spcAft>
                  <a:spcPts val="1800"/>
                </a:spcAft>
                <a:buClr>
                  <a:srgbClr val="00A0DC"/>
                </a:buClr>
                <a:buSzPct val="110000"/>
                <a:buFontTx/>
                <a:buNone/>
                <a:tabLst/>
                <a:defRPr/>
              </a:pPr>
              <a:r>
                <a:rPr kumimoji="0" lang="en-US" sz="1800" b="0" i="0" u="none" strike="noStrike" kern="1200" cap="none" spc="0" normalizeH="0" baseline="0" noProof="0" dirty="0">
                  <a:ln>
                    <a:noFill/>
                  </a:ln>
                  <a:solidFill>
                    <a:schemeClr val="accent1"/>
                  </a:solidFill>
                  <a:effectLst/>
                  <a:uLnTx/>
                  <a:uFillTx/>
                  <a:latin typeface="Arial"/>
                  <a:ea typeface="+mn-ea"/>
                  <a:cs typeface="+mn-cs"/>
                </a:rPr>
                <a:t>Maximum contribution $</a:t>
              </a:r>
              <a:r>
                <a:rPr lang="en-US" dirty="0">
                  <a:solidFill>
                    <a:schemeClr val="accent1"/>
                  </a:solidFill>
                  <a:latin typeface="Arial"/>
                </a:rPr>
                <a:t>7</a:t>
              </a:r>
              <a:r>
                <a:rPr kumimoji="0" lang="en-US" sz="1800" b="0" i="0" u="none" strike="noStrike" kern="1200" cap="none" spc="0" normalizeH="0" baseline="0" noProof="0" dirty="0">
                  <a:ln>
                    <a:noFill/>
                  </a:ln>
                  <a:solidFill>
                    <a:schemeClr val="accent1"/>
                  </a:solidFill>
                  <a:effectLst/>
                  <a:uLnTx/>
                  <a:uFillTx/>
                  <a:latin typeface="Arial"/>
                  <a:ea typeface="+mn-ea"/>
                  <a:cs typeface="+mn-cs"/>
                </a:rPr>
                <a:t>,500</a:t>
              </a:r>
            </a:p>
            <a:p>
              <a:pPr marL="0" marR="0" lvl="0" indent="0" algn="l" defTabSz="914400" rtl="0" eaLnBrk="1" fontAlgn="auto" latinLnBrk="0" hangingPunct="1">
                <a:lnSpc>
                  <a:spcPts val="2000"/>
                </a:lnSpc>
                <a:spcBef>
                  <a:spcPts val="0"/>
                </a:spcBef>
                <a:spcAft>
                  <a:spcPts val="2400"/>
                </a:spcAft>
                <a:buClr>
                  <a:srgbClr val="00A0DC"/>
                </a:buClr>
                <a:buSzPct val="110000"/>
                <a:buFontTx/>
                <a:buNone/>
                <a:tabLst/>
                <a:defRPr/>
              </a:pPr>
              <a:r>
                <a:rPr kumimoji="0" lang="en-US" sz="1800" b="0" i="0" u="none" strike="noStrike" kern="1200" cap="none" spc="0" normalizeH="0" baseline="0" noProof="0" dirty="0">
                  <a:ln>
                    <a:noFill/>
                  </a:ln>
                  <a:solidFill>
                    <a:schemeClr val="accent1"/>
                  </a:solidFill>
                  <a:effectLst/>
                  <a:uLnTx/>
                  <a:uFillTx/>
                  <a:latin typeface="Arial"/>
                  <a:ea typeface="+mn-ea"/>
                  <a:cs typeface="+mn-cs"/>
                </a:rPr>
                <a:t>Catch-up contribution $1,100 for age 50+</a:t>
              </a:r>
            </a:p>
          </p:txBody>
        </p:sp>
      </p:grpSp>
      <p:grpSp>
        <p:nvGrpSpPr>
          <p:cNvPr id="122" name="Group 121">
            <a:extLst>
              <a:ext uri="{FF2B5EF4-FFF2-40B4-BE49-F238E27FC236}">
                <a16:creationId xmlns:a16="http://schemas.microsoft.com/office/drawing/2014/main" id="{F62A4DFE-B85C-40CB-A0D6-9E67BC93CB51}"/>
              </a:ext>
            </a:extLst>
          </p:cNvPr>
          <p:cNvGrpSpPr/>
          <p:nvPr/>
        </p:nvGrpSpPr>
        <p:grpSpPr>
          <a:xfrm>
            <a:off x="2579732" y="5188742"/>
            <a:ext cx="3700083" cy="600121"/>
            <a:chOff x="2579732" y="5730509"/>
            <a:chExt cx="3700083" cy="600121"/>
          </a:xfrm>
        </p:grpSpPr>
        <p:sp>
          <p:nvSpPr>
            <p:cNvPr id="123" name="Rectangle 122">
              <a:extLst>
                <a:ext uri="{FF2B5EF4-FFF2-40B4-BE49-F238E27FC236}">
                  <a16:creationId xmlns:a16="http://schemas.microsoft.com/office/drawing/2014/main" id="{DB8D9C9B-4F7F-416F-91FD-4D0C5D22BDD3}"/>
                </a:ext>
              </a:extLst>
            </p:cNvPr>
            <p:cNvSpPr/>
            <p:nvPr/>
          </p:nvSpPr>
          <p:spPr>
            <a:xfrm>
              <a:off x="2579732" y="5730509"/>
              <a:ext cx="3700083" cy="600121"/>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4" name="TextBox 123">
              <a:extLst>
                <a:ext uri="{FF2B5EF4-FFF2-40B4-BE49-F238E27FC236}">
                  <a16:creationId xmlns:a16="http://schemas.microsoft.com/office/drawing/2014/main" id="{DA2953BF-FF97-4CFA-BD08-1F78740DFBC3}"/>
                </a:ext>
              </a:extLst>
            </p:cNvPr>
            <p:cNvSpPr txBox="1"/>
            <p:nvPr/>
          </p:nvSpPr>
          <p:spPr>
            <a:xfrm>
              <a:off x="4004354" y="5893305"/>
              <a:ext cx="207699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Employer Plan</a:t>
              </a:r>
            </a:p>
          </p:txBody>
        </p:sp>
      </p:grpSp>
      <p:grpSp>
        <p:nvGrpSpPr>
          <p:cNvPr id="125" name="Group 124">
            <a:extLst>
              <a:ext uri="{FF2B5EF4-FFF2-40B4-BE49-F238E27FC236}">
                <a16:creationId xmlns:a16="http://schemas.microsoft.com/office/drawing/2014/main" id="{7253A8E8-A685-4161-849D-B66C46AC47CB}"/>
              </a:ext>
            </a:extLst>
          </p:cNvPr>
          <p:cNvGrpSpPr/>
          <p:nvPr/>
        </p:nvGrpSpPr>
        <p:grpSpPr>
          <a:xfrm>
            <a:off x="6284942" y="5188603"/>
            <a:ext cx="1189110" cy="600260"/>
            <a:chOff x="6284942" y="5730370"/>
            <a:chExt cx="1189110" cy="600260"/>
          </a:xfrm>
        </p:grpSpPr>
        <p:sp>
          <p:nvSpPr>
            <p:cNvPr id="126" name="Rectangle 125">
              <a:extLst>
                <a:ext uri="{FF2B5EF4-FFF2-40B4-BE49-F238E27FC236}">
                  <a16:creationId xmlns:a16="http://schemas.microsoft.com/office/drawing/2014/main" id="{98AB5435-6E0D-436D-97C9-8EBB2E025148}"/>
                </a:ext>
              </a:extLst>
            </p:cNvPr>
            <p:cNvSpPr/>
            <p:nvPr/>
          </p:nvSpPr>
          <p:spPr>
            <a:xfrm>
              <a:off x="6284942" y="5730370"/>
              <a:ext cx="1189110" cy="60026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TextBox 126">
              <a:extLst>
                <a:ext uri="{FF2B5EF4-FFF2-40B4-BE49-F238E27FC236}">
                  <a16:creationId xmlns:a16="http://schemas.microsoft.com/office/drawing/2014/main" id="{294104FB-D822-4EEC-837B-FD2AD82B635E}"/>
                </a:ext>
              </a:extLst>
            </p:cNvPr>
            <p:cNvSpPr txBox="1"/>
            <p:nvPr/>
          </p:nvSpPr>
          <p:spPr>
            <a:xfrm>
              <a:off x="6457166" y="5893305"/>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t>
              </a:r>
              <a:r>
                <a:rPr lang="en-US" b="1" dirty="0">
                  <a:solidFill>
                    <a:srgbClr val="FFFFFF"/>
                  </a:solidFill>
                  <a:latin typeface="Arial"/>
                </a:rPr>
                <a:t>24</a:t>
              </a:r>
              <a:r>
                <a:rPr kumimoji="0" lang="en-US" sz="1800" b="1" i="0" u="none" strike="noStrike" kern="1200" cap="none" spc="0" normalizeH="0" baseline="0" noProof="0" dirty="0">
                  <a:ln>
                    <a:noFill/>
                  </a:ln>
                  <a:solidFill>
                    <a:srgbClr val="FFFFFF"/>
                  </a:solidFill>
                  <a:effectLst/>
                  <a:uLnTx/>
                  <a:uFillTx/>
                  <a:latin typeface="Arial"/>
                  <a:ea typeface="+mn-ea"/>
                  <a:cs typeface="+mn-cs"/>
                </a:rPr>
                <a:t>,500</a:t>
              </a:r>
            </a:p>
          </p:txBody>
        </p:sp>
      </p:grpSp>
      <p:pic>
        <p:nvPicPr>
          <p:cNvPr id="128" name="Picture 127">
            <a:extLst>
              <a:ext uri="{FF2B5EF4-FFF2-40B4-BE49-F238E27FC236}">
                <a16:creationId xmlns:a16="http://schemas.microsoft.com/office/drawing/2014/main" id="{06DE6E3C-5C45-4D30-AF27-5BDA1C6F1A6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25880" y="987552"/>
            <a:ext cx="2832928" cy="5226524"/>
          </a:xfrm>
          <a:prstGeom prst="rect">
            <a:avLst/>
          </a:prstGeom>
        </p:spPr>
      </p:pic>
      <p:sp>
        <p:nvSpPr>
          <p:cNvPr id="129" name="Rectangle 11">
            <a:extLst>
              <a:ext uri="{FF2B5EF4-FFF2-40B4-BE49-F238E27FC236}">
                <a16:creationId xmlns:a16="http://schemas.microsoft.com/office/drawing/2014/main" id="{5350C2E1-0F3A-4587-A121-2645077559C8}"/>
              </a:ext>
            </a:extLst>
          </p:cNvPr>
          <p:cNvSpPr/>
          <p:nvPr/>
        </p:nvSpPr>
        <p:spPr>
          <a:xfrm>
            <a:off x="3880091" y="1333501"/>
            <a:ext cx="1601037" cy="1382430"/>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4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400" b="1" i="0" u="none" strike="noStrike" kern="1200" cap="none" spc="0" normalizeH="0" baseline="0" noProof="0" dirty="0">
                <a:ln>
                  <a:noFill/>
                </a:ln>
                <a:solidFill>
                  <a:srgbClr val="767676"/>
                </a:solidFill>
                <a:effectLst/>
                <a:uLnTx/>
                <a:uFillTx/>
                <a:latin typeface="Arial"/>
                <a:ea typeface="+mn-ea"/>
                <a:cs typeface="+mn-cs"/>
              </a:rPr>
              <a:t>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p>
          <a:p>
            <a:pPr marL="0" marR="0" lvl="0" indent="0" algn="l" defTabSz="914400" rtl="0" eaLnBrk="1" fontAlgn="auto" latinLnBrk="0" hangingPunct="1">
              <a:lnSpc>
                <a:spcPts val="1800"/>
              </a:lnSpc>
              <a:spcBef>
                <a:spcPts val="0"/>
              </a:spcBef>
              <a:spcAft>
                <a:spcPts val="400"/>
              </a:spcAft>
              <a:buClrTx/>
              <a:buSzTx/>
              <a:buFontTx/>
              <a:buNone/>
              <a:tabLst>
                <a:tab pos="1262063"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INCOME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$150,000</a:t>
            </a: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0" name="Rectangle 11">
            <a:extLst>
              <a:ext uri="{FF2B5EF4-FFF2-40B4-BE49-F238E27FC236}">
                <a16:creationId xmlns:a16="http://schemas.microsoft.com/office/drawing/2014/main" id="{7EBE5ABA-4A21-48B7-AB78-0A204F7ECDA9}"/>
              </a:ext>
            </a:extLst>
          </p:cNvPr>
          <p:cNvSpPr/>
          <p:nvPr/>
        </p:nvSpPr>
        <p:spPr>
          <a:xfrm>
            <a:off x="373263" y="1333501"/>
            <a:ext cx="1601037" cy="1536318"/>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12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800" b="0" i="0" u="none" strike="noStrike" kern="1200" cap="none" spc="0" normalizeH="0" baseline="0" noProof="0" dirty="0">
                <a:ln>
                  <a:noFill/>
                </a:ln>
                <a:solidFill>
                  <a:srgbClr val="767676"/>
                </a:solidFill>
                <a:effectLst/>
                <a:uLnTx/>
                <a:uFillTx/>
                <a:latin typeface="Arial"/>
                <a:ea typeface="+mn-ea"/>
                <a:cs typeface="+mn-cs"/>
              </a:rPr>
              <a:t> </a:t>
            </a:r>
            <a:br>
              <a:rPr kumimoji="0" lang="en-US" sz="1800" b="0"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endParaRPr kumimoji="0" lang="en-US" sz="14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ts val="2200"/>
              </a:lnSpc>
              <a:spcBef>
                <a:spcPts val="0"/>
              </a:spcBef>
              <a:spcAft>
                <a:spcPts val="1200"/>
              </a:spcAft>
              <a:buClrTx/>
              <a:buSzTx/>
              <a:buFontTx/>
              <a:buNone/>
              <a:tabLst>
                <a:tab pos="1262063" algn="l"/>
                <a:tab pos="1481138" algn="l"/>
              </a:tabLst>
              <a:defRPr/>
            </a:pPr>
            <a:r>
              <a:rPr kumimoji="0" lang="en-US" sz="1800" b="1" i="0" u="none" strike="noStrike" kern="1200" cap="none" spc="0" normalizeH="0" baseline="0" noProof="0" dirty="0">
                <a:ln>
                  <a:noFill/>
                </a:ln>
                <a:solidFill>
                  <a:srgbClr val="333333"/>
                </a:solidFill>
                <a:effectLst/>
                <a:uLnTx/>
                <a:uFillTx/>
                <a:latin typeface="Arial"/>
                <a:ea typeface="+mn-ea"/>
                <a:cs typeface="+mn-cs"/>
              </a:rPr>
              <a:t>Historical Society Volunteer</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CF454902-8753-562F-0A6F-DB176C2B3B79}"/>
              </a:ext>
            </a:extLst>
          </p:cNvPr>
          <p:cNvPicPr>
            <a:picLocks noChangeAspect="1"/>
          </p:cNvPicPr>
          <p:nvPr/>
        </p:nvPicPr>
        <p:blipFill>
          <a:blip r:embed="rId4" cstate="print">
            <a:extLst>
              <a:ext uri="{28A0092B-C50C-407E-A947-70E740481C1C}">
                <a14:useLocalDpi xmlns:a14="http://schemas.microsoft.com/office/drawing/2010/main" val="0"/>
              </a:ext>
            </a:extLst>
          </a:blip>
          <a:srcRect l="-2145" t="27482" b="-9199"/>
          <a:stretch>
            <a:fillRect/>
          </a:stretch>
        </p:blipFill>
        <p:spPr>
          <a:xfrm>
            <a:off x="9609826" y="158780"/>
            <a:ext cx="2578999" cy="438984"/>
          </a:xfrm>
          <a:prstGeom prst="rect">
            <a:avLst/>
          </a:prstGeom>
        </p:spPr>
      </p:pic>
    </p:spTree>
    <p:extLst>
      <p:ext uri="{BB962C8B-B14F-4D97-AF65-F5344CB8AC3E}">
        <p14:creationId xmlns:p14="http://schemas.microsoft.com/office/powerpoint/2010/main" val="10500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fill="hold" nodeType="clickEffect">
                                  <p:stCondLst>
                                    <p:cond delay="0"/>
                                  </p:stCondLst>
                                  <p:childTnLst>
                                    <p:animMotion origin="layout" path="M 3.0659E-6 3.33333E-6 L -0.48151 0.04166 " pathEditMode="relative" rAng="0" ptsTypes="AA">
                                      <p:cBhvr>
                                        <p:cTn id="14" dur="250" fill="hold"/>
                                        <p:tgtEl>
                                          <p:spTgt spid="77"/>
                                        </p:tgtEl>
                                        <p:attrNameLst>
                                          <p:attrName>ppt_x</p:attrName>
                                          <p:attrName>ppt_y</p:attrName>
                                        </p:attrNameLst>
                                      </p:cBhvr>
                                      <p:rCtr x="-24082" y="2083"/>
                                    </p:animMotion>
                                  </p:childTnLst>
                                </p:cTn>
                              </p:par>
                              <p:par>
                                <p:cTn id="15" presetID="53" presetClass="exit" presetSubtype="32" fill="hold" nodeType="withEffect">
                                  <p:stCondLst>
                                    <p:cond delay="0"/>
                                  </p:stCondLst>
                                  <p:childTnLst>
                                    <p:anim calcmode="lin" valueType="num">
                                      <p:cBhvr>
                                        <p:cTn id="16" dur="250"/>
                                        <p:tgtEl>
                                          <p:spTgt spid="77"/>
                                        </p:tgtEl>
                                        <p:attrNameLst>
                                          <p:attrName>ppt_w</p:attrName>
                                        </p:attrNameLst>
                                      </p:cBhvr>
                                      <p:tavLst>
                                        <p:tav tm="0">
                                          <p:val>
                                            <p:strVal val="ppt_w"/>
                                          </p:val>
                                        </p:tav>
                                        <p:tav tm="100000">
                                          <p:val>
                                            <p:fltVal val="0"/>
                                          </p:val>
                                        </p:tav>
                                      </p:tavLst>
                                    </p:anim>
                                    <p:anim calcmode="lin" valueType="num">
                                      <p:cBhvr>
                                        <p:cTn id="17" dur="250"/>
                                        <p:tgtEl>
                                          <p:spTgt spid="77"/>
                                        </p:tgtEl>
                                        <p:attrNameLst>
                                          <p:attrName>ppt_h</p:attrName>
                                        </p:attrNameLst>
                                      </p:cBhvr>
                                      <p:tavLst>
                                        <p:tav tm="0">
                                          <p:val>
                                            <p:strVal val="ppt_h"/>
                                          </p:val>
                                        </p:tav>
                                        <p:tav tm="100000">
                                          <p:val>
                                            <p:fltVal val="0"/>
                                          </p:val>
                                        </p:tav>
                                      </p:tavLst>
                                    </p:anim>
                                    <p:animEffect transition="out" filter="fade">
                                      <p:cBhvr>
                                        <p:cTn id="18" dur="250"/>
                                        <p:tgtEl>
                                          <p:spTgt spid="77"/>
                                        </p:tgtEl>
                                      </p:cBhvr>
                                    </p:animEffect>
                                    <p:set>
                                      <p:cBhvr>
                                        <p:cTn id="19" dur="1" fill="hold">
                                          <p:stCondLst>
                                            <p:cond delay="249"/>
                                          </p:stCondLst>
                                        </p:cTn>
                                        <p:tgtEl>
                                          <p:spTgt spid="77"/>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500"/>
                            </p:stCondLst>
                            <p:childTnLst>
                              <p:par>
                                <p:cTn id="24" presetID="22" presetClass="entr" presetSubtype="8" fill="hold" nodeType="afterEffect">
                                  <p:stCondLst>
                                    <p:cond delay="50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250"/>
                                        <p:tgtEl>
                                          <p:spTgt spid="24"/>
                                        </p:tgtEl>
                                      </p:cBhvr>
                                    </p:animEffect>
                                  </p:childTnLst>
                                </p:cTn>
                              </p:par>
                            </p:childTnLst>
                          </p:cTn>
                        </p:par>
                        <p:par>
                          <p:cTn id="27" fill="hold">
                            <p:stCondLst>
                              <p:cond delay="1250"/>
                            </p:stCondLst>
                            <p:childTnLst>
                              <p:par>
                                <p:cTn id="28" presetID="42" presetClass="entr" presetSubtype="0" fill="hold" nodeType="afterEffect">
                                  <p:stCondLst>
                                    <p:cond delay="5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anim calcmode="lin" valueType="num">
                                      <p:cBhvr>
                                        <p:cTn id="31" dur="500" fill="hold"/>
                                        <p:tgtEl>
                                          <p:spTgt spid="3"/>
                                        </p:tgtEl>
                                        <p:attrNameLst>
                                          <p:attrName>ppt_x</p:attrName>
                                        </p:attrNameLst>
                                      </p:cBhvr>
                                      <p:tavLst>
                                        <p:tav tm="0">
                                          <p:val>
                                            <p:strVal val="#ppt_x"/>
                                          </p:val>
                                        </p:tav>
                                        <p:tav tm="100000">
                                          <p:val>
                                            <p:strVal val="#ppt_x"/>
                                          </p:val>
                                        </p:tav>
                                      </p:tavLst>
                                    </p:anim>
                                    <p:anim calcmode="lin" valueType="num">
                                      <p:cBhvr>
                                        <p:cTn id="3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9">
            <a:extLst>
              <a:ext uri="{FF2B5EF4-FFF2-40B4-BE49-F238E27FC236}">
                <a16:creationId xmlns:a16="http://schemas.microsoft.com/office/drawing/2014/main" id="{31C06E49-AC80-46E1-A28D-7EC5FF3B032E}"/>
              </a:ext>
            </a:extLst>
          </p:cNvPr>
          <p:cNvSpPr>
            <a:spLocks noGrp="1"/>
          </p:cNvSpPr>
          <p:nvPr>
            <p:ph type="title"/>
          </p:nvPr>
        </p:nvSpPr>
        <p:spPr>
          <a:xfrm>
            <a:off x="457200" y="182880"/>
            <a:ext cx="10299700" cy="731520"/>
          </a:xfrm>
        </p:spPr>
        <p:txBody>
          <a:bodyPr/>
          <a:lstStyle/>
          <a:p>
            <a:r>
              <a:rPr lang="en-US" dirty="0">
                <a:solidFill>
                  <a:schemeClr val="tx1"/>
                </a:solidFill>
              </a:rPr>
              <a:t>How tax-advantaged retirement savings can add up</a:t>
            </a:r>
            <a:br>
              <a:rPr lang="en-US" sz="2600" dirty="0"/>
            </a:br>
            <a:r>
              <a:rPr lang="en-US" sz="2000" dirty="0">
                <a:solidFill>
                  <a:srgbClr val="767676"/>
                </a:solidFill>
              </a:rPr>
              <a:t>Hypothetical growth of retirement savings with a 6% return</a:t>
            </a:r>
          </a:p>
        </p:txBody>
      </p:sp>
      <p:sp>
        <p:nvSpPr>
          <p:cNvPr id="151" name="Rectangle 11">
            <a:extLst>
              <a:ext uri="{FF2B5EF4-FFF2-40B4-BE49-F238E27FC236}">
                <a16:creationId xmlns:a16="http://schemas.microsoft.com/office/drawing/2014/main" id="{080CFD24-5365-495F-ADEF-3AAB654B0BAB}"/>
              </a:ext>
            </a:extLst>
          </p:cNvPr>
          <p:cNvSpPr/>
          <p:nvPr/>
        </p:nvSpPr>
        <p:spPr>
          <a:xfrm>
            <a:off x="3880091" y="1333501"/>
            <a:ext cx="1601037" cy="1382430"/>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4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400" b="1" i="0" u="none" strike="noStrike" kern="1200" cap="none" spc="0" normalizeH="0" baseline="0" noProof="0" dirty="0">
                <a:ln>
                  <a:noFill/>
                </a:ln>
                <a:solidFill>
                  <a:srgbClr val="767676"/>
                </a:solidFill>
                <a:effectLst/>
                <a:uLnTx/>
                <a:uFillTx/>
                <a:latin typeface="Arial"/>
                <a:ea typeface="+mn-ea"/>
                <a:cs typeface="+mn-cs"/>
              </a:rPr>
              <a:t>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p>
          <a:p>
            <a:pPr marL="0" marR="0" lvl="0" indent="0" algn="l" defTabSz="914400" rtl="0" eaLnBrk="1" fontAlgn="auto" latinLnBrk="0" hangingPunct="1">
              <a:lnSpc>
                <a:spcPts val="1800"/>
              </a:lnSpc>
              <a:spcBef>
                <a:spcPts val="0"/>
              </a:spcBef>
              <a:spcAft>
                <a:spcPts val="400"/>
              </a:spcAft>
              <a:buClrTx/>
              <a:buSzTx/>
              <a:buFontTx/>
              <a:buNone/>
              <a:tabLst>
                <a:tab pos="1262063"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INCOME  </a:t>
            </a:r>
            <a:br>
              <a:rPr kumimoji="0" lang="en-US" sz="1400" b="1"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$150,000</a:t>
            </a: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33B5CB80-5E64-4062-8109-DDEBCA4A660D}"/>
              </a:ext>
            </a:extLst>
          </p:cNvPr>
          <p:cNvGrpSpPr/>
          <p:nvPr/>
        </p:nvGrpSpPr>
        <p:grpSpPr>
          <a:xfrm>
            <a:off x="6283440" y="2592947"/>
            <a:ext cx="1189110" cy="3195916"/>
            <a:chOff x="7577687" y="2592947"/>
            <a:chExt cx="1189110" cy="3195916"/>
          </a:xfrm>
        </p:grpSpPr>
        <p:grpSp>
          <p:nvGrpSpPr>
            <p:cNvPr id="335" name="Group 334">
              <a:extLst>
                <a:ext uri="{FF2B5EF4-FFF2-40B4-BE49-F238E27FC236}">
                  <a16:creationId xmlns:a16="http://schemas.microsoft.com/office/drawing/2014/main" id="{819E2AAA-E497-4A01-9910-F7463F059451}"/>
                </a:ext>
              </a:extLst>
            </p:cNvPr>
            <p:cNvGrpSpPr/>
            <p:nvPr/>
          </p:nvGrpSpPr>
          <p:grpSpPr>
            <a:xfrm>
              <a:off x="7577687" y="3460392"/>
              <a:ext cx="1189110" cy="420624"/>
              <a:chOff x="6284942" y="3992925"/>
              <a:chExt cx="1189110" cy="420624"/>
            </a:xfrm>
            <a:solidFill>
              <a:schemeClr val="accent5"/>
            </a:solidFill>
          </p:grpSpPr>
          <p:sp>
            <p:nvSpPr>
              <p:cNvPr id="336" name="Rectangle 335">
                <a:extLst>
                  <a:ext uri="{FF2B5EF4-FFF2-40B4-BE49-F238E27FC236}">
                    <a16:creationId xmlns:a16="http://schemas.microsoft.com/office/drawing/2014/main" id="{505D071A-2B80-4502-AC0E-06269A441037}"/>
                  </a:ext>
                </a:extLst>
              </p:cNvPr>
              <p:cNvSpPr/>
              <p:nvPr/>
            </p:nvSpPr>
            <p:spPr>
              <a:xfrm>
                <a:off x="6284942" y="3992925"/>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7" name="TextBox 336">
                <a:extLst>
                  <a:ext uri="{FF2B5EF4-FFF2-40B4-BE49-F238E27FC236}">
                    <a16:creationId xmlns:a16="http://schemas.microsoft.com/office/drawing/2014/main" id="{10D9C7C6-E20B-4567-8D30-BC33A98743EA}"/>
                  </a:ext>
                </a:extLst>
              </p:cNvPr>
              <p:cNvSpPr txBox="1"/>
              <p:nvPr/>
            </p:nvSpPr>
            <p:spPr>
              <a:xfrm>
                <a:off x="6452039" y="4071324"/>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$1,000</a:t>
                </a:r>
              </a:p>
            </p:txBody>
          </p:sp>
        </p:grpSp>
        <p:grpSp>
          <p:nvGrpSpPr>
            <p:cNvPr id="343" name="Group 342">
              <a:extLst>
                <a:ext uri="{FF2B5EF4-FFF2-40B4-BE49-F238E27FC236}">
                  <a16:creationId xmlns:a16="http://schemas.microsoft.com/office/drawing/2014/main" id="{AF9BEB1A-0C33-43E7-848C-5EE1D65B237A}"/>
                </a:ext>
              </a:extLst>
            </p:cNvPr>
            <p:cNvGrpSpPr/>
            <p:nvPr/>
          </p:nvGrpSpPr>
          <p:grpSpPr>
            <a:xfrm>
              <a:off x="7577687" y="3893040"/>
              <a:ext cx="1189110" cy="420624"/>
              <a:chOff x="6284942" y="4425389"/>
              <a:chExt cx="1189110" cy="420624"/>
            </a:xfrm>
            <a:solidFill>
              <a:schemeClr val="accent5"/>
            </a:solidFill>
          </p:grpSpPr>
          <p:sp>
            <p:nvSpPr>
              <p:cNvPr id="344" name="Rectangle 343">
                <a:extLst>
                  <a:ext uri="{FF2B5EF4-FFF2-40B4-BE49-F238E27FC236}">
                    <a16:creationId xmlns:a16="http://schemas.microsoft.com/office/drawing/2014/main" id="{868F083E-A8E4-494C-9C44-367A94F83E9F}"/>
                  </a:ext>
                </a:extLst>
              </p:cNvPr>
              <p:cNvSpPr/>
              <p:nvPr/>
            </p:nvSpPr>
            <p:spPr>
              <a:xfrm>
                <a:off x="6284942" y="4425389"/>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5" name="TextBox 344">
                <a:extLst>
                  <a:ext uri="{FF2B5EF4-FFF2-40B4-BE49-F238E27FC236}">
                    <a16:creationId xmlns:a16="http://schemas.microsoft.com/office/drawing/2014/main" id="{6E02D357-69B2-4F72-842E-AC6177C42177}"/>
                  </a:ext>
                </a:extLst>
              </p:cNvPr>
              <p:cNvSpPr txBox="1"/>
              <p:nvPr/>
            </p:nvSpPr>
            <p:spPr>
              <a:xfrm>
                <a:off x="6452039" y="4517352"/>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$7,000</a:t>
                </a:r>
              </a:p>
            </p:txBody>
          </p:sp>
        </p:grpSp>
        <p:grpSp>
          <p:nvGrpSpPr>
            <p:cNvPr id="348" name="Group 347">
              <a:extLst>
                <a:ext uri="{FF2B5EF4-FFF2-40B4-BE49-F238E27FC236}">
                  <a16:creationId xmlns:a16="http://schemas.microsoft.com/office/drawing/2014/main" id="{F4AE90AF-9B0F-4F7B-9966-150517BB7E65}"/>
                </a:ext>
              </a:extLst>
            </p:cNvPr>
            <p:cNvGrpSpPr/>
            <p:nvPr/>
          </p:nvGrpSpPr>
          <p:grpSpPr>
            <a:xfrm>
              <a:off x="7577687" y="4325688"/>
              <a:ext cx="1189110" cy="420624"/>
              <a:chOff x="6284942" y="4862944"/>
              <a:chExt cx="1189110" cy="420624"/>
            </a:xfrm>
          </p:grpSpPr>
          <p:sp>
            <p:nvSpPr>
              <p:cNvPr id="349" name="Rectangle 348">
                <a:extLst>
                  <a:ext uri="{FF2B5EF4-FFF2-40B4-BE49-F238E27FC236}">
                    <a16:creationId xmlns:a16="http://schemas.microsoft.com/office/drawing/2014/main" id="{B9ADE19C-6E48-464E-9F43-18388F0DEE84}"/>
                  </a:ext>
                </a:extLst>
              </p:cNvPr>
              <p:cNvSpPr/>
              <p:nvPr/>
            </p:nvSpPr>
            <p:spPr>
              <a:xfrm>
                <a:off x="6284942" y="4862944"/>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0" name="TextBox 349">
                <a:extLst>
                  <a:ext uri="{FF2B5EF4-FFF2-40B4-BE49-F238E27FC236}">
                    <a16:creationId xmlns:a16="http://schemas.microsoft.com/office/drawing/2014/main" id="{76F7948A-33E9-4664-95D5-A1D573EF41A9}"/>
                  </a:ext>
                </a:extLst>
              </p:cNvPr>
              <p:cNvSpPr txBox="1"/>
              <p:nvPr/>
            </p:nvSpPr>
            <p:spPr>
              <a:xfrm>
                <a:off x="6452039" y="4941343"/>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$7,500</a:t>
                </a:r>
              </a:p>
            </p:txBody>
          </p:sp>
        </p:grpSp>
        <p:grpSp>
          <p:nvGrpSpPr>
            <p:cNvPr id="355" name="Group 354">
              <a:extLst>
                <a:ext uri="{FF2B5EF4-FFF2-40B4-BE49-F238E27FC236}">
                  <a16:creationId xmlns:a16="http://schemas.microsoft.com/office/drawing/2014/main" id="{A88C7581-DB67-4F3F-B8EB-8D4C6173F553}"/>
                </a:ext>
              </a:extLst>
            </p:cNvPr>
            <p:cNvGrpSpPr/>
            <p:nvPr/>
          </p:nvGrpSpPr>
          <p:grpSpPr>
            <a:xfrm>
              <a:off x="7577687" y="2592947"/>
              <a:ext cx="1189110" cy="420624"/>
              <a:chOff x="6284942" y="3123307"/>
              <a:chExt cx="1189110" cy="420624"/>
            </a:xfrm>
            <a:solidFill>
              <a:schemeClr val="accent5"/>
            </a:solidFill>
          </p:grpSpPr>
          <p:sp>
            <p:nvSpPr>
              <p:cNvPr id="356" name="Rectangle 355">
                <a:extLst>
                  <a:ext uri="{FF2B5EF4-FFF2-40B4-BE49-F238E27FC236}">
                    <a16:creationId xmlns:a16="http://schemas.microsoft.com/office/drawing/2014/main" id="{54A55627-2F34-4B9A-963A-5144086F2C4E}"/>
                  </a:ext>
                </a:extLst>
              </p:cNvPr>
              <p:cNvSpPr/>
              <p:nvPr/>
            </p:nvSpPr>
            <p:spPr>
              <a:xfrm>
                <a:off x="6284942" y="3123307"/>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7" name="TextBox 356">
                <a:extLst>
                  <a:ext uri="{FF2B5EF4-FFF2-40B4-BE49-F238E27FC236}">
                    <a16:creationId xmlns:a16="http://schemas.microsoft.com/office/drawing/2014/main" id="{832AECC6-500E-41E8-A625-EBDEF79F084F}"/>
                  </a:ext>
                </a:extLst>
              </p:cNvPr>
              <p:cNvSpPr txBox="1"/>
              <p:nvPr/>
            </p:nvSpPr>
            <p:spPr>
              <a:xfrm>
                <a:off x="6452039" y="3201706"/>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$1,000</a:t>
                </a:r>
              </a:p>
            </p:txBody>
          </p:sp>
        </p:grpSp>
        <p:grpSp>
          <p:nvGrpSpPr>
            <p:cNvPr id="362" name="Group 361">
              <a:extLst>
                <a:ext uri="{FF2B5EF4-FFF2-40B4-BE49-F238E27FC236}">
                  <a16:creationId xmlns:a16="http://schemas.microsoft.com/office/drawing/2014/main" id="{1868D728-D47C-4551-B7EE-5625FD326A4A}"/>
                </a:ext>
              </a:extLst>
            </p:cNvPr>
            <p:cNvGrpSpPr/>
            <p:nvPr/>
          </p:nvGrpSpPr>
          <p:grpSpPr>
            <a:xfrm>
              <a:off x="7577687" y="4755955"/>
              <a:ext cx="1189110" cy="420624"/>
              <a:chOff x="6284942" y="5297358"/>
              <a:chExt cx="1189110" cy="420624"/>
            </a:xfrm>
            <a:solidFill>
              <a:srgbClr val="767676"/>
            </a:solidFill>
          </p:grpSpPr>
          <p:sp>
            <p:nvSpPr>
              <p:cNvPr id="363" name="Rectangle 362">
                <a:extLst>
                  <a:ext uri="{FF2B5EF4-FFF2-40B4-BE49-F238E27FC236}">
                    <a16:creationId xmlns:a16="http://schemas.microsoft.com/office/drawing/2014/main" id="{83594DCE-E90E-4B6F-AA17-EB913DA989AE}"/>
                  </a:ext>
                </a:extLst>
              </p:cNvPr>
              <p:cNvSpPr/>
              <p:nvPr/>
            </p:nvSpPr>
            <p:spPr>
              <a:xfrm>
                <a:off x="6284942" y="5297358"/>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4" name="TextBox 363">
                <a:extLst>
                  <a:ext uri="{FF2B5EF4-FFF2-40B4-BE49-F238E27FC236}">
                    <a16:creationId xmlns:a16="http://schemas.microsoft.com/office/drawing/2014/main" id="{C3279BEC-9BF1-4270-A1D3-D6AB68D34B5B}"/>
                  </a:ext>
                </a:extLst>
              </p:cNvPr>
              <p:cNvSpPr txBox="1"/>
              <p:nvPr/>
            </p:nvSpPr>
            <p:spPr>
              <a:xfrm>
                <a:off x="6457166" y="5388668"/>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$4,500</a:t>
                </a:r>
              </a:p>
            </p:txBody>
          </p:sp>
        </p:grpSp>
        <p:grpSp>
          <p:nvGrpSpPr>
            <p:cNvPr id="370" name="Group 369">
              <a:extLst>
                <a:ext uri="{FF2B5EF4-FFF2-40B4-BE49-F238E27FC236}">
                  <a16:creationId xmlns:a16="http://schemas.microsoft.com/office/drawing/2014/main" id="{A908491D-9E60-489B-8D48-7D70DCEA032F}"/>
                </a:ext>
              </a:extLst>
            </p:cNvPr>
            <p:cNvGrpSpPr/>
            <p:nvPr/>
          </p:nvGrpSpPr>
          <p:grpSpPr>
            <a:xfrm>
              <a:off x="7577687" y="3029128"/>
              <a:ext cx="1189110" cy="420624"/>
              <a:chOff x="6284942" y="3555370"/>
              <a:chExt cx="1189110" cy="420624"/>
            </a:xfrm>
            <a:solidFill>
              <a:schemeClr val="accent5"/>
            </a:solidFill>
          </p:grpSpPr>
          <p:sp>
            <p:nvSpPr>
              <p:cNvPr id="371" name="Rectangle 370">
                <a:extLst>
                  <a:ext uri="{FF2B5EF4-FFF2-40B4-BE49-F238E27FC236}">
                    <a16:creationId xmlns:a16="http://schemas.microsoft.com/office/drawing/2014/main" id="{F0DFCADA-79DF-4BC5-9D14-C5AE6143E8FC}"/>
                  </a:ext>
                </a:extLst>
              </p:cNvPr>
              <p:cNvSpPr/>
              <p:nvPr/>
            </p:nvSpPr>
            <p:spPr>
              <a:xfrm>
                <a:off x="6284942" y="3555370"/>
                <a:ext cx="1189110" cy="420624"/>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2" name="TextBox 371">
                <a:extLst>
                  <a:ext uri="{FF2B5EF4-FFF2-40B4-BE49-F238E27FC236}">
                    <a16:creationId xmlns:a16="http://schemas.microsoft.com/office/drawing/2014/main" id="{CB0F94D3-5BF0-41F3-8492-A9894EEFC46A}"/>
                  </a:ext>
                </a:extLst>
              </p:cNvPr>
              <p:cNvSpPr txBox="1"/>
              <p:nvPr/>
            </p:nvSpPr>
            <p:spPr>
              <a:xfrm>
                <a:off x="6452039" y="3647333"/>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t>
                </a:r>
                <a:r>
                  <a:rPr lang="en-US" b="1" dirty="0">
                    <a:solidFill>
                      <a:srgbClr val="FFFFFF"/>
                    </a:solidFill>
                    <a:latin typeface="Arial"/>
                  </a:rPr>
                  <a:t>7</a:t>
                </a:r>
                <a:r>
                  <a:rPr kumimoji="0" lang="en-US" sz="1800" b="1" i="0" u="none" strike="noStrike" kern="1200" cap="none" spc="0" normalizeH="0" baseline="0" noProof="0" dirty="0">
                    <a:ln>
                      <a:noFill/>
                    </a:ln>
                    <a:solidFill>
                      <a:srgbClr val="FFFFFF"/>
                    </a:solidFill>
                    <a:effectLst/>
                    <a:uLnTx/>
                    <a:uFillTx/>
                    <a:latin typeface="Arial"/>
                    <a:ea typeface="+mn-ea"/>
                    <a:cs typeface="+mn-cs"/>
                  </a:rPr>
                  <a:t>,000</a:t>
                </a:r>
              </a:p>
            </p:txBody>
          </p:sp>
        </p:grpSp>
        <p:grpSp>
          <p:nvGrpSpPr>
            <p:cNvPr id="376" name="Group 375">
              <a:extLst>
                <a:ext uri="{FF2B5EF4-FFF2-40B4-BE49-F238E27FC236}">
                  <a16:creationId xmlns:a16="http://schemas.microsoft.com/office/drawing/2014/main" id="{F6BEB299-8999-44C7-884C-93DBF94076C1}"/>
                </a:ext>
              </a:extLst>
            </p:cNvPr>
            <p:cNvGrpSpPr/>
            <p:nvPr/>
          </p:nvGrpSpPr>
          <p:grpSpPr>
            <a:xfrm>
              <a:off x="7577687" y="5188603"/>
              <a:ext cx="1189110" cy="600260"/>
              <a:chOff x="6284942" y="5730370"/>
              <a:chExt cx="1189110" cy="600260"/>
            </a:xfrm>
          </p:grpSpPr>
          <p:sp>
            <p:nvSpPr>
              <p:cNvPr id="377" name="Rectangle 376">
                <a:extLst>
                  <a:ext uri="{FF2B5EF4-FFF2-40B4-BE49-F238E27FC236}">
                    <a16:creationId xmlns:a16="http://schemas.microsoft.com/office/drawing/2014/main" id="{FCBDA367-55EA-42E7-89D8-97685FB4ECB0}"/>
                  </a:ext>
                </a:extLst>
              </p:cNvPr>
              <p:cNvSpPr/>
              <p:nvPr/>
            </p:nvSpPr>
            <p:spPr>
              <a:xfrm>
                <a:off x="6284942" y="5730370"/>
                <a:ext cx="1189110" cy="60026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8" name="TextBox 377">
                <a:extLst>
                  <a:ext uri="{FF2B5EF4-FFF2-40B4-BE49-F238E27FC236}">
                    <a16:creationId xmlns:a16="http://schemas.microsoft.com/office/drawing/2014/main" id="{65ED1D67-97EB-4E9B-81A9-75B551D4ACAC}"/>
                  </a:ext>
                </a:extLst>
              </p:cNvPr>
              <p:cNvSpPr txBox="1"/>
              <p:nvPr/>
            </p:nvSpPr>
            <p:spPr>
              <a:xfrm>
                <a:off x="6457166" y="5893305"/>
                <a:ext cx="858296" cy="2769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a:t>
                </a:r>
                <a:r>
                  <a:rPr lang="en-US" b="1" dirty="0">
                    <a:solidFill>
                      <a:srgbClr val="FFFFFF"/>
                    </a:solidFill>
                    <a:latin typeface="Arial"/>
                  </a:rPr>
                  <a:t>23</a:t>
                </a:r>
                <a:r>
                  <a:rPr kumimoji="0" lang="en-US" sz="1800" b="1" i="0" u="none" strike="noStrike" kern="1200" cap="none" spc="0" normalizeH="0" baseline="0" noProof="0" dirty="0">
                    <a:ln>
                      <a:noFill/>
                    </a:ln>
                    <a:solidFill>
                      <a:srgbClr val="FFFFFF"/>
                    </a:solidFill>
                    <a:effectLst/>
                    <a:uLnTx/>
                    <a:uFillTx/>
                    <a:latin typeface="Arial"/>
                    <a:ea typeface="+mn-ea"/>
                    <a:cs typeface="+mn-cs"/>
                  </a:rPr>
                  <a:t>,000</a:t>
                </a:r>
              </a:p>
            </p:txBody>
          </p:sp>
        </p:grpSp>
      </p:grpSp>
      <p:sp>
        <p:nvSpPr>
          <p:cNvPr id="152" name="Rectangle 11">
            <a:extLst>
              <a:ext uri="{FF2B5EF4-FFF2-40B4-BE49-F238E27FC236}">
                <a16:creationId xmlns:a16="http://schemas.microsoft.com/office/drawing/2014/main" id="{2E52E3F4-F6FD-44D3-AC24-32CD2BBD3EC8}"/>
              </a:ext>
            </a:extLst>
          </p:cNvPr>
          <p:cNvSpPr/>
          <p:nvPr/>
        </p:nvSpPr>
        <p:spPr>
          <a:xfrm>
            <a:off x="373263" y="1333501"/>
            <a:ext cx="1601037" cy="2023631"/>
          </a:xfrm>
          <a:prstGeom prst="rect">
            <a:avLst/>
          </a:prstGeom>
        </p:spPr>
        <p:txBody>
          <a:bodyPr wrap="square">
            <a:spAutoFit/>
          </a:bodyPr>
          <a:lstStyle/>
          <a:p>
            <a:pPr marL="0" marR="0" lvl="0" indent="0" algn="l" defTabSz="914400" rtl="0" eaLnBrk="1" fontAlgn="auto" latinLnBrk="0" hangingPunct="1">
              <a:lnSpc>
                <a:spcPts val="1800"/>
              </a:lnSpc>
              <a:spcBef>
                <a:spcPts val="0"/>
              </a:spcBef>
              <a:spcAft>
                <a:spcPts val="1200"/>
              </a:spcAft>
              <a:buClrTx/>
              <a:buSzTx/>
              <a:buFontTx/>
              <a:buNone/>
              <a:tabLst>
                <a:tab pos="1262063" algn="l"/>
                <a:tab pos="1481138" algn="l"/>
              </a:tabLst>
              <a:defRPr/>
            </a:pPr>
            <a:r>
              <a:rPr kumimoji="0" lang="en-US" sz="1200" b="0" i="0" u="none" strike="noStrike" kern="1200" cap="none" spc="0" normalizeH="0" baseline="0" noProof="0" dirty="0">
                <a:ln>
                  <a:noFill/>
                </a:ln>
                <a:solidFill>
                  <a:srgbClr val="767676"/>
                </a:solidFill>
                <a:effectLst/>
                <a:uLnTx/>
                <a:uFillTx/>
                <a:latin typeface="Arial"/>
                <a:ea typeface="+mn-ea"/>
                <a:cs typeface="+mn-cs"/>
              </a:rPr>
              <a:t>AGE</a:t>
            </a:r>
            <a:r>
              <a:rPr kumimoji="0" lang="en-US" sz="1800" b="0" i="0" u="none" strike="noStrike" kern="1200" cap="none" spc="0" normalizeH="0" baseline="0" noProof="0" dirty="0">
                <a:ln>
                  <a:noFill/>
                </a:ln>
                <a:solidFill>
                  <a:srgbClr val="767676"/>
                </a:solidFill>
                <a:effectLst/>
                <a:uLnTx/>
                <a:uFillTx/>
                <a:latin typeface="Arial"/>
                <a:ea typeface="+mn-ea"/>
                <a:cs typeface="+mn-cs"/>
              </a:rPr>
              <a:t> </a:t>
            </a:r>
            <a:br>
              <a:rPr kumimoji="0" lang="en-US" sz="1800" b="0" i="0" u="none" strike="noStrike" kern="1200" cap="none" spc="0" normalizeH="0" baseline="0" noProof="0" dirty="0">
                <a:ln>
                  <a:noFill/>
                </a:ln>
                <a:solidFill>
                  <a:srgbClr val="767676"/>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50</a:t>
            </a:r>
            <a:endParaRPr kumimoji="0" lang="en-US" sz="1400" b="1"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auto" latinLnBrk="0" hangingPunct="1">
              <a:lnSpc>
                <a:spcPts val="2200"/>
              </a:lnSpc>
              <a:spcBef>
                <a:spcPts val="0"/>
              </a:spcBef>
              <a:spcAft>
                <a:spcPts val="1200"/>
              </a:spcAft>
              <a:buClrTx/>
              <a:buSzTx/>
              <a:buFontTx/>
              <a:buNone/>
              <a:tabLst>
                <a:tab pos="1262063" algn="l"/>
                <a:tab pos="1481138" algn="l"/>
              </a:tabLst>
              <a:defRPr/>
            </a:pPr>
            <a:r>
              <a:rPr kumimoji="0" lang="en-US" sz="1800" b="1" i="0" u="none" strike="noStrike" kern="1200" cap="none" spc="0" normalizeH="0" baseline="0" noProof="0" dirty="0">
                <a:ln>
                  <a:noFill/>
                </a:ln>
                <a:solidFill>
                  <a:srgbClr val="333333"/>
                </a:solidFill>
                <a:effectLst/>
                <a:uLnTx/>
                <a:uFillTx/>
                <a:latin typeface="Arial"/>
                <a:ea typeface="+mn-ea"/>
                <a:cs typeface="+mn-cs"/>
              </a:rPr>
              <a:t>Stay-at-</a:t>
            </a:r>
            <a:br>
              <a:rPr kumimoji="0" lang="en-US" sz="1800" b="1" i="0" u="none" strike="noStrike" kern="1200" cap="none" spc="0" normalizeH="0" baseline="0" noProof="0" dirty="0">
                <a:ln>
                  <a:noFill/>
                </a:ln>
                <a:solidFill>
                  <a:srgbClr val="333333"/>
                </a:solidFill>
                <a:effectLst/>
                <a:uLnTx/>
                <a:uFillTx/>
                <a:latin typeface="Arial"/>
                <a:ea typeface="+mn-ea"/>
                <a:cs typeface="+mn-cs"/>
              </a:rPr>
            </a:br>
            <a:r>
              <a:rPr kumimoji="0" lang="en-US" sz="1800" b="1" i="0" u="none" strike="noStrike" kern="1200" cap="none" spc="0" normalizeH="0" baseline="0" noProof="0" dirty="0">
                <a:ln>
                  <a:noFill/>
                </a:ln>
                <a:solidFill>
                  <a:srgbClr val="333333"/>
                </a:solidFill>
                <a:effectLst/>
                <a:uLnTx/>
                <a:uFillTx/>
                <a:latin typeface="Arial"/>
                <a:ea typeface="+mn-ea"/>
                <a:cs typeface="+mn-cs"/>
              </a:rPr>
              <a:t>home Mom</a:t>
            </a: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ts val="2200"/>
              </a:lnSpc>
              <a:spcBef>
                <a:spcPts val="0"/>
              </a:spcBef>
              <a:spcAft>
                <a:spcPts val="4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E5940BF5-BF44-41C1-BB30-8EA0BB390990}"/>
              </a:ext>
            </a:extLst>
          </p:cNvPr>
          <p:cNvGrpSpPr/>
          <p:nvPr/>
        </p:nvGrpSpPr>
        <p:grpSpPr>
          <a:xfrm>
            <a:off x="6281767" y="2592947"/>
            <a:ext cx="1189110" cy="3195916"/>
            <a:chOff x="6284942" y="3153567"/>
            <a:chExt cx="1189110" cy="902637"/>
          </a:xfrm>
          <a:solidFill>
            <a:schemeClr val="accent1"/>
          </a:solidFill>
        </p:grpSpPr>
        <p:sp>
          <p:nvSpPr>
            <p:cNvPr id="17" name="Rectangle 16">
              <a:extLst>
                <a:ext uri="{FF2B5EF4-FFF2-40B4-BE49-F238E27FC236}">
                  <a16:creationId xmlns:a16="http://schemas.microsoft.com/office/drawing/2014/main" id="{E04B30A7-3FDE-4BA9-A3CE-38440652B2FC}"/>
                </a:ext>
              </a:extLst>
            </p:cNvPr>
            <p:cNvSpPr/>
            <p:nvPr/>
          </p:nvSpPr>
          <p:spPr>
            <a:xfrm>
              <a:off x="6284942" y="3153567"/>
              <a:ext cx="1189110" cy="515983"/>
            </a:xfrm>
            <a:prstGeom prst="rect">
              <a:avLst/>
            </a:prstGeom>
            <a:gr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1"/>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543B72D3-5C54-4AAC-BF76-291132679104}"/>
                </a:ext>
              </a:extLst>
            </p:cNvPr>
            <p:cNvSpPr/>
            <p:nvPr/>
          </p:nvSpPr>
          <p:spPr>
            <a:xfrm>
              <a:off x="6284942" y="3577381"/>
              <a:ext cx="1189110" cy="478823"/>
            </a:xfrm>
            <a:prstGeom prst="rect">
              <a:avLst/>
            </a:prstGeom>
            <a:grp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1"/>
                </a:solidFill>
                <a:effectLst/>
                <a:uLnTx/>
                <a:uFillTx/>
                <a:latin typeface="Arial"/>
                <a:ea typeface="+mn-ea"/>
                <a:cs typeface="+mn-cs"/>
              </a:endParaRPr>
            </a:p>
          </p:txBody>
        </p:sp>
      </p:grpSp>
      <p:sp>
        <p:nvSpPr>
          <p:cNvPr id="6" name="Rectangle 5">
            <a:extLst>
              <a:ext uri="{FF2B5EF4-FFF2-40B4-BE49-F238E27FC236}">
                <a16:creationId xmlns:a16="http://schemas.microsoft.com/office/drawing/2014/main" id="{6D8F343A-DAA1-4415-88C8-7496DA54F948}"/>
              </a:ext>
            </a:extLst>
          </p:cNvPr>
          <p:cNvSpPr/>
          <p:nvPr/>
        </p:nvSpPr>
        <p:spPr>
          <a:xfrm>
            <a:off x="952499" y="2949824"/>
            <a:ext cx="3595930" cy="1061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bg1"/>
                </a:solidFill>
                <a:effectLst/>
                <a:uLnTx/>
                <a:uFillTx/>
                <a:latin typeface="Arial"/>
                <a:ea typeface="+mn-ea"/>
                <a:cs typeface="+mn-cs"/>
              </a:rPr>
              <a:t>$</a:t>
            </a:r>
            <a:r>
              <a:rPr lang="en-US" sz="6000" dirty="0">
                <a:solidFill>
                  <a:schemeClr val="bg1"/>
                </a:solidFill>
                <a:latin typeface="Arial"/>
              </a:rPr>
              <a:t>51</a:t>
            </a:r>
            <a:r>
              <a:rPr kumimoji="0" lang="en-US" sz="6000" b="0" i="0" u="none" strike="noStrike" kern="1200" cap="none" spc="0" normalizeH="0" baseline="0" noProof="0" dirty="0">
                <a:ln>
                  <a:noFill/>
                </a:ln>
                <a:solidFill>
                  <a:schemeClr val="bg1"/>
                </a:solidFill>
                <a:effectLst/>
                <a:uLnTx/>
                <a:uFillTx/>
                <a:latin typeface="Arial"/>
                <a:ea typeface="+mn-ea"/>
                <a:cs typeface="+mn-cs"/>
              </a:rPr>
              <a:t>,000</a:t>
            </a:r>
          </a:p>
        </p:txBody>
      </p:sp>
      <p:grpSp>
        <p:nvGrpSpPr>
          <p:cNvPr id="92" name="Group 91">
            <a:extLst>
              <a:ext uri="{FF2B5EF4-FFF2-40B4-BE49-F238E27FC236}">
                <a16:creationId xmlns:a16="http://schemas.microsoft.com/office/drawing/2014/main" id="{CAA0F712-4FC7-4501-B013-B6D6E3F6D68B}"/>
              </a:ext>
            </a:extLst>
          </p:cNvPr>
          <p:cNvGrpSpPr/>
          <p:nvPr/>
        </p:nvGrpSpPr>
        <p:grpSpPr>
          <a:xfrm>
            <a:off x="4900373" y="2891293"/>
            <a:ext cx="5221011" cy="1241398"/>
            <a:chOff x="5178823" y="3349771"/>
            <a:chExt cx="5221011" cy="1241398"/>
          </a:xfrm>
        </p:grpSpPr>
        <p:sp>
          <p:nvSpPr>
            <p:cNvPr id="93" name="Cross 92">
              <a:extLst>
                <a:ext uri="{FF2B5EF4-FFF2-40B4-BE49-F238E27FC236}">
                  <a16:creationId xmlns:a16="http://schemas.microsoft.com/office/drawing/2014/main" id="{E51B60C2-1A44-4F4C-BFCE-CB82C837DB85}"/>
                </a:ext>
              </a:extLst>
            </p:cNvPr>
            <p:cNvSpPr/>
            <p:nvPr/>
          </p:nvSpPr>
          <p:spPr>
            <a:xfrm rot="2700000">
              <a:off x="5178823" y="3533855"/>
              <a:ext cx="765489" cy="765489"/>
            </a:xfrm>
            <a:prstGeom prst="plus">
              <a:avLst>
                <a:gd name="adj" fmla="val 445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endParaRPr>
            </a:p>
          </p:txBody>
        </p:sp>
        <p:sp>
          <p:nvSpPr>
            <p:cNvPr id="94" name="TextBox 93">
              <a:extLst>
                <a:ext uri="{FF2B5EF4-FFF2-40B4-BE49-F238E27FC236}">
                  <a16:creationId xmlns:a16="http://schemas.microsoft.com/office/drawing/2014/main" id="{71605DC4-10BE-4D62-9750-D54CFC5A84C7}"/>
                </a:ext>
              </a:extLst>
            </p:cNvPr>
            <p:cNvSpPr txBox="1"/>
            <p:nvPr/>
          </p:nvSpPr>
          <p:spPr>
            <a:xfrm>
              <a:off x="5956453" y="3978662"/>
              <a:ext cx="1558071" cy="605294"/>
            </a:xfrm>
            <a:prstGeom prst="rect">
              <a:avLst/>
            </a:prstGeom>
            <a:noFill/>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accent1"/>
                  </a:solidFill>
                  <a:effectLst/>
                  <a:uLnTx/>
                  <a:uFillTx/>
                  <a:latin typeface="Arial"/>
                  <a:ea typeface="+mn-ea"/>
                  <a:cs typeface="+mn-cs"/>
                </a:rPr>
                <a:t>15</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YEARS</a:t>
              </a:r>
            </a:p>
          </p:txBody>
        </p:sp>
        <p:sp>
          <p:nvSpPr>
            <p:cNvPr id="95" name="TextBox 94">
              <a:extLst>
                <a:ext uri="{FF2B5EF4-FFF2-40B4-BE49-F238E27FC236}">
                  <a16:creationId xmlns:a16="http://schemas.microsoft.com/office/drawing/2014/main" id="{03811392-2423-423D-8067-D6652EF6B4B3}"/>
                </a:ext>
              </a:extLst>
            </p:cNvPr>
            <p:cNvSpPr txBox="1"/>
            <p:nvPr/>
          </p:nvSpPr>
          <p:spPr>
            <a:xfrm>
              <a:off x="7300192" y="3349771"/>
              <a:ext cx="155807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accent1"/>
                  </a:solidFill>
                  <a:effectLst/>
                  <a:uLnTx/>
                  <a:uFillTx/>
                  <a:latin typeface="Arial"/>
                  <a:ea typeface="+mn-ea"/>
                  <a:cs typeface="+mn-cs"/>
                </a:rPr>
                <a:t>@</a:t>
              </a:r>
              <a:endParaRPr kumimoji="0" lang="en-US" sz="1800" b="1" i="0" u="none" strike="noStrike" kern="1200" cap="none" spc="0" normalizeH="0" baseline="0" noProof="0" dirty="0">
                <a:ln>
                  <a:noFill/>
                </a:ln>
                <a:solidFill>
                  <a:schemeClr val="accent1"/>
                </a:solidFill>
                <a:effectLst/>
                <a:uLnTx/>
                <a:uFillTx/>
                <a:latin typeface="Arial"/>
                <a:ea typeface="+mn-ea"/>
                <a:cs typeface="+mn-cs"/>
              </a:endParaRPr>
            </a:p>
          </p:txBody>
        </p:sp>
        <p:sp>
          <p:nvSpPr>
            <p:cNvPr id="96" name="TextBox 95">
              <a:extLst>
                <a:ext uri="{FF2B5EF4-FFF2-40B4-BE49-F238E27FC236}">
                  <a16:creationId xmlns:a16="http://schemas.microsoft.com/office/drawing/2014/main" id="{48431EF3-1AE2-4012-8958-9A2AC024412A}"/>
                </a:ext>
              </a:extLst>
            </p:cNvPr>
            <p:cNvSpPr txBox="1"/>
            <p:nvPr/>
          </p:nvSpPr>
          <p:spPr>
            <a:xfrm>
              <a:off x="8571034" y="3985875"/>
              <a:ext cx="1828800" cy="605294"/>
            </a:xfrm>
            <a:prstGeom prst="rect">
              <a:avLst/>
            </a:prstGeom>
            <a:noFill/>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accent1"/>
                  </a:solidFill>
                  <a:effectLst/>
                  <a:uLnTx/>
                  <a:uFillTx/>
                  <a:latin typeface="Arial"/>
                  <a:ea typeface="+mn-ea"/>
                  <a:cs typeface="+mn-cs"/>
                </a:rPr>
                <a:t>6%</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RETURN</a:t>
              </a:r>
            </a:p>
          </p:txBody>
        </p:sp>
      </p:grpSp>
      <p:grpSp>
        <p:nvGrpSpPr>
          <p:cNvPr id="5" name="Group 4">
            <a:extLst>
              <a:ext uri="{FF2B5EF4-FFF2-40B4-BE49-F238E27FC236}">
                <a16:creationId xmlns:a16="http://schemas.microsoft.com/office/drawing/2014/main" id="{1D647454-D162-4B5A-A2D1-A6994BA95CD6}"/>
              </a:ext>
            </a:extLst>
          </p:cNvPr>
          <p:cNvGrpSpPr/>
          <p:nvPr/>
        </p:nvGrpSpPr>
        <p:grpSpPr>
          <a:xfrm>
            <a:off x="2579732" y="2592947"/>
            <a:ext cx="3820328" cy="3195916"/>
            <a:chOff x="2579732" y="2592947"/>
            <a:chExt cx="3820328" cy="3195916"/>
          </a:xfrm>
        </p:grpSpPr>
        <p:grpSp>
          <p:nvGrpSpPr>
            <p:cNvPr id="297" name="Group 296">
              <a:extLst>
                <a:ext uri="{FF2B5EF4-FFF2-40B4-BE49-F238E27FC236}">
                  <a16:creationId xmlns:a16="http://schemas.microsoft.com/office/drawing/2014/main" id="{BC7E2C68-33D0-404B-B3F1-1391CE674380}"/>
                </a:ext>
              </a:extLst>
            </p:cNvPr>
            <p:cNvGrpSpPr/>
            <p:nvPr/>
          </p:nvGrpSpPr>
          <p:grpSpPr>
            <a:xfrm>
              <a:off x="2579732" y="3460392"/>
              <a:ext cx="3820328" cy="420624"/>
              <a:chOff x="2579732" y="3992925"/>
              <a:chExt cx="3820328" cy="420624"/>
            </a:xfrm>
          </p:grpSpPr>
          <p:sp>
            <p:nvSpPr>
              <p:cNvPr id="301" name="Rectangle 300">
                <a:extLst>
                  <a:ext uri="{FF2B5EF4-FFF2-40B4-BE49-F238E27FC236}">
                    <a16:creationId xmlns:a16="http://schemas.microsoft.com/office/drawing/2014/main" id="{5EF58711-B301-4B9B-A923-E8E47C66F8F0}"/>
                  </a:ext>
                </a:extLst>
              </p:cNvPr>
              <p:cNvSpPr/>
              <p:nvPr/>
            </p:nvSpPr>
            <p:spPr>
              <a:xfrm>
                <a:off x="2579732" y="3992925"/>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2" name="TextBox 301">
                <a:extLst>
                  <a:ext uri="{FF2B5EF4-FFF2-40B4-BE49-F238E27FC236}">
                    <a16:creationId xmlns:a16="http://schemas.microsoft.com/office/drawing/2014/main" id="{4D1584D2-EDE4-4ACA-BAE3-87793DC51634}"/>
                  </a:ext>
                </a:extLst>
              </p:cNvPr>
              <p:cNvSpPr txBox="1"/>
              <p:nvPr/>
            </p:nvSpPr>
            <p:spPr>
              <a:xfrm>
                <a:off x="4005072" y="4071324"/>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(50+) </a:t>
                </a:r>
              </a:p>
            </p:txBody>
          </p:sp>
        </p:grpSp>
        <p:grpSp>
          <p:nvGrpSpPr>
            <p:cNvPr id="303" name="Group 302">
              <a:extLst>
                <a:ext uri="{FF2B5EF4-FFF2-40B4-BE49-F238E27FC236}">
                  <a16:creationId xmlns:a16="http://schemas.microsoft.com/office/drawing/2014/main" id="{13E9671A-6E28-47FF-9378-EFE51D70C75F}"/>
                </a:ext>
              </a:extLst>
            </p:cNvPr>
            <p:cNvGrpSpPr/>
            <p:nvPr/>
          </p:nvGrpSpPr>
          <p:grpSpPr>
            <a:xfrm>
              <a:off x="2579732" y="3893075"/>
              <a:ext cx="3700083" cy="420624"/>
              <a:chOff x="2579732" y="4425528"/>
              <a:chExt cx="3700083" cy="420624"/>
            </a:xfrm>
          </p:grpSpPr>
          <p:sp>
            <p:nvSpPr>
              <p:cNvPr id="304" name="Rectangle 303">
                <a:extLst>
                  <a:ext uri="{FF2B5EF4-FFF2-40B4-BE49-F238E27FC236}">
                    <a16:creationId xmlns:a16="http://schemas.microsoft.com/office/drawing/2014/main" id="{327704F9-E66E-4FD7-B125-32996BC11AA5}"/>
                  </a:ext>
                </a:extLst>
              </p:cNvPr>
              <p:cNvSpPr/>
              <p:nvPr/>
            </p:nvSpPr>
            <p:spPr>
              <a:xfrm>
                <a:off x="2579732" y="4425528"/>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5" name="TextBox 304">
                <a:extLst>
                  <a:ext uri="{FF2B5EF4-FFF2-40B4-BE49-F238E27FC236}">
                    <a16:creationId xmlns:a16="http://schemas.microsoft.com/office/drawing/2014/main" id="{57454416-663F-47F7-BA91-1D564ED097D0}"/>
                  </a:ext>
                </a:extLst>
              </p:cNvPr>
              <p:cNvSpPr txBox="1"/>
              <p:nvPr/>
            </p:nvSpPr>
            <p:spPr>
              <a:xfrm>
                <a:off x="4005072" y="4517352"/>
                <a:ext cx="1606164" cy="265482"/>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Roth IRA</a:t>
                </a:r>
              </a:p>
            </p:txBody>
          </p:sp>
        </p:grpSp>
        <p:grpSp>
          <p:nvGrpSpPr>
            <p:cNvPr id="307" name="Group 306">
              <a:extLst>
                <a:ext uri="{FF2B5EF4-FFF2-40B4-BE49-F238E27FC236}">
                  <a16:creationId xmlns:a16="http://schemas.microsoft.com/office/drawing/2014/main" id="{22A8C25A-EF36-4231-B8A8-E6ABCE64E74D}"/>
                </a:ext>
              </a:extLst>
            </p:cNvPr>
            <p:cNvGrpSpPr/>
            <p:nvPr/>
          </p:nvGrpSpPr>
          <p:grpSpPr>
            <a:xfrm>
              <a:off x="2579732" y="4325688"/>
              <a:ext cx="3820328" cy="420624"/>
              <a:chOff x="2579732" y="4862944"/>
              <a:chExt cx="3820328" cy="420624"/>
            </a:xfrm>
          </p:grpSpPr>
          <p:sp>
            <p:nvSpPr>
              <p:cNvPr id="311" name="Rectangle 310">
                <a:extLst>
                  <a:ext uri="{FF2B5EF4-FFF2-40B4-BE49-F238E27FC236}">
                    <a16:creationId xmlns:a16="http://schemas.microsoft.com/office/drawing/2014/main" id="{9709001D-7D30-4CDB-A147-ADCF655173C8}"/>
                  </a:ext>
                </a:extLst>
              </p:cNvPr>
              <p:cNvSpPr/>
              <p:nvPr/>
            </p:nvSpPr>
            <p:spPr>
              <a:xfrm>
                <a:off x="2579732" y="4862944"/>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2" name="TextBox 311">
                <a:extLst>
                  <a:ext uri="{FF2B5EF4-FFF2-40B4-BE49-F238E27FC236}">
                    <a16:creationId xmlns:a16="http://schemas.microsoft.com/office/drawing/2014/main" id="{88A13634-C6E6-4B81-AF9D-002C6E3FBE50}"/>
                  </a:ext>
                </a:extLst>
              </p:cNvPr>
              <p:cNvSpPr txBox="1"/>
              <p:nvPr/>
            </p:nvSpPr>
            <p:spPr>
              <a:xfrm>
                <a:off x="4005072" y="4941343"/>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(50+)</a:t>
                </a:r>
              </a:p>
            </p:txBody>
          </p:sp>
        </p:grpSp>
        <p:grpSp>
          <p:nvGrpSpPr>
            <p:cNvPr id="314" name="Group 313">
              <a:extLst>
                <a:ext uri="{FF2B5EF4-FFF2-40B4-BE49-F238E27FC236}">
                  <a16:creationId xmlns:a16="http://schemas.microsoft.com/office/drawing/2014/main" id="{60EF46B5-C0CD-4E1D-95D5-3355AB530139}"/>
                </a:ext>
              </a:extLst>
            </p:cNvPr>
            <p:cNvGrpSpPr/>
            <p:nvPr/>
          </p:nvGrpSpPr>
          <p:grpSpPr>
            <a:xfrm>
              <a:off x="2579732" y="2592947"/>
              <a:ext cx="3820328" cy="420624"/>
              <a:chOff x="2579732" y="3123307"/>
              <a:chExt cx="3820328" cy="420624"/>
            </a:xfrm>
          </p:grpSpPr>
          <p:sp>
            <p:nvSpPr>
              <p:cNvPr id="318" name="Rectangle 317">
                <a:extLst>
                  <a:ext uri="{FF2B5EF4-FFF2-40B4-BE49-F238E27FC236}">
                    <a16:creationId xmlns:a16="http://schemas.microsoft.com/office/drawing/2014/main" id="{DDAD7C56-F72E-4BF0-87BB-F53A9B02648B}"/>
                  </a:ext>
                </a:extLst>
              </p:cNvPr>
              <p:cNvSpPr/>
              <p:nvPr/>
            </p:nvSpPr>
            <p:spPr>
              <a:xfrm>
                <a:off x="2579732" y="3123307"/>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9" name="TextBox 318">
                <a:extLst>
                  <a:ext uri="{FF2B5EF4-FFF2-40B4-BE49-F238E27FC236}">
                    <a16:creationId xmlns:a16="http://schemas.microsoft.com/office/drawing/2014/main" id="{DBEF7D3A-A98F-4154-9613-04C329062DFA}"/>
                  </a:ext>
                </a:extLst>
              </p:cNvPr>
              <p:cNvSpPr txBox="1"/>
              <p:nvPr/>
            </p:nvSpPr>
            <p:spPr>
              <a:xfrm>
                <a:off x="4005072" y="3201706"/>
                <a:ext cx="2394988"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Catch-up (50+) </a:t>
                </a:r>
              </a:p>
            </p:txBody>
          </p:sp>
        </p:grpSp>
        <p:grpSp>
          <p:nvGrpSpPr>
            <p:cNvPr id="321" name="Group 320">
              <a:extLst>
                <a:ext uri="{FF2B5EF4-FFF2-40B4-BE49-F238E27FC236}">
                  <a16:creationId xmlns:a16="http://schemas.microsoft.com/office/drawing/2014/main" id="{88CE0848-CD43-4DCC-80D3-711F077C091D}"/>
                </a:ext>
              </a:extLst>
            </p:cNvPr>
            <p:cNvGrpSpPr/>
            <p:nvPr/>
          </p:nvGrpSpPr>
          <p:grpSpPr>
            <a:xfrm>
              <a:off x="2579732" y="4755955"/>
              <a:ext cx="3700083" cy="420624"/>
              <a:chOff x="2579732" y="5297358"/>
              <a:chExt cx="3700083" cy="420624"/>
            </a:xfrm>
          </p:grpSpPr>
          <p:sp>
            <p:nvSpPr>
              <p:cNvPr id="325" name="Rectangle 324">
                <a:extLst>
                  <a:ext uri="{FF2B5EF4-FFF2-40B4-BE49-F238E27FC236}">
                    <a16:creationId xmlns:a16="http://schemas.microsoft.com/office/drawing/2014/main" id="{86019E96-EC78-49B8-BC8A-9554A13F6737}"/>
                  </a:ext>
                </a:extLst>
              </p:cNvPr>
              <p:cNvSpPr/>
              <p:nvPr/>
            </p:nvSpPr>
            <p:spPr>
              <a:xfrm>
                <a:off x="2579732" y="5297358"/>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6" name="TextBox 325">
                <a:extLst>
                  <a:ext uri="{FF2B5EF4-FFF2-40B4-BE49-F238E27FC236}">
                    <a16:creationId xmlns:a16="http://schemas.microsoft.com/office/drawing/2014/main" id="{95C00E89-4461-488A-B5EA-E6BD29B9D888}"/>
                  </a:ext>
                </a:extLst>
              </p:cNvPr>
              <p:cNvSpPr txBox="1"/>
              <p:nvPr/>
            </p:nvSpPr>
            <p:spPr>
              <a:xfrm>
                <a:off x="4005072" y="5388668"/>
                <a:ext cx="2076993" cy="256480"/>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Employer match</a:t>
                </a:r>
              </a:p>
            </p:txBody>
          </p:sp>
        </p:grpSp>
        <p:grpSp>
          <p:nvGrpSpPr>
            <p:cNvPr id="327" name="Group 326">
              <a:extLst>
                <a:ext uri="{FF2B5EF4-FFF2-40B4-BE49-F238E27FC236}">
                  <a16:creationId xmlns:a16="http://schemas.microsoft.com/office/drawing/2014/main" id="{987B7C7C-AC7E-4517-84E1-53DE175F32E2}"/>
                </a:ext>
              </a:extLst>
            </p:cNvPr>
            <p:cNvGrpSpPr/>
            <p:nvPr/>
          </p:nvGrpSpPr>
          <p:grpSpPr>
            <a:xfrm>
              <a:off x="2579732" y="3029151"/>
              <a:ext cx="3700083" cy="420624"/>
              <a:chOff x="2579732" y="3555509"/>
              <a:chExt cx="3700083" cy="420624"/>
            </a:xfrm>
          </p:grpSpPr>
          <p:sp>
            <p:nvSpPr>
              <p:cNvPr id="328" name="Rectangle 327">
                <a:extLst>
                  <a:ext uri="{FF2B5EF4-FFF2-40B4-BE49-F238E27FC236}">
                    <a16:creationId xmlns:a16="http://schemas.microsoft.com/office/drawing/2014/main" id="{9205140D-FBFD-498B-BCE5-9C5842637146}"/>
                  </a:ext>
                </a:extLst>
              </p:cNvPr>
              <p:cNvSpPr/>
              <p:nvPr/>
            </p:nvSpPr>
            <p:spPr>
              <a:xfrm>
                <a:off x="2579732" y="3555509"/>
                <a:ext cx="3700083" cy="420624"/>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9" name="TextBox 328">
                <a:extLst>
                  <a:ext uri="{FF2B5EF4-FFF2-40B4-BE49-F238E27FC236}">
                    <a16:creationId xmlns:a16="http://schemas.microsoft.com/office/drawing/2014/main" id="{CB1DFDBA-7F88-413F-B168-6ACBA4BB4D22}"/>
                  </a:ext>
                </a:extLst>
              </p:cNvPr>
              <p:cNvSpPr txBox="1"/>
              <p:nvPr/>
            </p:nvSpPr>
            <p:spPr>
              <a:xfrm>
                <a:off x="4005072" y="3647333"/>
                <a:ext cx="1606164" cy="265482"/>
              </a:xfrm>
              <a:prstGeom prst="rect">
                <a:avLst/>
              </a:prstGeom>
              <a:noFill/>
            </p:spPr>
            <p:txBody>
              <a:bodyPr wrap="square" lIns="0" tIns="0" rIns="0" bIns="0"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Spousal IRA</a:t>
                </a:r>
              </a:p>
            </p:txBody>
          </p:sp>
        </p:grpSp>
        <p:grpSp>
          <p:nvGrpSpPr>
            <p:cNvPr id="330" name="Group 329">
              <a:extLst>
                <a:ext uri="{FF2B5EF4-FFF2-40B4-BE49-F238E27FC236}">
                  <a16:creationId xmlns:a16="http://schemas.microsoft.com/office/drawing/2014/main" id="{3AE80307-4C2E-40EE-A3BC-85944312E411}"/>
                </a:ext>
              </a:extLst>
            </p:cNvPr>
            <p:cNvGrpSpPr/>
            <p:nvPr/>
          </p:nvGrpSpPr>
          <p:grpSpPr>
            <a:xfrm>
              <a:off x="2579732" y="5188742"/>
              <a:ext cx="3700083" cy="600121"/>
              <a:chOff x="2579732" y="5730509"/>
              <a:chExt cx="3700083" cy="600121"/>
            </a:xfrm>
          </p:grpSpPr>
          <p:sp>
            <p:nvSpPr>
              <p:cNvPr id="331" name="Rectangle 330">
                <a:extLst>
                  <a:ext uri="{FF2B5EF4-FFF2-40B4-BE49-F238E27FC236}">
                    <a16:creationId xmlns:a16="http://schemas.microsoft.com/office/drawing/2014/main" id="{8BC2680F-1CEE-4A21-9CA9-11AAE4B13706}"/>
                  </a:ext>
                </a:extLst>
              </p:cNvPr>
              <p:cNvSpPr/>
              <p:nvPr/>
            </p:nvSpPr>
            <p:spPr>
              <a:xfrm>
                <a:off x="2579732" y="5730509"/>
                <a:ext cx="3700083" cy="600121"/>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2" name="TextBox 331">
                <a:extLst>
                  <a:ext uri="{FF2B5EF4-FFF2-40B4-BE49-F238E27FC236}">
                    <a16:creationId xmlns:a16="http://schemas.microsoft.com/office/drawing/2014/main" id="{CEFB862F-D306-40DB-966A-36B83CE83A08}"/>
                  </a:ext>
                </a:extLst>
              </p:cNvPr>
              <p:cNvSpPr txBox="1"/>
              <p:nvPr/>
            </p:nvSpPr>
            <p:spPr>
              <a:xfrm>
                <a:off x="4005072" y="5893305"/>
                <a:ext cx="207699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Employer Plan</a:t>
                </a:r>
              </a:p>
            </p:txBody>
          </p:sp>
        </p:grpSp>
      </p:grpSp>
      <p:pic>
        <p:nvPicPr>
          <p:cNvPr id="150" name="Picture 149">
            <a:extLst>
              <a:ext uri="{FF2B5EF4-FFF2-40B4-BE49-F238E27FC236}">
                <a16:creationId xmlns:a16="http://schemas.microsoft.com/office/drawing/2014/main" id="{8A58804C-2187-48BC-B889-46E0385BBA8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323648" y="987552"/>
            <a:ext cx="2832928" cy="5226524"/>
          </a:xfrm>
          <a:prstGeom prst="rect">
            <a:avLst/>
          </a:prstGeom>
        </p:spPr>
      </p:pic>
      <p:sp>
        <p:nvSpPr>
          <p:cNvPr id="8" name="Rectangle 7">
            <a:extLst>
              <a:ext uri="{FF2B5EF4-FFF2-40B4-BE49-F238E27FC236}">
                <a16:creationId xmlns:a16="http://schemas.microsoft.com/office/drawing/2014/main" id="{E05BBE21-9814-49FE-BF51-823A97CA44B7}"/>
              </a:ext>
            </a:extLst>
          </p:cNvPr>
          <p:cNvSpPr/>
          <p:nvPr/>
        </p:nvSpPr>
        <p:spPr>
          <a:xfrm>
            <a:off x="374904" y="987552"/>
            <a:ext cx="10299700" cy="555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379" name="Chart 378">
            <a:extLst>
              <a:ext uri="{FF2B5EF4-FFF2-40B4-BE49-F238E27FC236}">
                <a16:creationId xmlns:a16="http://schemas.microsoft.com/office/drawing/2014/main" id="{C4C54DEC-BC5B-4445-82F6-DF41020069E5}"/>
              </a:ext>
            </a:extLst>
          </p:cNvPr>
          <p:cNvGraphicFramePr/>
          <p:nvPr>
            <p:extLst>
              <p:ext uri="{D42A27DB-BD31-4B8C-83A1-F6EECF244321}">
                <p14:modId xmlns:p14="http://schemas.microsoft.com/office/powerpoint/2010/main" val="845237976"/>
              </p:ext>
            </p:extLst>
          </p:nvPr>
        </p:nvGraphicFramePr>
        <p:xfrm>
          <a:off x="457200" y="1814753"/>
          <a:ext cx="9816584" cy="3583158"/>
        </p:xfrm>
        <a:graphic>
          <a:graphicData uri="http://schemas.openxmlformats.org/drawingml/2006/chart">
            <c:chart xmlns:c="http://schemas.openxmlformats.org/drawingml/2006/chart" xmlns:r="http://schemas.openxmlformats.org/officeDocument/2006/relationships" r:id="rId4"/>
          </a:graphicData>
        </a:graphic>
      </p:graphicFrame>
      <p:sp>
        <p:nvSpPr>
          <p:cNvPr id="380" name="TextBox 379">
            <a:extLst>
              <a:ext uri="{FF2B5EF4-FFF2-40B4-BE49-F238E27FC236}">
                <a16:creationId xmlns:a16="http://schemas.microsoft.com/office/drawing/2014/main" id="{71E0D7F1-947F-4DDA-9A5F-686300D01896}"/>
              </a:ext>
            </a:extLst>
          </p:cNvPr>
          <p:cNvSpPr txBox="1"/>
          <p:nvPr/>
        </p:nvSpPr>
        <p:spPr>
          <a:xfrm>
            <a:off x="10101722" y="2440243"/>
            <a:ext cx="19674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Arial"/>
              </a:rPr>
              <a:t>$1,2</a:t>
            </a:r>
            <a:r>
              <a:rPr lang="en-US" sz="2800" b="1" dirty="0">
                <a:solidFill>
                  <a:schemeClr val="accent1"/>
                </a:solidFill>
                <a:latin typeface="Arial"/>
              </a:rPr>
              <a:t>19</a:t>
            </a:r>
            <a:r>
              <a:rPr kumimoji="0" lang="en-US" sz="2800" b="1" i="0" u="none" strike="noStrike" kern="1200" cap="none" spc="0" normalizeH="0" baseline="0" noProof="0" dirty="0">
                <a:ln>
                  <a:noFill/>
                </a:ln>
                <a:solidFill>
                  <a:schemeClr val="accent1"/>
                </a:solidFill>
                <a:effectLst/>
                <a:uLnTx/>
                <a:uFillTx/>
                <a:latin typeface="Arial"/>
              </a:rPr>
              <a:t>,376</a:t>
            </a:r>
          </a:p>
        </p:txBody>
      </p:sp>
      <p:sp>
        <p:nvSpPr>
          <p:cNvPr id="381" name="TextBox 380">
            <a:extLst>
              <a:ext uri="{FF2B5EF4-FFF2-40B4-BE49-F238E27FC236}">
                <a16:creationId xmlns:a16="http://schemas.microsoft.com/office/drawing/2014/main" id="{88EF3AFE-4B16-4718-BEFE-626890BF6B29}"/>
              </a:ext>
            </a:extLst>
          </p:cNvPr>
          <p:cNvSpPr txBox="1"/>
          <p:nvPr/>
        </p:nvSpPr>
        <p:spPr>
          <a:xfrm>
            <a:off x="4912998" y="5377970"/>
            <a:ext cx="8370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Arial Narrow" panose="020B0606020202030204" pitchFamily="34" charset="0"/>
                <a:ea typeface="+mn-ea"/>
                <a:cs typeface="+mn-cs"/>
              </a:rPr>
              <a:t>YEARS</a:t>
            </a:r>
          </a:p>
        </p:txBody>
      </p:sp>
      <p:sp>
        <p:nvSpPr>
          <p:cNvPr id="383" name="Text Placeholder 12">
            <a:extLst>
              <a:ext uri="{FF2B5EF4-FFF2-40B4-BE49-F238E27FC236}">
                <a16:creationId xmlns:a16="http://schemas.microsoft.com/office/drawing/2014/main" id="{ED8093F3-8BEA-431E-AAA5-72532CEE2C49}"/>
              </a:ext>
            </a:extLst>
          </p:cNvPr>
          <p:cNvSpPr txBox="1">
            <a:spLocks/>
          </p:cNvSpPr>
          <p:nvPr/>
        </p:nvSpPr>
        <p:spPr>
          <a:xfrm>
            <a:off x="444789" y="5931946"/>
            <a:ext cx="11356849" cy="738664"/>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defRPr/>
            </a:pPr>
            <a:r>
              <a:rPr lang="en-US" dirty="0"/>
              <a:t>Shows a compounded annual hypothetical 6% growth over 15 years, without taxes, on an investment of $51,000 made in 12 equal end-of-month installments. This is a hypothetical example only and does not represent any specific investment product. Actual investments may include fees, charges and other expenses that would affect an investment’s return. It assumes no distributions are made during these periods. However, lower maximum tax rates on capital gains and dividends would make the investment return for the taxable investment more favorable. Actual returns will vary, perhaps significantly from the return shown here.</a:t>
            </a:r>
            <a:endParaRPr kumimoji="0" lang="en-US" sz="1200" b="0" u="none" strike="noStrike" kern="120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87257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xit" presetSubtype="0" fill="hold" grpId="0" nodeType="withEffect">
                                  <p:stCondLst>
                                    <p:cond delay="0"/>
                                  </p:stCondLst>
                                  <p:childTnLst>
                                    <p:animEffect transition="out" filter="fade">
                                      <p:cBhvr>
                                        <p:cTn id="8" dur="500"/>
                                        <p:tgtEl>
                                          <p:spTgt spid="152"/>
                                        </p:tgtEl>
                                      </p:cBhvr>
                                    </p:animEffect>
                                    <p:set>
                                      <p:cBhvr>
                                        <p:cTn id="9" dur="1" fill="hold">
                                          <p:stCondLst>
                                            <p:cond delay="499"/>
                                          </p:stCondLst>
                                        </p:cTn>
                                        <p:tgtEl>
                                          <p:spTgt spid="152"/>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151"/>
                                        </p:tgtEl>
                                      </p:cBhvr>
                                    </p:animEffect>
                                    <p:set>
                                      <p:cBhvr>
                                        <p:cTn id="12" dur="1" fill="hold">
                                          <p:stCondLst>
                                            <p:cond delay="499"/>
                                          </p:stCondLst>
                                        </p:cTn>
                                        <p:tgtEl>
                                          <p:spTgt spid="15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50"/>
                                        </p:tgtEl>
                                      </p:cBhvr>
                                    </p:animEffect>
                                    <p:set>
                                      <p:cBhvr>
                                        <p:cTn id="15" dur="1" fill="hold">
                                          <p:stCondLst>
                                            <p:cond delay="499"/>
                                          </p:stCondLst>
                                        </p:cTn>
                                        <p:tgtEl>
                                          <p:spTgt spid="15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 presetClass="exit" presetSubtype="0" fill="hold" nodeType="after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8" presetClass="emph" presetSubtype="0" fill="hold" nodeType="withEffect">
                                  <p:stCondLst>
                                    <p:cond delay="500"/>
                                  </p:stCondLst>
                                  <p:childTnLst>
                                    <p:animRot by="5400000">
                                      <p:cBhvr>
                                        <p:cTn id="25" dur="500" fill="hold"/>
                                        <p:tgtEl>
                                          <p:spTgt spid="4"/>
                                        </p:tgtEl>
                                        <p:attrNameLst>
                                          <p:attrName>r</p:attrName>
                                        </p:attrNameLst>
                                      </p:cBhvr>
                                    </p:animRot>
                                  </p:childTnLst>
                                </p:cTn>
                              </p:par>
                              <p:par>
                                <p:cTn id="26" presetID="35" presetClass="path" presetSubtype="0" fill="hold" nodeType="withEffect">
                                  <p:stCondLst>
                                    <p:cond delay="500"/>
                                  </p:stCondLst>
                                  <p:childTnLst>
                                    <p:animMotion origin="layout" path="M 8.12712E-7 -1.11111E-6 L -0.3372 -0.09676 " pathEditMode="relative" rAng="0" ptsTypes="AA">
                                      <p:cBhvr>
                                        <p:cTn id="27" dur="500" fill="hold"/>
                                        <p:tgtEl>
                                          <p:spTgt spid="4"/>
                                        </p:tgtEl>
                                        <p:attrNameLst>
                                          <p:attrName>ppt_x</p:attrName>
                                          <p:attrName>ppt_y</p:attrName>
                                        </p:attrNameLst>
                                      </p:cBhvr>
                                      <p:rCtr x="-16866" y="-4838"/>
                                    </p:animMotion>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fill="hold" nodeType="clickEffect">
                                  <p:stCondLst>
                                    <p:cond delay="0"/>
                                  </p:stCondLst>
                                  <p:childTnLst>
                                    <p:animMotion origin="layout" path="M -0.3372 -0.09676 L -0.50521 0.11482 " pathEditMode="relative" rAng="0" ptsTypes="AA">
                                      <p:cBhvr>
                                        <p:cTn id="39" dur="500" fill="hold"/>
                                        <p:tgtEl>
                                          <p:spTgt spid="4"/>
                                        </p:tgtEl>
                                        <p:attrNameLst>
                                          <p:attrName>ppt_x</p:attrName>
                                          <p:attrName>ppt_y</p:attrName>
                                        </p:attrNameLst>
                                      </p:cBhvr>
                                      <p:rCtr x="-8401" y="10579"/>
                                    </p:animMotion>
                                  </p:childTnLst>
                                </p:cTn>
                              </p:par>
                              <p:par>
                                <p:cTn id="40" presetID="1" presetClass="exit" presetSubtype="0" fill="hold" grpId="1" nodeType="withEffect">
                                  <p:stCondLst>
                                    <p:cond delay="0"/>
                                  </p:stCondLst>
                                  <p:childTnLst>
                                    <p:set>
                                      <p:cBhvr>
                                        <p:cTn id="41" dur="1" fill="hold">
                                          <p:stCondLst>
                                            <p:cond delay="0"/>
                                          </p:stCondLst>
                                        </p:cTn>
                                        <p:tgtEl>
                                          <p:spTgt spid="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92"/>
                                        </p:tgtEl>
                                      </p:cBhvr>
                                    </p:animEffect>
                                    <p:set>
                                      <p:cBhvr>
                                        <p:cTn id="44" dur="1" fill="hold">
                                          <p:stCondLst>
                                            <p:cond delay="499"/>
                                          </p:stCondLst>
                                        </p:cTn>
                                        <p:tgtEl>
                                          <p:spTgt spid="92"/>
                                        </p:tgtEl>
                                        <p:attrNameLst>
                                          <p:attrName>style.visibility</p:attrName>
                                        </p:attrNameLst>
                                      </p:cBhvr>
                                      <p:to>
                                        <p:strVal val="hidden"/>
                                      </p:to>
                                    </p:set>
                                  </p:childTnLst>
                                </p:cTn>
                              </p:par>
                              <p:par>
                                <p:cTn id="45" presetID="6" presetClass="emph" presetSubtype="0" fill="hold" nodeType="withEffect">
                                  <p:stCondLst>
                                    <p:cond delay="0"/>
                                  </p:stCondLst>
                                  <p:childTnLst>
                                    <p:animScale>
                                      <p:cBhvr>
                                        <p:cTn id="46" dur="500" fill="hold"/>
                                        <p:tgtEl>
                                          <p:spTgt spid="4"/>
                                        </p:tgtEl>
                                      </p:cBhvr>
                                      <p:by x="5000" y="5000"/>
                                    </p:animScale>
                                  </p:childTnLst>
                                </p:cTn>
                              </p:par>
                            </p:childTnLst>
                          </p:cTn>
                        </p:par>
                        <p:par>
                          <p:cTn id="47" fill="hold">
                            <p:stCondLst>
                              <p:cond delay="500"/>
                            </p:stCondLst>
                            <p:childTnLst>
                              <p:par>
                                <p:cTn id="48" presetID="1" presetClass="exit" presetSubtype="0" fill="hold" nodeType="afterEffect">
                                  <p:stCondLst>
                                    <p:cond delay="0"/>
                                  </p:stCondLst>
                                  <p:childTnLst>
                                    <p:set>
                                      <p:cBhvr>
                                        <p:cTn id="49" dur="1" fill="hold">
                                          <p:stCondLst>
                                            <p:cond delay="0"/>
                                          </p:stCondLst>
                                        </p:cTn>
                                        <p:tgtEl>
                                          <p:spTgt spid="4"/>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379"/>
                                        </p:tgtEl>
                                        <p:attrNameLst>
                                          <p:attrName>style.visibility</p:attrName>
                                        </p:attrNameLst>
                                      </p:cBhvr>
                                      <p:to>
                                        <p:strVal val="visible"/>
                                      </p:to>
                                    </p:set>
                                    <p:animEffect transition="in" filter="wipe(left)">
                                      <p:cBhvr>
                                        <p:cTn id="52" dur="500"/>
                                        <p:tgtEl>
                                          <p:spTgt spid="379"/>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381"/>
                                        </p:tgtEl>
                                        <p:attrNameLst>
                                          <p:attrName>style.visibility</p:attrName>
                                        </p:attrNameLst>
                                      </p:cBhvr>
                                      <p:to>
                                        <p:strVal val="visible"/>
                                      </p:to>
                                    </p:set>
                                    <p:animEffect transition="in" filter="fade">
                                      <p:cBhvr>
                                        <p:cTn id="55" dur="500"/>
                                        <p:tgtEl>
                                          <p:spTgt spid="381"/>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383"/>
                                        </p:tgtEl>
                                        <p:attrNameLst>
                                          <p:attrName>style.visibility</p:attrName>
                                        </p:attrNameLst>
                                      </p:cBhvr>
                                      <p:to>
                                        <p:strVal val="visible"/>
                                      </p:to>
                                    </p:set>
                                    <p:animEffect transition="in" filter="fade">
                                      <p:cBhvr>
                                        <p:cTn id="58" dur="500"/>
                                        <p:tgtEl>
                                          <p:spTgt spid="383"/>
                                        </p:tgtEl>
                                      </p:cBhvr>
                                    </p:animEffect>
                                  </p:childTnLst>
                                </p:cTn>
                              </p:par>
                            </p:childTnLst>
                          </p:cTn>
                        </p:par>
                        <p:par>
                          <p:cTn id="59" fill="hold">
                            <p:stCondLst>
                              <p:cond delay="1250"/>
                            </p:stCondLst>
                            <p:childTnLst>
                              <p:par>
                                <p:cTn id="60" presetID="53" presetClass="entr" presetSubtype="16" fill="hold" grpId="0" nodeType="afterEffect">
                                  <p:stCondLst>
                                    <p:cond delay="0"/>
                                  </p:stCondLst>
                                  <p:childTnLst>
                                    <p:set>
                                      <p:cBhvr>
                                        <p:cTn id="61" dur="1" fill="hold">
                                          <p:stCondLst>
                                            <p:cond delay="0"/>
                                          </p:stCondLst>
                                        </p:cTn>
                                        <p:tgtEl>
                                          <p:spTgt spid="380"/>
                                        </p:tgtEl>
                                        <p:attrNameLst>
                                          <p:attrName>style.visibility</p:attrName>
                                        </p:attrNameLst>
                                      </p:cBhvr>
                                      <p:to>
                                        <p:strVal val="visible"/>
                                      </p:to>
                                    </p:set>
                                    <p:anim calcmode="lin" valueType="num">
                                      <p:cBhvr>
                                        <p:cTn id="62" dur="500" fill="hold"/>
                                        <p:tgtEl>
                                          <p:spTgt spid="380"/>
                                        </p:tgtEl>
                                        <p:attrNameLst>
                                          <p:attrName>ppt_w</p:attrName>
                                        </p:attrNameLst>
                                      </p:cBhvr>
                                      <p:tavLst>
                                        <p:tav tm="0">
                                          <p:val>
                                            <p:fltVal val="0"/>
                                          </p:val>
                                        </p:tav>
                                        <p:tav tm="100000">
                                          <p:val>
                                            <p:strVal val="#ppt_w"/>
                                          </p:val>
                                        </p:tav>
                                      </p:tavLst>
                                    </p:anim>
                                    <p:anim calcmode="lin" valueType="num">
                                      <p:cBhvr>
                                        <p:cTn id="63" dur="500" fill="hold"/>
                                        <p:tgtEl>
                                          <p:spTgt spid="380"/>
                                        </p:tgtEl>
                                        <p:attrNameLst>
                                          <p:attrName>ppt_h</p:attrName>
                                        </p:attrNameLst>
                                      </p:cBhvr>
                                      <p:tavLst>
                                        <p:tav tm="0">
                                          <p:val>
                                            <p:fltVal val="0"/>
                                          </p:val>
                                        </p:tav>
                                        <p:tav tm="100000">
                                          <p:val>
                                            <p:strVal val="#ppt_h"/>
                                          </p:val>
                                        </p:tav>
                                      </p:tavLst>
                                    </p:anim>
                                    <p:animEffect transition="in" filter="fade">
                                      <p:cBhvr>
                                        <p:cTn id="64" dur="5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2" grpId="0"/>
      <p:bldP spid="6" grpId="0"/>
      <p:bldP spid="6" grpId="1"/>
      <p:bldP spid="8" grpId="0" animBg="1"/>
      <p:bldGraphic spid="379" grpId="0">
        <p:bldAsOne/>
      </p:bldGraphic>
      <p:bldP spid="380" grpId="0"/>
      <p:bldP spid="381" grpId="0"/>
      <p:bldP spid="3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97D3F-3EAD-741B-F578-422E5E74C6A5}"/>
              </a:ext>
            </a:extLst>
          </p:cNvPr>
          <p:cNvSpPr>
            <a:spLocks noGrp="1"/>
          </p:cNvSpPr>
          <p:nvPr>
            <p:ph type="title"/>
          </p:nvPr>
        </p:nvSpPr>
        <p:spPr/>
        <p:txBody>
          <a:bodyPr/>
          <a:lstStyle/>
          <a:p>
            <a:r>
              <a:rPr lang="en-US" dirty="0"/>
              <a:t>Get a portfolio checkup</a:t>
            </a:r>
          </a:p>
        </p:txBody>
      </p:sp>
      <p:sp>
        <p:nvSpPr>
          <p:cNvPr id="3" name="Subtitle 2">
            <a:extLst>
              <a:ext uri="{FF2B5EF4-FFF2-40B4-BE49-F238E27FC236}">
                <a16:creationId xmlns:a16="http://schemas.microsoft.com/office/drawing/2014/main" id="{D1862071-0312-25FD-A767-AE3103D91F22}"/>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10D6EEB1-B8C0-1235-9F3E-A772A061603E}"/>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15023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0A80F0-D836-5148-7849-C5D748685FAE}"/>
              </a:ext>
            </a:extLst>
          </p:cNvPr>
          <p:cNvSpPr>
            <a:spLocks noGrp="1"/>
          </p:cNvSpPr>
          <p:nvPr>
            <p:ph type="title"/>
          </p:nvPr>
        </p:nvSpPr>
        <p:spPr>
          <a:xfrm>
            <a:off x="457200" y="208800"/>
            <a:ext cx="7514492" cy="400110"/>
          </a:xfrm>
        </p:spPr>
        <p:txBody>
          <a:bodyPr/>
          <a:lstStyle/>
          <a:p>
            <a:r>
              <a:rPr lang="en-US" sz="2600" dirty="0"/>
              <a:t>Seven things you need to do in the decade before you retire </a:t>
            </a:r>
          </a:p>
        </p:txBody>
      </p:sp>
      <p:sp>
        <p:nvSpPr>
          <p:cNvPr id="8" name="Text Placeholder 3">
            <a:extLst>
              <a:ext uri="{FF2B5EF4-FFF2-40B4-BE49-F238E27FC236}">
                <a16:creationId xmlns:a16="http://schemas.microsoft.com/office/drawing/2014/main" id="{F1BA9E6E-C214-697D-B2A0-B034EDDEE319}"/>
              </a:ext>
            </a:extLst>
          </p:cNvPr>
          <p:cNvSpPr>
            <a:spLocks noGrp="1"/>
          </p:cNvSpPr>
          <p:nvPr>
            <p:ph sz="quarter" idx="41"/>
          </p:nvPr>
        </p:nvSpPr>
        <p:spPr>
          <a:xfrm>
            <a:off x="457200" y="1295399"/>
            <a:ext cx="11268075" cy="3631763"/>
          </a:xfrm>
        </p:spPr>
        <p:txBody>
          <a:bodyPr lIns="0" tIns="0" rIns="0" bIns="0" anchor="t"/>
          <a:lstStyle/>
          <a:p>
            <a:pPr marL="457200" indent="-457200">
              <a:buFont typeface="+mj-lt"/>
              <a:buAutoNum type="arabicPeriod"/>
            </a:pPr>
            <a:r>
              <a:rPr lang="en-US" sz="2800" dirty="0"/>
              <a:t>Determine when the time is right</a:t>
            </a:r>
          </a:p>
          <a:p>
            <a:pPr marL="457200" indent="-457200">
              <a:buFont typeface="+mj-lt"/>
              <a:buAutoNum type="arabicPeriod"/>
            </a:pPr>
            <a:r>
              <a:rPr lang="en-US" sz="2800" dirty="0"/>
              <a:t>Take aim at your retirement target</a:t>
            </a:r>
          </a:p>
          <a:p>
            <a:pPr marL="457200" indent="-457200">
              <a:buFont typeface="+mj-lt"/>
              <a:buAutoNum type="arabicPeriod"/>
            </a:pPr>
            <a:r>
              <a:rPr lang="en-US" sz="2800" dirty="0"/>
              <a:t>Maximize your nest egg</a:t>
            </a:r>
          </a:p>
          <a:p>
            <a:pPr marL="457200" indent="-457200">
              <a:buFont typeface="+mj-lt"/>
              <a:buAutoNum type="arabicPeriod"/>
            </a:pPr>
            <a:r>
              <a:rPr lang="en-US" sz="2800" dirty="0"/>
              <a:t>Get a portfolio checkup</a:t>
            </a:r>
          </a:p>
          <a:p>
            <a:pPr marL="457200" indent="-457200">
              <a:buFont typeface="+mj-lt"/>
              <a:buAutoNum type="arabicPeriod"/>
            </a:pPr>
            <a:r>
              <a:rPr lang="en-US" sz="2800" dirty="0"/>
              <a:t>Create a social security strategy</a:t>
            </a:r>
          </a:p>
          <a:p>
            <a:pPr marL="457200" indent="-457200">
              <a:buFont typeface="+mj-lt"/>
              <a:buAutoNum type="arabicPeriod"/>
            </a:pPr>
            <a:r>
              <a:rPr lang="en-US" sz="2800" dirty="0"/>
              <a:t>Build a retirement income stream</a:t>
            </a:r>
          </a:p>
          <a:p>
            <a:pPr marL="457200" indent="-457200">
              <a:buAutoNum type="arabicPeriod"/>
            </a:pPr>
            <a:r>
              <a:rPr lang="en-US" sz="2800" dirty="0"/>
              <a:t>Look beyond the money</a:t>
            </a:r>
          </a:p>
        </p:txBody>
      </p:sp>
      <p:sp>
        <p:nvSpPr>
          <p:cNvPr id="6" name="Text Placeholder 5">
            <a:extLst>
              <a:ext uri="{FF2B5EF4-FFF2-40B4-BE49-F238E27FC236}">
                <a16:creationId xmlns:a16="http://schemas.microsoft.com/office/drawing/2014/main" id="{4022DD72-3BC7-812E-2E1D-9D62361D702A}"/>
              </a:ext>
            </a:extLst>
          </p:cNvPr>
          <p:cNvSpPr>
            <a:spLocks noGrp="1"/>
          </p:cNvSpPr>
          <p:nvPr>
            <p:ph type="body" sz="quarter" idx="40"/>
          </p:nvPr>
        </p:nvSpPr>
        <p:spPr/>
        <p:txBody>
          <a:bodyPr/>
          <a:lstStyle/>
          <a:p>
            <a:endParaRPr lang="en-US"/>
          </a:p>
        </p:txBody>
      </p:sp>
    </p:spTree>
    <p:extLst>
      <p:ext uri="{BB962C8B-B14F-4D97-AF65-F5344CB8AC3E}">
        <p14:creationId xmlns:p14="http://schemas.microsoft.com/office/powerpoint/2010/main" val="4060407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
            <a:extLst>
              <a:ext uri="{FF2B5EF4-FFF2-40B4-BE49-F238E27FC236}">
                <a16:creationId xmlns:a16="http://schemas.microsoft.com/office/drawing/2014/main" id="{EC513040-E56F-4CC7-A84C-556E00D28496}"/>
              </a:ext>
            </a:extLst>
          </p:cNvPr>
          <p:cNvSpPr>
            <a:spLocks noGrp="1"/>
          </p:cNvSpPr>
          <p:nvPr>
            <p:ph type="body" sz="quarter" idx="26"/>
          </p:nvPr>
        </p:nvSpPr>
        <p:spPr>
          <a:xfrm>
            <a:off x="457199" y="6184463"/>
            <a:ext cx="11274552" cy="307777"/>
          </a:xfrm>
        </p:spPr>
        <p:txBody>
          <a:bodyPr vert="horz" wrap="square" lIns="0" tIns="0" rIns="0" bIns="0" rtlCol="0" anchor="b" anchorCtr="0">
            <a:spAutoFit/>
          </a:bodyPr>
          <a:lstStyle/>
          <a:p>
            <a:pPr defTabSz="914400"/>
            <a:r>
              <a:rPr lang="en-US" b="0" dirty="0">
                <a:solidFill>
                  <a:schemeClr val="tx1"/>
                </a:solidFill>
              </a:rPr>
              <a:t>Sources: U.S. Bureau of Labor Statistics, 2023: Number of Jobs, Labor Market Experience, Marital Status and Health for those Born 1957-1964. Congressional Research Service, 2024: Contributions to Defined Contribution Retirement Plans. DCIIA Retirement Research Center, 2020: Plan Sponsor Survey; Implementation of Auto Features Continues to Rise as Plans Recognize Benefits.</a:t>
            </a:r>
          </a:p>
        </p:txBody>
      </p:sp>
      <p:sp>
        <p:nvSpPr>
          <p:cNvPr id="6" name="Text Placeholder 5">
            <a:extLst>
              <a:ext uri="{FF2B5EF4-FFF2-40B4-BE49-F238E27FC236}">
                <a16:creationId xmlns:a16="http://schemas.microsoft.com/office/drawing/2014/main" id="{1A90629A-E51E-4B58-8F83-413DF5DCD7D6}"/>
              </a:ext>
            </a:extLst>
          </p:cNvPr>
          <p:cNvSpPr>
            <a:spLocks noGrp="1"/>
          </p:cNvSpPr>
          <p:nvPr>
            <p:ph type="body" sz="quarter" idx="32"/>
          </p:nvPr>
        </p:nvSpPr>
        <p:spPr/>
        <p:txBody>
          <a:bodyPr/>
          <a:lstStyle/>
          <a:p>
            <a:r>
              <a:rPr lang="en-US" dirty="0">
                <a:solidFill>
                  <a:schemeClr val="tx1"/>
                </a:solidFill>
              </a:rPr>
              <a:t>How today’s jobs complicate retirement planning</a:t>
            </a:r>
          </a:p>
        </p:txBody>
      </p:sp>
      <p:sp>
        <p:nvSpPr>
          <p:cNvPr id="2" name="TextBox 1">
            <a:extLst>
              <a:ext uri="{FF2B5EF4-FFF2-40B4-BE49-F238E27FC236}">
                <a16:creationId xmlns:a16="http://schemas.microsoft.com/office/drawing/2014/main" id="{BBFFA9E2-C1E7-47D5-B61A-1C34574E957C}"/>
              </a:ext>
            </a:extLst>
          </p:cNvPr>
          <p:cNvSpPr txBox="1"/>
          <p:nvPr/>
        </p:nvSpPr>
        <p:spPr bwMode="gray">
          <a:xfrm>
            <a:off x="1506246" y="3429000"/>
            <a:ext cx="2096219" cy="1010598"/>
          </a:xfrm>
          <a:prstGeom prst="rect">
            <a:avLst/>
          </a:prstGeom>
          <a:noFill/>
        </p:spPr>
        <p:txBody>
          <a:bodyPr wrap="square" lIns="0" tIns="0" rIns="0" bIns="0" rtlCol="0">
            <a:spAutoFit/>
          </a:bodyPr>
          <a:lstStyle/>
          <a:p>
            <a:pPr>
              <a:lnSpc>
                <a:spcPts val="2700"/>
              </a:lnSpc>
              <a:spcAft>
                <a:spcPts val="1800"/>
              </a:spcAft>
            </a:pPr>
            <a:r>
              <a:rPr lang="en-US" sz="2000" b="1" dirty="0">
                <a:solidFill>
                  <a:srgbClr val="767676"/>
                </a:solidFill>
              </a:rPr>
              <a:t>Average worker switches </a:t>
            </a:r>
            <a:r>
              <a:rPr lang="en-US" sz="2000" b="1" dirty="0">
                <a:solidFill>
                  <a:schemeClr val="accent1"/>
                </a:solidFill>
              </a:rPr>
              <a:t>jobs</a:t>
            </a:r>
            <a:r>
              <a:rPr lang="en-US" sz="2000" b="1" dirty="0">
                <a:solidFill>
                  <a:srgbClr val="767676"/>
                </a:solidFill>
              </a:rPr>
              <a:t>   </a:t>
            </a:r>
            <a:r>
              <a:rPr lang="en-US" sz="2000" b="1" dirty="0">
                <a:solidFill>
                  <a:schemeClr val="accent1"/>
                </a:solidFill>
              </a:rPr>
              <a:t>12 times</a:t>
            </a:r>
          </a:p>
        </p:txBody>
      </p:sp>
      <p:sp>
        <p:nvSpPr>
          <p:cNvPr id="10" name="Rectangle 9">
            <a:extLst>
              <a:ext uri="{FF2B5EF4-FFF2-40B4-BE49-F238E27FC236}">
                <a16:creationId xmlns:a16="http://schemas.microsoft.com/office/drawing/2014/main" id="{874FB7E4-6425-4E71-9BC9-8CCF79C8DB1D}"/>
              </a:ext>
            </a:extLst>
          </p:cNvPr>
          <p:cNvSpPr/>
          <p:nvPr/>
        </p:nvSpPr>
        <p:spPr bwMode="gray">
          <a:xfrm>
            <a:off x="1289840" y="1660107"/>
            <a:ext cx="2529031" cy="3855321"/>
          </a:xfrm>
          <a:prstGeom prst="rect">
            <a:avLst/>
          </a:prstGeom>
          <a:noFill/>
          <a:ln w="635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 name="Group 4">
            <a:extLst>
              <a:ext uri="{FF2B5EF4-FFF2-40B4-BE49-F238E27FC236}">
                <a16:creationId xmlns:a16="http://schemas.microsoft.com/office/drawing/2014/main" id="{E82D26BE-FB76-4664-B11B-42827F3E92EF}"/>
              </a:ext>
            </a:extLst>
          </p:cNvPr>
          <p:cNvGrpSpPr>
            <a:grpSpLocks noChangeAspect="1"/>
          </p:cNvGrpSpPr>
          <p:nvPr/>
        </p:nvGrpSpPr>
        <p:grpSpPr bwMode="gray">
          <a:xfrm>
            <a:off x="1937758" y="1867261"/>
            <a:ext cx="1233194" cy="1234647"/>
            <a:chOff x="1155" y="1567"/>
            <a:chExt cx="849" cy="850"/>
          </a:xfrm>
          <a:solidFill>
            <a:schemeClr val="accent4"/>
          </a:solidFill>
        </p:grpSpPr>
        <p:sp>
          <p:nvSpPr>
            <p:cNvPr id="9" name="Freeform 5">
              <a:extLst>
                <a:ext uri="{FF2B5EF4-FFF2-40B4-BE49-F238E27FC236}">
                  <a16:creationId xmlns:a16="http://schemas.microsoft.com/office/drawing/2014/main" id="{5D621715-C845-485A-B836-454EA56ECE0E}"/>
                </a:ext>
              </a:extLst>
            </p:cNvPr>
            <p:cNvSpPr>
              <a:spLocks/>
            </p:cNvSpPr>
            <p:nvPr/>
          </p:nvSpPr>
          <p:spPr bwMode="gray">
            <a:xfrm>
              <a:off x="1155" y="1567"/>
              <a:ext cx="849" cy="850"/>
            </a:xfrm>
            <a:custGeom>
              <a:avLst/>
              <a:gdLst>
                <a:gd name="T0" fmla="*/ 2041 w 2074"/>
                <a:gd name="T1" fmla="*/ 761 h 2074"/>
                <a:gd name="T2" fmla="*/ 1732 w 2074"/>
                <a:gd name="T3" fmla="*/ 761 h 2074"/>
                <a:gd name="T4" fmla="*/ 1700 w 2074"/>
                <a:gd name="T5" fmla="*/ 794 h 2074"/>
                <a:gd name="T6" fmla="*/ 1732 w 2074"/>
                <a:gd name="T7" fmla="*/ 826 h 2074"/>
                <a:gd name="T8" fmla="*/ 2009 w 2074"/>
                <a:gd name="T9" fmla="*/ 826 h 2074"/>
                <a:gd name="T10" fmla="*/ 2009 w 2074"/>
                <a:gd name="T11" fmla="*/ 1814 h 2074"/>
                <a:gd name="T12" fmla="*/ 1823 w 2074"/>
                <a:gd name="T13" fmla="*/ 2001 h 2074"/>
                <a:gd name="T14" fmla="*/ 1636 w 2074"/>
                <a:gd name="T15" fmla="*/ 1814 h 2074"/>
                <a:gd name="T16" fmla="*/ 1636 w 2074"/>
                <a:gd name="T17" fmla="*/ 65 h 2074"/>
                <a:gd name="T18" fmla="*/ 1572 w 2074"/>
                <a:gd name="T19" fmla="*/ 0 h 2074"/>
                <a:gd name="T20" fmla="*/ 65 w 2074"/>
                <a:gd name="T21" fmla="*/ 0 h 2074"/>
                <a:gd name="T22" fmla="*/ 0 w 2074"/>
                <a:gd name="T23" fmla="*/ 65 h 2074"/>
                <a:gd name="T24" fmla="*/ 0 w 2074"/>
                <a:gd name="T25" fmla="*/ 2009 h 2074"/>
                <a:gd name="T26" fmla="*/ 65 w 2074"/>
                <a:gd name="T27" fmla="*/ 2074 h 2074"/>
                <a:gd name="T28" fmla="*/ 1583 w 2074"/>
                <a:gd name="T29" fmla="*/ 2074 h 2074"/>
                <a:gd name="T30" fmla="*/ 1615 w 2074"/>
                <a:gd name="T31" fmla="*/ 2041 h 2074"/>
                <a:gd name="T32" fmla="*/ 1583 w 2074"/>
                <a:gd name="T33" fmla="*/ 2009 h 2074"/>
                <a:gd name="T34" fmla="*/ 65 w 2074"/>
                <a:gd name="T35" fmla="*/ 2009 h 2074"/>
                <a:gd name="T36" fmla="*/ 65 w 2074"/>
                <a:gd name="T37" fmla="*/ 65 h 2074"/>
                <a:gd name="T38" fmla="*/ 1573 w 2074"/>
                <a:gd name="T39" fmla="*/ 65 h 2074"/>
                <a:gd name="T40" fmla="*/ 1573 w 2074"/>
                <a:gd name="T41" fmla="*/ 1814 h 2074"/>
                <a:gd name="T42" fmla="*/ 1824 w 2074"/>
                <a:gd name="T43" fmla="*/ 2065 h 2074"/>
                <a:gd name="T44" fmla="*/ 2074 w 2074"/>
                <a:gd name="T45" fmla="*/ 1814 h 2074"/>
                <a:gd name="T46" fmla="*/ 2074 w 2074"/>
                <a:gd name="T47" fmla="*/ 794 h 2074"/>
                <a:gd name="T48" fmla="*/ 2041 w 2074"/>
                <a:gd name="T49" fmla="*/ 761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74" h="2074">
                  <a:moveTo>
                    <a:pt x="2041" y="761"/>
                  </a:moveTo>
                  <a:cubicBezTo>
                    <a:pt x="1732" y="761"/>
                    <a:pt x="1732" y="761"/>
                    <a:pt x="1732" y="761"/>
                  </a:cubicBezTo>
                  <a:cubicBezTo>
                    <a:pt x="1714" y="761"/>
                    <a:pt x="1700" y="776"/>
                    <a:pt x="1700" y="794"/>
                  </a:cubicBezTo>
                  <a:cubicBezTo>
                    <a:pt x="1700" y="812"/>
                    <a:pt x="1714" y="826"/>
                    <a:pt x="1732" y="826"/>
                  </a:cubicBezTo>
                  <a:cubicBezTo>
                    <a:pt x="2009" y="826"/>
                    <a:pt x="2009" y="826"/>
                    <a:pt x="2009" y="826"/>
                  </a:cubicBezTo>
                  <a:cubicBezTo>
                    <a:pt x="2009" y="1814"/>
                    <a:pt x="2009" y="1814"/>
                    <a:pt x="2009" y="1814"/>
                  </a:cubicBezTo>
                  <a:cubicBezTo>
                    <a:pt x="2009" y="1916"/>
                    <a:pt x="1926" y="2001"/>
                    <a:pt x="1823" y="2001"/>
                  </a:cubicBezTo>
                  <a:cubicBezTo>
                    <a:pt x="1719" y="2001"/>
                    <a:pt x="1636" y="1918"/>
                    <a:pt x="1636" y="1814"/>
                  </a:cubicBezTo>
                  <a:cubicBezTo>
                    <a:pt x="1636" y="65"/>
                    <a:pt x="1636" y="65"/>
                    <a:pt x="1636" y="65"/>
                  </a:cubicBezTo>
                  <a:cubicBezTo>
                    <a:pt x="1636" y="29"/>
                    <a:pt x="1607" y="0"/>
                    <a:pt x="1572" y="0"/>
                  </a:cubicBezTo>
                  <a:cubicBezTo>
                    <a:pt x="65" y="0"/>
                    <a:pt x="65" y="0"/>
                    <a:pt x="65" y="0"/>
                  </a:cubicBezTo>
                  <a:cubicBezTo>
                    <a:pt x="29" y="0"/>
                    <a:pt x="0" y="29"/>
                    <a:pt x="0" y="65"/>
                  </a:cubicBezTo>
                  <a:cubicBezTo>
                    <a:pt x="0" y="2009"/>
                    <a:pt x="0" y="2009"/>
                    <a:pt x="0" y="2009"/>
                  </a:cubicBezTo>
                  <a:cubicBezTo>
                    <a:pt x="0" y="2044"/>
                    <a:pt x="29" y="2074"/>
                    <a:pt x="65" y="2074"/>
                  </a:cubicBezTo>
                  <a:cubicBezTo>
                    <a:pt x="1583" y="2074"/>
                    <a:pt x="1583" y="2074"/>
                    <a:pt x="1583" y="2074"/>
                  </a:cubicBezTo>
                  <a:cubicBezTo>
                    <a:pt x="1601" y="2074"/>
                    <a:pt x="1615" y="2059"/>
                    <a:pt x="1615" y="2041"/>
                  </a:cubicBezTo>
                  <a:cubicBezTo>
                    <a:pt x="1615" y="2023"/>
                    <a:pt x="1601" y="2009"/>
                    <a:pt x="1583" y="2009"/>
                  </a:cubicBezTo>
                  <a:cubicBezTo>
                    <a:pt x="65" y="2009"/>
                    <a:pt x="65" y="2009"/>
                    <a:pt x="65" y="2009"/>
                  </a:cubicBezTo>
                  <a:cubicBezTo>
                    <a:pt x="65" y="65"/>
                    <a:pt x="65" y="65"/>
                    <a:pt x="65" y="65"/>
                  </a:cubicBezTo>
                  <a:cubicBezTo>
                    <a:pt x="1573" y="65"/>
                    <a:pt x="1573" y="65"/>
                    <a:pt x="1573" y="65"/>
                  </a:cubicBezTo>
                  <a:cubicBezTo>
                    <a:pt x="1573" y="1814"/>
                    <a:pt x="1573" y="1814"/>
                    <a:pt x="1573" y="1814"/>
                  </a:cubicBezTo>
                  <a:cubicBezTo>
                    <a:pt x="1573" y="1952"/>
                    <a:pt x="1685" y="2065"/>
                    <a:pt x="1824" y="2065"/>
                  </a:cubicBezTo>
                  <a:cubicBezTo>
                    <a:pt x="1964" y="2065"/>
                    <a:pt x="2074" y="1952"/>
                    <a:pt x="2074" y="1814"/>
                  </a:cubicBezTo>
                  <a:cubicBezTo>
                    <a:pt x="2074" y="794"/>
                    <a:pt x="2074" y="794"/>
                    <a:pt x="2074" y="794"/>
                  </a:cubicBezTo>
                  <a:cubicBezTo>
                    <a:pt x="2074" y="776"/>
                    <a:pt x="2059" y="761"/>
                    <a:pt x="2041" y="761"/>
                  </a:cubicBezTo>
                  <a:close/>
                </a:path>
              </a:pathLst>
            </a:custGeom>
            <a:grpFill/>
            <a:ln w="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6">
              <a:extLst>
                <a:ext uri="{FF2B5EF4-FFF2-40B4-BE49-F238E27FC236}">
                  <a16:creationId xmlns:a16="http://schemas.microsoft.com/office/drawing/2014/main" id="{82BD61C6-FBB2-4F3A-AD06-0F1875751362}"/>
                </a:ext>
              </a:extLst>
            </p:cNvPr>
            <p:cNvSpPr>
              <a:spLocks/>
            </p:cNvSpPr>
            <p:nvPr/>
          </p:nvSpPr>
          <p:spPr bwMode="gray">
            <a:xfrm>
              <a:off x="1878" y="1932"/>
              <a:ext cx="79" cy="266"/>
            </a:xfrm>
            <a:custGeom>
              <a:avLst/>
              <a:gdLst>
                <a:gd name="T0" fmla="*/ 162 w 194"/>
                <a:gd name="T1" fmla="*/ 648 h 648"/>
                <a:gd name="T2" fmla="*/ 194 w 194"/>
                <a:gd name="T3" fmla="*/ 616 h 648"/>
                <a:gd name="T4" fmla="*/ 194 w 194"/>
                <a:gd name="T5" fmla="*/ 32 h 648"/>
                <a:gd name="T6" fmla="*/ 162 w 194"/>
                <a:gd name="T7" fmla="*/ 0 h 648"/>
                <a:gd name="T8" fmla="*/ 32 w 194"/>
                <a:gd name="T9" fmla="*/ 0 h 648"/>
                <a:gd name="T10" fmla="*/ 0 w 194"/>
                <a:gd name="T11" fmla="*/ 32 h 648"/>
                <a:gd name="T12" fmla="*/ 32 w 194"/>
                <a:gd name="T13" fmla="*/ 65 h 648"/>
                <a:gd name="T14" fmla="*/ 130 w 194"/>
                <a:gd name="T15" fmla="*/ 65 h 648"/>
                <a:gd name="T16" fmla="*/ 130 w 194"/>
                <a:gd name="T17" fmla="*/ 616 h 648"/>
                <a:gd name="T18" fmla="*/ 162 w 194"/>
                <a:gd name="T19" fmla="*/ 64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648">
                  <a:moveTo>
                    <a:pt x="162" y="648"/>
                  </a:moveTo>
                  <a:cubicBezTo>
                    <a:pt x="180" y="648"/>
                    <a:pt x="194" y="633"/>
                    <a:pt x="194" y="616"/>
                  </a:cubicBezTo>
                  <a:cubicBezTo>
                    <a:pt x="194" y="32"/>
                    <a:pt x="194" y="32"/>
                    <a:pt x="194" y="32"/>
                  </a:cubicBezTo>
                  <a:cubicBezTo>
                    <a:pt x="194" y="15"/>
                    <a:pt x="180" y="0"/>
                    <a:pt x="162" y="0"/>
                  </a:cubicBezTo>
                  <a:cubicBezTo>
                    <a:pt x="32" y="0"/>
                    <a:pt x="32" y="0"/>
                    <a:pt x="32" y="0"/>
                  </a:cubicBezTo>
                  <a:cubicBezTo>
                    <a:pt x="15" y="0"/>
                    <a:pt x="0" y="15"/>
                    <a:pt x="0" y="32"/>
                  </a:cubicBezTo>
                  <a:cubicBezTo>
                    <a:pt x="0" y="50"/>
                    <a:pt x="15" y="65"/>
                    <a:pt x="32" y="65"/>
                  </a:cubicBezTo>
                  <a:cubicBezTo>
                    <a:pt x="130" y="65"/>
                    <a:pt x="130" y="65"/>
                    <a:pt x="130" y="65"/>
                  </a:cubicBezTo>
                  <a:cubicBezTo>
                    <a:pt x="130" y="616"/>
                    <a:pt x="130" y="616"/>
                    <a:pt x="130" y="616"/>
                  </a:cubicBezTo>
                  <a:cubicBezTo>
                    <a:pt x="130" y="633"/>
                    <a:pt x="144" y="648"/>
                    <a:pt x="162" y="648"/>
                  </a:cubicBezTo>
                  <a:close/>
                </a:path>
              </a:pathLst>
            </a:custGeom>
            <a:grpFill/>
            <a:ln w="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A9B5E703-8EF0-4E58-83F0-B5273F0DC915}"/>
                </a:ext>
              </a:extLst>
            </p:cNvPr>
            <p:cNvSpPr>
              <a:spLocks/>
            </p:cNvSpPr>
            <p:nvPr/>
          </p:nvSpPr>
          <p:spPr bwMode="gray">
            <a:xfrm>
              <a:off x="1261" y="1634"/>
              <a:ext cx="424" cy="26"/>
            </a:xfrm>
            <a:custGeom>
              <a:avLst/>
              <a:gdLst>
                <a:gd name="T0" fmla="*/ 33 w 1037"/>
                <a:gd name="T1" fmla="*/ 65 h 65"/>
                <a:gd name="T2" fmla="*/ 1005 w 1037"/>
                <a:gd name="T3" fmla="*/ 65 h 65"/>
                <a:gd name="T4" fmla="*/ 1037 w 1037"/>
                <a:gd name="T5" fmla="*/ 32 h 65"/>
                <a:gd name="T6" fmla="*/ 1005 w 1037"/>
                <a:gd name="T7" fmla="*/ 0 h 65"/>
                <a:gd name="T8" fmla="*/ 33 w 1037"/>
                <a:gd name="T9" fmla="*/ 0 h 65"/>
                <a:gd name="T10" fmla="*/ 0 w 1037"/>
                <a:gd name="T11" fmla="*/ 32 h 65"/>
                <a:gd name="T12" fmla="*/ 33 w 1037"/>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1037" h="65">
                  <a:moveTo>
                    <a:pt x="33" y="65"/>
                  </a:moveTo>
                  <a:cubicBezTo>
                    <a:pt x="1005" y="65"/>
                    <a:pt x="1005" y="65"/>
                    <a:pt x="1005" y="65"/>
                  </a:cubicBezTo>
                  <a:cubicBezTo>
                    <a:pt x="1023" y="65"/>
                    <a:pt x="1037" y="50"/>
                    <a:pt x="1037" y="32"/>
                  </a:cubicBezTo>
                  <a:cubicBezTo>
                    <a:pt x="1037" y="15"/>
                    <a:pt x="1023" y="0"/>
                    <a:pt x="1005" y="0"/>
                  </a:cubicBezTo>
                  <a:cubicBezTo>
                    <a:pt x="33" y="0"/>
                    <a:pt x="33" y="0"/>
                    <a:pt x="33" y="0"/>
                  </a:cubicBezTo>
                  <a:cubicBezTo>
                    <a:pt x="15" y="0"/>
                    <a:pt x="0" y="15"/>
                    <a:pt x="0" y="32"/>
                  </a:cubicBezTo>
                  <a:cubicBezTo>
                    <a:pt x="0" y="50"/>
                    <a:pt x="15" y="65"/>
                    <a:pt x="33" y="65"/>
                  </a:cubicBezTo>
                  <a:close/>
                </a:path>
              </a:pathLst>
            </a:custGeom>
            <a:grpFill/>
            <a:ln w="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8">
              <a:extLst>
                <a:ext uri="{FF2B5EF4-FFF2-40B4-BE49-F238E27FC236}">
                  <a16:creationId xmlns:a16="http://schemas.microsoft.com/office/drawing/2014/main" id="{B527E2DA-672F-4BE7-80A0-0B5FB5752A9C}"/>
                </a:ext>
              </a:extLst>
            </p:cNvPr>
            <p:cNvSpPr>
              <a:spLocks/>
            </p:cNvSpPr>
            <p:nvPr/>
          </p:nvSpPr>
          <p:spPr bwMode="gray">
            <a:xfrm>
              <a:off x="1261" y="1700"/>
              <a:ext cx="424" cy="27"/>
            </a:xfrm>
            <a:custGeom>
              <a:avLst/>
              <a:gdLst>
                <a:gd name="T0" fmla="*/ 33 w 1037"/>
                <a:gd name="T1" fmla="*/ 65 h 65"/>
                <a:gd name="T2" fmla="*/ 1005 w 1037"/>
                <a:gd name="T3" fmla="*/ 65 h 65"/>
                <a:gd name="T4" fmla="*/ 1037 w 1037"/>
                <a:gd name="T5" fmla="*/ 32 h 65"/>
                <a:gd name="T6" fmla="*/ 1005 w 1037"/>
                <a:gd name="T7" fmla="*/ 0 h 65"/>
                <a:gd name="T8" fmla="*/ 33 w 1037"/>
                <a:gd name="T9" fmla="*/ 0 h 65"/>
                <a:gd name="T10" fmla="*/ 0 w 1037"/>
                <a:gd name="T11" fmla="*/ 32 h 65"/>
                <a:gd name="T12" fmla="*/ 33 w 1037"/>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1037" h="65">
                  <a:moveTo>
                    <a:pt x="33" y="65"/>
                  </a:moveTo>
                  <a:cubicBezTo>
                    <a:pt x="1005" y="65"/>
                    <a:pt x="1005" y="65"/>
                    <a:pt x="1005" y="65"/>
                  </a:cubicBezTo>
                  <a:cubicBezTo>
                    <a:pt x="1023" y="65"/>
                    <a:pt x="1037" y="50"/>
                    <a:pt x="1037" y="32"/>
                  </a:cubicBezTo>
                  <a:cubicBezTo>
                    <a:pt x="1037" y="15"/>
                    <a:pt x="1023" y="0"/>
                    <a:pt x="1005" y="0"/>
                  </a:cubicBezTo>
                  <a:cubicBezTo>
                    <a:pt x="33" y="0"/>
                    <a:pt x="33" y="0"/>
                    <a:pt x="33" y="0"/>
                  </a:cubicBezTo>
                  <a:cubicBezTo>
                    <a:pt x="15" y="0"/>
                    <a:pt x="0" y="15"/>
                    <a:pt x="0" y="32"/>
                  </a:cubicBezTo>
                  <a:cubicBezTo>
                    <a:pt x="0" y="50"/>
                    <a:pt x="15" y="65"/>
                    <a:pt x="33" y="65"/>
                  </a:cubicBezTo>
                  <a:close/>
                </a:path>
              </a:pathLst>
            </a:custGeom>
            <a:grpFill/>
            <a:ln w="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9">
              <a:extLst>
                <a:ext uri="{FF2B5EF4-FFF2-40B4-BE49-F238E27FC236}">
                  <a16:creationId xmlns:a16="http://schemas.microsoft.com/office/drawing/2014/main" id="{C35F3845-1401-4347-A4CB-49AD81DA6AE1}"/>
                </a:ext>
              </a:extLst>
            </p:cNvPr>
            <p:cNvSpPr>
              <a:spLocks/>
            </p:cNvSpPr>
            <p:nvPr/>
          </p:nvSpPr>
          <p:spPr bwMode="gray">
            <a:xfrm>
              <a:off x="1261" y="1766"/>
              <a:ext cx="292" cy="27"/>
            </a:xfrm>
            <a:custGeom>
              <a:avLst/>
              <a:gdLst>
                <a:gd name="T0" fmla="*/ 33 w 713"/>
                <a:gd name="T1" fmla="*/ 65 h 65"/>
                <a:gd name="T2" fmla="*/ 681 w 713"/>
                <a:gd name="T3" fmla="*/ 65 h 65"/>
                <a:gd name="T4" fmla="*/ 713 w 713"/>
                <a:gd name="T5" fmla="*/ 32 h 65"/>
                <a:gd name="T6" fmla="*/ 681 w 713"/>
                <a:gd name="T7" fmla="*/ 0 h 65"/>
                <a:gd name="T8" fmla="*/ 33 w 713"/>
                <a:gd name="T9" fmla="*/ 0 h 65"/>
                <a:gd name="T10" fmla="*/ 0 w 713"/>
                <a:gd name="T11" fmla="*/ 32 h 65"/>
                <a:gd name="T12" fmla="*/ 33 w 713"/>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713" h="65">
                  <a:moveTo>
                    <a:pt x="33" y="65"/>
                  </a:moveTo>
                  <a:cubicBezTo>
                    <a:pt x="681" y="65"/>
                    <a:pt x="681" y="65"/>
                    <a:pt x="681" y="65"/>
                  </a:cubicBezTo>
                  <a:cubicBezTo>
                    <a:pt x="699" y="65"/>
                    <a:pt x="713" y="50"/>
                    <a:pt x="713" y="32"/>
                  </a:cubicBezTo>
                  <a:cubicBezTo>
                    <a:pt x="713" y="15"/>
                    <a:pt x="699" y="0"/>
                    <a:pt x="681" y="0"/>
                  </a:cubicBezTo>
                  <a:cubicBezTo>
                    <a:pt x="33" y="0"/>
                    <a:pt x="33" y="0"/>
                    <a:pt x="33" y="0"/>
                  </a:cubicBezTo>
                  <a:cubicBezTo>
                    <a:pt x="15" y="0"/>
                    <a:pt x="0" y="15"/>
                    <a:pt x="0" y="32"/>
                  </a:cubicBezTo>
                  <a:cubicBezTo>
                    <a:pt x="0" y="50"/>
                    <a:pt x="15" y="65"/>
                    <a:pt x="33" y="65"/>
                  </a:cubicBezTo>
                  <a:close/>
                </a:path>
              </a:pathLst>
            </a:custGeom>
            <a:grpFill/>
            <a:ln w="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0">
              <a:extLst>
                <a:ext uri="{FF2B5EF4-FFF2-40B4-BE49-F238E27FC236}">
                  <a16:creationId xmlns:a16="http://schemas.microsoft.com/office/drawing/2014/main" id="{6FD65BC4-B479-4A1D-A3B5-FB2A31F94D97}"/>
                </a:ext>
              </a:extLst>
            </p:cNvPr>
            <p:cNvSpPr>
              <a:spLocks noEditPoints="1"/>
            </p:cNvSpPr>
            <p:nvPr/>
          </p:nvSpPr>
          <p:spPr bwMode="gray">
            <a:xfrm>
              <a:off x="1301" y="1816"/>
              <a:ext cx="345" cy="366"/>
            </a:xfrm>
            <a:custGeom>
              <a:avLst/>
              <a:gdLst>
                <a:gd name="T0" fmla="*/ 777 w 842"/>
                <a:gd name="T1" fmla="*/ 858 h 896"/>
                <a:gd name="T2" fmla="*/ 842 w 842"/>
                <a:gd name="T3" fmla="*/ 858 h 896"/>
                <a:gd name="T4" fmla="*/ 842 w 842"/>
                <a:gd name="T5" fmla="*/ 580 h 896"/>
                <a:gd name="T6" fmla="*/ 571 w 842"/>
                <a:gd name="T7" fmla="*/ 384 h 896"/>
                <a:gd name="T8" fmla="*/ 630 w 842"/>
                <a:gd name="T9" fmla="*/ 209 h 896"/>
                <a:gd name="T10" fmla="*/ 275 w 842"/>
                <a:gd name="T11" fmla="*/ 60 h 896"/>
                <a:gd name="T12" fmla="*/ 267 w 842"/>
                <a:gd name="T13" fmla="*/ 389 h 896"/>
                <a:gd name="T14" fmla="*/ 0 w 842"/>
                <a:gd name="T15" fmla="*/ 578 h 896"/>
                <a:gd name="T16" fmla="*/ 0 w 842"/>
                <a:gd name="T17" fmla="*/ 858 h 896"/>
                <a:gd name="T18" fmla="*/ 64 w 842"/>
                <a:gd name="T19" fmla="*/ 858 h 896"/>
                <a:gd name="T20" fmla="*/ 218 w 842"/>
                <a:gd name="T21" fmla="*/ 468 h 896"/>
                <a:gd name="T22" fmla="*/ 269 w 842"/>
                <a:gd name="T23" fmla="*/ 596 h 896"/>
                <a:gd name="T24" fmla="*/ 314 w 842"/>
                <a:gd name="T25" fmla="*/ 624 h 896"/>
                <a:gd name="T26" fmla="*/ 351 w 842"/>
                <a:gd name="T27" fmla="*/ 630 h 896"/>
                <a:gd name="T28" fmla="*/ 350 w 842"/>
                <a:gd name="T29" fmla="*/ 858 h 896"/>
                <a:gd name="T30" fmla="*/ 453 w 842"/>
                <a:gd name="T31" fmla="*/ 884 h 896"/>
                <a:gd name="T32" fmla="*/ 520 w 842"/>
                <a:gd name="T33" fmla="*/ 803 h 896"/>
                <a:gd name="T34" fmla="*/ 500 w 842"/>
                <a:gd name="T35" fmla="*/ 615 h 896"/>
                <a:gd name="T36" fmla="*/ 536 w 842"/>
                <a:gd name="T37" fmla="*/ 625 h 896"/>
                <a:gd name="T38" fmla="*/ 576 w 842"/>
                <a:gd name="T39" fmla="*/ 594 h 896"/>
                <a:gd name="T40" fmla="*/ 777 w 842"/>
                <a:gd name="T41" fmla="*/ 581 h 896"/>
                <a:gd name="T42" fmla="*/ 281 w 842"/>
                <a:gd name="T43" fmla="*/ 453 h 896"/>
                <a:gd name="T44" fmla="*/ 369 w 842"/>
                <a:gd name="T45" fmla="*/ 487 h 896"/>
                <a:gd name="T46" fmla="*/ 421 w 842"/>
                <a:gd name="T47" fmla="*/ 828 h 896"/>
                <a:gd name="T48" fmla="*/ 409 w 842"/>
                <a:gd name="T49" fmla="*/ 674 h 896"/>
                <a:gd name="T50" fmla="*/ 452 w 842"/>
                <a:gd name="T51" fmla="*/ 808 h 896"/>
                <a:gd name="T52" fmla="*/ 393 w 842"/>
                <a:gd name="T53" fmla="*/ 560 h 896"/>
                <a:gd name="T54" fmla="*/ 435 w 842"/>
                <a:gd name="T55" fmla="*/ 544 h 896"/>
                <a:gd name="T56" fmla="*/ 432 w 842"/>
                <a:gd name="T57" fmla="*/ 609 h 896"/>
                <a:gd name="T58" fmla="*/ 393 w 842"/>
                <a:gd name="T59" fmla="*/ 560 h 896"/>
                <a:gd name="T60" fmla="*/ 473 w 842"/>
                <a:gd name="T61" fmla="*/ 486 h 896"/>
                <a:gd name="T62" fmla="*/ 560 w 842"/>
                <a:gd name="T63" fmla="*/ 452 h 896"/>
                <a:gd name="T64" fmla="*/ 559 w 842"/>
                <a:gd name="T65" fmla="*/ 256 h 896"/>
                <a:gd name="T66" fmla="*/ 340 w 842"/>
                <a:gd name="T67" fmla="*/ 379 h 896"/>
                <a:gd name="T68" fmla="*/ 320 w 842"/>
                <a:gd name="T69" fmla="*/ 107 h 896"/>
                <a:gd name="T70" fmla="*/ 565 w 842"/>
                <a:gd name="T71" fmla="*/ 209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2" h="896">
                  <a:moveTo>
                    <a:pt x="777" y="581"/>
                  </a:moveTo>
                  <a:cubicBezTo>
                    <a:pt x="777" y="858"/>
                    <a:pt x="777" y="858"/>
                    <a:pt x="777" y="858"/>
                  </a:cubicBezTo>
                  <a:cubicBezTo>
                    <a:pt x="777" y="876"/>
                    <a:pt x="792" y="891"/>
                    <a:pt x="810" y="891"/>
                  </a:cubicBezTo>
                  <a:cubicBezTo>
                    <a:pt x="827" y="891"/>
                    <a:pt x="842" y="876"/>
                    <a:pt x="842" y="858"/>
                  </a:cubicBezTo>
                  <a:cubicBezTo>
                    <a:pt x="842" y="581"/>
                    <a:pt x="842" y="581"/>
                    <a:pt x="842" y="581"/>
                  </a:cubicBezTo>
                  <a:cubicBezTo>
                    <a:pt x="842" y="580"/>
                    <a:pt x="842" y="580"/>
                    <a:pt x="842" y="580"/>
                  </a:cubicBezTo>
                  <a:cubicBezTo>
                    <a:pt x="832" y="428"/>
                    <a:pt x="604" y="398"/>
                    <a:pt x="596" y="397"/>
                  </a:cubicBezTo>
                  <a:cubicBezTo>
                    <a:pt x="586" y="395"/>
                    <a:pt x="578" y="390"/>
                    <a:pt x="571" y="384"/>
                  </a:cubicBezTo>
                  <a:cubicBezTo>
                    <a:pt x="594" y="350"/>
                    <a:pt x="610" y="313"/>
                    <a:pt x="622" y="272"/>
                  </a:cubicBezTo>
                  <a:cubicBezTo>
                    <a:pt x="628" y="251"/>
                    <a:pt x="630" y="230"/>
                    <a:pt x="630" y="209"/>
                  </a:cubicBezTo>
                  <a:cubicBezTo>
                    <a:pt x="630" y="94"/>
                    <a:pt x="536" y="0"/>
                    <a:pt x="421" y="0"/>
                  </a:cubicBezTo>
                  <a:cubicBezTo>
                    <a:pt x="366" y="0"/>
                    <a:pt x="314" y="21"/>
                    <a:pt x="275" y="60"/>
                  </a:cubicBezTo>
                  <a:cubicBezTo>
                    <a:pt x="235" y="99"/>
                    <a:pt x="210" y="154"/>
                    <a:pt x="212" y="210"/>
                  </a:cubicBezTo>
                  <a:cubicBezTo>
                    <a:pt x="213" y="274"/>
                    <a:pt x="233" y="335"/>
                    <a:pt x="267" y="389"/>
                  </a:cubicBezTo>
                  <a:cubicBezTo>
                    <a:pt x="262" y="394"/>
                    <a:pt x="256" y="395"/>
                    <a:pt x="249" y="397"/>
                  </a:cubicBezTo>
                  <a:cubicBezTo>
                    <a:pt x="238" y="398"/>
                    <a:pt x="9" y="428"/>
                    <a:pt x="0" y="578"/>
                  </a:cubicBezTo>
                  <a:cubicBezTo>
                    <a:pt x="0" y="580"/>
                    <a:pt x="0" y="580"/>
                    <a:pt x="0" y="580"/>
                  </a:cubicBezTo>
                  <a:cubicBezTo>
                    <a:pt x="0" y="858"/>
                    <a:pt x="0" y="858"/>
                    <a:pt x="0" y="858"/>
                  </a:cubicBezTo>
                  <a:cubicBezTo>
                    <a:pt x="0" y="876"/>
                    <a:pt x="14" y="891"/>
                    <a:pt x="32" y="891"/>
                  </a:cubicBezTo>
                  <a:cubicBezTo>
                    <a:pt x="50" y="891"/>
                    <a:pt x="64" y="876"/>
                    <a:pt x="64" y="858"/>
                  </a:cubicBezTo>
                  <a:cubicBezTo>
                    <a:pt x="64" y="581"/>
                    <a:pt x="64" y="581"/>
                    <a:pt x="64" y="581"/>
                  </a:cubicBezTo>
                  <a:cubicBezTo>
                    <a:pt x="69" y="513"/>
                    <a:pt x="163" y="481"/>
                    <a:pt x="218" y="468"/>
                  </a:cubicBezTo>
                  <a:cubicBezTo>
                    <a:pt x="267" y="593"/>
                    <a:pt x="267" y="593"/>
                    <a:pt x="267" y="593"/>
                  </a:cubicBezTo>
                  <a:cubicBezTo>
                    <a:pt x="267" y="594"/>
                    <a:pt x="269" y="594"/>
                    <a:pt x="269" y="596"/>
                  </a:cubicBezTo>
                  <a:cubicBezTo>
                    <a:pt x="277" y="611"/>
                    <a:pt x="290" y="622"/>
                    <a:pt x="307" y="624"/>
                  </a:cubicBezTo>
                  <a:cubicBezTo>
                    <a:pt x="309" y="624"/>
                    <a:pt x="312" y="624"/>
                    <a:pt x="314" y="624"/>
                  </a:cubicBezTo>
                  <a:cubicBezTo>
                    <a:pt x="325" y="624"/>
                    <a:pt x="335" y="620"/>
                    <a:pt x="345" y="614"/>
                  </a:cubicBezTo>
                  <a:cubicBezTo>
                    <a:pt x="351" y="630"/>
                    <a:pt x="351" y="630"/>
                    <a:pt x="351" y="630"/>
                  </a:cubicBezTo>
                  <a:cubicBezTo>
                    <a:pt x="324" y="803"/>
                    <a:pt x="324" y="803"/>
                    <a:pt x="324" y="803"/>
                  </a:cubicBezTo>
                  <a:cubicBezTo>
                    <a:pt x="319" y="826"/>
                    <a:pt x="330" y="847"/>
                    <a:pt x="350" y="858"/>
                  </a:cubicBezTo>
                  <a:cubicBezTo>
                    <a:pt x="392" y="884"/>
                    <a:pt x="392" y="884"/>
                    <a:pt x="392" y="884"/>
                  </a:cubicBezTo>
                  <a:cubicBezTo>
                    <a:pt x="411" y="896"/>
                    <a:pt x="434" y="896"/>
                    <a:pt x="453" y="884"/>
                  </a:cubicBezTo>
                  <a:cubicBezTo>
                    <a:pt x="495" y="858"/>
                    <a:pt x="495" y="858"/>
                    <a:pt x="495" y="858"/>
                  </a:cubicBezTo>
                  <a:cubicBezTo>
                    <a:pt x="515" y="847"/>
                    <a:pt x="524" y="824"/>
                    <a:pt x="520" y="803"/>
                  </a:cubicBezTo>
                  <a:cubicBezTo>
                    <a:pt x="490" y="641"/>
                    <a:pt x="490" y="641"/>
                    <a:pt x="490" y="641"/>
                  </a:cubicBezTo>
                  <a:cubicBezTo>
                    <a:pt x="500" y="615"/>
                    <a:pt x="500" y="615"/>
                    <a:pt x="500" y="615"/>
                  </a:cubicBezTo>
                  <a:cubicBezTo>
                    <a:pt x="508" y="622"/>
                    <a:pt x="520" y="625"/>
                    <a:pt x="529" y="625"/>
                  </a:cubicBezTo>
                  <a:cubicBezTo>
                    <a:pt x="531" y="625"/>
                    <a:pt x="534" y="625"/>
                    <a:pt x="536" y="625"/>
                  </a:cubicBezTo>
                  <a:cubicBezTo>
                    <a:pt x="552" y="622"/>
                    <a:pt x="567" y="612"/>
                    <a:pt x="575" y="598"/>
                  </a:cubicBezTo>
                  <a:cubicBezTo>
                    <a:pt x="575" y="596"/>
                    <a:pt x="576" y="596"/>
                    <a:pt x="576" y="594"/>
                  </a:cubicBezTo>
                  <a:cubicBezTo>
                    <a:pt x="625" y="470"/>
                    <a:pt x="625" y="470"/>
                    <a:pt x="625" y="470"/>
                  </a:cubicBezTo>
                  <a:cubicBezTo>
                    <a:pt x="678" y="481"/>
                    <a:pt x="772" y="515"/>
                    <a:pt x="777" y="581"/>
                  </a:cubicBezTo>
                  <a:close/>
                  <a:moveTo>
                    <a:pt x="319" y="547"/>
                  </a:moveTo>
                  <a:cubicBezTo>
                    <a:pt x="281" y="453"/>
                    <a:pt x="281" y="453"/>
                    <a:pt x="281" y="453"/>
                  </a:cubicBezTo>
                  <a:cubicBezTo>
                    <a:pt x="290" y="450"/>
                    <a:pt x="298" y="445"/>
                    <a:pt x="304" y="441"/>
                  </a:cubicBezTo>
                  <a:cubicBezTo>
                    <a:pt x="369" y="487"/>
                    <a:pt x="369" y="487"/>
                    <a:pt x="369" y="487"/>
                  </a:cubicBezTo>
                  <a:lnTo>
                    <a:pt x="319" y="547"/>
                  </a:lnTo>
                  <a:close/>
                  <a:moveTo>
                    <a:pt x="421" y="828"/>
                  </a:moveTo>
                  <a:cubicBezTo>
                    <a:pt x="388" y="808"/>
                    <a:pt x="388" y="808"/>
                    <a:pt x="388" y="808"/>
                  </a:cubicBezTo>
                  <a:cubicBezTo>
                    <a:pt x="409" y="674"/>
                    <a:pt x="409" y="674"/>
                    <a:pt x="409" y="674"/>
                  </a:cubicBezTo>
                  <a:cubicBezTo>
                    <a:pt x="427" y="674"/>
                    <a:pt x="427" y="674"/>
                    <a:pt x="427" y="674"/>
                  </a:cubicBezTo>
                  <a:cubicBezTo>
                    <a:pt x="452" y="808"/>
                    <a:pt x="452" y="808"/>
                    <a:pt x="452" y="808"/>
                  </a:cubicBezTo>
                  <a:lnTo>
                    <a:pt x="421" y="828"/>
                  </a:lnTo>
                  <a:close/>
                  <a:moveTo>
                    <a:pt x="393" y="560"/>
                  </a:moveTo>
                  <a:cubicBezTo>
                    <a:pt x="406" y="544"/>
                    <a:pt x="406" y="544"/>
                    <a:pt x="406" y="544"/>
                  </a:cubicBezTo>
                  <a:cubicBezTo>
                    <a:pt x="435" y="544"/>
                    <a:pt x="435" y="544"/>
                    <a:pt x="435" y="544"/>
                  </a:cubicBezTo>
                  <a:cubicBezTo>
                    <a:pt x="450" y="560"/>
                    <a:pt x="450" y="560"/>
                    <a:pt x="450" y="560"/>
                  </a:cubicBezTo>
                  <a:cubicBezTo>
                    <a:pt x="432" y="609"/>
                    <a:pt x="432" y="609"/>
                    <a:pt x="432" y="609"/>
                  </a:cubicBezTo>
                  <a:cubicBezTo>
                    <a:pt x="413" y="609"/>
                    <a:pt x="413" y="609"/>
                    <a:pt x="413" y="609"/>
                  </a:cubicBezTo>
                  <a:lnTo>
                    <a:pt x="393" y="560"/>
                  </a:lnTo>
                  <a:close/>
                  <a:moveTo>
                    <a:pt x="523" y="547"/>
                  </a:moveTo>
                  <a:cubicBezTo>
                    <a:pt x="473" y="486"/>
                    <a:pt x="473" y="486"/>
                    <a:pt x="473" y="486"/>
                  </a:cubicBezTo>
                  <a:cubicBezTo>
                    <a:pt x="537" y="439"/>
                    <a:pt x="537" y="439"/>
                    <a:pt x="537" y="439"/>
                  </a:cubicBezTo>
                  <a:cubicBezTo>
                    <a:pt x="544" y="444"/>
                    <a:pt x="552" y="449"/>
                    <a:pt x="560" y="452"/>
                  </a:cubicBezTo>
                  <a:lnTo>
                    <a:pt x="523" y="547"/>
                  </a:lnTo>
                  <a:close/>
                  <a:moveTo>
                    <a:pt x="559" y="256"/>
                  </a:moveTo>
                  <a:cubicBezTo>
                    <a:pt x="546" y="309"/>
                    <a:pt x="516" y="358"/>
                    <a:pt x="474" y="395"/>
                  </a:cubicBezTo>
                  <a:cubicBezTo>
                    <a:pt x="432" y="428"/>
                    <a:pt x="372" y="421"/>
                    <a:pt x="340" y="379"/>
                  </a:cubicBezTo>
                  <a:cubicBezTo>
                    <a:pt x="301" y="332"/>
                    <a:pt x="278" y="272"/>
                    <a:pt x="277" y="210"/>
                  </a:cubicBezTo>
                  <a:cubicBezTo>
                    <a:pt x="277" y="172"/>
                    <a:pt x="291" y="133"/>
                    <a:pt x="320" y="107"/>
                  </a:cubicBezTo>
                  <a:cubicBezTo>
                    <a:pt x="377" y="52"/>
                    <a:pt x="469" y="53"/>
                    <a:pt x="524" y="110"/>
                  </a:cubicBezTo>
                  <a:cubicBezTo>
                    <a:pt x="550" y="138"/>
                    <a:pt x="565" y="173"/>
                    <a:pt x="565" y="209"/>
                  </a:cubicBezTo>
                  <a:cubicBezTo>
                    <a:pt x="565" y="225"/>
                    <a:pt x="563" y="241"/>
                    <a:pt x="559" y="256"/>
                  </a:cubicBezTo>
                  <a:close/>
                </a:path>
              </a:pathLst>
            </a:custGeom>
            <a:grpFill/>
            <a:ln w="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extBox 21">
            <a:extLst>
              <a:ext uri="{FF2B5EF4-FFF2-40B4-BE49-F238E27FC236}">
                <a16:creationId xmlns:a16="http://schemas.microsoft.com/office/drawing/2014/main" id="{8729E596-6B80-4A64-A534-04E3E0CBE5B9}"/>
              </a:ext>
            </a:extLst>
          </p:cNvPr>
          <p:cNvSpPr txBox="1"/>
          <p:nvPr/>
        </p:nvSpPr>
        <p:spPr bwMode="gray">
          <a:xfrm>
            <a:off x="5008365" y="3423230"/>
            <a:ext cx="2377410" cy="1697260"/>
          </a:xfrm>
          <a:prstGeom prst="rect">
            <a:avLst/>
          </a:prstGeom>
          <a:noFill/>
        </p:spPr>
        <p:txBody>
          <a:bodyPr wrap="square" lIns="0" tIns="0" rIns="0" bIns="0" rtlCol="0">
            <a:spAutoFit/>
          </a:bodyPr>
          <a:lstStyle/>
          <a:p>
            <a:pPr lvl="0">
              <a:lnSpc>
                <a:spcPts val="2700"/>
              </a:lnSpc>
              <a:spcAft>
                <a:spcPts val="1800"/>
              </a:spcAft>
            </a:pPr>
            <a:r>
              <a:rPr lang="en-US" sz="2000" b="1" dirty="0">
                <a:solidFill>
                  <a:schemeClr val="accent1"/>
                </a:solidFill>
              </a:rPr>
              <a:t>63% of American workers </a:t>
            </a:r>
            <a:r>
              <a:rPr lang="en-US" sz="2000" b="1" dirty="0">
                <a:solidFill>
                  <a:srgbClr val="767676"/>
                </a:solidFill>
              </a:rPr>
              <a:t>have access to defined contribution retirement plans</a:t>
            </a:r>
          </a:p>
        </p:txBody>
      </p:sp>
      <p:sp>
        <p:nvSpPr>
          <p:cNvPr id="23" name="Rectangle 22">
            <a:extLst>
              <a:ext uri="{FF2B5EF4-FFF2-40B4-BE49-F238E27FC236}">
                <a16:creationId xmlns:a16="http://schemas.microsoft.com/office/drawing/2014/main" id="{EBBA761B-BE3D-4A1E-B256-EF4EF978783F}"/>
              </a:ext>
            </a:extLst>
          </p:cNvPr>
          <p:cNvSpPr/>
          <p:nvPr/>
        </p:nvSpPr>
        <p:spPr bwMode="gray">
          <a:xfrm>
            <a:off x="4844449" y="1660107"/>
            <a:ext cx="2529031" cy="3855321"/>
          </a:xfrm>
          <a:prstGeom prst="rect">
            <a:avLst/>
          </a:prstGeom>
          <a:noFill/>
          <a:ln w="635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TextBox 44">
            <a:extLst>
              <a:ext uri="{FF2B5EF4-FFF2-40B4-BE49-F238E27FC236}">
                <a16:creationId xmlns:a16="http://schemas.microsoft.com/office/drawing/2014/main" id="{60092161-6157-4309-9C3B-EF74BB9788E3}"/>
              </a:ext>
            </a:extLst>
          </p:cNvPr>
          <p:cNvSpPr txBox="1"/>
          <p:nvPr/>
        </p:nvSpPr>
        <p:spPr bwMode="gray">
          <a:xfrm>
            <a:off x="8660469" y="3423230"/>
            <a:ext cx="2309273" cy="1016368"/>
          </a:xfrm>
          <a:prstGeom prst="rect">
            <a:avLst/>
          </a:prstGeom>
          <a:noFill/>
        </p:spPr>
        <p:txBody>
          <a:bodyPr wrap="square" lIns="0" tIns="0" rIns="0" bIns="0" rtlCol="0">
            <a:spAutoFit/>
          </a:bodyPr>
          <a:lstStyle/>
          <a:p>
            <a:pPr lvl="0">
              <a:lnSpc>
                <a:spcPts val="2700"/>
              </a:lnSpc>
              <a:spcAft>
                <a:spcPts val="1800"/>
              </a:spcAft>
            </a:pPr>
            <a:r>
              <a:rPr lang="en-US" sz="2000" b="1" dirty="0">
                <a:solidFill>
                  <a:schemeClr val="accent1"/>
                </a:solidFill>
              </a:rPr>
              <a:t>69% of plans   </a:t>
            </a:r>
            <a:r>
              <a:rPr lang="en-US" sz="2000" b="1" dirty="0">
                <a:solidFill>
                  <a:srgbClr val="767676"/>
                </a:solidFill>
              </a:rPr>
              <a:t>have</a:t>
            </a:r>
            <a:r>
              <a:rPr lang="en-US" sz="2000" b="1" dirty="0">
                <a:solidFill>
                  <a:schemeClr val="accent1"/>
                </a:solidFill>
              </a:rPr>
              <a:t> </a:t>
            </a:r>
            <a:r>
              <a:rPr lang="en-US" sz="2000" b="1" dirty="0">
                <a:solidFill>
                  <a:srgbClr val="767676"/>
                </a:solidFill>
              </a:rPr>
              <a:t>automatic enrollment</a:t>
            </a:r>
          </a:p>
        </p:txBody>
      </p:sp>
      <p:sp>
        <p:nvSpPr>
          <p:cNvPr id="46" name="Rectangle 45">
            <a:extLst>
              <a:ext uri="{FF2B5EF4-FFF2-40B4-BE49-F238E27FC236}">
                <a16:creationId xmlns:a16="http://schemas.microsoft.com/office/drawing/2014/main" id="{DEC2209F-F26A-44AC-8A45-F55BE3B02ACD}"/>
              </a:ext>
            </a:extLst>
          </p:cNvPr>
          <p:cNvSpPr/>
          <p:nvPr/>
        </p:nvSpPr>
        <p:spPr bwMode="gray">
          <a:xfrm>
            <a:off x="8399058" y="1660107"/>
            <a:ext cx="2529031" cy="3855322"/>
          </a:xfrm>
          <a:prstGeom prst="rect">
            <a:avLst/>
          </a:prstGeom>
          <a:noFill/>
          <a:ln w="635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0" name="Group 27">
            <a:extLst>
              <a:ext uri="{FF2B5EF4-FFF2-40B4-BE49-F238E27FC236}">
                <a16:creationId xmlns:a16="http://schemas.microsoft.com/office/drawing/2014/main" id="{9184F91E-9F0F-4EDB-95C8-4CBACA2D4D5D}"/>
              </a:ext>
            </a:extLst>
          </p:cNvPr>
          <p:cNvGrpSpPr>
            <a:grpSpLocks noChangeAspect="1"/>
          </p:cNvGrpSpPr>
          <p:nvPr/>
        </p:nvGrpSpPr>
        <p:grpSpPr bwMode="gray">
          <a:xfrm>
            <a:off x="8978442" y="1846010"/>
            <a:ext cx="1370262" cy="1157954"/>
            <a:chOff x="5903" y="1531"/>
            <a:chExt cx="954" cy="776"/>
          </a:xfrm>
          <a:solidFill>
            <a:schemeClr val="accent4"/>
          </a:solidFill>
        </p:grpSpPr>
        <p:sp>
          <p:nvSpPr>
            <p:cNvPr id="62" name="Freeform 28">
              <a:extLst>
                <a:ext uri="{FF2B5EF4-FFF2-40B4-BE49-F238E27FC236}">
                  <a16:creationId xmlns:a16="http://schemas.microsoft.com/office/drawing/2014/main" id="{34AC22A3-4EBC-44AD-811C-89110287F86E}"/>
                </a:ext>
              </a:extLst>
            </p:cNvPr>
            <p:cNvSpPr>
              <a:spLocks/>
            </p:cNvSpPr>
            <p:nvPr/>
          </p:nvSpPr>
          <p:spPr bwMode="gray">
            <a:xfrm>
              <a:off x="5903" y="1531"/>
              <a:ext cx="744" cy="507"/>
            </a:xfrm>
            <a:custGeom>
              <a:avLst/>
              <a:gdLst>
                <a:gd name="T0" fmla="*/ 363 w 1389"/>
                <a:gd name="T1" fmla="*/ 693 h 948"/>
                <a:gd name="T2" fmla="*/ 259 w 1389"/>
                <a:gd name="T3" fmla="*/ 796 h 948"/>
                <a:gd name="T4" fmla="*/ 259 w 1389"/>
                <a:gd name="T5" fmla="*/ 363 h 948"/>
                <a:gd name="T6" fmla="*/ 531 w 1389"/>
                <a:gd name="T7" fmla="*/ 91 h 948"/>
                <a:gd name="T8" fmla="*/ 1389 w 1389"/>
                <a:gd name="T9" fmla="*/ 91 h 948"/>
                <a:gd name="T10" fmla="*/ 1389 w 1389"/>
                <a:gd name="T11" fmla="*/ 0 h 948"/>
                <a:gd name="T12" fmla="*/ 529 w 1389"/>
                <a:gd name="T13" fmla="*/ 0 h 948"/>
                <a:gd name="T14" fmla="*/ 168 w 1389"/>
                <a:gd name="T15" fmla="*/ 361 h 948"/>
                <a:gd name="T16" fmla="*/ 168 w 1389"/>
                <a:gd name="T17" fmla="*/ 794 h 948"/>
                <a:gd name="T18" fmla="*/ 64 w 1389"/>
                <a:gd name="T19" fmla="*/ 690 h 948"/>
                <a:gd name="T20" fmla="*/ 0 w 1389"/>
                <a:gd name="T21" fmla="*/ 755 h 948"/>
                <a:gd name="T22" fmla="*/ 180 w 1389"/>
                <a:gd name="T23" fmla="*/ 935 h 948"/>
                <a:gd name="T24" fmla="*/ 211 w 1389"/>
                <a:gd name="T25" fmla="*/ 948 h 948"/>
                <a:gd name="T26" fmla="*/ 243 w 1389"/>
                <a:gd name="T27" fmla="*/ 935 h 948"/>
                <a:gd name="T28" fmla="*/ 423 w 1389"/>
                <a:gd name="T29" fmla="*/ 755 h 948"/>
                <a:gd name="T30" fmla="*/ 363 w 1389"/>
                <a:gd name="T31" fmla="*/ 693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9" h="948">
                  <a:moveTo>
                    <a:pt x="363" y="693"/>
                  </a:moveTo>
                  <a:cubicBezTo>
                    <a:pt x="259" y="796"/>
                    <a:pt x="259" y="796"/>
                    <a:pt x="259" y="796"/>
                  </a:cubicBezTo>
                  <a:cubicBezTo>
                    <a:pt x="259" y="363"/>
                    <a:pt x="259" y="363"/>
                    <a:pt x="259" y="363"/>
                  </a:cubicBezTo>
                  <a:cubicBezTo>
                    <a:pt x="259" y="214"/>
                    <a:pt x="381" y="91"/>
                    <a:pt x="531" y="91"/>
                  </a:cubicBezTo>
                  <a:cubicBezTo>
                    <a:pt x="1389" y="91"/>
                    <a:pt x="1389" y="91"/>
                    <a:pt x="1389" y="91"/>
                  </a:cubicBezTo>
                  <a:cubicBezTo>
                    <a:pt x="1389" y="0"/>
                    <a:pt x="1389" y="0"/>
                    <a:pt x="1389" y="0"/>
                  </a:cubicBezTo>
                  <a:cubicBezTo>
                    <a:pt x="529" y="0"/>
                    <a:pt x="529" y="0"/>
                    <a:pt x="529" y="0"/>
                  </a:cubicBezTo>
                  <a:cubicBezTo>
                    <a:pt x="330" y="0"/>
                    <a:pt x="168" y="162"/>
                    <a:pt x="168" y="361"/>
                  </a:cubicBezTo>
                  <a:cubicBezTo>
                    <a:pt x="168" y="794"/>
                    <a:pt x="168" y="794"/>
                    <a:pt x="168" y="794"/>
                  </a:cubicBezTo>
                  <a:cubicBezTo>
                    <a:pt x="64" y="690"/>
                    <a:pt x="64" y="690"/>
                    <a:pt x="64" y="690"/>
                  </a:cubicBezTo>
                  <a:cubicBezTo>
                    <a:pt x="0" y="755"/>
                    <a:pt x="0" y="755"/>
                    <a:pt x="0" y="755"/>
                  </a:cubicBezTo>
                  <a:cubicBezTo>
                    <a:pt x="180" y="935"/>
                    <a:pt x="180" y="935"/>
                    <a:pt x="180" y="935"/>
                  </a:cubicBezTo>
                  <a:cubicBezTo>
                    <a:pt x="189" y="943"/>
                    <a:pt x="201" y="948"/>
                    <a:pt x="211" y="948"/>
                  </a:cubicBezTo>
                  <a:cubicBezTo>
                    <a:pt x="222" y="948"/>
                    <a:pt x="234" y="943"/>
                    <a:pt x="243" y="935"/>
                  </a:cubicBezTo>
                  <a:cubicBezTo>
                    <a:pt x="423" y="755"/>
                    <a:pt x="423" y="755"/>
                    <a:pt x="423" y="755"/>
                  </a:cubicBezTo>
                  <a:lnTo>
                    <a:pt x="363" y="693"/>
                  </a:ln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29">
              <a:extLst>
                <a:ext uri="{FF2B5EF4-FFF2-40B4-BE49-F238E27FC236}">
                  <a16:creationId xmlns:a16="http://schemas.microsoft.com/office/drawing/2014/main" id="{7F01236B-1CCB-4953-9809-FD5D8E2D6D03}"/>
                </a:ext>
              </a:extLst>
            </p:cNvPr>
            <p:cNvSpPr>
              <a:spLocks/>
            </p:cNvSpPr>
            <p:nvPr/>
          </p:nvSpPr>
          <p:spPr bwMode="gray">
            <a:xfrm>
              <a:off x="6114" y="1795"/>
              <a:ext cx="743" cy="512"/>
            </a:xfrm>
            <a:custGeom>
              <a:avLst/>
              <a:gdLst>
                <a:gd name="T0" fmla="*/ 1387 w 1387"/>
                <a:gd name="T1" fmla="*/ 200 h 956"/>
                <a:gd name="T2" fmla="*/ 1207 w 1387"/>
                <a:gd name="T3" fmla="*/ 19 h 956"/>
                <a:gd name="T4" fmla="*/ 1142 w 1387"/>
                <a:gd name="T5" fmla="*/ 19 h 956"/>
                <a:gd name="T6" fmla="*/ 962 w 1387"/>
                <a:gd name="T7" fmla="*/ 200 h 956"/>
                <a:gd name="T8" fmla="*/ 1026 w 1387"/>
                <a:gd name="T9" fmla="*/ 264 h 956"/>
                <a:gd name="T10" fmla="*/ 1130 w 1387"/>
                <a:gd name="T11" fmla="*/ 160 h 956"/>
                <a:gd name="T12" fmla="*/ 1130 w 1387"/>
                <a:gd name="T13" fmla="*/ 594 h 956"/>
                <a:gd name="T14" fmla="*/ 858 w 1387"/>
                <a:gd name="T15" fmla="*/ 865 h 956"/>
                <a:gd name="T16" fmla="*/ 0 w 1387"/>
                <a:gd name="T17" fmla="*/ 865 h 956"/>
                <a:gd name="T18" fmla="*/ 0 w 1387"/>
                <a:gd name="T19" fmla="*/ 956 h 956"/>
                <a:gd name="T20" fmla="*/ 858 w 1387"/>
                <a:gd name="T21" fmla="*/ 956 h 956"/>
                <a:gd name="T22" fmla="*/ 1219 w 1387"/>
                <a:gd name="T23" fmla="*/ 596 h 956"/>
                <a:gd name="T24" fmla="*/ 1219 w 1387"/>
                <a:gd name="T25" fmla="*/ 158 h 956"/>
                <a:gd name="T26" fmla="*/ 1323 w 1387"/>
                <a:gd name="T27" fmla="*/ 262 h 956"/>
                <a:gd name="T28" fmla="*/ 1387 w 1387"/>
                <a:gd name="T29" fmla="*/ 20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7" h="956">
                  <a:moveTo>
                    <a:pt x="1387" y="200"/>
                  </a:moveTo>
                  <a:cubicBezTo>
                    <a:pt x="1207" y="19"/>
                    <a:pt x="1207" y="19"/>
                    <a:pt x="1207" y="19"/>
                  </a:cubicBezTo>
                  <a:cubicBezTo>
                    <a:pt x="1188" y="0"/>
                    <a:pt x="1161" y="0"/>
                    <a:pt x="1142" y="19"/>
                  </a:cubicBezTo>
                  <a:cubicBezTo>
                    <a:pt x="962" y="200"/>
                    <a:pt x="962" y="200"/>
                    <a:pt x="962" y="200"/>
                  </a:cubicBezTo>
                  <a:cubicBezTo>
                    <a:pt x="1026" y="264"/>
                    <a:pt x="1026" y="264"/>
                    <a:pt x="1026" y="264"/>
                  </a:cubicBezTo>
                  <a:cubicBezTo>
                    <a:pt x="1130" y="160"/>
                    <a:pt x="1130" y="160"/>
                    <a:pt x="1130" y="160"/>
                  </a:cubicBezTo>
                  <a:cubicBezTo>
                    <a:pt x="1130" y="594"/>
                    <a:pt x="1130" y="594"/>
                    <a:pt x="1130" y="594"/>
                  </a:cubicBezTo>
                  <a:cubicBezTo>
                    <a:pt x="1130" y="743"/>
                    <a:pt x="1008" y="865"/>
                    <a:pt x="858" y="865"/>
                  </a:cubicBezTo>
                  <a:cubicBezTo>
                    <a:pt x="0" y="865"/>
                    <a:pt x="0" y="865"/>
                    <a:pt x="0" y="865"/>
                  </a:cubicBezTo>
                  <a:cubicBezTo>
                    <a:pt x="0" y="956"/>
                    <a:pt x="0" y="956"/>
                    <a:pt x="0" y="956"/>
                  </a:cubicBezTo>
                  <a:cubicBezTo>
                    <a:pt x="858" y="956"/>
                    <a:pt x="858" y="956"/>
                    <a:pt x="858" y="956"/>
                  </a:cubicBezTo>
                  <a:cubicBezTo>
                    <a:pt x="1057" y="956"/>
                    <a:pt x="1219" y="795"/>
                    <a:pt x="1219" y="596"/>
                  </a:cubicBezTo>
                  <a:cubicBezTo>
                    <a:pt x="1219" y="158"/>
                    <a:pt x="1219" y="158"/>
                    <a:pt x="1219" y="158"/>
                  </a:cubicBezTo>
                  <a:cubicBezTo>
                    <a:pt x="1323" y="262"/>
                    <a:pt x="1323" y="262"/>
                    <a:pt x="1323" y="262"/>
                  </a:cubicBezTo>
                  <a:lnTo>
                    <a:pt x="1387" y="200"/>
                  </a:ln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30">
              <a:extLst>
                <a:ext uri="{FF2B5EF4-FFF2-40B4-BE49-F238E27FC236}">
                  <a16:creationId xmlns:a16="http://schemas.microsoft.com/office/drawing/2014/main" id="{CB038C8B-CA59-4158-A11A-552BAF932AB4}"/>
                </a:ext>
              </a:extLst>
            </p:cNvPr>
            <p:cNvSpPr>
              <a:spLocks noEditPoints="1"/>
            </p:cNvSpPr>
            <p:nvPr/>
          </p:nvSpPr>
          <p:spPr bwMode="gray">
            <a:xfrm>
              <a:off x="6181" y="1705"/>
              <a:ext cx="388" cy="387"/>
            </a:xfrm>
            <a:custGeom>
              <a:avLst/>
              <a:gdLst>
                <a:gd name="T0" fmla="*/ 2 w 724"/>
                <a:gd name="T1" fmla="*/ 582 h 723"/>
                <a:gd name="T2" fmla="*/ 110 w 724"/>
                <a:gd name="T3" fmla="*/ 723 h 723"/>
                <a:gd name="T4" fmla="*/ 616 w 724"/>
                <a:gd name="T5" fmla="*/ 723 h 723"/>
                <a:gd name="T6" fmla="*/ 724 w 724"/>
                <a:gd name="T7" fmla="*/ 582 h 723"/>
                <a:gd name="T8" fmla="*/ 724 w 724"/>
                <a:gd name="T9" fmla="*/ 522 h 723"/>
                <a:gd name="T10" fmla="*/ 697 w 724"/>
                <a:gd name="T11" fmla="*/ 476 h 723"/>
                <a:gd name="T12" fmla="*/ 566 w 724"/>
                <a:gd name="T13" fmla="*/ 402 h 723"/>
                <a:gd name="T14" fmla="*/ 544 w 724"/>
                <a:gd name="T15" fmla="*/ 338 h 723"/>
                <a:gd name="T16" fmla="*/ 566 w 724"/>
                <a:gd name="T17" fmla="*/ 219 h 723"/>
                <a:gd name="T18" fmla="*/ 363 w 724"/>
                <a:gd name="T19" fmla="*/ 0 h 723"/>
                <a:gd name="T20" fmla="*/ 160 w 724"/>
                <a:gd name="T21" fmla="*/ 219 h 723"/>
                <a:gd name="T22" fmla="*/ 183 w 724"/>
                <a:gd name="T23" fmla="*/ 338 h 723"/>
                <a:gd name="T24" fmla="*/ 160 w 724"/>
                <a:gd name="T25" fmla="*/ 402 h 723"/>
                <a:gd name="T26" fmla="*/ 27 w 724"/>
                <a:gd name="T27" fmla="*/ 479 h 723"/>
                <a:gd name="T28" fmla="*/ 0 w 724"/>
                <a:gd name="T29" fmla="*/ 524 h 723"/>
                <a:gd name="T30" fmla="*/ 0 w 724"/>
                <a:gd name="T31" fmla="*/ 582 h 723"/>
                <a:gd name="T32" fmla="*/ 2 w 724"/>
                <a:gd name="T33" fmla="*/ 582 h 723"/>
                <a:gd name="T34" fmla="*/ 363 w 724"/>
                <a:gd name="T35" fmla="*/ 89 h 723"/>
                <a:gd name="T36" fmla="*/ 475 w 724"/>
                <a:gd name="T37" fmla="*/ 217 h 723"/>
                <a:gd name="T38" fmla="*/ 363 w 724"/>
                <a:gd name="T39" fmla="*/ 377 h 723"/>
                <a:gd name="T40" fmla="*/ 251 w 724"/>
                <a:gd name="T41" fmla="*/ 217 h 723"/>
                <a:gd name="T42" fmla="*/ 363 w 724"/>
                <a:gd name="T43" fmla="*/ 89 h 723"/>
                <a:gd name="T44" fmla="*/ 119 w 724"/>
                <a:gd name="T45" fmla="*/ 530 h 723"/>
                <a:gd name="T46" fmla="*/ 247 w 724"/>
                <a:gd name="T47" fmla="*/ 458 h 723"/>
                <a:gd name="T48" fmla="*/ 295 w 724"/>
                <a:gd name="T49" fmla="*/ 456 h 723"/>
                <a:gd name="T50" fmla="*/ 365 w 724"/>
                <a:gd name="T51" fmla="*/ 470 h 723"/>
                <a:gd name="T52" fmla="*/ 436 w 724"/>
                <a:gd name="T53" fmla="*/ 456 h 723"/>
                <a:gd name="T54" fmla="*/ 483 w 724"/>
                <a:gd name="T55" fmla="*/ 458 h 723"/>
                <a:gd name="T56" fmla="*/ 612 w 724"/>
                <a:gd name="T57" fmla="*/ 530 h 723"/>
                <a:gd name="T58" fmla="*/ 639 w 724"/>
                <a:gd name="T59" fmla="*/ 576 h 723"/>
                <a:gd name="T60" fmla="*/ 639 w 724"/>
                <a:gd name="T61" fmla="*/ 582 h 723"/>
                <a:gd name="T62" fmla="*/ 639 w 724"/>
                <a:gd name="T63" fmla="*/ 582 h 723"/>
                <a:gd name="T64" fmla="*/ 587 w 724"/>
                <a:gd name="T65" fmla="*/ 632 h 723"/>
                <a:gd name="T66" fmla="*/ 148 w 724"/>
                <a:gd name="T67" fmla="*/ 632 h 723"/>
                <a:gd name="T68" fmla="*/ 96 w 724"/>
                <a:gd name="T69" fmla="*/ 582 h 723"/>
                <a:gd name="T70" fmla="*/ 96 w 724"/>
                <a:gd name="T71" fmla="*/ 580 h 723"/>
                <a:gd name="T72" fmla="*/ 96 w 724"/>
                <a:gd name="T73" fmla="*/ 574 h 723"/>
                <a:gd name="T74" fmla="*/ 119 w 724"/>
                <a:gd name="T75" fmla="*/ 53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4" h="723">
                  <a:moveTo>
                    <a:pt x="2" y="582"/>
                  </a:moveTo>
                  <a:cubicBezTo>
                    <a:pt x="2" y="659"/>
                    <a:pt x="52" y="723"/>
                    <a:pt x="110" y="723"/>
                  </a:cubicBezTo>
                  <a:cubicBezTo>
                    <a:pt x="616" y="723"/>
                    <a:pt x="616" y="723"/>
                    <a:pt x="616" y="723"/>
                  </a:cubicBezTo>
                  <a:cubicBezTo>
                    <a:pt x="674" y="723"/>
                    <a:pt x="724" y="659"/>
                    <a:pt x="724" y="582"/>
                  </a:cubicBezTo>
                  <a:cubicBezTo>
                    <a:pt x="724" y="522"/>
                    <a:pt x="724" y="522"/>
                    <a:pt x="724" y="522"/>
                  </a:cubicBezTo>
                  <a:cubicBezTo>
                    <a:pt x="724" y="503"/>
                    <a:pt x="714" y="487"/>
                    <a:pt x="697" y="476"/>
                  </a:cubicBezTo>
                  <a:cubicBezTo>
                    <a:pt x="566" y="402"/>
                    <a:pt x="566" y="402"/>
                    <a:pt x="566" y="402"/>
                  </a:cubicBezTo>
                  <a:cubicBezTo>
                    <a:pt x="544" y="389"/>
                    <a:pt x="535" y="360"/>
                    <a:pt x="544" y="338"/>
                  </a:cubicBezTo>
                  <a:cubicBezTo>
                    <a:pt x="558" y="302"/>
                    <a:pt x="566" y="263"/>
                    <a:pt x="566" y="219"/>
                  </a:cubicBezTo>
                  <a:cubicBezTo>
                    <a:pt x="566" y="126"/>
                    <a:pt x="546" y="0"/>
                    <a:pt x="363" y="0"/>
                  </a:cubicBezTo>
                  <a:cubicBezTo>
                    <a:pt x="181" y="0"/>
                    <a:pt x="160" y="124"/>
                    <a:pt x="160" y="219"/>
                  </a:cubicBezTo>
                  <a:cubicBezTo>
                    <a:pt x="160" y="263"/>
                    <a:pt x="168" y="302"/>
                    <a:pt x="183" y="338"/>
                  </a:cubicBezTo>
                  <a:cubicBezTo>
                    <a:pt x="193" y="362"/>
                    <a:pt x="183" y="389"/>
                    <a:pt x="160" y="402"/>
                  </a:cubicBezTo>
                  <a:cubicBezTo>
                    <a:pt x="27" y="479"/>
                    <a:pt x="27" y="479"/>
                    <a:pt x="27" y="479"/>
                  </a:cubicBezTo>
                  <a:cubicBezTo>
                    <a:pt x="11" y="487"/>
                    <a:pt x="0" y="505"/>
                    <a:pt x="0" y="524"/>
                  </a:cubicBezTo>
                  <a:cubicBezTo>
                    <a:pt x="0" y="582"/>
                    <a:pt x="0" y="582"/>
                    <a:pt x="0" y="582"/>
                  </a:cubicBezTo>
                  <a:lnTo>
                    <a:pt x="2" y="582"/>
                  </a:lnTo>
                  <a:close/>
                  <a:moveTo>
                    <a:pt x="363" y="89"/>
                  </a:moveTo>
                  <a:cubicBezTo>
                    <a:pt x="452" y="89"/>
                    <a:pt x="475" y="116"/>
                    <a:pt x="475" y="217"/>
                  </a:cubicBezTo>
                  <a:cubicBezTo>
                    <a:pt x="475" y="296"/>
                    <a:pt x="436" y="377"/>
                    <a:pt x="363" y="377"/>
                  </a:cubicBezTo>
                  <a:cubicBezTo>
                    <a:pt x="291" y="377"/>
                    <a:pt x="251" y="294"/>
                    <a:pt x="251" y="217"/>
                  </a:cubicBezTo>
                  <a:cubicBezTo>
                    <a:pt x="251" y="116"/>
                    <a:pt x="274" y="89"/>
                    <a:pt x="363" y="89"/>
                  </a:cubicBezTo>
                  <a:close/>
                  <a:moveTo>
                    <a:pt x="119" y="530"/>
                  </a:moveTo>
                  <a:cubicBezTo>
                    <a:pt x="247" y="458"/>
                    <a:pt x="247" y="458"/>
                    <a:pt x="247" y="458"/>
                  </a:cubicBezTo>
                  <a:cubicBezTo>
                    <a:pt x="262" y="449"/>
                    <a:pt x="278" y="449"/>
                    <a:pt x="295" y="456"/>
                  </a:cubicBezTo>
                  <a:cubicBezTo>
                    <a:pt x="315" y="464"/>
                    <a:pt x="340" y="470"/>
                    <a:pt x="365" y="470"/>
                  </a:cubicBezTo>
                  <a:cubicBezTo>
                    <a:pt x="390" y="470"/>
                    <a:pt x="413" y="466"/>
                    <a:pt x="436" y="456"/>
                  </a:cubicBezTo>
                  <a:cubicBezTo>
                    <a:pt x="450" y="449"/>
                    <a:pt x="469" y="449"/>
                    <a:pt x="483" y="458"/>
                  </a:cubicBezTo>
                  <a:cubicBezTo>
                    <a:pt x="612" y="530"/>
                    <a:pt x="612" y="530"/>
                    <a:pt x="612" y="530"/>
                  </a:cubicBezTo>
                  <a:cubicBezTo>
                    <a:pt x="629" y="539"/>
                    <a:pt x="639" y="557"/>
                    <a:pt x="639" y="576"/>
                  </a:cubicBezTo>
                  <a:cubicBezTo>
                    <a:pt x="639" y="582"/>
                    <a:pt x="639" y="582"/>
                    <a:pt x="639" y="582"/>
                  </a:cubicBezTo>
                  <a:cubicBezTo>
                    <a:pt x="639" y="582"/>
                    <a:pt x="639" y="582"/>
                    <a:pt x="639" y="582"/>
                  </a:cubicBezTo>
                  <a:cubicBezTo>
                    <a:pt x="639" y="609"/>
                    <a:pt x="614" y="632"/>
                    <a:pt x="587" y="632"/>
                  </a:cubicBezTo>
                  <a:cubicBezTo>
                    <a:pt x="148" y="632"/>
                    <a:pt x="148" y="632"/>
                    <a:pt x="148" y="632"/>
                  </a:cubicBezTo>
                  <a:cubicBezTo>
                    <a:pt x="121" y="632"/>
                    <a:pt x="96" y="611"/>
                    <a:pt x="96" y="582"/>
                  </a:cubicBezTo>
                  <a:cubicBezTo>
                    <a:pt x="96" y="582"/>
                    <a:pt x="96" y="582"/>
                    <a:pt x="96" y="580"/>
                  </a:cubicBezTo>
                  <a:cubicBezTo>
                    <a:pt x="96" y="574"/>
                    <a:pt x="96" y="574"/>
                    <a:pt x="96" y="574"/>
                  </a:cubicBezTo>
                  <a:cubicBezTo>
                    <a:pt x="92" y="555"/>
                    <a:pt x="102" y="539"/>
                    <a:pt x="119" y="530"/>
                  </a:cubicBezTo>
                  <a:close/>
                </a:path>
              </a:pathLst>
            </a:cu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12">
            <a:extLst>
              <a:ext uri="{FF2B5EF4-FFF2-40B4-BE49-F238E27FC236}">
                <a16:creationId xmlns:a16="http://schemas.microsoft.com/office/drawing/2014/main" id="{CF8A00D6-BCAF-4F30-A937-ECC7312AEE91}"/>
              </a:ext>
            </a:extLst>
          </p:cNvPr>
          <p:cNvGrpSpPr>
            <a:grpSpLocks noChangeAspect="1"/>
          </p:cNvGrpSpPr>
          <p:nvPr/>
        </p:nvGrpSpPr>
        <p:grpSpPr bwMode="gray">
          <a:xfrm>
            <a:off x="5419195" y="1918641"/>
            <a:ext cx="1379538" cy="1131888"/>
            <a:chOff x="3390" y="1400"/>
            <a:chExt cx="869" cy="713"/>
          </a:xfrm>
          <a:solidFill>
            <a:schemeClr val="accent4"/>
          </a:solidFill>
        </p:grpSpPr>
        <p:sp>
          <p:nvSpPr>
            <p:cNvPr id="27" name="Freeform 13">
              <a:extLst>
                <a:ext uri="{FF2B5EF4-FFF2-40B4-BE49-F238E27FC236}">
                  <a16:creationId xmlns:a16="http://schemas.microsoft.com/office/drawing/2014/main" id="{A1CBE509-67AE-4962-8453-6AB5E93679EB}"/>
                </a:ext>
              </a:extLst>
            </p:cNvPr>
            <p:cNvSpPr>
              <a:spLocks noEditPoints="1"/>
            </p:cNvSpPr>
            <p:nvPr/>
          </p:nvSpPr>
          <p:spPr bwMode="gray">
            <a:xfrm>
              <a:off x="3546" y="1670"/>
              <a:ext cx="92" cy="92"/>
            </a:xfrm>
            <a:custGeom>
              <a:avLst/>
              <a:gdLst>
                <a:gd name="T0" fmla="*/ 108 w 217"/>
                <a:gd name="T1" fmla="*/ 0 h 216"/>
                <a:gd name="T2" fmla="*/ 0 w 217"/>
                <a:gd name="T3" fmla="*/ 108 h 216"/>
                <a:gd name="T4" fmla="*/ 108 w 217"/>
                <a:gd name="T5" fmla="*/ 216 h 216"/>
                <a:gd name="T6" fmla="*/ 217 w 217"/>
                <a:gd name="T7" fmla="*/ 108 h 216"/>
                <a:gd name="T8" fmla="*/ 108 w 217"/>
                <a:gd name="T9" fmla="*/ 0 h 216"/>
                <a:gd name="T10" fmla="*/ 108 w 217"/>
                <a:gd name="T11" fmla="*/ 154 h 216"/>
                <a:gd name="T12" fmla="*/ 62 w 217"/>
                <a:gd name="T13" fmla="*/ 108 h 216"/>
                <a:gd name="T14" fmla="*/ 108 w 217"/>
                <a:gd name="T15" fmla="*/ 62 h 216"/>
                <a:gd name="T16" fmla="*/ 155 w 217"/>
                <a:gd name="T17" fmla="*/ 108 h 216"/>
                <a:gd name="T18" fmla="*/ 108 w 217"/>
                <a:gd name="T19" fmla="*/ 1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 h="216">
                  <a:moveTo>
                    <a:pt x="108" y="0"/>
                  </a:moveTo>
                  <a:cubicBezTo>
                    <a:pt x="49" y="0"/>
                    <a:pt x="0" y="49"/>
                    <a:pt x="0" y="108"/>
                  </a:cubicBezTo>
                  <a:cubicBezTo>
                    <a:pt x="0" y="167"/>
                    <a:pt x="49" y="216"/>
                    <a:pt x="108" y="216"/>
                  </a:cubicBezTo>
                  <a:cubicBezTo>
                    <a:pt x="167" y="216"/>
                    <a:pt x="217" y="167"/>
                    <a:pt x="217" y="108"/>
                  </a:cubicBezTo>
                  <a:cubicBezTo>
                    <a:pt x="217" y="49"/>
                    <a:pt x="167" y="0"/>
                    <a:pt x="108" y="0"/>
                  </a:cubicBezTo>
                  <a:close/>
                  <a:moveTo>
                    <a:pt x="108" y="154"/>
                  </a:moveTo>
                  <a:cubicBezTo>
                    <a:pt x="84" y="154"/>
                    <a:pt x="62" y="133"/>
                    <a:pt x="62" y="108"/>
                  </a:cubicBezTo>
                  <a:cubicBezTo>
                    <a:pt x="62" y="83"/>
                    <a:pt x="80" y="62"/>
                    <a:pt x="108" y="62"/>
                  </a:cubicBezTo>
                  <a:cubicBezTo>
                    <a:pt x="133" y="62"/>
                    <a:pt x="155" y="83"/>
                    <a:pt x="155" y="108"/>
                  </a:cubicBezTo>
                  <a:cubicBezTo>
                    <a:pt x="155" y="133"/>
                    <a:pt x="133" y="154"/>
                    <a:pt x="108"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4">
              <a:extLst>
                <a:ext uri="{FF2B5EF4-FFF2-40B4-BE49-F238E27FC236}">
                  <a16:creationId xmlns:a16="http://schemas.microsoft.com/office/drawing/2014/main" id="{9499D5DB-A2E9-4080-8BE8-008D7E3A8C22}"/>
                </a:ext>
              </a:extLst>
            </p:cNvPr>
            <p:cNvSpPr>
              <a:spLocks noEditPoints="1"/>
            </p:cNvSpPr>
            <p:nvPr/>
          </p:nvSpPr>
          <p:spPr bwMode="gray">
            <a:xfrm>
              <a:off x="3780" y="1455"/>
              <a:ext cx="100" cy="155"/>
            </a:xfrm>
            <a:custGeom>
              <a:avLst/>
              <a:gdLst>
                <a:gd name="T0" fmla="*/ 31 w 235"/>
                <a:gd name="T1" fmla="*/ 248 h 365"/>
                <a:gd name="T2" fmla="*/ 0 w 235"/>
                <a:gd name="T3" fmla="*/ 285 h 365"/>
                <a:gd name="T4" fmla="*/ 108 w 235"/>
                <a:gd name="T5" fmla="*/ 334 h 365"/>
                <a:gd name="T6" fmla="*/ 108 w 235"/>
                <a:gd name="T7" fmla="*/ 365 h 365"/>
                <a:gd name="T8" fmla="*/ 136 w 235"/>
                <a:gd name="T9" fmla="*/ 365 h 365"/>
                <a:gd name="T10" fmla="*/ 136 w 235"/>
                <a:gd name="T11" fmla="*/ 334 h 365"/>
                <a:gd name="T12" fmla="*/ 235 w 235"/>
                <a:gd name="T13" fmla="*/ 245 h 365"/>
                <a:gd name="T14" fmla="*/ 136 w 235"/>
                <a:gd name="T15" fmla="*/ 155 h 365"/>
                <a:gd name="T16" fmla="*/ 136 w 235"/>
                <a:gd name="T17" fmla="*/ 155 h 365"/>
                <a:gd name="T18" fmla="*/ 136 w 235"/>
                <a:gd name="T19" fmla="*/ 71 h 365"/>
                <a:gd name="T20" fmla="*/ 198 w 235"/>
                <a:gd name="T21" fmla="*/ 96 h 365"/>
                <a:gd name="T22" fmla="*/ 226 w 235"/>
                <a:gd name="T23" fmla="*/ 56 h 365"/>
                <a:gd name="T24" fmla="*/ 133 w 235"/>
                <a:gd name="T25" fmla="*/ 22 h 365"/>
                <a:gd name="T26" fmla="*/ 133 w 235"/>
                <a:gd name="T27" fmla="*/ 0 h 365"/>
                <a:gd name="T28" fmla="*/ 105 w 235"/>
                <a:gd name="T29" fmla="*/ 0 h 365"/>
                <a:gd name="T30" fmla="*/ 105 w 235"/>
                <a:gd name="T31" fmla="*/ 22 h 365"/>
                <a:gd name="T32" fmla="*/ 9 w 235"/>
                <a:gd name="T33" fmla="*/ 111 h 365"/>
                <a:gd name="T34" fmla="*/ 105 w 235"/>
                <a:gd name="T35" fmla="*/ 201 h 365"/>
                <a:gd name="T36" fmla="*/ 105 w 235"/>
                <a:gd name="T37" fmla="*/ 288 h 365"/>
                <a:gd name="T38" fmla="*/ 31 w 235"/>
                <a:gd name="T39" fmla="*/ 248 h 365"/>
                <a:gd name="T40" fmla="*/ 136 w 235"/>
                <a:gd name="T41" fmla="*/ 207 h 365"/>
                <a:gd name="T42" fmla="*/ 182 w 235"/>
                <a:gd name="T43" fmla="*/ 248 h 365"/>
                <a:gd name="T44" fmla="*/ 136 w 235"/>
                <a:gd name="T45" fmla="*/ 285 h 365"/>
                <a:gd name="T46" fmla="*/ 136 w 235"/>
                <a:gd name="T47" fmla="*/ 207 h 365"/>
                <a:gd name="T48" fmla="*/ 65 w 235"/>
                <a:gd name="T49" fmla="*/ 108 h 365"/>
                <a:gd name="T50" fmla="*/ 108 w 235"/>
                <a:gd name="T51" fmla="*/ 71 h 365"/>
                <a:gd name="T52" fmla="*/ 108 w 235"/>
                <a:gd name="T53" fmla="*/ 149 h 365"/>
                <a:gd name="T54" fmla="*/ 65 w 235"/>
                <a:gd name="T55" fmla="*/ 10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5" h="365">
                  <a:moveTo>
                    <a:pt x="31" y="248"/>
                  </a:moveTo>
                  <a:cubicBezTo>
                    <a:pt x="0" y="285"/>
                    <a:pt x="0" y="285"/>
                    <a:pt x="0" y="285"/>
                  </a:cubicBezTo>
                  <a:cubicBezTo>
                    <a:pt x="31" y="313"/>
                    <a:pt x="68" y="328"/>
                    <a:pt x="108" y="334"/>
                  </a:cubicBezTo>
                  <a:cubicBezTo>
                    <a:pt x="108" y="365"/>
                    <a:pt x="108" y="365"/>
                    <a:pt x="108" y="365"/>
                  </a:cubicBezTo>
                  <a:cubicBezTo>
                    <a:pt x="136" y="365"/>
                    <a:pt x="136" y="365"/>
                    <a:pt x="136" y="365"/>
                  </a:cubicBezTo>
                  <a:cubicBezTo>
                    <a:pt x="136" y="334"/>
                    <a:pt x="136" y="334"/>
                    <a:pt x="136" y="334"/>
                  </a:cubicBezTo>
                  <a:cubicBezTo>
                    <a:pt x="192" y="331"/>
                    <a:pt x="235" y="300"/>
                    <a:pt x="235" y="245"/>
                  </a:cubicBezTo>
                  <a:cubicBezTo>
                    <a:pt x="235" y="186"/>
                    <a:pt x="195" y="167"/>
                    <a:pt x="136" y="155"/>
                  </a:cubicBezTo>
                  <a:cubicBezTo>
                    <a:pt x="136" y="155"/>
                    <a:pt x="136" y="155"/>
                    <a:pt x="136" y="155"/>
                  </a:cubicBezTo>
                  <a:cubicBezTo>
                    <a:pt x="136" y="71"/>
                    <a:pt x="136" y="71"/>
                    <a:pt x="136" y="71"/>
                  </a:cubicBezTo>
                  <a:cubicBezTo>
                    <a:pt x="158" y="74"/>
                    <a:pt x="179" y="84"/>
                    <a:pt x="198" y="96"/>
                  </a:cubicBezTo>
                  <a:cubicBezTo>
                    <a:pt x="226" y="56"/>
                    <a:pt x="226" y="56"/>
                    <a:pt x="226" y="56"/>
                  </a:cubicBezTo>
                  <a:cubicBezTo>
                    <a:pt x="198" y="37"/>
                    <a:pt x="167" y="25"/>
                    <a:pt x="133" y="22"/>
                  </a:cubicBezTo>
                  <a:cubicBezTo>
                    <a:pt x="133" y="0"/>
                    <a:pt x="133" y="0"/>
                    <a:pt x="133" y="0"/>
                  </a:cubicBezTo>
                  <a:cubicBezTo>
                    <a:pt x="105" y="0"/>
                    <a:pt x="105" y="0"/>
                    <a:pt x="105" y="0"/>
                  </a:cubicBezTo>
                  <a:cubicBezTo>
                    <a:pt x="105" y="22"/>
                    <a:pt x="105" y="22"/>
                    <a:pt x="105" y="22"/>
                  </a:cubicBezTo>
                  <a:cubicBezTo>
                    <a:pt x="49" y="25"/>
                    <a:pt x="9" y="56"/>
                    <a:pt x="9" y="111"/>
                  </a:cubicBezTo>
                  <a:cubicBezTo>
                    <a:pt x="9" y="170"/>
                    <a:pt x="49" y="186"/>
                    <a:pt x="105" y="201"/>
                  </a:cubicBezTo>
                  <a:cubicBezTo>
                    <a:pt x="105" y="288"/>
                    <a:pt x="105" y="288"/>
                    <a:pt x="105" y="288"/>
                  </a:cubicBezTo>
                  <a:cubicBezTo>
                    <a:pt x="80" y="282"/>
                    <a:pt x="56" y="269"/>
                    <a:pt x="31" y="248"/>
                  </a:cubicBezTo>
                  <a:close/>
                  <a:moveTo>
                    <a:pt x="136" y="207"/>
                  </a:moveTo>
                  <a:cubicBezTo>
                    <a:pt x="164" y="217"/>
                    <a:pt x="182" y="223"/>
                    <a:pt x="182" y="248"/>
                  </a:cubicBezTo>
                  <a:cubicBezTo>
                    <a:pt x="182" y="272"/>
                    <a:pt x="161" y="282"/>
                    <a:pt x="136" y="285"/>
                  </a:cubicBezTo>
                  <a:lnTo>
                    <a:pt x="136" y="207"/>
                  </a:lnTo>
                  <a:close/>
                  <a:moveTo>
                    <a:pt x="65" y="108"/>
                  </a:moveTo>
                  <a:cubicBezTo>
                    <a:pt x="65" y="87"/>
                    <a:pt x="83" y="74"/>
                    <a:pt x="108" y="71"/>
                  </a:cubicBezTo>
                  <a:cubicBezTo>
                    <a:pt x="108" y="149"/>
                    <a:pt x="108" y="149"/>
                    <a:pt x="108" y="149"/>
                  </a:cubicBezTo>
                  <a:cubicBezTo>
                    <a:pt x="80" y="139"/>
                    <a:pt x="65" y="130"/>
                    <a:pt x="65"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5">
              <a:extLst>
                <a:ext uri="{FF2B5EF4-FFF2-40B4-BE49-F238E27FC236}">
                  <a16:creationId xmlns:a16="http://schemas.microsoft.com/office/drawing/2014/main" id="{B7FC0DD7-52F8-4D7F-AC83-37C7C0CA244D}"/>
                </a:ext>
              </a:extLst>
            </p:cNvPr>
            <p:cNvSpPr>
              <a:spLocks noEditPoints="1"/>
            </p:cNvSpPr>
            <p:nvPr/>
          </p:nvSpPr>
          <p:spPr bwMode="gray">
            <a:xfrm>
              <a:off x="3390" y="1400"/>
              <a:ext cx="869" cy="713"/>
            </a:xfrm>
            <a:custGeom>
              <a:avLst/>
              <a:gdLst>
                <a:gd name="T0" fmla="*/ 1925 w 2045"/>
                <a:gd name="T1" fmla="*/ 656 h 1681"/>
                <a:gd name="T2" fmla="*/ 1980 w 2045"/>
                <a:gd name="T3" fmla="*/ 712 h 1681"/>
                <a:gd name="T4" fmla="*/ 1872 w 2045"/>
                <a:gd name="T5" fmla="*/ 795 h 1681"/>
                <a:gd name="T6" fmla="*/ 1349 w 2045"/>
                <a:gd name="T7" fmla="*/ 316 h 1681"/>
                <a:gd name="T8" fmla="*/ 718 w 2045"/>
                <a:gd name="T9" fmla="*/ 303 h 1681"/>
                <a:gd name="T10" fmla="*/ 439 w 2045"/>
                <a:gd name="T11" fmla="*/ 198 h 1681"/>
                <a:gd name="T12" fmla="*/ 318 w 2045"/>
                <a:gd name="T13" fmla="*/ 498 h 1681"/>
                <a:gd name="T14" fmla="*/ 31 w 2045"/>
                <a:gd name="T15" fmla="*/ 734 h 1681"/>
                <a:gd name="T16" fmla="*/ 0 w 2045"/>
                <a:gd name="T17" fmla="*/ 1024 h 1681"/>
                <a:gd name="T18" fmla="*/ 151 w 2045"/>
                <a:gd name="T19" fmla="*/ 1055 h 1681"/>
                <a:gd name="T20" fmla="*/ 563 w 2045"/>
                <a:gd name="T21" fmla="*/ 1650 h 1681"/>
                <a:gd name="T22" fmla="*/ 829 w 2045"/>
                <a:gd name="T23" fmla="*/ 1681 h 1681"/>
                <a:gd name="T24" fmla="*/ 860 w 2045"/>
                <a:gd name="T25" fmla="*/ 1640 h 1681"/>
                <a:gd name="T26" fmla="*/ 1185 w 2045"/>
                <a:gd name="T27" fmla="*/ 1504 h 1681"/>
                <a:gd name="T28" fmla="*/ 1154 w 2045"/>
                <a:gd name="T29" fmla="*/ 1665 h 1681"/>
                <a:gd name="T30" fmla="*/ 1414 w 2045"/>
                <a:gd name="T31" fmla="*/ 1678 h 1681"/>
                <a:gd name="T32" fmla="*/ 1436 w 2045"/>
                <a:gd name="T33" fmla="*/ 1668 h 1681"/>
                <a:gd name="T34" fmla="*/ 1445 w 2045"/>
                <a:gd name="T35" fmla="*/ 1433 h 1681"/>
                <a:gd name="T36" fmla="*/ 1900 w 2045"/>
                <a:gd name="T37" fmla="*/ 854 h 1681"/>
                <a:gd name="T38" fmla="*/ 1956 w 2045"/>
                <a:gd name="T39" fmla="*/ 625 h 1681"/>
                <a:gd name="T40" fmla="*/ 1290 w 2045"/>
                <a:gd name="T41" fmla="*/ 316 h 1681"/>
                <a:gd name="T42" fmla="*/ 882 w 2045"/>
                <a:gd name="T43" fmla="*/ 517 h 1681"/>
                <a:gd name="T44" fmla="*/ 1036 w 2045"/>
                <a:gd name="T45" fmla="*/ 62 h 1681"/>
                <a:gd name="T46" fmla="*/ 1402 w 2045"/>
                <a:gd name="T47" fmla="*/ 1384 h 1681"/>
                <a:gd name="T48" fmla="*/ 1383 w 2045"/>
                <a:gd name="T49" fmla="*/ 1411 h 1681"/>
                <a:gd name="T50" fmla="*/ 1219 w 2045"/>
                <a:gd name="T51" fmla="*/ 1616 h 1681"/>
                <a:gd name="T52" fmla="*/ 1259 w 2045"/>
                <a:gd name="T53" fmla="*/ 1473 h 1681"/>
                <a:gd name="T54" fmla="*/ 1225 w 2045"/>
                <a:gd name="T55" fmla="*/ 1436 h 1681"/>
                <a:gd name="T56" fmla="*/ 786 w 2045"/>
                <a:gd name="T57" fmla="*/ 1436 h 1681"/>
                <a:gd name="T58" fmla="*/ 752 w 2045"/>
                <a:gd name="T59" fmla="*/ 1473 h 1681"/>
                <a:gd name="T60" fmla="*/ 628 w 2045"/>
                <a:gd name="T61" fmla="*/ 1616 h 1681"/>
                <a:gd name="T62" fmla="*/ 628 w 2045"/>
                <a:gd name="T63" fmla="*/ 1411 h 1681"/>
                <a:gd name="T64" fmla="*/ 609 w 2045"/>
                <a:gd name="T65" fmla="*/ 1384 h 1681"/>
                <a:gd name="T66" fmla="*/ 176 w 2045"/>
                <a:gd name="T67" fmla="*/ 990 h 1681"/>
                <a:gd name="T68" fmla="*/ 62 w 2045"/>
                <a:gd name="T69" fmla="*/ 792 h 1681"/>
                <a:gd name="T70" fmla="*/ 204 w 2045"/>
                <a:gd name="T71" fmla="*/ 771 h 1681"/>
                <a:gd name="T72" fmla="*/ 387 w 2045"/>
                <a:gd name="T73" fmla="*/ 508 h 1681"/>
                <a:gd name="T74" fmla="*/ 585 w 2045"/>
                <a:gd name="T75" fmla="*/ 393 h 1681"/>
                <a:gd name="T76" fmla="*/ 730 w 2045"/>
                <a:gd name="T77" fmla="*/ 365 h 1681"/>
                <a:gd name="T78" fmla="*/ 761 w 2045"/>
                <a:gd name="T79" fmla="*/ 514 h 1681"/>
                <a:gd name="T80" fmla="*/ 761 w 2045"/>
                <a:gd name="T81" fmla="*/ 576 h 1681"/>
                <a:gd name="T82" fmla="*/ 1346 w 2045"/>
                <a:gd name="T83" fmla="*/ 545 h 1681"/>
                <a:gd name="T84" fmla="*/ 1278 w 2045"/>
                <a:gd name="T85" fmla="*/ 514 h 1681"/>
                <a:gd name="T86" fmla="*/ 1402 w 2045"/>
                <a:gd name="T87" fmla="*/ 1384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45" h="1681">
                  <a:moveTo>
                    <a:pt x="1956" y="625"/>
                  </a:moveTo>
                  <a:cubicBezTo>
                    <a:pt x="1937" y="625"/>
                    <a:pt x="1925" y="638"/>
                    <a:pt x="1925" y="656"/>
                  </a:cubicBezTo>
                  <a:cubicBezTo>
                    <a:pt x="1925" y="675"/>
                    <a:pt x="1937" y="687"/>
                    <a:pt x="1956" y="687"/>
                  </a:cubicBezTo>
                  <a:cubicBezTo>
                    <a:pt x="1971" y="687"/>
                    <a:pt x="1980" y="700"/>
                    <a:pt x="1980" y="712"/>
                  </a:cubicBezTo>
                  <a:cubicBezTo>
                    <a:pt x="1980" y="758"/>
                    <a:pt x="1943" y="795"/>
                    <a:pt x="1897" y="795"/>
                  </a:cubicBezTo>
                  <a:cubicBezTo>
                    <a:pt x="1872" y="795"/>
                    <a:pt x="1872" y="795"/>
                    <a:pt x="1872" y="795"/>
                  </a:cubicBezTo>
                  <a:cubicBezTo>
                    <a:pt x="1826" y="585"/>
                    <a:pt x="1631" y="406"/>
                    <a:pt x="1349" y="322"/>
                  </a:cubicBezTo>
                  <a:cubicBezTo>
                    <a:pt x="1349" y="319"/>
                    <a:pt x="1349" y="319"/>
                    <a:pt x="1349" y="316"/>
                  </a:cubicBezTo>
                  <a:cubicBezTo>
                    <a:pt x="1349" y="142"/>
                    <a:pt x="1207" y="0"/>
                    <a:pt x="1033" y="0"/>
                  </a:cubicBezTo>
                  <a:cubicBezTo>
                    <a:pt x="863" y="0"/>
                    <a:pt x="724" y="136"/>
                    <a:pt x="718" y="303"/>
                  </a:cubicBezTo>
                  <a:cubicBezTo>
                    <a:pt x="677" y="313"/>
                    <a:pt x="640" y="325"/>
                    <a:pt x="603" y="337"/>
                  </a:cubicBezTo>
                  <a:cubicBezTo>
                    <a:pt x="439" y="198"/>
                    <a:pt x="439" y="198"/>
                    <a:pt x="439" y="198"/>
                  </a:cubicBezTo>
                  <a:cubicBezTo>
                    <a:pt x="393" y="158"/>
                    <a:pt x="318" y="192"/>
                    <a:pt x="318" y="254"/>
                  </a:cubicBezTo>
                  <a:cubicBezTo>
                    <a:pt x="318" y="498"/>
                    <a:pt x="318" y="498"/>
                    <a:pt x="318" y="498"/>
                  </a:cubicBezTo>
                  <a:cubicBezTo>
                    <a:pt x="238" y="566"/>
                    <a:pt x="179" y="647"/>
                    <a:pt x="148" y="734"/>
                  </a:cubicBezTo>
                  <a:cubicBezTo>
                    <a:pt x="31" y="734"/>
                    <a:pt x="31" y="734"/>
                    <a:pt x="31" y="734"/>
                  </a:cubicBezTo>
                  <a:cubicBezTo>
                    <a:pt x="12" y="734"/>
                    <a:pt x="0" y="746"/>
                    <a:pt x="0" y="765"/>
                  </a:cubicBezTo>
                  <a:cubicBezTo>
                    <a:pt x="0" y="1024"/>
                    <a:pt x="0" y="1024"/>
                    <a:pt x="0" y="1024"/>
                  </a:cubicBezTo>
                  <a:cubicBezTo>
                    <a:pt x="0" y="1043"/>
                    <a:pt x="12" y="1055"/>
                    <a:pt x="31" y="1055"/>
                  </a:cubicBezTo>
                  <a:cubicBezTo>
                    <a:pt x="151" y="1055"/>
                    <a:pt x="151" y="1055"/>
                    <a:pt x="151" y="1055"/>
                  </a:cubicBezTo>
                  <a:cubicBezTo>
                    <a:pt x="210" y="1216"/>
                    <a:pt x="359" y="1353"/>
                    <a:pt x="563" y="1436"/>
                  </a:cubicBezTo>
                  <a:cubicBezTo>
                    <a:pt x="563" y="1650"/>
                    <a:pt x="563" y="1650"/>
                    <a:pt x="563" y="1650"/>
                  </a:cubicBezTo>
                  <a:cubicBezTo>
                    <a:pt x="563" y="1668"/>
                    <a:pt x="575" y="1681"/>
                    <a:pt x="594" y="1681"/>
                  </a:cubicBezTo>
                  <a:cubicBezTo>
                    <a:pt x="829" y="1681"/>
                    <a:pt x="829" y="1681"/>
                    <a:pt x="829" y="1681"/>
                  </a:cubicBezTo>
                  <a:cubicBezTo>
                    <a:pt x="838" y="1681"/>
                    <a:pt x="848" y="1678"/>
                    <a:pt x="854" y="1668"/>
                  </a:cubicBezTo>
                  <a:cubicBezTo>
                    <a:pt x="860" y="1659"/>
                    <a:pt x="863" y="1650"/>
                    <a:pt x="860" y="1640"/>
                  </a:cubicBezTo>
                  <a:cubicBezTo>
                    <a:pt x="823" y="1504"/>
                    <a:pt x="823" y="1504"/>
                    <a:pt x="823" y="1504"/>
                  </a:cubicBezTo>
                  <a:cubicBezTo>
                    <a:pt x="947" y="1523"/>
                    <a:pt x="1071" y="1523"/>
                    <a:pt x="1185" y="1504"/>
                  </a:cubicBezTo>
                  <a:cubicBezTo>
                    <a:pt x="1148" y="1637"/>
                    <a:pt x="1148" y="1637"/>
                    <a:pt x="1148" y="1637"/>
                  </a:cubicBezTo>
                  <a:cubicBezTo>
                    <a:pt x="1145" y="1647"/>
                    <a:pt x="1148" y="1656"/>
                    <a:pt x="1154" y="1665"/>
                  </a:cubicBezTo>
                  <a:cubicBezTo>
                    <a:pt x="1160" y="1674"/>
                    <a:pt x="1170" y="1678"/>
                    <a:pt x="1179" y="1678"/>
                  </a:cubicBezTo>
                  <a:cubicBezTo>
                    <a:pt x="1414" y="1678"/>
                    <a:pt x="1414" y="1678"/>
                    <a:pt x="1414" y="1678"/>
                  </a:cubicBezTo>
                  <a:cubicBezTo>
                    <a:pt x="1414" y="1678"/>
                    <a:pt x="1414" y="1678"/>
                    <a:pt x="1414" y="1678"/>
                  </a:cubicBezTo>
                  <a:cubicBezTo>
                    <a:pt x="1423" y="1678"/>
                    <a:pt x="1430" y="1674"/>
                    <a:pt x="1436" y="1668"/>
                  </a:cubicBezTo>
                  <a:cubicBezTo>
                    <a:pt x="1442" y="1662"/>
                    <a:pt x="1445" y="1656"/>
                    <a:pt x="1445" y="1647"/>
                  </a:cubicBezTo>
                  <a:cubicBezTo>
                    <a:pt x="1445" y="1433"/>
                    <a:pt x="1445" y="1433"/>
                    <a:pt x="1445" y="1433"/>
                  </a:cubicBezTo>
                  <a:cubicBezTo>
                    <a:pt x="1693" y="1331"/>
                    <a:pt x="1906" y="1124"/>
                    <a:pt x="1884" y="854"/>
                  </a:cubicBezTo>
                  <a:cubicBezTo>
                    <a:pt x="1900" y="854"/>
                    <a:pt x="1900" y="854"/>
                    <a:pt x="1900" y="854"/>
                  </a:cubicBezTo>
                  <a:cubicBezTo>
                    <a:pt x="1980" y="854"/>
                    <a:pt x="2045" y="789"/>
                    <a:pt x="2045" y="709"/>
                  </a:cubicBezTo>
                  <a:cubicBezTo>
                    <a:pt x="2042" y="665"/>
                    <a:pt x="2002" y="625"/>
                    <a:pt x="1956" y="625"/>
                  </a:cubicBezTo>
                  <a:close/>
                  <a:moveTo>
                    <a:pt x="1036" y="62"/>
                  </a:moveTo>
                  <a:cubicBezTo>
                    <a:pt x="1176" y="62"/>
                    <a:pt x="1290" y="176"/>
                    <a:pt x="1290" y="316"/>
                  </a:cubicBezTo>
                  <a:cubicBezTo>
                    <a:pt x="1290" y="393"/>
                    <a:pt x="1253" y="467"/>
                    <a:pt x="1191" y="517"/>
                  </a:cubicBezTo>
                  <a:cubicBezTo>
                    <a:pt x="882" y="517"/>
                    <a:pt x="882" y="517"/>
                    <a:pt x="882" y="517"/>
                  </a:cubicBezTo>
                  <a:cubicBezTo>
                    <a:pt x="820" y="471"/>
                    <a:pt x="783" y="396"/>
                    <a:pt x="783" y="316"/>
                  </a:cubicBezTo>
                  <a:cubicBezTo>
                    <a:pt x="783" y="173"/>
                    <a:pt x="894" y="62"/>
                    <a:pt x="1036" y="62"/>
                  </a:cubicBezTo>
                  <a:close/>
                  <a:moveTo>
                    <a:pt x="1402" y="1384"/>
                  </a:moveTo>
                  <a:cubicBezTo>
                    <a:pt x="1402" y="1384"/>
                    <a:pt x="1402" y="1384"/>
                    <a:pt x="1402" y="1384"/>
                  </a:cubicBezTo>
                  <a:cubicBezTo>
                    <a:pt x="1389" y="1390"/>
                    <a:pt x="1383" y="1402"/>
                    <a:pt x="1383" y="1411"/>
                  </a:cubicBezTo>
                  <a:cubicBezTo>
                    <a:pt x="1383" y="1411"/>
                    <a:pt x="1383" y="1411"/>
                    <a:pt x="1383" y="1411"/>
                  </a:cubicBezTo>
                  <a:cubicBezTo>
                    <a:pt x="1383" y="1616"/>
                    <a:pt x="1383" y="1616"/>
                    <a:pt x="1383" y="1616"/>
                  </a:cubicBezTo>
                  <a:cubicBezTo>
                    <a:pt x="1219" y="1616"/>
                    <a:pt x="1219" y="1616"/>
                    <a:pt x="1219" y="1616"/>
                  </a:cubicBezTo>
                  <a:cubicBezTo>
                    <a:pt x="1259" y="1473"/>
                    <a:pt x="1259" y="1473"/>
                    <a:pt x="1259" y="1473"/>
                  </a:cubicBezTo>
                  <a:cubicBezTo>
                    <a:pt x="1259" y="1473"/>
                    <a:pt x="1259" y="1473"/>
                    <a:pt x="1259" y="1473"/>
                  </a:cubicBezTo>
                  <a:cubicBezTo>
                    <a:pt x="1266" y="1452"/>
                    <a:pt x="1247" y="1433"/>
                    <a:pt x="1225" y="1436"/>
                  </a:cubicBezTo>
                  <a:cubicBezTo>
                    <a:pt x="1225" y="1436"/>
                    <a:pt x="1225" y="1436"/>
                    <a:pt x="1225" y="1436"/>
                  </a:cubicBezTo>
                  <a:cubicBezTo>
                    <a:pt x="1086" y="1464"/>
                    <a:pt x="928" y="1464"/>
                    <a:pt x="786" y="1436"/>
                  </a:cubicBezTo>
                  <a:cubicBezTo>
                    <a:pt x="786" y="1436"/>
                    <a:pt x="786" y="1436"/>
                    <a:pt x="786" y="1436"/>
                  </a:cubicBezTo>
                  <a:cubicBezTo>
                    <a:pt x="764" y="1433"/>
                    <a:pt x="746" y="1455"/>
                    <a:pt x="752" y="1473"/>
                  </a:cubicBezTo>
                  <a:cubicBezTo>
                    <a:pt x="752" y="1473"/>
                    <a:pt x="752" y="1473"/>
                    <a:pt x="752" y="1473"/>
                  </a:cubicBezTo>
                  <a:cubicBezTo>
                    <a:pt x="792" y="1616"/>
                    <a:pt x="792" y="1616"/>
                    <a:pt x="792" y="1616"/>
                  </a:cubicBezTo>
                  <a:cubicBezTo>
                    <a:pt x="628" y="1616"/>
                    <a:pt x="628" y="1616"/>
                    <a:pt x="628" y="1616"/>
                  </a:cubicBezTo>
                  <a:cubicBezTo>
                    <a:pt x="628" y="1411"/>
                    <a:pt x="628" y="1411"/>
                    <a:pt x="628" y="1411"/>
                  </a:cubicBezTo>
                  <a:cubicBezTo>
                    <a:pt x="628" y="1411"/>
                    <a:pt x="628" y="1411"/>
                    <a:pt x="628" y="1411"/>
                  </a:cubicBezTo>
                  <a:cubicBezTo>
                    <a:pt x="628" y="1402"/>
                    <a:pt x="619" y="1387"/>
                    <a:pt x="609" y="1384"/>
                  </a:cubicBezTo>
                  <a:cubicBezTo>
                    <a:pt x="609" y="1384"/>
                    <a:pt x="609" y="1384"/>
                    <a:pt x="609" y="1384"/>
                  </a:cubicBezTo>
                  <a:cubicBezTo>
                    <a:pt x="405" y="1306"/>
                    <a:pt x="260" y="1170"/>
                    <a:pt x="207" y="1012"/>
                  </a:cubicBezTo>
                  <a:cubicBezTo>
                    <a:pt x="204" y="1000"/>
                    <a:pt x="192" y="990"/>
                    <a:pt x="176" y="990"/>
                  </a:cubicBezTo>
                  <a:cubicBezTo>
                    <a:pt x="62" y="990"/>
                    <a:pt x="62" y="990"/>
                    <a:pt x="62" y="990"/>
                  </a:cubicBezTo>
                  <a:cubicBezTo>
                    <a:pt x="62" y="792"/>
                    <a:pt x="62" y="792"/>
                    <a:pt x="62" y="792"/>
                  </a:cubicBezTo>
                  <a:cubicBezTo>
                    <a:pt x="173" y="792"/>
                    <a:pt x="173" y="792"/>
                    <a:pt x="173" y="792"/>
                  </a:cubicBezTo>
                  <a:cubicBezTo>
                    <a:pt x="185" y="792"/>
                    <a:pt x="198" y="783"/>
                    <a:pt x="204" y="771"/>
                  </a:cubicBezTo>
                  <a:cubicBezTo>
                    <a:pt x="232" y="684"/>
                    <a:pt x="291" y="604"/>
                    <a:pt x="374" y="532"/>
                  </a:cubicBezTo>
                  <a:cubicBezTo>
                    <a:pt x="380" y="526"/>
                    <a:pt x="387" y="517"/>
                    <a:pt x="387" y="508"/>
                  </a:cubicBezTo>
                  <a:cubicBezTo>
                    <a:pt x="390" y="303"/>
                    <a:pt x="377" y="217"/>
                    <a:pt x="405" y="241"/>
                  </a:cubicBezTo>
                  <a:cubicBezTo>
                    <a:pt x="585" y="393"/>
                    <a:pt x="585" y="393"/>
                    <a:pt x="585" y="393"/>
                  </a:cubicBezTo>
                  <a:cubicBezTo>
                    <a:pt x="594" y="399"/>
                    <a:pt x="606" y="402"/>
                    <a:pt x="616" y="399"/>
                  </a:cubicBezTo>
                  <a:cubicBezTo>
                    <a:pt x="653" y="387"/>
                    <a:pt x="690" y="375"/>
                    <a:pt x="730" y="365"/>
                  </a:cubicBezTo>
                  <a:cubicBezTo>
                    <a:pt x="739" y="421"/>
                    <a:pt x="761" y="471"/>
                    <a:pt x="798" y="514"/>
                  </a:cubicBezTo>
                  <a:cubicBezTo>
                    <a:pt x="761" y="514"/>
                    <a:pt x="761" y="514"/>
                    <a:pt x="761" y="514"/>
                  </a:cubicBezTo>
                  <a:cubicBezTo>
                    <a:pt x="742" y="514"/>
                    <a:pt x="730" y="526"/>
                    <a:pt x="730" y="545"/>
                  </a:cubicBezTo>
                  <a:cubicBezTo>
                    <a:pt x="730" y="563"/>
                    <a:pt x="742" y="576"/>
                    <a:pt x="761" y="576"/>
                  </a:cubicBezTo>
                  <a:cubicBezTo>
                    <a:pt x="1315" y="576"/>
                    <a:pt x="1315" y="576"/>
                    <a:pt x="1315" y="576"/>
                  </a:cubicBezTo>
                  <a:cubicBezTo>
                    <a:pt x="1334" y="576"/>
                    <a:pt x="1346" y="563"/>
                    <a:pt x="1346" y="545"/>
                  </a:cubicBezTo>
                  <a:cubicBezTo>
                    <a:pt x="1346" y="526"/>
                    <a:pt x="1334" y="514"/>
                    <a:pt x="1315" y="514"/>
                  </a:cubicBezTo>
                  <a:cubicBezTo>
                    <a:pt x="1278" y="514"/>
                    <a:pt x="1278" y="514"/>
                    <a:pt x="1278" y="514"/>
                  </a:cubicBezTo>
                  <a:cubicBezTo>
                    <a:pt x="1309" y="477"/>
                    <a:pt x="1330" y="430"/>
                    <a:pt x="1343" y="384"/>
                  </a:cubicBezTo>
                  <a:cubicBezTo>
                    <a:pt x="1956" y="576"/>
                    <a:pt x="1987" y="1161"/>
                    <a:pt x="1402" y="1384"/>
                  </a:cubicBezTo>
                  <a:close/>
                </a:path>
              </a:pathLst>
            </a:custGeom>
            <a:grp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737124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BB946D47-D43A-454B-B26B-CA8FBE1B0A1D}"/>
              </a:ext>
            </a:extLst>
          </p:cNvPr>
          <p:cNvSpPr txBox="1"/>
          <p:nvPr/>
        </p:nvSpPr>
        <p:spPr>
          <a:xfrm>
            <a:off x="4285025" y="1329072"/>
            <a:ext cx="984565"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Bonds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C8C8C"/>
                </a:solidFill>
                <a:effectLst/>
                <a:uLnTx/>
                <a:uFillTx/>
                <a:latin typeface="Arial"/>
                <a:ea typeface="+mn-ea"/>
                <a:cs typeface="+mn-cs"/>
              </a:rPr>
              <a:t>40%</a:t>
            </a:r>
          </a:p>
        </p:txBody>
      </p:sp>
      <p:sp>
        <p:nvSpPr>
          <p:cNvPr id="54" name="TextBox 53">
            <a:extLst>
              <a:ext uri="{FF2B5EF4-FFF2-40B4-BE49-F238E27FC236}">
                <a16:creationId xmlns:a16="http://schemas.microsoft.com/office/drawing/2014/main" id="{CCC84C0B-6C94-4D31-8F7E-EA2646256930}"/>
              </a:ext>
            </a:extLst>
          </p:cNvPr>
          <p:cNvSpPr txBox="1"/>
          <p:nvPr/>
        </p:nvSpPr>
        <p:spPr>
          <a:xfrm>
            <a:off x="6573662" y="1320759"/>
            <a:ext cx="102624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a:ea typeface="+mn-ea"/>
                <a:cs typeface="+mn-cs"/>
              </a:rPr>
              <a:t>Stocks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67676"/>
                </a:solidFill>
                <a:effectLst/>
                <a:uLnTx/>
                <a:uFillTx/>
                <a:latin typeface="Arial"/>
                <a:ea typeface="+mn-ea"/>
                <a:cs typeface="+mn-cs"/>
              </a:rPr>
              <a:t>60%</a:t>
            </a:r>
          </a:p>
        </p:txBody>
      </p:sp>
      <p:grpSp>
        <p:nvGrpSpPr>
          <p:cNvPr id="11" name="Group 10">
            <a:extLst>
              <a:ext uri="{FF2B5EF4-FFF2-40B4-BE49-F238E27FC236}">
                <a16:creationId xmlns:a16="http://schemas.microsoft.com/office/drawing/2014/main" id="{A4CA927C-B7EC-4477-A845-0F5CC88E250E}"/>
              </a:ext>
            </a:extLst>
          </p:cNvPr>
          <p:cNvGrpSpPr/>
          <p:nvPr/>
        </p:nvGrpSpPr>
        <p:grpSpPr>
          <a:xfrm>
            <a:off x="-547644" y="1674047"/>
            <a:ext cx="5379164" cy="3586110"/>
            <a:chOff x="-577253" y="1674047"/>
            <a:chExt cx="5379164" cy="3586110"/>
          </a:xfrm>
        </p:grpSpPr>
        <p:graphicFrame>
          <p:nvGraphicFramePr>
            <p:cNvPr id="12" name="Chart 11">
              <a:extLst>
                <a:ext uri="{FF2B5EF4-FFF2-40B4-BE49-F238E27FC236}">
                  <a16:creationId xmlns:a16="http://schemas.microsoft.com/office/drawing/2014/main" id="{E961C856-0703-4F6A-B48B-D75436FB1D55}"/>
                </a:ext>
              </a:extLst>
            </p:cNvPr>
            <p:cNvGraphicFramePr/>
            <p:nvPr/>
          </p:nvGraphicFramePr>
          <p:xfrm>
            <a:off x="-577253" y="1674047"/>
            <a:ext cx="5379164" cy="358611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4933E59-4C6C-4064-9D6C-41549DFCAAD3}"/>
                </a:ext>
              </a:extLst>
            </p:cNvPr>
            <p:cNvSpPr txBox="1"/>
            <p:nvPr/>
          </p:nvSpPr>
          <p:spPr>
            <a:xfrm>
              <a:off x="819022" y="3103913"/>
              <a:ext cx="25628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C8C8C"/>
                  </a:solidFill>
                  <a:effectLst/>
                  <a:uLnTx/>
                  <a:uFillTx/>
                  <a:latin typeface="Arial"/>
                  <a:ea typeface="+mn-ea"/>
                  <a:cs typeface="+mn-cs"/>
                </a:rPr>
                <a:t>Previous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C8C8C"/>
                  </a:solidFill>
                  <a:effectLst/>
                  <a:uLnTx/>
                  <a:uFillTx/>
                  <a:latin typeface="Arial"/>
                  <a:ea typeface="+mn-ea"/>
                  <a:cs typeface="+mn-cs"/>
                </a:rPr>
                <a:t>job 1</a:t>
              </a:r>
            </a:p>
          </p:txBody>
        </p:sp>
      </p:grpSp>
      <p:grpSp>
        <p:nvGrpSpPr>
          <p:cNvPr id="14" name="Group 13">
            <a:extLst>
              <a:ext uri="{FF2B5EF4-FFF2-40B4-BE49-F238E27FC236}">
                <a16:creationId xmlns:a16="http://schemas.microsoft.com/office/drawing/2014/main" id="{0492E23E-3885-4E3B-9065-A339230459F1}"/>
              </a:ext>
            </a:extLst>
          </p:cNvPr>
          <p:cNvGrpSpPr/>
          <p:nvPr/>
        </p:nvGrpSpPr>
        <p:grpSpPr>
          <a:xfrm>
            <a:off x="3250283" y="1683015"/>
            <a:ext cx="5379164" cy="3586110"/>
            <a:chOff x="-586214" y="2061889"/>
            <a:chExt cx="5379164" cy="3586110"/>
          </a:xfrm>
        </p:grpSpPr>
        <p:graphicFrame>
          <p:nvGraphicFramePr>
            <p:cNvPr id="15" name="Chart 14">
              <a:extLst>
                <a:ext uri="{FF2B5EF4-FFF2-40B4-BE49-F238E27FC236}">
                  <a16:creationId xmlns:a16="http://schemas.microsoft.com/office/drawing/2014/main" id="{2201BD05-EF03-4217-9708-06FD56A1C2F9}"/>
                </a:ext>
              </a:extLst>
            </p:cNvPr>
            <p:cNvGraphicFramePr/>
            <p:nvPr>
              <p:extLst>
                <p:ext uri="{D42A27DB-BD31-4B8C-83A1-F6EECF244321}">
                  <p14:modId xmlns:p14="http://schemas.microsoft.com/office/powerpoint/2010/main" val="288412090"/>
                </p:ext>
              </p:extLst>
            </p:nvPr>
          </p:nvGraphicFramePr>
          <p:xfrm>
            <a:off x="-586214" y="2061889"/>
            <a:ext cx="5379164" cy="358611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E9B6D6F2-F165-4E70-B339-FC98AF4DB77B}"/>
                </a:ext>
              </a:extLst>
            </p:cNvPr>
            <p:cNvSpPr txBox="1"/>
            <p:nvPr/>
          </p:nvSpPr>
          <p:spPr>
            <a:xfrm>
              <a:off x="821920" y="3491755"/>
              <a:ext cx="25628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67676"/>
                  </a:solidFill>
                  <a:effectLst/>
                  <a:uLnTx/>
                  <a:uFillTx/>
                  <a:latin typeface="Arial"/>
                  <a:ea typeface="+mn-ea"/>
                  <a:cs typeface="+mn-cs"/>
                </a:rPr>
                <a:t>Previous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67676"/>
                  </a:solidFill>
                  <a:effectLst/>
                  <a:uLnTx/>
                  <a:uFillTx/>
                  <a:latin typeface="Arial"/>
                  <a:ea typeface="+mn-ea"/>
                  <a:cs typeface="+mn-cs"/>
                </a:rPr>
                <a:t>job 2</a:t>
              </a:r>
            </a:p>
          </p:txBody>
        </p:sp>
      </p:grpSp>
      <p:graphicFrame>
        <p:nvGraphicFramePr>
          <p:cNvPr id="47" name="Chart 46">
            <a:extLst>
              <a:ext uri="{FF2B5EF4-FFF2-40B4-BE49-F238E27FC236}">
                <a16:creationId xmlns:a16="http://schemas.microsoft.com/office/drawing/2014/main" id="{3CA7C44A-25D2-4E83-9F09-66FF1F7230C0}"/>
              </a:ext>
            </a:extLst>
          </p:cNvPr>
          <p:cNvGraphicFramePr/>
          <p:nvPr>
            <p:extLst>
              <p:ext uri="{D42A27DB-BD31-4B8C-83A1-F6EECF244321}">
                <p14:modId xmlns:p14="http://schemas.microsoft.com/office/powerpoint/2010/main" val="2150331258"/>
              </p:ext>
            </p:extLst>
          </p:nvPr>
        </p:nvGraphicFramePr>
        <p:xfrm>
          <a:off x="3250283" y="1666388"/>
          <a:ext cx="5379164" cy="3586110"/>
        </p:xfrm>
        <a:graphic>
          <a:graphicData uri="http://schemas.openxmlformats.org/drawingml/2006/chart">
            <c:chart xmlns:c="http://schemas.openxmlformats.org/drawingml/2006/chart" xmlns:r="http://schemas.openxmlformats.org/officeDocument/2006/relationships" r:id="rId5"/>
          </a:graphicData>
        </a:graphic>
      </p:graphicFrame>
      <p:grpSp>
        <p:nvGrpSpPr>
          <p:cNvPr id="23" name="Group 22">
            <a:extLst>
              <a:ext uri="{FF2B5EF4-FFF2-40B4-BE49-F238E27FC236}">
                <a16:creationId xmlns:a16="http://schemas.microsoft.com/office/drawing/2014/main" id="{7789A6B2-965B-44EE-B435-DA315B3C1CFA}"/>
              </a:ext>
            </a:extLst>
          </p:cNvPr>
          <p:cNvGrpSpPr/>
          <p:nvPr/>
        </p:nvGrpSpPr>
        <p:grpSpPr>
          <a:xfrm>
            <a:off x="4658417" y="2290841"/>
            <a:ext cx="2562896" cy="2331720"/>
            <a:chOff x="4845587" y="2290841"/>
            <a:chExt cx="2562896" cy="2331720"/>
          </a:xfrm>
        </p:grpSpPr>
        <p:sp>
          <p:nvSpPr>
            <p:cNvPr id="61" name="Oval 60">
              <a:extLst>
                <a:ext uri="{FF2B5EF4-FFF2-40B4-BE49-F238E27FC236}">
                  <a16:creationId xmlns:a16="http://schemas.microsoft.com/office/drawing/2014/main" id="{28DE32BA-49ED-4C2D-B91F-1B3F5D030108}"/>
                </a:ext>
              </a:extLst>
            </p:cNvPr>
            <p:cNvSpPr/>
            <p:nvPr/>
          </p:nvSpPr>
          <p:spPr>
            <a:xfrm>
              <a:off x="4959895" y="2290841"/>
              <a:ext cx="2331720" cy="2331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DCB67FCE-7352-4F43-859A-4E5D270EB3E2}"/>
                </a:ext>
              </a:extLst>
            </p:cNvPr>
            <p:cNvSpPr txBox="1"/>
            <p:nvPr/>
          </p:nvSpPr>
          <p:spPr>
            <a:xfrm>
              <a:off x="4845587" y="2861862"/>
              <a:ext cx="256289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C8C8C"/>
                  </a:solidFill>
                  <a:effectLst/>
                  <a:uLnTx/>
                  <a:uFillTx/>
                  <a:latin typeface="Arial"/>
                  <a:ea typeface="+mn-ea"/>
                  <a:cs typeface="+mn-cs"/>
                </a:rPr>
                <a:t>Current retirement plan allocation</a:t>
              </a:r>
            </a:p>
          </p:txBody>
        </p:sp>
      </p:grpSp>
      <p:graphicFrame>
        <p:nvGraphicFramePr>
          <p:cNvPr id="28" name="Chart 27">
            <a:extLst>
              <a:ext uri="{FF2B5EF4-FFF2-40B4-BE49-F238E27FC236}">
                <a16:creationId xmlns:a16="http://schemas.microsoft.com/office/drawing/2014/main" id="{B93E170D-CFEC-46F5-8F8F-5BB7E4DCDEBB}"/>
              </a:ext>
            </a:extLst>
          </p:cNvPr>
          <p:cNvGraphicFramePr/>
          <p:nvPr>
            <p:extLst>
              <p:ext uri="{D42A27DB-BD31-4B8C-83A1-F6EECF244321}">
                <p14:modId xmlns:p14="http://schemas.microsoft.com/office/powerpoint/2010/main" val="472551154"/>
              </p:ext>
            </p:extLst>
          </p:nvPr>
        </p:nvGraphicFramePr>
        <p:xfrm>
          <a:off x="7086784" y="1666925"/>
          <a:ext cx="5379164" cy="3586110"/>
        </p:xfrm>
        <a:graphic>
          <a:graphicData uri="http://schemas.openxmlformats.org/drawingml/2006/chart">
            <c:chart xmlns:c="http://schemas.openxmlformats.org/drawingml/2006/chart" xmlns:r="http://schemas.openxmlformats.org/officeDocument/2006/relationships" r:id="rId6"/>
          </a:graphicData>
        </a:graphic>
      </p:graphicFrame>
      <p:grpSp>
        <p:nvGrpSpPr>
          <p:cNvPr id="31" name="Group 30">
            <a:extLst>
              <a:ext uri="{FF2B5EF4-FFF2-40B4-BE49-F238E27FC236}">
                <a16:creationId xmlns:a16="http://schemas.microsoft.com/office/drawing/2014/main" id="{B0189BD5-09E6-4A0D-B344-A584A1AD1EEE}"/>
              </a:ext>
            </a:extLst>
          </p:cNvPr>
          <p:cNvGrpSpPr/>
          <p:nvPr/>
        </p:nvGrpSpPr>
        <p:grpSpPr>
          <a:xfrm>
            <a:off x="8494918" y="2290841"/>
            <a:ext cx="2562896" cy="2331720"/>
            <a:chOff x="4845587" y="2290841"/>
            <a:chExt cx="2562896" cy="2331720"/>
          </a:xfrm>
        </p:grpSpPr>
        <p:sp>
          <p:nvSpPr>
            <p:cNvPr id="32" name="Oval 31">
              <a:extLst>
                <a:ext uri="{FF2B5EF4-FFF2-40B4-BE49-F238E27FC236}">
                  <a16:creationId xmlns:a16="http://schemas.microsoft.com/office/drawing/2014/main" id="{881BA00F-67B7-464D-A035-B50817A8B1C0}"/>
                </a:ext>
              </a:extLst>
            </p:cNvPr>
            <p:cNvSpPr/>
            <p:nvPr/>
          </p:nvSpPr>
          <p:spPr>
            <a:xfrm>
              <a:off x="4959895" y="2290841"/>
              <a:ext cx="2331720" cy="2331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32">
              <a:extLst>
                <a:ext uri="{FF2B5EF4-FFF2-40B4-BE49-F238E27FC236}">
                  <a16:creationId xmlns:a16="http://schemas.microsoft.com/office/drawing/2014/main" id="{294B73F0-B91A-430F-AE57-2CB7031FA72B}"/>
                </a:ext>
              </a:extLst>
            </p:cNvPr>
            <p:cNvSpPr txBox="1"/>
            <p:nvPr/>
          </p:nvSpPr>
          <p:spPr>
            <a:xfrm>
              <a:off x="4845587" y="2861862"/>
              <a:ext cx="256289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C8C8C"/>
                  </a:solidFill>
                  <a:effectLst/>
                  <a:uLnTx/>
                  <a:uFillTx/>
                  <a:latin typeface="Arial"/>
                  <a:ea typeface="+mn-ea"/>
                  <a:cs typeface="+mn-cs"/>
                </a:rPr>
                <a:t>Overall retirement plan allocation</a:t>
              </a:r>
            </a:p>
          </p:txBody>
        </p:sp>
      </p:grpSp>
      <p:sp>
        <p:nvSpPr>
          <p:cNvPr id="34" name="TextBox 33">
            <a:extLst>
              <a:ext uri="{FF2B5EF4-FFF2-40B4-BE49-F238E27FC236}">
                <a16:creationId xmlns:a16="http://schemas.microsoft.com/office/drawing/2014/main" id="{2531E1C0-0F4F-4784-AEB1-FC4939BBA8B5}"/>
              </a:ext>
            </a:extLst>
          </p:cNvPr>
          <p:cNvSpPr txBox="1"/>
          <p:nvPr/>
        </p:nvSpPr>
        <p:spPr>
          <a:xfrm>
            <a:off x="8093508" y="1311908"/>
            <a:ext cx="984564" cy="70788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Bonds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C8C8C"/>
                </a:solidFill>
                <a:effectLst/>
                <a:uLnTx/>
                <a:uFillTx/>
                <a:latin typeface="Arial"/>
                <a:ea typeface="+mn-ea"/>
                <a:cs typeface="+mn-cs"/>
              </a:rPr>
              <a:t>10%</a:t>
            </a:r>
          </a:p>
        </p:txBody>
      </p:sp>
      <p:sp>
        <p:nvSpPr>
          <p:cNvPr id="35" name="TextBox 34">
            <a:extLst>
              <a:ext uri="{FF2B5EF4-FFF2-40B4-BE49-F238E27FC236}">
                <a16:creationId xmlns:a16="http://schemas.microsoft.com/office/drawing/2014/main" id="{5F3F77A6-9C2D-411B-BDA6-BC76AC38E477}"/>
              </a:ext>
            </a:extLst>
          </p:cNvPr>
          <p:cNvSpPr txBox="1"/>
          <p:nvPr/>
        </p:nvSpPr>
        <p:spPr>
          <a:xfrm>
            <a:off x="10427824" y="1331200"/>
            <a:ext cx="102624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a:ea typeface="+mn-ea"/>
                <a:cs typeface="+mn-cs"/>
              </a:rPr>
              <a:t>Stocks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C8C8C"/>
                </a:solidFill>
                <a:effectLst/>
                <a:uLnTx/>
                <a:uFillTx/>
                <a:latin typeface="Arial"/>
                <a:ea typeface="+mn-ea"/>
                <a:cs typeface="+mn-cs"/>
              </a:rPr>
              <a:t>90%</a:t>
            </a:r>
          </a:p>
        </p:txBody>
      </p:sp>
      <p:sp>
        <p:nvSpPr>
          <p:cNvPr id="2" name="Text Placeholder 20">
            <a:extLst>
              <a:ext uri="{FF2B5EF4-FFF2-40B4-BE49-F238E27FC236}">
                <a16:creationId xmlns:a16="http://schemas.microsoft.com/office/drawing/2014/main" id="{AED40A5D-EE0B-1A02-2023-697186D02239}"/>
              </a:ext>
            </a:extLst>
          </p:cNvPr>
          <p:cNvSpPr>
            <a:spLocks noGrp="1"/>
          </p:cNvSpPr>
          <p:nvPr>
            <p:ph type="body" sz="quarter" idx="26"/>
          </p:nvPr>
        </p:nvSpPr>
        <p:spPr>
          <a:xfrm>
            <a:off x="457199" y="6338352"/>
            <a:ext cx="11274552" cy="153888"/>
          </a:xfrm>
        </p:spPr>
        <p:txBody>
          <a:bodyPr/>
          <a:lstStyle/>
          <a:p>
            <a:endParaRPr lang="en-US" dirty="0">
              <a:solidFill>
                <a:schemeClr val="tx1"/>
              </a:solidFill>
            </a:endParaRPr>
          </a:p>
        </p:txBody>
      </p:sp>
      <p:sp>
        <p:nvSpPr>
          <p:cNvPr id="3" name="Text Placeholder 5">
            <a:extLst>
              <a:ext uri="{FF2B5EF4-FFF2-40B4-BE49-F238E27FC236}">
                <a16:creationId xmlns:a16="http://schemas.microsoft.com/office/drawing/2014/main" id="{7CBA14B6-9DF3-17E5-E066-2FEECBD0F92B}"/>
              </a:ext>
            </a:extLst>
          </p:cNvPr>
          <p:cNvSpPr>
            <a:spLocks noGrp="1"/>
          </p:cNvSpPr>
          <p:nvPr>
            <p:ph type="body" sz="quarter" idx="32"/>
          </p:nvPr>
        </p:nvSpPr>
        <p:spPr>
          <a:xfrm>
            <a:off x="457200" y="182880"/>
            <a:ext cx="8686800" cy="776863"/>
          </a:xfrm>
        </p:spPr>
        <p:txBody>
          <a:bodyPr/>
          <a:lstStyle/>
          <a:p>
            <a:r>
              <a:rPr lang="en-US" dirty="0">
                <a:solidFill>
                  <a:schemeClr val="tx1"/>
                </a:solidFill>
              </a:rPr>
              <a:t>Perception vs. reality of your asset allocation</a:t>
            </a:r>
          </a:p>
        </p:txBody>
      </p:sp>
    </p:spTree>
    <p:extLst>
      <p:ext uri="{BB962C8B-B14F-4D97-AF65-F5344CB8AC3E}">
        <p14:creationId xmlns:p14="http://schemas.microsoft.com/office/powerpoint/2010/main" val="70537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74056E-6 1.85185E-6 L 0.31453 1.85185E-6 " pathEditMode="relative" rAng="0" ptsTypes="AA">
                                      <p:cBhvr>
                                        <p:cTn id="6" dur="500" fill="hold"/>
                                        <p:tgtEl>
                                          <p:spTgt spid="47"/>
                                        </p:tgtEl>
                                        <p:attrNameLst>
                                          <p:attrName>ppt_x</p:attrName>
                                          <p:attrName>ppt_y</p:attrName>
                                        </p:attrNameLst>
                                      </p:cBhvr>
                                      <p:rCtr x="15720" y="0"/>
                                    </p:animMotion>
                                  </p:childTnLst>
                                </p:cTn>
                              </p:par>
                              <p:par>
                                <p:cTn id="7" presetID="63" presetClass="path" presetSubtype="0" accel="50000" decel="50000" fill="hold" nodeType="withEffect">
                                  <p:stCondLst>
                                    <p:cond delay="0"/>
                                  </p:stCondLst>
                                  <p:childTnLst>
                                    <p:animMotion origin="layout" path="M 3.74056E-6 4.81481E-6 L 0.31453 4.81481E-6 " pathEditMode="relative" rAng="0" ptsTypes="AA">
                                      <p:cBhvr>
                                        <p:cTn id="8" dur="500" fill="hold"/>
                                        <p:tgtEl>
                                          <p:spTgt spid="23"/>
                                        </p:tgtEl>
                                        <p:attrNameLst>
                                          <p:attrName>ppt_x</p:attrName>
                                          <p:attrName>ppt_y</p:attrName>
                                        </p:attrNameLst>
                                      </p:cBhvr>
                                      <p:rCtr x="15720" y="0"/>
                                    </p:animMotion>
                                  </p:childTnLst>
                                </p:cTn>
                              </p:par>
                              <p:par>
                                <p:cTn id="9" presetID="10" presetClass="exit" presetSubtype="0" fill="hold" grpId="0" nodeType="withEffect">
                                  <p:stCondLst>
                                    <p:cond delay="0"/>
                                  </p:stCondLst>
                                  <p:childTnLst>
                                    <p:animEffect transition="out" filter="fade">
                                      <p:cBhvr>
                                        <p:cTn id="10" dur="500"/>
                                        <p:tgtEl>
                                          <p:spTgt spid="53"/>
                                        </p:tgtEl>
                                      </p:cBhvr>
                                    </p:animEffect>
                                    <p:set>
                                      <p:cBhvr>
                                        <p:cTn id="11" dur="1" fill="hold">
                                          <p:stCondLst>
                                            <p:cond delay="499"/>
                                          </p:stCondLst>
                                        </p:cTn>
                                        <p:tgtEl>
                                          <p:spTgt spid="53"/>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54"/>
                                        </p:tgtEl>
                                      </p:cBhvr>
                                    </p:animEffect>
                                    <p:set>
                                      <p:cBhvr>
                                        <p:cTn id="14" dur="1" fill="hold">
                                          <p:stCondLst>
                                            <p:cond delay="499"/>
                                          </p:stCondLst>
                                        </p:cTn>
                                        <p:tgtEl>
                                          <p:spTgt spid="54"/>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2.96171E-6 -1.11111E-6 L 0.6262 -0.00093 " pathEditMode="relative" rAng="0" ptsTypes="AA">
                                      <p:cBhvr>
                                        <p:cTn id="24" dur="1000" fill="hold"/>
                                        <p:tgtEl>
                                          <p:spTgt spid="11"/>
                                        </p:tgtEl>
                                        <p:attrNameLst>
                                          <p:attrName>ppt_x</p:attrName>
                                          <p:attrName>ppt_y</p:attrName>
                                        </p:attrNameLst>
                                      </p:cBhvr>
                                      <p:rCtr x="31297" y="-23"/>
                                    </p:animMotion>
                                  </p:childTnLst>
                                </p:cTn>
                              </p:par>
                              <p:par>
                                <p:cTn id="25" presetID="63" presetClass="path" presetSubtype="0" accel="50000" decel="50000" fill="hold" nodeType="withEffect">
                                  <p:stCondLst>
                                    <p:cond delay="0"/>
                                  </p:stCondLst>
                                  <p:childTnLst>
                                    <p:animMotion origin="layout" path="M 3.74056E-6 -2.96296E-6 L 0.31414 -0.00277 " pathEditMode="relative" rAng="0" ptsTypes="AA">
                                      <p:cBhvr>
                                        <p:cTn id="26" dur="1000" fill="hold"/>
                                        <p:tgtEl>
                                          <p:spTgt spid="14"/>
                                        </p:tgtEl>
                                        <p:attrNameLst>
                                          <p:attrName>ppt_x</p:attrName>
                                          <p:attrName>ppt_y</p:attrName>
                                        </p:attrNameLst>
                                      </p:cBhvr>
                                      <p:rCtr x="15707" y="-139"/>
                                    </p:animMotion>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par>
                          <p:cTn id="35" fill="hold">
                            <p:stCondLst>
                              <p:cond delay="1500"/>
                            </p:stCondLst>
                            <p:childTnLst>
                              <p:par>
                                <p:cTn id="36" presetID="21" presetClass="entr" presetSubtype="1"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heel(1)">
                                      <p:cBhvr>
                                        <p:cTn id="38" dur="1250"/>
                                        <p:tgtEl>
                                          <p:spTgt spid="28"/>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275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Graphic spid="47" grpId="0">
        <p:bldAsOne/>
      </p:bldGraphic>
      <p:bldGraphic spid="28" grpId="0">
        <p:bldAsOne/>
      </p:bldGraphic>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4A828-1A70-06D0-96A8-ECE3BE32300B}"/>
            </a:ext>
          </a:extLst>
        </p:cNvPr>
        <p:cNvGrpSpPr/>
        <p:nvPr/>
      </p:nvGrpSpPr>
      <p:grpSpPr>
        <a:xfrm>
          <a:off x="0" y="0"/>
          <a:ext cx="0" cy="0"/>
          <a:chOff x="0" y="0"/>
          <a:chExt cx="0" cy="0"/>
        </a:xfrm>
      </p:grpSpPr>
      <p:sp>
        <p:nvSpPr>
          <p:cNvPr id="27" name="Text Placeholder 2">
            <a:extLst>
              <a:ext uri="{FF2B5EF4-FFF2-40B4-BE49-F238E27FC236}">
                <a16:creationId xmlns:a16="http://schemas.microsoft.com/office/drawing/2014/main" id="{66A5A1F2-49B6-B556-FA65-675DCDE0B149}"/>
              </a:ext>
            </a:extLst>
          </p:cNvPr>
          <p:cNvSpPr>
            <a:spLocks noGrp="1"/>
          </p:cNvSpPr>
          <p:nvPr>
            <p:ph type="body" sz="quarter" idx="26"/>
          </p:nvPr>
        </p:nvSpPr>
        <p:spPr>
          <a:xfrm>
            <a:off x="457199" y="6184463"/>
            <a:ext cx="11274552" cy="307777"/>
          </a:xfrm>
        </p:spPr>
        <p:txBody>
          <a:bodyPr vert="horz" wrap="square" lIns="0" tIns="0" rIns="0" bIns="0" rtlCol="0" anchor="b" anchorCtr="0">
            <a:spAutoFit/>
          </a:bodyPr>
          <a:lstStyle/>
          <a:p>
            <a:pPr defTabSz="914400"/>
            <a:r>
              <a:rPr lang="en-US" b="0" dirty="0">
                <a:solidFill>
                  <a:schemeClr val="tx1"/>
                </a:solidFill>
              </a:rPr>
              <a:t>Source: © 2023 Morningstar, Inc. Assumes $900,000 investment on 12/31/99 and monthly contributions of $833. 100% stocks portfolio represented by the S&amp;P 500 Index. Blended 50/50 stocks and bonds portfolio represented by equal allocations to the S&amp;P 500 Index and the Bloomberg US Aggregate Bond Index, rebalanced annually. Indexes are unmanaged and one cannot invest directly in an index. They do not reflect any fees, expenses or sales charges.</a:t>
            </a:r>
          </a:p>
        </p:txBody>
      </p:sp>
      <p:sp>
        <p:nvSpPr>
          <p:cNvPr id="6" name="Text Placeholder 5">
            <a:extLst>
              <a:ext uri="{FF2B5EF4-FFF2-40B4-BE49-F238E27FC236}">
                <a16:creationId xmlns:a16="http://schemas.microsoft.com/office/drawing/2014/main" id="{B38AB734-C007-F44B-A766-5BFFA9EC1C0D}"/>
              </a:ext>
            </a:extLst>
          </p:cNvPr>
          <p:cNvSpPr>
            <a:spLocks noGrp="1"/>
          </p:cNvSpPr>
          <p:nvPr>
            <p:ph type="body" sz="quarter" idx="32"/>
          </p:nvPr>
        </p:nvSpPr>
        <p:spPr/>
        <p:txBody>
          <a:bodyPr/>
          <a:lstStyle/>
          <a:p>
            <a:r>
              <a:rPr lang="en-US" dirty="0">
                <a:solidFill>
                  <a:schemeClr val="tx1"/>
                </a:solidFill>
              </a:rPr>
              <a:t>What if you have too much invested in stocks?</a:t>
            </a:r>
          </a:p>
        </p:txBody>
      </p:sp>
      <p:sp>
        <p:nvSpPr>
          <p:cNvPr id="29" name="Text Placeholder 12">
            <a:extLst>
              <a:ext uri="{FF2B5EF4-FFF2-40B4-BE49-F238E27FC236}">
                <a16:creationId xmlns:a16="http://schemas.microsoft.com/office/drawing/2014/main" id="{2112D7D8-04ED-CA7B-180F-DCBF5B0177F2}"/>
              </a:ext>
            </a:extLst>
          </p:cNvPr>
          <p:cNvSpPr txBox="1">
            <a:spLocks/>
          </p:cNvSpPr>
          <p:nvPr/>
        </p:nvSpPr>
        <p:spPr>
          <a:xfrm>
            <a:off x="451896" y="5829498"/>
            <a:ext cx="11433130" cy="323165"/>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sz="1050" b="0" dirty="0">
                <a:solidFill>
                  <a:srgbClr val="222222"/>
                </a:solidFill>
                <a:effectLst/>
                <a:latin typeface="Arial Narrow" panose="020B0606020202030204" pitchFamily="34" charset="0"/>
              </a:rPr>
              <a:t>This is a hypothetical example only and does not represent any specific investment product. Actual investments may include fees, charges and other expenses that would affect an investment’s return. It assumes no distributions are made during these periods. Actual returns will vary. Investment return and principal value will fluctuate, and when redeemed, securities may be worth more or less than the original cost.</a:t>
            </a:r>
            <a:endParaRPr lang="en-US" sz="1050" dirty="0">
              <a:latin typeface="Arial Narrow" panose="020B0606020202030204" pitchFamily="34" charset="0"/>
            </a:endParaRPr>
          </a:p>
        </p:txBody>
      </p:sp>
      <p:graphicFrame>
        <p:nvGraphicFramePr>
          <p:cNvPr id="146" name="Chart 145">
            <a:extLst>
              <a:ext uri="{FF2B5EF4-FFF2-40B4-BE49-F238E27FC236}">
                <a16:creationId xmlns:a16="http://schemas.microsoft.com/office/drawing/2014/main" id="{F69C71CD-ACC8-4AB2-1A77-3952C1AAE580}"/>
              </a:ext>
            </a:extLst>
          </p:cNvPr>
          <p:cNvGraphicFramePr/>
          <p:nvPr/>
        </p:nvGraphicFramePr>
        <p:xfrm>
          <a:off x="466619" y="1048765"/>
          <a:ext cx="11515832" cy="4610465"/>
        </p:xfrm>
        <a:graphic>
          <a:graphicData uri="http://schemas.openxmlformats.org/drawingml/2006/chart">
            <c:chart xmlns:c="http://schemas.openxmlformats.org/drawingml/2006/chart" xmlns:r="http://schemas.openxmlformats.org/officeDocument/2006/relationships" r:id="rId3"/>
          </a:graphicData>
        </a:graphic>
      </p:graphicFrame>
      <p:sp>
        <p:nvSpPr>
          <p:cNvPr id="147" name="Rectangle 146">
            <a:extLst>
              <a:ext uri="{FF2B5EF4-FFF2-40B4-BE49-F238E27FC236}">
                <a16:creationId xmlns:a16="http://schemas.microsoft.com/office/drawing/2014/main" id="{A8090FF3-C5B4-A0B1-8CDE-47115A94C343}"/>
              </a:ext>
            </a:extLst>
          </p:cNvPr>
          <p:cNvSpPr/>
          <p:nvPr/>
        </p:nvSpPr>
        <p:spPr>
          <a:xfrm>
            <a:off x="10053958" y="1667872"/>
            <a:ext cx="944052" cy="1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a:extLst>
              <a:ext uri="{FF2B5EF4-FFF2-40B4-BE49-F238E27FC236}">
                <a16:creationId xmlns:a16="http://schemas.microsoft.com/office/drawing/2014/main" id="{433DE534-B630-86B8-75BF-60B25AFC4DF1}"/>
              </a:ext>
            </a:extLst>
          </p:cNvPr>
          <p:cNvSpPr txBox="1"/>
          <p:nvPr/>
        </p:nvSpPr>
        <p:spPr>
          <a:xfrm>
            <a:off x="10109933" y="1447441"/>
            <a:ext cx="1446335" cy="682238"/>
          </a:xfrm>
          <a:prstGeom prst="rect">
            <a:avLst/>
          </a:prstGeom>
          <a:noFill/>
        </p:spPr>
        <p:txBody>
          <a:bodyPr wrap="square" rtlCol="0">
            <a:spAutoFit/>
          </a:bodyPr>
          <a:lstStyle/>
          <a:p>
            <a:pPr marL="0" marR="0" lvl="0" indent="0" defTabSz="914400" rtl="0" eaLnBrk="1" fontAlgn="auto" latinLnBrk="0" hangingPunct="1">
              <a:lnSpc>
                <a:spcPts val="23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2"/>
                </a:solidFill>
                <a:effectLst/>
                <a:uLnTx/>
                <a:uFillTx/>
                <a:latin typeface="Arial Narrow" panose="020B0606020202030204" pitchFamily="34" charset="0"/>
                <a:ea typeface="+mn-ea"/>
                <a:cs typeface="+mn-cs"/>
              </a:rPr>
              <a:t>3 Years </a:t>
            </a:r>
          </a:p>
          <a:p>
            <a:pPr marL="0" marR="0" lvl="0" indent="0" defTabSz="914400" rtl="0" eaLnBrk="1" fontAlgn="auto" latinLnBrk="0" hangingPunct="1">
              <a:lnSpc>
                <a:spcPts val="23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2"/>
                </a:solidFill>
                <a:effectLst/>
                <a:uLnTx/>
                <a:uFillTx/>
                <a:latin typeface="Arial Narrow" panose="020B0606020202030204" pitchFamily="34" charset="0"/>
                <a:ea typeface="+mn-ea"/>
                <a:cs typeface="+mn-cs"/>
              </a:rPr>
              <a:t>10 Months</a:t>
            </a:r>
          </a:p>
        </p:txBody>
      </p:sp>
      <p:sp>
        <p:nvSpPr>
          <p:cNvPr id="149" name="TextBox 148">
            <a:extLst>
              <a:ext uri="{FF2B5EF4-FFF2-40B4-BE49-F238E27FC236}">
                <a16:creationId xmlns:a16="http://schemas.microsoft.com/office/drawing/2014/main" id="{BA945662-90A0-BFC9-6D70-7FCAEBC5F6D1}"/>
              </a:ext>
            </a:extLst>
          </p:cNvPr>
          <p:cNvSpPr txBox="1"/>
          <p:nvPr/>
        </p:nvSpPr>
        <p:spPr>
          <a:xfrm>
            <a:off x="7178034" y="1662882"/>
            <a:ext cx="1446335" cy="461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1"/>
                </a:solidFill>
                <a:effectLst/>
                <a:uLnTx/>
                <a:uFillTx/>
                <a:latin typeface="Arial Narrow" panose="020B0606020202030204" pitchFamily="34" charset="0"/>
                <a:ea typeface="+mn-ea"/>
                <a:cs typeface="+mn-cs"/>
              </a:rPr>
              <a:t>12 Months</a:t>
            </a:r>
          </a:p>
        </p:txBody>
      </p:sp>
      <p:sp>
        <p:nvSpPr>
          <p:cNvPr id="150" name="Rectangle 46">
            <a:extLst>
              <a:ext uri="{FF2B5EF4-FFF2-40B4-BE49-F238E27FC236}">
                <a16:creationId xmlns:a16="http://schemas.microsoft.com/office/drawing/2014/main" id="{401BB95B-C5D9-EF2A-33E4-66B204D497A8}"/>
              </a:ext>
            </a:extLst>
          </p:cNvPr>
          <p:cNvSpPr/>
          <p:nvPr/>
        </p:nvSpPr>
        <p:spPr bwMode="white">
          <a:xfrm>
            <a:off x="6172200" y="1079921"/>
            <a:ext cx="6016625" cy="4579310"/>
          </a:xfrm>
          <a:custGeom>
            <a:avLst/>
            <a:gdLst>
              <a:gd name="connsiteX0" fmla="*/ 0 w 5843714"/>
              <a:gd name="connsiteY0" fmla="*/ 0 h 5275509"/>
              <a:gd name="connsiteX1" fmla="*/ 5843714 w 5843714"/>
              <a:gd name="connsiteY1" fmla="*/ 0 h 5275509"/>
              <a:gd name="connsiteX2" fmla="*/ 5843714 w 5843714"/>
              <a:gd name="connsiteY2" fmla="*/ 5275509 h 5275509"/>
              <a:gd name="connsiteX3" fmla="*/ 0 w 5843714"/>
              <a:gd name="connsiteY3" fmla="*/ 5275509 h 5275509"/>
              <a:gd name="connsiteX4" fmla="*/ 0 w 5843714"/>
              <a:gd name="connsiteY4" fmla="*/ 0 h 5275509"/>
              <a:gd name="connsiteX0" fmla="*/ 0 w 5843714"/>
              <a:gd name="connsiteY0" fmla="*/ 0 h 5275509"/>
              <a:gd name="connsiteX1" fmla="*/ 5843714 w 5843714"/>
              <a:gd name="connsiteY1" fmla="*/ 0 h 5275509"/>
              <a:gd name="connsiteX2" fmla="*/ 5843714 w 5843714"/>
              <a:gd name="connsiteY2" fmla="*/ 5275509 h 5275509"/>
              <a:gd name="connsiteX3" fmla="*/ 514472 w 5843714"/>
              <a:gd name="connsiteY3" fmla="*/ 5271579 h 5275509"/>
              <a:gd name="connsiteX4" fmla="*/ 0 w 5843714"/>
              <a:gd name="connsiteY4" fmla="*/ 5275509 h 5275509"/>
              <a:gd name="connsiteX5" fmla="*/ 0 w 5843714"/>
              <a:gd name="connsiteY5" fmla="*/ 0 h 5275509"/>
              <a:gd name="connsiteX0" fmla="*/ 0 w 5843714"/>
              <a:gd name="connsiteY0" fmla="*/ 0 h 5275509"/>
              <a:gd name="connsiteX1" fmla="*/ 5843714 w 5843714"/>
              <a:gd name="connsiteY1" fmla="*/ 0 h 5275509"/>
              <a:gd name="connsiteX2" fmla="*/ 5843714 w 5843714"/>
              <a:gd name="connsiteY2" fmla="*/ 5275509 h 5275509"/>
              <a:gd name="connsiteX3" fmla="*/ 514472 w 5843714"/>
              <a:gd name="connsiteY3" fmla="*/ 5271579 h 5275509"/>
              <a:gd name="connsiteX4" fmla="*/ 0 w 5843714"/>
              <a:gd name="connsiteY4" fmla="*/ 5275509 h 5275509"/>
              <a:gd name="connsiteX5" fmla="*/ 0 w 5843714"/>
              <a:gd name="connsiteY5" fmla="*/ 0 h 5275509"/>
              <a:gd name="connsiteX0" fmla="*/ 0 w 5843714"/>
              <a:gd name="connsiteY0" fmla="*/ 0 h 5275509"/>
              <a:gd name="connsiteX1" fmla="*/ 5843714 w 5843714"/>
              <a:gd name="connsiteY1" fmla="*/ 0 h 5275509"/>
              <a:gd name="connsiteX2" fmla="*/ 5843714 w 5843714"/>
              <a:gd name="connsiteY2" fmla="*/ 5275509 h 5275509"/>
              <a:gd name="connsiteX3" fmla="*/ 514472 w 5843714"/>
              <a:gd name="connsiteY3" fmla="*/ 5271579 h 5275509"/>
              <a:gd name="connsiteX4" fmla="*/ 23446 w 5843714"/>
              <a:gd name="connsiteY4" fmla="*/ 5005878 h 5275509"/>
              <a:gd name="connsiteX5" fmla="*/ 0 w 5843714"/>
              <a:gd name="connsiteY5" fmla="*/ 0 h 5275509"/>
              <a:gd name="connsiteX0" fmla="*/ 0 w 5843714"/>
              <a:gd name="connsiteY0" fmla="*/ 0 h 5275509"/>
              <a:gd name="connsiteX1" fmla="*/ 5843714 w 5843714"/>
              <a:gd name="connsiteY1" fmla="*/ 0 h 5275509"/>
              <a:gd name="connsiteX2" fmla="*/ 5843714 w 5843714"/>
              <a:gd name="connsiteY2" fmla="*/ 5275509 h 5275509"/>
              <a:gd name="connsiteX3" fmla="*/ 514472 w 5843714"/>
              <a:gd name="connsiteY3" fmla="*/ 5271579 h 5275509"/>
              <a:gd name="connsiteX4" fmla="*/ 23446 w 5843714"/>
              <a:gd name="connsiteY4" fmla="*/ 5005878 h 5275509"/>
              <a:gd name="connsiteX5" fmla="*/ 0 w 5843714"/>
              <a:gd name="connsiteY5" fmla="*/ 0 h 527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3714" h="5275509">
                <a:moveTo>
                  <a:pt x="0" y="0"/>
                </a:moveTo>
                <a:lnTo>
                  <a:pt x="5843714" y="0"/>
                </a:lnTo>
                <a:lnTo>
                  <a:pt x="5843714" y="5275509"/>
                </a:lnTo>
                <a:lnTo>
                  <a:pt x="514472" y="5271579"/>
                </a:lnTo>
                <a:cubicBezTo>
                  <a:pt x="471934" y="4932920"/>
                  <a:pt x="452844" y="5004568"/>
                  <a:pt x="23446" y="5005878"/>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151" name="Oval 150">
            <a:extLst>
              <a:ext uri="{FF2B5EF4-FFF2-40B4-BE49-F238E27FC236}">
                <a16:creationId xmlns:a16="http://schemas.microsoft.com/office/drawing/2014/main" id="{9E9A4E0B-910C-DA9C-6CA6-47F19D5A086F}"/>
              </a:ext>
            </a:extLst>
          </p:cNvPr>
          <p:cNvSpPr/>
          <p:nvPr/>
        </p:nvSpPr>
        <p:spPr>
          <a:xfrm>
            <a:off x="1404585" y="2775443"/>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152" name="TextBox 151">
            <a:extLst>
              <a:ext uri="{FF2B5EF4-FFF2-40B4-BE49-F238E27FC236}">
                <a16:creationId xmlns:a16="http://schemas.microsoft.com/office/drawing/2014/main" id="{5F5FC9EB-BD7E-1095-668F-CE101590735F}"/>
              </a:ext>
            </a:extLst>
          </p:cNvPr>
          <p:cNvSpPr txBox="1"/>
          <p:nvPr/>
        </p:nvSpPr>
        <p:spPr bwMode="gray">
          <a:xfrm>
            <a:off x="6245443" y="4630073"/>
            <a:ext cx="1099968" cy="23198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2"/>
                </a:solidFill>
                <a:effectLst/>
                <a:uLnTx/>
                <a:uFillTx/>
                <a:latin typeface="Arial Narrow" panose="020B0606020202030204" pitchFamily="34" charset="0"/>
                <a:ea typeface="+mn-ea"/>
                <a:cs typeface="+mn-cs"/>
              </a:rPr>
              <a:t>$</a:t>
            </a:r>
            <a:r>
              <a:rPr kumimoji="0" lang="en-US" sz="2399" b="1" i="0" u="none" strike="noStrike" kern="1200" cap="none" spc="0" normalizeH="0" baseline="0" noProof="0" dirty="0">
                <a:ln>
                  <a:noFill/>
                </a:ln>
                <a:solidFill>
                  <a:schemeClr val="accent2"/>
                </a:solidFill>
                <a:effectLst/>
                <a:uLnTx/>
                <a:uFillTx/>
                <a:latin typeface="Arial Narrow" panose="020B0606020202030204" pitchFamily="34" charset="0"/>
              </a:rPr>
              <a:t>584,342</a:t>
            </a:r>
            <a:endParaRPr kumimoji="0" lang="en-US" sz="2400" i="0" u="none" strike="noStrike" kern="1200" cap="none" spc="0" normalizeH="0" baseline="0" noProof="0" dirty="0">
              <a:ln>
                <a:noFill/>
              </a:ln>
              <a:solidFill>
                <a:schemeClr val="accent2"/>
              </a:solidFill>
              <a:effectLst/>
              <a:uLnTx/>
              <a:uFillTx/>
              <a:latin typeface="Arial Narrow" panose="020B0606020202030204" pitchFamily="34" charset="0"/>
            </a:endParaRPr>
          </a:p>
        </p:txBody>
      </p:sp>
      <p:sp>
        <p:nvSpPr>
          <p:cNvPr id="153" name="5-Point Star 3">
            <a:extLst>
              <a:ext uri="{FF2B5EF4-FFF2-40B4-BE49-F238E27FC236}">
                <a16:creationId xmlns:a16="http://schemas.microsoft.com/office/drawing/2014/main" id="{42E7FE4F-99A6-3D57-5ADD-028B4A5A5B0F}"/>
              </a:ext>
            </a:extLst>
          </p:cNvPr>
          <p:cNvSpPr/>
          <p:nvPr/>
        </p:nvSpPr>
        <p:spPr>
          <a:xfrm>
            <a:off x="5949260" y="2027919"/>
            <a:ext cx="457200" cy="4572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4" name="Group 153">
            <a:extLst>
              <a:ext uri="{FF2B5EF4-FFF2-40B4-BE49-F238E27FC236}">
                <a16:creationId xmlns:a16="http://schemas.microsoft.com/office/drawing/2014/main" id="{31DE210E-BC12-BAFA-97AA-32BB4660E3CC}"/>
              </a:ext>
            </a:extLst>
          </p:cNvPr>
          <p:cNvGrpSpPr/>
          <p:nvPr/>
        </p:nvGrpSpPr>
        <p:grpSpPr bwMode="gray">
          <a:xfrm>
            <a:off x="1103313" y="5234178"/>
            <a:ext cx="5308415" cy="457200"/>
            <a:chOff x="1103313" y="5261718"/>
            <a:chExt cx="5308415" cy="338554"/>
          </a:xfrm>
        </p:grpSpPr>
        <p:sp>
          <p:nvSpPr>
            <p:cNvPr id="155" name="TextBox 154">
              <a:extLst>
                <a:ext uri="{FF2B5EF4-FFF2-40B4-BE49-F238E27FC236}">
                  <a16:creationId xmlns:a16="http://schemas.microsoft.com/office/drawing/2014/main" id="{1ED902A5-9636-5A65-9841-A02931364FB2}"/>
                </a:ext>
              </a:extLst>
            </p:cNvPr>
            <p:cNvSpPr txBox="1"/>
            <p:nvPr/>
          </p:nvSpPr>
          <p:spPr bwMode="gray">
            <a:xfrm>
              <a:off x="1103313" y="5261718"/>
              <a:ext cx="974580" cy="2506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3</a:t>
              </a:r>
            </a:p>
          </p:txBody>
        </p:sp>
        <p:sp>
          <p:nvSpPr>
            <p:cNvPr id="156" name="TextBox 155">
              <a:extLst>
                <a:ext uri="{FF2B5EF4-FFF2-40B4-BE49-F238E27FC236}">
                  <a16:creationId xmlns:a16="http://schemas.microsoft.com/office/drawing/2014/main" id="{D47C34BE-B7AE-01B2-402F-3727B06323C8}"/>
                </a:ext>
              </a:extLst>
            </p:cNvPr>
            <p:cNvSpPr txBox="1"/>
            <p:nvPr/>
          </p:nvSpPr>
          <p:spPr bwMode="gray">
            <a:xfrm>
              <a:off x="2366713" y="5261718"/>
              <a:ext cx="1099968" cy="338554"/>
            </a:xfrm>
            <a:prstGeom prst="rect">
              <a:avLst/>
            </a:prstGeom>
            <a:solidFill>
              <a:schemeClr val="bg1"/>
            </a:solidFill>
          </p:spPr>
          <p:txBody>
            <a:bodyPr wrap="square" rtlCol="0">
              <a:spAutoFit/>
            </a:bodyPr>
            <a:lstStyle>
              <a:defPPr>
                <a:defRPr lang="en-US"/>
              </a:defPPr>
              <a:lvl1pPr algn="ctr">
                <a:defRPr sz="1400" b="1">
                  <a:solidFill>
                    <a:schemeClr val="tx1">
                      <a:lumMod val="65000"/>
                      <a:lumOff val="35000"/>
                    </a:schemeClr>
                  </a:solidFill>
                  <a:latin typeface="Arial Narrow" panose="020B0606020202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2</a:t>
              </a:r>
            </a:p>
          </p:txBody>
        </p:sp>
        <p:sp>
          <p:nvSpPr>
            <p:cNvPr id="157" name="TextBox 156">
              <a:extLst>
                <a:ext uri="{FF2B5EF4-FFF2-40B4-BE49-F238E27FC236}">
                  <a16:creationId xmlns:a16="http://schemas.microsoft.com/office/drawing/2014/main" id="{941ED52F-8CF5-15DD-60C8-22766B34F362}"/>
                </a:ext>
              </a:extLst>
            </p:cNvPr>
            <p:cNvSpPr txBox="1"/>
            <p:nvPr/>
          </p:nvSpPr>
          <p:spPr bwMode="gray">
            <a:xfrm>
              <a:off x="3673200" y="5261718"/>
              <a:ext cx="109996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1</a:t>
              </a:r>
            </a:p>
          </p:txBody>
        </p:sp>
        <p:sp>
          <p:nvSpPr>
            <p:cNvPr id="158" name="TextBox 157">
              <a:extLst>
                <a:ext uri="{FF2B5EF4-FFF2-40B4-BE49-F238E27FC236}">
                  <a16:creationId xmlns:a16="http://schemas.microsoft.com/office/drawing/2014/main" id="{21D0E733-9CDC-97D2-C41C-128B3849E7B8}"/>
                </a:ext>
              </a:extLst>
            </p:cNvPr>
            <p:cNvSpPr txBox="1"/>
            <p:nvPr/>
          </p:nvSpPr>
          <p:spPr bwMode="gray">
            <a:xfrm>
              <a:off x="5311760" y="5261718"/>
              <a:ext cx="109996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Retirement</a:t>
              </a:r>
            </a:p>
          </p:txBody>
        </p:sp>
      </p:grpSp>
      <p:sp>
        <p:nvSpPr>
          <p:cNvPr id="159" name="TextBox 158">
            <a:extLst>
              <a:ext uri="{FF2B5EF4-FFF2-40B4-BE49-F238E27FC236}">
                <a16:creationId xmlns:a16="http://schemas.microsoft.com/office/drawing/2014/main" id="{AE1812FD-E044-B7D6-132B-38E20898A5EC}"/>
              </a:ext>
            </a:extLst>
          </p:cNvPr>
          <p:cNvSpPr txBox="1"/>
          <p:nvPr/>
        </p:nvSpPr>
        <p:spPr>
          <a:xfrm>
            <a:off x="2193504" y="1667872"/>
            <a:ext cx="2041558" cy="646331"/>
          </a:xfrm>
          <a:prstGeom prst="rect">
            <a:avLst/>
          </a:prstGeom>
          <a:noFill/>
        </p:spPr>
        <p:txBody>
          <a:bodyPr wrap="square" rtlCol="0">
            <a:spAutoFit/>
          </a:bodyPr>
          <a:lstStyle/>
          <a:p>
            <a:r>
              <a:rPr lang="en-US" b="1" dirty="0">
                <a:solidFill>
                  <a:srgbClr val="767676"/>
                </a:solidFill>
              </a:rPr>
              <a:t>Your assumption 8% return</a:t>
            </a:r>
          </a:p>
        </p:txBody>
      </p:sp>
      <p:sp>
        <p:nvSpPr>
          <p:cNvPr id="160" name="TextBox 159">
            <a:extLst>
              <a:ext uri="{FF2B5EF4-FFF2-40B4-BE49-F238E27FC236}">
                <a16:creationId xmlns:a16="http://schemas.microsoft.com/office/drawing/2014/main" id="{AC887921-6316-F6F7-8E59-802E21777922}"/>
              </a:ext>
            </a:extLst>
          </p:cNvPr>
          <p:cNvSpPr txBox="1"/>
          <p:nvPr/>
        </p:nvSpPr>
        <p:spPr bwMode="gray">
          <a:xfrm>
            <a:off x="5991818" y="1179536"/>
            <a:ext cx="1519018" cy="369204"/>
          </a:xfrm>
          <a:prstGeom prst="rect">
            <a:avLst/>
          </a:prstGeom>
          <a:solidFill>
            <a:schemeClr val="bg1"/>
          </a:solidFill>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767676"/>
                </a:solidFill>
                <a:effectLst/>
                <a:uLnTx/>
                <a:uFillTx/>
                <a:latin typeface="Arial Narrow" panose="020B0606020202030204" pitchFamily="34" charset="0"/>
                <a:ea typeface="+mn-ea"/>
                <a:cs typeface="+mn-cs"/>
              </a:rPr>
              <a:t>$1,167,595</a:t>
            </a:r>
          </a:p>
        </p:txBody>
      </p:sp>
      <p:sp>
        <p:nvSpPr>
          <p:cNvPr id="161" name="Freeform: Shape 160">
            <a:extLst>
              <a:ext uri="{FF2B5EF4-FFF2-40B4-BE49-F238E27FC236}">
                <a16:creationId xmlns:a16="http://schemas.microsoft.com/office/drawing/2014/main" id="{C1FC134D-D0E1-8E13-ABD6-0485AEDB4F5E}"/>
              </a:ext>
            </a:extLst>
          </p:cNvPr>
          <p:cNvSpPr/>
          <p:nvPr/>
        </p:nvSpPr>
        <p:spPr>
          <a:xfrm rot="16200000">
            <a:off x="6962105" y="1533750"/>
            <a:ext cx="464270" cy="1508018"/>
          </a:xfrm>
          <a:custGeom>
            <a:avLst/>
            <a:gdLst>
              <a:gd name="connsiteX0" fmla="*/ 464270 w 464270"/>
              <a:gd name="connsiteY0" fmla="*/ 191422 h 1508018"/>
              <a:gd name="connsiteX1" fmla="*/ 464269 w 464270"/>
              <a:gd name="connsiteY1" fmla="*/ 1508018 h 1508018"/>
              <a:gd name="connsiteX2" fmla="*/ 0 w 464270"/>
              <a:gd name="connsiteY2" fmla="*/ 1508018 h 1508018"/>
              <a:gd name="connsiteX3" fmla="*/ 0 w 464270"/>
              <a:gd name="connsiteY3" fmla="*/ 191422 h 1508018"/>
              <a:gd name="connsiteX4" fmla="*/ 74599 w 464270"/>
              <a:gd name="connsiteY4" fmla="*/ 191422 h 1508018"/>
              <a:gd name="connsiteX5" fmla="*/ 232136 w 464270"/>
              <a:gd name="connsiteY5" fmla="*/ 0 h 1508018"/>
              <a:gd name="connsiteX6" fmla="*/ 389672 w 464270"/>
              <a:gd name="connsiteY6" fmla="*/ 191422 h 150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270" h="1508018">
                <a:moveTo>
                  <a:pt x="464270" y="191422"/>
                </a:moveTo>
                <a:lnTo>
                  <a:pt x="464269" y="1508018"/>
                </a:lnTo>
                <a:lnTo>
                  <a:pt x="0" y="1508018"/>
                </a:lnTo>
                <a:lnTo>
                  <a:pt x="0" y="191422"/>
                </a:lnTo>
                <a:lnTo>
                  <a:pt x="74599" y="191422"/>
                </a:lnTo>
                <a:lnTo>
                  <a:pt x="232136" y="0"/>
                </a:lnTo>
                <a:lnTo>
                  <a:pt x="389672" y="191422"/>
                </a:lnTo>
                <a:close/>
              </a:path>
            </a:pathLst>
          </a:custGeom>
          <a:solidFill>
            <a:schemeClr val="bg1"/>
          </a:solidFill>
          <a:ln w="31750">
            <a:solidFill>
              <a:srgbClr val="A7A7A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en-US" b="1" dirty="0">
                <a:solidFill>
                  <a:schemeClr val="accent1"/>
                </a:solidFill>
              </a:rPr>
              <a:t>Your goal</a:t>
            </a:r>
          </a:p>
        </p:txBody>
      </p:sp>
      <p:sp>
        <p:nvSpPr>
          <p:cNvPr id="162" name="Freeform: Shape 161">
            <a:extLst>
              <a:ext uri="{FF2B5EF4-FFF2-40B4-BE49-F238E27FC236}">
                <a16:creationId xmlns:a16="http://schemas.microsoft.com/office/drawing/2014/main" id="{DEBCEF79-79BB-84F1-CCC0-4DEA265D159A}"/>
              </a:ext>
            </a:extLst>
          </p:cNvPr>
          <p:cNvSpPr/>
          <p:nvPr/>
        </p:nvSpPr>
        <p:spPr>
          <a:xfrm>
            <a:off x="1100695" y="3143658"/>
            <a:ext cx="1629806" cy="655066"/>
          </a:xfrm>
          <a:custGeom>
            <a:avLst/>
            <a:gdLst>
              <a:gd name="connsiteX0" fmla="*/ 408903 w 1629806"/>
              <a:gd name="connsiteY0" fmla="*/ 0 h 655066"/>
              <a:gd name="connsiteX1" fmla="*/ 565925 w 1629806"/>
              <a:gd name="connsiteY1" fmla="*/ 190797 h 655066"/>
              <a:gd name="connsiteX2" fmla="*/ 1629806 w 1629806"/>
              <a:gd name="connsiteY2" fmla="*/ 190797 h 655066"/>
              <a:gd name="connsiteX3" fmla="*/ 1629806 w 1629806"/>
              <a:gd name="connsiteY3" fmla="*/ 655066 h 655066"/>
              <a:gd name="connsiteX4" fmla="*/ 0 w 1629806"/>
              <a:gd name="connsiteY4" fmla="*/ 655066 h 655066"/>
              <a:gd name="connsiteX5" fmla="*/ 0 w 1629806"/>
              <a:gd name="connsiteY5" fmla="*/ 190797 h 655066"/>
              <a:gd name="connsiteX6" fmla="*/ 251880 w 1629806"/>
              <a:gd name="connsiteY6" fmla="*/ 190797 h 65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806" h="655066">
                <a:moveTo>
                  <a:pt x="408903" y="0"/>
                </a:moveTo>
                <a:lnTo>
                  <a:pt x="565925" y="190797"/>
                </a:lnTo>
                <a:lnTo>
                  <a:pt x="1629806" y="190797"/>
                </a:lnTo>
                <a:lnTo>
                  <a:pt x="1629806" y="655066"/>
                </a:lnTo>
                <a:lnTo>
                  <a:pt x="0" y="655066"/>
                </a:lnTo>
                <a:lnTo>
                  <a:pt x="0" y="190797"/>
                </a:lnTo>
                <a:lnTo>
                  <a:pt x="251880" y="190797"/>
                </a:lnTo>
                <a:close/>
              </a:path>
            </a:pathLst>
          </a:custGeom>
          <a:solidFill>
            <a:schemeClr val="bg1"/>
          </a:solidFill>
          <a:ln w="31750">
            <a:solidFill>
              <a:srgbClr val="A7A7A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28600" rIns="91440" bIns="45720" numCol="1" spcCol="0" rtlCol="0" fromWordArt="0" anchor="ctr" anchorCtr="0" forceAA="0" compatLnSpc="1">
            <a:prstTxWarp prst="textNoShape">
              <a:avLst/>
            </a:prstTxWarp>
            <a:noAutofit/>
          </a:bodyPr>
          <a:lstStyle/>
          <a:p>
            <a:pPr algn="ctr"/>
            <a:r>
              <a:rPr lang="en-US" dirty="0">
                <a:solidFill>
                  <a:schemeClr val="accent1"/>
                </a:solidFill>
              </a:rPr>
              <a:t>You are here</a:t>
            </a:r>
          </a:p>
        </p:txBody>
      </p:sp>
      <p:sp>
        <p:nvSpPr>
          <p:cNvPr id="163" name="Rectangle 162">
            <a:extLst>
              <a:ext uri="{FF2B5EF4-FFF2-40B4-BE49-F238E27FC236}">
                <a16:creationId xmlns:a16="http://schemas.microsoft.com/office/drawing/2014/main" id="{DF64A995-EDBC-20FA-EB90-9ED5630CE515}"/>
              </a:ext>
            </a:extLst>
          </p:cNvPr>
          <p:cNvSpPr/>
          <p:nvPr/>
        </p:nvSpPr>
        <p:spPr bwMode="gray">
          <a:xfrm>
            <a:off x="1915598" y="5453351"/>
            <a:ext cx="3516007"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Years to Retirement</a:t>
            </a:r>
          </a:p>
        </p:txBody>
      </p:sp>
      <p:sp>
        <p:nvSpPr>
          <p:cNvPr id="164" name="Rectangle 163">
            <a:extLst>
              <a:ext uri="{FF2B5EF4-FFF2-40B4-BE49-F238E27FC236}">
                <a16:creationId xmlns:a16="http://schemas.microsoft.com/office/drawing/2014/main" id="{26E7AA27-C4C5-C92D-9E5A-D6F78BE5DF7D}"/>
              </a:ext>
            </a:extLst>
          </p:cNvPr>
          <p:cNvSpPr/>
          <p:nvPr/>
        </p:nvSpPr>
        <p:spPr bwMode="gray">
          <a:xfrm>
            <a:off x="6224535" y="3353997"/>
            <a:ext cx="1154165" cy="110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TextBox 164">
            <a:extLst>
              <a:ext uri="{FF2B5EF4-FFF2-40B4-BE49-F238E27FC236}">
                <a16:creationId xmlns:a16="http://schemas.microsoft.com/office/drawing/2014/main" id="{29207A1B-6FF3-F986-D702-8A52FD15A2A8}"/>
              </a:ext>
            </a:extLst>
          </p:cNvPr>
          <p:cNvSpPr txBox="1"/>
          <p:nvPr/>
        </p:nvSpPr>
        <p:spPr bwMode="gray">
          <a:xfrm>
            <a:off x="6245443" y="2851032"/>
            <a:ext cx="2028958" cy="369204"/>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1"/>
                </a:solidFill>
                <a:effectLst/>
                <a:uLnTx/>
                <a:uFillTx/>
                <a:latin typeface="Arial Narrow" panose="020B0606020202030204" pitchFamily="34" charset="0"/>
                <a:ea typeface="+mn-ea"/>
                <a:cs typeface="+mn-cs"/>
              </a:rPr>
              <a:t>$871,103  </a:t>
            </a:r>
          </a:p>
        </p:txBody>
      </p:sp>
      <p:sp>
        <p:nvSpPr>
          <p:cNvPr id="166" name="Rectangle 165">
            <a:extLst>
              <a:ext uri="{FF2B5EF4-FFF2-40B4-BE49-F238E27FC236}">
                <a16:creationId xmlns:a16="http://schemas.microsoft.com/office/drawing/2014/main" id="{5B8E878D-7207-04C1-127D-DCABC9A9BCFF}"/>
              </a:ext>
            </a:extLst>
          </p:cNvPr>
          <p:cNvSpPr/>
          <p:nvPr/>
        </p:nvSpPr>
        <p:spPr>
          <a:xfrm>
            <a:off x="6245443" y="3234573"/>
            <a:ext cx="1629806" cy="542456"/>
          </a:xfrm>
          <a:prstGeom prst="rect">
            <a:avLst/>
          </a:prstGeom>
        </p:spPr>
        <p:txBody>
          <a:bodyPr wrap="square" lIns="0">
            <a:spAutoFit/>
          </a:bodyPr>
          <a:lstStyle/>
          <a:p>
            <a:pPr lvl="0">
              <a:lnSpc>
                <a:spcPts val="1700"/>
              </a:lnSpc>
              <a:defRPr/>
            </a:pPr>
            <a:r>
              <a:rPr lang="en-US" sz="2000" dirty="0">
                <a:solidFill>
                  <a:schemeClr val="accent1"/>
                </a:solidFill>
                <a:latin typeface="Arial Narrow" panose="020B0606020202030204" pitchFamily="34" charset="0"/>
              </a:rPr>
              <a:t>50/50 stocks and bonds</a:t>
            </a:r>
            <a:endParaRPr lang="en-US" sz="1200" dirty="0">
              <a:solidFill>
                <a:schemeClr val="accent1"/>
              </a:solidFill>
              <a:latin typeface="Arial Narrow" panose="020B0606020202030204" pitchFamily="34" charset="0"/>
            </a:endParaRPr>
          </a:p>
        </p:txBody>
      </p:sp>
      <p:sp>
        <p:nvSpPr>
          <p:cNvPr id="167" name="Rectangle 166">
            <a:extLst>
              <a:ext uri="{FF2B5EF4-FFF2-40B4-BE49-F238E27FC236}">
                <a16:creationId xmlns:a16="http://schemas.microsoft.com/office/drawing/2014/main" id="{BFCFF16A-75CF-34F3-DE12-268FC6AE12B1}"/>
              </a:ext>
            </a:extLst>
          </p:cNvPr>
          <p:cNvSpPr/>
          <p:nvPr/>
        </p:nvSpPr>
        <p:spPr>
          <a:xfrm>
            <a:off x="6250101" y="4788605"/>
            <a:ext cx="1286571" cy="400110"/>
          </a:xfrm>
          <a:prstGeom prst="rect">
            <a:avLst/>
          </a:prstGeom>
        </p:spPr>
        <p:txBody>
          <a:bodyPr wrap="none" lIns="0">
            <a:spAutoFit/>
          </a:bodyPr>
          <a:lstStyle/>
          <a:p>
            <a:r>
              <a:rPr lang="en-US" sz="2000" dirty="0">
                <a:solidFill>
                  <a:schemeClr val="accent2"/>
                </a:solidFill>
                <a:latin typeface="Arial Narrow" panose="020B0606020202030204" pitchFamily="34" charset="0"/>
              </a:rPr>
              <a:t>100% stocks</a:t>
            </a:r>
            <a:endParaRPr lang="en-US" sz="2000" dirty="0">
              <a:solidFill>
                <a:schemeClr val="accent2"/>
              </a:solidFill>
            </a:endParaRPr>
          </a:p>
        </p:txBody>
      </p:sp>
      <p:grpSp>
        <p:nvGrpSpPr>
          <p:cNvPr id="16" name="Group 15">
            <a:extLst>
              <a:ext uri="{FF2B5EF4-FFF2-40B4-BE49-F238E27FC236}">
                <a16:creationId xmlns:a16="http://schemas.microsoft.com/office/drawing/2014/main" id="{99613BFC-812E-9C45-6716-8F1D0F64ED22}"/>
              </a:ext>
            </a:extLst>
          </p:cNvPr>
          <p:cNvGrpSpPr/>
          <p:nvPr/>
        </p:nvGrpSpPr>
        <p:grpSpPr>
          <a:xfrm>
            <a:off x="221889" y="953313"/>
            <a:ext cx="11760562" cy="4801367"/>
            <a:chOff x="221889" y="911231"/>
            <a:chExt cx="11760562" cy="4801367"/>
          </a:xfrm>
        </p:grpSpPr>
        <p:sp>
          <p:nvSpPr>
            <p:cNvPr id="50" name="Rectangle 49">
              <a:extLst>
                <a:ext uri="{FF2B5EF4-FFF2-40B4-BE49-F238E27FC236}">
                  <a16:creationId xmlns:a16="http://schemas.microsoft.com/office/drawing/2014/main" id="{AEDC85D3-244C-6439-5443-C41DBE978477}"/>
                </a:ext>
              </a:extLst>
            </p:cNvPr>
            <p:cNvSpPr/>
            <p:nvPr/>
          </p:nvSpPr>
          <p:spPr>
            <a:xfrm>
              <a:off x="221889" y="911231"/>
              <a:ext cx="11663137" cy="48013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8" name="Group 167">
              <a:extLst>
                <a:ext uri="{FF2B5EF4-FFF2-40B4-BE49-F238E27FC236}">
                  <a16:creationId xmlns:a16="http://schemas.microsoft.com/office/drawing/2014/main" id="{80DC98C7-EF1D-DF53-C79E-05DBC63A8741}"/>
                </a:ext>
              </a:extLst>
            </p:cNvPr>
            <p:cNvGrpSpPr/>
            <p:nvPr/>
          </p:nvGrpSpPr>
          <p:grpSpPr>
            <a:xfrm>
              <a:off x="466619" y="932653"/>
              <a:ext cx="11515832" cy="4770210"/>
              <a:chOff x="466619" y="932653"/>
              <a:chExt cx="11515832" cy="4770210"/>
            </a:xfrm>
          </p:grpSpPr>
          <p:graphicFrame>
            <p:nvGraphicFramePr>
              <p:cNvPr id="169" name="Chart 168">
                <a:extLst>
                  <a:ext uri="{FF2B5EF4-FFF2-40B4-BE49-F238E27FC236}">
                    <a16:creationId xmlns:a16="http://schemas.microsoft.com/office/drawing/2014/main" id="{B9008A4B-1246-14B1-0D63-19B965BE9832}"/>
                  </a:ext>
                </a:extLst>
              </p:cNvPr>
              <p:cNvGraphicFramePr/>
              <p:nvPr>
                <p:extLst>
                  <p:ext uri="{D42A27DB-BD31-4B8C-83A1-F6EECF244321}">
                    <p14:modId xmlns:p14="http://schemas.microsoft.com/office/powerpoint/2010/main" val="4271802496"/>
                  </p:ext>
                </p:extLst>
              </p:nvPr>
            </p:nvGraphicFramePr>
            <p:xfrm>
              <a:off x="466619" y="932653"/>
              <a:ext cx="11515832" cy="4610465"/>
            </p:xfrm>
            <a:graphic>
              <a:graphicData uri="http://schemas.openxmlformats.org/drawingml/2006/chart">
                <c:chart xmlns:c="http://schemas.openxmlformats.org/drawingml/2006/chart" xmlns:r="http://schemas.openxmlformats.org/officeDocument/2006/relationships" r:id="rId4"/>
              </a:graphicData>
            </a:graphic>
          </p:graphicFrame>
          <p:sp>
            <p:nvSpPr>
              <p:cNvPr id="170" name="Rectangle 169">
                <a:extLst>
                  <a:ext uri="{FF2B5EF4-FFF2-40B4-BE49-F238E27FC236}">
                    <a16:creationId xmlns:a16="http://schemas.microsoft.com/office/drawing/2014/main" id="{2902FFF5-B278-FDFD-EFBE-D0AC31683CCE}"/>
                  </a:ext>
                </a:extLst>
              </p:cNvPr>
              <p:cNvSpPr/>
              <p:nvPr/>
            </p:nvSpPr>
            <p:spPr>
              <a:xfrm>
                <a:off x="10053958" y="1551760"/>
                <a:ext cx="944052" cy="1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extBox 170">
                <a:extLst>
                  <a:ext uri="{FF2B5EF4-FFF2-40B4-BE49-F238E27FC236}">
                    <a16:creationId xmlns:a16="http://schemas.microsoft.com/office/drawing/2014/main" id="{1AC780BB-ED26-A907-62EC-43BFD07B32DE}"/>
                  </a:ext>
                </a:extLst>
              </p:cNvPr>
              <p:cNvSpPr txBox="1"/>
              <p:nvPr/>
            </p:nvSpPr>
            <p:spPr>
              <a:xfrm>
                <a:off x="10109933" y="1331329"/>
                <a:ext cx="1446335" cy="682238"/>
              </a:xfrm>
              <a:prstGeom prst="rect">
                <a:avLst/>
              </a:prstGeom>
              <a:noFill/>
            </p:spPr>
            <p:txBody>
              <a:bodyPr wrap="square" rtlCol="0">
                <a:spAutoFit/>
              </a:bodyPr>
              <a:lstStyle/>
              <a:p>
                <a:pPr marL="0" marR="0" lvl="0" indent="0" defTabSz="914400" rtl="0" eaLnBrk="1" fontAlgn="auto" latinLnBrk="0" hangingPunct="1">
                  <a:lnSpc>
                    <a:spcPts val="23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2"/>
                    </a:solidFill>
                    <a:effectLst/>
                    <a:uLnTx/>
                    <a:uFillTx/>
                    <a:latin typeface="Arial Narrow" panose="020B0606020202030204" pitchFamily="34" charset="0"/>
                    <a:ea typeface="+mn-ea"/>
                    <a:cs typeface="+mn-cs"/>
                  </a:rPr>
                  <a:t>3 Years </a:t>
                </a:r>
              </a:p>
              <a:p>
                <a:pPr marL="0" marR="0" lvl="0" indent="0" defTabSz="914400" rtl="0" eaLnBrk="1" fontAlgn="auto" latinLnBrk="0" hangingPunct="1">
                  <a:lnSpc>
                    <a:spcPts val="23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2"/>
                    </a:solidFill>
                    <a:effectLst/>
                    <a:uLnTx/>
                    <a:uFillTx/>
                    <a:latin typeface="Arial Narrow" panose="020B0606020202030204" pitchFamily="34" charset="0"/>
                    <a:ea typeface="+mn-ea"/>
                    <a:cs typeface="+mn-cs"/>
                  </a:rPr>
                  <a:t>10 Months</a:t>
                </a:r>
              </a:p>
            </p:txBody>
          </p:sp>
          <p:sp>
            <p:nvSpPr>
              <p:cNvPr id="172" name="TextBox 171">
                <a:extLst>
                  <a:ext uri="{FF2B5EF4-FFF2-40B4-BE49-F238E27FC236}">
                    <a16:creationId xmlns:a16="http://schemas.microsoft.com/office/drawing/2014/main" id="{A4F4ABBE-CEAA-F1A3-AFA9-4D12B35F4448}"/>
                  </a:ext>
                </a:extLst>
              </p:cNvPr>
              <p:cNvSpPr txBox="1"/>
              <p:nvPr/>
            </p:nvSpPr>
            <p:spPr>
              <a:xfrm>
                <a:off x="7178034" y="1546770"/>
                <a:ext cx="1446335" cy="461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1"/>
                    </a:solidFill>
                    <a:effectLst/>
                    <a:uLnTx/>
                    <a:uFillTx/>
                    <a:latin typeface="Arial Narrow" panose="020B0606020202030204" pitchFamily="34" charset="0"/>
                    <a:ea typeface="+mn-ea"/>
                    <a:cs typeface="+mn-cs"/>
                  </a:rPr>
                  <a:t>12 Months</a:t>
                </a:r>
              </a:p>
            </p:txBody>
          </p:sp>
          <p:sp>
            <p:nvSpPr>
              <p:cNvPr id="173" name="Oval 172">
                <a:extLst>
                  <a:ext uri="{FF2B5EF4-FFF2-40B4-BE49-F238E27FC236}">
                    <a16:creationId xmlns:a16="http://schemas.microsoft.com/office/drawing/2014/main" id="{8A6BE2A7-6BD0-4047-6CC3-CF60E69C5588}"/>
                  </a:ext>
                </a:extLst>
              </p:cNvPr>
              <p:cNvSpPr/>
              <p:nvPr/>
            </p:nvSpPr>
            <p:spPr>
              <a:xfrm>
                <a:off x="1404585" y="2659331"/>
                <a:ext cx="274320" cy="2743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174" name="TextBox 173">
                <a:extLst>
                  <a:ext uri="{FF2B5EF4-FFF2-40B4-BE49-F238E27FC236}">
                    <a16:creationId xmlns:a16="http://schemas.microsoft.com/office/drawing/2014/main" id="{5C7683F3-D30E-D8FB-9490-D9B12ADDE4D1}"/>
                  </a:ext>
                </a:extLst>
              </p:cNvPr>
              <p:cNvSpPr txBox="1"/>
              <p:nvPr/>
            </p:nvSpPr>
            <p:spPr bwMode="gray">
              <a:xfrm>
                <a:off x="6041952" y="4465165"/>
                <a:ext cx="1099968" cy="337933"/>
              </a:xfrm>
              <a:prstGeom prst="rect">
                <a:avLst/>
              </a:prstGeom>
              <a:solidFill>
                <a:schemeClr val="bg1"/>
              </a:solidFill>
            </p:spPr>
            <p:txBody>
              <a:bodyPr wrap="square" lIns="0" tIns="91440" rIns="0" bIns="0" rtlCol="0">
                <a:noAutofit/>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2"/>
                    </a:solidFill>
                    <a:effectLst/>
                    <a:uLnTx/>
                    <a:uFillTx/>
                    <a:latin typeface="Arial Narrow" panose="020B0606020202030204" pitchFamily="34" charset="0"/>
                    <a:ea typeface="+mn-ea"/>
                    <a:cs typeface="+mn-cs"/>
                  </a:rPr>
                  <a:t>$584,342</a:t>
                </a:r>
                <a:endParaRPr kumimoji="0" lang="en-US" sz="2400" i="0" u="none" strike="noStrike" kern="1200" cap="none" spc="0" normalizeH="0" baseline="0" noProof="0" dirty="0">
                  <a:ln>
                    <a:noFill/>
                  </a:ln>
                  <a:solidFill>
                    <a:schemeClr val="accent2"/>
                  </a:solidFill>
                  <a:effectLst/>
                  <a:uLnTx/>
                  <a:uFillTx/>
                  <a:latin typeface="Arial Narrow" panose="020B0606020202030204" pitchFamily="34" charset="0"/>
                </a:endParaRPr>
              </a:p>
            </p:txBody>
          </p:sp>
          <p:sp>
            <p:nvSpPr>
              <p:cNvPr id="175" name="5-Point Star 3">
                <a:extLst>
                  <a:ext uri="{FF2B5EF4-FFF2-40B4-BE49-F238E27FC236}">
                    <a16:creationId xmlns:a16="http://schemas.microsoft.com/office/drawing/2014/main" id="{D267FB71-5E85-D09C-397B-CE1DFE464882}"/>
                  </a:ext>
                </a:extLst>
              </p:cNvPr>
              <p:cNvSpPr/>
              <p:nvPr/>
            </p:nvSpPr>
            <p:spPr>
              <a:xfrm>
                <a:off x="5987755" y="1911736"/>
                <a:ext cx="457200" cy="4572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76" name="Group 175">
                <a:extLst>
                  <a:ext uri="{FF2B5EF4-FFF2-40B4-BE49-F238E27FC236}">
                    <a16:creationId xmlns:a16="http://schemas.microsoft.com/office/drawing/2014/main" id="{89CEB248-A733-B05C-D0C1-4F33E46493A9}"/>
                  </a:ext>
                </a:extLst>
              </p:cNvPr>
              <p:cNvGrpSpPr/>
              <p:nvPr/>
            </p:nvGrpSpPr>
            <p:grpSpPr bwMode="gray">
              <a:xfrm>
                <a:off x="1103313" y="5118087"/>
                <a:ext cx="5308415" cy="584776"/>
                <a:chOff x="1103313" y="5261718"/>
                <a:chExt cx="5308415" cy="433022"/>
              </a:xfrm>
            </p:grpSpPr>
            <p:sp>
              <p:nvSpPr>
                <p:cNvPr id="184" name="TextBox 183">
                  <a:extLst>
                    <a:ext uri="{FF2B5EF4-FFF2-40B4-BE49-F238E27FC236}">
                      <a16:creationId xmlns:a16="http://schemas.microsoft.com/office/drawing/2014/main" id="{B95E98B4-81FE-A167-A34B-CA94EB6BB22C}"/>
                    </a:ext>
                  </a:extLst>
                </p:cNvPr>
                <p:cNvSpPr txBox="1"/>
                <p:nvPr/>
              </p:nvSpPr>
              <p:spPr bwMode="gray">
                <a:xfrm>
                  <a:off x="1103313" y="5261718"/>
                  <a:ext cx="974580" cy="2506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12/99</a:t>
                  </a:r>
                  <a:endParaRPr kumimoji="0" lang="en-US" sz="1600" b="1" i="0" u="none" strike="noStrike" kern="1200" cap="none" spc="0" normalizeH="0" baseline="0" noProof="0" dirty="0">
                    <a:ln>
                      <a:noFill/>
                    </a:ln>
                    <a:effectLst/>
                    <a:uLnTx/>
                    <a:uFillTx/>
                    <a:latin typeface="Arial Narrow" panose="020B0606020202030204" pitchFamily="34" charset="0"/>
                    <a:ea typeface="+mn-ea"/>
                    <a:cs typeface="+mn-cs"/>
                  </a:endParaRPr>
                </a:p>
              </p:txBody>
            </p:sp>
            <p:sp>
              <p:nvSpPr>
                <p:cNvPr id="185" name="TextBox 184">
                  <a:extLst>
                    <a:ext uri="{FF2B5EF4-FFF2-40B4-BE49-F238E27FC236}">
                      <a16:creationId xmlns:a16="http://schemas.microsoft.com/office/drawing/2014/main" id="{13F88415-D08E-6419-FD23-BF5CED1629DB}"/>
                    </a:ext>
                  </a:extLst>
                </p:cNvPr>
                <p:cNvSpPr txBox="1"/>
                <p:nvPr/>
              </p:nvSpPr>
              <p:spPr bwMode="gray">
                <a:xfrm>
                  <a:off x="2366713" y="5261718"/>
                  <a:ext cx="1099968" cy="250697"/>
                </a:xfrm>
                <a:prstGeom prst="rect">
                  <a:avLst/>
                </a:prstGeom>
                <a:solidFill>
                  <a:schemeClr val="bg1"/>
                </a:solidFill>
              </p:spPr>
              <p:txBody>
                <a:bodyPr wrap="square" rtlCol="0">
                  <a:spAutoFit/>
                </a:bodyPr>
                <a:lstStyle>
                  <a:defPPr>
                    <a:defRPr lang="en-US"/>
                  </a:defPPr>
                  <a:lvl1pPr algn="ctr">
                    <a:defRPr sz="1400" b="1">
                      <a:solidFill>
                        <a:schemeClr val="tx1">
                          <a:lumMod val="65000"/>
                          <a:lumOff val="35000"/>
                        </a:schemeClr>
                      </a:solidFill>
                      <a:latin typeface="Arial Narrow" panose="020B0606020202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12/00</a:t>
                  </a:r>
                  <a:endParaRPr kumimoji="0" lang="en-US" sz="16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p:txBody>
            </p:sp>
            <p:sp>
              <p:nvSpPr>
                <p:cNvPr id="186" name="TextBox 185">
                  <a:extLst>
                    <a:ext uri="{FF2B5EF4-FFF2-40B4-BE49-F238E27FC236}">
                      <a16:creationId xmlns:a16="http://schemas.microsoft.com/office/drawing/2014/main" id="{643F4B99-67EA-4AD7-1FB3-9A1E1996A3B2}"/>
                    </a:ext>
                  </a:extLst>
                </p:cNvPr>
                <p:cNvSpPr txBox="1"/>
                <p:nvPr/>
              </p:nvSpPr>
              <p:spPr bwMode="gray">
                <a:xfrm>
                  <a:off x="3673200" y="5261718"/>
                  <a:ext cx="1099968" cy="2506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Narrow" panose="020B0606020202030204" pitchFamily="34" charset="0"/>
                    </a:rPr>
                    <a:t>12/01</a:t>
                  </a:r>
                  <a:endParaRPr kumimoji="0" lang="en-US" sz="1600" b="1" i="0" u="none" strike="noStrike" kern="1200" cap="none" spc="0" normalizeH="0" baseline="0" noProof="0" dirty="0">
                    <a:ln>
                      <a:noFill/>
                    </a:ln>
                    <a:effectLst/>
                    <a:uLnTx/>
                    <a:uFillTx/>
                    <a:latin typeface="Arial Narrow" panose="020B0606020202030204" pitchFamily="34" charset="0"/>
                    <a:ea typeface="+mn-ea"/>
                    <a:cs typeface="+mn-cs"/>
                  </a:endParaRPr>
                </a:p>
              </p:txBody>
            </p:sp>
            <p:sp>
              <p:nvSpPr>
                <p:cNvPr id="187" name="TextBox 186">
                  <a:extLst>
                    <a:ext uri="{FF2B5EF4-FFF2-40B4-BE49-F238E27FC236}">
                      <a16:creationId xmlns:a16="http://schemas.microsoft.com/office/drawing/2014/main" id="{8A6F2E9A-3B94-C385-FD17-917175F8CE03}"/>
                    </a:ext>
                  </a:extLst>
                </p:cNvPr>
                <p:cNvSpPr txBox="1"/>
                <p:nvPr/>
              </p:nvSpPr>
              <p:spPr bwMode="gray">
                <a:xfrm>
                  <a:off x="5311760" y="5261718"/>
                  <a:ext cx="1099968" cy="43302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12/02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Retirement</a:t>
                  </a:r>
                </a:p>
              </p:txBody>
            </p:sp>
          </p:grpSp>
          <p:sp>
            <p:nvSpPr>
              <p:cNvPr id="177" name="TextBox 176">
                <a:extLst>
                  <a:ext uri="{FF2B5EF4-FFF2-40B4-BE49-F238E27FC236}">
                    <a16:creationId xmlns:a16="http://schemas.microsoft.com/office/drawing/2014/main" id="{24B87473-E47C-4773-0872-A80BBEF05075}"/>
                  </a:ext>
                </a:extLst>
              </p:cNvPr>
              <p:cNvSpPr txBox="1"/>
              <p:nvPr/>
            </p:nvSpPr>
            <p:spPr>
              <a:xfrm>
                <a:off x="2193504" y="1551760"/>
                <a:ext cx="2041558" cy="646331"/>
              </a:xfrm>
              <a:prstGeom prst="rect">
                <a:avLst/>
              </a:prstGeom>
              <a:noFill/>
            </p:spPr>
            <p:txBody>
              <a:bodyPr wrap="square" rtlCol="0">
                <a:spAutoFit/>
              </a:bodyPr>
              <a:lstStyle/>
              <a:p>
                <a:r>
                  <a:rPr lang="en-US" b="1" dirty="0">
                    <a:solidFill>
                      <a:srgbClr val="8C8C8C"/>
                    </a:solidFill>
                  </a:rPr>
                  <a:t>Your assumption 8% return</a:t>
                </a:r>
              </a:p>
            </p:txBody>
          </p:sp>
          <p:sp>
            <p:nvSpPr>
              <p:cNvPr id="178" name="TextBox 177">
                <a:extLst>
                  <a:ext uri="{FF2B5EF4-FFF2-40B4-BE49-F238E27FC236}">
                    <a16:creationId xmlns:a16="http://schemas.microsoft.com/office/drawing/2014/main" id="{C3406EF6-C9CA-96A5-0030-1606B53E5CDF}"/>
                  </a:ext>
                </a:extLst>
              </p:cNvPr>
              <p:cNvSpPr txBox="1"/>
              <p:nvPr/>
            </p:nvSpPr>
            <p:spPr bwMode="gray">
              <a:xfrm>
                <a:off x="6041952" y="1063424"/>
                <a:ext cx="1519018" cy="369204"/>
              </a:xfrm>
              <a:prstGeom prst="rect">
                <a:avLst/>
              </a:prstGeom>
              <a:solidFill>
                <a:schemeClr val="bg1"/>
              </a:solidFill>
            </p:spPr>
            <p:txBody>
              <a:bodyPr wrap="square" lIns="0"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rgbClr val="8C8C8C"/>
                    </a:solidFill>
                    <a:effectLst/>
                    <a:uLnTx/>
                    <a:uFillTx/>
                    <a:latin typeface="Arial Narrow" panose="020B0606020202030204" pitchFamily="34" charset="0"/>
                    <a:ea typeface="+mn-ea"/>
                    <a:cs typeface="+mn-cs"/>
                  </a:rPr>
                  <a:t>$1,167,595</a:t>
                </a:r>
              </a:p>
            </p:txBody>
          </p:sp>
          <p:sp>
            <p:nvSpPr>
              <p:cNvPr id="179" name="Rectangle 178">
                <a:extLst>
                  <a:ext uri="{FF2B5EF4-FFF2-40B4-BE49-F238E27FC236}">
                    <a16:creationId xmlns:a16="http://schemas.microsoft.com/office/drawing/2014/main" id="{92D45CDB-2113-7DA2-3BB5-274CE7640ED3}"/>
                  </a:ext>
                </a:extLst>
              </p:cNvPr>
              <p:cNvSpPr/>
              <p:nvPr/>
            </p:nvSpPr>
            <p:spPr bwMode="gray">
              <a:xfrm>
                <a:off x="5987755" y="3272210"/>
                <a:ext cx="1154165" cy="110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a:extLst>
                  <a:ext uri="{FF2B5EF4-FFF2-40B4-BE49-F238E27FC236}">
                    <a16:creationId xmlns:a16="http://schemas.microsoft.com/office/drawing/2014/main" id="{B5BE5478-FA0B-2CDA-6C9A-BFE755CE9D97}"/>
                  </a:ext>
                </a:extLst>
              </p:cNvPr>
              <p:cNvSpPr/>
              <p:nvPr/>
            </p:nvSpPr>
            <p:spPr>
              <a:xfrm>
                <a:off x="6041952" y="3074256"/>
                <a:ext cx="1629806" cy="542456"/>
              </a:xfrm>
              <a:prstGeom prst="rect">
                <a:avLst/>
              </a:prstGeom>
            </p:spPr>
            <p:txBody>
              <a:bodyPr wrap="square" lIns="0">
                <a:spAutoFit/>
              </a:bodyPr>
              <a:lstStyle/>
              <a:p>
                <a:pPr lvl="0">
                  <a:lnSpc>
                    <a:spcPts val="1700"/>
                  </a:lnSpc>
                  <a:defRPr/>
                </a:pPr>
                <a:r>
                  <a:rPr lang="en-US" dirty="0">
                    <a:solidFill>
                      <a:schemeClr val="accent1"/>
                    </a:solidFill>
                    <a:latin typeface="Arial Narrow" panose="020B0606020202030204" pitchFamily="34" charset="0"/>
                  </a:rPr>
                  <a:t>50/50 stocks </a:t>
                </a:r>
                <a:br>
                  <a:rPr lang="en-US" dirty="0">
                    <a:solidFill>
                      <a:schemeClr val="accent1"/>
                    </a:solidFill>
                    <a:latin typeface="Arial Narrow" panose="020B0606020202030204" pitchFamily="34" charset="0"/>
                  </a:rPr>
                </a:br>
                <a:r>
                  <a:rPr lang="en-US" dirty="0">
                    <a:solidFill>
                      <a:schemeClr val="accent1"/>
                    </a:solidFill>
                    <a:latin typeface="Arial Narrow" panose="020B0606020202030204" pitchFamily="34" charset="0"/>
                  </a:rPr>
                  <a:t>and bonds</a:t>
                </a:r>
                <a:endParaRPr lang="en-US" sz="1100" dirty="0">
                  <a:solidFill>
                    <a:schemeClr val="accent1"/>
                  </a:solidFill>
                  <a:latin typeface="Arial Narrow" panose="020B0606020202030204" pitchFamily="34" charset="0"/>
                </a:endParaRPr>
              </a:p>
            </p:txBody>
          </p:sp>
          <p:sp>
            <p:nvSpPr>
              <p:cNvPr id="182" name="Rectangle 181">
                <a:extLst>
                  <a:ext uri="{FF2B5EF4-FFF2-40B4-BE49-F238E27FC236}">
                    <a16:creationId xmlns:a16="http://schemas.microsoft.com/office/drawing/2014/main" id="{E893C195-B872-3773-FC31-AFF119BB0E4E}"/>
                  </a:ext>
                </a:extLst>
              </p:cNvPr>
              <p:cNvSpPr/>
              <p:nvPr/>
            </p:nvSpPr>
            <p:spPr>
              <a:xfrm>
                <a:off x="6041952" y="4701068"/>
                <a:ext cx="1167948" cy="369332"/>
              </a:xfrm>
              <a:prstGeom prst="rect">
                <a:avLst/>
              </a:prstGeom>
            </p:spPr>
            <p:txBody>
              <a:bodyPr wrap="none" lIns="0">
                <a:spAutoFit/>
              </a:bodyPr>
              <a:lstStyle/>
              <a:p>
                <a:r>
                  <a:rPr lang="en-US" dirty="0">
                    <a:solidFill>
                      <a:schemeClr val="accent2"/>
                    </a:solidFill>
                    <a:latin typeface="Arial Narrow" panose="020B0606020202030204" pitchFamily="34" charset="0"/>
                  </a:rPr>
                  <a:t>100% stocks</a:t>
                </a:r>
                <a:endParaRPr lang="en-US" dirty="0">
                  <a:solidFill>
                    <a:schemeClr val="accent2"/>
                  </a:solidFill>
                </a:endParaRPr>
              </a:p>
            </p:txBody>
          </p:sp>
          <p:sp>
            <p:nvSpPr>
              <p:cNvPr id="188" name="Rectangle 187">
                <a:extLst>
                  <a:ext uri="{FF2B5EF4-FFF2-40B4-BE49-F238E27FC236}">
                    <a16:creationId xmlns:a16="http://schemas.microsoft.com/office/drawing/2014/main" id="{CC0C9A0D-40CA-2A75-5C44-7D433C248036}"/>
                  </a:ext>
                </a:extLst>
              </p:cNvPr>
              <p:cNvSpPr/>
              <p:nvPr/>
            </p:nvSpPr>
            <p:spPr bwMode="gray">
              <a:xfrm>
                <a:off x="5949260" y="2768098"/>
                <a:ext cx="1154165" cy="327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Box 179">
                <a:extLst>
                  <a:ext uri="{FF2B5EF4-FFF2-40B4-BE49-F238E27FC236}">
                    <a16:creationId xmlns:a16="http://schemas.microsoft.com/office/drawing/2014/main" id="{74D7A237-B194-5CE7-92B0-2529614C8E69}"/>
                  </a:ext>
                </a:extLst>
              </p:cNvPr>
              <p:cNvSpPr txBox="1"/>
              <p:nvPr/>
            </p:nvSpPr>
            <p:spPr bwMode="gray">
              <a:xfrm>
                <a:off x="6041952" y="2734920"/>
                <a:ext cx="2028958" cy="369204"/>
              </a:xfrm>
              <a:prstGeom prst="rect">
                <a:avLst/>
              </a:prstGeom>
              <a:noFill/>
            </p:spPr>
            <p:txBody>
              <a:bodyPr wrap="square" lIns="0" tIns="0" rIns="0" bIns="0"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1"/>
                    </a:solidFill>
                    <a:effectLst/>
                    <a:uLnTx/>
                    <a:uFillTx/>
                    <a:latin typeface="Arial Narrow" panose="020B0606020202030204" pitchFamily="34" charset="0"/>
                    <a:ea typeface="+mn-ea"/>
                    <a:cs typeface="+mn-cs"/>
                  </a:rPr>
                  <a:t>$871,103  </a:t>
                </a:r>
              </a:p>
            </p:txBody>
          </p:sp>
        </p:grpSp>
      </p:grpSp>
      <p:sp>
        <p:nvSpPr>
          <p:cNvPr id="2" name="TextBox 1">
            <a:extLst>
              <a:ext uri="{FF2B5EF4-FFF2-40B4-BE49-F238E27FC236}">
                <a16:creationId xmlns:a16="http://schemas.microsoft.com/office/drawing/2014/main" id="{D052E6AC-946A-B33D-3F6D-340BB55AD0F0}"/>
              </a:ext>
            </a:extLst>
          </p:cNvPr>
          <p:cNvSpPr txBox="1"/>
          <p:nvPr/>
        </p:nvSpPr>
        <p:spPr>
          <a:xfrm>
            <a:off x="418125" y="577841"/>
            <a:ext cx="5988335" cy="369332"/>
          </a:xfrm>
          <a:prstGeom prst="rect">
            <a:avLst/>
          </a:prstGeom>
          <a:noFill/>
        </p:spPr>
        <p:txBody>
          <a:bodyPr wrap="square" rtlCol="0">
            <a:spAutoFit/>
          </a:bodyPr>
          <a:lstStyle/>
          <a:p>
            <a:r>
              <a:rPr lang="en-US" dirty="0"/>
              <a:t>Hypothetical example</a:t>
            </a:r>
          </a:p>
        </p:txBody>
      </p:sp>
    </p:spTree>
    <p:extLst>
      <p:ext uri="{BB962C8B-B14F-4D97-AF65-F5344CB8AC3E}">
        <p14:creationId xmlns:p14="http://schemas.microsoft.com/office/powerpoint/2010/main" val="178581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46">
                                            <p:graphicEl>
                                              <a:chart seriesIdx="0" categoryIdx="-4" bldStep="series"/>
                                            </p:graphicEl>
                                          </p:spTgt>
                                        </p:tgtEl>
                                        <p:attrNameLst>
                                          <p:attrName>style.visibility</p:attrName>
                                        </p:attrNameLst>
                                      </p:cBhvr>
                                      <p:to>
                                        <p:strVal val="visible"/>
                                      </p:to>
                                    </p:set>
                                    <p:animEffect transition="in" filter="wipe(left)">
                                      <p:cBhvr>
                                        <p:cTn id="10" dur="500"/>
                                        <p:tgtEl>
                                          <p:spTgt spid="146">
                                            <p:graphicEl>
                                              <a:chart seriesIdx="0" categoryIdx="-4" bldStep="series"/>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500"/>
                                        <p:tgtEl>
                                          <p:spTgt spid="1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fade">
                                      <p:cBhvr>
                                        <p:cTn id="16" dur="500"/>
                                        <p:tgtEl>
                                          <p:spTgt spid="16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fade">
                                      <p:cBhvr>
                                        <p:cTn id="20" dur="500"/>
                                        <p:tgtEl>
                                          <p:spTgt spid="1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fade">
                                      <p:cBhvr>
                                        <p:cTn id="23" dur="500"/>
                                        <p:tgtEl>
                                          <p:spTgt spid="16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6">
                                            <p:graphicEl>
                                              <a:chart seriesIdx="1" categoryIdx="-4" bldStep="series"/>
                                            </p:graphicEl>
                                          </p:spTgt>
                                        </p:tgtEl>
                                        <p:attrNameLst>
                                          <p:attrName>style.visibility</p:attrName>
                                        </p:attrNameLst>
                                      </p:cBhvr>
                                      <p:to>
                                        <p:strVal val="visible"/>
                                      </p:to>
                                    </p:set>
                                    <p:animEffect transition="in" filter="wipe(left)">
                                      <p:cBhvr>
                                        <p:cTn id="28" dur="500"/>
                                        <p:tgtEl>
                                          <p:spTgt spid="146">
                                            <p:graphicEl>
                                              <a:chart seriesIdx="1" categoryIdx="-4" bldStep="series"/>
                                            </p:graphicEl>
                                          </p:spTgt>
                                        </p:tgtEl>
                                      </p:cBhvr>
                                    </p:animEffect>
                                  </p:childTnLst>
                                </p:cTn>
                              </p:par>
                              <p:par>
                                <p:cTn id="29" presetID="10" presetClass="exit" presetSubtype="0" fill="hold" grpId="1" nodeType="withEffect">
                                  <p:stCondLst>
                                    <p:cond delay="0"/>
                                  </p:stCondLst>
                                  <p:childTnLst>
                                    <p:animEffect transition="out" filter="fade">
                                      <p:cBhvr>
                                        <p:cTn id="30" dur="500"/>
                                        <p:tgtEl>
                                          <p:spTgt spid="161"/>
                                        </p:tgtEl>
                                      </p:cBhvr>
                                    </p:animEffect>
                                    <p:set>
                                      <p:cBhvr>
                                        <p:cTn id="31" dur="1" fill="hold">
                                          <p:stCondLst>
                                            <p:cond delay="499"/>
                                          </p:stCondLst>
                                        </p:cTn>
                                        <p:tgtEl>
                                          <p:spTgt spid="161"/>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62"/>
                                        </p:tgtEl>
                                      </p:cBhvr>
                                    </p:animEffect>
                                    <p:set>
                                      <p:cBhvr>
                                        <p:cTn id="34" dur="1" fill="hold">
                                          <p:stCondLst>
                                            <p:cond delay="499"/>
                                          </p:stCondLst>
                                        </p:cTn>
                                        <p:tgtEl>
                                          <p:spTgt spid="162"/>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fade">
                                      <p:cBhvr>
                                        <p:cTn id="37" dur="500"/>
                                        <p:tgtEl>
                                          <p:spTgt spid="159"/>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6">
                                            <p:graphicEl>
                                              <a:chart seriesIdx="2" categoryIdx="-4" bldStep="series"/>
                                            </p:graphicEl>
                                          </p:spTgt>
                                        </p:tgtEl>
                                        <p:attrNameLst>
                                          <p:attrName>style.visibility</p:attrName>
                                        </p:attrNameLst>
                                      </p:cBhvr>
                                      <p:to>
                                        <p:strVal val="visible"/>
                                      </p:to>
                                    </p:set>
                                    <p:animEffect transition="in" filter="wipe(left)">
                                      <p:cBhvr>
                                        <p:cTn id="46" dur="500"/>
                                        <p:tgtEl>
                                          <p:spTgt spid="146">
                                            <p:graphicEl>
                                              <a:chart seriesIdx="2" categoryIdx="-4" bldStep="series"/>
                                            </p:graphicEl>
                                          </p:spTgt>
                                        </p:tgtEl>
                                      </p:cBhvr>
                                    </p:animEffect>
                                  </p:childTnLst>
                                </p:cTn>
                              </p:par>
                              <p:par>
                                <p:cTn id="47" presetID="10" presetClass="exit" presetSubtype="0" fill="hold" grpId="2" nodeType="withEffect">
                                  <p:stCondLst>
                                    <p:cond delay="0"/>
                                  </p:stCondLst>
                                  <p:childTnLst>
                                    <p:animEffect transition="out" filter="fade">
                                      <p:cBhvr>
                                        <p:cTn id="48" dur="500"/>
                                        <p:tgtEl>
                                          <p:spTgt spid="159"/>
                                        </p:tgtEl>
                                      </p:cBhvr>
                                    </p:animEffect>
                                    <p:set>
                                      <p:cBhvr>
                                        <p:cTn id="49" dur="1" fill="hold">
                                          <p:stCondLst>
                                            <p:cond delay="499"/>
                                          </p:stCondLst>
                                        </p:cTn>
                                        <p:tgtEl>
                                          <p:spTgt spid="15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60"/>
                                        </p:tgtEl>
                                      </p:cBhvr>
                                    </p:animEffect>
                                    <p:set>
                                      <p:cBhvr>
                                        <p:cTn id="52" dur="1" fill="hold">
                                          <p:stCondLst>
                                            <p:cond delay="499"/>
                                          </p:stCondLst>
                                        </p:cTn>
                                        <p:tgtEl>
                                          <p:spTgt spid="160"/>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46">
                                            <p:graphicEl>
                                              <a:chart seriesIdx="1" categoryIdx="-4" bldStep="series"/>
                                            </p:graphic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54"/>
                                        </p:tgtEl>
                                      </p:cBhvr>
                                    </p:animEffect>
                                    <p:set>
                                      <p:cBhvr>
                                        <p:cTn id="57" dur="1" fill="hold">
                                          <p:stCondLst>
                                            <p:cond delay="499"/>
                                          </p:stCondLst>
                                        </p:cTn>
                                        <p:tgtEl>
                                          <p:spTgt spid="154"/>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63"/>
                                        </p:tgtEl>
                                      </p:cBhvr>
                                    </p:animEffect>
                                    <p:set>
                                      <p:cBhvr>
                                        <p:cTn id="60" dur="1" fill="hold">
                                          <p:stCondLst>
                                            <p:cond delay="499"/>
                                          </p:stCondLst>
                                        </p:cTn>
                                        <p:tgtEl>
                                          <p:spTgt spid="163"/>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52"/>
                                        </p:tgtEl>
                                        <p:attrNameLst>
                                          <p:attrName>style.visibility</p:attrName>
                                        </p:attrNameLst>
                                      </p:cBhvr>
                                      <p:to>
                                        <p:strVal val="visible"/>
                                      </p:to>
                                    </p:set>
                                    <p:animEffect transition="in" filter="fade">
                                      <p:cBhvr>
                                        <p:cTn id="64" dur="500"/>
                                        <p:tgtEl>
                                          <p:spTgt spid="1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500"/>
                                        <p:tgtEl>
                                          <p:spTgt spid="16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46">
                                            <p:graphicEl>
                                              <a:chart seriesIdx="3" categoryIdx="-4" bldStep="series"/>
                                            </p:graphicEl>
                                          </p:spTgt>
                                        </p:tgtEl>
                                        <p:attrNameLst>
                                          <p:attrName>style.visibility</p:attrName>
                                        </p:attrNameLst>
                                      </p:cBhvr>
                                      <p:to>
                                        <p:strVal val="visible"/>
                                      </p:to>
                                    </p:set>
                                    <p:animEffect transition="in" filter="wipe(left)">
                                      <p:cBhvr>
                                        <p:cTn id="72" dur="500"/>
                                        <p:tgtEl>
                                          <p:spTgt spid="146">
                                            <p:graphicEl>
                                              <a:chart seriesIdx="3" categoryIdx="-4" bldStep="series"/>
                                            </p:graphicEl>
                                          </p:spTgt>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65"/>
                                        </p:tgtEl>
                                        <p:attrNameLst>
                                          <p:attrName>style.visibility</p:attrName>
                                        </p:attrNameLst>
                                      </p:cBhvr>
                                      <p:to>
                                        <p:strVal val="visible"/>
                                      </p:to>
                                    </p:set>
                                    <p:animEffect transition="in" filter="fade">
                                      <p:cBhvr>
                                        <p:cTn id="76" dur="500"/>
                                        <p:tgtEl>
                                          <p:spTgt spid="16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Effect transition="in" filter="fade">
                                      <p:cBhvr>
                                        <p:cTn id="79" dur="500"/>
                                        <p:tgtEl>
                                          <p:spTgt spid="16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8" fill="hold" grpId="0" nodeType="clickEffect">
                                  <p:stCondLst>
                                    <p:cond delay="0"/>
                                  </p:stCondLst>
                                  <p:childTnLst>
                                    <p:animEffect transition="out" filter="wipe(left)">
                                      <p:cBhvr>
                                        <p:cTn id="83" dur="500"/>
                                        <p:tgtEl>
                                          <p:spTgt spid="150"/>
                                        </p:tgtEl>
                                      </p:cBhvr>
                                    </p:animEffect>
                                    <p:set>
                                      <p:cBhvr>
                                        <p:cTn id="84" dur="1" fill="hold">
                                          <p:stCondLst>
                                            <p:cond delay="499"/>
                                          </p:stCondLst>
                                        </p:cTn>
                                        <p:tgtEl>
                                          <p:spTgt spid="150"/>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500"/>
                                        <p:tgtEl>
                                          <p:spTgt spid="162"/>
                                        </p:tgtEl>
                                      </p:cBhvr>
                                    </p:animEffect>
                                    <p:set>
                                      <p:cBhvr>
                                        <p:cTn id="87" dur="1" fill="hold">
                                          <p:stCondLst>
                                            <p:cond delay="499"/>
                                          </p:stCondLst>
                                        </p:cTn>
                                        <p:tgtEl>
                                          <p:spTgt spid="162"/>
                                        </p:tgtEl>
                                        <p:attrNameLst>
                                          <p:attrName>style.visibility</p:attrName>
                                        </p:attrNameLst>
                                      </p:cBhvr>
                                      <p:to>
                                        <p:strVal val="hidden"/>
                                      </p:to>
                                    </p:set>
                                  </p:childTnLst>
                                </p:cTn>
                              </p:par>
                              <p:par>
                                <p:cTn id="88" presetID="10" presetClass="exit" presetSubtype="0" fill="hold" grpId="2" nodeType="withEffect">
                                  <p:stCondLst>
                                    <p:cond delay="0"/>
                                  </p:stCondLst>
                                  <p:childTnLst>
                                    <p:animEffect transition="out" filter="fade">
                                      <p:cBhvr>
                                        <p:cTn id="89" dur="500"/>
                                        <p:tgtEl>
                                          <p:spTgt spid="161"/>
                                        </p:tgtEl>
                                      </p:cBhvr>
                                    </p:animEffect>
                                    <p:set>
                                      <p:cBhvr>
                                        <p:cTn id="90" dur="1" fill="hold">
                                          <p:stCondLst>
                                            <p:cond delay="499"/>
                                          </p:stCondLst>
                                        </p:cTn>
                                        <p:tgtEl>
                                          <p:spTgt spid="161"/>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59"/>
                                        </p:tgtEl>
                                      </p:cBhvr>
                                    </p:animEffect>
                                    <p:set>
                                      <p:cBhvr>
                                        <p:cTn id="93" dur="1" fill="hold">
                                          <p:stCondLst>
                                            <p:cond delay="499"/>
                                          </p:stCondLst>
                                        </p:cTn>
                                        <p:tgtEl>
                                          <p:spTgt spid="15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52"/>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65"/>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6" grpId="0" uiExpand="1">
        <p:bldSub>
          <a:bldChart bld="series" animBg="0"/>
        </p:bldSub>
      </p:bldGraphic>
      <p:bldGraphic spid="146" grpId="1" uiExpand="1">
        <p:bldSub>
          <a:bldChart bld="series" animBg="0"/>
        </p:bldSub>
      </p:bldGraphic>
      <p:bldP spid="150" grpId="0" animBg="1"/>
      <p:bldP spid="151" grpId="0" animBg="1"/>
      <p:bldP spid="152" grpId="0" animBg="1"/>
      <p:bldP spid="152" grpId="1" animBg="1"/>
      <p:bldP spid="153" grpId="0" animBg="1"/>
      <p:bldP spid="153" grpId="1" animBg="1"/>
      <p:bldP spid="159" grpId="0"/>
      <p:bldP spid="159" grpId="1"/>
      <p:bldP spid="159" grpId="2"/>
      <p:bldP spid="160" grpId="0" animBg="1"/>
      <p:bldP spid="160" grpId="1" animBg="1"/>
      <p:bldP spid="161" grpId="0" animBg="1"/>
      <p:bldP spid="161" grpId="1" animBg="1"/>
      <p:bldP spid="161" grpId="2" animBg="1"/>
      <p:bldP spid="162" grpId="0" animBg="1"/>
      <p:bldP spid="162" grpId="1" animBg="1"/>
      <p:bldP spid="162" grpId="2" animBg="1"/>
      <p:bldP spid="163" grpId="0"/>
      <p:bldP spid="165" grpId="0"/>
      <p:bldP spid="165" grpId="1"/>
      <p:bldP spid="166" grpId="0"/>
      <p:bldP spid="1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5ADFB4E9-933D-4705-A605-9FD66F696F38}"/>
              </a:ext>
            </a:extLst>
          </p:cNvPr>
          <p:cNvSpPr>
            <a:spLocks noGrp="1"/>
          </p:cNvSpPr>
          <p:nvPr>
            <p:ph type="body" sz="quarter" idx="26"/>
          </p:nvPr>
        </p:nvSpPr>
        <p:spPr>
          <a:xfrm>
            <a:off x="457136" y="6315286"/>
            <a:ext cx="11274552" cy="307777"/>
          </a:xfrm>
        </p:spPr>
        <p:txBody>
          <a:bodyPr vert="horz" wrap="square" lIns="0" tIns="0" rIns="0" bIns="0" rtlCol="0" anchor="b" anchorCtr="0">
            <a:spAutoFit/>
          </a:bodyPr>
          <a:lstStyle/>
          <a:p>
            <a:pPr defTabSz="914400"/>
            <a:r>
              <a:rPr lang="en-US" b="0" dirty="0">
                <a:solidFill>
                  <a:schemeClr val="tx1"/>
                </a:solidFill>
              </a:rPr>
              <a:t>Source: © 2023 Morningstar, Inc. Assumes $900,000 investment on 12/31/07 and monthly contributions of $833. Blended 50/50 stocks and bonds portfolio represented by equal allocations to the S&amp;P 500 Index and the Bloomberg  US Aggregate Bond Index, rebalanced annually. Treasury Bills represented by the FTSE 3M Treasury Bill Index. Indexes are unmanaged and one cannot invest directly in an index. They do not reflect any fees, expenses or sales charges.</a:t>
            </a:r>
          </a:p>
        </p:txBody>
      </p:sp>
      <p:sp>
        <p:nvSpPr>
          <p:cNvPr id="6" name="Text Placeholder 5">
            <a:extLst>
              <a:ext uri="{FF2B5EF4-FFF2-40B4-BE49-F238E27FC236}">
                <a16:creationId xmlns:a16="http://schemas.microsoft.com/office/drawing/2014/main" id="{A99C2975-4A3F-4056-BF61-7CA12E996892}"/>
              </a:ext>
            </a:extLst>
          </p:cNvPr>
          <p:cNvSpPr>
            <a:spLocks noGrp="1"/>
          </p:cNvSpPr>
          <p:nvPr>
            <p:ph type="body" sz="quarter" idx="32"/>
          </p:nvPr>
        </p:nvSpPr>
        <p:spPr/>
        <p:txBody>
          <a:bodyPr/>
          <a:lstStyle/>
          <a:p>
            <a:r>
              <a:rPr lang="en-US" dirty="0">
                <a:solidFill>
                  <a:schemeClr val="tx1"/>
                </a:solidFill>
              </a:rPr>
              <a:t>The problem with jumping out of the market</a:t>
            </a:r>
          </a:p>
        </p:txBody>
      </p:sp>
      <p:sp>
        <p:nvSpPr>
          <p:cNvPr id="22" name="Text Placeholder 12">
            <a:extLst>
              <a:ext uri="{FF2B5EF4-FFF2-40B4-BE49-F238E27FC236}">
                <a16:creationId xmlns:a16="http://schemas.microsoft.com/office/drawing/2014/main" id="{C75C6E31-6F5B-47C2-A2F6-3FA9B6CCB169}"/>
              </a:ext>
            </a:extLst>
          </p:cNvPr>
          <p:cNvSpPr txBox="1">
            <a:spLocks/>
          </p:cNvSpPr>
          <p:nvPr/>
        </p:nvSpPr>
        <p:spPr>
          <a:xfrm>
            <a:off x="457136" y="5735321"/>
            <a:ext cx="11439526" cy="533479"/>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sz="1050" b="0" dirty="0">
                <a:solidFill>
                  <a:srgbClr val="222222"/>
                </a:solidFill>
                <a:effectLst/>
                <a:latin typeface="Arial Narrow" panose="020B0606020202030204" pitchFamily="34" charset="0"/>
              </a:rPr>
              <a:t>This is a hypothetical example only and does not represent any specific investment product. Actual investments may include fees, charges and other expenses that would affect an investment’s return. It assumes no distributions are made during these periods. Actual returns will vary. Investment return and principal value will fluctuate, and when redeemed, securities may be worth more or less than the original cost.</a:t>
            </a:r>
            <a:endParaRPr lang="en-US" sz="1050" dirty="0">
              <a:latin typeface="Arial Narrow" panose="020B0606020202030204" pitchFamily="34" charset="0"/>
            </a:endParaRPr>
          </a:p>
          <a:p>
            <a:pPr lvl="2"/>
            <a:r>
              <a:rPr lang="en-US" i="0" dirty="0"/>
              <a:t>Treasuries if held to maturity, offer a fixed rate of return and fixed principal value; their interest payments and principal are guaranteed. </a:t>
            </a:r>
          </a:p>
        </p:txBody>
      </p:sp>
      <p:graphicFrame>
        <p:nvGraphicFramePr>
          <p:cNvPr id="2" name="Chart 1">
            <a:extLst>
              <a:ext uri="{FF2B5EF4-FFF2-40B4-BE49-F238E27FC236}">
                <a16:creationId xmlns:a16="http://schemas.microsoft.com/office/drawing/2014/main" id="{FC97E7D3-3B9B-53B4-FFC1-05F4A6FB49BF}"/>
              </a:ext>
            </a:extLst>
          </p:cNvPr>
          <p:cNvGraphicFramePr/>
          <p:nvPr>
            <p:extLst>
              <p:ext uri="{D42A27DB-BD31-4B8C-83A1-F6EECF244321}">
                <p14:modId xmlns:p14="http://schemas.microsoft.com/office/powerpoint/2010/main" val="43058432"/>
              </p:ext>
            </p:extLst>
          </p:nvPr>
        </p:nvGraphicFramePr>
        <p:xfrm>
          <a:off x="457199" y="959865"/>
          <a:ext cx="11731626"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9F6D843A-2E18-988A-6FCB-234F3FB0D382}"/>
              </a:ext>
            </a:extLst>
          </p:cNvPr>
          <p:cNvSpPr/>
          <p:nvPr/>
        </p:nvSpPr>
        <p:spPr>
          <a:xfrm>
            <a:off x="1835675" y="2233943"/>
            <a:ext cx="1084185" cy="436017"/>
          </a:xfrm>
          <a:prstGeom prst="rect">
            <a:avLst/>
          </a:prstGeom>
          <a:solidFill>
            <a:schemeClr val="bg1">
              <a:alpha val="0"/>
            </a:schemeClr>
          </a:solidFill>
        </p:spPr>
        <p:txBody>
          <a:bodyPr wrap="square" lIns="0" tIns="0" rIns="0" bIns="0">
            <a:spAutoFit/>
          </a:bodyPr>
          <a:lstStyle/>
          <a:p>
            <a:pPr lvl="0">
              <a:lnSpc>
                <a:spcPts val="1700"/>
              </a:lnSpc>
              <a:defRPr/>
            </a:pPr>
            <a:r>
              <a:rPr lang="en-US" dirty="0">
                <a:solidFill>
                  <a:schemeClr val="accent1"/>
                </a:solidFill>
                <a:latin typeface="Arial Narrow" panose="020B0606020202030204" pitchFamily="34" charset="0"/>
              </a:rPr>
              <a:t>50/50 stocks and bonds</a:t>
            </a:r>
            <a:endParaRPr lang="en-US" sz="1100" dirty="0">
              <a:solidFill>
                <a:schemeClr val="accent1"/>
              </a:solidFill>
              <a:latin typeface="Arial Narrow" panose="020B0606020202030204" pitchFamily="34" charset="0"/>
            </a:endParaRPr>
          </a:p>
        </p:txBody>
      </p:sp>
      <p:sp>
        <p:nvSpPr>
          <p:cNvPr id="4" name="Oval 3">
            <a:extLst>
              <a:ext uri="{FF2B5EF4-FFF2-40B4-BE49-F238E27FC236}">
                <a16:creationId xmlns:a16="http://schemas.microsoft.com/office/drawing/2014/main" id="{14145991-8053-91BB-E55B-D0AF3E19F8B9}"/>
              </a:ext>
            </a:extLst>
          </p:cNvPr>
          <p:cNvSpPr/>
          <p:nvPr/>
        </p:nvSpPr>
        <p:spPr>
          <a:xfrm>
            <a:off x="1482273" y="2582367"/>
            <a:ext cx="252894" cy="2521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5BFB35AF-7F18-885E-CE04-5A1659978079}"/>
              </a:ext>
            </a:extLst>
          </p:cNvPr>
          <p:cNvSpPr/>
          <p:nvPr/>
        </p:nvSpPr>
        <p:spPr>
          <a:xfrm>
            <a:off x="1199448" y="2904883"/>
            <a:ext cx="1629806" cy="655066"/>
          </a:xfrm>
          <a:custGeom>
            <a:avLst/>
            <a:gdLst>
              <a:gd name="connsiteX0" fmla="*/ 408903 w 1629806"/>
              <a:gd name="connsiteY0" fmla="*/ 0 h 655066"/>
              <a:gd name="connsiteX1" fmla="*/ 565925 w 1629806"/>
              <a:gd name="connsiteY1" fmla="*/ 190797 h 655066"/>
              <a:gd name="connsiteX2" fmla="*/ 1629806 w 1629806"/>
              <a:gd name="connsiteY2" fmla="*/ 190797 h 655066"/>
              <a:gd name="connsiteX3" fmla="*/ 1629806 w 1629806"/>
              <a:gd name="connsiteY3" fmla="*/ 655066 h 655066"/>
              <a:gd name="connsiteX4" fmla="*/ 0 w 1629806"/>
              <a:gd name="connsiteY4" fmla="*/ 655066 h 655066"/>
              <a:gd name="connsiteX5" fmla="*/ 0 w 1629806"/>
              <a:gd name="connsiteY5" fmla="*/ 190797 h 655066"/>
              <a:gd name="connsiteX6" fmla="*/ 251880 w 1629806"/>
              <a:gd name="connsiteY6" fmla="*/ 190797 h 65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806" h="655066">
                <a:moveTo>
                  <a:pt x="408903" y="0"/>
                </a:moveTo>
                <a:lnTo>
                  <a:pt x="565925" y="190797"/>
                </a:lnTo>
                <a:lnTo>
                  <a:pt x="1629806" y="190797"/>
                </a:lnTo>
                <a:lnTo>
                  <a:pt x="1629806" y="655066"/>
                </a:lnTo>
                <a:lnTo>
                  <a:pt x="0" y="655066"/>
                </a:lnTo>
                <a:lnTo>
                  <a:pt x="0" y="190797"/>
                </a:lnTo>
                <a:lnTo>
                  <a:pt x="251880" y="190797"/>
                </a:lnTo>
                <a:close/>
              </a:path>
            </a:pathLst>
          </a:custGeom>
          <a:solidFill>
            <a:schemeClr val="bg1"/>
          </a:solidFill>
          <a:ln w="31750">
            <a:solidFill>
              <a:srgbClr val="A7A7A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228600" rIns="91440" bIns="45720" numCol="1" spcCol="0" rtlCol="0" fromWordArt="0" anchor="ctr" anchorCtr="0" forceAA="0" compatLnSpc="1">
            <a:prstTxWarp prst="textNoShape">
              <a:avLst/>
            </a:prstTxWarp>
            <a:noAutofit/>
          </a:bodyPr>
          <a:lstStyle/>
          <a:p>
            <a:pPr algn="ctr"/>
            <a:r>
              <a:rPr lang="en-US" dirty="0">
                <a:solidFill>
                  <a:schemeClr val="accent1"/>
                </a:solidFill>
              </a:rPr>
              <a:t>You are here</a:t>
            </a:r>
          </a:p>
        </p:txBody>
      </p:sp>
      <p:sp>
        <p:nvSpPr>
          <p:cNvPr id="8" name="Rectangle 7">
            <a:extLst>
              <a:ext uri="{FF2B5EF4-FFF2-40B4-BE49-F238E27FC236}">
                <a16:creationId xmlns:a16="http://schemas.microsoft.com/office/drawing/2014/main" id="{B5862190-4E39-B2B6-58E8-F7641C3CDE1D}"/>
              </a:ext>
            </a:extLst>
          </p:cNvPr>
          <p:cNvSpPr/>
          <p:nvPr/>
        </p:nvSpPr>
        <p:spPr>
          <a:xfrm>
            <a:off x="3710239" y="769365"/>
            <a:ext cx="8279350" cy="4610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3">
            <a:extLst>
              <a:ext uri="{FF2B5EF4-FFF2-40B4-BE49-F238E27FC236}">
                <a16:creationId xmlns:a16="http://schemas.microsoft.com/office/drawing/2014/main" id="{2C89B62A-C243-BCE3-F20D-0C7356E5E694}"/>
              </a:ext>
            </a:extLst>
          </p:cNvPr>
          <p:cNvSpPr/>
          <p:nvPr/>
        </p:nvSpPr>
        <p:spPr>
          <a:xfrm>
            <a:off x="3348737" y="1900496"/>
            <a:ext cx="457200" cy="4572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92E484CD-D5E4-7474-FDD1-792495D69657}"/>
              </a:ext>
            </a:extLst>
          </p:cNvPr>
          <p:cNvSpPr/>
          <p:nvPr/>
        </p:nvSpPr>
        <p:spPr>
          <a:xfrm rot="16200000">
            <a:off x="4444220" y="1324812"/>
            <a:ext cx="464270" cy="1508018"/>
          </a:xfrm>
          <a:custGeom>
            <a:avLst/>
            <a:gdLst>
              <a:gd name="connsiteX0" fmla="*/ 464270 w 464270"/>
              <a:gd name="connsiteY0" fmla="*/ 191422 h 1508018"/>
              <a:gd name="connsiteX1" fmla="*/ 464269 w 464270"/>
              <a:gd name="connsiteY1" fmla="*/ 1508018 h 1508018"/>
              <a:gd name="connsiteX2" fmla="*/ 0 w 464270"/>
              <a:gd name="connsiteY2" fmla="*/ 1508018 h 1508018"/>
              <a:gd name="connsiteX3" fmla="*/ 0 w 464270"/>
              <a:gd name="connsiteY3" fmla="*/ 191422 h 1508018"/>
              <a:gd name="connsiteX4" fmla="*/ 74599 w 464270"/>
              <a:gd name="connsiteY4" fmla="*/ 191422 h 1508018"/>
              <a:gd name="connsiteX5" fmla="*/ 232136 w 464270"/>
              <a:gd name="connsiteY5" fmla="*/ 0 h 1508018"/>
              <a:gd name="connsiteX6" fmla="*/ 389672 w 464270"/>
              <a:gd name="connsiteY6" fmla="*/ 191422 h 150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270" h="1508018">
                <a:moveTo>
                  <a:pt x="464270" y="191422"/>
                </a:moveTo>
                <a:lnTo>
                  <a:pt x="464269" y="1508018"/>
                </a:lnTo>
                <a:lnTo>
                  <a:pt x="0" y="1508018"/>
                </a:lnTo>
                <a:lnTo>
                  <a:pt x="0" y="191422"/>
                </a:lnTo>
                <a:lnTo>
                  <a:pt x="74599" y="191422"/>
                </a:lnTo>
                <a:lnTo>
                  <a:pt x="232136" y="0"/>
                </a:lnTo>
                <a:lnTo>
                  <a:pt x="389672" y="191422"/>
                </a:lnTo>
                <a:close/>
              </a:path>
            </a:pathLst>
          </a:custGeom>
          <a:solidFill>
            <a:schemeClr val="bg1"/>
          </a:solidFill>
          <a:ln w="31750">
            <a:solidFill>
              <a:srgbClr val="A7A7A7"/>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en-US" b="1" dirty="0">
                <a:solidFill>
                  <a:schemeClr val="accent1"/>
                </a:solidFill>
              </a:rPr>
              <a:t>Your goal</a:t>
            </a:r>
          </a:p>
        </p:txBody>
      </p:sp>
      <p:grpSp>
        <p:nvGrpSpPr>
          <p:cNvPr id="14" name="Group 13">
            <a:extLst>
              <a:ext uri="{FF2B5EF4-FFF2-40B4-BE49-F238E27FC236}">
                <a16:creationId xmlns:a16="http://schemas.microsoft.com/office/drawing/2014/main" id="{318A3B2B-3A22-2A83-035C-42742F66C412}"/>
              </a:ext>
            </a:extLst>
          </p:cNvPr>
          <p:cNvGrpSpPr/>
          <p:nvPr/>
        </p:nvGrpSpPr>
        <p:grpSpPr>
          <a:xfrm>
            <a:off x="1362403" y="4935506"/>
            <a:ext cx="2817025" cy="710809"/>
            <a:chOff x="1362403" y="5216981"/>
            <a:chExt cx="2817025" cy="710809"/>
          </a:xfrm>
          <a:solidFill>
            <a:schemeClr val="bg1"/>
          </a:solidFill>
        </p:grpSpPr>
        <p:sp>
          <p:nvSpPr>
            <p:cNvPr id="15" name="Rectangle 14">
              <a:extLst>
                <a:ext uri="{FF2B5EF4-FFF2-40B4-BE49-F238E27FC236}">
                  <a16:creationId xmlns:a16="http://schemas.microsoft.com/office/drawing/2014/main" id="{95F83770-FA59-D0B2-F6E0-61DBA453F094}"/>
                </a:ext>
              </a:extLst>
            </p:cNvPr>
            <p:cNvSpPr/>
            <p:nvPr/>
          </p:nvSpPr>
          <p:spPr>
            <a:xfrm>
              <a:off x="1362403" y="5216981"/>
              <a:ext cx="2817025" cy="7108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ectangle 15">
              <a:extLst>
                <a:ext uri="{FF2B5EF4-FFF2-40B4-BE49-F238E27FC236}">
                  <a16:creationId xmlns:a16="http://schemas.microsoft.com/office/drawing/2014/main" id="{221D15B9-B7AE-46AD-EE24-C88A53365945}"/>
                </a:ext>
              </a:extLst>
            </p:cNvPr>
            <p:cNvSpPr/>
            <p:nvPr/>
          </p:nvSpPr>
          <p:spPr>
            <a:xfrm>
              <a:off x="1655079" y="5589236"/>
              <a:ext cx="2243009" cy="338554"/>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Years to Retirement</a:t>
              </a:r>
            </a:p>
          </p:txBody>
        </p:sp>
        <p:sp>
          <p:nvSpPr>
            <p:cNvPr id="17" name="TextBox 16">
              <a:extLst>
                <a:ext uri="{FF2B5EF4-FFF2-40B4-BE49-F238E27FC236}">
                  <a16:creationId xmlns:a16="http://schemas.microsoft.com/office/drawing/2014/main" id="{83C468D5-065F-F61F-E3F4-67FE7B3A3017}"/>
                </a:ext>
              </a:extLst>
            </p:cNvPr>
            <p:cNvSpPr txBox="1"/>
            <p:nvPr/>
          </p:nvSpPr>
          <p:spPr>
            <a:xfrm>
              <a:off x="1373738" y="5223195"/>
              <a:ext cx="365760" cy="33855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3</a:t>
              </a:r>
            </a:p>
          </p:txBody>
        </p:sp>
        <p:sp>
          <p:nvSpPr>
            <p:cNvPr id="20" name="TextBox 19">
              <a:extLst>
                <a:ext uri="{FF2B5EF4-FFF2-40B4-BE49-F238E27FC236}">
                  <a16:creationId xmlns:a16="http://schemas.microsoft.com/office/drawing/2014/main" id="{1211C979-C153-6180-1E68-49E5FFCA927A}"/>
                </a:ext>
              </a:extLst>
            </p:cNvPr>
            <p:cNvSpPr txBox="1"/>
            <p:nvPr/>
          </p:nvSpPr>
          <p:spPr>
            <a:xfrm>
              <a:off x="2013616" y="5223195"/>
              <a:ext cx="365760" cy="338554"/>
            </a:xfrm>
            <a:prstGeom prst="rect">
              <a:avLst/>
            </a:prstGeom>
            <a:grpFill/>
          </p:spPr>
          <p:txBody>
            <a:bodyPr wrap="square" rtlCol="0">
              <a:spAutoFit/>
            </a:bodyPr>
            <a:lstStyle>
              <a:defPPr>
                <a:defRPr lang="en-US"/>
              </a:defPPr>
              <a:lvl1pPr algn="ctr">
                <a:defRPr sz="1400" b="1">
                  <a:solidFill>
                    <a:schemeClr val="tx1">
                      <a:lumMod val="65000"/>
                      <a:lumOff val="35000"/>
                    </a:schemeClr>
                  </a:solidFill>
                  <a:latin typeface="Arial Narrow" panose="020B060602020203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2</a:t>
              </a:r>
            </a:p>
          </p:txBody>
        </p:sp>
        <p:sp>
          <p:nvSpPr>
            <p:cNvPr id="24" name="TextBox 23">
              <a:extLst>
                <a:ext uri="{FF2B5EF4-FFF2-40B4-BE49-F238E27FC236}">
                  <a16:creationId xmlns:a16="http://schemas.microsoft.com/office/drawing/2014/main" id="{9754AA86-4F98-1CE6-E567-CFEEDC0AB076}"/>
                </a:ext>
              </a:extLst>
            </p:cNvPr>
            <p:cNvSpPr txBox="1"/>
            <p:nvPr/>
          </p:nvSpPr>
          <p:spPr>
            <a:xfrm>
              <a:off x="2653493" y="5223195"/>
              <a:ext cx="365760" cy="33855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1</a:t>
              </a:r>
            </a:p>
          </p:txBody>
        </p:sp>
        <p:sp>
          <p:nvSpPr>
            <p:cNvPr id="25" name="TextBox 24">
              <a:extLst>
                <a:ext uri="{FF2B5EF4-FFF2-40B4-BE49-F238E27FC236}">
                  <a16:creationId xmlns:a16="http://schemas.microsoft.com/office/drawing/2014/main" id="{C2B0D9BB-F318-A3F0-15DC-32D7CF745409}"/>
                </a:ext>
              </a:extLst>
            </p:cNvPr>
            <p:cNvSpPr txBox="1"/>
            <p:nvPr/>
          </p:nvSpPr>
          <p:spPr>
            <a:xfrm>
              <a:off x="3079460" y="5223195"/>
              <a:ext cx="1099968" cy="384721"/>
            </a:xfrm>
            <a:prstGeom prst="rect">
              <a:avLst/>
            </a:prstGeom>
            <a:grpFill/>
          </p:spPr>
          <p:txBody>
            <a:bodyPr wrap="square"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Narrow" panose="020B0606020202030204" pitchFamily="34" charset="0"/>
                  <a:ea typeface="+mn-ea"/>
                  <a:cs typeface="+mn-cs"/>
                </a:rPr>
                <a:t>Retirement</a:t>
              </a:r>
            </a:p>
          </p:txBody>
        </p:sp>
      </p:grpSp>
      <p:sp>
        <p:nvSpPr>
          <p:cNvPr id="26" name="Rectangle 25">
            <a:extLst>
              <a:ext uri="{FF2B5EF4-FFF2-40B4-BE49-F238E27FC236}">
                <a16:creationId xmlns:a16="http://schemas.microsoft.com/office/drawing/2014/main" id="{40E6F6A0-EDF4-85AC-34BC-C8FBF25A46EE}"/>
              </a:ext>
            </a:extLst>
          </p:cNvPr>
          <p:cNvSpPr/>
          <p:nvPr/>
        </p:nvSpPr>
        <p:spPr>
          <a:xfrm>
            <a:off x="2740569" y="3882418"/>
            <a:ext cx="1075130" cy="367614"/>
          </a:xfrm>
          <a:prstGeom prst="rect">
            <a:avLst/>
          </a:prstGeom>
        </p:spPr>
        <p:txBody>
          <a:bodyPr wrap="none" lIns="0" rIns="0">
            <a:spAutoFit/>
          </a:bodyPr>
          <a:lstStyle/>
          <a:p>
            <a:r>
              <a:rPr lang="en-US" sz="2000" dirty="0">
                <a:solidFill>
                  <a:schemeClr val="accent2"/>
                </a:solidFill>
                <a:latin typeface="Arial Narrow" panose="020B0606020202030204" pitchFamily="34" charset="0"/>
              </a:rPr>
              <a:t>100% T-Bills</a:t>
            </a:r>
            <a:endParaRPr lang="en-US" sz="2000" dirty="0">
              <a:solidFill>
                <a:schemeClr val="accent2"/>
              </a:solidFill>
            </a:endParaRPr>
          </a:p>
        </p:txBody>
      </p:sp>
      <p:sp>
        <p:nvSpPr>
          <p:cNvPr id="27" name="TextBox 26">
            <a:extLst>
              <a:ext uri="{FF2B5EF4-FFF2-40B4-BE49-F238E27FC236}">
                <a16:creationId xmlns:a16="http://schemas.microsoft.com/office/drawing/2014/main" id="{00DA2BB3-B919-5D8A-5FEF-72234F39C5F1}"/>
              </a:ext>
            </a:extLst>
          </p:cNvPr>
          <p:cNvSpPr txBox="1"/>
          <p:nvPr/>
        </p:nvSpPr>
        <p:spPr>
          <a:xfrm>
            <a:off x="3914979" y="3449063"/>
            <a:ext cx="1446335" cy="461537"/>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99" b="1" i="0" u="none" strike="noStrike" kern="1200" cap="none" spc="0" normalizeH="0" baseline="0" noProof="0" dirty="0">
                <a:ln>
                  <a:noFill/>
                </a:ln>
                <a:solidFill>
                  <a:schemeClr val="accent2"/>
                </a:solidFill>
                <a:effectLst/>
                <a:uLnTx/>
                <a:uFillTx/>
                <a:latin typeface="Arial Narrow" panose="020B0606020202030204" pitchFamily="34" charset="0"/>
                <a:ea typeface="+mn-ea"/>
                <a:cs typeface="+mn-cs"/>
              </a:rPr>
              <a:t>$713,368</a:t>
            </a:r>
          </a:p>
        </p:txBody>
      </p:sp>
      <p:grpSp>
        <p:nvGrpSpPr>
          <p:cNvPr id="82" name="Group 81">
            <a:extLst>
              <a:ext uri="{FF2B5EF4-FFF2-40B4-BE49-F238E27FC236}">
                <a16:creationId xmlns:a16="http://schemas.microsoft.com/office/drawing/2014/main" id="{C463A8D5-DE1D-A62C-5073-6F5829EB9684}"/>
              </a:ext>
            </a:extLst>
          </p:cNvPr>
          <p:cNvGrpSpPr/>
          <p:nvPr/>
        </p:nvGrpSpPr>
        <p:grpSpPr>
          <a:xfrm>
            <a:off x="457199" y="959865"/>
            <a:ext cx="11731626" cy="4389120"/>
            <a:chOff x="609599" y="1112265"/>
            <a:chExt cx="11731626" cy="4389120"/>
          </a:xfrm>
        </p:grpSpPr>
        <p:graphicFrame>
          <p:nvGraphicFramePr>
            <p:cNvPr id="77" name="Chart 76">
              <a:extLst>
                <a:ext uri="{FF2B5EF4-FFF2-40B4-BE49-F238E27FC236}">
                  <a16:creationId xmlns:a16="http://schemas.microsoft.com/office/drawing/2014/main" id="{BD8C4F70-2900-CE22-68CE-84B281108509}"/>
                </a:ext>
              </a:extLst>
            </p:cNvPr>
            <p:cNvGraphicFramePr/>
            <p:nvPr>
              <p:extLst>
                <p:ext uri="{D42A27DB-BD31-4B8C-83A1-F6EECF244321}">
                  <p14:modId xmlns:p14="http://schemas.microsoft.com/office/powerpoint/2010/main" val="3896730057"/>
                </p:ext>
              </p:extLst>
            </p:nvPr>
          </p:nvGraphicFramePr>
          <p:xfrm>
            <a:off x="609599" y="1112265"/>
            <a:ext cx="11731626" cy="4389120"/>
          </p:xfrm>
          <a:graphic>
            <a:graphicData uri="http://schemas.openxmlformats.org/drawingml/2006/chart">
              <c:chart xmlns:c="http://schemas.openxmlformats.org/drawingml/2006/chart" xmlns:r="http://schemas.openxmlformats.org/officeDocument/2006/relationships" r:id="rId4"/>
            </a:graphicData>
          </a:graphic>
        </p:graphicFrame>
        <p:sp>
          <p:nvSpPr>
            <p:cNvPr id="78" name="Rectangle 77">
              <a:extLst>
                <a:ext uri="{FF2B5EF4-FFF2-40B4-BE49-F238E27FC236}">
                  <a16:creationId xmlns:a16="http://schemas.microsoft.com/office/drawing/2014/main" id="{92E83576-6A02-F823-2F3A-398B9F2D3BE9}"/>
                </a:ext>
              </a:extLst>
            </p:cNvPr>
            <p:cNvSpPr/>
            <p:nvPr/>
          </p:nvSpPr>
          <p:spPr>
            <a:xfrm>
              <a:off x="1988075" y="2386343"/>
              <a:ext cx="1084185" cy="436017"/>
            </a:xfrm>
            <a:prstGeom prst="rect">
              <a:avLst/>
            </a:prstGeom>
            <a:solidFill>
              <a:schemeClr val="bg1">
                <a:alpha val="0"/>
              </a:schemeClr>
            </a:solidFill>
          </p:spPr>
          <p:txBody>
            <a:bodyPr wrap="square" lIns="0" tIns="0" rIns="0" bIns="0">
              <a:spAutoFit/>
            </a:bodyPr>
            <a:lstStyle/>
            <a:p>
              <a:pPr lvl="0">
                <a:lnSpc>
                  <a:spcPts val="1700"/>
                </a:lnSpc>
                <a:defRPr/>
              </a:pPr>
              <a:r>
                <a:rPr lang="en-US" dirty="0">
                  <a:solidFill>
                    <a:schemeClr val="accent1"/>
                  </a:solidFill>
                  <a:latin typeface="Arial Narrow" panose="020B0606020202030204" pitchFamily="34" charset="0"/>
                </a:rPr>
                <a:t>50/50 stocks and bonds</a:t>
              </a:r>
              <a:endParaRPr lang="en-US" sz="1100" dirty="0">
                <a:solidFill>
                  <a:schemeClr val="accent1"/>
                </a:solidFill>
                <a:latin typeface="Arial Narrow" panose="020B0606020202030204" pitchFamily="34" charset="0"/>
              </a:endParaRPr>
            </a:p>
          </p:txBody>
        </p:sp>
        <p:sp>
          <p:nvSpPr>
            <p:cNvPr id="79" name="Oval 78">
              <a:extLst>
                <a:ext uri="{FF2B5EF4-FFF2-40B4-BE49-F238E27FC236}">
                  <a16:creationId xmlns:a16="http://schemas.microsoft.com/office/drawing/2014/main" id="{E29C73D8-44F0-BE35-913A-6CD288F4D8D0}"/>
                </a:ext>
              </a:extLst>
            </p:cNvPr>
            <p:cNvSpPr/>
            <p:nvPr/>
          </p:nvSpPr>
          <p:spPr>
            <a:xfrm>
              <a:off x="1634673" y="2734767"/>
              <a:ext cx="252894" cy="2521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80" name="5-Point Star 3">
              <a:extLst>
                <a:ext uri="{FF2B5EF4-FFF2-40B4-BE49-F238E27FC236}">
                  <a16:creationId xmlns:a16="http://schemas.microsoft.com/office/drawing/2014/main" id="{F9413E49-442E-4A6E-2FF9-C6DDAF1EAC56}"/>
                </a:ext>
              </a:extLst>
            </p:cNvPr>
            <p:cNvSpPr/>
            <p:nvPr/>
          </p:nvSpPr>
          <p:spPr>
            <a:xfrm>
              <a:off x="3513837" y="2052896"/>
              <a:ext cx="457200" cy="4572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D0217AB9-0FE4-DDA5-634E-0301A4334CEB}"/>
                </a:ext>
              </a:extLst>
            </p:cNvPr>
            <p:cNvSpPr/>
            <p:nvPr/>
          </p:nvSpPr>
          <p:spPr>
            <a:xfrm>
              <a:off x="2892969" y="4034818"/>
              <a:ext cx="1075130" cy="367614"/>
            </a:xfrm>
            <a:prstGeom prst="rect">
              <a:avLst/>
            </a:prstGeom>
          </p:spPr>
          <p:txBody>
            <a:bodyPr wrap="none" lIns="0" rIns="0">
              <a:spAutoFit/>
            </a:bodyPr>
            <a:lstStyle/>
            <a:p>
              <a:r>
                <a:rPr lang="en-US" sz="2000" dirty="0">
                  <a:solidFill>
                    <a:schemeClr val="accent2"/>
                  </a:solidFill>
                  <a:latin typeface="Arial Narrow" panose="020B0606020202030204" pitchFamily="34" charset="0"/>
                </a:rPr>
                <a:t>100% T-Bills</a:t>
              </a:r>
              <a:endParaRPr lang="en-US" sz="2000" dirty="0">
                <a:solidFill>
                  <a:schemeClr val="accent2"/>
                </a:solidFill>
              </a:endParaRPr>
            </a:p>
          </p:txBody>
        </p:sp>
      </p:grpSp>
      <p:sp>
        <p:nvSpPr>
          <p:cNvPr id="9" name="TextBox 8">
            <a:extLst>
              <a:ext uri="{FF2B5EF4-FFF2-40B4-BE49-F238E27FC236}">
                <a16:creationId xmlns:a16="http://schemas.microsoft.com/office/drawing/2014/main" id="{984B1FDD-EB9F-E068-D4CC-9B1C4303B926}"/>
              </a:ext>
            </a:extLst>
          </p:cNvPr>
          <p:cNvSpPr txBox="1"/>
          <p:nvPr/>
        </p:nvSpPr>
        <p:spPr>
          <a:xfrm>
            <a:off x="418125" y="577841"/>
            <a:ext cx="5988335" cy="369332"/>
          </a:xfrm>
          <a:prstGeom prst="rect">
            <a:avLst/>
          </a:prstGeom>
          <a:noFill/>
        </p:spPr>
        <p:txBody>
          <a:bodyPr wrap="square" rtlCol="0">
            <a:spAutoFit/>
          </a:bodyPr>
          <a:lstStyle/>
          <a:p>
            <a:r>
              <a:rPr lang="en-US" dirty="0"/>
              <a:t>Hypothetical example</a:t>
            </a:r>
          </a:p>
        </p:txBody>
      </p:sp>
    </p:spTree>
    <p:extLst>
      <p:ext uri="{BB962C8B-B14F-4D97-AF65-F5344CB8AC3E}">
        <p14:creationId xmlns:p14="http://schemas.microsoft.com/office/powerpoint/2010/main" val="43872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2"/>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9" dur="500"/>
                                        <p:tgtEl>
                                          <p:spTgt spid="2">
                                            <p:graphicEl>
                                              <a:chart seriesIdx="0" categoryIdx="-4" bldStep="series"/>
                                            </p:graphic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26" dur="500"/>
                                        <p:tgtEl>
                                          <p:spTgt spid="2">
                                            <p:graphicEl>
                                              <a:chart seriesIdx="1" categoryIdx="-4" bldStep="series"/>
                                            </p:graphicEl>
                                          </p:spTgt>
                                        </p:tgtEl>
                                      </p:cBhvr>
                                    </p:animEffect>
                                  </p:childTnLst>
                                </p:cTn>
                              </p:par>
                              <p:par>
                                <p:cTn id="27" presetID="10" presetClass="exit" presetSubtype="0" fill="hold"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43" dur="500"/>
                                        <p:tgtEl>
                                          <p:spTgt spid="2">
                                            <p:graphicEl>
                                              <a:chart seriesIdx="2" categoryIdx="-4" bldStep="series"/>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left)">
                                      <p:cBhvr>
                                        <p:cTn id="54" dur="500"/>
                                        <p:tgtEl>
                                          <p:spTgt spid="2">
                                            <p:graphicEl>
                                              <a:chart seriesIdx="3" categoryIdx="-4" bldStep="series"/>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xit" presetSubtype="8" fill="hold" grpId="0" nodeType="clickEffect">
                                  <p:stCondLst>
                                    <p:cond delay="0"/>
                                  </p:stCondLst>
                                  <p:childTnLst>
                                    <p:animEffect transition="out" filter="wipe(left)">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animBg="0"/>
        </p:bldSub>
      </p:bldGraphic>
      <p:bldP spid="3" grpId="0" animBg="1"/>
      <p:bldP spid="4" grpId="0" animBg="1"/>
      <p:bldP spid="7" grpId="0" animBg="1"/>
      <p:bldP spid="7" grpId="1" animBg="1"/>
      <p:bldP spid="8" grpId="0" animBg="1"/>
      <p:bldP spid="12" grpId="0" animBg="1"/>
      <p:bldP spid="13" grpId="0" animBg="1"/>
      <p:bldP spid="13" grpId="1" animBg="1"/>
      <p:bldP spid="26" grpId="0"/>
      <p:bldP spid="27" grpId="0" uiExpand="1"/>
      <p:bldP spid="27" grpId="1" uiExpan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C9763E-C8FF-4BB8-A260-1358105586BE}"/>
              </a:ext>
            </a:extLst>
          </p:cNvPr>
          <p:cNvGrpSpPr/>
          <p:nvPr/>
        </p:nvGrpSpPr>
        <p:grpSpPr>
          <a:xfrm>
            <a:off x="1103313" y="1928566"/>
            <a:ext cx="9894429" cy="2614405"/>
            <a:chOff x="1702796" y="2015652"/>
            <a:chExt cx="8880786" cy="2346570"/>
          </a:xfrm>
        </p:grpSpPr>
        <p:sp>
          <p:nvSpPr>
            <p:cNvPr id="11" name="Rectangle 11">
              <a:extLst>
                <a:ext uri="{FF2B5EF4-FFF2-40B4-BE49-F238E27FC236}">
                  <a16:creationId xmlns:a16="http://schemas.microsoft.com/office/drawing/2014/main" id="{40CD1421-93E0-442B-92FD-F2F563F83829}"/>
                </a:ext>
              </a:extLst>
            </p:cNvPr>
            <p:cNvSpPr/>
            <p:nvPr/>
          </p:nvSpPr>
          <p:spPr bwMode="gray">
            <a:xfrm>
              <a:off x="2015982" y="3681810"/>
              <a:ext cx="1777184" cy="414369"/>
            </a:xfrm>
            <a:prstGeom prst="rect">
              <a:avLst/>
            </a:prstGeom>
          </p:spPr>
          <p:txBody>
            <a:bodyPr wrap="none">
              <a:spAutoFit/>
            </a:bodyPr>
            <a:lstStyle/>
            <a:p>
              <a:pPr algn="ctr"/>
              <a:r>
                <a:rPr lang="en-US" sz="2400" b="1" dirty="0">
                  <a:solidFill>
                    <a:schemeClr val="accent2"/>
                  </a:solidFill>
                </a:rPr>
                <a:t>New spouse</a:t>
              </a:r>
            </a:p>
          </p:txBody>
        </p:sp>
        <p:grpSp>
          <p:nvGrpSpPr>
            <p:cNvPr id="13" name="Group 23">
              <a:extLst>
                <a:ext uri="{FF2B5EF4-FFF2-40B4-BE49-F238E27FC236}">
                  <a16:creationId xmlns:a16="http://schemas.microsoft.com/office/drawing/2014/main" id="{13AF6CDB-AE1F-4B32-975D-BADCA5BC3CA7}"/>
                </a:ext>
              </a:extLst>
            </p:cNvPr>
            <p:cNvGrpSpPr>
              <a:grpSpLocks noChangeAspect="1"/>
            </p:cNvGrpSpPr>
            <p:nvPr/>
          </p:nvGrpSpPr>
          <p:grpSpPr bwMode="gray">
            <a:xfrm>
              <a:off x="2384655" y="2404685"/>
              <a:ext cx="1044932" cy="1044931"/>
              <a:chOff x="1490" y="2743"/>
              <a:chExt cx="605" cy="605"/>
            </a:xfrm>
            <a:solidFill>
              <a:schemeClr val="accent4"/>
            </a:solidFill>
          </p:grpSpPr>
          <p:sp>
            <p:nvSpPr>
              <p:cNvPr id="14" name="Freeform 24">
                <a:extLst>
                  <a:ext uri="{FF2B5EF4-FFF2-40B4-BE49-F238E27FC236}">
                    <a16:creationId xmlns:a16="http://schemas.microsoft.com/office/drawing/2014/main" id="{09E7F82E-EEF7-4237-8363-0B157541F8B0}"/>
                  </a:ext>
                </a:extLst>
              </p:cNvPr>
              <p:cNvSpPr>
                <a:spLocks noEditPoints="1"/>
              </p:cNvSpPr>
              <p:nvPr/>
            </p:nvSpPr>
            <p:spPr bwMode="gray">
              <a:xfrm>
                <a:off x="1490" y="2932"/>
                <a:ext cx="416" cy="416"/>
              </a:xfrm>
              <a:custGeom>
                <a:avLst/>
                <a:gdLst>
                  <a:gd name="T0" fmla="*/ 1387 w 1387"/>
                  <a:gd name="T1" fmla="*/ 693 h 1386"/>
                  <a:gd name="T2" fmla="*/ 694 w 1387"/>
                  <a:gd name="T3" fmla="*/ 0 h 1386"/>
                  <a:gd name="T4" fmla="*/ 0 w 1387"/>
                  <a:gd name="T5" fmla="*/ 693 h 1386"/>
                  <a:gd name="T6" fmla="*/ 694 w 1387"/>
                  <a:gd name="T7" fmla="*/ 1386 h 1386"/>
                  <a:gd name="T8" fmla="*/ 1387 w 1387"/>
                  <a:gd name="T9" fmla="*/ 693 h 1386"/>
                  <a:gd name="T10" fmla="*/ 126 w 1387"/>
                  <a:gd name="T11" fmla="*/ 693 h 1386"/>
                  <a:gd name="T12" fmla="*/ 694 w 1387"/>
                  <a:gd name="T13" fmla="*/ 126 h 1386"/>
                  <a:gd name="T14" fmla="*/ 1261 w 1387"/>
                  <a:gd name="T15" fmla="*/ 693 h 1386"/>
                  <a:gd name="T16" fmla="*/ 694 w 1387"/>
                  <a:gd name="T17" fmla="*/ 1260 h 1386"/>
                  <a:gd name="T18" fmla="*/ 126 w 1387"/>
                  <a:gd name="T19" fmla="*/ 693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7" h="1386">
                    <a:moveTo>
                      <a:pt x="1387" y="693"/>
                    </a:moveTo>
                    <a:cubicBezTo>
                      <a:pt x="1387" y="310"/>
                      <a:pt x="1077" y="0"/>
                      <a:pt x="694" y="0"/>
                    </a:cubicBezTo>
                    <a:cubicBezTo>
                      <a:pt x="311" y="0"/>
                      <a:pt x="0" y="310"/>
                      <a:pt x="0" y="693"/>
                    </a:cubicBezTo>
                    <a:cubicBezTo>
                      <a:pt x="0" y="1076"/>
                      <a:pt x="311" y="1386"/>
                      <a:pt x="694" y="1386"/>
                    </a:cubicBezTo>
                    <a:cubicBezTo>
                      <a:pt x="1077" y="1386"/>
                      <a:pt x="1387" y="1076"/>
                      <a:pt x="1387" y="693"/>
                    </a:cubicBezTo>
                    <a:close/>
                    <a:moveTo>
                      <a:pt x="126" y="693"/>
                    </a:moveTo>
                    <a:cubicBezTo>
                      <a:pt x="126" y="380"/>
                      <a:pt x="380" y="126"/>
                      <a:pt x="694" y="126"/>
                    </a:cubicBezTo>
                    <a:cubicBezTo>
                      <a:pt x="1007" y="126"/>
                      <a:pt x="1261" y="380"/>
                      <a:pt x="1261" y="693"/>
                    </a:cubicBezTo>
                    <a:cubicBezTo>
                      <a:pt x="1261" y="1006"/>
                      <a:pt x="1007" y="1260"/>
                      <a:pt x="694" y="1260"/>
                    </a:cubicBezTo>
                    <a:cubicBezTo>
                      <a:pt x="380" y="1260"/>
                      <a:pt x="126" y="1006"/>
                      <a:pt x="126" y="6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5">
                <a:extLst>
                  <a:ext uri="{FF2B5EF4-FFF2-40B4-BE49-F238E27FC236}">
                    <a16:creationId xmlns:a16="http://schemas.microsoft.com/office/drawing/2014/main" id="{2EF763A6-4EB0-4F09-A99D-886672368ECB}"/>
                  </a:ext>
                </a:extLst>
              </p:cNvPr>
              <p:cNvSpPr>
                <a:spLocks noEditPoints="1"/>
              </p:cNvSpPr>
              <p:nvPr/>
            </p:nvSpPr>
            <p:spPr bwMode="gray">
              <a:xfrm>
                <a:off x="1679" y="2894"/>
                <a:ext cx="416" cy="416"/>
              </a:xfrm>
              <a:custGeom>
                <a:avLst/>
                <a:gdLst>
                  <a:gd name="T0" fmla="*/ 1387 w 1387"/>
                  <a:gd name="T1" fmla="*/ 694 h 1387"/>
                  <a:gd name="T2" fmla="*/ 693 w 1387"/>
                  <a:gd name="T3" fmla="*/ 0 h 1387"/>
                  <a:gd name="T4" fmla="*/ 0 w 1387"/>
                  <a:gd name="T5" fmla="*/ 694 h 1387"/>
                  <a:gd name="T6" fmla="*/ 693 w 1387"/>
                  <a:gd name="T7" fmla="*/ 1387 h 1387"/>
                  <a:gd name="T8" fmla="*/ 1387 w 1387"/>
                  <a:gd name="T9" fmla="*/ 694 h 1387"/>
                  <a:gd name="T10" fmla="*/ 126 w 1387"/>
                  <a:gd name="T11" fmla="*/ 694 h 1387"/>
                  <a:gd name="T12" fmla="*/ 693 w 1387"/>
                  <a:gd name="T13" fmla="*/ 127 h 1387"/>
                  <a:gd name="T14" fmla="*/ 1261 w 1387"/>
                  <a:gd name="T15" fmla="*/ 694 h 1387"/>
                  <a:gd name="T16" fmla="*/ 693 w 1387"/>
                  <a:gd name="T17" fmla="*/ 1261 h 1387"/>
                  <a:gd name="T18" fmla="*/ 126 w 1387"/>
                  <a:gd name="T19" fmla="*/ 694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7" h="1387">
                    <a:moveTo>
                      <a:pt x="1387" y="694"/>
                    </a:moveTo>
                    <a:cubicBezTo>
                      <a:pt x="1387" y="311"/>
                      <a:pt x="1076" y="0"/>
                      <a:pt x="693" y="0"/>
                    </a:cubicBezTo>
                    <a:cubicBezTo>
                      <a:pt x="310" y="0"/>
                      <a:pt x="0" y="311"/>
                      <a:pt x="0" y="694"/>
                    </a:cubicBezTo>
                    <a:cubicBezTo>
                      <a:pt x="0" y="1077"/>
                      <a:pt x="310" y="1387"/>
                      <a:pt x="693" y="1387"/>
                    </a:cubicBezTo>
                    <a:cubicBezTo>
                      <a:pt x="1076" y="1387"/>
                      <a:pt x="1387" y="1077"/>
                      <a:pt x="1387" y="694"/>
                    </a:cubicBezTo>
                    <a:close/>
                    <a:moveTo>
                      <a:pt x="126" y="694"/>
                    </a:moveTo>
                    <a:cubicBezTo>
                      <a:pt x="126" y="381"/>
                      <a:pt x="380" y="127"/>
                      <a:pt x="693" y="127"/>
                    </a:cubicBezTo>
                    <a:cubicBezTo>
                      <a:pt x="1007" y="127"/>
                      <a:pt x="1261" y="381"/>
                      <a:pt x="1261" y="694"/>
                    </a:cubicBezTo>
                    <a:cubicBezTo>
                      <a:pt x="1261" y="1007"/>
                      <a:pt x="1007" y="1261"/>
                      <a:pt x="693" y="1261"/>
                    </a:cubicBezTo>
                    <a:cubicBezTo>
                      <a:pt x="380" y="1261"/>
                      <a:pt x="126" y="1007"/>
                      <a:pt x="126" y="6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6">
                <a:extLst>
                  <a:ext uri="{FF2B5EF4-FFF2-40B4-BE49-F238E27FC236}">
                    <a16:creationId xmlns:a16="http://schemas.microsoft.com/office/drawing/2014/main" id="{9774ADAB-AF4E-4E7F-8EBE-0B50B7462F54}"/>
                  </a:ext>
                </a:extLst>
              </p:cNvPr>
              <p:cNvSpPr>
                <a:spLocks noEditPoints="1"/>
              </p:cNvSpPr>
              <p:nvPr/>
            </p:nvSpPr>
            <p:spPr bwMode="gray">
              <a:xfrm>
                <a:off x="1774" y="2743"/>
                <a:ext cx="226" cy="171"/>
              </a:xfrm>
              <a:custGeom>
                <a:avLst/>
                <a:gdLst>
                  <a:gd name="T0" fmla="*/ 113 w 226"/>
                  <a:gd name="T1" fmla="*/ 0 h 171"/>
                  <a:gd name="T2" fmla="*/ 113 w 226"/>
                  <a:gd name="T3" fmla="*/ 0 h 171"/>
                  <a:gd name="T4" fmla="*/ 113 w 226"/>
                  <a:gd name="T5" fmla="*/ 0 h 171"/>
                  <a:gd name="T6" fmla="*/ 113 w 226"/>
                  <a:gd name="T7" fmla="*/ 20 h 171"/>
                  <a:gd name="T8" fmla="*/ 87 w 226"/>
                  <a:gd name="T9" fmla="*/ 57 h 171"/>
                  <a:gd name="T10" fmla="*/ 113 w 226"/>
                  <a:gd name="T11" fmla="*/ 57 h 171"/>
                  <a:gd name="T12" fmla="*/ 113 w 226"/>
                  <a:gd name="T13" fmla="*/ 75 h 171"/>
                  <a:gd name="T14" fmla="*/ 90 w 226"/>
                  <a:gd name="T15" fmla="*/ 75 h 171"/>
                  <a:gd name="T16" fmla="*/ 113 w 226"/>
                  <a:gd name="T17" fmla="*/ 156 h 171"/>
                  <a:gd name="T18" fmla="*/ 136 w 226"/>
                  <a:gd name="T19" fmla="*/ 75 h 171"/>
                  <a:gd name="T20" fmla="*/ 113 w 226"/>
                  <a:gd name="T21" fmla="*/ 75 h 171"/>
                  <a:gd name="T22" fmla="*/ 113 w 226"/>
                  <a:gd name="T23" fmla="*/ 57 h 171"/>
                  <a:gd name="T24" fmla="*/ 139 w 226"/>
                  <a:gd name="T25" fmla="*/ 57 h 171"/>
                  <a:gd name="T26" fmla="*/ 113 w 226"/>
                  <a:gd name="T27" fmla="*/ 20 h 171"/>
                  <a:gd name="T28" fmla="*/ 113 w 226"/>
                  <a:gd name="T29" fmla="*/ 0 h 171"/>
                  <a:gd name="T30" fmla="*/ 122 w 226"/>
                  <a:gd name="T31" fmla="*/ 0 h 171"/>
                  <a:gd name="T32" fmla="*/ 170 w 226"/>
                  <a:gd name="T33" fmla="*/ 0 h 171"/>
                  <a:gd name="T34" fmla="*/ 170 w 226"/>
                  <a:gd name="T35" fmla="*/ 0 h 171"/>
                  <a:gd name="T36" fmla="*/ 150 w 226"/>
                  <a:gd name="T37" fmla="*/ 39 h 171"/>
                  <a:gd name="T38" fmla="*/ 122 w 226"/>
                  <a:gd name="T39" fmla="*/ 0 h 171"/>
                  <a:gd name="T40" fmla="*/ 184 w 226"/>
                  <a:gd name="T41" fmla="*/ 14 h 171"/>
                  <a:gd name="T42" fmla="*/ 226 w 226"/>
                  <a:gd name="T43" fmla="*/ 57 h 171"/>
                  <a:gd name="T44" fmla="*/ 162 w 226"/>
                  <a:gd name="T45" fmla="*/ 57 h 171"/>
                  <a:gd name="T46" fmla="*/ 184 w 226"/>
                  <a:gd name="T47" fmla="*/ 14 h 171"/>
                  <a:gd name="T48" fmla="*/ 210 w 226"/>
                  <a:gd name="T49" fmla="*/ 75 h 171"/>
                  <a:gd name="T50" fmla="*/ 129 w 226"/>
                  <a:gd name="T51" fmla="*/ 171 h 171"/>
                  <a:gd name="T52" fmla="*/ 155 w 226"/>
                  <a:gd name="T53" fmla="*/ 75 h 171"/>
                  <a:gd name="T54" fmla="*/ 210 w 226"/>
                  <a:gd name="T55" fmla="*/ 75 h 171"/>
                  <a:gd name="T56" fmla="*/ 42 w 226"/>
                  <a:gd name="T57" fmla="*/ 14 h 171"/>
                  <a:gd name="T58" fmla="*/ 0 w 226"/>
                  <a:gd name="T59" fmla="*/ 57 h 171"/>
                  <a:gd name="T60" fmla="*/ 64 w 226"/>
                  <a:gd name="T61" fmla="*/ 57 h 171"/>
                  <a:gd name="T62" fmla="*/ 42 w 226"/>
                  <a:gd name="T63" fmla="*/ 14 h 171"/>
                  <a:gd name="T64" fmla="*/ 42 w 226"/>
                  <a:gd name="T65" fmla="*/ 14 h 171"/>
                  <a:gd name="T66" fmla="*/ 56 w 226"/>
                  <a:gd name="T67" fmla="*/ 0 h 171"/>
                  <a:gd name="T68" fmla="*/ 56 w 226"/>
                  <a:gd name="T69" fmla="*/ 0 h 171"/>
                  <a:gd name="T70" fmla="*/ 104 w 226"/>
                  <a:gd name="T71" fmla="*/ 0 h 171"/>
                  <a:gd name="T72" fmla="*/ 77 w 226"/>
                  <a:gd name="T73" fmla="*/ 39 h 171"/>
                  <a:gd name="T74" fmla="*/ 56 w 226"/>
                  <a:gd name="T75" fmla="*/ 0 h 171"/>
                  <a:gd name="T76" fmla="*/ 56 w 226"/>
                  <a:gd name="T77" fmla="*/ 0 h 171"/>
                  <a:gd name="T78" fmla="*/ 98 w 226"/>
                  <a:gd name="T79" fmla="*/ 171 h 171"/>
                  <a:gd name="T80" fmla="*/ 16 w 226"/>
                  <a:gd name="T81" fmla="*/ 75 h 171"/>
                  <a:gd name="T82" fmla="*/ 71 w 226"/>
                  <a:gd name="T83" fmla="*/ 75 h 171"/>
                  <a:gd name="T84" fmla="*/ 98 w 226"/>
                  <a:gd name="T85" fmla="*/ 171 h 171"/>
                  <a:gd name="T86" fmla="*/ 98 w 226"/>
                  <a:gd name="T8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171">
                    <a:moveTo>
                      <a:pt x="113" y="0"/>
                    </a:moveTo>
                    <a:lnTo>
                      <a:pt x="113" y="0"/>
                    </a:lnTo>
                    <a:lnTo>
                      <a:pt x="113" y="0"/>
                    </a:lnTo>
                    <a:lnTo>
                      <a:pt x="113" y="20"/>
                    </a:lnTo>
                    <a:lnTo>
                      <a:pt x="87" y="57"/>
                    </a:lnTo>
                    <a:lnTo>
                      <a:pt x="113" y="57"/>
                    </a:lnTo>
                    <a:lnTo>
                      <a:pt x="113" y="75"/>
                    </a:lnTo>
                    <a:lnTo>
                      <a:pt x="90" y="75"/>
                    </a:lnTo>
                    <a:lnTo>
                      <a:pt x="113" y="156"/>
                    </a:lnTo>
                    <a:lnTo>
                      <a:pt x="136" y="75"/>
                    </a:lnTo>
                    <a:lnTo>
                      <a:pt x="113" y="75"/>
                    </a:lnTo>
                    <a:lnTo>
                      <a:pt x="113" y="57"/>
                    </a:lnTo>
                    <a:lnTo>
                      <a:pt x="139" y="57"/>
                    </a:lnTo>
                    <a:lnTo>
                      <a:pt x="113" y="20"/>
                    </a:lnTo>
                    <a:lnTo>
                      <a:pt x="113" y="0"/>
                    </a:lnTo>
                    <a:close/>
                    <a:moveTo>
                      <a:pt x="122" y="0"/>
                    </a:moveTo>
                    <a:lnTo>
                      <a:pt x="170" y="0"/>
                    </a:lnTo>
                    <a:lnTo>
                      <a:pt x="170" y="0"/>
                    </a:lnTo>
                    <a:lnTo>
                      <a:pt x="150" y="39"/>
                    </a:lnTo>
                    <a:lnTo>
                      <a:pt x="122" y="0"/>
                    </a:lnTo>
                    <a:close/>
                    <a:moveTo>
                      <a:pt x="184" y="14"/>
                    </a:moveTo>
                    <a:lnTo>
                      <a:pt x="226" y="57"/>
                    </a:lnTo>
                    <a:lnTo>
                      <a:pt x="162" y="57"/>
                    </a:lnTo>
                    <a:lnTo>
                      <a:pt x="184" y="14"/>
                    </a:lnTo>
                    <a:close/>
                    <a:moveTo>
                      <a:pt x="210" y="75"/>
                    </a:moveTo>
                    <a:lnTo>
                      <a:pt x="129" y="171"/>
                    </a:lnTo>
                    <a:lnTo>
                      <a:pt x="155" y="75"/>
                    </a:lnTo>
                    <a:lnTo>
                      <a:pt x="210" y="75"/>
                    </a:lnTo>
                    <a:close/>
                    <a:moveTo>
                      <a:pt x="42" y="14"/>
                    </a:moveTo>
                    <a:lnTo>
                      <a:pt x="0" y="57"/>
                    </a:lnTo>
                    <a:lnTo>
                      <a:pt x="64" y="57"/>
                    </a:lnTo>
                    <a:lnTo>
                      <a:pt x="42" y="14"/>
                    </a:lnTo>
                    <a:lnTo>
                      <a:pt x="42" y="14"/>
                    </a:lnTo>
                    <a:close/>
                    <a:moveTo>
                      <a:pt x="56" y="0"/>
                    </a:moveTo>
                    <a:lnTo>
                      <a:pt x="56" y="0"/>
                    </a:lnTo>
                    <a:lnTo>
                      <a:pt x="104" y="0"/>
                    </a:lnTo>
                    <a:lnTo>
                      <a:pt x="77" y="39"/>
                    </a:lnTo>
                    <a:lnTo>
                      <a:pt x="56" y="0"/>
                    </a:lnTo>
                    <a:lnTo>
                      <a:pt x="56" y="0"/>
                    </a:lnTo>
                    <a:close/>
                    <a:moveTo>
                      <a:pt x="98" y="171"/>
                    </a:moveTo>
                    <a:lnTo>
                      <a:pt x="16" y="75"/>
                    </a:lnTo>
                    <a:lnTo>
                      <a:pt x="71" y="75"/>
                    </a:lnTo>
                    <a:lnTo>
                      <a:pt x="98" y="171"/>
                    </a:lnTo>
                    <a:lnTo>
                      <a:pt x="98" y="1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7" name="Rectangle 16">
              <a:extLst>
                <a:ext uri="{FF2B5EF4-FFF2-40B4-BE49-F238E27FC236}">
                  <a16:creationId xmlns:a16="http://schemas.microsoft.com/office/drawing/2014/main" id="{9D9FA4D3-A29A-4581-9870-091EAD86C08F}"/>
                </a:ext>
              </a:extLst>
            </p:cNvPr>
            <p:cNvSpPr/>
            <p:nvPr/>
          </p:nvSpPr>
          <p:spPr bwMode="gray">
            <a:xfrm>
              <a:off x="1702796" y="2024815"/>
              <a:ext cx="2418957" cy="2337407"/>
            </a:xfrm>
            <a:prstGeom prst="rect">
              <a:avLst/>
            </a:prstGeom>
            <a:noFill/>
            <a:ln w="635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18" name="Rectangle 17">
              <a:extLst>
                <a:ext uri="{FF2B5EF4-FFF2-40B4-BE49-F238E27FC236}">
                  <a16:creationId xmlns:a16="http://schemas.microsoft.com/office/drawing/2014/main" id="{395ED718-79B2-4157-A30C-06582BEA68CB}"/>
                </a:ext>
              </a:extLst>
            </p:cNvPr>
            <p:cNvSpPr/>
            <p:nvPr/>
          </p:nvSpPr>
          <p:spPr bwMode="gray">
            <a:xfrm>
              <a:off x="4972657" y="2015652"/>
              <a:ext cx="2418957" cy="2337407"/>
            </a:xfrm>
            <a:prstGeom prst="rect">
              <a:avLst/>
            </a:prstGeom>
            <a:noFill/>
            <a:ln w="635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19" name="Rectangle 18">
              <a:extLst>
                <a:ext uri="{FF2B5EF4-FFF2-40B4-BE49-F238E27FC236}">
                  <a16:creationId xmlns:a16="http://schemas.microsoft.com/office/drawing/2014/main" id="{FAB6344E-5850-4F6A-A7D2-499DC6091DE2}"/>
                </a:ext>
              </a:extLst>
            </p:cNvPr>
            <p:cNvSpPr/>
            <p:nvPr/>
          </p:nvSpPr>
          <p:spPr bwMode="gray">
            <a:xfrm>
              <a:off x="8164625" y="2020233"/>
              <a:ext cx="2418957" cy="2337407"/>
            </a:xfrm>
            <a:prstGeom prst="rect">
              <a:avLst/>
            </a:prstGeom>
            <a:noFill/>
            <a:ln w="635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21" name="Rectangle 12">
              <a:extLst>
                <a:ext uri="{FF2B5EF4-FFF2-40B4-BE49-F238E27FC236}">
                  <a16:creationId xmlns:a16="http://schemas.microsoft.com/office/drawing/2014/main" id="{1563832C-9B74-4877-926E-D8F86CC647E1}"/>
                </a:ext>
              </a:extLst>
            </p:cNvPr>
            <p:cNvSpPr/>
            <p:nvPr/>
          </p:nvSpPr>
          <p:spPr bwMode="gray">
            <a:xfrm>
              <a:off x="4984890" y="3681810"/>
              <a:ext cx="2364520" cy="414369"/>
            </a:xfrm>
            <a:prstGeom prst="rect">
              <a:avLst/>
            </a:prstGeom>
          </p:spPr>
          <p:txBody>
            <a:bodyPr wrap="square">
              <a:spAutoFit/>
            </a:bodyPr>
            <a:lstStyle/>
            <a:p>
              <a:pPr algn="ctr"/>
              <a:r>
                <a:rPr lang="en-US" sz="2400" b="1" dirty="0">
                  <a:solidFill>
                    <a:schemeClr val="accent2"/>
                  </a:solidFill>
                </a:rPr>
                <a:t>Young</a:t>
              </a:r>
              <a:r>
                <a:rPr lang="en-US" sz="2400" b="1" dirty="0">
                  <a:solidFill>
                    <a:schemeClr val="accent1"/>
                  </a:solidFill>
                </a:rPr>
                <a:t> </a:t>
              </a:r>
              <a:r>
                <a:rPr lang="en-US" sz="2400" b="1" dirty="0">
                  <a:solidFill>
                    <a:schemeClr val="accent2"/>
                  </a:solidFill>
                </a:rPr>
                <a:t>children</a:t>
              </a:r>
            </a:p>
          </p:txBody>
        </p:sp>
        <p:sp>
          <p:nvSpPr>
            <p:cNvPr id="22" name="Rectangle 13">
              <a:extLst>
                <a:ext uri="{FF2B5EF4-FFF2-40B4-BE49-F238E27FC236}">
                  <a16:creationId xmlns:a16="http://schemas.microsoft.com/office/drawing/2014/main" id="{BC9EF27E-6EFB-4184-8A4D-6EEAE3978647}"/>
                </a:ext>
              </a:extLst>
            </p:cNvPr>
            <p:cNvSpPr/>
            <p:nvPr/>
          </p:nvSpPr>
          <p:spPr bwMode="gray">
            <a:xfrm>
              <a:off x="8308956" y="3681810"/>
              <a:ext cx="2157820" cy="414369"/>
            </a:xfrm>
            <a:prstGeom prst="rect">
              <a:avLst/>
            </a:prstGeom>
          </p:spPr>
          <p:txBody>
            <a:bodyPr wrap="square">
              <a:spAutoFit/>
            </a:bodyPr>
            <a:lstStyle/>
            <a:p>
              <a:pPr algn="ctr"/>
              <a:r>
                <a:rPr lang="en-US" sz="2400" b="1" dirty="0">
                  <a:solidFill>
                    <a:schemeClr val="accent2"/>
                  </a:solidFill>
                </a:rPr>
                <a:t>Trust</a:t>
              </a:r>
            </a:p>
          </p:txBody>
        </p:sp>
        <p:grpSp>
          <p:nvGrpSpPr>
            <p:cNvPr id="6" name="Group 4">
              <a:extLst>
                <a:ext uri="{FF2B5EF4-FFF2-40B4-BE49-F238E27FC236}">
                  <a16:creationId xmlns:a16="http://schemas.microsoft.com/office/drawing/2014/main" id="{DEEC3131-20DA-4A2A-BBA3-C15A277750F3}"/>
                </a:ext>
              </a:extLst>
            </p:cNvPr>
            <p:cNvGrpSpPr>
              <a:grpSpLocks noChangeAspect="1"/>
            </p:cNvGrpSpPr>
            <p:nvPr/>
          </p:nvGrpSpPr>
          <p:grpSpPr bwMode="gray">
            <a:xfrm>
              <a:off x="5328969" y="2383579"/>
              <a:ext cx="1706331" cy="1074842"/>
              <a:chOff x="3064" y="1452"/>
              <a:chExt cx="1170" cy="737"/>
            </a:xfrm>
            <a:solidFill>
              <a:schemeClr val="accent4"/>
            </a:solidFill>
          </p:grpSpPr>
          <p:sp>
            <p:nvSpPr>
              <p:cNvPr id="39" name="Freeform 5">
                <a:extLst>
                  <a:ext uri="{FF2B5EF4-FFF2-40B4-BE49-F238E27FC236}">
                    <a16:creationId xmlns:a16="http://schemas.microsoft.com/office/drawing/2014/main" id="{C84D3EF4-BF88-4CD3-A06A-4F13C5BD28E6}"/>
                  </a:ext>
                </a:extLst>
              </p:cNvPr>
              <p:cNvSpPr>
                <a:spLocks noEditPoints="1"/>
              </p:cNvSpPr>
              <p:nvPr/>
            </p:nvSpPr>
            <p:spPr bwMode="gray">
              <a:xfrm>
                <a:off x="3553" y="1452"/>
                <a:ext cx="188" cy="187"/>
              </a:xfrm>
              <a:custGeom>
                <a:avLst/>
                <a:gdLst>
                  <a:gd name="T0" fmla="*/ 164 w 328"/>
                  <a:gd name="T1" fmla="*/ 328 h 328"/>
                  <a:gd name="T2" fmla="*/ 0 w 328"/>
                  <a:gd name="T3" fmla="*/ 164 h 328"/>
                  <a:gd name="T4" fmla="*/ 164 w 328"/>
                  <a:gd name="T5" fmla="*/ 0 h 328"/>
                  <a:gd name="T6" fmla="*/ 328 w 328"/>
                  <a:gd name="T7" fmla="*/ 164 h 328"/>
                  <a:gd name="T8" fmla="*/ 164 w 328"/>
                  <a:gd name="T9" fmla="*/ 328 h 328"/>
                  <a:gd name="T10" fmla="*/ 164 w 328"/>
                  <a:gd name="T11" fmla="*/ 22 h 328"/>
                  <a:gd name="T12" fmla="*/ 22 w 328"/>
                  <a:gd name="T13" fmla="*/ 164 h 328"/>
                  <a:gd name="T14" fmla="*/ 164 w 328"/>
                  <a:gd name="T15" fmla="*/ 306 h 328"/>
                  <a:gd name="T16" fmla="*/ 306 w 328"/>
                  <a:gd name="T17" fmla="*/ 164 h 328"/>
                  <a:gd name="T18" fmla="*/ 164 w 328"/>
                  <a:gd name="T19" fmla="*/ 2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328">
                    <a:moveTo>
                      <a:pt x="164" y="328"/>
                    </a:moveTo>
                    <a:cubicBezTo>
                      <a:pt x="73" y="328"/>
                      <a:pt x="0" y="254"/>
                      <a:pt x="0" y="164"/>
                    </a:cubicBezTo>
                    <a:cubicBezTo>
                      <a:pt x="0" y="74"/>
                      <a:pt x="73" y="0"/>
                      <a:pt x="164" y="0"/>
                    </a:cubicBezTo>
                    <a:cubicBezTo>
                      <a:pt x="254" y="0"/>
                      <a:pt x="328" y="74"/>
                      <a:pt x="328" y="164"/>
                    </a:cubicBezTo>
                    <a:cubicBezTo>
                      <a:pt x="328" y="254"/>
                      <a:pt x="254" y="328"/>
                      <a:pt x="164" y="328"/>
                    </a:cubicBezTo>
                    <a:close/>
                    <a:moveTo>
                      <a:pt x="164" y="22"/>
                    </a:moveTo>
                    <a:cubicBezTo>
                      <a:pt x="85" y="22"/>
                      <a:pt x="22" y="86"/>
                      <a:pt x="22" y="164"/>
                    </a:cubicBezTo>
                    <a:cubicBezTo>
                      <a:pt x="22" y="242"/>
                      <a:pt x="85" y="306"/>
                      <a:pt x="164" y="306"/>
                    </a:cubicBezTo>
                    <a:cubicBezTo>
                      <a:pt x="242" y="306"/>
                      <a:pt x="306" y="242"/>
                      <a:pt x="306" y="164"/>
                    </a:cubicBezTo>
                    <a:cubicBezTo>
                      <a:pt x="306" y="86"/>
                      <a:pt x="242" y="22"/>
                      <a:pt x="164" y="22"/>
                    </a:cubicBez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6">
                <a:extLst>
                  <a:ext uri="{FF2B5EF4-FFF2-40B4-BE49-F238E27FC236}">
                    <a16:creationId xmlns:a16="http://schemas.microsoft.com/office/drawing/2014/main" id="{53B273DE-7E4C-4102-A4D4-4DDF91844E1F}"/>
                  </a:ext>
                </a:extLst>
              </p:cNvPr>
              <p:cNvSpPr>
                <a:spLocks noEditPoints="1"/>
              </p:cNvSpPr>
              <p:nvPr/>
            </p:nvSpPr>
            <p:spPr bwMode="gray">
              <a:xfrm>
                <a:off x="3553" y="1874"/>
                <a:ext cx="188" cy="315"/>
              </a:xfrm>
              <a:custGeom>
                <a:avLst/>
                <a:gdLst>
                  <a:gd name="T0" fmla="*/ 247 w 328"/>
                  <a:gd name="T1" fmla="*/ 549 h 549"/>
                  <a:gd name="T2" fmla="*/ 166 w 328"/>
                  <a:gd name="T3" fmla="*/ 468 h 549"/>
                  <a:gd name="T4" fmla="*/ 166 w 328"/>
                  <a:gd name="T5" fmla="*/ 183 h 549"/>
                  <a:gd name="T6" fmla="*/ 161 w 328"/>
                  <a:gd name="T7" fmla="*/ 183 h 549"/>
                  <a:gd name="T8" fmla="*/ 161 w 328"/>
                  <a:gd name="T9" fmla="*/ 468 h 549"/>
                  <a:gd name="T10" fmla="*/ 81 w 328"/>
                  <a:gd name="T11" fmla="*/ 549 h 549"/>
                  <a:gd name="T12" fmla="*/ 0 w 328"/>
                  <a:gd name="T13" fmla="*/ 468 h 549"/>
                  <a:gd name="T14" fmla="*/ 0 w 328"/>
                  <a:gd name="T15" fmla="*/ 0 h 549"/>
                  <a:gd name="T16" fmla="*/ 328 w 328"/>
                  <a:gd name="T17" fmla="*/ 0 h 549"/>
                  <a:gd name="T18" fmla="*/ 328 w 328"/>
                  <a:gd name="T19" fmla="*/ 468 h 549"/>
                  <a:gd name="T20" fmla="*/ 247 w 328"/>
                  <a:gd name="T21" fmla="*/ 549 h 549"/>
                  <a:gd name="T22" fmla="*/ 139 w 328"/>
                  <a:gd name="T23" fmla="*/ 161 h 549"/>
                  <a:gd name="T24" fmla="*/ 188 w 328"/>
                  <a:gd name="T25" fmla="*/ 161 h 549"/>
                  <a:gd name="T26" fmla="*/ 188 w 328"/>
                  <a:gd name="T27" fmla="*/ 468 h 549"/>
                  <a:gd name="T28" fmla="*/ 247 w 328"/>
                  <a:gd name="T29" fmla="*/ 527 h 549"/>
                  <a:gd name="T30" fmla="*/ 306 w 328"/>
                  <a:gd name="T31" fmla="*/ 468 h 549"/>
                  <a:gd name="T32" fmla="*/ 306 w 328"/>
                  <a:gd name="T33" fmla="*/ 22 h 549"/>
                  <a:gd name="T34" fmla="*/ 22 w 328"/>
                  <a:gd name="T35" fmla="*/ 22 h 549"/>
                  <a:gd name="T36" fmla="*/ 22 w 328"/>
                  <a:gd name="T37" fmla="*/ 468 h 549"/>
                  <a:gd name="T38" fmla="*/ 81 w 328"/>
                  <a:gd name="T39" fmla="*/ 527 h 549"/>
                  <a:gd name="T40" fmla="*/ 139 w 328"/>
                  <a:gd name="T41" fmla="*/ 468 h 549"/>
                  <a:gd name="T42" fmla="*/ 139 w 328"/>
                  <a:gd name="T43" fmla="*/ 16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8" h="549">
                    <a:moveTo>
                      <a:pt x="247" y="549"/>
                    </a:moveTo>
                    <a:cubicBezTo>
                      <a:pt x="202" y="549"/>
                      <a:pt x="166" y="512"/>
                      <a:pt x="166" y="468"/>
                    </a:cubicBezTo>
                    <a:cubicBezTo>
                      <a:pt x="166" y="183"/>
                      <a:pt x="166" y="183"/>
                      <a:pt x="166" y="183"/>
                    </a:cubicBezTo>
                    <a:cubicBezTo>
                      <a:pt x="161" y="183"/>
                      <a:pt x="161" y="183"/>
                      <a:pt x="161" y="183"/>
                    </a:cubicBezTo>
                    <a:cubicBezTo>
                      <a:pt x="161" y="468"/>
                      <a:pt x="161" y="468"/>
                      <a:pt x="161" y="468"/>
                    </a:cubicBezTo>
                    <a:cubicBezTo>
                      <a:pt x="161" y="512"/>
                      <a:pt x="125" y="549"/>
                      <a:pt x="81" y="549"/>
                    </a:cubicBezTo>
                    <a:cubicBezTo>
                      <a:pt x="36" y="549"/>
                      <a:pt x="0" y="512"/>
                      <a:pt x="0" y="468"/>
                    </a:cubicBezTo>
                    <a:cubicBezTo>
                      <a:pt x="0" y="0"/>
                      <a:pt x="0" y="0"/>
                      <a:pt x="0" y="0"/>
                    </a:cubicBezTo>
                    <a:cubicBezTo>
                      <a:pt x="328" y="0"/>
                      <a:pt x="328" y="0"/>
                      <a:pt x="328" y="0"/>
                    </a:cubicBezTo>
                    <a:cubicBezTo>
                      <a:pt x="328" y="468"/>
                      <a:pt x="328" y="468"/>
                      <a:pt x="328" y="468"/>
                    </a:cubicBezTo>
                    <a:cubicBezTo>
                      <a:pt x="328" y="512"/>
                      <a:pt x="291" y="549"/>
                      <a:pt x="247" y="549"/>
                    </a:cubicBezTo>
                    <a:close/>
                    <a:moveTo>
                      <a:pt x="139" y="161"/>
                    </a:moveTo>
                    <a:cubicBezTo>
                      <a:pt x="188" y="161"/>
                      <a:pt x="188" y="161"/>
                      <a:pt x="188" y="161"/>
                    </a:cubicBezTo>
                    <a:cubicBezTo>
                      <a:pt x="188" y="468"/>
                      <a:pt x="188" y="468"/>
                      <a:pt x="188" y="468"/>
                    </a:cubicBezTo>
                    <a:cubicBezTo>
                      <a:pt x="188" y="500"/>
                      <a:pt x="214" y="527"/>
                      <a:pt x="247" y="527"/>
                    </a:cubicBezTo>
                    <a:cubicBezTo>
                      <a:pt x="279" y="527"/>
                      <a:pt x="306" y="500"/>
                      <a:pt x="306" y="468"/>
                    </a:cubicBezTo>
                    <a:cubicBezTo>
                      <a:pt x="306" y="22"/>
                      <a:pt x="306" y="22"/>
                      <a:pt x="306" y="22"/>
                    </a:cubicBezTo>
                    <a:cubicBezTo>
                      <a:pt x="22" y="22"/>
                      <a:pt x="22" y="22"/>
                      <a:pt x="22" y="22"/>
                    </a:cubicBezTo>
                    <a:cubicBezTo>
                      <a:pt x="22" y="468"/>
                      <a:pt x="22" y="468"/>
                      <a:pt x="22" y="468"/>
                    </a:cubicBezTo>
                    <a:cubicBezTo>
                      <a:pt x="22" y="500"/>
                      <a:pt x="48" y="527"/>
                      <a:pt x="81" y="527"/>
                    </a:cubicBezTo>
                    <a:cubicBezTo>
                      <a:pt x="113" y="527"/>
                      <a:pt x="139" y="500"/>
                      <a:pt x="139" y="468"/>
                    </a:cubicBezTo>
                    <a:lnTo>
                      <a:pt x="139" y="161"/>
                    </a:ln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7">
                <a:extLst>
                  <a:ext uri="{FF2B5EF4-FFF2-40B4-BE49-F238E27FC236}">
                    <a16:creationId xmlns:a16="http://schemas.microsoft.com/office/drawing/2014/main" id="{F899C7EB-E8D3-4466-A303-DE5FC3592682}"/>
                  </a:ext>
                </a:extLst>
              </p:cNvPr>
              <p:cNvSpPr>
                <a:spLocks noEditPoints="1"/>
              </p:cNvSpPr>
              <p:nvPr/>
            </p:nvSpPr>
            <p:spPr bwMode="gray">
              <a:xfrm>
                <a:off x="3477" y="1642"/>
                <a:ext cx="340" cy="317"/>
              </a:xfrm>
              <a:custGeom>
                <a:avLst/>
                <a:gdLst>
                  <a:gd name="T0" fmla="*/ 60 w 595"/>
                  <a:gd name="T1" fmla="*/ 554 h 554"/>
                  <a:gd name="T2" fmla="*/ 0 w 595"/>
                  <a:gd name="T3" fmla="*/ 496 h 554"/>
                  <a:gd name="T4" fmla="*/ 0 w 595"/>
                  <a:gd name="T5" fmla="*/ 458 h 554"/>
                  <a:gd name="T6" fmla="*/ 70 w 595"/>
                  <a:gd name="T7" fmla="*/ 96 h 554"/>
                  <a:gd name="T8" fmla="*/ 165 w 595"/>
                  <a:gd name="T9" fmla="*/ 4 h 554"/>
                  <a:gd name="T10" fmla="*/ 172 w 595"/>
                  <a:gd name="T11" fmla="*/ 2 h 554"/>
                  <a:gd name="T12" fmla="*/ 188 w 595"/>
                  <a:gd name="T13" fmla="*/ 0 h 554"/>
                  <a:gd name="T14" fmla="*/ 407 w 595"/>
                  <a:gd name="T15" fmla="*/ 0 h 554"/>
                  <a:gd name="T16" fmla="*/ 423 w 595"/>
                  <a:gd name="T17" fmla="*/ 2 h 554"/>
                  <a:gd name="T18" fmla="*/ 430 w 595"/>
                  <a:gd name="T19" fmla="*/ 4 h 554"/>
                  <a:gd name="T20" fmla="*/ 525 w 595"/>
                  <a:gd name="T21" fmla="*/ 97 h 554"/>
                  <a:gd name="T22" fmla="*/ 595 w 595"/>
                  <a:gd name="T23" fmla="*/ 458 h 554"/>
                  <a:gd name="T24" fmla="*/ 595 w 595"/>
                  <a:gd name="T25" fmla="*/ 496 h 554"/>
                  <a:gd name="T26" fmla="*/ 536 w 595"/>
                  <a:gd name="T27" fmla="*/ 554 h 554"/>
                  <a:gd name="T28" fmla="*/ 536 w 595"/>
                  <a:gd name="T29" fmla="*/ 554 h 554"/>
                  <a:gd name="T30" fmla="*/ 535 w 595"/>
                  <a:gd name="T31" fmla="*/ 554 h 554"/>
                  <a:gd name="T32" fmla="*/ 493 w 595"/>
                  <a:gd name="T33" fmla="*/ 536 h 554"/>
                  <a:gd name="T34" fmla="*/ 477 w 595"/>
                  <a:gd name="T35" fmla="*/ 494 h 554"/>
                  <a:gd name="T36" fmla="*/ 477 w 595"/>
                  <a:gd name="T37" fmla="*/ 458 h 554"/>
                  <a:gd name="T38" fmla="*/ 462 w 595"/>
                  <a:gd name="T39" fmla="*/ 272 h 554"/>
                  <a:gd name="T40" fmla="*/ 462 w 595"/>
                  <a:gd name="T41" fmla="*/ 428 h 554"/>
                  <a:gd name="T42" fmla="*/ 134 w 595"/>
                  <a:gd name="T43" fmla="*/ 428 h 554"/>
                  <a:gd name="T44" fmla="*/ 134 w 595"/>
                  <a:gd name="T45" fmla="*/ 271 h 554"/>
                  <a:gd name="T46" fmla="*/ 118 w 595"/>
                  <a:gd name="T47" fmla="*/ 458 h 554"/>
                  <a:gd name="T48" fmla="*/ 119 w 595"/>
                  <a:gd name="T49" fmla="*/ 493 h 554"/>
                  <a:gd name="T50" fmla="*/ 61 w 595"/>
                  <a:gd name="T51" fmla="*/ 554 h 554"/>
                  <a:gd name="T52" fmla="*/ 60 w 595"/>
                  <a:gd name="T53" fmla="*/ 554 h 554"/>
                  <a:gd name="T54" fmla="*/ 170 w 595"/>
                  <a:gd name="T55" fmla="*/ 26 h 554"/>
                  <a:gd name="T56" fmla="*/ 89 w 595"/>
                  <a:gd name="T57" fmla="*/ 107 h 554"/>
                  <a:gd name="T58" fmla="*/ 22 w 595"/>
                  <a:gd name="T59" fmla="*/ 458 h 554"/>
                  <a:gd name="T60" fmla="*/ 22 w 595"/>
                  <a:gd name="T61" fmla="*/ 496 h 554"/>
                  <a:gd name="T62" fmla="*/ 60 w 595"/>
                  <a:gd name="T63" fmla="*/ 532 h 554"/>
                  <a:gd name="T64" fmla="*/ 61 w 595"/>
                  <a:gd name="T65" fmla="*/ 532 h 554"/>
                  <a:gd name="T66" fmla="*/ 97 w 595"/>
                  <a:gd name="T67" fmla="*/ 494 h 554"/>
                  <a:gd name="T68" fmla="*/ 96 w 595"/>
                  <a:gd name="T69" fmla="*/ 458 h 554"/>
                  <a:gd name="T70" fmla="*/ 134 w 595"/>
                  <a:gd name="T71" fmla="*/ 186 h 554"/>
                  <a:gd name="T72" fmla="*/ 156 w 595"/>
                  <a:gd name="T73" fmla="*/ 129 h 554"/>
                  <a:gd name="T74" fmla="*/ 156 w 595"/>
                  <a:gd name="T75" fmla="*/ 406 h 554"/>
                  <a:gd name="T76" fmla="*/ 440 w 595"/>
                  <a:gd name="T77" fmla="*/ 406 h 554"/>
                  <a:gd name="T78" fmla="*/ 440 w 595"/>
                  <a:gd name="T79" fmla="*/ 129 h 554"/>
                  <a:gd name="T80" fmla="*/ 461 w 595"/>
                  <a:gd name="T81" fmla="*/ 186 h 554"/>
                  <a:gd name="T82" fmla="*/ 499 w 595"/>
                  <a:gd name="T83" fmla="*/ 458 h 554"/>
                  <a:gd name="T84" fmla="*/ 499 w 595"/>
                  <a:gd name="T85" fmla="*/ 494 h 554"/>
                  <a:gd name="T86" fmla="*/ 509 w 595"/>
                  <a:gd name="T87" fmla="*/ 520 h 554"/>
                  <a:gd name="T88" fmla="*/ 535 w 595"/>
                  <a:gd name="T89" fmla="*/ 532 h 554"/>
                  <a:gd name="T90" fmla="*/ 536 w 595"/>
                  <a:gd name="T91" fmla="*/ 532 h 554"/>
                  <a:gd name="T92" fmla="*/ 573 w 595"/>
                  <a:gd name="T93" fmla="*/ 496 h 554"/>
                  <a:gd name="T94" fmla="*/ 573 w 595"/>
                  <a:gd name="T95" fmla="*/ 458 h 554"/>
                  <a:gd name="T96" fmla="*/ 506 w 595"/>
                  <a:gd name="T97" fmla="*/ 107 h 554"/>
                  <a:gd name="T98" fmla="*/ 424 w 595"/>
                  <a:gd name="T99" fmla="*/ 25 h 554"/>
                  <a:gd name="T100" fmla="*/ 423 w 595"/>
                  <a:gd name="T101" fmla="*/ 25 h 554"/>
                  <a:gd name="T102" fmla="*/ 418 w 595"/>
                  <a:gd name="T103" fmla="*/ 24 h 554"/>
                  <a:gd name="T104" fmla="*/ 417 w 595"/>
                  <a:gd name="T105" fmla="*/ 23 h 554"/>
                  <a:gd name="T106" fmla="*/ 407 w 595"/>
                  <a:gd name="T107" fmla="*/ 22 h 554"/>
                  <a:gd name="T108" fmla="*/ 188 w 595"/>
                  <a:gd name="T109" fmla="*/ 22 h 554"/>
                  <a:gd name="T110" fmla="*/ 178 w 595"/>
                  <a:gd name="T111" fmla="*/ 23 h 554"/>
                  <a:gd name="T112" fmla="*/ 177 w 595"/>
                  <a:gd name="T113" fmla="*/ 24 h 554"/>
                  <a:gd name="T114" fmla="*/ 172 w 595"/>
                  <a:gd name="T115" fmla="*/ 25 h 554"/>
                  <a:gd name="T116" fmla="*/ 170 w 595"/>
                  <a:gd name="T117" fmla="*/ 2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 h="554">
                    <a:moveTo>
                      <a:pt x="60" y="554"/>
                    </a:moveTo>
                    <a:cubicBezTo>
                      <a:pt x="27" y="554"/>
                      <a:pt x="1" y="529"/>
                      <a:pt x="0" y="496"/>
                    </a:cubicBezTo>
                    <a:cubicBezTo>
                      <a:pt x="0" y="484"/>
                      <a:pt x="0" y="472"/>
                      <a:pt x="0" y="458"/>
                    </a:cubicBezTo>
                    <a:cubicBezTo>
                      <a:pt x="0" y="300"/>
                      <a:pt x="24" y="179"/>
                      <a:pt x="70" y="96"/>
                    </a:cubicBezTo>
                    <a:cubicBezTo>
                      <a:pt x="112" y="20"/>
                      <a:pt x="163" y="5"/>
                      <a:pt x="165" y="4"/>
                    </a:cubicBezTo>
                    <a:cubicBezTo>
                      <a:pt x="167" y="3"/>
                      <a:pt x="169" y="3"/>
                      <a:pt x="172" y="2"/>
                    </a:cubicBezTo>
                    <a:cubicBezTo>
                      <a:pt x="178" y="1"/>
                      <a:pt x="183" y="0"/>
                      <a:pt x="188" y="0"/>
                    </a:cubicBezTo>
                    <a:cubicBezTo>
                      <a:pt x="407" y="0"/>
                      <a:pt x="407" y="0"/>
                      <a:pt x="407" y="0"/>
                    </a:cubicBezTo>
                    <a:cubicBezTo>
                      <a:pt x="412" y="0"/>
                      <a:pt x="417" y="1"/>
                      <a:pt x="423" y="2"/>
                    </a:cubicBezTo>
                    <a:cubicBezTo>
                      <a:pt x="426" y="3"/>
                      <a:pt x="428" y="3"/>
                      <a:pt x="430" y="4"/>
                    </a:cubicBezTo>
                    <a:cubicBezTo>
                      <a:pt x="434" y="5"/>
                      <a:pt x="484" y="22"/>
                      <a:pt x="525" y="97"/>
                    </a:cubicBezTo>
                    <a:cubicBezTo>
                      <a:pt x="572" y="179"/>
                      <a:pt x="595" y="300"/>
                      <a:pt x="595" y="458"/>
                    </a:cubicBezTo>
                    <a:cubicBezTo>
                      <a:pt x="595" y="470"/>
                      <a:pt x="595" y="483"/>
                      <a:pt x="595" y="496"/>
                    </a:cubicBezTo>
                    <a:cubicBezTo>
                      <a:pt x="594" y="528"/>
                      <a:pt x="567" y="554"/>
                      <a:pt x="536" y="554"/>
                    </a:cubicBezTo>
                    <a:cubicBezTo>
                      <a:pt x="536" y="554"/>
                      <a:pt x="536" y="554"/>
                      <a:pt x="536" y="554"/>
                    </a:cubicBezTo>
                    <a:cubicBezTo>
                      <a:pt x="535" y="554"/>
                      <a:pt x="535" y="554"/>
                      <a:pt x="535" y="554"/>
                    </a:cubicBezTo>
                    <a:cubicBezTo>
                      <a:pt x="519" y="554"/>
                      <a:pt x="504" y="547"/>
                      <a:pt x="493" y="536"/>
                    </a:cubicBezTo>
                    <a:cubicBezTo>
                      <a:pt x="482" y="524"/>
                      <a:pt x="476" y="509"/>
                      <a:pt x="477" y="494"/>
                    </a:cubicBezTo>
                    <a:cubicBezTo>
                      <a:pt x="477" y="481"/>
                      <a:pt x="477" y="469"/>
                      <a:pt x="477" y="458"/>
                    </a:cubicBezTo>
                    <a:cubicBezTo>
                      <a:pt x="477" y="388"/>
                      <a:pt x="472" y="325"/>
                      <a:pt x="462" y="272"/>
                    </a:cubicBezTo>
                    <a:cubicBezTo>
                      <a:pt x="462" y="428"/>
                      <a:pt x="462" y="428"/>
                      <a:pt x="462" y="428"/>
                    </a:cubicBezTo>
                    <a:cubicBezTo>
                      <a:pt x="134" y="428"/>
                      <a:pt x="134" y="428"/>
                      <a:pt x="134" y="428"/>
                    </a:cubicBezTo>
                    <a:cubicBezTo>
                      <a:pt x="134" y="271"/>
                      <a:pt x="134" y="271"/>
                      <a:pt x="134" y="271"/>
                    </a:cubicBezTo>
                    <a:cubicBezTo>
                      <a:pt x="123" y="324"/>
                      <a:pt x="118" y="387"/>
                      <a:pt x="118" y="458"/>
                    </a:cubicBezTo>
                    <a:cubicBezTo>
                      <a:pt x="118" y="470"/>
                      <a:pt x="118" y="482"/>
                      <a:pt x="119" y="493"/>
                    </a:cubicBezTo>
                    <a:cubicBezTo>
                      <a:pt x="119" y="526"/>
                      <a:pt x="94" y="553"/>
                      <a:pt x="61" y="554"/>
                    </a:cubicBezTo>
                    <a:lnTo>
                      <a:pt x="60" y="554"/>
                    </a:lnTo>
                    <a:close/>
                    <a:moveTo>
                      <a:pt x="170" y="26"/>
                    </a:moveTo>
                    <a:cubicBezTo>
                      <a:pt x="163" y="28"/>
                      <a:pt x="124" y="45"/>
                      <a:pt x="89" y="107"/>
                    </a:cubicBezTo>
                    <a:cubicBezTo>
                      <a:pt x="45" y="186"/>
                      <a:pt x="22" y="304"/>
                      <a:pt x="22" y="458"/>
                    </a:cubicBezTo>
                    <a:cubicBezTo>
                      <a:pt x="22" y="471"/>
                      <a:pt x="22" y="484"/>
                      <a:pt x="22" y="496"/>
                    </a:cubicBezTo>
                    <a:cubicBezTo>
                      <a:pt x="23" y="516"/>
                      <a:pt x="40" y="532"/>
                      <a:pt x="60" y="532"/>
                    </a:cubicBezTo>
                    <a:cubicBezTo>
                      <a:pt x="61" y="532"/>
                      <a:pt x="61" y="532"/>
                      <a:pt x="61" y="532"/>
                    </a:cubicBezTo>
                    <a:cubicBezTo>
                      <a:pt x="81" y="531"/>
                      <a:pt x="97" y="514"/>
                      <a:pt x="97" y="494"/>
                    </a:cubicBezTo>
                    <a:cubicBezTo>
                      <a:pt x="96" y="482"/>
                      <a:pt x="96" y="470"/>
                      <a:pt x="96" y="458"/>
                    </a:cubicBezTo>
                    <a:cubicBezTo>
                      <a:pt x="96" y="345"/>
                      <a:pt x="109" y="253"/>
                      <a:pt x="134" y="186"/>
                    </a:cubicBezTo>
                    <a:cubicBezTo>
                      <a:pt x="156" y="129"/>
                      <a:pt x="156" y="129"/>
                      <a:pt x="156" y="129"/>
                    </a:cubicBezTo>
                    <a:cubicBezTo>
                      <a:pt x="156" y="406"/>
                      <a:pt x="156" y="406"/>
                      <a:pt x="156" y="406"/>
                    </a:cubicBezTo>
                    <a:cubicBezTo>
                      <a:pt x="440" y="406"/>
                      <a:pt x="440" y="406"/>
                      <a:pt x="440" y="406"/>
                    </a:cubicBezTo>
                    <a:cubicBezTo>
                      <a:pt x="440" y="129"/>
                      <a:pt x="440" y="129"/>
                      <a:pt x="440" y="129"/>
                    </a:cubicBezTo>
                    <a:cubicBezTo>
                      <a:pt x="461" y="186"/>
                      <a:pt x="461" y="186"/>
                      <a:pt x="461" y="186"/>
                    </a:cubicBezTo>
                    <a:cubicBezTo>
                      <a:pt x="486" y="253"/>
                      <a:pt x="499" y="345"/>
                      <a:pt x="499" y="458"/>
                    </a:cubicBezTo>
                    <a:cubicBezTo>
                      <a:pt x="499" y="470"/>
                      <a:pt x="499" y="481"/>
                      <a:pt x="499" y="494"/>
                    </a:cubicBezTo>
                    <a:cubicBezTo>
                      <a:pt x="498" y="504"/>
                      <a:pt x="502" y="513"/>
                      <a:pt x="509" y="520"/>
                    </a:cubicBezTo>
                    <a:cubicBezTo>
                      <a:pt x="516" y="528"/>
                      <a:pt x="525" y="532"/>
                      <a:pt x="535" y="532"/>
                    </a:cubicBezTo>
                    <a:cubicBezTo>
                      <a:pt x="536" y="532"/>
                      <a:pt x="536" y="532"/>
                      <a:pt x="536" y="532"/>
                    </a:cubicBezTo>
                    <a:cubicBezTo>
                      <a:pt x="556" y="532"/>
                      <a:pt x="572" y="516"/>
                      <a:pt x="573" y="496"/>
                    </a:cubicBezTo>
                    <a:cubicBezTo>
                      <a:pt x="573" y="483"/>
                      <a:pt x="573" y="470"/>
                      <a:pt x="573" y="458"/>
                    </a:cubicBezTo>
                    <a:cubicBezTo>
                      <a:pt x="573" y="304"/>
                      <a:pt x="551" y="186"/>
                      <a:pt x="506" y="107"/>
                    </a:cubicBezTo>
                    <a:cubicBezTo>
                      <a:pt x="468" y="39"/>
                      <a:pt x="424" y="25"/>
                      <a:pt x="424" y="25"/>
                    </a:cubicBezTo>
                    <a:cubicBezTo>
                      <a:pt x="423" y="25"/>
                      <a:pt x="423" y="25"/>
                      <a:pt x="423" y="25"/>
                    </a:cubicBezTo>
                    <a:cubicBezTo>
                      <a:pt x="422" y="25"/>
                      <a:pt x="420" y="24"/>
                      <a:pt x="418" y="24"/>
                    </a:cubicBezTo>
                    <a:cubicBezTo>
                      <a:pt x="417" y="23"/>
                      <a:pt x="417" y="23"/>
                      <a:pt x="417" y="23"/>
                    </a:cubicBezTo>
                    <a:cubicBezTo>
                      <a:pt x="413" y="22"/>
                      <a:pt x="410" y="22"/>
                      <a:pt x="407" y="22"/>
                    </a:cubicBezTo>
                    <a:cubicBezTo>
                      <a:pt x="188" y="22"/>
                      <a:pt x="188" y="22"/>
                      <a:pt x="188" y="22"/>
                    </a:cubicBezTo>
                    <a:cubicBezTo>
                      <a:pt x="185" y="22"/>
                      <a:pt x="182" y="22"/>
                      <a:pt x="178" y="23"/>
                    </a:cubicBezTo>
                    <a:cubicBezTo>
                      <a:pt x="177" y="24"/>
                      <a:pt x="177" y="24"/>
                      <a:pt x="177" y="24"/>
                    </a:cubicBezTo>
                    <a:cubicBezTo>
                      <a:pt x="175" y="24"/>
                      <a:pt x="173" y="25"/>
                      <a:pt x="172" y="25"/>
                    </a:cubicBezTo>
                    <a:lnTo>
                      <a:pt x="170" y="26"/>
                    </a:ln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8">
                <a:extLst>
                  <a:ext uri="{FF2B5EF4-FFF2-40B4-BE49-F238E27FC236}">
                    <a16:creationId xmlns:a16="http://schemas.microsoft.com/office/drawing/2014/main" id="{123E2C19-5AFB-4A5D-9F18-00EFCFA27A84}"/>
                  </a:ext>
                </a:extLst>
              </p:cNvPr>
              <p:cNvSpPr>
                <a:spLocks noEditPoints="1"/>
              </p:cNvSpPr>
              <p:nvPr/>
            </p:nvSpPr>
            <p:spPr bwMode="gray">
              <a:xfrm>
                <a:off x="3254" y="1979"/>
                <a:ext cx="78" cy="208"/>
              </a:xfrm>
              <a:custGeom>
                <a:avLst/>
                <a:gdLst>
                  <a:gd name="T0" fmla="*/ 68 w 136"/>
                  <a:gd name="T1" fmla="*/ 364 h 364"/>
                  <a:gd name="T2" fmla="*/ 0 w 136"/>
                  <a:gd name="T3" fmla="*/ 296 h 364"/>
                  <a:gd name="T4" fmla="*/ 0 w 136"/>
                  <a:gd name="T5" fmla="*/ 21 h 364"/>
                  <a:gd name="T6" fmla="*/ 11 w 136"/>
                  <a:gd name="T7" fmla="*/ 21 h 364"/>
                  <a:gd name="T8" fmla="*/ 122 w 136"/>
                  <a:gd name="T9" fmla="*/ 3 h 364"/>
                  <a:gd name="T10" fmla="*/ 136 w 136"/>
                  <a:gd name="T11" fmla="*/ 0 h 364"/>
                  <a:gd name="T12" fmla="*/ 136 w 136"/>
                  <a:gd name="T13" fmla="*/ 296 h 364"/>
                  <a:gd name="T14" fmla="*/ 68 w 136"/>
                  <a:gd name="T15" fmla="*/ 364 h 364"/>
                  <a:gd name="T16" fmla="*/ 22 w 136"/>
                  <a:gd name="T17" fmla="*/ 42 h 364"/>
                  <a:gd name="T18" fmla="*/ 22 w 136"/>
                  <a:gd name="T19" fmla="*/ 296 h 364"/>
                  <a:gd name="T20" fmla="*/ 68 w 136"/>
                  <a:gd name="T21" fmla="*/ 342 h 364"/>
                  <a:gd name="T22" fmla="*/ 114 w 136"/>
                  <a:gd name="T23" fmla="*/ 296 h 364"/>
                  <a:gd name="T24" fmla="*/ 114 w 136"/>
                  <a:gd name="T25" fmla="*/ 28 h 364"/>
                  <a:gd name="T26" fmla="*/ 22 w 136"/>
                  <a:gd name="T27" fmla="*/ 4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364">
                    <a:moveTo>
                      <a:pt x="68" y="364"/>
                    </a:moveTo>
                    <a:cubicBezTo>
                      <a:pt x="31" y="364"/>
                      <a:pt x="0" y="333"/>
                      <a:pt x="0" y="296"/>
                    </a:cubicBezTo>
                    <a:cubicBezTo>
                      <a:pt x="0" y="21"/>
                      <a:pt x="0" y="21"/>
                      <a:pt x="0" y="21"/>
                    </a:cubicBezTo>
                    <a:cubicBezTo>
                      <a:pt x="11" y="21"/>
                      <a:pt x="11" y="21"/>
                      <a:pt x="11" y="21"/>
                    </a:cubicBezTo>
                    <a:cubicBezTo>
                      <a:pt x="46" y="19"/>
                      <a:pt x="89" y="12"/>
                      <a:pt x="122" y="3"/>
                    </a:cubicBezTo>
                    <a:cubicBezTo>
                      <a:pt x="136" y="0"/>
                      <a:pt x="136" y="0"/>
                      <a:pt x="136" y="0"/>
                    </a:cubicBezTo>
                    <a:cubicBezTo>
                      <a:pt x="136" y="296"/>
                      <a:pt x="136" y="296"/>
                      <a:pt x="136" y="296"/>
                    </a:cubicBezTo>
                    <a:cubicBezTo>
                      <a:pt x="136" y="333"/>
                      <a:pt x="105" y="364"/>
                      <a:pt x="68" y="364"/>
                    </a:cubicBezTo>
                    <a:close/>
                    <a:moveTo>
                      <a:pt x="22" y="42"/>
                    </a:moveTo>
                    <a:cubicBezTo>
                      <a:pt x="22" y="296"/>
                      <a:pt x="22" y="296"/>
                      <a:pt x="22" y="296"/>
                    </a:cubicBezTo>
                    <a:cubicBezTo>
                      <a:pt x="22" y="321"/>
                      <a:pt x="43" y="342"/>
                      <a:pt x="68" y="342"/>
                    </a:cubicBezTo>
                    <a:cubicBezTo>
                      <a:pt x="93" y="342"/>
                      <a:pt x="114" y="321"/>
                      <a:pt x="114" y="296"/>
                    </a:cubicBezTo>
                    <a:cubicBezTo>
                      <a:pt x="114" y="28"/>
                      <a:pt x="114" y="28"/>
                      <a:pt x="114" y="28"/>
                    </a:cubicBezTo>
                    <a:cubicBezTo>
                      <a:pt x="85" y="35"/>
                      <a:pt x="52" y="40"/>
                      <a:pt x="22" y="42"/>
                    </a:cubicBez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9">
                <a:extLst>
                  <a:ext uri="{FF2B5EF4-FFF2-40B4-BE49-F238E27FC236}">
                    <a16:creationId xmlns:a16="http://schemas.microsoft.com/office/drawing/2014/main" id="{F7518749-98D3-4BB2-95F9-29968ADE8EC3}"/>
                  </a:ext>
                </a:extLst>
              </p:cNvPr>
              <p:cNvSpPr>
                <a:spLocks noEditPoints="1"/>
              </p:cNvSpPr>
              <p:nvPr/>
            </p:nvSpPr>
            <p:spPr bwMode="gray">
              <a:xfrm>
                <a:off x="3167" y="1979"/>
                <a:ext cx="78" cy="208"/>
              </a:xfrm>
              <a:custGeom>
                <a:avLst/>
                <a:gdLst>
                  <a:gd name="T0" fmla="*/ 68 w 136"/>
                  <a:gd name="T1" fmla="*/ 364 h 364"/>
                  <a:gd name="T2" fmla="*/ 0 w 136"/>
                  <a:gd name="T3" fmla="*/ 296 h 364"/>
                  <a:gd name="T4" fmla="*/ 0 w 136"/>
                  <a:gd name="T5" fmla="*/ 0 h 364"/>
                  <a:gd name="T6" fmla="*/ 14 w 136"/>
                  <a:gd name="T7" fmla="*/ 3 h 364"/>
                  <a:gd name="T8" fmla="*/ 125 w 136"/>
                  <a:gd name="T9" fmla="*/ 21 h 364"/>
                  <a:gd name="T10" fmla="*/ 136 w 136"/>
                  <a:gd name="T11" fmla="*/ 21 h 364"/>
                  <a:gd name="T12" fmla="*/ 136 w 136"/>
                  <a:gd name="T13" fmla="*/ 296 h 364"/>
                  <a:gd name="T14" fmla="*/ 68 w 136"/>
                  <a:gd name="T15" fmla="*/ 364 h 364"/>
                  <a:gd name="T16" fmla="*/ 22 w 136"/>
                  <a:gd name="T17" fmla="*/ 28 h 364"/>
                  <a:gd name="T18" fmla="*/ 22 w 136"/>
                  <a:gd name="T19" fmla="*/ 296 h 364"/>
                  <a:gd name="T20" fmla="*/ 68 w 136"/>
                  <a:gd name="T21" fmla="*/ 342 h 364"/>
                  <a:gd name="T22" fmla="*/ 114 w 136"/>
                  <a:gd name="T23" fmla="*/ 296 h 364"/>
                  <a:gd name="T24" fmla="*/ 114 w 136"/>
                  <a:gd name="T25" fmla="*/ 42 h 364"/>
                  <a:gd name="T26" fmla="*/ 22 w 136"/>
                  <a:gd name="T27" fmla="*/ 2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364">
                    <a:moveTo>
                      <a:pt x="68" y="364"/>
                    </a:moveTo>
                    <a:cubicBezTo>
                      <a:pt x="31" y="364"/>
                      <a:pt x="0" y="333"/>
                      <a:pt x="0" y="296"/>
                    </a:cubicBezTo>
                    <a:cubicBezTo>
                      <a:pt x="0" y="0"/>
                      <a:pt x="0" y="0"/>
                      <a:pt x="0" y="0"/>
                    </a:cubicBezTo>
                    <a:cubicBezTo>
                      <a:pt x="14" y="3"/>
                      <a:pt x="14" y="3"/>
                      <a:pt x="14" y="3"/>
                    </a:cubicBezTo>
                    <a:cubicBezTo>
                      <a:pt x="47" y="12"/>
                      <a:pt x="90" y="19"/>
                      <a:pt x="125" y="21"/>
                    </a:cubicBezTo>
                    <a:cubicBezTo>
                      <a:pt x="136" y="21"/>
                      <a:pt x="136" y="21"/>
                      <a:pt x="136" y="21"/>
                    </a:cubicBezTo>
                    <a:cubicBezTo>
                      <a:pt x="136" y="296"/>
                      <a:pt x="136" y="296"/>
                      <a:pt x="136" y="296"/>
                    </a:cubicBezTo>
                    <a:cubicBezTo>
                      <a:pt x="136" y="333"/>
                      <a:pt x="105" y="364"/>
                      <a:pt x="68" y="364"/>
                    </a:cubicBezTo>
                    <a:close/>
                    <a:moveTo>
                      <a:pt x="22" y="28"/>
                    </a:moveTo>
                    <a:cubicBezTo>
                      <a:pt x="22" y="296"/>
                      <a:pt x="22" y="296"/>
                      <a:pt x="22" y="296"/>
                    </a:cubicBezTo>
                    <a:cubicBezTo>
                      <a:pt x="22" y="321"/>
                      <a:pt x="43" y="342"/>
                      <a:pt x="68" y="342"/>
                    </a:cubicBezTo>
                    <a:cubicBezTo>
                      <a:pt x="93" y="342"/>
                      <a:pt x="114" y="321"/>
                      <a:pt x="114" y="296"/>
                    </a:cubicBezTo>
                    <a:cubicBezTo>
                      <a:pt x="114" y="42"/>
                      <a:pt x="114" y="42"/>
                      <a:pt x="114" y="42"/>
                    </a:cubicBezTo>
                    <a:cubicBezTo>
                      <a:pt x="84" y="40"/>
                      <a:pt x="51" y="35"/>
                      <a:pt x="22" y="28"/>
                    </a:cubicBez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0">
                <a:extLst>
                  <a:ext uri="{FF2B5EF4-FFF2-40B4-BE49-F238E27FC236}">
                    <a16:creationId xmlns:a16="http://schemas.microsoft.com/office/drawing/2014/main" id="{3DFF5FD2-0893-4F72-99F0-A65DFDD484D1}"/>
                  </a:ext>
                </a:extLst>
              </p:cNvPr>
              <p:cNvSpPr>
                <a:spLocks noEditPoints="1"/>
              </p:cNvSpPr>
              <p:nvPr/>
            </p:nvSpPr>
            <p:spPr bwMode="gray">
              <a:xfrm>
                <a:off x="3163" y="1476"/>
                <a:ext cx="173" cy="172"/>
              </a:xfrm>
              <a:custGeom>
                <a:avLst/>
                <a:gdLst>
                  <a:gd name="T0" fmla="*/ 150 w 301"/>
                  <a:gd name="T1" fmla="*/ 301 h 301"/>
                  <a:gd name="T2" fmla="*/ 0 w 301"/>
                  <a:gd name="T3" fmla="*/ 151 h 301"/>
                  <a:gd name="T4" fmla="*/ 150 w 301"/>
                  <a:gd name="T5" fmla="*/ 0 h 301"/>
                  <a:gd name="T6" fmla="*/ 301 w 301"/>
                  <a:gd name="T7" fmla="*/ 151 h 301"/>
                  <a:gd name="T8" fmla="*/ 150 w 301"/>
                  <a:gd name="T9" fmla="*/ 301 h 301"/>
                  <a:gd name="T10" fmla="*/ 150 w 301"/>
                  <a:gd name="T11" fmla="*/ 22 h 301"/>
                  <a:gd name="T12" fmla="*/ 22 w 301"/>
                  <a:gd name="T13" fmla="*/ 151 h 301"/>
                  <a:gd name="T14" fmla="*/ 150 w 301"/>
                  <a:gd name="T15" fmla="*/ 279 h 301"/>
                  <a:gd name="T16" fmla="*/ 279 w 301"/>
                  <a:gd name="T17" fmla="*/ 151 h 301"/>
                  <a:gd name="T18" fmla="*/ 150 w 301"/>
                  <a:gd name="T19" fmla="*/ 2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301">
                    <a:moveTo>
                      <a:pt x="150" y="301"/>
                    </a:moveTo>
                    <a:cubicBezTo>
                      <a:pt x="67" y="301"/>
                      <a:pt x="0" y="234"/>
                      <a:pt x="0" y="151"/>
                    </a:cubicBezTo>
                    <a:cubicBezTo>
                      <a:pt x="0" y="67"/>
                      <a:pt x="67" y="0"/>
                      <a:pt x="150" y="0"/>
                    </a:cubicBezTo>
                    <a:cubicBezTo>
                      <a:pt x="234" y="0"/>
                      <a:pt x="301" y="67"/>
                      <a:pt x="301" y="151"/>
                    </a:cubicBezTo>
                    <a:cubicBezTo>
                      <a:pt x="301" y="234"/>
                      <a:pt x="234" y="301"/>
                      <a:pt x="150" y="301"/>
                    </a:cubicBezTo>
                    <a:close/>
                    <a:moveTo>
                      <a:pt x="150" y="22"/>
                    </a:moveTo>
                    <a:cubicBezTo>
                      <a:pt x="79" y="22"/>
                      <a:pt x="22" y="79"/>
                      <a:pt x="22" y="151"/>
                    </a:cubicBezTo>
                    <a:cubicBezTo>
                      <a:pt x="22" y="222"/>
                      <a:pt x="79" y="279"/>
                      <a:pt x="150" y="279"/>
                    </a:cubicBezTo>
                    <a:cubicBezTo>
                      <a:pt x="222" y="279"/>
                      <a:pt x="279" y="222"/>
                      <a:pt x="279" y="151"/>
                    </a:cubicBezTo>
                    <a:cubicBezTo>
                      <a:pt x="279" y="79"/>
                      <a:pt x="222" y="22"/>
                      <a:pt x="150" y="22"/>
                    </a:cubicBez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1">
                <a:extLst>
                  <a:ext uri="{FF2B5EF4-FFF2-40B4-BE49-F238E27FC236}">
                    <a16:creationId xmlns:a16="http://schemas.microsoft.com/office/drawing/2014/main" id="{D6312725-D377-4141-99F2-9F128291823A}"/>
                  </a:ext>
                </a:extLst>
              </p:cNvPr>
              <p:cNvSpPr>
                <a:spLocks noEditPoints="1"/>
              </p:cNvSpPr>
              <p:nvPr/>
            </p:nvSpPr>
            <p:spPr bwMode="gray">
              <a:xfrm>
                <a:off x="3064" y="1653"/>
                <a:ext cx="371" cy="350"/>
              </a:xfrm>
              <a:custGeom>
                <a:avLst/>
                <a:gdLst>
                  <a:gd name="T0" fmla="*/ 324 w 649"/>
                  <a:gd name="T1" fmla="*/ 612 h 612"/>
                  <a:gd name="T2" fmla="*/ 110 w 649"/>
                  <a:gd name="T3" fmla="*/ 541 h 612"/>
                  <a:gd name="T4" fmla="*/ 130 w 649"/>
                  <a:gd name="T5" fmla="*/ 320 h 612"/>
                  <a:gd name="T6" fmla="*/ 112 w 649"/>
                  <a:gd name="T7" fmla="*/ 428 h 612"/>
                  <a:gd name="T8" fmla="*/ 58 w 649"/>
                  <a:gd name="T9" fmla="*/ 476 h 612"/>
                  <a:gd name="T10" fmla="*/ 51 w 649"/>
                  <a:gd name="T11" fmla="*/ 476 h 612"/>
                  <a:gd name="T12" fmla="*/ 3 w 649"/>
                  <a:gd name="T13" fmla="*/ 416 h 612"/>
                  <a:gd name="T14" fmla="*/ 118 w 649"/>
                  <a:gd name="T15" fmla="*/ 87 h 612"/>
                  <a:gd name="T16" fmla="*/ 195 w 649"/>
                  <a:gd name="T17" fmla="*/ 23 h 612"/>
                  <a:gd name="T18" fmla="*/ 324 w 649"/>
                  <a:gd name="T19" fmla="*/ 0 h 612"/>
                  <a:gd name="T20" fmla="*/ 454 w 649"/>
                  <a:gd name="T21" fmla="*/ 23 h 612"/>
                  <a:gd name="T22" fmla="*/ 531 w 649"/>
                  <a:gd name="T23" fmla="*/ 87 h 612"/>
                  <a:gd name="T24" fmla="*/ 646 w 649"/>
                  <a:gd name="T25" fmla="*/ 416 h 612"/>
                  <a:gd name="T26" fmla="*/ 598 w 649"/>
                  <a:gd name="T27" fmla="*/ 476 h 612"/>
                  <a:gd name="T28" fmla="*/ 591 w 649"/>
                  <a:gd name="T29" fmla="*/ 476 h 612"/>
                  <a:gd name="T30" fmla="*/ 537 w 649"/>
                  <a:gd name="T31" fmla="*/ 428 h 612"/>
                  <a:gd name="T32" fmla="*/ 519 w 649"/>
                  <a:gd name="T33" fmla="*/ 321 h 612"/>
                  <a:gd name="T34" fmla="*/ 539 w 649"/>
                  <a:gd name="T35" fmla="*/ 541 h 612"/>
                  <a:gd name="T36" fmla="*/ 324 w 649"/>
                  <a:gd name="T37" fmla="*/ 612 h 612"/>
                  <a:gd name="T38" fmla="*/ 185 w 649"/>
                  <a:gd name="T39" fmla="*/ 130 h 612"/>
                  <a:gd name="T40" fmla="*/ 172 w 649"/>
                  <a:gd name="T41" fmla="*/ 203 h 612"/>
                  <a:gd name="T42" fmla="*/ 132 w 649"/>
                  <a:gd name="T43" fmla="*/ 541 h 612"/>
                  <a:gd name="T44" fmla="*/ 199 w 649"/>
                  <a:gd name="T45" fmla="*/ 573 h 612"/>
                  <a:gd name="T46" fmla="*/ 324 w 649"/>
                  <a:gd name="T47" fmla="*/ 590 h 612"/>
                  <a:gd name="T48" fmla="*/ 450 w 649"/>
                  <a:gd name="T49" fmla="*/ 573 h 612"/>
                  <a:gd name="T50" fmla="*/ 517 w 649"/>
                  <a:gd name="T51" fmla="*/ 541 h 612"/>
                  <a:gd name="T52" fmla="*/ 477 w 649"/>
                  <a:gd name="T53" fmla="*/ 203 h 612"/>
                  <a:gd name="T54" fmla="*/ 464 w 649"/>
                  <a:gd name="T55" fmla="*/ 130 h 612"/>
                  <a:gd name="T56" fmla="*/ 498 w 649"/>
                  <a:gd name="T57" fmla="*/ 196 h 612"/>
                  <a:gd name="T58" fmla="*/ 559 w 649"/>
                  <a:gd name="T59" fmla="*/ 425 h 612"/>
                  <a:gd name="T60" fmla="*/ 591 w 649"/>
                  <a:gd name="T61" fmla="*/ 454 h 612"/>
                  <a:gd name="T62" fmla="*/ 595 w 649"/>
                  <a:gd name="T63" fmla="*/ 454 h 612"/>
                  <a:gd name="T64" fmla="*/ 624 w 649"/>
                  <a:gd name="T65" fmla="*/ 418 h 612"/>
                  <a:gd name="T66" fmla="*/ 514 w 649"/>
                  <a:gd name="T67" fmla="*/ 101 h 612"/>
                  <a:gd name="T68" fmla="*/ 443 w 649"/>
                  <a:gd name="T69" fmla="*/ 42 h 612"/>
                  <a:gd name="T70" fmla="*/ 443 w 649"/>
                  <a:gd name="T71" fmla="*/ 42 h 612"/>
                  <a:gd name="T72" fmla="*/ 324 w 649"/>
                  <a:gd name="T73" fmla="*/ 22 h 612"/>
                  <a:gd name="T74" fmla="*/ 206 w 649"/>
                  <a:gd name="T75" fmla="*/ 42 h 612"/>
                  <a:gd name="T76" fmla="*/ 206 w 649"/>
                  <a:gd name="T77" fmla="*/ 42 h 612"/>
                  <a:gd name="T78" fmla="*/ 135 w 649"/>
                  <a:gd name="T79" fmla="*/ 101 h 612"/>
                  <a:gd name="T80" fmla="*/ 25 w 649"/>
                  <a:gd name="T81" fmla="*/ 418 h 612"/>
                  <a:gd name="T82" fmla="*/ 54 w 649"/>
                  <a:gd name="T83" fmla="*/ 454 h 612"/>
                  <a:gd name="T84" fmla="*/ 90 w 649"/>
                  <a:gd name="T85" fmla="*/ 425 h 612"/>
                  <a:gd name="T86" fmla="*/ 151 w 649"/>
                  <a:gd name="T87" fmla="*/ 196 h 612"/>
                  <a:gd name="T88" fmla="*/ 185 w 649"/>
                  <a:gd name="T89" fmla="*/ 13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9" h="612">
                    <a:moveTo>
                      <a:pt x="324" y="612"/>
                    </a:moveTo>
                    <a:cubicBezTo>
                      <a:pt x="265" y="612"/>
                      <a:pt x="110" y="590"/>
                      <a:pt x="110" y="541"/>
                    </a:cubicBezTo>
                    <a:cubicBezTo>
                      <a:pt x="110" y="478"/>
                      <a:pt x="119" y="397"/>
                      <a:pt x="130" y="320"/>
                    </a:cubicBezTo>
                    <a:cubicBezTo>
                      <a:pt x="123" y="353"/>
                      <a:pt x="116" y="389"/>
                      <a:pt x="112" y="428"/>
                    </a:cubicBezTo>
                    <a:cubicBezTo>
                      <a:pt x="109" y="456"/>
                      <a:pt x="86" y="476"/>
                      <a:pt x="58" y="476"/>
                    </a:cubicBezTo>
                    <a:cubicBezTo>
                      <a:pt x="56" y="476"/>
                      <a:pt x="54" y="476"/>
                      <a:pt x="51" y="476"/>
                    </a:cubicBezTo>
                    <a:cubicBezTo>
                      <a:pt x="21" y="473"/>
                      <a:pt x="0" y="446"/>
                      <a:pt x="3" y="416"/>
                    </a:cubicBezTo>
                    <a:cubicBezTo>
                      <a:pt x="20" y="270"/>
                      <a:pt x="59" y="159"/>
                      <a:pt x="118" y="87"/>
                    </a:cubicBezTo>
                    <a:cubicBezTo>
                      <a:pt x="147" y="51"/>
                      <a:pt x="176" y="32"/>
                      <a:pt x="195" y="23"/>
                    </a:cubicBezTo>
                    <a:cubicBezTo>
                      <a:pt x="210" y="14"/>
                      <a:pt x="246" y="0"/>
                      <a:pt x="324" y="0"/>
                    </a:cubicBezTo>
                    <a:cubicBezTo>
                      <a:pt x="403" y="0"/>
                      <a:pt x="439" y="14"/>
                      <a:pt x="454" y="23"/>
                    </a:cubicBezTo>
                    <a:cubicBezTo>
                      <a:pt x="473" y="32"/>
                      <a:pt x="502" y="51"/>
                      <a:pt x="531" y="87"/>
                    </a:cubicBezTo>
                    <a:cubicBezTo>
                      <a:pt x="590" y="159"/>
                      <a:pt x="629" y="270"/>
                      <a:pt x="646" y="416"/>
                    </a:cubicBezTo>
                    <a:cubicBezTo>
                      <a:pt x="649" y="446"/>
                      <a:pt x="627" y="473"/>
                      <a:pt x="598" y="476"/>
                    </a:cubicBezTo>
                    <a:cubicBezTo>
                      <a:pt x="595" y="476"/>
                      <a:pt x="593" y="476"/>
                      <a:pt x="591" y="476"/>
                    </a:cubicBezTo>
                    <a:cubicBezTo>
                      <a:pt x="563" y="476"/>
                      <a:pt x="540" y="456"/>
                      <a:pt x="537" y="428"/>
                    </a:cubicBezTo>
                    <a:cubicBezTo>
                      <a:pt x="533" y="389"/>
                      <a:pt x="526" y="353"/>
                      <a:pt x="519" y="321"/>
                    </a:cubicBezTo>
                    <a:cubicBezTo>
                      <a:pt x="530" y="397"/>
                      <a:pt x="539" y="478"/>
                      <a:pt x="539" y="541"/>
                    </a:cubicBezTo>
                    <a:cubicBezTo>
                      <a:pt x="539" y="590"/>
                      <a:pt x="383" y="612"/>
                      <a:pt x="324" y="612"/>
                    </a:cubicBezTo>
                    <a:close/>
                    <a:moveTo>
                      <a:pt x="185" y="130"/>
                    </a:moveTo>
                    <a:cubicBezTo>
                      <a:pt x="172" y="203"/>
                      <a:pt x="172" y="203"/>
                      <a:pt x="172" y="203"/>
                    </a:cubicBezTo>
                    <a:cubicBezTo>
                      <a:pt x="154" y="304"/>
                      <a:pt x="132" y="445"/>
                      <a:pt x="132" y="541"/>
                    </a:cubicBezTo>
                    <a:cubicBezTo>
                      <a:pt x="132" y="545"/>
                      <a:pt x="145" y="559"/>
                      <a:pt x="199" y="573"/>
                    </a:cubicBezTo>
                    <a:cubicBezTo>
                      <a:pt x="239" y="583"/>
                      <a:pt x="289" y="590"/>
                      <a:pt x="324" y="590"/>
                    </a:cubicBezTo>
                    <a:cubicBezTo>
                      <a:pt x="360" y="590"/>
                      <a:pt x="410" y="583"/>
                      <a:pt x="450" y="573"/>
                    </a:cubicBezTo>
                    <a:cubicBezTo>
                      <a:pt x="504" y="559"/>
                      <a:pt x="517" y="545"/>
                      <a:pt x="517" y="541"/>
                    </a:cubicBezTo>
                    <a:cubicBezTo>
                      <a:pt x="517" y="445"/>
                      <a:pt x="495" y="304"/>
                      <a:pt x="477" y="203"/>
                    </a:cubicBezTo>
                    <a:cubicBezTo>
                      <a:pt x="464" y="130"/>
                      <a:pt x="464" y="130"/>
                      <a:pt x="464" y="130"/>
                    </a:cubicBezTo>
                    <a:cubicBezTo>
                      <a:pt x="498" y="196"/>
                      <a:pt x="498" y="196"/>
                      <a:pt x="498" y="196"/>
                    </a:cubicBezTo>
                    <a:cubicBezTo>
                      <a:pt x="528" y="254"/>
                      <a:pt x="548" y="332"/>
                      <a:pt x="559" y="425"/>
                    </a:cubicBezTo>
                    <a:cubicBezTo>
                      <a:pt x="561" y="442"/>
                      <a:pt x="575" y="454"/>
                      <a:pt x="591" y="454"/>
                    </a:cubicBezTo>
                    <a:cubicBezTo>
                      <a:pt x="593" y="454"/>
                      <a:pt x="594" y="454"/>
                      <a:pt x="595" y="454"/>
                    </a:cubicBezTo>
                    <a:cubicBezTo>
                      <a:pt x="613" y="452"/>
                      <a:pt x="626" y="436"/>
                      <a:pt x="624" y="418"/>
                    </a:cubicBezTo>
                    <a:cubicBezTo>
                      <a:pt x="608" y="277"/>
                      <a:pt x="571" y="170"/>
                      <a:pt x="514" y="101"/>
                    </a:cubicBezTo>
                    <a:cubicBezTo>
                      <a:pt x="487" y="68"/>
                      <a:pt x="461" y="51"/>
                      <a:pt x="443" y="42"/>
                    </a:cubicBezTo>
                    <a:cubicBezTo>
                      <a:pt x="443" y="42"/>
                      <a:pt x="443" y="42"/>
                      <a:pt x="443" y="42"/>
                    </a:cubicBezTo>
                    <a:cubicBezTo>
                      <a:pt x="433" y="36"/>
                      <a:pt x="401" y="22"/>
                      <a:pt x="324" y="22"/>
                    </a:cubicBezTo>
                    <a:cubicBezTo>
                      <a:pt x="248" y="22"/>
                      <a:pt x="216" y="36"/>
                      <a:pt x="206" y="42"/>
                    </a:cubicBezTo>
                    <a:cubicBezTo>
                      <a:pt x="206" y="42"/>
                      <a:pt x="206" y="42"/>
                      <a:pt x="206" y="42"/>
                    </a:cubicBezTo>
                    <a:cubicBezTo>
                      <a:pt x="188" y="51"/>
                      <a:pt x="162" y="68"/>
                      <a:pt x="135" y="101"/>
                    </a:cubicBezTo>
                    <a:cubicBezTo>
                      <a:pt x="78" y="170"/>
                      <a:pt x="41" y="277"/>
                      <a:pt x="25" y="418"/>
                    </a:cubicBezTo>
                    <a:cubicBezTo>
                      <a:pt x="23" y="436"/>
                      <a:pt x="36" y="452"/>
                      <a:pt x="54" y="454"/>
                    </a:cubicBezTo>
                    <a:cubicBezTo>
                      <a:pt x="72" y="456"/>
                      <a:pt x="88" y="443"/>
                      <a:pt x="90" y="425"/>
                    </a:cubicBezTo>
                    <a:cubicBezTo>
                      <a:pt x="101" y="331"/>
                      <a:pt x="121" y="254"/>
                      <a:pt x="151" y="196"/>
                    </a:cubicBezTo>
                    <a:lnTo>
                      <a:pt x="185" y="130"/>
                    </a:ln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2">
                <a:extLst>
                  <a:ext uri="{FF2B5EF4-FFF2-40B4-BE49-F238E27FC236}">
                    <a16:creationId xmlns:a16="http://schemas.microsoft.com/office/drawing/2014/main" id="{E4707327-C98A-4A85-B1BD-3B32A6610DB4}"/>
                  </a:ext>
                </a:extLst>
              </p:cNvPr>
              <p:cNvSpPr>
                <a:spLocks noEditPoints="1"/>
              </p:cNvSpPr>
              <p:nvPr/>
            </p:nvSpPr>
            <p:spPr bwMode="gray">
              <a:xfrm>
                <a:off x="3965" y="1647"/>
                <a:ext cx="164" cy="165"/>
              </a:xfrm>
              <a:custGeom>
                <a:avLst/>
                <a:gdLst>
                  <a:gd name="T0" fmla="*/ 144 w 288"/>
                  <a:gd name="T1" fmla="*/ 288 h 288"/>
                  <a:gd name="T2" fmla="*/ 288 w 288"/>
                  <a:gd name="T3" fmla="*/ 144 h 288"/>
                  <a:gd name="T4" fmla="*/ 144 w 288"/>
                  <a:gd name="T5" fmla="*/ 0 h 288"/>
                  <a:gd name="T6" fmla="*/ 0 w 288"/>
                  <a:gd name="T7" fmla="*/ 144 h 288"/>
                  <a:gd name="T8" fmla="*/ 144 w 288"/>
                  <a:gd name="T9" fmla="*/ 288 h 288"/>
                  <a:gd name="T10" fmla="*/ 144 w 288"/>
                  <a:gd name="T11" fmla="*/ 21 h 288"/>
                  <a:gd name="T12" fmla="*/ 267 w 288"/>
                  <a:gd name="T13" fmla="*/ 144 h 288"/>
                  <a:gd name="T14" fmla="*/ 144 w 288"/>
                  <a:gd name="T15" fmla="*/ 266 h 288"/>
                  <a:gd name="T16" fmla="*/ 21 w 288"/>
                  <a:gd name="T17" fmla="*/ 144 h 288"/>
                  <a:gd name="T18" fmla="*/ 144 w 288"/>
                  <a:gd name="T19" fmla="*/ 2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223" y="288"/>
                      <a:pt x="288" y="223"/>
                      <a:pt x="288" y="144"/>
                    </a:cubicBezTo>
                    <a:cubicBezTo>
                      <a:pt x="288" y="64"/>
                      <a:pt x="223" y="0"/>
                      <a:pt x="144" y="0"/>
                    </a:cubicBezTo>
                    <a:cubicBezTo>
                      <a:pt x="65" y="0"/>
                      <a:pt x="0" y="64"/>
                      <a:pt x="0" y="144"/>
                    </a:cubicBezTo>
                    <a:cubicBezTo>
                      <a:pt x="0" y="223"/>
                      <a:pt x="65" y="288"/>
                      <a:pt x="144" y="288"/>
                    </a:cubicBezTo>
                    <a:close/>
                    <a:moveTo>
                      <a:pt x="144" y="21"/>
                    </a:moveTo>
                    <a:cubicBezTo>
                      <a:pt x="212" y="21"/>
                      <a:pt x="267" y="76"/>
                      <a:pt x="267" y="144"/>
                    </a:cubicBezTo>
                    <a:cubicBezTo>
                      <a:pt x="267" y="211"/>
                      <a:pt x="212" y="266"/>
                      <a:pt x="144" y="266"/>
                    </a:cubicBezTo>
                    <a:cubicBezTo>
                      <a:pt x="76" y="266"/>
                      <a:pt x="21" y="211"/>
                      <a:pt x="21" y="144"/>
                    </a:cubicBezTo>
                    <a:cubicBezTo>
                      <a:pt x="21" y="76"/>
                      <a:pt x="76" y="21"/>
                      <a:pt x="144" y="21"/>
                    </a:cubicBez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3">
                <a:extLst>
                  <a:ext uri="{FF2B5EF4-FFF2-40B4-BE49-F238E27FC236}">
                    <a16:creationId xmlns:a16="http://schemas.microsoft.com/office/drawing/2014/main" id="{9C188616-985D-4EB5-8B7D-9E5A4C630D85}"/>
                  </a:ext>
                </a:extLst>
              </p:cNvPr>
              <p:cNvSpPr>
                <a:spLocks noEditPoints="1"/>
              </p:cNvSpPr>
              <p:nvPr/>
            </p:nvSpPr>
            <p:spPr bwMode="gray">
              <a:xfrm>
                <a:off x="3860" y="1817"/>
                <a:ext cx="374" cy="368"/>
              </a:xfrm>
              <a:custGeom>
                <a:avLst/>
                <a:gdLst>
                  <a:gd name="T0" fmla="*/ 86 w 654"/>
                  <a:gd name="T1" fmla="*/ 225 h 644"/>
                  <a:gd name="T2" fmla="*/ 188 w 654"/>
                  <a:gd name="T3" fmla="*/ 227 h 644"/>
                  <a:gd name="T4" fmla="*/ 189 w 654"/>
                  <a:gd name="T5" fmla="*/ 284 h 644"/>
                  <a:gd name="T6" fmla="*/ 192 w 654"/>
                  <a:gd name="T7" fmla="*/ 299 h 644"/>
                  <a:gd name="T8" fmla="*/ 90 w 654"/>
                  <a:gd name="T9" fmla="*/ 395 h 644"/>
                  <a:gd name="T10" fmla="*/ 80 w 654"/>
                  <a:gd name="T11" fmla="*/ 475 h 644"/>
                  <a:gd name="T12" fmla="*/ 211 w 654"/>
                  <a:gd name="T13" fmla="*/ 639 h 644"/>
                  <a:gd name="T14" fmla="*/ 256 w 654"/>
                  <a:gd name="T15" fmla="*/ 570 h 644"/>
                  <a:gd name="T16" fmla="*/ 251 w 654"/>
                  <a:gd name="T17" fmla="*/ 554 h 644"/>
                  <a:gd name="T18" fmla="*/ 280 w 654"/>
                  <a:gd name="T19" fmla="*/ 400 h 644"/>
                  <a:gd name="T20" fmla="*/ 290 w 654"/>
                  <a:gd name="T21" fmla="*/ 403 h 644"/>
                  <a:gd name="T22" fmla="*/ 302 w 654"/>
                  <a:gd name="T23" fmla="*/ 405 h 644"/>
                  <a:gd name="T24" fmla="*/ 315 w 654"/>
                  <a:gd name="T25" fmla="*/ 407 h 644"/>
                  <a:gd name="T26" fmla="*/ 327 w 654"/>
                  <a:gd name="T27" fmla="*/ 408 h 644"/>
                  <a:gd name="T28" fmla="*/ 339 w 654"/>
                  <a:gd name="T29" fmla="*/ 407 h 644"/>
                  <a:gd name="T30" fmla="*/ 352 w 654"/>
                  <a:gd name="T31" fmla="*/ 405 h 644"/>
                  <a:gd name="T32" fmla="*/ 364 w 654"/>
                  <a:gd name="T33" fmla="*/ 403 h 644"/>
                  <a:gd name="T34" fmla="*/ 374 w 654"/>
                  <a:gd name="T35" fmla="*/ 400 h 644"/>
                  <a:gd name="T36" fmla="*/ 403 w 654"/>
                  <a:gd name="T37" fmla="*/ 554 h 644"/>
                  <a:gd name="T38" fmla="*/ 398 w 654"/>
                  <a:gd name="T39" fmla="*/ 570 h 644"/>
                  <a:gd name="T40" fmla="*/ 443 w 654"/>
                  <a:gd name="T41" fmla="*/ 639 h 644"/>
                  <a:gd name="T42" fmla="*/ 505 w 654"/>
                  <a:gd name="T43" fmla="*/ 613 h 644"/>
                  <a:gd name="T44" fmla="*/ 582 w 654"/>
                  <a:gd name="T45" fmla="*/ 454 h 644"/>
                  <a:gd name="T46" fmla="*/ 562 w 654"/>
                  <a:gd name="T47" fmla="*/ 394 h 644"/>
                  <a:gd name="T48" fmla="*/ 465 w 654"/>
                  <a:gd name="T49" fmla="*/ 284 h 644"/>
                  <a:gd name="T50" fmla="*/ 466 w 654"/>
                  <a:gd name="T51" fmla="*/ 269 h 644"/>
                  <a:gd name="T52" fmla="*/ 466 w 654"/>
                  <a:gd name="T53" fmla="*/ 168 h 644"/>
                  <a:gd name="T54" fmla="*/ 598 w 654"/>
                  <a:gd name="T55" fmla="*/ 234 h 644"/>
                  <a:gd name="T56" fmla="*/ 629 w 654"/>
                  <a:gd name="T57" fmla="*/ 131 h 644"/>
                  <a:gd name="T58" fmla="*/ 468 w 654"/>
                  <a:gd name="T59" fmla="*/ 23 h 644"/>
                  <a:gd name="T60" fmla="*/ 186 w 654"/>
                  <a:gd name="T61" fmla="*/ 23 h 644"/>
                  <a:gd name="T62" fmla="*/ 0 w 654"/>
                  <a:gd name="T63" fmla="*/ 177 h 644"/>
                  <a:gd name="T64" fmla="*/ 444 w 654"/>
                  <a:gd name="T65" fmla="*/ 269 h 644"/>
                  <a:gd name="T66" fmla="*/ 367 w 654"/>
                  <a:gd name="T67" fmla="*/ 379 h 644"/>
                  <a:gd name="T68" fmla="*/ 213 w 654"/>
                  <a:gd name="T69" fmla="*/ 295 h 644"/>
                  <a:gd name="T70" fmla="*/ 210 w 654"/>
                  <a:gd name="T71" fmla="*/ 237 h 644"/>
                  <a:gd name="T72" fmla="*/ 444 w 654"/>
                  <a:gd name="T73" fmla="*/ 269 h 644"/>
                  <a:gd name="T74" fmla="*/ 231 w 654"/>
                  <a:gd name="T75" fmla="*/ 563 h 644"/>
                  <a:gd name="T76" fmla="*/ 236 w 654"/>
                  <a:gd name="T77" fmla="*/ 574 h 644"/>
                  <a:gd name="T78" fmla="*/ 167 w 654"/>
                  <a:gd name="T79" fmla="*/ 602 h 644"/>
                  <a:gd name="T80" fmla="*/ 98 w 654"/>
                  <a:gd name="T81" fmla="*/ 464 h 644"/>
                  <a:gd name="T82" fmla="*/ 106 w 654"/>
                  <a:gd name="T83" fmla="*/ 409 h 644"/>
                  <a:gd name="T84" fmla="*/ 206 w 654"/>
                  <a:gd name="T85" fmla="*/ 315 h 644"/>
                  <a:gd name="T86" fmla="*/ 191 w 654"/>
                  <a:gd name="T87" fmla="*/ 448 h 644"/>
                  <a:gd name="T88" fmla="*/ 548 w 654"/>
                  <a:gd name="T89" fmla="*/ 409 h 644"/>
                  <a:gd name="T90" fmla="*/ 556 w 654"/>
                  <a:gd name="T91" fmla="*/ 464 h 644"/>
                  <a:gd name="T92" fmla="*/ 487 w 654"/>
                  <a:gd name="T93" fmla="*/ 602 h 644"/>
                  <a:gd name="T94" fmla="*/ 418 w 654"/>
                  <a:gd name="T95" fmla="*/ 574 h 644"/>
                  <a:gd name="T96" fmla="*/ 423 w 654"/>
                  <a:gd name="T97" fmla="*/ 563 h 644"/>
                  <a:gd name="T98" fmla="*/ 463 w 654"/>
                  <a:gd name="T99" fmla="*/ 448 h 644"/>
                  <a:gd name="T100" fmla="*/ 448 w 654"/>
                  <a:gd name="T101" fmla="*/ 315 h 644"/>
                  <a:gd name="T102" fmla="*/ 548 w 654"/>
                  <a:gd name="T103" fmla="*/ 409 h 644"/>
                  <a:gd name="T104" fmla="*/ 197 w 654"/>
                  <a:gd name="T105" fmla="*/ 42 h 644"/>
                  <a:gd name="T106" fmla="*/ 327 w 654"/>
                  <a:gd name="T107" fmla="*/ 21 h 644"/>
                  <a:gd name="T108" fmla="*/ 618 w 654"/>
                  <a:gd name="T109" fmla="*/ 148 h 644"/>
                  <a:gd name="T110" fmla="*/ 598 w 654"/>
                  <a:gd name="T111" fmla="*/ 212 h 644"/>
                  <a:gd name="T112" fmla="*/ 460 w 654"/>
                  <a:gd name="T113" fmla="*/ 141 h 644"/>
                  <a:gd name="T114" fmla="*/ 444 w 654"/>
                  <a:gd name="T115" fmla="*/ 150 h 644"/>
                  <a:gd name="T116" fmla="*/ 210 w 654"/>
                  <a:gd name="T117" fmla="*/ 216 h 644"/>
                  <a:gd name="T118" fmla="*/ 204 w 654"/>
                  <a:gd name="T119" fmla="*/ 141 h 644"/>
                  <a:gd name="T120" fmla="*/ 76 w 654"/>
                  <a:gd name="T121" fmla="*/ 206 h 644"/>
                  <a:gd name="T122" fmla="*/ 21 w 654"/>
                  <a:gd name="T123" fmla="*/ 17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4" h="644">
                    <a:moveTo>
                      <a:pt x="56" y="234"/>
                    </a:moveTo>
                    <a:cubicBezTo>
                      <a:pt x="69" y="234"/>
                      <a:pt x="80" y="229"/>
                      <a:pt x="86" y="225"/>
                    </a:cubicBezTo>
                    <a:cubicBezTo>
                      <a:pt x="188" y="168"/>
                      <a:pt x="188" y="168"/>
                      <a:pt x="188" y="168"/>
                    </a:cubicBezTo>
                    <a:cubicBezTo>
                      <a:pt x="188" y="227"/>
                      <a:pt x="188" y="227"/>
                      <a:pt x="188" y="227"/>
                    </a:cubicBezTo>
                    <a:cubicBezTo>
                      <a:pt x="188" y="269"/>
                      <a:pt x="188" y="269"/>
                      <a:pt x="188" y="269"/>
                    </a:cubicBezTo>
                    <a:cubicBezTo>
                      <a:pt x="188" y="274"/>
                      <a:pt x="189" y="279"/>
                      <a:pt x="189" y="284"/>
                    </a:cubicBezTo>
                    <a:cubicBezTo>
                      <a:pt x="189" y="284"/>
                      <a:pt x="189" y="284"/>
                      <a:pt x="189" y="284"/>
                    </a:cubicBezTo>
                    <a:cubicBezTo>
                      <a:pt x="190" y="289"/>
                      <a:pt x="191" y="294"/>
                      <a:pt x="192" y="299"/>
                    </a:cubicBezTo>
                    <a:cubicBezTo>
                      <a:pt x="92" y="394"/>
                      <a:pt x="92" y="394"/>
                      <a:pt x="92" y="394"/>
                    </a:cubicBezTo>
                    <a:cubicBezTo>
                      <a:pt x="91" y="394"/>
                      <a:pt x="91" y="395"/>
                      <a:pt x="90" y="395"/>
                    </a:cubicBezTo>
                    <a:cubicBezTo>
                      <a:pt x="75" y="410"/>
                      <a:pt x="67" y="433"/>
                      <a:pt x="72" y="454"/>
                    </a:cubicBezTo>
                    <a:cubicBezTo>
                      <a:pt x="73" y="461"/>
                      <a:pt x="76" y="468"/>
                      <a:pt x="80" y="475"/>
                    </a:cubicBezTo>
                    <a:cubicBezTo>
                      <a:pt x="111" y="537"/>
                      <a:pt x="147" y="611"/>
                      <a:pt x="149" y="613"/>
                    </a:cubicBezTo>
                    <a:cubicBezTo>
                      <a:pt x="162" y="634"/>
                      <a:pt x="187" y="644"/>
                      <a:pt x="211" y="639"/>
                    </a:cubicBezTo>
                    <a:cubicBezTo>
                      <a:pt x="226" y="636"/>
                      <a:pt x="239" y="627"/>
                      <a:pt x="248" y="614"/>
                    </a:cubicBezTo>
                    <a:cubicBezTo>
                      <a:pt x="257" y="601"/>
                      <a:pt x="260" y="585"/>
                      <a:pt x="256" y="570"/>
                    </a:cubicBezTo>
                    <a:cubicBezTo>
                      <a:pt x="255" y="565"/>
                      <a:pt x="253" y="560"/>
                      <a:pt x="252" y="556"/>
                    </a:cubicBezTo>
                    <a:cubicBezTo>
                      <a:pt x="251" y="554"/>
                      <a:pt x="251" y="554"/>
                      <a:pt x="251" y="554"/>
                    </a:cubicBezTo>
                    <a:cubicBezTo>
                      <a:pt x="242" y="533"/>
                      <a:pt x="219" y="479"/>
                      <a:pt x="211" y="459"/>
                    </a:cubicBezTo>
                    <a:cubicBezTo>
                      <a:pt x="280" y="400"/>
                      <a:pt x="280" y="400"/>
                      <a:pt x="280" y="400"/>
                    </a:cubicBezTo>
                    <a:cubicBezTo>
                      <a:pt x="281" y="400"/>
                      <a:pt x="282" y="400"/>
                      <a:pt x="283" y="401"/>
                    </a:cubicBezTo>
                    <a:cubicBezTo>
                      <a:pt x="285" y="401"/>
                      <a:pt x="288" y="402"/>
                      <a:pt x="290" y="403"/>
                    </a:cubicBezTo>
                    <a:cubicBezTo>
                      <a:pt x="292" y="403"/>
                      <a:pt x="293" y="404"/>
                      <a:pt x="295" y="404"/>
                    </a:cubicBezTo>
                    <a:cubicBezTo>
                      <a:pt x="298" y="404"/>
                      <a:pt x="300" y="405"/>
                      <a:pt x="302" y="405"/>
                    </a:cubicBezTo>
                    <a:cubicBezTo>
                      <a:pt x="304" y="406"/>
                      <a:pt x="306" y="406"/>
                      <a:pt x="308" y="406"/>
                    </a:cubicBezTo>
                    <a:cubicBezTo>
                      <a:pt x="310" y="407"/>
                      <a:pt x="312" y="407"/>
                      <a:pt x="315" y="407"/>
                    </a:cubicBezTo>
                    <a:cubicBezTo>
                      <a:pt x="317" y="407"/>
                      <a:pt x="319" y="407"/>
                      <a:pt x="321" y="407"/>
                    </a:cubicBezTo>
                    <a:cubicBezTo>
                      <a:pt x="323" y="408"/>
                      <a:pt x="325" y="408"/>
                      <a:pt x="327" y="408"/>
                    </a:cubicBezTo>
                    <a:cubicBezTo>
                      <a:pt x="329" y="408"/>
                      <a:pt x="331" y="408"/>
                      <a:pt x="333" y="407"/>
                    </a:cubicBezTo>
                    <a:cubicBezTo>
                      <a:pt x="335" y="407"/>
                      <a:pt x="337" y="407"/>
                      <a:pt x="339" y="407"/>
                    </a:cubicBezTo>
                    <a:cubicBezTo>
                      <a:pt x="342" y="407"/>
                      <a:pt x="344" y="407"/>
                      <a:pt x="346" y="406"/>
                    </a:cubicBezTo>
                    <a:cubicBezTo>
                      <a:pt x="348" y="406"/>
                      <a:pt x="350" y="406"/>
                      <a:pt x="352" y="405"/>
                    </a:cubicBezTo>
                    <a:cubicBezTo>
                      <a:pt x="354" y="405"/>
                      <a:pt x="357" y="404"/>
                      <a:pt x="359" y="404"/>
                    </a:cubicBezTo>
                    <a:cubicBezTo>
                      <a:pt x="361" y="404"/>
                      <a:pt x="362" y="403"/>
                      <a:pt x="364" y="403"/>
                    </a:cubicBezTo>
                    <a:cubicBezTo>
                      <a:pt x="367" y="402"/>
                      <a:pt x="369" y="401"/>
                      <a:pt x="371" y="400"/>
                    </a:cubicBezTo>
                    <a:cubicBezTo>
                      <a:pt x="372" y="400"/>
                      <a:pt x="373" y="400"/>
                      <a:pt x="374" y="400"/>
                    </a:cubicBezTo>
                    <a:cubicBezTo>
                      <a:pt x="443" y="459"/>
                      <a:pt x="443" y="459"/>
                      <a:pt x="443" y="459"/>
                    </a:cubicBezTo>
                    <a:cubicBezTo>
                      <a:pt x="435" y="479"/>
                      <a:pt x="412" y="533"/>
                      <a:pt x="403" y="554"/>
                    </a:cubicBezTo>
                    <a:cubicBezTo>
                      <a:pt x="402" y="556"/>
                      <a:pt x="402" y="556"/>
                      <a:pt x="402" y="556"/>
                    </a:cubicBezTo>
                    <a:cubicBezTo>
                      <a:pt x="401" y="560"/>
                      <a:pt x="399" y="565"/>
                      <a:pt x="398" y="570"/>
                    </a:cubicBezTo>
                    <a:cubicBezTo>
                      <a:pt x="394" y="585"/>
                      <a:pt x="397" y="601"/>
                      <a:pt x="406" y="614"/>
                    </a:cubicBezTo>
                    <a:cubicBezTo>
                      <a:pt x="415" y="627"/>
                      <a:pt x="428" y="636"/>
                      <a:pt x="443" y="639"/>
                    </a:cubicBezTo>
                    <a:cubicBezTo>
                      <a:pt x="447" y="640"/>
                      <a:pt x="451" y="641"/>
                      <a:pt x="455" y="641"/>
                    </a:cubicBezTo>
                    <a:cubicBezTo>
                      <a:pt x="475" y="641"/>
                      <a:pt x="494" y="630"/>
                      <a:pt x="505" y="613"/>
                    </a:cubicBezTo>
                    <a:cubicBezTo>
                      <a:pt x="507" y="611"/>
                      <a:pt x="544" y="536"/>
                      <a:pt x="574" y="475"/>
                    </a:cubicBezTo>
                    <a:cubicBezTo>
                      <a:pt x="578" y="469"/>
                      <a:pt x="581" y="462"/>
                      <a:pt x="582" y="454"/>
                    </a:cubicBezTo>
                    <a:cubicBezTo>
                      <a:pt x="587" y="433"/>
                      <a:pt x="579" y="410"/>
                      <a:pt x="564" y="395"/>
                    </a:cubicBezTo>
                    <a:cubicBezTo>
                      <a:pt x="563" y="395"/>
                      <a:pt x="563" y="394"/>
                      <a:pt x="562" y="394"/>
                    </a:cubicBezTo>
                    <a:cubicBezTo>
                      <a:pt x="462" y="299"/>
                      <a:pt x="462" y="299"/>
                      <a:pt x="462" y="299"/>
                    </a:cubicBezTo>
                    <a:cubicBezTo>
                      <a:pt x="463" y="294"/>
                      <a:pt x="464" y="289"/>
                      <a:pt x="465" y="284"/>
                    </a:cubicBezTo>
                    <a:cubicBezTo>
                      <a:pt x="465" y="284"/>
                      <a:pt x="465" y="284"/>
                      <a:pt x="465" y="284"/>
                    </a:cubicBezTo>
                    <a:cubicBezTo>
                      <a:pt x="465" y="279"/>
                      <a:pt x="466" y="274"/>
                      <a:pt x="466" y="269"/>
                    </a:cubicBezTo>
                    <a:cubicBezTo>
                      <a:pt x="466" y="227"/>
                      <a:pt x="466" y="227"/>
                      <a:pt x="466" y="227"/>
                    </a:cubicBezTo>
                    <a:cubicBezTo>
                      <a:pt x="466" y="168"/>
                      <a:pt x="466" y="168"/>
                      <a:pt x="466" y="168"/>
                    </a:cubicBezTo>
                    <a:cubicBezTo>
                      <a:pt x="568" y="225"/>
                      <a:pt x="568" y="225"/>
                      <a:pt x="568" y="225"/>
                    </a:cubicBezTo>
                    <a:cubicBezTo>
                      <a:pt x="574" y="229"/>
                      <a:pt x="585" y="234"/>
                      <a:pt x="598" y="234"/>
                    </a:cubicBezTo>
                    <a:cubicBezTo>
                      <a:pt x="629" y="234"/>
                      <a:pt x="654" y="208"/>
                      <a:pt x="654" y="177"/>
                    </a:cubicBezTo>
                    <a:cubicBezTo>
                      <a:pt x="654" y="158"/>
                      <a:pt x="646" y="142"/>
                      <a:pt x="629" y="131"/>
                    </a:cubicBezTo>
                    <a:cubicBezTo>
                      <a:pt x="469" y="24"/>
                      <a:pt x="469" y="24"/>
                      <a:pt x="469" y="24"/>
                    </a:cubicBezTo>
                    <a:cubicBezTo>
                      <a:pt x="468" y="23"/>
                      <a:pt x="468" y="23"/>
                      <a:pt x="468" y="23"/>
                    </a:cubicBezTo>
                    <a:cubicBezTo>
                      <a:pt x="457" y="16"/>
                      <a:pt x="435" y="0"/>
                      <a:pt x="327" y="0"/>
                    </a:cubicBezTo>
                    <a:cubicBezTo>
                      <a:pt x="219" y="0"/>
                      <a:pt x="197" y="16"/>
                      <a:pt x="186" y="23"/>
                    </a:cubicBezTo>
                    <a:cubicBezTo>
                      <a:pt x="25" y="131"/>
                      <a:pt x="25" y="131"/>
                      <a:pt x="25" y="131"/>
                    </a:cubicBezTo>
                    <a:cubicBezTo>
                      <a:pt x="8" y="142"/>
                      <a:pt x="0" y="158"/>
                      <a:pt x="0" y="177"/>
                    </a:cubicBezTo>
                    <a:cubicBezTo>
                      <a:pt x="0" y="208"/>
                      <a:pt x="25" y="234"/>
                      <a:pt x="56" y="234"/>
                    </a:cubicBezTo>
                    <a:close/>
                    <a:moveTo>
                      <a:pt x="444" y="269"/>
                    </a:moveTo>
                    <a:cubicBezTo>
                      <a:pt x="444" y="278"/>
                      <a:pt x="443" y="286"/>
                      <a:pt x="441" y="295"/>
                    </a:cubicBezTo>
                    <a:cubicBezTo>
                      <a:pt x="387" y="320"/>
                      <a:pt x="371" y="363"/>
                      <a:pt x="367" y="379"/>
                    </a:cubicBezTo>
                    <a:cubicBezTo>
                      <a:pt x="341" y="389"/>
                      <a:pt x="313" y="389"/>
                      <a:pt x="287" y="379"/>
                    </a:cubicBezTo>
                    <a:cubicBezTo>
                      <a:pt x="283" y="363"/>
                      <a:pt x="267" y="320"/>
                      <a:pt x="213" y="295"/>
                    </a:cubicBezTo>
                    <a:cubicBezTo>
                      <a:pt x="211" y="287"/>
                      <a:pt x="210" y="278"/>
                      <a:pt x="210" y="269"/>
                    </a:cubicBezTo>
                    <a:cubicBezTo>
                      <a:pt x="210" y="237"/>
                      <a:pt x="210" y="237"/>
                      <a:pt x="210" y="237"/>
                    </a:cubicBezTo>
                    <a:cubicBezTo>
                      <a:pt x="444" y="237"/>
                      <a:pt x="444" y="237"/>
                      <a:pt x="444" y="237"/>
                    </a:cubicBezTo>
                    <a:lnTo>
                      <a:pt x="444" y="269"/>
                    </a:lnTo>
                    <a:close/>
                    <a:moveTo>
                      <a:pt x="189" y="461"/>
                    </a:moveTo>
                    <a:cubicBezTo>
                      <a:pt x="189" y="461"/>
                      <a:pt x="220" y="537"/>
                      <a:pt x="231" y="563"/>
                    </a:cubicBezTo>
                    <a:cubicBezTo>
                      <a:pt x="232" y="565"/>
                      <a:pt x="232" y="565"/>
                      <a:pt x="232" y="565"/>
                    </a:cubicBezTo>
                    <a:cubicBezTo>
                      <a:pt x="234" y="568"/>
                      <a:pt x="235" y="571"/>
                      <a:pt x="236" y="574"/>
                    </a:cubicBezTo>
                    <a:cubicBezTo>
                      <a:pt x="240" y="595"/>
                      <a:pt x="227" y="614"/>
                      <a:pt x="206" y="619"/>
                    </a:cubicBezTo>
                    <a:cubicBezTo>
                      <a:pt x="191" y="622"/>
                      <a:pt x="175" y="615"/>
                      <a:pt x="167" y="602"/>
                    </a:cubicBezTo>
                    <a:cubicBezTo>
                      <a:pt x="165" y="598"/>
                      <a:pt x="125" y="518"/>
                      <a:pt x="99" y="465"/>
                    </a:cubicBezTo>
                    <a:cubicBezTo>
                      <a:pt x="99" y="464"/>
                      <a:pt x="99" y="464"/>
                      <a:pt x="98" y="464"/>
                    </a:cubicBezTo>
                    <a:cubicBezTo>
                      <a:pt x="96" y="460"/>
                      <a:pt x="94" y="455"/>
                      <a:pt x="93" y="450"/>
                    </a:cubicBezTo>
                    <a:cubicBezTo>
                      <a:pt x="90" y="435"/>
                      <a:pt x="95" y="420"/>
                      <a:pt x="106" y="409"/>
                    </a:cubicBezTo>
                    <a:cubicBezTo>
                      <a:pt x="107" y="409"/>
                      <a:pt x="108" y="408"/>
                      <a:pt x="108" y="408"/>
                    </a:cubicBezTo>
                    <a:cubicBezTo>
                      <a:pt x="206" y="315"/>
                      <a:pt x="206" y="315"/>
                      <a:pt x="206" y="315"/>
                    </a:cubicBezTo>
                    <a:cubicBezTo>
                      <a:pt x="249" y="336"/>
                      <a:pt x="263" y="370"/>
                      <a:pt x="266" y="384"/>
                    </a:cubicBezTo>
                    <a:cubicBezTo>
                      <a:pt x="191" y="448"/>
                      <a:pt x="191" y="448"/>
                      <a:pt x="191" y="448"/>
                    </a:cubicBezTo>
                    <a:cubicBezTo>
                      <a:pt x="188" y="451"/>
                      <a:pt x="187" y="456"/>
                      <a:pt x="189" y="461"/>
                    </a:cubicBezTo>
                    <a:close/>
                    <a:moveTo>
                      <a:pt x="548" y="409"/>
                    </a:moveTo>
                    <a:cubicBezTo>
                      <a:pt x="559" y="420"/>
                      <a:pt x="564" y="435"/>
                      <a:pt x="561" y="450"/>
                    </a:cubicBezTo>
                    <a:cubicBezTo>
                      <a:pt x="560" y="455"/>
                      <a:pt x="558" y="459"/>
                      <a:pt x="556" y="464"/>
                    </a:cubicBezTo>
                    <a:cubicBezTo>
                      <a:pt x="556" y="464"/>
                      <a:pt x="555" y="464"/>
                      <a:pt x="555" y="465"/>
                    </a:cubicBezTo>
                    <a:cubicBezTo>
                      <a:pt x="529" y="518"/>
                      <a:pt x="489" y="598"/>
                      <a:pt x="487" y="602"/>
                    </a:cubicBezTo>
                    <a:cubicBezTo>
                      <a:pt x="479" y="615"/>
                      <a:pt x="463" y="622"/>
                      <a:pt x="448" y="619"/>
                    </a:cubicBezTo>
                    <a:cubicBezTo>
                      <a:pt x="427" y="614"/>
                      <a:pt x="414" y="595"/>
                      <a:pt x="418" y="574"/>
                    </a:cubicBezTo>
                    <a:cubicBezTo>
                      <a:pt x="419" y="571"/>
                      <a:pt x="420" y="568"/>
                      <a:pt x="422" y="565"/>
                    </a:cubicBezTo>
                    <a:cubicBezTo>
                      <a:pt x="423" y="563"/>
                      <a:pt x="423" y="563"/>
                      <a:pt x="423" y="563"/>
                    </a:cubicBezTo>
                    <a:cubicBezTo>
                      <a:pt x="434" y="537"/>
                      <a:pt x="465" y="461"/>
                      <a:pt x="465" y="461"/>
                    </a:cubicBezTo>
                    <a:cubicBezTo>
                      <a:pt x="467" y="456"/>
                      <a:pt x="466" y="451"/>
                      <a:pt x="463" y="448"/>
                    </a:cubicBezTo>
                    <a:cubicBezTo>
                      <a:pt x="388" y="384"/>
                      <a:pt x="388" y="384"/>
                      <a:pt x="388" y="384"/>
                    </a:cubicBezTo>
                    <a:cubicBezTo>
                      <a:pt x="392" y="370"/>
                      <a:pt x="405" y="336"/>
                      <a:pt x="448" y="315"/>
                    </a:cubicBezTo>
                    <a:cubicBezTo>
                      <a:pt x="546" y="408"/>
                      <a:pt x="546" y="408"/>
                      <a:pt x="546" y="408"/>
                    </a:cubicBezTo>
                    <a:cubicBezTo>
                      <a:pt x="546" y="408"/>
                      <a:pt x="547" y="409"/>
                      <a:pt x="548" y="409"/>
                    </a:cubicBezTo>
                    <a:close/>
                    <a:moveTo>
                      <a:pt x="36" y="148"/>
                    </a:moveTo>
                    <a:cubicBezTo>
                      <a:pt x="197" y="42"/>
                      <a:pt x="197" y="42"/>
                      <a:pt x="197" y="42"/>
                    </a:cubicBezTo>
                    <a:cubicBezTo>
                      <a:pt x="198" y="41"/>
                      <a:pt x="198" y="41"/>
                      <a:pt x="198" y="41"/>
                    </a:cubicBezTo>
                    <a:cubicBezTo>
                      <a:pt x="205" y="36"/>
                      <a:pt x="226" y="21"/>
                      <a:pt x="327" y="21"/>
                    </a:cubicBezTo>
                    <a:cubicBezTo>
                      <a:pt x="428" y="21"/>
                      <a:pt x="449" y="36"/>
                      <a:pt x="456" y="41"/>
                    </a:cubicBezTo>
                    <a:cubicBezTo>
                      <a:pt x="618" y="148"/>
                      <a:pt x="618" y="148"/>
                      <a:pt x="618" y="148"/>
                    </a:cubicBezTo>
                    <a:cubicBezTo>
                      <a:pt x="628" y="156"/>
                      <a:pt x="633" y="165"/>
                      <a:pt x="633" y="177"/>
                    </a:cubicBezTo>
                    <a:cubicBezTo>
                      <a:pt x="633" y="197"/>
                      <a:pt x="617" y="212"/>
                      <a:pt x="598" y="212"/>
                    </a:cubicBezTo>
                    <a:cubicBezTo>
                      <a:pt x="592" y="212"/>
                      <a:pt x="586" y="211"/>
                      <a:pt x="578" y="206"/>
                    </a:cubicBezTo>
                    <a:cubicBezTo>
                      <a:pt x="460" y="141"/>
                      <a:pt x="460" y="141"/>
                      <a:pt x="460" y="141"/>
                    </a:cubicBezTo>
                    <a:cubicBezTo>
                      <a:pt x="457" y="139"/>
                      <a:pt x="453" y="139"/>
                      <a:pt x="450" y="141"/>
                    </a:cubicBezTo>
                    <a:cubicBezTo>
                      <a:pt x="446" y="143"/>
                      <a:pt x="444" y="146"/>
                      <a:pt x="444" y="150"/>
                    </a:cubicBezTo>
                    <a:cubicBezTo>
                      <a:pt x="444" y="216"/>
                      <a:pt x="444" y="216"/>
                      <a:pt x="444" y="216"/>
                    </a:cubicBezTo>
                    <a:cubicBezTo>
                      <a:pt x="210" y="216"/>
                      <a:pt x="210" y="216"/>
                      <a:pt x="210" y="216"/>
                    </a:cubicBezTo>
                    <a:cubicBezTo>
                      <a:pt x="210" y="150"/>
                      <a:pt x="210" y="150"/>
                      <a:pt x="210" y="150"/>
                    </a:cubicBezTo>
                    <a:cubicBezTo>
                      <a:pt x="210" y="146"/>
                      <a:pt x="208" y="143"/>
                      <a:pt x="204" y="141"/>
                    </a:cubicBezTo>
                    <a:cubicBezTo>
                      <a:pt x="201" y="139"/>
                      <a:pt x="197" y="139"/>
                      <a:pt x="194" y="141"/>
                    </a:cubicBezTo>
                    <a:cubicBezTo>
                      <a:pt x="76" y="206"/>
                      <a:pt x="76" y="206"/>
                      <a:pt x="76" y="206"/>
                    </a:cubicBezTo>
                    <a:cubicBezTo>
                      <a:pt x="68" y="211"/>
                      <a:pt x="62" y="212"/>
                      <a:pt x="56" y="212"/>
                    </a:cubicBezTo>
                    <a:cubicBezTo>
                      <a:pt x="37" y="212"/>
                      <a:pt x="21" y="197"/>
                      <a:pt x="21" y="177"/>
                    </a:cubicBezTo>
                    <a:cubicBezTo>
                      <a:pt x="21" y="165"/>
                      <a:pt x="26" y="156"/>
                      <a:pt x="36" y="148"/>
                    </a:cubicBezTo>
                    <a:close/>
                  </a:path>
                </a:pathLst>
              </a:custGeom>
              <a:grpFill/>
              <a:ln w="1587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38" name="Group 1037">
              <a:extLst>
                <a:ext uri="{FF2B5EF4-FFF2-40B4-BE49-F238E27FC236}">
                  <a16:creationId xmlns:a16="http://schemas.microsoft.com/office/drawing/2014/main" id="{6FC38521-D3F1-4314-A2A8-DB9E4002E4AC}"/>
                </a:ext>
              </a:extLst>
            </p:cNvPr>
            <p:cNvGrpSpPr/>
            <p:nvPr/>
          </p:nvGrpSpPr>
          <p:grpSpPr bwMode="gray">
            <a:xfrm>
              <a:off x="8742766" y="2158953"/>
              <a:ext cx="1262063" cy="1371647"/>
              <a:chOff x="8241319" y="2158953"/>
              <a:chExt cx="1262063" cy="1371647"/>
            </a:xfrm>
          </p:grpSpPr>
          <p:grpSp>
            <p:nvGrpSpPr>
              <p:cNvPr id="60" name="Group 59">
                <a:extLst>
                  <a:ext uri="{FF2B5EF4-FFF2-40B4-BE49-F238E27FC236}">
                    <a16:creationId xmlns:a16="http://schemas.microsoft.com/office/drawing/2014/main" id="{7DD8EFD2-0A67-4FA5-A4DA-9FE986B40792}"/>
                  </a:ext>
                </a:extLst>
              </p:cNvPr>
              <p:cNvGrpSpPr/>
              <p:nvPr/>
            </p:nvGrpSpPr>
            <p:grpSpPr bwMode="gray">
              <a:xfrm>
                <a:off x="8241319" y="2158953"/>
                <a:ext cx="1262063" cy="1371647"/>
                <a:chOff x="8150225" y="2158953"/>
                <a:chExt cx="1262063" cy="1371647"/>
              </a:xfrm>
            </p:grpSpPr>
            <p:sp>
              <p:nvSpPr>
                <p:cNvPr id="52" name="Freeform 17">
                  <a:extLst>
                    <a:ext uri="{FF2B5EF4-FFF2-40B4-BE49-F238E27FC236}">
                      <a16:creationId xmlns:a16="http://schemas.microsoft.com/office/drawing/2014/main" id="{8F1ACF64-020E-4531-A83C-827858D71981}"/>
                    </a:ext>
                  </a:extLst>
                </p:cNvPr>
                <p:cNvSpPr>
                  <a:spLocks noEditPoints="1"/>
                </p:cNvSpPr>
                <p:nvPr/>
              </p:nvSpPr>
              <p:spPr bwMode="gray">
                <a:xfrm>
                  <a:off x="8237538" y="2619375"/>
                  <a:ext cx="1087438" cy="825500"/>
                </a:xfrm>
                <a:custGeom>
                  <a:avLst/>
                  <a:gdLst>
                    <a:gd name="T0" fmla="*/ 1458 w 1620"/>
                    <a:gd name="T1" fmla="*/ 1231 h 1231"/>
                    <a:gd name="T2" fmla="*/ 162 w 1620"/>
                    <a:gd name="T3" fmla="*/ 1231 h 1231"/>
                    <a:gd name="T4" fmla="*/ 130 w 1620"/>
                    <a:gd name="T5" fmla="*/ 1199 h 1231"/>
                    <a:gd name="T6" fmla="*/ 32 w 1620"/>
                    <a:gd name="T7" fmla="*/ 1102 h 1231"/>
                    <a:gd name="T8" fmla="*/ 0 w 1620"/>
                    <a:gd name="T9" fmla="*/ 1069 h 1231"/>
                    <a:gd name="T10" fmla="*/ 0 w 1620"/>
                    <a:gd name="T11" fmla="*/ 162 h 1231"/>
                    <a:gd name="T12" fmla="*/ 32 w 1620"/>
                    <a:gd name="T13" fmla="*/ 130 h 1231"/>
                    <a:gd name="T14" fmla="*/ 130 w 1620"/>
                    <a:gd name="T15" fmla="*/ 33 h 1231"/>
                    <a:gd name="T16" fmla="*/ 162 w 1620"/>
                    <a:gd name="T17" fmla="*/ 0 h 1231"/>
                    <a:gd name="T18" fmla="*/ 1458 w 1620"/>
                    <a:gd name="T19" fmla="*/ 0 h 1231"/>
                    <a:gd name="T20" fmla="*/ 1490 w 1620"/>
                    <a:gd name="T21" fmla="*/ 33 h 1231"/>
                    <a:gd name="T22" fmla="*/ 1588 w 1620"/>
                    <a:gd name="T23" fmla="*/ 130 h 1231"/>
                    <a:gd name="T24" fmla="*/ 1620 w 1620"/>
                    <a:gd name="T25" fmla="*/ 162 h 1231"/>
                    <a:gd name="T26" fmla="*/ 1620 w 1620"/>
                    <a:gd name="T27" fmla="*/ 1069 h 1231"/>
                    <a:gd name="T28" fmla="*/ 1588 w 1620"/>
                    <a:gd name="T29" fmla="*/ 1102 h 1231"/>
                    <a:gd name="T30" fmla="*/ 1490 w 1620"/>
                    <a:gd name="T31" fmla="*/ 1199 h 1231"/>
                    <a:gd name="T32" fmla="*/ 1458 w 1620"/>
                    <a:gd name="T33" fmla="*/ 1231 h 1231"/>
                    <a:gd name="T34" fmla="*/ 191 w 1620"/>
                    <a:gd name="T35" fmla="*/ 1167 h 1231"/>
                    <a:gd name="T36" fmla="*/ 1429 w 1620"/>
                    <a:gd name="T37" fmla="*/ 1167 h 1231"/>
                    <a:gd name="T38" fmla="*/ 1555 w 1620"/>
                    <a:gd name="T39" fmla="*/ 1040 h 1231"/>
                    <a:gd name="T40" fmla="*/ 1555 w 1620"/>
                    <a:gd name="T41" fmla="*/ 191 h 1231"/>
                    <a:gd name="T42" fmla="*/ 1429 w 1620"/>
                    <a:gd name="T43" fmla="*/ 65 h 1231"/>
                    <a:gd name="T44" fmla="*/ 191 w 1620"/>
                    <a:gd name="T45" fmla="*/ 65 h 1231"/>
                    <a:gd name="T46" fmla="*/ 65 w 1620"/>
                    <a:gd name="T47" fmla="*/ 191 h 1231"/>
                    <a:gd name="T48" fmla="*/ 65 w 1620"/>
                    <a:gd name="T49" fmla="*/ 1040 h 1231"/>
                    <a:gd name="T50" fmla="*/ 191 w 1620"/>
                    <a:gd name="T51" fmla="*/ 1167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0" h="1231">
                      <a:moveTo>
                        <a:pt x="1458" y="1231"/>
                      </a:moveTo>
                      <a:cubicBezTo>
                        <a:pt x="162" y="1231"/>
                        <a:pt x="162" y="1231"/>
                        <a:pt x="162" y="1231"/>
                      </a:cubicBezTo>
                      <a:cubicBezTo>
                        <a:pt x="144" y="1231"/>
                        <a:pt x="130" y="1217"/>
                        <a:pt x="130" y="1199"/>
                      </a:cubicBezTo>
                      <a:cubicBezTo>
                        <a:pt x="130" y="1145"/>
                        <a:pt x="86" y="1102"/>
                        <a:pt x="32" y="1102"/>
                      </a:cubicBezTo>
                      <a:cubicBezTo>
                        <a:pt x="15" y="1102"/>
                        <a:pt x="0" y="1087"/>
                        <a:pt x="0" y="1069"/>
                      </a:cubicBezTo>
                      <a:cubicBezTo>
                        <a:pt x="0" y="162"/>
                        <a:pt x="0" y="162"/>
                        <a:pt x="0" y="162"/>
                      </a:cubicBezTo>
                      <a:cubicBezTo>
                        <a:pt x="0" y="144"/>
                        <a:pt x="15" y="130"/>
                        <a:pt x="32" y="130"/>
                      </a:cubicBezTo>
                      <a:cubicBezTo>
                        <a:pt x="86" y="130"/>
                        <a:pt x="130" y="86"/>
                        <a:pt x="130" y="33"/>
                      </a:cubicBezTo>
                      <a:cubicBezTo>
                        <a:pt x="130" y="15"/>
                        <a:pt x="144" y="0"/>
                        <a:pt x="162" y="0"/>
                      </a:cubicBezTo>
                      <a:cubicBezTo>
                        <a:pt x="1458" y="0"/>
                        <a:pt x="1458" y="0"/>
                        <a:pt x="1458" y="0"/>
                      </a:cubicBezTo>
                      <a:cubicBezTo>
                        <a:pt x="1476" y="0"/>
                        <a:pt x="1490" y="15"/>
                        <a:pt x="1490" y="33"/>
                      </a:cubicBezTo>
                      <a:cubicBezTo>
                        <a:pt x="1490" y="86"/>
                        <a:pt x="1534" y="130"/>
                        <a:pt x="1588" y="130"/>
                      </a:cubicBezTo>
                      <a:cubicBezTo>
                        <a:pt x="1605" y="130"/>
                        <a:pt x="1620" y="144"/>
                        <a:pt x="1620" y="162"/>
                      </a:cubicBezTo>
                      <a:cubicBezTo>
                        <a:pt x="1620" y="1069"/>
                        <a:pt x="1620" y="1069"/>
                        <a:pt x="1620" y="1069"/>
                      </a:cubicBezTo>
                      <a:cubicBezTo>
                        <a:pt x="1620" y="1087"/>
                        <a:pt x="1605" y="1102"/>
                        <a:pt x="1588" y="1102"/>
                      </a:cubicBezTo>
                      <a:cubicBezTo>
                        <a:pt x="1534" y="1102"/>
                        <a:pt x="1490" y="1145"/>
                        <a:pt x="1490" y="1199"/>
                      </a:cubicBezTo>
                      <a:cubicBezTo>
                        <a:pt x="1490" y="1217"/>
                        <a:pt x="1476" y="1231"/>
                        <a:pt x="1458" y="1231"/>
                      </a:cubicBezTo>
                      <a:close/>
                      <a:moveTo>
                        <a:pt x="191" y="1167"/>
                      </a:moveTo>
                      <a:cubicBezTo>
                        <a:pt x="1429" y="1167"/>
                        <a:pt x="1429" y="1167"/>
                        <a:pt x="1429" y="1167"/>
                      </a:cubicBezTo>
                      <a:cubicBezTo>
                        <a:pt x="1442" y="1103"/>
                        <a:pt x="1492" y="1053"/>
                        <a:pt x="1555" y="1040"/>
                      </a:cubicBezTo>
                      <a:cubicBezTo>
                        <a:pt x="1555" y="191"/>
                        <a:pt x="1555" y="191"/>
                        <a:pt x="1555" y="191"/>
                      </a:cubicBezTo>
                      <a:cubicBezTo>
                        <a:pt x="1492" y="178"/>
                        <a:pt x="1442" y="129"/>
                        <a:pt x="1429" y="65"/>
                      </a:cubicBezTo>
                      <a:cubicBezTo>
                        <a:pt x="191" y="65"/>
                        <a:pt x="191" y="65"/>
                        <a:pt x="191" y="65"/>
                      </a:cubicBezTo>
                      <a:cubicBezTo>
                        <a:pt x="178" y="129"/>
                        <a:pt x="128" y="178"/>
                        <a:pt x="65" y="191"/>
                      </a:cubicBezTo>
                      <a:cubicBezTo>
                        <a:pt x="65" y="1040"/>
                        <a:pt x="65" y="1040"/>
                        <a:pt x="65" y="1040"/>
                      </a:cubicBezTo>
                      <a:cubicBezTo>
                        <a:pt x="128" y="1053"/>
                        <a:pt x="178" y="1103"/>
                        <a:pt x="191" y="116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8">
                  <a:extLst>
                    <a:ext uri="{FF2B5EF4-FFF2-40B4-BE49-F238E27FC236}">
                      <a16:creationId xmlns:a16="http://schemas.microsoft.com/office/drawing/2014/main" id="{B763C2F7-9A31-4364-A1BD-251CD8993D75}"/>
                    </a:ext>
                  </a:extLst>
                </p:cNvPr>
                <p:cNvSpPr>
                  <a:spLocks noEditPoints="1"/>
                </p:cNvSpPr>
                <p:nvPr/>
              </p:nvSpPr>
              <p:spPr bwMode="gray">
                <a:xfrm>
                  <a:off x="8150225" y="2533650"/>
                  <a:ext cx="1262063" cy="996950"/>
                </a:xfrm>
                <a:custGeom>
                  <a:avLst/>
                  <a:gdLst>
                    <a:gd name="T0" fmla="*/ 1782 w 1880"/>
                    <a:gd name="T1" fmla="*/ 1490 h 1490"/>
                    <a:gd name="T2" fmla="*/ 98 w 1880"/>
                    <a:gd name="T3" fmla="*/ 1490 h 1490"/>
                    <a:gd name="T4" fmla="*/ 0 w 1880"/>
                    <a:gd name="T5" fmla="*/ 1393 h 1490"/>
                    <a:gd name="T6" fmla="*/ 0 w 1880"/>
                    <a:gd name="T7" fmla="*/ 97 h 1490"/>
                    <a:gd name="T8" fmla="*/ 98 w 1880"/>
                    <a:gd name="T9" fmla="*/ 0 h 1490"/>
                    <a:gd name="T10" fmla="*/ 1782 w 1880"/>
                    <a:gd name="T11" fmla="*/ 0 h 1490"/>
                    <a:gd name="T12" fmla="*/ 1880 w 1880"/>
                    <a:gd name="T13" fmla="*/ 97 h 1490"/>
                    <a:gd name="T14" fmla="*/ 1880 w 1880"/>
                    <a:gd name="T15" fmla="*/ 1393 h 1490"/>
                    <a:gd name="T16" fmla="*/ 1782 w 1880"/>
                    <a:gd name="T17" fmla="*/ 1490 h 1490"/>
                    <a:gd name="T18" fmla="*/ 98 w 1880"/>
                    <a:gd name="T19" fmla="*/ 64 h 1490"/>
                    <a:gd name="T20" fmla="*/ 65 w 1880"/>
                    <a:gd name="T21" fmla="*/ 97 h 1490"/>
                    <a:gd name="T22" fmla="*/ 65 w 1880"/>
                    <a:gd name="T23" fmla="*/ 1393 h 1490"/>
                    <a:gd name="T24" fmla="*/ 98 w 1880"/>
                    <a:gd name="T25" fmla="*/ 1425 h 1490"/>
                    <a:gd name="T26" fmla="*/ 1782 w 1880"/>
                    <a:gd name="T27" fmla="*/ 1425 h 1490"/>
                    <a:gd name="T28" fmla="*/ 1815 w 1880"/>
                    <a:gd name="T29" fmla="*/ 1393 h 1490"/>
                    <a:gd name="T30" fmla="*/ 1815 w 1880"/>
                    <a:gd name="T31" fmla="*/ 97 h 1490"/>
                    <a:gd name="T32" fmla="*/ 1782 w 1880"/>
                    <a:gd name="T33" fmla="*/ 64 h 1490"/>
                    <a:gd name="T34" fmla="*/ 98 w 1880"/>
                    <a:gd name="T35" fmla="*/ 64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0" h="1490">
                      <a:moveTo>
                        <a:pt x="1782" y="1490"/>
                      </a:moveTo>
                      <a:cubicBezTo>
                        <a:pt x="98" y="1490"/>
                        <a:pt x="98" y="1490"/>
                        <a:pt x="98" y="1490"/>
                      </a:cubicBezTo>
                      <a:cubicBezTo>
                        <a:pt x="44" y="1490"/>
                        <a:pt x="0" y="1446"/>
                        <a:pt x="0" y="1393"/>
                      </a:cubicBezTo>
                      <a:cubicBezTo>
                        <a:pt x="0" y="97"/>
                        <a:pt x="0" y="97"/>
                        <a:pt x="0" y="97"/>
                      </a:cubicBezTo>
                      <a:cubicBezTo>
                        <a:pt x="0" y="43"/>
                        <a:pt x="44" y="0"/>
                        <a:pt x="98" y="0"/>
                      </a:cubicBezTo>
                      <a:cubicBezTo>
                        <a:pt x="1782" y="0"/>
                        <a:pt x="1782" y="0"/>
                        <a:pt x="1782" y="0"/>
                      </a:cubicBezTo>
                      <a:cubicBezTo>
                        <a:pt x="1836" y="0"/>
                        <a:pt x="1880" y="43"/>
                        <a:pt x="1880" y="97"/>
                      </a:cubicBezTo>
                      <a:cubicBezTo>
                        <a:pt x="1880" y="1393"/>
                        <a:pt x="1880" y="1393"/>
                        <a:pt x="1880" y="1393"/>
                      </a:cubicBezTo>
                      <a:cubicBezTo>
                        <a:pt x="1880" y="1446"/>
                        <a:pt x="1836" y="1490"/>
                        <a:pt x="1782" y="1490"/>
                      </a:cubicBezTo>
                      <a:close/>
                      <a:moveTo>
                        <a:pt x="98" y="64"/>
                      </a:moveTo>
                      <a:cubicBezTo>
                        <a:pt x="80" y="64"/>
                        <a:pt x="65" y="79"/>
                        <a:pt x="65" y="97"/>
                      </a:cubicBezTo>
                      <a:cubicBezTo>
                        <a:pt x="65" y="1393"/>
                        <a:pt x="65" y="1393"/>
                        <a:pt x="65" y="1393"/>
                      </a:cubicBezTo>
                      <a:cubicBezTo>
                        <a:pt x="65" y="1411"/>
                        <a:pt x="80" y="1425"/>
                        <a:pt x="98" y="1425"/>
                      </a:cubicBezTo>
                      <a:cubicBezTo>
                        <a:pt x="1782" y="1425"/>
                        <a:pt x="1782" y="1425"/>
                        <a:pt x="1782" y="1425"/>
                      </a:cubicBezTo>
                      <a:cubicBezTo>
                        <a:pt x="1800" y="1425"/>
                        <a:pt x="1815" y="1411"/>
                        <a:pt x="1815" y="1393"/>
                      </a:cubicBezTo>
                      <a:cubicBezTo>
                        <a:pt x="1815" y="97"/>
                        <a:pt x="1815" y="97"/>
                        <a:pt x="1815" y="97"/>
                      </a:cubicBezTo>
                      <a:cubicBezTo>
                        <a:pt x="1815" y="79"/>
                        <a:pt x="1800" y="64"/>
                        <a:pt x="1782" y="64"/>
                      </a:cubicBezTo>
                      <a:lnTo>
                        <a:pt x="98" y="6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9" hidden="1">
                  <a:extLst>
                    <a:ext uri="{FF2B5EF4-FFF2-40B4-BE49-F238E27FC236}">
                      <a16:creationId xmlns:a16="http://schemas.microsoft.com/office/drawing/2014/main" id="{311D5BCB-F3E6-44EA-8B36-5634E4F1F00C}"/>
                    </a:ext>
                  </a:extLst>
                </p:cNvPr>
                <p:cNvSpPr>
                  <a:spLocks noEditPoints="1"/>
                </p:cNvSpPr>
                <p:nvPr/>
              </p:nvSpPr>
              <p:spPr bwMode="gray">
                <a:xfrm>
                  <a:off x="8428038" y="2158953"/>
                  <a:ext cx="739775" cy="174625"/>
                </a:xfrm>
                <a:custGeom>
                  <a:avLst/>
                  <a:gdLst>
                    <a:gd name="T0" fmla="*/ 972 w 1102"/>
                    <a:gd name="T1" fmla="*/ 259 h 259"/>
                    <a:gd name="T2" fmla="*/ 130 w 1102"/>
                    <a:gd name="T3" fmla="*/ 259 h 259"/>
                    <a:gd name="T4" fmla="*/ 0 w 1102"/>
                    <a:gd name="T5" fmla="*/ 130 h 259"/>
                    <a:gd name="T6" fmla="*/ 130 w 1102"/>
                    <a:gd name="T7" fmla="*/ 0 h 259"/>
                    <a:gd name="T8" fmla="*/ 972 w 1102"/>
                    <a:gd name="T9" fmla="*/ 0 h 259"/>
                    <a:gd name="T10" fmla="*/ 1102 w 1102"/>
                    <a:gd name="T11" fmla="*/ 130 h 259"/>
                    <a:gd name="T12" fmla="*/ 972 w 1102"/>
                    <a:gd name="T13" fmla="*/ 259 h 259"/>
                    <a:gd name="T14" fmla="*/ 130 w 1102"/>
                    <a:gd name="T15" fmla="*/ 65 h 259"/>
                    <a:gd name="T16" fmla="*/ 65 w 1102"/>
                    <a:gd name="T17" fmla="*/ 130 h 259"/>
                    <a:gd name="T18" fmla="*/ 130 w 1102"/>
                    <a:gd name="T19" fmla="*/ 195 h 259"/>
                    <a:gd name="T20" fmla="*/ 972 w 1102"/>
                    <a:gd name="T21" fmla="*/ 195 h 259"/>
                    <a:gd name="T22" fmla="*/ 1037 w 1102"/>
                    <a:gd name="T23" fmla="*/ 130 h 259"/>
                    <a:gd name="T24" fmla="*/ 972 w 1102"/>
                    <a:gd name="T25" fmla="*/ 65 h 259"/>
                    <a:gd name="T26" fmla="*/ 130 w 1102"/>
                    <a:gd name="T27" fmla="*/ 6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2" h="259">
                      <a:moveTo>
                        <a:pt x="972" y="259"/>
                      </a:moveTo>
                      <a:cubicBezTo>
                        <a:pt x="130" y="259"/>
                        <a:pt x="130" y="259"/>
                        <a:pt x="130" y="259"/>
                      </a:cubicBezTo>
                      <a:cubicBezTo>
                        <a:pt x="58" y="259"/>
                        <a:pt x="0" y="201"/>
                        <a:pt x="0" y="130"/>
                      </a:cubicBezTo>
                      <a:cubicBezTo>
                        <a:pt x="0" y="58"/>
                        <a:pt x="58" y="0"/>
                        <a:pt x="130" y="0"/>
                      </a:cubicBezTo>
                      <a:cubicBezTo>
                        <a:pt x="972" y="0"/>
                        <a:pt x="972" y="0"/>
                        <a:pt x="972" y="0"/>
                      </a:cubicBezTo>
                      <a:cubicBezTo>
                        <a:pt x="1044" y="0"/>
                        <a:pt x="1102" y="58"/>
                        <a:pt x="1102" y="130"/>
                      </a:cubicBezTo>
                      <a:cubicBezTo>
                        <a:pt x="1102" y="201"/>
                        <a:pt x="1044" y="259"/>
                        <a:pt x="972" y="259"/>
                      </a:cubicBezTo>
                      <a:close/>
                      <a:moveTo>
                        <a:pt x="130" y="65"/>
                      </a:moveTo>
                      <a:cubicBezTo>
                        <a:pt x="94" y="65"/>
                        <a:pt x="65" y="94"/>
                        <a:pt x="65" y="130"/>
                      </a:cubicBezTo>
                      <a:cubicBezTo>
                        <a:pt x="65" y="166"/>
                        <a:pt x="94" y="195"/>
                        <a:pt x="130" y="195"/>
                      </a:cubicBezTo>
                      <a:cubicBezTo>
                        <a:pt x="972" y="195"/>
                        <a:pt x="972" y="195"/>
                        <a:pt x="972" y="195"/>
                      </a:cubicBezTo>
                      <a:cubicBezTo>
                        <a:pt x="1008" y="195"/>
                        <a:pt x="1037" y="166"/>
                        <a:pt x="1037" y="130"/>
                      </a:cubicBezTo>
                      <a:cubicBezTo>
                        <a:pt x="1037" y="94"/>
                        <a:pt x="1008" y="65"/>
                        <a:pt x="972" y="65"/>
                      </a:cubicBezTo>
                      <a:lnTo>
                        <a:pt x="130" y="6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0">
                  <a:extLst>
                    <a:ext uri="{FF2B5EF4-FFF2-40B4-BE49-F238E27FC236}">
                      <a16:creationId xmlns:a16="http://schemas.microsoft.com/office/drawing/2014/main" id="{05291C46-7AF9-44BA-BA2E-1EF406013B94}"/>
                    </a:ext>
                  </a:extLst>
                </p:cNvPr>
                <p:cNvSpPr>
                  <a:spLocks noEditPoints="1"/>
                </p:cNvSpPr>
                <p:nvPr/>
              </p:nvSpPr>
              <p:spPr bwMode="gray">
                <a:xfrm>
                  <a:off x="8872538" y="3014663"/>
                  <a:ext cx="295275" cy="277813"/>
                </a:xfrm>
                <a:custGeom>
                  <a:avLst/>
                  <a:gdLst>
                    <a:gd name="T0" fmla="*/ 220 w 440"/>
                    <a:gd name="T1" fmla="*/ 415 h 415"/>
                    <a:gd name="T2" fmla="*/ 104 w 440"/>
                    <a:gd name="T3" fmla="*/ 376 h 415"/>
                    <a:gd name="T4" fmla="*/ 65 w 440"/>
                    <a:gd name="T5" fmla="*/ 104 h 415"/>
                    <a:gd name="T6" fmla="*/ 337 w 440"/>
                    <a:gd name="T7" fmla="*/ 65 h 415"/>
                    <a:gd name="T8" fmla="*/ 376 w 440"/>
                    <a:gd name="T9" fmla="*/ 337 h 415"/>
                    <a:gd name="T10" fmla="*/ 337 w 440"/>
                    <a:gd name="T11" fmla="*/ 376 h 415"/>
                    <a:gd name="T12" fmla="*/ 220 w 440"/>
                    <a:gd name="T13" fmla="*/ 415 h 415"/>
                    <a:gd name="T14" fmla="*/ 220 w 440"/>
                    <a:gd name="T15" fmla="*/ 91 h 415"/>
                    <a:gd name="T16" fmla="*/ 91 w 440"/>
                    <a:gd name="T17" fmla="*/ 220 h 415"/>
                    <a:gd name="T18" fmla="*/ 143 w 440"/>
                    <a:gd name="T19" fmla="*/ 324 h 415"/>
                    <a:gd name="T20" fmla="*/ 324 w 440"/>
                    <a:gd name="T21" fmla="*/ 298 h 415"/>
                    <a:gd name="T22" fmla="*/ 350 w 440"/>
                    <a:gd name="T23" fmla="*/ 220 h 415"/>
                    <a:gd name="T24" fmla="*/ 220 w 440"/>
                    <a:gd name="T25" fmla="*/ 9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415">
                      <a:moveTo>
                        <a:pt x="220" y="415"/>
                      </a:moveTo>
                      <a:cubicBezTo>
                        <a:pt x="178" y="415"/>
                        <a:pt x="137" y="401"/>
                        <a:pt x="104" y="376"/>
                      </a:cubicBezTo>
                      <a:cubicBezTo>
                        <a:pt x="18" y="311"/>
                        <a:pt x="0" y="189"/>
                        <a:pt x="65" y="104"/>
                      </a:cubicBezTo>
                      <a:cubicBezTo>
                        <a:pt x="129" y="18"/>
                        <a:pt x="251" y="0"/>
                        <a:pt x="337" y="65"/>
                      </a:cubicBezTo>
                      <a:cubicBezTo>
                        <a:pt x="423" y="129"/>
                        <a:pt x="440" y="251"/>
                        <a:pt x="376" y="337"/>
                      </a:cubicBezTo>
                      <a:cubicBezTo>
                        <a:pt x="365" y="352"/>
                        <a:pt x="352" y="365"/>
                        <a:pt x="337" y="376"/>
                      </a:cubicBezTo>
                      <a:cubicBezTo>
                        <a:pt x="303" y="401"/>
                        <a:pt x="262" y="415"/>
                        <a:pt x="220" y="415"/>
                      </a:cubicBezTo>
                      <a:close/>
                      <a:moveTo>
                        <a:pt x="220" y="91"/>
                      </a:moveTo>
                      <a:cubicBezTo>
                        <a:pt x="149" y="91"/>
                        <a:pt x="91" y="149"/>
                        <a:pt x="91" y="220"/>
                      </a:cubicBezTo>
                      <a:cubicBezTo>
                        <a:pt x="91" y="261"/>
                        <a:pt x="110" y="299"/>
                        <a:pt x="143" y="324"/>
                      </a:cubicBezTo>
                      <a:cubicBezTo>
                        <a:pt x="200" y="367"/>
                        <a:pt x="281" y="355"/>
                        <a:pt x="324" y="298"/>
                      </a:cubicBezTo>
                      <a:cubicBezTo>
                        <a:pt x="341" y="276"/>
                        <a:pt x="350" y="248"/>
                        <a:pt x="350" y="220"/>
                      </a:cubicBezTo>
                      <a:cubicBezTo>
                        <a:pt x="350" y="149"/>
                        <a:pt x="292" y="91"/>
                        <a:pt x="220" y="9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
                  <a:extLst>
                    <a:ext uri="{FF2B5EF4-FFF2-40B4-BE49-F238E27FC236}">
                      <a16:creationId xmlns:a16="http://schemas.microsoft.com/office/drawing/2014/main" id="{0C7878A0-4B4F-4222-A8D8-6AC7E3C378A3}"/>
                    </a:ext>
                  </a:extLst>
                </p:cNvPr>
                <p:cNvSpPr>
                  <a:spLocks noEditPoints="1"/>
                </p:cNvSpPr>
                <p:nvPr/>
              </p:nvSpPr>
              <p:spPr bwMode="gray">
                <a:xfrm>
                  <a:off x="8932863" y="3225800"/>
                  <a:ext cx="174625" cy="155575"/>
                </a:xfrm>
                <a:custGeom>
                  <a:avLst/>
                  <a:gdLst>
                    <a:gd name="T0" fmla="*/ 227 w 259"/>
                    <a:gd name="T1" fmla="*/ 228 h 230"/>
                    <a:gd name="T2" fmla="*/ 216 w 259"/>
                    <a:gd name="T3" fmla="*/ 228 h 230"/>
                    <a:gd name="T4" fmla="*/ 129 w 259"/>
                    <a:gd name="T5" fmla="*/ 197 h 230"/>
                    <a:gd name="T6" fmla="*/ 43 w 259"/>
                    <a:gd name="T7" fmla="*/ 227 h 230"/>
                    <a:gd name="T8" fmla="*/ 13 w 259"/>
                    <a:gd name="T9" fmla="*/ 222 h 230"/>
                    <a:gd name="T10" fmla="*/ 0 w 259"/>
                    <a:gd name="T11" fmla="*/ 196 h 230"/>
                    <a:gd name="T12" fmla="*/ 0 w 259"/>
                    <a:gd name="T13" fmla="*/ 34 h 230"/>
                    <a:gd name="T14" fmla="*/ 18 w 259"/>
                    <a:gd name="T15" fmla="*/ 5 h 230"/>
                    <a:gd name="T16" fmla="*/ 50 w 259"/>
                    <a:gd name="T17" fmla="*/ 8 h 230"/>
                    <a:gd name="T18" fmla="*/ 206 w 259"/>
                    <a:gd name="T19" fmla="*/ 8 h 230"/>
                    <a:gd name="T20" fmla="*/ 238 w 259"/>
                    <a:gd name="T21" fmla="*/ 5 h 230"/>
                    <a:gd name="T22" fmla="*/ 259 w 259"/>
                    <a:gd name="T23" fmla="*/ 34 h 230"/>
                    <a:gd name="T24" fmla="*/ 259 w 259"/>
                    <a:gd name="T25" fmla="*/ 196 h 230"/>
                    <a:gd name="T26" fmla="*/ 245 w 259"/>
                    <a:gd name="T27" fmla="*/ 222 h 230"/>
                    <a:gd name="T28" fmla="*/ 227 w 259"/>
                    <a:gd name="T29" fmla="*/ 228 h 230"/>
                    <a:gd name="T30" fmla="*/ 129 w 259"/>
                    <a:gd name="T31" fmla="*/ 131 h 230"/>
                    <a:gd name="T32" fmla="*/ 140 w 259"/>
                    <a:gd name="T33" fmla="*/ 131 h 230"/>
                    <a:gd name="T34" fmla="*/ 194 w 259"/>
                    <a:gd name="T35" fmla="*/ 149 h 230"/>
                    <a:gd name="T36" fmla="*/ 194 w 259"/>
                    <a:gd name="T37" fmla="*/ 84 h 230"/>
                    <a:gd name="T38" fmla="*/ 65 w 259"/>
                    <a:gd name="T39" fmla="*/ 84 h 230"/>
                    <a:gd name="T40" fmla="*/ 65 w 259"/>
                    <a:gd name="T41" fmla="*/ 149 h 230"/>
                    <a:gd name="T42" fmla="*/ 119 w 259"/>
                    <a:gd name="T43" fmla="*/ 131 h 230"/>
                    <a:gd name="T44" fmla="*/ 129 w 259"/>
                    <a:gd name="T45" fmla="*/ 13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9" h="230">
                      <a:moveTo>
                        <a:pt x="227" y="228"/>
                      </a:moveTo>
                      <a:cubicBezTo>
                        <a:pt x="223" y="229"/>
                        <a:pt x="220" y="229"/>
                        <a:pt x="216" y="228"/>
                      </a:cubicBezTo>
                      <a:cubicBezTo>
                        <a:pt x="129" y="197"/>
                        <a:pt x="129" y="197"/>
                        <a:pt x="129" y="197"/>
                      </a:cubicBezTo>
                      <a:cubicBezTo>
                        <a:pt x="43" y="227"/>
                        <a:pt x="43" y="227"/>
                        <a:pt x="43" y="227"/>
                      </a:cubicBezTo>
                      <a:cubicBezTo>
                        <a:pt x="33" y="230"/>
                        <a:pt x="22" y="228"/>
                        <a:pt x="13" y="222"/>
                      </a:cubicBezTo>
                      <a:cubicBezTo>
                        <a:pt x="5" y="216"/>
                        <a:pt x="0" y="206"/>
                        <a:pt x="0" y="196"/>
                      </a:cubicBezTo>
                      <a:cubicBezTo>
                        <a:pt x="0" y="34"/>
                        <a:pt x="0" y="34"/>
                        <a:pt x="0" y="34"/>
                      </a:cubicBezTo>
                      <a:cubicBezTo>
                        <a:pt x="0" y="21"/>
                        <a:pt x="7" y="10"/>
                        <a:pt x="18" y="5"/>
                      </a:cubicBezTo>
                      <a:cubicBezTo>
                        <a:pt x="29" y="0"/>
                        <a:pt x="41" y="1"/>
                        <a:pt x="50" y="8"/>
                      </a:cubicBezTo>
                      <a:cubicBezTo>
                        <a:pt x="97" y="42"/>
                        <a:pt x="160" y="42"/>
                        <a:pt x="206" y="8"/>
                      </a:cubicBezTo>
                      <a:cubicBezTo>
                        <a:pt x="215" y="1"/>
                        <a:pt x="228" y="0"/>
                        <a:pt x="238" y="5"/>
                      </a:cubicBezTo>
                      <a:cubicBezTo>
                        <a:pt x="250" y="9"/>
                        <a:pt x="259" y="21"/>
                        <a:pt x="259" y="34"/>
                      </a:cubicBezTo>
                      <a:cubicBezTo>
                        <a:pt x="259" y="196"/>
                        <a:pt x="259" y="196"/>
                        <a:pt x="259" y="196"/>
                      </a:cubicBezTo>
                      <a:cubicBezTo>
                        <a:pt x="259" y="206"/>
                        <a:pt x="254" y="216"/>
                        <a:pt x="245" y="222"/>
                      </a:cubicBezTo>
                      <a:cubicBezTo>
                        <a:pt x="240" y="226"/>
                        <a:pt x="233" y="228"/>
                        <a:pt x="227" y="228"/>
                      </a:cubicBezTo>
                      <a:close/>
                      <a:moveTo>
                        <a:pt x="129" y="131"/>
                      </a:moveTo>
                      <a:cubicBezTo>
                        <a:pt x="133" y="131"/>
                        <a:pt x="136" y="131"/>
                        <a:pt x="140" y="131"/>
                      </a:cubicBezTo>
                      <a:cubicBezTo>
                        <a:pt x="194" y="149"/>
                        <a:pt x="194" y="149"/>
                        <a:pt x="194" y="149"/>
                      </a:cubicBezTo>
                      <a:cubicBezTo>
                        <a:pt x="194" y="84"/>
                        <a:pt x="194" y="84"/>
                        <a:pt x="194" y="84"/>
                      </a:cubicBezTo>
                      <a:cubicBezTo>
                        <a:pt x="152" y="99"/>
                        <a:pt x="107" y="99"/>
                        <a:pt x="65" y="84"/>
                      </a:cubicBezTo>
                      <a:cubicBezTo>
                        <a:pt x="65" y="149"/>
                        <a:pt x="65" y="149"/>
                        <a:pt x="65" y="149"/>
                      </a:cubicBezTo>
                      <a:cubicBezTo>
                        <a:pt x="119" y="131"/>
                        <a:pt x="119" y="131"/>
                        <a:pt x="119" y="131"/>
                      </a:cubicBezTo>
                      <a:cubicBezTo>
                        <a:pt x="122" y="131"/>
                        <a:pt x="126" y="131"/>
                        <a:pt x="129" y="1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2">
                  <a:extLst>
                    <a:ext uri="{FF2B5EF4-FFF2-40B4-BE49-F238E27FC236}">
                      <a16:creationId xmlns:a16="http://schemas.microsoft.com/office/drawing/2014/main" id="{E3AD8636-5EE8-4729-850D-6AFD0FF460D7}"/>
                    </a:ext>
                  </a:extLst>
                </p:cNvPr>
                <p:cNvSpPr>
                  <a:spLocks/>
                </p:cNvSpPr>
                <p:nvPr/>
              </p:nvSpPr>
              <p:spPr bwMode="gray">
                <a:xfrm>
                  <a:off x="8408988" y="3116263"/>
                  <a:ext cx="393700" cy="200025"/>
                </a:xfrm>
                <a:custGeom>
                  <a:avLst/>
                  <a:gdLst>
                    <a:gd name="T0" fmla="*/ 37 w 587"/>
                    <a:gd name="T1" fmla="*/ 296 h 299"/>
                    <a:gd name="T2" fmla="*/ 24 w 587"/>
                    <a:gd name="T3" fmla="*/ 293 h 299"/>
                    <a:gd name="T4" fmla="*/ 7 w 587"/>
                    <a:gd name="T5" fmla="*/ 251 h 299"/>
                    <a:gd name="T6" fmla="*/ 104 w 587"/>
                    <a:gd name="T7" fmla="*/ 24 h 299"/>
                    <a:gd name="T8" fmla="*/ 147 w 587"/>
                    <a:gd name="T9" fmla="*/ 7 h 299"/>
                    <a:gd name="T10" fmla="*/ 166 w 587"/>
                    <a:gd name="T11" fmla="*/ 37 h 299"/>
                    <a:gd name="T12" fmla="*/ 166 w 587"/>
                    <a:gd name="T13" fmla="*/ 186 h 299"/>
                    <a:gd name="T14" fmla="*/ 240 w 587"/>
                    <a:gd name="T15" fmla="*/ 111 h 299"/>
                    <a:gd name="T16" fmla="*/ 286 w 587"/>
                    <a:gd name="T17" fmla="*/ 111 h 299"/>
                    <a:gd name="T18" fmla="*/ 292 w 587"/>
                    <a:gd name="T19" fmla="*/ 149 h 299"/>
                    <a:gd name="T20" fmla="*/ 275 w 587"/>
                    <a:gd name="T21" fmla="*/ 226 h 299"/>
                    <a:gd name="T22" fmla="*/ 296 w 587"/>
                    <a:gd name="T23" fmla="*/ 231 h 299"/>
                    <a:gd name="T24" fmla="*/ 316 w 587"/>
                    <a:gd name="T25" fmla="*/ 218 h 299"/>
                    <a:gd name="T26" fmla="*/ 458 w 587"/>
                    <a:gd name="T27" fmla="*/ 166 h 299"/>
                    <a:gd name="T28" fmla="*/ 555 w 587"/>
                    <a:gd name="T29" fmla="*/ 166 h 299"/>
                    <a:gd name="T30" fmla="*/ 587 w 587"/>
                    <a:gd name="T31" fmla="*/ 199 h 299"/>
                    <a:gd name="T32" fmla="*/ 555 w 587"/>
                    <a:gd name="T33" fmla="*/ 231 h 299"/>
                    <a:gd name="T34" fmla="*/ 458 w 587"/>
                    <a:gd name="T35" fmla="*/ 231 h 299"/>
                    <a:gd name="T36" fmla="*/ 354 w 587"/>
                    <a:gd name="T37" fmla="*/ 270 h 299"/>
                    <a:gd name="T38" fmla="*/ 296 w 587"/>
                    <a:gd name="T39" fmla="*/ 296 h 299"/>
                    <a:gd name="T40" fmla="*/ 219 w 587"/>
                    <a:gd name="T41" fmla="*/ 259 h 299"/>
                    <a:gd name="T42" fmla="*/ 210 w 587"/>
                    <a:gd name="T43" fmla="*/ 234 h 299"/>
                    <a:gd name="T44" fmla="*/ 157 w 587"/>
                    <a:gd name="T45" fmla="*/ 287 h 299"/>
                    <a:gd name="T46" fmla="*/ 121 w 587"/>
                    <a:gd name="T47" fmla="*/ 293 h 299"/>
                    <a:gd name="T48" fmla="*/ 101 w 587"/>
                    <a:gd name="T49" fmla="*/ 264 h 299"/>
                    <a:gd name="T50" fmla="*/ 101 w 587"/>
                    <a:gd name="T51" fmla="*/ 195 h 299"/>
                    <a:gd name="T52" fmla="*/ 66 w 587"/>
                    <a:gd name="T53" fmla="*/ 276 h 299"/>
                    <a:gd name="T54" fmla="*/ 37 w 587"/>
                    <a:gd name="T55" fmla="*/ 29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7" h="299">
                      <a:moveTo>
                        <a:pt x="37" y="296"/>
                      </a:moveTo>
                      <a:cubicBezTo>
                        <a:pt x="32" y="296"/>
                        <a:pt x="28" y="295"/>
                        <a:pt x="24" y="293"/>
                      </a:cubicBezTo>
                      <a:cubicBezTo>
                        <a:pt x="8" y="286"/>
                        <a:pt x="0" y="267"/>
                        <a:pt x="7" y="251"/>
                      </a:cubicBezTo>
                      <a:cubicBezTo>
                        <a:pt x="104" y="24"/>
                        <a:pt x="104" y="24"/>
                        <a:pt x="104" y="24"/>
                      </a:cubicBezTo>
                      <a:cubicBezTo>
                        <a:pt x="111" y="8"/>
                        <a:pt x="130" y="0"/>
                        <a:pt x="147" y="7"/>
                      </a:cubicBezTo>
                      <a:cubicBezTo>
                        <a:pt x="158" y="12"/>
                        <a:pt x="166" y="24"/>
                        <a:pt x="166" y="37"/>
                      </a:cubicBezTo>
                      <a:cubicBezTo>
                        <a:pt x="166" y="186"/>
                        <a:pt x="166" y="186"/>
                        <a:pt x="166" y="186"/>
                      </a:cubicBezTo>
                      <a:cubicBezTo>
                        <a:pt x="240" y="111"/>
                        <a:pt x="240" y="111"/>
                        <a:pt x="240" y="111"/>
                      </a:cubicBezTo>
                      <a:cubicBezTo>
                        <a:pt x="253" y="98"/>
                        <a:pt x="273" y="98"/>
                        <a:pt x="286" y="111"/>
                      </a:cubicBezTo>
                      <a:cubicBezTo>
                        <a:pt x="296" y="121"/>
                        <a:pt x="299" y="137"/>
                        <a:pt x="292" y="149"/>
                      </a:cubicBezTo>
                      <a:cubicBezTo>
                        <a:pt x="278" y="172"/>
                        <a:pt x="272" y="199"/>
                        <a:pt x="275" y="226"/>
                      </a:cubicBezTo>
                      <a:cubicBezTo>
                        <a:pt x="277" y="229"/>
                        <a:pt x="285" y="231"/>
                        <a:pt x="296" y="231"/>
                      </a:cubicBezTo>
                      <a:cubicBezTo>
                        <a:pt x="298" y="231"/>
                        <a:pt x="308" y="223"/>
                        <a:pt x="316" y="218"/>
                      </a:cubicBezTo>
                      <a:cubicBezTo>
                        <a:pt x="355" y="185"/>
                        <a:pt x="406" y="166"/>
                        <a:pt x="458" y="166"/>
                      </a:cubicBezTo>
                      <a:cubicBezTo>
                        <a:pt x="555" y="166"/>
                        <a:pt x="555" y="166"/>
                        <a:pt x="555" y="166"/>
                      </a:cubicBezTo>
                      <a:cubicBezTo>
                        <a:pt x="573" y="166"/>
                        <a:pt x="587" y="181"/>
                        <a:pt x="587" y="199"/>
                      </a:cubicBezTo>
                      <a:cubicBezTo>
                        <a:pt x="587" y="217"/>
                        <a:pt x="573" y="231"/>
                        <a:pt x="555" y="231"/>
                      </a:cubicBezTo>
                      <a:cubicBezTo>
                        <a:pt x="458" y="231"/>
                        <a:pt x="458" y="231"/>
                        <a:pt x="458" y="231"/>
                      </a:cubicBezTo>
                      <a:cubicBezTo>
                        <a:pt x="420" y="231"/>
                        <a:pt x="383" y="245"/>
                        <a:pt x="354" y="270"/>
                      </a:cubicBezTo>
                      <a:cubicBezTo>
                        <a:pt x="338" y="285"/>
                        <a:pt x="317" y="294"/>
                        <a:pt x="296" y="296"/>
                      </a:cubicBezTo>
                      <a:cubicBezTo>
                        <a:pt x="265" y="299"/>
                        <a:pt x="236" y="285"/>
                        <a:pt x="219" y="259"/>
                      </a:cubicBezTo>
                      <a:cubicBezTo>
                        <a:pt x="214" y="251"/>
                        <a:pt x="211" y="243"/>
                        <a:pt x="210" y="234"/>
                      </a:cubicBezTo>
                      <a:cubicBezTo>
                        <a:pt x="157" y="287"/>
                        <a:pt x="157" y="287"/>
                        <a:pt x="157" y="287"/>
                      </a:cubicBezTo>
                      <a:cubicBezTo>
                        <a:pt x="147" y="296"/>
                        <a:pt x="134" y="298"/>
                        <a:pt x="121" y="293"/>
                      </a:cubicBezTo>
                      <a:cubicBezTo>
                        <a:pt x="109" y="288"/>
                        <a:pt x="101" y="277"/>
                        <a:pt x="101" y="264"/>
                      </a:cubicBezTo>
                      <a:cubicBezTo>
                        <a:pt x="101" y="195"/>
                        <a:pt x="101" y="195"/>
                        <a:pt x="101" y="195"/>
                      </a:cubicBezTo>
                      <a:cubicBezTo>
                        <a:pt x="66" y="276"/>
                        <a:pt x="66" y="276"/>
                        <a:pt x="66" y="276"/>
                      </a:cubicBezTo>
                      <a:cubicBezTo>
                        <a:pt x="61" y="288"/>
                        <a:pt x="50" y="296"/>
                        <a:pt x="37" y="29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a:extLst>
                    <a:ext uri="{FF2B5EF4-FFF2-40B4-BE49-F238E27FC236}">
                      <a16:creationId xmlns:a16="http://schemas.microsoft.com/office/drawing/2014/main" id="{793EE4D3-1489-4845-9586-9DEAD06BC6DA}"/>
                    </a:ext>
                  </a:extLst>
                </p:cNvPr>
                <p:cNvSpPr>
                  <a:spLocks/>
                </p:cNvSpPr>
                <p:nvPr/>
              </p:nvSpPr>
              <p:spPr bwMode="gray">
                <a:xfrm>
                  <a:off x="8432800" y="2944813"/>
                  <a:ext cx="457200" cy="44450"/>
                </a:xfrm>
                <a:custGeom>
                  <a:avLst/>
                  <a:gdLst>
                    <a:gd name="T0" fmla="*/ 648 w 680"/>
                    <a:gd name="T1" fmla="*/ 65 h 65"/>
                    <a:gd name="T2" fmla="*/ 32 w 680"/>
                    <a:gd name="T3" fmla="*/ 65 h 65"/>
                    <a:gd name="T4" fmla="*/ 0 w 680"/>
                    <a:gd name="T5" fmla="*/ 33 h 65"/>
                    <a:gd name="T6" fmla="*/ 32 w 680"/>
                    <a:gd name="T7" fmla="*/ 0 h 65"/>
                    <a:gd name="T8" fmla="*/ 648 w 680"/>
                    <a:gd name="T9" fmla="*/ 0 h 65"/>
                    <a:gd name="T10" fmla="*/ 680 w 680"/>
                    <a:gd name="T11" fmla="*/ 33 h 65"/>
                    <a:gd name="T12" fmla="*/ 648 w 680"/>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680" h="65">
                      <a:moveTo>
                        <a:pt x="648" y="65"/>
                      </a:moveTo>
                      <a:cubicBezTo>
                        <a:pt x="32" y="65"/>
                        <a:pt x="32" y="65"/>
                        <a:pt x="32" y="65"/>
                      </a:cubicBezTo>
                      <a:cubicBezTo>
                        <a:pt x="14" y="65"/>
                        <a:pt x="0" y="50"/>
                        <a:pt x="0" y="33"/>
                      </a:cubicBezTo>
                      <a:cubicBezTo>
                        <a:pt x="0" y="15"/>
                        <a:pt x="14" y="0"/>
                        <a:pt x="32" y="0"/>
                      </a:cubicBezTo>
                      <a:cubicBezTo>
                        <a:pt x="648" y="0"/>
                        <a:pt x="648" y="0"/>
                        <a:pt x="648" y="0"/>
                      </a:cubicBezTo>
                      <a:cubicBezTo>
                        <a:pt x="665" y="0"/>
                        <a:pt x="680" y="15"/>
                        <a:pt x="680" y="33"/>
                      </a:cubicBezTo>
                      <a:cubicBezTo>
                        <a:pt x="680" y="50"/>
                        <a:pt x="665" y="65"/>
                        <a:pt x="648" y="6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4">
                  <a:extLst>
                    <a:ext uri="{FF2B5EF4-FFF2-40B4-BE49-F238E27FC236}">
                      <a16:creationId xmlns:a16="http://schemas.microsoft.com/office/drawing/2014/main" id="{5F06EB2C-6587-4253-AF27-A426AD4A611F}"/>
                    </a:ext>
                  </a:extLst>
                </p:cNvPr>
                <p:cNvSpPr>
                  <a:spLocks/>
                </p:cNvSpPr>
                <p:nvPr/>
              </p:nvSpPr>
              <p:spPr bwMode="gray">
                <a:xfrm>
                  <a:off x="8432800" y="3032125"/>
                  <a:ext cx="457200" cy="42863"/>
                </a:xfrm>
                <a:custGeom>
                  <a:avLst/>
                  <a:gdLst>
                    <a:gd name="T0" fmla="*/ 648 w 680"/>
                    <a:gd name="T1" fmla="*/ 65 h 65"/>
                    <a:gd name="T2" fmla="*/ 32 w 680"/>
                    <a:gd name="T3" fmla="*/ 65 h 65"/>
                    <a:gd name="T4" fmla="*/ 0 w 680"/>
                    <a:gd name="T5" fmla="*/ 32 h 65"/>
                    <a:gd name="T6" fmla="*/ 32 w 680"/>
                    <a:gd name="T7" fmla="*/ 0 h 65"/>
                    <a:gd name="T8" fmla="*/ 648 w 680"/>
                    <a:gd name="T9" fmla="*/ 0 h 65"/>
                    <a:gd name="T10" fmla="*/ 680 w 680"/>
                    <a:gd name="T11" fmla="*/ 32 h 65"/>
                    <a:gd name="T12" fmla="*/ 648 w 680"/>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680" h="65">
                      <a:moveTo>
                        <a:pt x="648" y="65"/>
                      </a:moveTo>
                      <a:cubicBezTo>
                        <a:pt x="32" y="65"/>
                        <a:pt x="32" y="65"/>
                        <a:pt x="32" y="65"/>
                      </a:cubicBezTo>
                      <a:cubicBezTo>
                        <a:pt x="14" y="65"/>
                        <a:pt x="0" y="50"/>
                        <a:pt x="0" y="32"/>
                      </a:cubicBezTo>
                      <a:cubicBezTo>
                        <a:pt x="0" y="14"/>
                        <a:pt x="14" y="0"/>
                        <a:pt x="32" y="0"/>
                      </a:cubicBezTo>
                      <a:cubicBezTo>
                        <a:pt x="648" y="0"/>
                        <a:pt x="648" y="0"/>
                        <a:pt x="648" y="0"/>
                      </a:cubicBezTo>
                      <a:cubicBezTo>
                        <a:pt x="665" y="0"/>
                        <a:pt x="680" y="14"/>
                        <a:pt x="680" y="32"/>
                      </a:cubicBezTo>
                      <a:cubicBezTo>
                        <a:pt x="680" y="50"/>
                        <a:pt x="665" y="65"/>
                        <a:pt x="648" y="6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37" name="TextBox 1036">
                <a:extLst>
                  <a:ext uri="{FF2B5EF4-FFF2-40B4-BE49-F238E27FC236}">
                    <a16:creationId xmlns:a16="http://schemas.microsoft.com/office/drawing/2014/main" id="{A68744C9-AE4E-44B6-BED1-0133EFA95646}"/>
                  </a:ext>
                </a:extLst>
              </p:cNvPr>
              <p:cNvSpPr txBox="1"/>
              <p:nvPr/>
            </p:nvSpPr>
            <p:spPr bwMode="gray">
              <a:xfrm>
                <a:off x="8437419" y="2684575"/>
                <a:ext cx="963652" cy="194925"/>
              </a:xfrm>
              <a:prstGeom prst="rect">
                <a:avLst/>
              </a:prstGeom>
              <a:noFill/>
            </p:spPr>
            <p:txBody>
              <a:bodyPr wrap="square" rtlCol="0">
                <a:spAutoFit/>
              </a:bodyPr>
              <a:lstStyle/>
              <a:p>
                <a:pPr>
                  <a:lnSpc>
                    <a:spcPts val="800"/>
                  </a:lnSpc>
                </a:pPr>
                <a:r>
                  <a:rPr lang="en-US" sz="700" dirty="0">
                    <a:solidFill>
                      <a:schemeClr val="accent4"/>
                    </a:solidFill>
                    <a:latin typeface="Arial Black" panose="020B0A04020102020204" pitchFamily="34" charset="0"/>
                  </a:rPr>
                  <a:t>LIVING TRUST</a:t>
                </a:r>
              </a:p>
            </p:txBody>
          </p:sp>
        </p:grpSp>
        <p:sp>
          <p:nvSpPr>
            <p:cNvPr id="78" name="Freeform 23">
              <a:extLst>
                <a:ext uri="{FF2B5EF4-FFF2-40B4-BE49-F238E27FC236}">
                  <a16:creationId xmlns:a16="http://schemas.microsoft.com/office/drawing/2014/main" id="{8D5A762E-2205-47F4-B764-AF9132F7D4D8}"/>
                </a:ext>
              </a:extLst>
            </p:cNvPr>
            <p:cNvSpPr>
              <a:spLocks/>
            </p:cNvSpPr>
            <p:nvPr/>
          </p:nvSpPr>
          <p:spPr bwMode="gray">
            <a:xfrm>
              <a:off x="9025948" y="2852698"/>
              <a:ext cx="731520" cy="44450"/>
            </a:xfrm>
            <a:custGeom>
              <a:avLst/>
              <a:gdLst>
                <a:gd name="T0" fmla="*/ 648 w 680"/>
                <a:gd name="T1" fmla="*/ 65 h 65"/>
                <a:gd name="T2" fmla="*/ 32 w 680"/>
                <a:gd name="T3" fmla="*/ 65 h 65"/>
                <a:gd name="T4" fmla="*/ 0 w 680"/>
                <a:gd name="T5" fmla="*/ 33 h 65"/>
                <a:gd name="T6" fmla="*/ 32 w 680"/>
                <a:gd name="T7" fmla="*/ 0 h 65"/>
                <a:gd name="T8" fmla="*/ 648 w 680"/>
                <a:gd name="T9" fmla="*/ 0 h 65"/>
                <a:gd name="T10" fmla="*/ 680 w 680"/>
                <a:gd name="T11" fmla="*/ 33 h 65"/>
                <a:gd name="T12" fmla="*/ 648 w 680"/>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680" h="65">
                  <a:moveTo>
                    <a:pt x="648" y="65"/>
                  </a:moveTo>
                  <a:cubicBezTo>
                    <a:pt x="32" y="65"/>
                    <a:pt x="32" y="65"/>
                    <a:pt x="32" y="65"/>
                  </a:cubicBezTo>
                  <a:cubicBezTo>
                    <a:pt x="14" y="65"/>
                    <a:pt x="0" y="50"/>
                    <a:pt x="0" y="33"/>
                  </a:cubicBezTo>
                  <a:cubicBezTo>
                    <a:pt x="0" y="15"/>
                    <a:pt x="14" y="0"/>
                    <a:pt x="32" y="0"/>
                  </a:cubicBezTo>
                  <a:cubicBezTo>
                    <a:pt x="648" y="0"/>
                    <a:pt x="648" y="0"/>
                    <a:pt x="648" y="0"/>
                  </a:cubicBezTo>
                  <a:cubicBezTo>
                    <a:pt x="665" y="0"/>
                    <a:pt x="680" y="15"/>
                    <a:pt x="680" y="33"/>
                  </a:cubicBezTo>
                  <a:cubicBezTo>
                    <a:pt x="680" y="50"/>
                    <a:pt x="665" y="65"/>
                    <a:pt x="648" y="6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Text Placeholder 9">
            <a:extLst>
              <a:ext uri="{FF2B5EF4-FFF2-40B4-BE49-F238E27FC236}">
                <a16:creationId xmlns:a16="http://schemas.microsoft.com/office/drawing/2014/main" id="{B76C4966-7F6D-B8F2-83FD-D3A19D1EDA96}"/>
              </a:ext>
            </a:extLst>
          </p:cNvPr>
          <p:cNvSpPr>
            <a:spLocks noGrp="1"/>
          </p:cNvSpPr>
          <p:nvPr>
            <p:ph type="body" sz="quarter" idx="26"/>
          </p:nvPr>
        </p:nvSpPr>
        <p:spPr>
          <a:xfrm>
            <a:off x="457199" y="6338352"/>
            <a:ext cx="11274552" cy="153888"/>
          </a:xfrm>
        </p:spPr>
        <p:txBody>
          <a:bodyPr/>
          <a:lstStyle/>
          <a:p>
            <a:endParaRPr lang="en-US" dirty="0">
              <a:solidFill>
                <a:schemeClr val="tx1"/>
              </a:solidFill>
            </a:endParaRPr>
          </a:p>
        </p:txBody>
      </p:sp>
      <p:sp>
        <p:nvSpPr>
          <p:cNvPr id="2" name="Text Placeholder 5">
            <a:extLst>
              <a:ext uri="{FF2B5EF4-FFF2-40B4-BE49-F238E27FC236}">
                <a16:creationId xmlns:a16="http://schemas.microsoft.com/office/drawing/2014/main" id="{DB19010C-40C6-7B74-1AE8-69DBC29AE476}"/>
              </a:ext>
            </a:extLst>
          </p:cNvPr>
          <p:cNvSpPr>
            <a:spLocks noGrp="1"/>
          </p:cNvSpPr>
          <p:nvPr>
            <p:ph type="body" sz="quarter" idx="32"/>
          </p:nvPr>
        </p:nvSpPr>
        <p:spPr>
          <a:xfrm>
            <a:off x="457200" y="182880"/>
            <a:ext cx="8686800" cy="776863"/>
          </a:xfrm>
        </p:spPr>
        <p:txBody>
          <a:bodyPr/>
          <a:lstStyle/>
          <a:p>
            <a:r>
              <a:rPr lang="en-US" dirty="0">
                <a:solidFill>
                  <a:schemeClr val="tx1"/>
                </a:solidFill>
              </a:rPr>
              <a:t>Update your beneficiaries</a:t>
            </a:r>
          </a:p>
        </p:txBody>
      </p:sp>
    </p:spTree>
    <p:extLst>
      <p:ext uri="{BB962C8B-B14F-4D97-AF65-F5344CB8AC3E}">
        <p14:creationId xmlns:p14="http://schemas.microsoft.com/office/powerpoint/2010/main" val="357767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4A2C-5E0C-EED6-B858-2E3EC8587FBA}"/>
              </a:ext>
            </a:extLst>
          </p:cNvPr>
          <p:cNvSpPr>
            <a:spLocks noGrp="1"/>
          </p:cNvSpPr>
          <p:nvPr>
            <p:ph type="title"/>
          </p:nvPr>
        </p:nvSpPr>
        <p:spPr>
          <a:xfrm>
            <a:off x="730799" y="1166880"/>
            <a:ext cx="9423853" cy="1303809"/>
          </a:xfrm>
        </p:spPr>
        <p:txBody>
          <a:bodyPr/>
          <a:lstStyle/>
          <a:p>
            <a:r>
              <a:rPr lang="en-US" dirty="0"/>
              <a:t>Create a social security strategy</a:t>
            </a:r>
          </a:p>
        </p:txBody>
      </p:sp>
      <p:sp>
        <p:nvSpPr>
          <p:cNvPr id="3" name="Subtitle 2">
            <a:extLst>
              <a:ext uri="{FF2B5EF4-FFF2-40B4-BE49-F238E27FC236}">
                <a16:creationId xmlns:a16="http://schemas.microsoft.com/office/drawing/2014/main" id="{FCA4B627-18EE-7E56-616A-171FABC91531}"/>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DD0FD6FB-B62B-00DE-1777-B4E56B4E1A0E}"/>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1565701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D4B11E-229F-3347-9521-9382A030973B}"/>
              </a:ext>
            </a:extLst>
          </p:cNvPr>
          <p:cNvSpPr>
            <a:spLocks noGrp="1"/>
          </p:cNvSpPr>
          <p:nvPr>
            <p:ph type="body" sz="quarter" idx="26"/>
          </p:nvPr>
        </p:nvSpPr>
        <p:spPr>
          <a:xfrm>
            <a:off x="457199" y="5974149"/>
            <a:ext cx="11274552" cy="518091"/>
          </a:xfrm>
        </p:spPr>
        <p:txBody>
          <a:bodyPr vert="horz" wrap="square" lIns="0" tIns="0" rIns="0" bIns="0" rtlCol="0" anchor="b" anchorCtr="0">
            <a:spAutoFit/>
          </a:bodyPr>
          <a:lstStyle/>
          <a:p>
            <a:pPr lvl="2" defTabSz="914400"/>
            <a:r>
              <a:rPr lang="en-US" dirty="0"/>
              <a:t>This chart is a conceptual illustration of Social Security revenues, benefits promised and surplus.</a:t>
            </a:r>
          </a:p>
          <a:p>
            <a:pPr defTabSz="914400"/>
            <a:r>
              <a:rPr lang="en-US" b="0" dirty="0">
                <a:solidFill>
                  <a:schemeClr val="tx1"/>
                </a:solidFill>
              </a:rPr>
              <a:t>Source: Social Security Administration, 2024, The 2024 Annual Report of the Board of Trustees of the Federal Old-Age and Survivors Insurance and Federal Disability Insurance Trust Funds. The figures shown are for the combined Old-Age and Survivors Insurance and Federal Disability Insurance trust funds. There is no assurance any estimate, forecast or projection will be realized.</a:t>
            </a:r>
          </a:p>
        </p:txBody>
      </p:sp>
      <p:sp>
        <p:nvSpPr>
          <p:cNvPr id="4" name="Text Placeholder 3">
            <a:extLst>
              <a:ext uri="{FF2B5EF4-FFF2-40B4-BE49-F238E27FC236}">
                <a16:creationId xmlns:a16="http://schemas.microsoft.com/office/drawing/2014/main" id="{99FED7B2-37A2-EF41-992C-11D5BC996037}"/>
              </a:ext>
            </a:extLst>
          </p:cNvPr>
          <p:cNvSpPr>
            <a:spLocks noGrp="1"/>
          </p:cNvSpPr>
          <p:nvPr>
            <p:ph type="body" sz="quarter" idx="32"/>
          </p:nvPr>
        </p:nvSpPr>
        <p:spPr/>
        <p:txBody>
          <a:bodyPr/>
          <a:lstStyle/>
          <a:p>
            <a:r>
              <a:rPr lang="en-US" dirty="0">
                <a:solidFill>
                  <a:schemeClr val="tx1"/>
                </a:solidFill>
              </a:rPr>
              <a:t>The outlook for social security</a:t>
            </a:r>
          </a:p>
        </p:txBody>
      </p:sp>
      <p:sp>
        <p:nvSpPr>
          <p:cNvPr id="5" name="PATTERN end">
            <a:extLst>
              <a:ext uri="{FF2B5EF4-FFF2-40B4-BE49-F238E27FC236}">
                <a16:creationId xmlns:a16="http://schemas.microsoft.com/office/drawing/2014/main" id="{1ADCB6FA-A39D-754E-BA76-F139EC9EC1C0}"/>
              </a:ext>
            </a:extLst>
          </p:cNvPr>
          <p:cNvSpPr>
            <a:spLocks noChangeAspect="1"/>
          </p:cNvSpPr>
          <p:nvPr/>
        </p:nvSpPr>
        <p:spPr>
          <a:xfrm>
            <a:off x="7044766" y="1204940"/>
            <a:ext cx="2875236" cy="1892807"/>
          </a:xfrm>
          <a:custGeom>
            <a:avLst/>
            <a:gdLst>
              <a:gd name="connsiteX0" fmla="*/ 0 w 2381250"/>
              <a:gd name="connsiteY0" fmla="*/ 16287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28775 h 1905000"/>
              <a:gd name="connsiteX0" fmla="*/ 0 w 2381250"/>
              <a:gd name="connsiteY0" fmla="*/ 16287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28775 h 1905000"/>
              <a:gd name="connsiteX0" fmla="*/ 0 w 2381250"/>
              <a:gd name="connsiteY0" fmla="*/ 16287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28775 h 1905000"/>
              <a:gd name="connsiteX0" fmla="*/ 0 w 2381250"/>
              <a:gd name="connsiteY0" fmla="*/ 16287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28775 h 1905000"/>
              <a:gd name="connsiteX0" fmla="*/ 0 w 2381250"/>
              <a:gd name="connsiteY0" fmla="*/ 16033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03375 h 1905000"/>
              <a:gd name="connsiteX0" fmla="*/ 0 w 2381250"/>
              <a:gd name="connsiteY0" fmla="*/ 1603375 h 1905000"/>
              <a:gd name="connsiteX1" fmla="*/ 0 w 2381250"/>
              <a:gd name="connsiteY1" fmla="*/ 1905000 h 1905000"/>
              <a:gd name="connsiteX2" fmla="*/ 2381250 w 2381250"/>
              <a:gd name="connsiteY2" fmla="*/ 628650 h 1905000"/>
              <a:gd name="connsiteX3" fmla="*/ 2381250 w 2381250"/>
              <a:gd name="connsiteY3" fmla="*/ 0 h 1905000"/>
              <a:gd name="connsiteX4" fmla="*/ 0 w 2381250"/>
              <a:gd name="connsiteY4" fmla="*/ 1603375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0" h="1905000">
                <a:moveTo>
                  <a:pt x="0" y="1603375"/>
                </a:moveTo>
                <a:lnTo>
                  <a:pt x="0" y="1905000"/>
                </a:lnTo>
                <a:cubicBezTo>
                  <a:pt x="57150" y="1885950"/>
                  <a:pt x="1447800" y="1330325"/>
                  <a:pt x="2381250" y="628650"/>
                </a:cubicBezTo>
                <a:lnTo>
                  <a:pt x="2381250" y="0"/>
                </a:lnTo>
                <a:cubicBezTo>
                  <a:pt x="1587500" y="534458"/>
                  <a:pt x="815975" y="1094317"/>
                  <a:pt x="0" y="1603375"/>
                </a:cubicBezTo>
                <a:close/>
              </a:path>
            </a:pathLst>
          </a:custGeom>
          <a:pattFill prst="dkVert">
            <a:fgClr>
              <a:schemeClr val="accent2"/>
            </a:fgClr>
            <a:bgClr>
              <a:schemeClr val="bg1"/>
            </a:bgClr>
          </a:patt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BLUE bar middle">
            <a:extLst>
              <a:ext uri="{FF2B5EF4-FFF2-40B4-BE49-F238E27FC236}">
                <a16:creationId xmlns:a16="http://schemas.microsoft.com/office/drawing/2014/main" id="{8B42571D-7757-9845-95B8-3565DC049BC9}"/>
              </a:ext>
            </a:extLst>
          </p:cNvPr>
          <p:cNvSpPr/>
          <p:nvPr/>
        </p:nvSpPr>
        <p:spPr>
          <a:xfrm>
            <a:off x="5091199" y="1911096"/>
            <a:ext cx="114181" cy="1783556"/>
          </a:xfrm>
          <a:prstGeom prst="rect">
            <a:avLst/>
          </a:prstGeom>
          <a:solidFill>
            <a:srgbClr val="005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BLUE bars 02">
            <a:extLst>
              <a:ext uri="{FF2B5EF4-FFF2-40B4-BE49-F238E27FC236}">
                <a16:creationId xmlns:a16="http://schemas.microsoft.com/office/drawing/2014/main" id="{49004DB9-D332-7A4E-999B-C2416181BD8B}"/>
              </a:ext>
            </a:extLst>
          </p:cNvPr>
          <p:cNvGrpSpPr>
            <a:grpSpLocks noChangeAspect="1"/>
          </p:cNvGrpSpPr>
          <p:nvPr/>
        </p:nvGrpSpPr>
        <p:grpSpPr>
          <a:xfrm>
            <a:off x="5222320" y="1951498"/>
            <a:ext cx="1857641" cy="1655064"/>
            <a:chOff x="5445602" y="2174601"/>
            <a:chExt cx="1950010" cy="1734133"/>
          </a:xfrm>
          <a:solidFill>
            <a:schemeClr val="accent1"/>
          </a:solidFill>
        </p:grpSpPr>
        <p:sp>
          <p:nvSpPr>
            <p:cNvPr id="8" name="Rectangle 7">
              <a:extLst>
                <a:ext uri="{FF2B5EF4-FFF2-40B4-BE49-F238E27FC236}">
                  <a16:creationId xmlns:a16="http://schemas.microsoft.com/office/drawing/2014/main" id="{62A74976-3917-DE48-A8FB-657AB3292CEC}"/>
                </a:ext>
              </a:extLst>
            </p:cNvPr>
            <p:cNvSpPr/>
            <p:nvPr/>
          </p:nvSpPr>
          <p:spPr>
            <a:xfrm>
              <a:off x="5445602" y="2174601"/>
              <a:ext cx="114181" cy="17341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A14371E5-86B1-4A49-B8CE-B8101A9C18A6}"/>
                </a:ext>
              </a:extLst>
            </p:cNvPr>
            <p:cNvSpPr/>
            <p:nvPr/>
          </p:nvSpPr>
          <p:spPr>
            <a:xfrm>
              <a:off x="6101257" y="2332348"/>
              <a:ext cx="114181" cy="1403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C85D3E6-D9BA-9F4D-A607-3E2046951DF3}"/>
                </a:ext>
              </a:extLst>
            </p:cNvPr>
            <p:cNvSpPr/>
            <p:nvPr/>
          </p:nvSpPr>
          <p:spPr>
            <a:xfrm>
              <a:off x="5707864" y="2220716"/>
              <a:ext cx="114181" cy="1626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3B598A62-AC12-694E-A79B-FFB0D7D7B3E4}"/>
                </a:ext>
              </a:extLst>
            </p:cNvPr>
            <p:cNvSpPr/>
            <p:nvPr/>
          </p:nvSpPr>
          <p:spPr>
            <a:xfrm>
              <a:off x="5576733" y="2194891"/>
              <a:ext cx="114181" cy="16900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D5824D9E-40A6-5C4B-B0EC-8A2FB09A72E9}"/>
                </a:ext>
              </a:extLst>
            </p:cNvPr>
            <p:cNvSpPr/>
            <p:nvPr/>
          </p:nvSpPr>
          <p:spPr>
            <a:xfrm>
              <a:off x="5838995" y="2258898"/>
              <a:ext cx="114181" cy="1565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E71377A0-FD0C-404A-84EB-1BE889F63B63}"/>
                </a:ext>
              </a:extLst>
            </p:cNvPr>
            <p:cNvSpPr/>
            <p:nvPr/>
          </p:nvSpPr>
          <p:spPr>
            <a:xfrm>
              <a:off x="5970126" y="2284721"/>
              <a:ext cx="114181" cy="1497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D43AD3F-2BF7-DD46-AE84-F4D54862A3DA}"/>
                </a:ext>
              </a:extLst>
            </p:cNvPr>
            <p:cNvSpPr/>
            <p:nvPr/>
          </p:nvSpPr>
          <p:spPr>
            <a:xfrm>
              <a:off x="6232388" y="2391877"/>
              <a:ext cx="114181" cy="1316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5A1153DA-6318-324E-ADE2-702D3AAA162A}"/>
                </a:ext>
              </a:extLst>
            </p:cNvPr>
            <p:cNvSpPr/>
            <p:nvPr/>
          </p:nvSpPr>
          <p:spPr>
            <a:xfrm>
              <a:off x="6494650" y="2499828"/>
              <a:ext cx="114181" cy="1130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EC2A3D51-1F3B-BC41-B8E2-9A6F3039067B}"/>
                </a:ext>
              </a:extLst>
            </p:cNvPr>
            <p:cNvSpPr/>
            <p:nvPr/>
          </p:nvSpPr>
          <p:spPr>
            <a:xfrm>
              <a:off x="6625781" y="2553802"/>
              <a:ext cx="114181" cy="1035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7B233E97-0970-2F4B-AD13-AFFE1C782AFF}"/>
                </a:ext>
              </a:extLst>
            </p:cNvPr>
            <p:cNvSpPr/>
            <p:nvPr/>
          </p:nvSpPr>
          <p:spPr>
            <a:xfrm>
              <a:off x="6363519" y="2449028"/>
              <a:ext cx="114181" cy="12263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38D9805D-26CE-A944-9336-E846CD1E1E0E}"/>
                </a:ext>
              </a:extLst>
            </p:cNvPr>
            <p:cNvSpPr/>
            <p:nvPr/>
          </p:nvSpPr>
          <p:spPr>
            <a:xfrm>
              <a:off x="6756912" y="2618097"/>
              <a:ext cx="114181" cy="938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A03077D2-B90D-004A-BE7B-F6864453A54C}"/>
                </a:ext>
              </a:extLst>
            </p:cNvPr>
            <p:cNvSpPr/>
            <p:nvPr/>
          </p:nvSpPr>
          <p:spPr>
            <a:xfrm>
              <a:off x="7019174" y="2813360"/>
              <a:ext cx="114181" cy="652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97E22CD5-F4FF-3944-9F50-3AD7260E5173}"/>
                </a:ext>
              </a:extLst>
            </p:cNvPr>
            <p:cNvSpPr/>
            <p:nvPr/>
          </p:nvSpPr>
          <p:spPr>
            <a:xfrm>
              <a:off x="6888043" y="2732397"/>
              <a:ext cx="114181" cy="788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EA899F1-EDF5-CD47-8AE6-229E4670AF4D}"/>
                </a:ext>
              </a:extLst>
            </p:cNvPr>
            <p:cNvSpPr/>
            <p:nvPr/>
          </p:nvSpPr>
          <p:spPr>
            <a:xfrm>
              <a:off x="7150305" y="2932420"/>
              <a:ext cx="114181" cy="483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2CA8A233-683C-9945-BE56-7B1F6F63DB25}"/>
                </a:ext>
              </a:extLst>
            </p:cNvPr>
            <p:cNvSpPr/>
            <p:nvPr/>
          </p:nvSpPr>
          <p:spPr>
            <a:xfrm>
              <a:off x="7281431" y="3063586"/>
              <a:ext cx="114181" cy="321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3" name="BLUE bars 01">
            <a:extLst>
              <a:ext uri="{FF2B5EF4-FFF2-40B4-BE49-F238E27FC236}">
                <a16:creationId xmlns:a16="http://schemas.microsoft.com/office/drawing/2014/main" id="{B8DA8E25-D596-7649-9A52-13EE4FD39AB7}"/>
              </a:ext>
            </a:extLst>
          </p:cNvPr>
          <p:cNvGrpSpPr>
            <a:grpSpLocks noChangeAspect="1"/>
          </p:cNvGrpSpPr>
          <p:nvPr/>
        </p:nvGrpSpPr>
        <p:grpSpPr>
          <a:xfrm>
            <a:off x="595383" y="1955701"/>
            <a:ext cx="4468826" cy="2276856"/>
            <a:chOff x="595509" y="2132321"/>
            <a:chExt cx="4702138" cy="2392681"/>
          </a:xfrm>
          <a:solidFill>
            <a:schemeClr val="accent1"/>
          </a:solidFill>
        </p:grpSpPr>
        <p:sp>
          <p:nvSpPr>
            <p:cNvPr id="24" name="Rectangle 23">
              <a:extLst>
                <a:ext uri="{FF2B5EF4-FFF2-40B4-BE49-F238E27FC236}">
                  <a16:creationId xmlns:a16="http://schemas.microsoft.com/office/drawing/2014/main" id="{0BD6CDDF-23A5-9E4B-A0E3-E5E97C4C9425}"/>
                </a:ext>
              </a:extLst>
            </p:cNvPr>
            <p:cNvSpPr/>
            <p:nvPr/>
          </p:nvSpPr>
          <p:spPr>
            <a:xfrm>
              <a:off x="4790197" y="2228529"/>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A7282EE7-EA3C-2045-A2F7-80C64B8A3A71}"/>
                </a:ext>
              </a:extLst>
            </p:cNvPr>
            <p:cNvSpPr/>
            <p:nvPr/>
          </p:nvSpPr>
          <p:spPr>
            <a:xfrm>
              <a:off x="4396945" y="2373784"/>
              <a:ext cx="114181" cy="17749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0A10E3F2-C603-8343-8328-B25C090280C5}"/>
                </a:ext>
              </a:extLst>
            </p:cNvPr>
            <p:cNvSpPr/>
            <p:nvPr/>
          </p:nvSpPr>
          <p:spPr>
            <a:xfrm>
              <a:off x="4265861" y="2448558"/>
              <a:ext cx="114181" cy="17165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C7A3CC14-F2FF-464F-ADC1-20A21526B270}"/>
                </a:ext>
              </a:extLst>
            </p:cNvPr>
            <p:cNvSpPr/>
            <p:nvPr/>
          </p:nvSpPr>
          <p:spPr>
            <a:xfrm>
              <a:off x="4528029" y="2332348"/>
              <a:ext cx="114181" cy="1782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F07EC791-3335-624B-9BB5-F423AA660282}"/>
                </a:ext>
              </a:extLst>
            </p:cNvPr>
            <p:cNvSpPr/>
            <p:nvPr/>
          </p:nvSpPr>
          <p:spPr>
            <a:xfrm>
              <a:off x="4659113" y="2260439"/>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E0CA4ECE-08B3-8241-AAFF-199E1DC44FD6}"/>
                </a:ext>
              </a:extLst>
            </p:cNvPr>
            <p:cNvSpPr/>
            <p:nvPr/>
          </p:nvSpPr>
          <p:spPr>
            <a:xfrm>
              <a:off x="4921281" y="2194891"/>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3B85C188-45AF-DF4D-8B0C-4589744FF596}"/>
                </a:ext>
              </a:extLst>
            </p:cNvPr>
            <p:cNvSpPr/>
            <p:nvPr/>
          </p:nvSpPr>
          <p:spPr>
            <a:xfrm>
              <a:off x="5183466" y="2132321"/>
              <a:ext cx="114181" cy="185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9D4C832E-7CA9-AF48-A46B-08A41D6FCE16}"/>
                </a:ext>
              </a:extLst>
            </p:cNvPr>
            <p:cNvSpPr/>
            <p:nvPr/>
          </p:nvSpPr>
          <p:spPr>
            <a:xfrm>
              <a:off x="5052365" y="2153753"/>
              <a:ext cx="114181" cy="185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3684C634-AFBE-3149-9867-2BDB33FA03DD}"/>
                </a:ext>
              </a:extLst>
            </p:cNvPr>
            <p:cNvSpPr/>
            <p:nvPr/>
          </p:nvSpPr>
          <p:spPr>
            <a:xfrm>
              <a:off x="3479357" y="3241610"/>
              <a:ext cx="114181" cy="1006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B1A87CE8-F09D-E04F-9F34-0B173556C64C}"/>
                </a:ext>
              </a:extLst>
            </p:cNvPr>
            <p:cNvSpPr/>
            <p:nvPr/>
          </p:nvSpPr>
          <p:spPr>
            <a:xfrm>
              <a:off x="3086105" y="3630615"/>
              <a:ext cx="114181" cy="6634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86DD93F9-7C7B-5B45-B2AC-2870E58350A6}"/>
                </a:ext>
              </a:extLst>
            </p:cNvPr>
            <p:cNvSpPr/>
            <p:nvPr/>
          </p:nvSpPr>
          <p:spPr>
            <a:xfrm>
              <a:off x="2955021" y="3736326"/>
              <a:ext cx="114181" cy="566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F048B202-BF9E-A341-A3D7-5198F36ADE01}"/>
                </a:ext>
              </a:extLst>
            </p:cNvPr>
            <p:cNvSpPr/>
            <p:nvPr/>
          </p:nvSpPr>
          <p:spPr>
            <a:xfrm>
              <a:off x="3217189" y="3490882"/>
              <a:ext cx="114181" cy="795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39990222-E4F6-C241-A9C6-02B6CDC9523A}"/>
                </a:ext>
              </a:extLst>
            </p:cNvPr>
            <p:cNvSpPr/>
            <p:nvPr/>
          </p:nvSpPr>
          <p:spPr>
            <a:xfrm>
              <a:off x="3348273" y="3353790"/>
              <a:ext cx="114181"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F0A11815-31E2-6544-B293-077143620DC3}"/>
                </a:ext>
              </a:extLst>
            </p:cNvPr>
            <p:cNvSpPr/>
            <p:nvPr/>
          </p:nvSpPr>
          <p:spPr>
            <a:xfrm>
              <a:off x="3610441" y="3115962"/>
              <a:ext cx="114181" cy="1118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E598AA10-EAA3-9C4B-8620-720E9C7168B1}"/>
                </a:ext>
              </a:extLst>
            </p:cNvPr>
            <p:cNvSpPr/>
            <p:nvPr/>
          </p:nvSpPr>
          <p:spPr>
            <a:xfrm>
              <a:off x="3872609" y="2862590"/>
              <a:ext cx="114181" cy="13636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ADE7E05E-DC61-354C-AC4A-45BCE6E55902}"/>
                </a:ext>
              </a:extLst>
            </p:cNvPr>
            <p:cNvSpPr/>
            <p:nvPr/>
          </p:nvSpPr>
          <p:spPr>
            <a:xfrm>
              <a:off x="4003693" y="2693052"/>
              <a:ext cx="114181" cy="1508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56095BE3-2637-1D4E-A8DF-302FD20BF080}"/>
                </a:ext>
              </a:extLst>
            </p:cNvPr>
            <p:cNvSpPr/>
            <p:nvPr/>
          </p:nvSpPr>
          <p:spPr>
            <a:xfrm>
              <a:off x="3741525" y="3002830"/>
              <a:ext cx="114181" cy="1223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83657746-FC55-2D4E-AA6C-6CD0D6B463AE}"/>
                </a:ext>
              </a:extLst>
            </p:cNvPr>
            <p:cNvSpPr/>
            <p:nvPr/>
          </p:nvSpPr>
          <p:spPr>
            <a:xfrm>
              <a:off x="4134777" y="2565854"/>
              <a:ext cx="114181" cy="1614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F0634789-9A0F-D14F-83E8-4EF97F3EF66B}"/>
                </a:ext>
              </a:extLst>
            </p:cNvPr>
            <p:cNvSpPr/>
            <p:nvPr/>
          </p:nvSpPr>
          <p:spPr>
            <a:xfrm>
              <a:off x="2168517" y="4165064"/>
              <a:ext cx="114181" cy="20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FA664FE5-C03C-144E-9248-D84476F5E920}"/>
                </a:ext>
              </a:extLst>
            </p:cNvPr>
            <p:cNvSpPr/>
            <p:nvPr/>
          </p:nvSpPr>
          <p:spPr>
            <a:xfrm>
              <a:off x="1775265" y="4248483"/>
              <a:ext cx="114181" cy="1567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D611AD88-A5D4-0442-AA27-AC233699E502}"/>
                </a:ext>
              </a:extLst>
            </p:cNvPr>
            <p:cNvSpPr/>
            <p:nvPr/>
          </p:nvSpPr>
          <p:spPr>
            <a:xfrm>
              <a:off x="1644181" y="4285959"/>
              <a:ext cx="114181" cy="1250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92019930-1D98-864F-96A9-53941CF33AC8}"/>
                </a:ext>
              </a:extLst>
            </p:cNvPr>
            <p:cNvSpPr/>
            <p:nvPr/>
          </p:nvSpPr>
          <p:spPr>
            <a:xfrm>
              <a:off x="1906349" y="4226227"/>
              <a:ext cx="114181" cy="16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B40D7ED1-2988-454B-9E8A-E52B09D2416E}"/>
                </a:ext>
              </a:extLst>
            </p:cNvPr>
            <p:cNvSpPr/>
            <p:nvPr/>
          </p:nvSpPr>
          <p:spPr>
            <a:xfrm>
              <a:off x="2037433" y="4201190"/>
              <a:ext cx="114181" cy="173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1D136403-6469-4B46-B71B-7C0E5FAB2C16}"/>
                </a:ext>
              </a:extLst>
            </p:cNvPr>
            <p:cNvSpPr/>
            <p:nvPr/>
          </p:nvSpPr>
          <p:spPr>
            <a:xfrm>
              <a:off x="2299601" y="4100439"/>
              <a:ext cx="114181" cy="255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DDF70F13-C2B5-654F-8BA8-0664665DDA71}"/>
                </a:ext>
              </a:extLst>
            </p:cNvPr>
            <p:cNvSpPr/>
            <p:nvPr/>
          </p:nvSpPr>
          <p:spPr>
            <a:xfrm>
              <a:off x="2561769" y="3958031"/>
              <a:ext cx="114181" cy="3818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929C628B-6BEB-FC45-9787-75F429240029}"/>
                </a:ext>
              </a:extLst>
            </p:cNvPr>
            <p:cNvSpPr/>
            <p:nvPr/>
          </p:nvSpPr>
          <p:spPr>
            <a:xfrm>
              <a:off x="2692853" y="3884922"/>
              <a:ext cx="114181" cy="438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E74CEA82-BA88-9747-8198-3270DBE8699F}"/>
                </a:ext>
              </a:extLst>
            </p:cNvPr>
            <p:cNvSpPr/>
            <p:nvPr/>
          </p:nvSpPr>
          <p:spPr>
            <a:xfrm>
              <a:off x="2430685" y="4031652"/>
              <a:ext cx="114181" cy="308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83CF3557-A97F-D34F-8CAE-007B6D31EDD5}"/>
                </a:ext>
              </a:extLst>
            </p:cNvPr>
            <p:cNvSpPr/>
            <p:nvPr/>
          </p:nvSpPr>
          <p:spPr>
            <a:xfrm>
              <a:off x="2823937" y="3800153"/>
              <a:ext cx="114181" cy="510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6F9A2E5F-D2FB-C941-A611-1EF68A132541}"/>
                </a:ext>
              </a:extLst>
            </p:cNvPr>
            <p:cNvSpPr/>
            <p:nvPr/>
          </p:nvSpPr>
          <p:spPr>
            <a:xfrm>
              <a:off x="857677" y="4411026"/>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6AB0BCB6-493F-464D-B692-B0CF3F24213F}"/>
                </a:ext>
              </a:extLst>
            </p:cNvPr>
            <p:cNvSpPr/>
            <p:nvPr/>
          </p:nvSpPr>
          <p:spPr>
            <a:xfrm>
              <a:off x="595509" y="4452367"/>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A4CBCA61-F0D0-7E46-B711-A6271B168DBF}"/>
                </a:ext>
              </a:extLst>
            </p:cNvPr>
            <p:cNvSpPr/>
            <p:nvPr/>
          </p:nvSpPr>
          <p:spPr>
            <a:xfrm>
              <a:off x="726593" y="4430976"/>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04D7D356-4704-F549-BEC3-78D3EB234453}"/>
                </a:ext>
              </a:extLst>
            </p:cNvPr>
            <p:cNvSpPr/>
            <p:nvPr/>
          </p:nvSpPr>
          <p:spPr>
            <a:xfrm>
              <a:off x="988761" y="4389427"/>
              <a:ext cx="114181" cy="9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29796982-2754-D248-9293-10C599C3AB6D}"/>
                </a:ext>
              </a:extLst>
            </p:cNvPr>
            <p:cNvSpPr/>
            <p:nvPr/>
          </p:nvSpPr>
          <p:spPr>
            <a:xfrm>
              <a:off x="1250929" y="4339836"/>
              <a:ext cx="114181" cy="100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CCC8029C-417E-B340-96F2-E6EAB0BECFBE}"/>
                </a:ext>
              </a:extLst>
            </p:cNvPr>
            <p:cNvSpPr/>
            <p:nvPr/>
          </p:nvSpPr>
          <p:spPr>
            <a:xfrm>
              <a:off x="1382013" y="4323651"/>
              <a:ext cx="114181" cy="116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14F8D9EE-99BB-CE44-963E-DB6FB95196AD}"/>
                </a:ext>
              </a:extLst>
            </p:cNvPr>
            <p:cNvSpPr/>
            <p:nvPr/>
          </p:nvSpPr>
          <p:spPr>
            <a:xfrm>
              <a:off x="1119845" y="4370728"/>
              <a:ext cx="114181" cy="816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B3D7230D-4E26-FF47-AEF2-30CC556C2292}"/>
                </a:ext>
              </a:extLst>
            </p:cNvPr>
            <p:cNvSpPr/>
            <p:nvPr/>
          </p:nvSpPr>
          <p:spPr>
            <a:xfrm>
              <a:off x="1513097" y="4310996"/>
              <a:ext cx="114181" cy="116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0" name="Group 59">
            <a:extLst>
              <a:ext uri="{FF2B5EF4-FFF2-40B4-BE49-F238E27FC236}">
                <a16:creationId xmlns:a16="http://schemas.microsoft.com/office/drawing/2014/main" id="{B22B59B0-E7D3-9140-B22C-1A8AFA7E797B}"/>
              </a:ext>
            </a:extLst>
          </p:cNvPr>
          <p:cNvGrpSpPr/>
          <p:nvPr/>
        </p:nvGrpSpPr>
        <p:grpSpPr>
          <a:xfrm>
            <a:off x="5074920" y="1051560"/>
            <a:ext cx="2217403" cy="779919"/>
            <a:chOff x="4897926" y="970965"/>
            <a:chExt cx="2444039" cy="779919"/>
          </a:xfrm>
        </p:grpSpPr>
        <p:sp>
          <p:nvSpPr>
            <p:cNvPr id="61" name="TextBox 60">
              <a:extLst>
                <a:ext uri="{FF2B5EF4-FFF2-40B4-BE49-F238E27FC236}">
                  <a16:creationId xmlns:a16="http://schemas.microsoft.com/office/drawing/2014/main" id="{6819ED6E-886B-0C44-B38D-8E89EC6DBA36}"/>
                </a:ext>
              </a:extLst>
            </p:cNvPr>
            <p:cNvSpPr txBox="1"/>
            <p:nvPr/>
          </p:nvSpPr>
          <p:spPr>
            <a:xfrm>
              <a:off x="4897926" y="1473885"/>
              <a:ext cx="636063"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2021 </a:t>
              </a:r>
            </a:p>
          </p:txBody>
        </p:sp>
        <p:sp>
          <p:nvSpPr>
            <p:cNvPr id="62" name="Rectangle 61">
              <a:extLst>
                <a:ext uri="{FF2B5EF4-FFF2-40B4-BE49-F238E27FC236}">
                  <a16:creationId xmlns:a16="http://schemas.microsoft.com/office/drawing/2014/main" id="{7F7230F2-6D55-E84D-8533-2A4C9A697F64}"/>
                </a:ext>
              </a:extLst>
            </p:cNvPr>
            <p:cNvSpPr/>
            <p:nvPr/>
          </p:nvSpPr>
          <p:spPr>
            <a:xfrm>
              <a:off x="4897926" y="970965"/>
              <a:ext cx="2444039" cy="49244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Arial"/>
                  <a:ea typeface="+mn-ea"/>
                  <a:cs typeface="+mn-cs"/>
                </a:rPr>
                <a:t>Benefits promised exceeded revenues</a:t>
              </a:r>
            </a:p>
          </p:txBody>
        </p:sp>
      </p:grpSp>
      <p:grpSp>
        <p:nvGrpSpPr>
          <p:cNvPr id="63" name="Group 62">
            <a:extLst>
              <a:ext uri="{FF2B5EF4-FFF2-40B4-BE49-F238E27FC236}">
                <a16:creationId xmlns:a16="http://schemas.microsoft.com/office/drawing/2014/main" id="{A8258D55-60F9-4FBD-9DCF-CCCC50343AB5}"/>
              </a:ext>
            </a:extLst>
          </p:cNvPr>
          <p:cNvGrpSpPr/>
          <p:nvPr/>
        </p:nvGrpSpPr>
        <p:grpSpPr>
          <a:xfrm>
            <a:off x="10241280" y="1897079"/>
            <a:ext cx="1442131" cy="1518364"/>
            <a:chOff x="10241280" y="1897079"/>
            <a:chExt cx="1442131" cy="1518364"/>
          </a:xfrm>
        </p:grpSpPr>
        <p:sp>
          <p:nvSpPr>
            <p:cNvPr id="65" name="Rectangle 64">
              <a:extLst>
                <a:ext uri="{FF2B5EF4-FFF2-40B4-BE49-F238E27FC236}">
                  <a16:creationId xmlns:a16="http://schemas.microsoft.com/office/drawing/2014/main" id="{199D1998-D900-5749-8927-DD8F6AC6688F}"/>
                </a:ext>
              </a:extLst>
            </p:cNvPr>
            <p:cNvSpPr/>
            <p:nvPr/>
          </p:nvSpPr>
          <p:spPr>
            <a:xfrm>
              <a:off x="10241280" y="1897079"/>
              <a:ext cx="1442131" cy="151836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3200"/>
                </a:spcAft>
                <a:buClrTx/>
                <a:buSzTx/>
                <a:buFontTx/>
                <a:buNone/>
                <a:tabLst/>
                <a:defRPr/>
              </a:pPr>
              <a:r>
                <a:rPr kumimoji="0" lang="en-US" sz="1800" b="1" i="0" u="none" strike="noStrike" kern="1200" cap="none" spc="0" normalizeH="0" baseline="0" noProof="0" dirty="0">
                  <a:ln>
                    <a:noFill/>
                  </a:ln>
                  <a:solidFill>
                    <a:schemeClr val="accent2"/>
                  </a:solidFill>
                  <a:effectLst/>
                  <a:uLnTx/>
                  <a:uFillTx/>
                  <a:latin typeface="Arial"/>
                  <a:ea typeface="+mn-ea"/>
                  <a:cs typeface="+mn-cs"/>
                </a:rPr>
                <a:t>Potential Solution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solidFill>
                  <a:effectLst/>
                  <a:uLnTx/>
                  <a:uFillTx/>
                  <a:latin typeface="Arial"/>
                  <a:ea typeface="+mn-ea"/>
                  <a:cs typeface="+mn-cs"/>
                </a:rPr>
                <a:t>Payroll tax increase</a:t>
              </a:r>
            </a:p>
          </p:txBody>
        </p:sp>
        <p:sp>
          <p:nvSpPr>
            <p:cNvPr id="64" name="TextBox 63">
              <a:extLst>
                <a:ext uri="{FF2B5EF4-FFF2-40B4-BE49-F238E27FC236}">
                  <a16:creationId xmlns:a16="http://schemas.microsoft.com/office/drawing/2014/main" id="{6A6598F6-285D-9041-8A40-CFD374D052F8}"/>
                </a:ext>
              </a:extLst>
            </p:cNvPr>
            <p:cNvSpPr txBox="1"/>
            <p:nvPr/>
          </p:nvSpPr>
          <p:spPr>
            <a:xfrm>
              <a:off x="10241280" y="2457305"/>
              <a:ext cx="958596"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solidFill>
                  <a:effectLst/>
                  <a:uLnTx/>
                  <a:uFillTx/>
                  <a:latin typeface="Arial"/>
                  <a:ea typeface="+mn-ea"/>
                  <a:cs typeface="+mn-cs"/>
                </a:rPr>
                <a:t>3.67% </a:t>
              </a:r>
            </a:p>
          </p:txBody>
        </p:sp>
      </p:grpSp>
      <p:sp>
        <p:nvSpPr>
          <p:cNvPr id="66" name="Freeform 11">
            <a:extLst>
              <a:ext uri="{FF2B5EF4-FFF2-40B4-BE49-F238E27FC236}">
                <a16:creationId xmlns:a16="http://schemas.microsoft.com/office/drawing/2014/main" id="{A2155F71-5CE7-524A-90CE-8A08635FF489}"/>
              </a:ext>
            </a:extLst>
          </p:cNvPr>
          <p:cNvSpPr>
            <a:spLocks/>
          </p:cNvSpPr>
          <p:nvPr/>
        </p:nvSpPr>
        <p:spPr bwMode="auto">
          <a:xfrm>
            <a:off x="1571625" y="4086743"/>
            <a:ext cx="3175" cy="1588"/>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1" y="1"/>
                  <a:pt x="1" y="0"/>
                </a:cubicBezTo>
                <a:cubicBezTo>
                  <a:pt x="0" y="0"/>
                  <a:pt x="0" y="0"/>
                  <a:pt x="0" y="0"/>
                </a:cubicBezTo>
                <a:close/>
              </a:path>
            </a:pathLst>
          </a:custGeom>
          <a:solidFill>
            <a:srgbClr val="7F3F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67" name="Group 66">
            <a:extLst>
              <a:ext uri="{FF2B5EF4-FFF2-40B4-BE49-F238E27FC236}">
                <a16:creationId xmlns:a16="http://schemas.microsoft.com/office/drawing/2014/main" id="{9ED5EF34-EA96-0348-9837-FB0B3CE49EF5}"/>
              </a:ext>
            </a:extLst>
          </p:cNvPr>
          <p:cNvGrpSpPr/>
          <p:nvPr/>
        </p:nvGrpSpPr>
        <p:grpSpPr>
          <a:xfrm>
            <a:off x="6949440" y="1828800"/>
            <a:ext cx="1265432" cy="688479"/>
            <a:chOff x="4897926" y="1062405"/>
            <a:chExt cx="1265432" cy="688479"/>
          </a:xfrm>
        </p:grpSpPr>
        <p:sp>
          <p:nvSpPr>
            <p:cNvPr id="68" name="TextBox 67">
              <a:extLst>
                <a:ext uri="{FF2B5EF4-FFF2-40B4-BE49-F238E27FC236}">
                  <a16:creationId xmlns:a16="http://schemas.microsoft.com/office/drawing/2014/main" id="{D64112FD-64B7-ED4F-A4CF-FCFD8410C4B7}"/>
                </a:ext>
              </a:extLst>
            </p:cNvPr>
            <p:cNvSpPr txBox="1"/>
            <p:nvPr/>
          </p:nvSpPr>
          <p:spPr>
            <a:xfrm>
              <a:off x="4897926" y="1473885"/>
              <a:ext cx="577081"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2035</a:t>
              </a:r>
              <a:r>
                <a:rPr kumimoji="0" lang="en-US" sz="1800" b="1" i="0" u="none" strike="noStrike" kern="1200" cap="none" spc="0" normalizeH="0" baseline="0" noProof="0" dirty="0">
                  <a:ln>
                    <a:noFill/>
                  </a:ln>
                  <a:solidFill>
                    <a:srgbClr val="005598"/>
                  </a:solidFill>
                  <a:effectLst/>
                  <a:uLnTx/>
                  <a:uFillTx/>
                  <a:latin typeface="Arial"/>
                  <a:ea typeface="+mn-ea"/>
                  <a:cs typeface="+mn-cs"/>
                </a:rPr>
                <a:t> </a:t>
              </a:r>
            </a:p>
          </p:txBody>
        </p:sp>
        <p:sp>
          <p:nvSpPr>
            <p:cNvPr id="69" name="Rectangle 68">
              <a:extLst>
                <a:ext uri="{FF2B5EF4-FFF2-40B4-BE49-F238E27FC236}">
                  <a16:creationId xmlns:a16="http://schemas.microsoft.com/office/drawing/2014/main" id="{30102C85-8E8B-DB4F-AB0C-7C2443240606}"/>
                </a:ext>
              </a:extLst>
            </p:cNvPr>
            <p:cNvSpPr/>
            <p:nvPr/>
          </p:nvSpPr>
          <p:spPr>
            <a:xfrm>
              <a:off x="4897926" y="1062405"/>
              <a:ext cx="1265432" cy="410369"/>
            </a:xfrm>
            <a:prstGeom prst="rect">
              <a:avLst/>
            </a:prstGeom>
          </p:spPr>
          <p:txBody>
            <a:bodyPr wrap="square" lIns="0" tIns="0" rIns="0" bIns="0">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Arial"/>
                  <a:ea typeface="+mn-ea"/>
                  <a:cs typeface="+mn-cs"/>
                </a:rPr>
                <a:t>Surplus </a:t>
              </a:r>
              <a:br>
                <a:rPr kumimoji="0" lang="en-US" sz="1600" b="1" i="0" u="none" strike="noStrike" kern="1200" cap="none" spc="0" normalizeH="0" baseline="0" noProof="0" dirty="0">
                  <a:ln>
                    <a:noFill/>
                  </a:ln>
                  <a:solidFill>
                    <a:srgbClr val="333333"/>
                  </a:solidFill>
                  <a:effectLst/>
                  <a:uLnTx/>
                  <a:uFillTx/>
                  <a:latin typeface="Arial"/>
                  <a:ea typeface="+mn-ea"/>
                  <a:cs typeface="+mn-cs"/>
                </a:rPr>
              </a:br>
              <a:r>
                <a:rPr kumimoji="0" lang="en-US" sz="1600" b="1" i="0" u="none" strike="noStrike" kern="1200" cap="none" spc="0" normalizeH="0" baseline="0" noProof="0" dirty="0">
                  <a:ln>
                    <a:noFill/>
                  </a:ln>
                  <a:solidFill>
                    <a:srgbClr val="333333"/>
                  </a:solidFill>
                  <a:effectLst/>
                  <a:uLnTx/>
                  <a:uFillTx/>
                  <a:latin typeface="Arial"/>
                  <a:ea typeface="+mn-ea"/>
                  <a:cs typeface="+mn-cs"/>
                </a:rPr>
                <a:t>runs out</a:t>
              </a:r>
              <a:endParaRPr kumimoji="0" lang="en-US" sz="1600" b="0" i="0" u="none" strike="noStrike" kern="1200" cap="none" spc="0" normalizeH="0" baseline="0" noProof="0" dirty="0">
                <a:ln>
                  <a:noFill/>
                </a:ln>
                <a:solidFill>
                  <a:srgbClr val="333333"/>
                </a:solidFill>
                <a:effectLst/>
                <a:uLnTx/>
                <a:uFillTx/>
                <a:latin typeface="Arial"/>
                <a:ea typeface="+mn-ea"/>
                <a:cs typeface="+mn-cs"/>
              </a:endParaRPr>
            </a:p>
          </p:txBody>
        </p:sp>
      </p:grpSp>
      <p:grpSp>
        <p:nvGrpSpPr>
          <p:cNvPr id="70" name="LT BLUE bars 01">
            <a:extLst>
              <a:ext uri="{FF2B5EF4-FFF2-40B4-BE49-F238E27FC236}">
                <a16:creationId xmlns:a16="http://schemas.microsoft.com/office/drawing/2014/main" id="{D5832A49-27F6-EB41-8E09-858DBE150AEB}"/>
              </a:ext>
            </a:extLst>
          </p:cNvPr>
          <p:cNvGrpSpPr>
            <a:grpSpLocks noChangeAspect="1"/>
          </p:cNvGrpSpPr>
          <p:nvPr/>
        </p:nvGrpSpPr>
        <p:grpSpPr>
          <a:xfrm>
            <a:off x="595286" y="1953491"/>
            <a:ext cx="4474517" cy="2276856"/>
            <a:chOff x="595509" y="2132321"/>
            <a:chExt cx="4702138" cy="2392681"/>
          </a:xfrm>
          <a:solidFill>
            <a:schemeClr val="accent1">
              <a:lumMod val="20000"/>
              <a:lumOff val="80000"/>
            </a:schemeClr>
          </a:solidFill>
        </p:grpSpPr>
        <p:sp>
          <p:nvSpPr>
            <p:cNvPr id="71" name="Rectangle 70">
              <a:extLst>
                <a:ext uri="{FF2B5EF4-FFF2-40B4-BE49-F238E27FC236}">
                  <a16:creationId xmlns:a16="http://schemas.microsoft.com/office/drawing/2014/main" id="{3B8C43A1-A64F-2742-A565-B3DCBF6B92BF}"/>
                </a:ext>
              </a:extLst>
            </p:cNvPr>
            <p:cNvSpPr/>
            <p:nvPr/>
          </p:nvSpPr>
          <p:spPr>
            <a:xfrm>
              <a:off x="4790197" y="2228529"/>
              <a:ext cx="109728"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A0495E22-19E5-B24F-867F-9416E7E1DD22}"/>
                </a:ext>
              </a:extLst>
            </p:cNvPr>
            <p:cNvSpPr/>
            <p:nvPr/>
          </p:nvSpPr>
          <p:spPr>
            <a:xfrm>
              <a:off x="4396945" y="2373784"/>
              <a:ext cx="114181" cy="17749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E2DA1F0D-6B18-024A-91F4-01E75463092F}"/>
                </a:ext>
              </a:extLst>
            </p:cNvPr>
            <p:cNvSpPr/>
            <p:nvPr/>
          </p:nvSpPr>
          <p:spPr>
            <a:xfrm>
              <a:off x="4265861" y="2448558"/>
              <a:ext cx="114181" cy="17165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5F9A4B4F-926E-DA4B-B046-D15E25B1877D}"/>
                </a:ext>
              </a:extLst>
            </p:cNvPr>
            <p:cNvSpPr/>
            <p:nvPr/>
          </p:nvSpPr>
          <p:spPr>
            <a:xfrm>
              <a:off x="4528029" y="2332348"/>
              <a:ext cx="114181" cy="1782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B0F5B35E-F4CE-204D-AA1E-86F949A24ADA}"/>
                </a:ext>
              </a:extLst>
            </p:cNvPr>
            <p:cNvSpPr/>
            <p:nvPr/>
          </p:nvSpPr>
          <p:spPr>
            <a:xfrm>
              <a:off x="4659113" y="2260439"/>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EC8DB336-C537-1342-8B39-D2840026617C}"/>
                </a:ext>
              </a:extLst>
            </p:cNvPr>
            <p:cNvSpPr/>
            <p:nvPr/>
          </p:nvSpPr>
          <p:spPr>
            <a:xfrm>
              <a:off x="4921281" y="2194891"/>
              <a:ext cx="114181" cy="18344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573C4753-3221-E84A-A8FB-7578760602AA}"/>
                </a:ext>
              </a:extLst>
            </p:cNvPr>
            <p:cNvSpPr/>
            <p:nvPr/>
          </p:nvSpPr>
          <p:spPr>
            <a:xfrm>
              <a:off x="5183466" y="2132321"/>
              <a:ext cx="114181" cy="185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6D12C454-F933-A840-8069-D0B81F3E9F9D}"/>
                </a:ext>
              </a:extLst>
            </p:cNvPr>
            <p:cNvSpPr/>
            <p:nvPr/>
          </p:nvSpPr>
          <p:spPr>
            <a:xfrm>
              <a:off x="5052365" y="2153753"/>
              <a:ext cx="114181" cy="1854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9" name="Rectangle 78">
              <a:extLst>
                <a:ext uri="{FF2B5EF4-FFF2-40B4-BE49-F238E27FC236}">
                  <a16:creationId xmlns:a16="http://schemas.microsoft.com/office/drawing/2014/main" id="{DA55E275-2CE9-8640-845D-A6F4EF344CEF}"/>
                </a:ext>
              </a:extLst>
            </p:cNvPr>
            <p:cNvSpPr/>
            <p:nvPr/>
          </p:nvSpPr>
          <p:spPr>
            <a:xfrm>
              <a:off x="3479357" y="3241610"/>
              <a:ext cx="114181" cy="10068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0" name="Rectangle 79">
              <a:extLst>
                <a:ext uri="{FF2B5EF4-FFF2-40B4-BE49-F238E27FC236}">
                  <a16:creationId xmlns:a16="http://schemas.microsoft.com/office/drawing/2014/main" id="{5E39EC8C-9BE6-7840-873B-5225856EE00F}"/>
                </a:ext>
              </a:extLst>
            </p:cNvPr>
            <p:cNvSpPr/>
            <p:nvPr/>
          </p:nvSpPr>
          <p:spPr>
            <a:xfrm>
              <a:off x="3086105" y="3630615"/>
              <a:ext cx="114181" cy="6634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1" name="Rectangle 80">
              <a:extLst>
                <a:ext uri="{FF2B5EF4-FFF2-40B4-BE49-F238E27FC236}">
                  <a16:creationId xmlns:a16="http://schemas.microsoft.com/office/drawing/2014/main" id="{A73B11C3-3B52-F440-AB89-A48DF1FADA80}"/>
                </a:ext>
              </a:extLst>
            </p:cNvPr>
            <p:cNvSpPr/>
            <p:nvPr/>
          </p:nvSpPr>
          <p:spPr>
            <a:xfrm>
              <a:off x="2955021" y="3736326"/>
              <a:ext cx="114181" cy="566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2" name="Rectangle 81">
              <a:extLst>
                <a:ext uri="{FF2B5EF4-FFF2-40B4-BE49-F238E27FC236}">
                  <a16:creationId xmlns:a16="http://schemas.microsoft.com/office/drawing/2014/main" id="{C1D4D177-C166-894A-A7C1-9706E77B7F12}"/>
                </a:ext>
              </a:extLst>
            </p:cNvPr>
            <p:cNvSpPr/>
            <p:nvPr/>
          </p:nvSpPr>
          <p:spPr>
            <a:xfrm>
              <a:off x="3217189" y="3490882"/>
              <a:ext cx="114181" cy="7950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3" name="Rectangle 82">
              <a:extLst>
                <a:ext uri="{FF2B5EF4-FFF2-40B4-BE49-F238E27FC236}">
                  <a16:creationId xmlns:a16="http://schemas.microsoft.com/office/drawing/2014/main" id="{9CB5E472-8715-8549-96F4-B670B6A2F653}"/>
                </a:ext>
              </a:extLst>
            </p:cNvPr>
            <p:cNvSpPr/>
            <p:nvPr/>
          </p:nvSpPr>
          <p:spPr>
            <a:xfrm>
              <a:off x="3348273" y="3353790"/>
              <a:ext cx="114181"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114F90FC-F624-5342-BA06-374486918FF1}"/>
                </a:ext>
              </a:extLst>
            </p:cNvPr>
            <p:cNvSpPr/>
            <p:nvPr/>
          </p:nvSpPr>
          <p:spPr>
            <a:xfrm>
              <a:off x="3610441" y="3115962"/>
              <a:ext cx="114181" cy="1118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A8176E37-CFDF-3D46-B74E-398F687008B2}"/>
                </a:ext>
              </a:extLst>
            </p:cNvPr>
            <p:cNvSpPr/>
            <p:nvPr/>
          </p:nvSpPr>
          <p:spPr>
            <a:xfrm>
              <a:off x="3872609" y="2862590"/>
              <a:ext cx="114181" cy="13636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2183F89B-7B16-0747-8997-38AD91E5F5B2}"/>
                </a:ext>
              </a:extLst>
            </p:cNvPr>
            <p:cNvSpPr/>
            <p:nvPr/>
          </p:nvSpPr>
          <p:spPr>
            <a:xfrm>
              <a:off x="4003693" y="2693052"/>
              <a:ext cx="114181" cy="15081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79E88987-6F8A-AE48-B9D6-57A121167FF0}"/>
                </a:ext>
              </a:extLst>
            </p:cNvPr>
            <p:cNvSpPr/>
            <p:nvPr/>
          </p:nvSpPr>
          <p:spPr>
            <a:xfrm>
              <a:off x="3741525" y="3002830"/>
              <a:ext cx="114181" cy="1223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220CF376-2AB3-1241-B20F-46B9556192B7}"/>
                </a:ext>
              </a:extLst>
            </p:cNvPr>
            <p:cNvSpPr/>
            <p:nvPr/>
          </p:nvSpPr>
          <p:spPr>
            <a:xfrm>
              <a:off x="4134777" y="2565854"/>
              <a:ext cx="114181" cy="1614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9" name="Rectangle 88">
              <a:extLst>
                <a:ext uri="{FF2B5EF4-FFF2-40B4-BE49-F238E27FC236}">
                  <a16:creationId xmlns:a16="http://schemas.microsoft.com/office/drawing/2014/main" id="{059BB537-0F36-B84F-94D9-E23BAD3EB7A2}"/>
                </a:ext>
              </a:extLst>
            </p:cNvPr>
            <p:cNvSpPr/>
            <p:nvPr/>
          </p:nvSpPr>
          <p:spPr>
            <a:xfrm>
              <a:off x="2168517" y="4165064"/>
              <a:ext cx="114181" cy="205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0" name="Rectangle 89">
              <a:extLst>
                <a:ext uri="{FF2B5EF4-FFF2-40B4-BE49-F238E27FC236}">
                  <a16:creationId xmlns:a16="http://schemas.microsoft.com/office/drawing/2014/main" id="{0C9169ED-7D1C-C44D-A7F0-875D7B0C5C1A}"/>
                </a:ext>
              </a:extLst>
            </p:cNvPr>
            <p:cNvSpPr/>
            <p:nvPr/>
          </p:nvSpPr>
          <p:spPr>
            <a:xfrm>
              <a:off x="1775265" y="4248483"/>
              <a:ext cx="114181" cy="1567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AC757CCD-5FCA-9244-914E-2E67F8B5E06B}"/>
                </a:ext>
              </a:extLst>
            </p:cNvPr>
            <p:cNvSpPr/>
            <p:nvPr/>
          </p:nvSpPr>
          <p:spPr>
            <a:xfrm>
              <a:off x="1644181" y="4285959"/>
              <a:ext cx="114181" cy="1250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9B22D5F7-9FF6-734F-A163-E3A2006CC614}"/>
                </a:ext>
              </a:extLst>
            </p:cNvPr>
            <p:cNvSpPr/>
            <p:nvPr/>
          </p:nvSpPr>
          <p:spPr>
            <a:xfrm>
              <a:off x="1906349" y="4226227"/>
              <a:ext cx="114181" cy="16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3" name="Rectangle 92">
              <a:extLst>
                <a:ext uri="{FF2B5EF4-FFF2-40B4-BE49-F238E27FC236}">
                  <a16:creationId xmlns:a16="http://schemas.microsoft.com/office/drawing/2014/main" id="{0476F9FB-B1D8-1C49-83B4-57B4615A303E}"/>
                </a:ext>
              </a:extLst>
            </p:cNvPr>
            <p:cNvSpPr/>
            <p:nvPr/>
          </p:nvSpPr>
          <p:spPr>
            <a:xfrm>
              <a:off x="2037433" y="4201190"/>
              <a:ext cx="114181" cy="1732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Rectangle 93">
              <a:extLst>
                <a:ext uri="{FF2B5EF4-FFF2-40B4-BE49-F238E27FC236}">
                  <a16:creationId xmlns:a16="http://schemas.microsoft.com/office/drawing/2014/main" id="{294440A0-E887-3D46-B54A-9CE1DA18F2A0}"/>
                </a:ext>
              </a:extLst>
            </p:cNvPr>
            <p:cNvSpPr/>
            <p:nvPr/>
          </p:nvSpPr>
          <p:spPr>
            <a:xfrm>
              <a:off x="2299601" y="4100439"/>
              <a:ext cx="114181" cy="255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E837E0C7-8423-6A4C-9720-9CF5019DA276}"/>
                </a:ext>
              </a:extLst>
            </p:cNvPr>
            <p:cNvSpPr/>
            <p:nvPr/>
          </p:nvSpPr>
          <p:spPr>
            <a:xfrm>
              <a:off x="2561769" y="3958031"/>
              <a:ext cx="114181" cy="3818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Rectangle 95">
              <a:extLst>
                <a:ext uri="{FF2B5EF4-FFF2-40B4-BE49-F238E27FC236}">
                  <a16:creationId xmlns:a16="http://schemas.microsoft.com/office/drawing/2014/main" id="{FB725368-1B67-3446-A22D-3D7CBE1C08B9}"/>
                </a:ext>
              </a:extLst>
            </p:cNvPr>
            <p:cNvSpPr/>
            <p:nvPr/>
          </p:nvSpPr>
          <p:spPr>
            <a:xfrm>
              <a:off x="2692853" y="3884922"/>
              <a:ext cx="114181" cy="4387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Rectangle 96">
              <a:extLst>
                <a:ext uri="{FF2B5EF4-FFF2-40B4-BE49-F238E27FC236}">
                  <a16:creationId xmlns:a16="http://schemas.microsoft.com/office/drawing/2014/main" id="{0E41391D-E090-1940-9820-784FE7C14D73}"/>
                </a:ext>
              </a:extLst>
            </p:cNvPr>
            <p:cNvSpPr/>
            <p:nvPr/>
          </p:nvSpPr>
          <p:spPr>
            <a:xfrm>
              <a:off x="2430685" y="4031652"/>
              <a:ext cx="114181" cy="308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Rectangle 97">
              <a:extLst>
                <a:ext uri="{FF2B5EF4-FFF2-40B4-BE49-F238E27FC236}">
                  <a16:creationId xmlns:a16="http://schemas.microsoft.com/office/drawing/2014/main" id="{59D058FF-89F7-4E4B-8ACE-52EABC1193C9}"/>
                </a:ext>
              </a:extLst>
            </p:cNvPr>
            <p:cNvSpPr/>
            <p:nvPr/>
          </p:nvSpPr>
          <p:spPr>
            <a:xfrm>
              <a:off x="2823937" y="3800153"/>
              <a:ext cx="114181" cy="510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D182AA81-8C90-C644-9F35-49EC69874B7F}"/>
                </a:ext>
              </a:extLst>
            </p:cNvPr>
            <p:cNvSpPr/>
            <p:nvPr/>
          </p:nvSpPr>
          <p:spPr>
            <a:xfrm>
              <a:off x="857677" y="4411026"/>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Rectangle 99">
              <a:extLst>
                <a:ext uri="{FF2B5EF4-FFF2-40B4-BE49-F238E27FC236}">
                  <a16:creationId xmlns:a16="http://schemas.microsoft.com/office/drawing/2014/main" id="{5072BC6C-81C9-9744-8158-7ADC0DD328EB}"/>
                </a:ext>
              </a:extLst>
            </p:cNvPr>
            <p:cNvSpPr/>
            <p:nvPr/>
          </p:nvSpPr>
          <p:spPr>
            <a:xfrm>
              <a:off x="595509" y="4452367"/>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1" name="Rectangle 100">
              <a:extLst>
                <a:ext uri="{FF2B5EF4-FFF2-40B4-BE49-F238E27FC236}">
                  <a16:creationId xmlns:a16="http://schemas.microsoft.com/office/drawing/2014/main" id="{8FCC7BE2-F1C4-7C4D-B1E3-FC8F78EC65B1}"/>
                </a:ext>
              </a:extLst>
            </p:cNvPr>
            <p:cNvSpPr/>
            <p:nvPr/>
          </p:nvSpPr>
          <p:spPr>
            <a:xfrm>
              <a:off x="726593" y="4430976"/>
              <a:ext cx="114181" cy="7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20F0CAAB-DB61-7F42-BD8A-EDA8726D05F7}"/>
                </a:ext>
              </a:extLst>
            </p:cNvPr>
            <p:cNvSpPr/>
            <p:nvPr/>
          </p:nvSpPr>
          <p:spPr>
            <a:xfrm>
              <a:off x="988761" y="4389427"/>
              <a:ext cx="114181" cy="942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4F5965F3-305F-CA4A-85F5-021D1D549016}"/>
                </a:ext>
              </a:extLst>
            </p:cNvPr>
            <p:cNvSpPr/>
            <p:nvPr/>
          </p:nvSpPr>
          <p:spPr>
            <a:xfrm>
              <a:off x="1250929" y="4339836"/>
              <a:ext cx="114181" cy="100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1A342C7D-ECE2-5D4A-87AF-58049F16ED90}"/>
                </a:ext>
              </a:extLst>
            </p:cNvPr>
            <p:cNvSpPr/>
            <p:nvPr/>
          </p:nvSpPr>
          <p:spPr>
            <a:xfrm>
              <a:off x="1382013" y="4323651"/>
              <a:ext cx="114181" cy="116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34D8942F-9E32-634A-90D6-E853159C6B16}"/>
                </a:ext>
              </a:extLst>
            </p:cNvPr>
            <p:cNvSpPr/>
            <p:nvPr/>
          </p:nvSpPr>
          <p:spPr>
            <a:xfrm>
              <a:off x="1119845" y="4370728"/>
              <a:ext cx="114181" cy="816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23EB879C-F32C-9049-8D71-B46D291AABDD}"/>
                </a:ext>
              </a:extLst>
            </p:cNvPr>
            <p:cNvSpPr/>
            <p:nvPr/>
          </p:nvSpPr>
          <p:spPr>
            <a:xfrm>
              <a:off x="1513097" y="4310996"/>
              <a:ext cx="114181" cy="116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07" name="LT BLUE bars 02">
            <a:extLst>
              <a:ext uri="{FF2B5EF4-FFF2-40B4-BE49-F238E27FC236}">
                <a16:creationId xmlns:a16="http://schemas.microsoft.com/office/drawing/2014/main" id="{6698A6CE-291E-FE4B-BA0C-AF43F98BB9AF}"/>
              </a:ext>
            </a:extLst>
          </p:cNvPr>
          <p:cNvGrpSpPr>
            <a:grpSpLocks noChangeAspect="1"/>
          </p:cNvGrpSpPr>
          <p:nvPr/>
        </p:nvGrpSpPr>
        <p:grpSpPr>
          <a:xfrm>
            <a:off x="5222320" y="1947647"/>
            <a:ext cx="1861098" cy="1655064"/>
            <a:chOff x="5445602" y="2174601"/>
            <a:chExt cx="1950010" cy="1734133"/>
          </a:xfrm>
          <a:solidFill>
            <a:schemeClr val="accent1">
              <a:lumMod val="20000"/>
              <a:lumOff val="80000"/>
            </a:schemeClr>
          </a:solidFill>
        </p:grpSpPr>
        <p:sp>
          <p:nvSpPr>
            <p:cNvPr id="108" name="Rectangle 107">
              <a:extLst>
                <a:ext uri="{FF2B5EF4-FFF2-40B4-BE49-F238E27FC236}">
                  <a16:creationId xmlns:a16="http://schemas.microsoft.com/office/drawing/2014/main" id="{2CE05682-7265-6B41-BDF6-0287A8582494}"/>
                </a:ext>
              </a:extLst>
            </p:cNvPr>
            <p:cNvSpPr/>
            <p:nvPr/>
          </p:nvSpPr>
          <p:spPr>
            <a:xfrm>
              <a:off x="5445602" y="2174601"/>
              <a:ext cx="114181" cy="17341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18746B79-0211-2946-B10B-569525946419}"/>
                </a:ext>
              </a:extLst>
            </p:cNvPr>
            <p:cNvSpPr/>
            <p:nvPr/>
          </p:nvSpPr>
          <p:spPr>
            <a:xfrm>
              <a:off x="6101257" y="2332348"/>
              <a:ext cx="114181" cy="14039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79C3B8CF-A2F4-2C4A-B15E-59459B5473CD}"/>
                </a:ext>
              </a:extLst>
            </p:cNvPr>
            <p:cNvSpPr/>
            <p:nvPr/>
          </p:nvSpPr>
          <p:spPr>
            <a:xfrm>
              <a:off x="5713408" y="2220716"/>
              <a:ext cx="109728" cy="16261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19F43281-3DB0-A840-8A20-5C6E40F244D1}"/>
                </a:ext>
              </a:extLst>
            </p:cNvPr>
            <p:cNvSpPr/>
            <p:nvPr/>
          </p:nvSpPr>
          <p:spPr>
            <a:xfrm>
              <a:off x="5576733" y="2194891"/>
              <a:ext cx="114181" cy="16900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BE0ACE4A-D7B3-AC4E-B17F-E74821C66686}"/>
                </a:ext>
              </a:extLst>
            </p:cNvPr>
            <p:cNvSpPr/>
            <p:nvPr/>
          </p:nvSpPr>
          <p:spPr>
            <a:xfrm>
              <a:off x="5838995" y="2258898"/>
              <a:ext cx="114181" cy="1565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AA654190-FFC5-7E40-BC6D-71D02BE83367}"/>
                </a:ext>
              </a:extLst>
            </p:cNvPr>
            <p:cNvSpPr/>
            <p:nvPr/>
          </p:nvSpPr>
          <p:spPr>
            <a:xfrm>
              <a:off x="5970126" y="2284721"/>
              <a:ext cx="114181" cy="1497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99E1545C-B1CF-C942-A6CD-D7E3B5078856}"/>
                </a:ext>
              </a:extLst>
            </p:cNvPr>
            <p:cNvSpPr/>
            <p:nvPr/>
          </p:nvSpPr>
          <p:spPr>
            <a:xfrm>
              <a:off x="6232388" y="2391877"/>
              <a:ext cx="114181" cy="1316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BC703562-5A9B-374B-8768-CBF05D50BE04}"/>
                </a:ext>
              </a:extLst>
            </p:cNvPr>
            <p:cNvSpPr/>
            <p:nvPr/>
          </p:nvSpPr>
          <p:spPr>
            <a:xfrm>
              <a:off x="6490055" y="2499828"/>
              <a:ext cx="109728" cy="11307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DAEA641E-51CE-A040-9E28-1D84F162ED18}"/>
                </a:ext>
              </a:extLst>
            </p:cNvPr>
            <p:cNvSpPr/>
            <p:nvPr/>
          </p:nvSpPr>
          <p:spPr>
            <a:xfrm>
              <a:off x="6625781" y="2553802"/>
              <a:ext cx="114181" cy="1035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809C70FA-F32A-2647-9C8C-DC79B16DCD84}"/>
                </a:ext>
              </a:extLst>
            </p:cNvPr>
            <p:cNvSpPr/>
            <p:nvPr/>
          </p:nvSpPr>
          <p:spPr>
            <a:xfrm>
              <a:off x="6363519" y="2449028"/>
              <a:ext cx="114181" cy="12263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B05CE90D-667F-8D48-8675-5B13F015DB04}"/>
                </a:ext>
              </a:extLst>
            </p:cNvPr>
            <p:cNvSpPr/>
            <p:nvPr/>
          </p:nvSpPr>
          <p:spPr>
            <a:xfrm>
              <a:off x="6755483" y="2618097"/>
              <a:ext cx="114181" cy="9382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1126F3E1-0EE8-5443-B0AF-CF2DAC28512C}"/>
                </a:ext>
              </a:extLst>
            </p:cNvPr>
            <p:cNvSpPr/>
            <p:nvPr/>
          </p:nvSpPr>
          <p:spPr>
            <a:xfrm>
              <a:off x="7017745" y="2813360"/>
              <a:ext cx="117120" cy="6524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3963A26F-2916-794E-A85A-42B95462E383}"/>
                </a:ext>
              </a:extLst>
            </p:cNvPr>
            <p:cNvSpPr/>
            <p:nvPr/>
          </p:nvSpPr>
          <p:spPr>
            <a:xfrm>
              <a:off x="6888043" y="2732397"/>
              <a:ext cx="114181" cy="7881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3C3F784E-2660-5941-9D08-1B16295B637E}"/>
                </a:ext>
              </a:extLst>
            </p:cNvPr>
            <p:cNvSpPr/>
            <p:nvPr/>
          </p:nvSpPr>
          <p:spPr>
            <a:xfrm>
              <a:off x="7150305" y="2932420"/>
              <a:ext cx="114181" cy="483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B2C8160C-910C-8C49-8245-20DE77DCC0A6}"/>
                </a:ext>
              </a:extLst>
            </p:cNvPr>
            <p:cNvSpPr/>
            <p:nvPr/>
          </p:nvSpPr>
          <p:spPr>
            <a:xfrm>
              <a:off x="7281431" y="3063586"/>
              <a:ext cx="114181" cy="321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23" name="BLUE bars">
            <a:extLst>
              <a:ext uri="{FF2B5EF4-FFF2-40B4-BE49-F238E27FC236}">
                <a16:creationId xmlns:a16="http://schemas.microsoft.com/office/drawing/2014/main" id="{8656445B-E4FF-6D4D-A81C-FC4537C96A08}"/>
              </a:ext>
            </a:extLst>
          </p:cNvPr>
          <p:cNvGrpSpPr>
            <a:grpSpLocks noChangeAspect="1"/>
          </p:cNvGrpSpPr>
          <p:nvPr/>
        </p:nvGrpSpPr>
        <p:grpSpPr>
          <a:xfrm>
            <a:off x="5224692" y="2776004"/>
            <a:ext cx="1857612" cy="914725"/>
            <a:chOff x="5431241" y="3069942"/>
            <a:chExt cx="1964371" cy="964470"/>
          </a:xfrm>
          <a:solidFill>
            <a:schemeClr val="accent1"/>
          </a:solidFill>
        </p:grpSpPr>
        <p:sp>
          <p:nvSpPr>
            <p:cNvPr id="124" name="Rectangle 123">
              <a:extLst>
                <a:ext uri="{FF2B5EF4-FFF2-40B4-BE49-F238E27FC236}">
                  <a16:creationId xmlns:a16="http://schemas.microsoft.com/office/drawing/2014/main" id="{9C46947E-F2FA-C945-BC94-94D06C420519}"/>
                </a:ext>
              </a:extLst>
            </p:cNvPr>
            <p:cNvSpPr/>
            <p:nvPr/>
          </p:nvSpPr>
          <p:spPr>
            <a:xfrm>
              <a:off x="5431241" y="3910744"/>
              <a:ext cx="114180" cy="96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F3A3CD4F-D73A-9942-9BBF-8681085EB8F1}"/>
                </a:ext>
              </a:extLst>
            </p:cNvPr>
            <p:cNvSpPr/>
            <p:nvPr/>
          </p:nvSpPr>
          <p:spPr>
            <a:xfrm>
              <a:off x="6096470" y="3627600"/>
              <a:ext cx="114180"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DADF9793-5B05-BB4D-83CA-A4FE8BE9520D}"/>
                </a:ext>
              </a:extLst>
            </p:cNvPr>
            <p:cNvSpPr/>
            <p:nvPr/>
          </p:nvSpPr>
          <p:spPr>
            <a:xfrm>
              <a:off x="5688740" y="3807919"/>
              <a:ext cx="116034"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77FA1FE4-FB8F-AE41-803B-11697B72F92B}"/>
                </a:ext>
              </a:extLst>
            </p:cNvPr>
            <p:cNvSpPr/>
            <p:nvPr/>
          </p:nvSpPr>
          <p:spPr>
            <a:xfrm>
              <a:off x="5562372" y="3841586"/>
              <a:ext cx="114181"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9FDA84D9-07C4-A644-8272-94B83862B6BA}"/>
                </a:ext>
              </a:extLst>
            </p:cNvPr>
            <p:cNvSpPr/>
            <p:nvPr/>
          </p:nvSpPr>
          <p:spPr>
            <a:xfrm>
              <a:off x="5824634" y="3752143"/>
              <a:ext cx="114180"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479CDB0A-91BF-7849-8566-448E2940D392}"/>
                </a:ext>
              </a:extLst>
            </p:cNvPr>
            <p:cNvSpPr/>
            <p:nvPr/>
          </p:nvSpPr>
          <p:spPr>
            <a:xfrm>
              <a:off x="5960551" y="3687952"/>
              <a:ext cx="114180"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B4D7D395-A398-A448-A12D-93C9017AC60C}"/>
                </a:ext>
              </a:extLst>
            </p:cNvPr>
            <p:cNvSpPr/>
            <p:nvPr/>
          </p:nvSpPr>
          <p:spPr>
            <a:xfrm>
              <a:off x="6222814" y="3576596"/>
              <a:ext cx="114180" cy="1928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654D3FD2-689C-6B4E-905C-5C53A95F5A53}"/>
                </a:ext>
              </a:extLst>
            </p:cNvPr>
            <p:cNvSpPr/>
            <p:nvPr/>
          </p:nvSpPr>
          <p:spPr>
            <a:xfrm>
              <a:off x="6488544" y="3453632"/>
              <a:ext cx="120288"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AEB8C81B-B5CC-0D46-94F2-014892DA510A}"/>
                </a:ext>
              </a:extLst>
            </p:cNvPr>
            <p:cNvSpPr/>
            <p:nvPr/>
          </p:nvSpPr>
          <p:spPr>
            <a:xfrm>
              <a:off x="6620994" y="3387694"/>
              <a:ext cx="114180"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0E5A1AD7-0475-864C-AE41-83A9D09189F6}"/>
                </a:ext>
              </a:extLst>
            </p:cNvPr>
            <p:cNvSpPr/>
            <p:nvPr/>
          </p:nvSpPr>
          <p:spPr>
            <a:xfrm>
              <a:off x="6358732" y="3511036"/>
              <a:ext cx="114180"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45B98279-A006-7D41-9DF7-2DF020E8FB06}"/>
                </a:ext>
              </a:extLst>
            </p:cNvPr>
            <p:cNvSpPr/>
            <p:nvPr/>
          </p:nvSpPr>
          <p:spPr>
            <a:xfrm>
              <a:off x="6755070" y="3329696"/>
              <a:ext cx="116024"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12A4BCFE-228C-B247-8626-60E992F48B8A}"/>
                </a:ext>
              </a:extLst>
            </p:cNvPr>
            <p:cNvSpPr/>
            <p:nvPr/>
          </p:nvSpPr>
          <p:spPr>
            <a:xfrm>
              <a:off x="7017332" y="3193886"/>
              <a:ext cx="116024" cy="385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07F7ECB4-0ACE-094C-8C94-AF8BEDE48D51}"/>
                </a:ext>
              </a:extLst>
            </p:cNvPr>
            <p:cNvSpPr/>
            <p:nvPr/>
          </p:nvSpPr>
          <p:spPr>
            <a:xfrm>
              <a:off x="6888043" y="3260379"/>
              <a:ext cx="114180" cy="2892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3B722EA7-FD97-5541-A19A-6E36D1C9192E}"/>
                </a:ext>
              </a:extLst>
            </p:cNvPr>
            <p:cNvSpPr/>
            <p:nvPr/>
          </p:nvSpPr>
          <p:spPr>
            <a:xfrm>
              <a:off x="7150305" y="3136403"/>
              <a:ext cx="114180" cy="3856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8" name="Rectangle 137">
              <a:extLst>
                <a:ext uri="{FF2B5EF4-FFF2-40B4-BE49-F238E27FC236}">
                  <a16:creationId xmlns:a16="http://schemas.microsoft.com/office/drawing/2014/main" id="{077A4147-3A9C-E04D-83E0-9400EA6D2F1B}"/>
                </a:ext>
              </a:extLst>
            </p:cNvPr>
            <p:cNvSpPr/>
            <p:nvPr/>
          </p:nvSpPr>
          <p:spPr>
            <a:xfrm>
              <a:off x="7281431" y="3069942"/>
              <a:ext cx="114181" cy="3366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39" name="LT BLUE bar middle">
            <a:extLst>
              <a:ext uri="{FF2B5EF4-FFF2-40B4-BE49-F238E27FC236}">
                <a16:creationId xmlns:a16="http://schemas.microsoft.com/office/drawing/2014/main" id="{905A3ED1-B83B-9748-88E3-A9E34708603E}"/>
              </a:ext>
            </a:extLst>
          </p:cNvPr>
          <p:cNvSpPr/>
          <p:nvPr/>
        </p:nvSpPr>
        <p:spPr>
          <a:xfrm>
            <a:off x="5091199" y="1914879"/>
            <a:ext cx="109728" cy="17835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E713162C-D45A-D545-8D2D-15D199AFB0FE}"/>
              </a:ext>
            </a:extLst>
          </p:cNvPr>
          <p:cNvSpPr txBox="1"/>
          <p:nvPr/>
        </p:nvSpPr>
        <p:spPr>
          <a:xfrm>
            <a:off x="2286000" y="2560320"/>
            <a:ext cx="118431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Surplus</a:t>
            </a:r>
          </a:p>
        </p:txBody>
      </p:sp>
      <p:sp>
        <p:nvSpPr>
          <p:cNvPr id="141" name="GRN MCH">
            <a:extLst>
              <a:ext uri="{FF2B5EF4-FFF2-40B4-BE49-F238E27FC236}">
                <a16:creationId xmlns:a16="http://schemas.microsoft.com/office/drawing/2014/main" id="{C486D808-327D-754F-8923-83BBBE2762C6}"/>
              </a:ext>
            </a:extLst>
          </p:cNvPr>
          <p:cNvSpPr>
            <a:spLocks noChangeAspect="1"/>
          </p:cNvSpPr>
          <p:nvPr/>
        </p:nvSpPr>
        <p:spPr>
          <a:xfrm>
            <a:off x="457199" y="1828800"/>
            <a:ext cx="9462802" cy="3657600"/>
          </a:xfrm>
          <a:custGeom>
            <a:avLst/>
            <a:gdLst>
              <a:gd name="connsiteX0" fmla="*/ 8577469 w 8617226"/>
              <a:gd name="connsiteY0" fmla="*/ 2822713 h 2822713"/>
              <a:gd name="connsiteX1" fmla="*/ 0 w 8617226"/>
              <a:gd name="connsiteY1" fmla="*/ 2822713 h 2822713"/>
              <a:gd name="connsiteX2" fmla="*/ 0 w 8617226"/>
              <a:gd name="connsiteY2" fmla="*/ 2484783 h 2822713"/>
              <a:gd name="connsiteX3" fmla="*/ 89452 w 8617226"/>
              <a:gd name="connsiteY3" fmla="*/ 2633870 h 2822713"/>
              <a:gd name="connsiteX4" fmla="*/ 546652 w 8617226"/>
              <a:gd name="connsiteY4" fmla="*/ 2554357 h 2822713"/>
              <a:gd name="connsiteX5" fmla="*/ 1083365 w 8617226"/>
              <a:gd name="connsiteY5" fmla="*/ 2454965 h 2822713"/>
              <a:gd name="connsiteX6" fmla="*/ 1550504 w 8617226"/>
              <a:gd name="connsiteY6" fmla="*/ 2435087 h 2822713"/>
              <a:gd name="connsiteX7" fmla="*/ 1639956 w 8617226"/>
              <a:gd name="connsiteY7" fmla="*/ 2335696 h 2822713"/>
              <a:gd name="connsiteX8" fmla="*/ 8617226 w 8617226"/>
              <a:gd name="connsiteY8" fmla="*/ 0 h 2822713"/>
              <a:gd name="connsiteX9" fmla="*/ 8577469 w 8617226"/>
              <a:gd name="connsiteY9" fmla="*/ 2822713 h 2822713"/>
              <a:gd name="connsiteX0" fmla="*/ 8577469 w 8617226"/>
              <a:gd name="connsiteY0" fmla="*/ 2822713 h 2822713"/>
              <a:gd name="connsiteX1" fmla="*/ 0 w 8617226"/>
              <a:gd name="connsiteY1" fmla="*/ 2822713 h 2822713"/>
              <a:gd name="connsiteX2" fmla="*/ 0 w 8617226"/>
              <a:gd name="connsiteY2" fmla="*/ 2484783 h 2822713"/>
              <a:gd name="connsiteX3" fmla="*/ 89452 w 8617226"/>
              <a:gd name="connsiteY3" fmla="*/ 2633870 h 2822713"/>
              <a:gd name="connsiteX4" fmla="*/ 546652 w 8617226"/>
              <a:gd name="connsiteY4" fmla="*/ 2554357 h 2822713"/>
              <a:gd name="connsiteX5" fmla="*/ 1083365 w 8617226"/>
              <a:gd name="connsiteY5" fmla="*/ 2454965 h 2822713"/>
              <a:gd name="connsiteX6" fmla="*/ 1550504 w 8617226"/>
              <a:gd name="connsiteY6" fmla="*/ 2435087 h 2822713"/>
              <a:gd name="connsiteX7" fmla="*/ 1639956 w 8617226"/>
              <a:gd name="connsiteY7" fmla="*/ 2335696 h 2822713"/>
              <a:gd name="connsiteX8" fmla="*/ 8617226 w 8617226"/>
              <a:gd name="connsiteY8" fmla="*/ 0 h 2822713"/>
              <a:gd name="connsiteX9" fmla="*/ 8577469 w 8617226"/>
              <a:gd name="connsiteY9" fmla="*/ 2822713 h 2822713"/>
              <a:gd name="connsiteX0" fmla="*/ 8577469 w 8617226"/>
              <a:gd name="connsiteY0" fmla="*/ 2822713 h 2822713"/>
              <a:gd name="connsiteX1" fmla="*/ 0 w 8617226"/>
              <a:gd name="connsiteY1" fmla="*/ 2822713 h 2822713"/>
              <a:gd name="connsiteX2" fmla="*/ 0 w 8617226"/>
              <a:gd name="connsiteY2" fmla="*/ 2484783 h 2822713"/>
              <a:gd name="connsiteX3" fmla="*/ 89452 w 8617226"/>
              <a:gd name="connsiteY3" fmla="*/ 2633870 h 2822713"/>
              <a:gd name="connsiteX4" fmla="*/ 546652 w 8617226"/>
              <a:gd name="connsiteY4" fmla="*/ 2554357 h 2822713"/>
              <a:gd name="connsiteX5" fmla="*/ 1083365 w 8617226"/>
              <a:gd name="connsiteY5" fmla="*/ 2454965 h 2822713"/>
              <a:gd name="connsiteX6" fmla="*/ 1550504 w 8617226"/>
              <a:gd name="connsiteY6" fmla="*/ 2435087 h 2822713"/>
              <a:gd name="connsiteX7" fmla="*/ 1639956 w 8617226"/>
              <a:gd name="connsiteY7" fmla="*/ 2335696 h 2822713"/>
              <a:gd name="connsiteX8" fmla="*/ 8617226 w 8617226"/>
              <a:gd name="connsiteY8" fmla="*/ 0 h 2822713"/>
              <a:gd name="connsiteX9" fmla="*/ 8577469 w 8617226"/>
              <a:gd name="connsiteY9" fmla="*/ 2822713 h 2822713"/>
              <a:gd name="connsiteX0" fmla="*/ 8577469 w 8647043"/>
              <a:gd name="connsiteY0" fmla="*/ 2941982 h 2941982"/>
              <a:gd name="connsiteX1" fmla="*/ 0 w 8647043"/>
              <a:gd name="connsiteY1" fmla="*/ 2941982 h 2941982"/>
              <a:gd name="connsiteX2" fmla="*/ 0 w 8647043"/>
              <a:gd name="connsiteY2" fmla="*/ 2604052 h 2941982"/>
              <a:gd name="connsiteX3" fmla="*/ 89452 w 8647043"/>
              <a:gd name="connsiteY3" fmla="*/ 2753139 h 2941982"/>
              <a:gd name="connsiteX4" fmla="*/ 546652 w 8647043"/>
              <a:gd name="connsiteY4" fmla="*/ 2673626 h 2941982"/>
              <a:gd name="connsiteX5" fmla="*/ 1083365 w 8647043"/>
              <a:gd name="connsiteY5" fmla="*/ 2574234 h 2941982"/>
              <a:gd name="connsiteX6" fmla="*/ 1550504 w 8647043"/>
              <a:gd name="connsiteY6" fmla="*/ 2554356 h 2941982"/>
              <a:gd name="connsiteX7" fmla="*/ 1639956 w 8647043"/>
              <a:gd name="connsiteY7" fmla="*/ 2454965 h 2941982"/>
              <a:gd name="connsiteX8" fmla="*/ 8647043 w 8647043"/>
              <a:gd name="connsiteY8" fmla="*/ 0 h 2941982"/>
              <a:gd name="connsiteX9" fmla="*/ 8577469 w 8647043"/>
              <a:gd name="connsiteY9" fmla="*/ 2941982 h 2941982"/>
              <a:gd name="connsiteX0" fmla="*/ 8577469 w 8647043"/>
              <a:gd name="connsiteY0" fmla="*/ 2941982 h 2941982"/>
              <a:gd name="connsiteX1" fmla="*/ 0 w 8647043"/>
              <a:gd name="connsiteY1" fmla="*/ 2941982 h 2941982"/>
              <a:gd name="connsiteX2" fmla="*/ 0 w 8647043"/>
              <a:gd name="connsiteY2" fmla="*/ 2604052 h 2941982"/>
              <a:gd name="connsiteX3" fmla="*/ 89452 w 8647043"/>
              <a:gd name="connsiteY3" fmla="*/ 2753139 h 2941982"/>
              <a:gd name="connsiteX4" fmla="*/ 546652 w 8647043"/>
              <a:gd name="connsiteY4" fmla="*/ 2673626 h 2941982"/>
              <a:gd name="connsiteX5" fmla="*/ 1083365 w 8647043"/>
              <a:gd name="connsiteY5" fmla="*/ 2574234 h 2941982"/>
              <a:gd name="connsiteX6" fmla="*/ 1550504 w 8647043"/>
              <a:gd name="connsiteY6" fmla="*/ 2554356 h 2941982"/>
              <a:gd name="connsiteX7" fmla="*/ 1639956 w 8647043"/>
              <a:gd name="connsiteY7" fmla="*/ 2454965 h 2941982"/>
              <a:gd name="connsiteX8" fmla="*/ 8647043 w 8647043"/>
              <a:gd name="connsiteY8" fmla="*/ 0 h 2941982"/>
              <a:gd name="connsiteX9" fmla="*/ 8577469 w 8647043"/>
              <a:gd name="connsiteY9" fmla="*/ 2941982 h 2941982"/>
              <a:gd name="connsiteX0" fmla="*/ 8577469 w 8656982"/>
              <a:gd name="connsiteY0" fmla="*/ 2981739 h 2981739"/>
              <a:gd name="connsiteX1" fmla="*/ 0 w 8656982"/>
              <a:gd name="connsiteY1" fmla="*/ 2981739 h 2981739"/>
              <a:gd name="connsiteX2" fmla="*/ 0 w 8656982"/>
              <a:gd name="connsiteY2" fmla="*/ 2643809 h 2981739"/>
              <a:gd name="connsiteX3" fmla="*/ 89452 w 8656982"/>
              <a:gd name="connsiteY3" fmla="*/ 2792896 h 2981739"/>
              <a:gd name="connsiteX4" fmla="*/ 546652 w 8656982"/>
              <a:gd name="connsiteY4" fmla="*/ 2713383 h 2981739"/>
              <a:gd name="connsiteX5" fmla="*/ 1083365 w 8656982"/>
              <a:gd name="connsiteY5" fmla="*/ 2613991 h 2981739"/>
              <a:gd name="connsiteX6" fmla="*/ 1550504 w 8656982"/>
              <a:gd name="connsiteY6" fmla="*/ 2594113 h 2981739"/>
              <a:gd name="connsiteX7" fmla="*/ 1639956 w 8656982"/>
              <a:gd name="connsiteY7" fmla="*/ 2494722 h 2981739"/>
              <a:gd name="connsiteX8" fmla="*/ 8656982 w 8656982"/>
              <a:gd name="connsiteY8" fmla="*/ 0 h 2981739"/>
              <a:gd name="connsiteX9" fmla="*/ 8577469 w 8656982"/>
              <a:gd name="connsiteY9" fmla="*/ 2981739 h 2981739"/>
              <a:gd name="connsiteX0" fmla="*/ 8577469 w 8656982"/>
              <a:gd name="connsiteY0" fmla="*/ 2981739 h 2981739"/>
              <a:gd name="connsiteX1" fmla="*/ 0 w 8656982"/>
              <a:gd name="connsiteY1" fmla="*/ 2981739 h 2981739"/>
              <a:gd name="connsiteX2" fmla="*/ 0 w 8656982"/>
              <a:gd name="connsiteY2" fmla="*/ 2643809 h 2981739"/>
              <a:gd name="connsiteX3" fmla="*/ 89452 w 8656982"/>
              <a:gd name="connsiteY3" fmla="*/ 2792896 h 2981739"/>
              <a:gd name="connsiteX4" fmla="*/ 546652 w 8656982"/>
              <a:gd name="connsiteY4" fmla="*/ 2713383 h 2981739"/>
              <a:gd name="connsiteX5" fmla="*/ 1083365 w 8656982"/>
              <a:gd name="connsiteY5" fmla="*/ 2613991 h 2981739"/>
              <a:gd name="connsiteX6" fmla="*/ 1550504 w 8656982"/>
              <a:gd name="connsiteY6" fmla="*/ 2594113 h 2981739"/>
              <a:gd name="connsiteX7" fmla="*/ 1639956 w 8656982"/>
              <a:gd name="connsiteY7" fmla="*/ 2494722 h 2981739"/>
              <a:gd name="connsiteX8" fmla="*/ 8656982 w 8656982"/>
              <a:gd name="connsiteY8" fmla="*/ 0 h 2981739"/>
              <a:gd name="connsiteX9" fmla="*/ 8577469 w 8656982"/>
              <a:gd name="connsiteY9" fmla="*/ 2981739 h 2981739"/>
              <a:gd name="connsiteX0" fmla="*/ 8577469 w 8597347"/>
              <a:gd name="connsiteY0" fmla="*/ 2981739 h 2981739"/>
              <a:gd name="connsiteX1" fmla="*/ 0 w 8597347"/>
              <a:gd name="connsiteY1" fmla="*/ 2981739 h 2981739"/>
              <a:gd name="connsiteX2" fmla="*/ 0 w 8597347"/>
              <a:gd name="connsiteY2" fmla="*/ 2643809 h 2981739"/>
              <a:gd name="connsiteX3" fmla="*/ 89452 w 8597347"/>
              <a:gd name="connsiteY3" fmla="*/ 2792896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39956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2643809 h 2981739"/>
              <a:gd name="connsiteX3" fmla="*/ 89452 w 8597347"/>
              <a:gd name="connsiteY3" fmla="*/ 2792896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2643809 h 2981739"/>
              <a:gd name="connsiteX3" fmla="*/ 89452 w 8597347"/>
              <a:gd name="connsiteY3" fmla="*/ 2792896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89452 w 8597347"/>
              <a:gd name="connsiteY3" fmla="*/ 2792896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546652 w 8597347"/>
              <a:gd name="connsiteY4" fmla="*/ 2713383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338206 w 8597347"/>
              <a:gd name="connsiteY4" fmla="*/ 1173552 h 2981739"/>
              <a:gd name="connsiteX5" fmla="*/ 1083365 w 8597347"/>
              <a:gd name="connsiteY5" fmla="*/ 2613991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338206 w 8597347"/>
              <a:gd name="connsiteY4" fmla="*/ 1173552 h 2981739"/>
              <a:gd name="connsiteX5" fmla="*/ 1013883 w 8597347"/>
              <a:gd name="connsiteY5" fmla="*/ 1277535 h 2981739"/>
              <a:gd name="connsiteX6" fmla="*/ 1550504 w 8597347"/>
              <a:gd name="connsiteY6" fmla="*/ 2594113 h 2981739"/>
              <a:gd name="connsiteX7" fmla="*/ 1660748 w 8597347"/>
              <a:gd name="connsiteY7" fmla="*/ 2494722 h 2981739"/>
              <a:gd name="connsiteX8" fmla="*/ 8597347 w 8597347"/>
              <a:gd name="connsiteY8" fmla="*/ 0 h 2981739"/>
              <a:gd name="connsiteX9" fmla="*/ 8577469 w 8597347"/>
              <a:gd name="connsiteY9"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338206 w 8597347"/>
              <a:gd name="connsiteY4" fmla="*/ 1173552 h 2981739"/>
              <a:gd name="connsiteX5" fmla="*/ 1550504 w 8597347"/>
              <a:gd name="connsiteY5" fmla="*/ 2594113 h 2981739"/>
              <a:gd name="connsiteX6" fmla="*/ 1660748 w 8597347"/>
              <a:gd name="connsiteY6" fmla="*/ 2494722 h 2981739"/>
              <a:gd name="connsiteX7" fmla="*/ 8597347 w 8597347"/>
              <a:gd name="connsiteY7" fmla="*/ 0 h 2981739"/>
              <a:gd name="connsiteX8" fmla="*/ 8577469 w 8597347"/>
              <a:gd name="connsiteY8" fmla="*/ 2981739 h 2981739"/>
              <a:gd name="connsiteX0" fmla="*/ 8577469 w 8597347"/>
              <a:gd name="connsiteY0" fmla="*/ 2981739 h 2981739"/>
              <a:gd name="connsiteX1" fmla="*/ 0 w 8597347"/>
              <a:gd name="connsiteY1" fmla="*/ 2981739 h 2981739"/>
              <a:gd name="connsiteX2" fmla="*/ 0 w 8597347"/>
              <a:gd name="connsiteY2" fmla="*/ 987765 h 2981739"/>
              <a:gd name="connsiteX3" fmla="*/ 75556 w 8597347"/>
              <a:gd name="connsiteY3" fmla="*/ 1500020 h 2981739"/>
              <a:gd name="connsiteX4" fmla="*/ 338206 w 8597347"/>
              <a:gd name="connsiteY4" fmla="*/ 1173552 h 2981739"/>
              <a:gd name="connsiteX5" fmla="*/ 1550504 w 8597347"/>
              <a:gd name="connsiteY5" fmla="*/ 2594113 h 2981739"/>
              <a:gd name="connsiteX6" fmla="*/ 8597347 w 8597347"/>
              <a:gd name="connsiteY6" fmla="*/ 0 h 2981739"/>
              <a:gd name="connsiteX7" fmla="*/ 8577469 w 8597347"/>
              <a:gd name="connsiteY7" fmla="*/ 2981739 h 2981739"/>
              <a:gd name="connsiteX0" fmla="*/ 8906101 w 8925979"/>
              <a:gd name="connsiteY0" fmla="*/ 3029124 h 3029124"/>
              <a:gd name="connsiteX1" fmla="*/ 328632 w 8925979"/>
              <a:gd name="connsiteY1" fmla="*/ 3029124 h 3029124"/>
              <a:gd name="connsiteX2" fmla="*/ 328632 w 8925979"/>
              <a:gd name="connsiteY2" fmla="*/ 1035150 h 3029124"/>
              <a:gd name="connsiteX3" fmla="*/ 404188 w 8925979"/>
              <a:gd name="connsiteY3" fmla="*/ 1547405 h 3029124"/>
              <a:gd name="connsiteX4" fmla="*/ 666838 w 8925979"/>
              <a:gd name="connsiteY4" fmla="*/ 1220937 h 3029124"/>
              <a:gd name="connsiteX5" fmla="*/ 8925979 w 8925979"/>
              <a:gd name="connsiteY5" fmla="*/ 47385 h 3029124"/>
              <a:gd name="connsiteX6" fmla="*/ 8906101 w 8925979"/>
              <a:gd name="connsiteY6" fmla="*/ 3029124 h 3029124"/>
              <a:gd name="connsiteX0" fmla="*/ 8577469 w 8597347"/>
              <a:gd name="connsiteY0" fmla="*/ 3126731 h 3126731"/>
              <a:gd name="connsiteX1" fmla="*/ 0 w 8597347"/>
              <a:gd name="connsiteY1" fmla="*/ 3126731 h 3126731"/>
              <a:gd name="connsiteX2" fmla="*/ 0 w 8597347"/>
              <a:gd name="connsiteY2" fmla="*/ 1132757 h 3126731"/>
              <a:gd name="connsiteX3" fmla="*/ 75556 w 8597347"/>
              <a:gd name="connsiteY3" fmla="*/ 1645012 h 3126731"/>
              <a:gd name="connsiteX4" fmla="*/ 338206 w 8597347"/>
              <a:gd name="connsiteY4" fmla="*/ 1318544 h 3126731"/>
              <a:gd name="connsiteX5" fmla="*/ 8597347 w 8597347"/>
              <a:gd name="connsiteY5" fmla="*/ 144992 h 3126731"/>
              <a:gd name="connsiteX6" fmla="*/ 8577469 w 8597347"/>
              <a:gd name="connsiteY6" fmla="*/ 3126731 h 3126731"/>
              <a:gd name="connsiteX0" fmla="*/ 8577469 w 8597347"/>
              <a:gd name="connsiteY0" fmla="*/ 3028895 h 3028895"/>
              <a:gd name="connsiteX1" fmla="*/ 0 w 8597347"/>
              <a:gd name="connsiteY1" fmla="*/ 3028895 h 3028895"/>
              <a:gd name="connsiteX2" fmla="*/ 0 w 8597347"/>
              <a:gd name="connsiteY2" fmla="*/ 1034921 h 3028895"/>
              <a:gd name="connsiteX3" fmla="*/ 75556 w 8597347"/>
              <a:gd name="connsiteY3" fmla="*/ 1547176 h 3028895"/>
              <a:gd name="connsiteX4" fmla="*/ 338206 w 8597347"/>
              <a:gd name="connsiteY4" fmla="*/ 1220708 h 3028895"/>
              <a:gd name="connsiteX5" fmla="*/ 8597347 w 8597347"/>
              <a:gd name="connsiteY5" fmla="*/ 47156 h 3028895"/>
              <a:gd name="connsiteX6" fmla="*/ 8577469 w 8597347"/>
              <a:gd name="connsiteY6" fmla="*/ 3028895 h 3028895"/>
              <a:gd name="connsiteX0" fmla="*/ 8908151 w 8955822"/>
              <a:gd name="connsiteY0" fmla="*/ 3369805 h 3369805"/>
              <a:gd name="connsiteX1" fmla="*/ 330682 w 8955822"/>
              <a:gd name="connsiteY1" fmla="*/ 3369805 h 3369805"/>
              <a:gd name="connsiteX2" fmla="*/ 330682 w 8955822"/>
              <a:gd name="connsiteY2" fmla="*/ 1375831 h 3369805"/>
              <a:gd name="connsiteX3" fmla="*/ 406238 w 8955822"/>
              <a:gd name="connsiteY3" fmla="*/ 1888086 h 3369805"/>
              <a:gd name="connsiteX4" fmla="*/ 668888 w 8955822"/>
              <a:gd name="connsiteY4" fmla="*/ 1561618 h 3369805"/>
              <a:gd name="connsiteX5" fmla="*/ 8955822 w 8955822"/>
              <a:gd name="connsiteY5" fmla="*/ 39425 h 3369805"/>
              <a:gd name="connsiteX6" fmla="*/ 8908151 w 8955822"/>
              <a:gd name="connsiteY6" fmla="*/ 3369805 h 3369805"/>
              <a:gd name="connsiteX0" fmla="*/ 8908151 w 8955822"/>
              <a:gd name="connsiteY0" fmla="*/ 3330380 h 3330380"/>
              <a:gd name="connsiteX1" fmla="*/ 330682 w 8955822"/>
              <a:gd name="connsiteY1" fmla="*/ 3330380 h 3330380"/>
              <a:gd name="connsiteX2" fmla="*/ 330682 w 8955822"/>
              <a:gd name="connsiteY2" fmla="*/ 1336406 h 3330380"/>
              <a:gd name="connsiteX3" fmla="*/ 406238 w 8955822"/>
              <a:gd name="connsiteY3" fmla="*/ 1848661 h 3330380"/>
              <a:gd name="connsiteX4" fmla="*/ 668888 w 8955822"/>
              <a:gd name="connsiteY4" fmla="*/ 1522193 h 3330380"/>
              <a:gd name="connsiteX5" fmla="*/ 8955822 w 8955822"/>
              <a:gd name="connsiteY5" fmla="*/ 0 h 3330380"/>
              <a:gd name="connsiteX6" fmla="*/ 8908151 w 8955822"/>
              <a:gd name="connsiteY6" fmla="*/ 3330380 h 3330380"/>
              <a:gd name="connsiteX0" fmla="*/ 8577469 w 8625140"/>
              <a:gd name="connsiteY0" fmla="*/ 3330380 h 3330380"/>
              <a:gd name="connsiteX1" fmla="*/ 0 w 8625140"/>
              <a:gd name="connsiteY1" fmla="*/ 3330380 h 3330380"/>
              <a:gd name="connsiteX2" fmla="*/ 0 w 8625140"/>
              <a:gd name="connsiteY2" fmla="*/ 1336406 h 3330380"/>
              <a:gd name="connsiteX3" fmla="*/ 75556 w 8625140"/>
              <a:gd name="connsiteY3" fmla="*/ 1848661 h 3330380"/>
              <a:gd name="connsiteX4" fmla="*/ 338206 w 8625140"/>
              <a:gd name="connsiteY4" fmla="*/ 1522193 h 3330380"/>
              <a:gd name="connsiteX5" fmla="*/ 8625140 w 8625140"/>
              <a:gd name="connsiteY5" fmla="*/ 0 h 3330380"/>
              <a:gd name="connsiteX6" fmla="*/ 8577469 w 8625140"/>
              <a:gd name="connsiteY6" fmla="*/ 3330380 h 3330380"/>
              <a:gd name="connsiteX0" fmla="*/ 8577469 w 8625140"/>
              <a:gd name="connsiteY0" fmla="*/ 3330380 h 3330380"/>
              <a:gd name="connsiteX1" fmla="*/ 0 w 8625140"/>
              <a:gd name="connsiteY1" fmla="*/ 3330380 h 3330380"/>
              <a:gd name="connsiteX2" fmla="*/ 13896 w 8625140"/>
              <a:gd name="connsiteY2" fmla="*/ 1699574 h 3330380"/>
              <a:gd name="connsiteX3" fmla="*/ 75556 w 8625140"/>
              <a:gd name="connsiteY3" fmla="*/ 1848661 h 3330380"/>
              <a:gd name="connsiteX4" fmla="*/ 338206 w 8625140"/>
              <a:gd name="connsiteY4" fmla="*/ 1522193 h 3330380"/>
              <a:gd name="connsiteX5" fmla="*/ 8625140 w 8625140"/>
              <a:gd name="connsiteY5" fmla="*/ 0 h 3330380"/>
              <a:gd name="connsiteX6" fmla="*/ 8577469 w 8625140"/>
              <a:gd name="connsiteY6" fmla="*/ 3330380 h 3330380"/>
              <a:gd name="connsiteX0" fmla="*/ 8577469 w 8625140"/>
              <a:gd name="connsiteY0" fmla="*/ 3330380 h 3330380"/>
              <a:gd name="connsiteX1" fmla="*/ 0 w 8625140"/>
              <a:gd name="connsiteY1" fmla="*/ 3330380 h 3330380"/>
              <a:gd name="connsiteX2" fmla="*/ 13896 w 8625140"/>
              <a:gd name="connsiteY2" fmla="*/ 1699574 h 3330380"/>
              <a:gd name="connsiteX3" fmla="*/ 75556 w 8625140"/>
              <a:gd name="connsiteY3" fmla="*/ 1848661 h 3330380"/>
              <a:gd name="connsiteX4" fmla="*/ 338206 w 8625140"/>
              <a:gd name="connsiteY4" fmla="*/ 1522193 h 3330380"/>
              <a:gd name="connsiteX5" fmla="*/ 8625140 w 8625140"/>
              <a:gd name="connsiteY5" fmla="*/ 0 h 3330380"/>
              <a:gd name="connsiteX6" fmla="*/ 8577469 w 8625140"/>
              <a:gd name="connsiteY6" fmla="*/ 3330380 h 3330380"/>
              <a:gd name="connsiteX0" fmla="*/ 8577469 w 8625140"/>
              <a:gd name="connsiteY0" fmla="*/ 3330380 h 3330380"/>
              <a:gd name="connsiteX1" fmla="*/ 0 w 8625140"/>
              <a:gd name="connsiteY1" fmla="*/ 3330380 h 3330380"/>
              <a:gd name="connsiteX2" fmla="*/ 75556 w 8625140"/>
              <a:gd name="connsiteY2" fmla="*/ 1848661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923672 w 8971343"/>
              <a:gd name="connsiteY0" fmla="*/ 3330380 h 3330380"/>
              <a:gd name="connsiteX1" fmla="*/ 346203 w 8971343"/>
              <a:gd name="connsiteY1" fmla="*/ 3330380 h 3330380"/>
              <a:gd name="connsiteX2" fmla="*/ 380070 w 8971343"/>
              <a:gd name="connsiteY2" fmla="*/ 1877714 h 3330380"/>
              <a:gd name="connsiteX3" fmla="*/ 684409 w 8971343"/>
              <a:gd name="connsiteY3" fmla="*/ 1522193 h 3330380"/>
              <a:gd name="connsiteX4" fmla="*/ 8971343 w 8971343"/>
              <a:gd name="connsiteY4" fmla="*/ 0 h 3330380"/>
              <a:gd name="connsiteX5" fmla="*/ 8923672 w 8971343"/>
              <a:gd name="connsiteY5" fmla="*/ 3330380 h 3330380"/>
              <a:gd name="connsiteX0" fmla="*/ 8577469 w 8625140"/>
              <a:gd name="connsiteY0" fmla="*/ 3330380 h 3330380"/>
              <a:gd name="connsiteX1" fmla="*/ 0 w 8625140"/>
              <a:gd name="connsiteY1" fmla="*/ 3330380 h 3330380"/>
              <a:gd name="connsiteX2" fmla="*/ 33867 w 8625140"/>
              <a:gd name="connsiteY2" fmla="*/ 1877714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33867 w 8625140"/>
              <a:gd name="connsiteY2" fmla="*/ 1877714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928944 w 8976615"/>
              <a:gd name="connsiteY0" fmla="*/ 3330380 h 3330380"/>
              <a:gd name="connsiteX1" fmla="*/ 351475 w 8976615"/>
              <a:gd name="connsiteY1" fmla="*/ 3330380 h 3330380"/>
              <a:gd name="connsiteX2" fmla="*/ 371445 w 8976615"/>
              <a:gd name="connsiteY2" fmla="*/ 1950348 h 3330380"/>
              <a:gd name="connsiteX3" fmla="*/ 689681 w 8976615"/>
              <a:gd name="connsiteY3" fmla="*/ 1522193 h 3330380"/>
              <a:gd name="connsiteX4" fmla="*/ 8976615 w 8976615"/>
              <a:gd name="connsiteY4" fmla="*/ 0 h 3330380"/>
              <a:gd name="connsiteX5" fmla="*/ 8928944 w 8976615"/>
              <a:gd name="connsiteY5" fmla="*/ 3330380 h 3330380"/>
              <a:gd name="connsiteX0" fmla="*/ 8928408 w 8976079"/>
              <a:gd name="connsiteY0" fmla="*/ 3330380 h 3330380"/>
              <a:gd name="connsiteX1" fmla="*/ 350939 w 8976079"/>
              <a:gd name="connsiteY1" fmla="*/ 3330380 h 3330380"/>
              <a:gd name="connsiteX2" fmla="*/ 370909 w 8976079"/>
              <a:gd name="connsiteY2" fmla="*/ 1950348 h 3330380"/>
              <a:gd name="connsiteX3" fmla="*/ 689145 w 8976079"/>
              <a:gd name="connsiteY3" fmla="*/ 1522193 h 3330380"/>
              <a:gd name="connsiteX4" fmla="*/ 8976079 w 8976079"/>
              <a:gd name="connsiteY4" fmla="*/ 0 h 3330380"/>
              <a:gd name="connsiteX5" fmla="*/ 8928408 w 8976079"/>
              <a:gd name="connsiteY5" fmla="*/ 3330380 h 3330380"/>
              <a:gd name="connsiteX0" fmla="*/ 8933725 w 8981396"/>
              <a:gd name="connsiteY0" fmla="*/ 3330380 h 3330380"/>
              <a:gd name="connsiteX1" fmla="*/ 356256 w 8981396"/>
              <a:gd name="connsiteY1" fmla="*/ 3330380 h 3330380"/>
              <a:gd name="connsiteX2" fmla="*/ 362330 w 8981396"/>
              <a:gd name="connsiteY2" fmla="*/ 1950348 h 3330380"/>
              <a:gd name="connsiteX3" fmla="*/ 694462 w 8981396"/>
              <a:gd name="connsiteY3" fmla="*/ 1522193 h 3330380"/>
              <a:gd name="connsiteX4" fmla="*/ 8981396 w 8981396"/>
              <a:gd name="connsiteY4" fmla="*/ 0 h 3330380"/>
              <a:gd name="connsiteX5" fmla="*/ 8933725 w 8981396"/>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38206 w 8625140"/>
              <a:gd name="connsiteY3" fmla="*/ 1522193 h 3330380"/>
              <a:gd name="connsiteX4" fmla="*/ 8625140 w 8625140"/>
              <a:gd name="connsiteY4" fmla="*/ 0 h 3330380"/>
              <a:gd name="connsiteX5" fmla="*/ 8577469 w 8625140"/>
              <a:gd name="connsiteY5" fmla="*/ 3330380 h 3330380"/>
              <a:gd name="connsiteX0" fmla="*/ 8577469 w 8625140"/>
              <a:gd name="connsiteY0" fmla="*/ 3330380 h 3330380"/>
              <a:gd name="connsiteX1" fmla="*/ 0 w 8625140"/>
              <a:gd name="connsiteY1" fmla="*/ 3330380 h 3330380"/>
              <a:gd name="connsiteX2" fmla="*/ 6074 w 8625140"/>
              <a:gd name="connsiteY2" fmla="*/ 1950348 h 3330380"/>
              <a:gd name="connsiteX3" fmla="*/ 310413 w 8625140"/>
              <a:gd name="connsiteY3" fmla="*/ 1580300 h 3330380"/>
              <a:gd name="connsiteX4" fmla="*/ 8625140 w 8625140"/>
              <a:gd name="connsiteY4" fmla="*/ 0 h 3330380"/>
              <a:gd name="connsiteX5" fmla="*/ 8577469 w 8625140"/>
              <a:gd name="connsiteY5" fmla="*/ 3330380 h 3330380"/>
              <a:gd name="connsiteX0" fmla="*/ 8953490 w 9008109"/>
              <a:gd name="connsiteY0" fmla="*/ 3395750 h 3395750"/>
              <a:gd name="connsiteX1" fmla="*/ 376021 w 9008109"/>
              <a:gd name="connsiteY1" fmla="*/ 3395750 h 3395750"/>
              <a:gd name="connsiteX2" fmla="*/ 382095 w 9008109"/>
              <a:gd name="connsiteY2" fmla="*/ 2015718 h 3395750"/>
              <a:gd name="connsiteX3" fmla="*/ 686434 w 9008109"/>
              <a:gd name="connsiteY3" fmla="*/ 1645670 h 3395750"/>
              <a:gd name="connsiteX4" fmla="*/ 9008109 w 9008109"/>
              <a:gd name="connsiteY4" fmla="*/ 0 h 3395750"/>
              <a:gd name="connsiteX5" fmla="*/ 8953490 w 9008109"/>
              <a:gd name="connsiteY5" fmla="*/ 3395750 h 3395750"/>
              <a:gd name="connsiteX0" fmla="*/ 8954511 w 9023026"/>
              <a:gd name="connsiteY0" fmla="*/ 3308590 h 3308590"/>
              <a:gd name="connsiteX1" fmla="*/ 377042 w 9023026"/>
              <a:gd name="connsiteY1" fmla="*/ 3308590 h 3308590"/>
              <a:gd name="connsiteX2" fmla="*/ 383116 w 9023026"/>
              <a:gd name="connsiteY2" fmla="*/ 1928558 h 3308590"/>
              <a:gd name="connsiteX3" fmla="*/ 687455 w 9023026"/>
              <a:gd name="connsiteY3" fmla="*/ 1558510 h 3308590"/>
              <a:gd name="connsiteX4" fmla="*/ 9023026 w 9023026"/>
              <a:gd name="connsiteY4" fmla="*/ 0 h 3308590"/>
              <a:gd name="connsiteX5" fmla="*/ 8954511 w 9023026"/>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310413 w 8645984"/>
              <a:gd name="connsiteY3" fmla="*/ 1558510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96517 w 8645984"/>
              <a:gd name="connsiteY3" fmla="*/ 1631143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96517 w 8645984"/>
              <a:gd name="connsiteY3" fmla="*/ 1471349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96517 w 8645984"/>
              <a:gd name="connsiteY3" fmla="*/ 1471349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96517 w 8645984"/>
              <a:gd name="connsiteY3" fmla="*/ 1471349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033027 w 8645984"/>
              <a:gd name="connsiteY3" fmla="*/ 1681987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033027 w 8645984"/>
              <a:gd name="connsiteY3" fmla="*/ 1681987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060819 w 8645984"/>
              <a:gd name="connsiteY3" fmla="*/ 1623880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060819 w 8645984"/>
              <a:gd name="connsiteY3" fmla="*/ 1623880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158094 w 8645984"/>
              <a:gd name="connsiteY3" fmla="*/ 1558510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213680 w 8645984"/>
              <a:gd name="connsiteY3" fmla="*/ 1376926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1262317 w 8645984"/>
              <a:gd name="connsiteY3" fmla="*/ 1631143 h 3308590"/>
              <a:gd name="connsiteX4" fmla="*/ 8645984 w 8645984"/>
              <a:gd name="connsiteY4" fmla="*/ 0 h 3308590"/>
              <a:gd name="connsiteX5" fmla="*/ 8577469 w 8645984"/>
              <a:gd name="connsiteY5"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262317 w 8645984"/>
              <a:gd name="connsiteY4" fmla="*/ 1631143 h 3308590"/>
              <a:gd name="connsiteX5" fmla="*/ 8645984 w 8645984"/>
              <a:gd name="connsiteY5" fmla="*/ 0 h 3308590"/>
              <a:gd name="connsiteX6" fmla="*/ 8577469 w 8645984"/>
              <a:gd name="connsiteY6"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262317 w 8645984"/>
              <a:gd name="connsiteY4" fmla="*/ 1631143 h 3308590"/>
              <a:gd name="connsiteX5" fmla="*/ 8645984 w 8645984"/>
              <a:gd name="connsiteY5" fmla="*/ 0 h 3308590"/>
              <a:gd name="connsiteX6" fmla="*/ 8577469 w 8645984"/>
              <a:gd name="connsiteY6"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776485 w 8645984"/>
              <a:gd name="connsiteY4" fmla="*/ 1573036 h 3308590"/>
              <a:gd name="connsiteX5" fmla="*/ 8645984 w 8645984"/>
              <a:gd name="connsiteY5" fmla="*/ 0 h 3308590"/>
              <a:gd name="connsiteX6" fmla="*/ 8577469 w 8645984"/>
              <a:gd name="connsiteY6"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776485 w 8645984"/>
              <a:gd name="connsiteY4" fmla="*/ 1573036 h 3308590"/>
              <a:gd name="connsiteX5" fmla="*/ 8645984 w 8645984"/>
              <a:gd name="connsiteY5" fmla="*/ 0 h 3308590"/>
              <a:gd name="connsiteX6" fmla="*/ 8577469 w 8645984"/>
              <a:gd name="connsiteY6" fmla="*/ 3308590 h 3308590"/>
              <a:gd name="connsiteX0" fmla="*/ 8577469 w 8645984"/>
              <a:gd name="connsiteY0" fmla="*/ 3308590 h 3308590"/>
              <a:gd name="connsiteX1" fmla="*/ 0 w 8645984"/>
              <a:gd name="connsiteY1" fmla="*/ 3308590 h 3308590"/>
              <a:gd name="connsiteX2" fmla="*/ 6074 w 8645984"/>
              <a:gd name="connsiteY2" fmla="*/ 1928558 h 3308590"/>
              <a:gd name="connsiteX3" fmla="*/ 267966 w 8645984"/>
              <a:gd name="connsiteY3" fmla="*/ 1701409 h 3308590"/>
              <a:gd name="connsiteX4" fmla="*/ 1776485 w 8645984"/>
              <a:gd name="connsiteY4" fmla="*/ 1573036 h 3308590"/>
              <a:gd name="connsiteX5" fmla="*/ 8645984 w 8645984"/>
              <a:gd name="connsiteY5" fmla="*/ 0 h 3308590"/>
              <a:gd name="connsiteX6" fmla="*/ 8577469 w 8645984"/>
              <a:gd name="connsiteY6" fmla="*/ 3308590 h 3308590"/>
              <a:gd name="connsiteX0" fmla="*/ 8577469 w 8625139"/>
              <a:gd name="connsiteY0" fmla="*/ 3519227 h 3519227"/>
              <a:gd name="connsiteX1" fmla="*/ 0 w 8625139"/>
              <a:gd name="connsiteY1" fmla="*/ 3519227 h 3519227"/>
              <a:gd name="connsiteX2" fmla="*/ 6074 w 8625139"/>
              <a:gd name="connsiteY2" fmla="*/ 2139195 h 3519227"/>
              <a:gd name="connsiteX3" fmla="*/ 267966 w 8625139"/>
              <a:gd name="connsiteY3" fmla="*/ 1912046 h 3519227"/>
              <a:gd name="connsiteX4" fmla="*/ 1776485 w 8625139"/>
              <a:gd name="connsiteY4" fmla="*/ 1783673 h 3519227"/>
              <a:gd name="connsiteX5" fmla="*/ 8625139 w 8625139"/>
              <a:gd name="connsiteY5" fmla="*/ 0 h 3519227"/>
              <a:gd name="connsiteX6" fmla="*/ 8577469 w 8625139"/>
              <a:gd name="connsiteY6" fmla="*/ 3519227 h 3519227"/>
              <a:gd name="connsiteX0" fmla="*/ 8577469 w 8625139"/>
              <a:gd name="connsiteY0" fmla="*/ 3519227 h 3519227"/>
              <a:gd name="connsiteX1" fmla="*/ 0 w 8625139"/>
              <a:gd name="connsiteY1" fmla="*/ 3519227 h 3519227"/>
              <a:gd name="connsiteX2" fmla="*/ 6074 w 8625139"/>
              <a:gd name="connsiteY2" fmla="*/ 2139195 h 3519227"/>
              <a:gd name="connsiteX3" fmla="*/ 267966 w 8625139"/>
              <a:gd name="connsiteY3" fmla="*/ 1912046 h 3519227"/>
              <a:gd name="connsiteX4" fmla="*/ 1776485 w 8625139"/>
              <a:gd name="connsiteY4" fmla="*/ 1783673 h 3519227"/>
              <a:gd name="connsiteX5" fmla="*/ 8625139 w 8625139"/>
              <a:gd name="connsiteY5" fmla="*/ 0 h 3519227"/>
              <a:gd name="connsiteX6" fmla="*/ 8577469 w 8625139"/>
              <a:gd name="connsiteY6" fmla="*/ 3519227 h 3519227"/>
              <a:gd name="connsiteX0" fmla="*/ 8577469 w 8611243"/>
              <a:gd name="connsiteY0" fmla="*/ 3780708 h 3780708"/>
              <a:gd name="connsiteX1" fmla="*/ 0 w 8611243"/>
              <a:gd name="connsiteY1" fmla="*/ 3780708 h 3780708"/>
              <a:gd name="connsiteX2" fmla="*/ 6074 w 8611243"/>
              <a:gd name="connsiteY2" fmla="*/ 2400676 h 3780708"/>
              <a:gd name="connsiteX3" fmla="*/ 267966 w 8611243"/>
              <a:gd name="connsiteY3" fmla="*/ 2173527 h 3780708"/>
              <a:gd name="connsiteX4" fmla="*/ 1776485 w 8611243"/>
              <a:gd name="connsiteY4" fmla="*/ 2045154 h 3780708"/>
              <a:gd name="connsiteX5" fmla="*/ 8611243 w 8611243"/>
              <a:gd name="connsiteY5" fmla="*/ 0 h 3780708"/>
              <a:gd name="connsiteX6" fmla="*/ 8577469 w 8611243"/>
              <a:gd name="connsiteY6" fmla="*/ 3780708 h 3780708"/>
              <a:gd name="connsiteX0" fmla="*/ 8577469 w 8611243"/>
              <a:gd name="connsiteY0" fmla="*/ 3780708 h 3780708"/>
              <a:gd name="connsiteX1" fmla="*/ 0 w 8611243"/>
              <a:gd name="connsiteY1" fmla="*/ 3780708 h 3780708"/>
              <a:gd name="connsiteX2" fmla="*/ 6074 w 8611243"/>
              <a:gd name="connsiteY2" fmla="*/ 2400676 h 3780708"/>
              <a:gd name="connsiteX3" fmla="*/ 267966 w 8611243"/>
              <a:gd name="connsiteY3" fmla="*/ 2173527 h 3780708"/>
              <a:gd name="connsiteX4" fmla="*/ 1776485 w 8611243"/>
              <a:gd name="connsiteY4" fmla="*/ 2045154 h 3780708"/>
              <a:gd name="connsiteX5" fmla="*/ 8611243 w 8611243"/>
              <a:gd name="connsiteY5" fmla="*/ 0 h 3780708"/>
              <a:gd name="connsiteX6" fmla="*/ 8577469 w 8611243"/>
              <a:gd name="connsiteY6" fmla="*/ 3780708 h 3780708"/>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67966 w 8618191"/>
              <a:gd name="connsiteY3" fmla="*/ 2522168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33224 w 8618191"/>
              <a:gd name="connsiteY3" fmla="*/ 2493115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33224 w 8618191"/>
              <a:gd name="connsiteY3" fmla="*/ 2493115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33224 w 8618191"/>
              <a:gd name="connsiteY3" fmla="*/ 2493115 h 4129349"/>
              <a:gd name="connsiteX4" fmla="*/ 1776485 w 8618191"/>
              <a:gd name="connsiteY4" fmla="*/ 2393795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33224 w 8618191"/>
              <a:gd name="connsiteY3" fmla="*/ 2493115 h 4129349"/>
              <a:gd name="connsiteX4" fmla="*/ 1623624 w 8618191"/>
              <a:gd name="connsiteY4" fmla="*/ 2495482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1623624 w 8618191"/>
              <a:gd name="connsiteY4" fmla="*/ 2495482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2617218 w 8618191"/>
              <a:gd name="connsiteY4" fmla="*/ 2241265 h 4129349"/>
              <a:gd name="connsiteX5" fmla="*/ 8618191 w 8618191"/>
              <a:gd name="connsiteY5" fmla="*/ 0 h 4129349"/>
              <a:gd name="connsiteX6" fmla="*/ 8577469 w 8618191"/>
              <a:gd name="connsiteY6" fmla="*/ 4129349 h 4129349"/>
              <a:gd name="connsiteX0" fmla="*/ 8583207 w 8623929"/>
              <a:gd name="connsiteY0" fmla="*/ 4129349 h 4129349"/>
              <a:gd name="connsiteX1" fmla="*/ 5738 w 8623929"/>
              <a:gd name="connsiteY1" fmla="*/ 4129349 h 4129349"/>
              <a:gd name="connsiteX2" fmla="*/ 11812 w 8623929"/>
              <a:gd name="connsiteY2" fmla="*/ 2749317 h 4129349"/>
              <a:gd name="connsiteX3" fmla="*/ 294548 w 8623929"/>
              <a:gd name="connsiteY3" fmla="*/ 2318795 h 4129349"/>
              <a:gd name="connsiteX4" fmla="*/ 3025952 w 8623929"/>
              <a:gd name="connsiteY4" fmla="*/ 2161368 h 4129349"/>
              <a:gd name="connsiteX5" fmla="*/ 8623929 w 8623929"/>
              <a:gd name="connsiteY5" fmla="*/ 0 h 4129349"/>
              <a:gd name="connsiteX6" fmla="*/ 8583207 w 8623929"/>
              <a:gd name="connsiteY6" fmla="*/ 4129349 h 4129349"/>
              <a:gd name="connsiteX0" fmla="*/ 8591827 w 8632549"/>
              <a:gd name="connsiteY0" fmla="*/ 4129349 h 4129349"/>
              <a:gd name="connsiteX1" fmla="*/ 14358 w 8632549"/>
              <a:gd name="connsiteY1" fmla="*/ 4129349 h 4129349"/>
              <a:gd name="connsiteX2" fmla="*/ 20432 w 8632549"/>
              <a:gd name="connsiteY2" fmla="*/ 2749317 h 4129349"/>
              <a:gd name="connsiteX3" fmla="*/ 303168 w 8632549"/>
              <a:gd name="connsiteY3" fmla="*/ 2318795 h 4129349"/>
              <a:gd name="connsiteX4" fmla="*/ 3166588 w 8632549"/>
              <a:gd name="connsiteY4" fmla="*/ 2154105 h 4129349"/>
              <a:gd name="connsiteX5" fmla="*/ 8632549 w 8632549"/>
              <a:gd name="connsiteY5" fmla="*/ 0 h 4129349"/>
              <a:gd name="connsiteX6" fmla="*/ 8591827 w 8632549"/>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3152230 w 8618191"/>
              <a:gd name="connsiteY4" fmla="*/ 2154105 h 4129349"/>
              <a:gd name="connsiteX5" fmla="*/ 8618191 w 8618191"/>
              <a:gd name="connsiteY5" fmla="*/ 0 h 4129349"/>
              <a:gd name="connsiteX6" fmla="*/ 8577469 w 8618191"/>
              <a:gd name="connsiteY6" fmla="*/ 4129349 h 4129349"/>
              <a:gd name="connsiteX0" fmla="*/ 8593660 w 8634382"/>
              <a:gd name="connsiteY0" fmla="*/ 4129349 h 4129349"/>
              <a:gd name="connsiteX1" fmla="*/ 16191 w 8634382"/>
              <a:gd name="connsiteY1" fmla="*/ 4129349 h 4129349"/>
              <a:gd name="connsiteX2" fmla="*/ 22265 w 8634382"/>
              <a:gd name="connsiteY2" fmla="*/ 2749317 h 4129349"/>
              <a:gd name="connsiteX3" fmla="*/ 305001 w 8634382"/>
              <a:gd name="connsiteY3" fmla="*/ 2318795 h 4129349"/>
              <a:gd name="connsiteX4" fmla="*/ 3196214 w 8634382"/>
              <a:gd name="connsiteY4" fmla="*/ 2226738 h 4129349"/>
              <a:gd name="connsiteX5" fmla="*/ 8634382 w 8634382"/>
              <a:gd name="connsiteY5" fmla="*/ 0 h 4129349"/>
              <a:gd name="connsiteX6" fmla="*/ 8593660 w 8634382"/>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3180023 w 8618191"/>
              <a:gd name="connsiteY4" fmla="*/ 2226738 h 4129349"/>
              <a:gd name="connsiteX5" fmla="*/ 8618191 w 8618191"/>
              <a:gd name="connsiteY5" fmla="*/ 0 h 4129349"/>
              <a:gd name="connsiteX6" fmla="*/ 8577469 w 8618191"/>
              <a:gd name="connsiteY6" fmla="*/ 4129349 h 4129349"/>
              <a:gd name="connsiteX0" fmla="*/ 8593660 w 8634382"/>
              <a:gd name="connsiteY0" fmla="*/ 4129349 h 4129349"/>
              <a:gd name="connsiteX1" fmla="*/ 16191 w 8634382"/>
              <a:gd name="connsiteY1" fmla="*/ 4129349 h 4129349"/>
              <a:gd name="connsiteX2" fmla="*/ 22265 w 8634382"/>
              <a:gd name="connsiteY2" fmla="*/ 2749317 h 4129349"/>
              <a:gd name="connsiteX3" fmla="*/ 305001 w 8634382"/>
              <a:gd name="connsiteY3" fmla="*/ 2318795 h 4129349"/>
              <a:gd name="connsiteX4" fmla="*/ 3196214 w 8634382"/>
              <a:gd name="connsiteY4" fmla="*/ 2226738 h 4129349"/>
              <a:gd name="connsiteX5" fmla="*/ 8634382 w 8634382"/>
              <a:gd name="connsiteY5" fmla="*/ 0 h 4129349"/>
              <a:gd name="connsiteX6" fmla="*/ 8593660 w 8634382"/>
              <a:gd name="connsiteY6" fmla="*/ 4129349 h 4129349"/>
              <a:gd name="connsiteX0" fmla="*/ 8593660 w 8634382"/>
              <a:gd name="connsiteY0" fmla="*/ 4129349 h 4129349"/>
              <a:gd name="connsiteX1" fmla="*/ 16191 w 8634382"/>
              <a:gd name="connsiteY1" fmla="*/ 4129349 h 4129349"/>
              <a:gd name="connsiteX2" fmla="*/ 22265 w 8634382"/>
              <a:gd name="connsiteY2" fmla="*/ 2749317 h 4129349"/>
              <a:gd name="connsiteX3" fmla="*/ 305001 w 8634382"/>
              <a:gd name="connsiteY3" fmla="*/ 2318795 h 4129349"/>
              <a:gd name="connsiteX4" fmla="*/ 3196214 w 8634382"/>
              <a:gd name="connsiteY4" fmla="*/ 2226738 h 4129349"/>
              <a:gd name="connsiteX5" fmla="*/ 8634382 w 8634382"/>
              <a:gd name="connsiteY5" fmla="*/ 0 h 4129349"/>
              <a:gd name="connsiteX6" fmla="*/ 8593660 w 8634382"/>
              <a:gd name="connsiteY6" fmla="*/ 4129349 h 4129349"/>
              <a:gd name="connsiteX0" fmla="*/ 8594579 w 8635301"/>
              <a:gd name="connsiteY0" fmla="*/ 4129349 h 4129349"/>
              <a:gd name="connsiteX1" fmla="*/ 17110 w 8635301"/>
              <a:gd name="connsiteY1" fmla="*/ 4129349 h 4129349"/>
              <a:gd name="connsiteX2" fmla="*/ 23184 w 8635301"/>
              <a:gd name="connsiteY2" fmla="*/ 2749317 h 4129349"/>
              <a:gd name="connsiteX3" fmla="*/ 305920 w 8635301"/>
              <a:gd name="connsiteY3" fmla="*/ 2318795 h 4129349"/>
              <a:gd name="connsiteX4" fmla="*/ 3211030 w 8635301"/>
              <a:gd name="connsiteY4" fmla="*/ 2146841 h 4129349"/>
              <a:gd name="connsiteX5" fmla="*/ 8635301 w 8635301"/>
              <a:gd name="connsiteY5" fmla="*/ 0 h 4129349"/>
              <a:gd name="connsiteX6" fmla="*/ 8594579 w 863530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88810 w 8618191"/>
              <a:gd name="connsiteY3" fmla="*/ 2318795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95758 w 8618191"/>
              <a:gd name="connsiteY3" fmla="*/ 2464062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74914 w 8618191"/>
              <a:gd name="connsiteY3" fmla="*/ 2529432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74914 w 8618191"/>
              <a:gd name="connsiteY3" fmla="*/ 2529432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8191"/>
              <a:gd name="connsiteY0" fmla="*/ 4129349 h 4129349"/>
              <a:gd name="connsiteX1" fmla="*/ 0 w 8618191"/>
              <a:gd name="connsiteY1" fmla="*/ 4129349 h 4129349"/>
              <a:gd name="connsiteX2" fmla="*/ 6074 w 8618191"/>
              <a:gd name="connsiteY2" fmla="*/ 2749317 h 4129349"/>
              <a:gd name="connsiteX3" fmla="*/ 274914 w 8618191"/>
              <a:gd name="connsiteY3" fmla="*/ 2529432 h 4129349"/>
              <a:gd name="connsiteX4" fmla="*/ 3193920 w 8618191"/>
              <a:gd name="connsiteY4" fmla="*/ 2146841 h 4129349"/>
              <a:gd name="connsiteX5" fmla="*/ 8618191 w 8618191"/>
              <a:gd name="connsiteY5" fmla="*/ 0 h 4129349"/>
              <a:gd name="connsiteX6" fmla="*/ 8577469 w 8618191"/>
              <a:gd name="connsiteY6" fmla="*/ 4129349 h 4129349"/>
              <a:gd name="connsiteX0" fmla="*/ 8577469 w 8611243"/>
              <a:gd name="connsiteY0" fmla="*/ 4383566 h 4383566"/>
              <a:gd name="connsiteX1" fmla="*/ 0 w 8611243"/>
              <a:gd name="connsiteY1" fmla="*/ 4383566 h 4383566"/>
              <a:gd name="connsiteX2" fmla="*/ 6074 w 8611243"/>
              <a:gd name="connsiteY2" fmla="*/ 3003534 h 4383566"/>
              <a:gd name="connsiteX3" fmla="*/ 274914 w 8611243"/>
              <a:gd name="connsiteY3" fmla="*/ 2783649 h 4383566"/>
              <a:gd name="connsiteX4" fmla="*/ 3193920 w 8611243"/>
              <a:gd name="connsiteY4" fmla="*/ 2401058 h 4383566"/>
              <a:gd name="connsiteX5" fmla="*/ 8611243 w 8611243"/>
              <a:gd name="connsiteY5" fmla="*/ 0 h 4383566"/>
              <a:gd name="connsiteX6" fmla="*/ 8577469 w 8611243"/>
              <a:gd name="connsiteY6" fmla="*/ 4383566 h 4383566"/>
              <a:gd name="connsiteX0" fmla="*/ 8602318 w 8636092"/>
              <a:gd name="connsiteY0" fmla="*/ 4383566 h 4383566"/>
              <a:gd name="connsiteX1" fmla="*/ 24849 w 8636092"/>
              <a:gd name="connsiteY1" fmla="*/ 4383566 h 4383566"/>
              <a:gd name="connsiteX2" fmla="*/ 30923 w 8636092"/>
              <a:gd name="connsiteY2" fmla="*/ 3003534 h 4383566"/>
              <a:gd name="connsiteX3" fmla="*/ 299763 w 8636092"/>
              <a:gd name="connsiteY3" fmla="*/ 2783649 h 4383566"/>
              <a:gd name="connsiteX4" fmla="*/ 3218769 w 8636092"/>
              <a:gd name="connsiteY4" fmla="*/ 2437375 h 4383566"/>
              <a:gd name="connsiteX5" fmla="*/ 8636092 w 8636092"/>
              <a:gd name="connsiteY5" fmla="*/ 0 h 4383566"/>
              <a:gd name="connsiteX6" fmla="*/ 8602318 w 8636092"/>
              <a:gd name="connsiteY6" fmla="*/ 4383566 h 4383566"/>
              <a:gd name="connsiteX0" fmla="*/ 8577469 w 8611243"/>
              <a:gd name="connsiteY0" fmla="*/ 4383566 h 4383566"/>
              <a:gd name="connsiteX1" fmla="*/ 0 w 8611243"/>
              <a:gd name="connsiteY1" fmla="*/ 4383566 h 4383566"/>
              <a:gd name="connsiteX2" fmla="*/ 6074 w 8611243"/>
              <a:gd name="connsiteY2" fmla="*/ 3003534 h 4383566"/>
              <a:gd name="connsiteX3" fmla="*/ 274914 w 8611243"/>
              <a:gd name="connsiteY3" fmla="*/ 2783649 h 4383566"/>
              <a:gd name="connsiteX4" fmla="*/ 3193920 w 8611243"/>
              <a:gd name="connsiteY4" fmla="*/ 2437375 h 4383566"/>
              <a:gd name="connsiteX5" fmla="*/ 8611243 w 8611243"/>
              <a:gd name="connsiteY5" fmla="*/ 0 h 4383566"/>
              <a:gd name="connsiteX6" fmla="*/ 8577469 w 8611243"/>
              <a:gd name="connsiteY6" fmla="*/ 4383566 h 4383566"/>
              <a:gd name="connsiteX0" fmla="*/ 8577469 w 8644686"/>
              <a:gd name="connsiteY0" fmla="*/ 4394461 h 4394461"/>
              <a:gd name="connsiteX1" fmla="*/ 0 w 8644686"/>
              <a:gd name="connsiteY1" fmla="*/ 4394461 h 4394461"/>
              <a:gd name="connsiteX2" fmla="*/ 6074 w 8644686"/>
              <a:gd name="connsiteY2" fmla="*/ 3014429 h 4394461"/>
              <a:gd name="connsiteX3" fmla="*/ 274914 w 8644686"/>
              <a:gd name="connsiteY3" fmla="*/ 2794544 h 4394461"/>
              <a:gd name="connsiteX4" fmla="*/ 3193920 w 8644686"/>
              <a:gd name="connsiteY4" fmla="*/ 2448270 h 4394461"/>
              <a:gd name="connsiteX5" fmla="*/ 8644686 w 8644686"/>
              <a:gd name="connsiteY5" fmla="*/ 0 h 4394461"/>
              <a:gd name="connsiteX6" fmla="*/ 8577469 w 8644686"/>
              <a:gd name="connsiteY6" fmla="*/ 4394461 h 4394461"/>
              <a:gd name="connsiteX0" fmla="*/ 8635994 w 8644686"/>
              <a:gd name="connsiteY0" fmla="*/ 4394461 h 4394461"/>
              <a:gd name="connsiteX1" fmla="*/ 0 w 8644686"/>
              <a:gd name="connsiteY1" fmla="*/ 4394461 h 4394461"/>
              <a:gd name="connsiteX2" fmla="*/ 6074 w 8644686"/>
              <a:gd name="connsiteY2" fmla="*/ 3014429 h 4394461"/>
              <a:gd name="connsiteX3" fmla="*/ 274914 w 8644686"/>
              <a:gd name="connsiteY3" fmla="*/ 2794544 h 4394461"/>
              <a:gd name="connsiteX4" fmla="*/ 3193920 w 8644686"/>
              <a:gd name="connsiteY4" fmla="*/ 2448270 h 4394461"/>
              <a:gd name="connsiteX5" fmla="*/ 8644686 w 8644686"/>
              <a:gd name="connsiteY5" fmla="*/ 0 h 4394461"/>
              <a:gd name="connsiteX6" fmla="*/ 8635994 w 8644686"/>
              <a:gd name="connsiteY6" fmla="*/ 4394461 h 4394461"/>
              <a:gd name="connsiteX0" fmla="*/ 8648100 w 8648671"/>
              <a:gd name="connsiteY0" fmla="*/ 4389154 h 4394461"/>
              <a:gd name="connsiteX1" fmla="*/ 0 w 8648671"/>
              <a:gd name="connsiteY1" fmla="*/ 4394461 h 4394461"/>
              <a:gd name="connsiteX2" fmla="*/ 6074 w 8648671"/>
              <a:gd name="connsiteY2" fmla="*/ 3014429 h 4394461"/>
              <a:gd name="connsiteX3" fmla="*/ 274914 w 8648671"/>
              <a:gd name="connsiteY3" fmla="*/ 2794544 h 4394461"/>
              <a:gd name="connsiteX4" fmla="*/ 3193920 w 8648671"/>
              <a:gd name="connsiteY4" fmla="*/ 2448270 h 4394461"/>
              <a:gd name="connsiteX5" fmla="*/ 8644686 w 8648671"/>
              <a:gd name="connsiteY5" fmla="*/ 0 h 4394461"/>
              <a:gd name="connsiteX6" fmla="*/ 8648100 w 8648671"/>
              <a:gd name="connsiteY6" fmla="*/ 4389154 h 4394461"/>
              <a:gd name="connsiteX0" fmla="*/ 8641674 w 8644686"/>
              <a:gd name="connsiteY0" fmla="*/ 4393380 h 4394461"/>
              <a:gd name="connsiteX1" fmla="*/ 0 w 8644686"/>
              <a:gd name="connsiteY1" fmla="*/ 4394461 h 4394461"/>
              <a:gd name="connsiteX2" fmla="*/ 6074 w 8644686"/>
              <a:gd name="connsiteY2" fmla="*/ 3014429 h 4394461"/>
              <a:gd name="connsiteX3" fmla="*/ 274914 w 8644686"/>
              <a:gd name="connsiteY3" fmla="*/ 2794544 h 4394461"/>
              <a:gd name="connsiteX4" fmla="*/ 3193920 w 8644686"/>
              <a:gd name="connsiteY4" fmla="*/ 2448270 h 4394461"/>
              <a:gd name="connsiteX5" fmla="*/ 8644686 w 8644686"/>
              <a:gd name="connsiteY5" fmla="*/ 0 h 4394461"/>
              <a:gd name="connsiteX6" fmla="*/ 8641674 w 8644686"/>
              <a:gd name="connsiteY6" fmla="*/ 4393380 h 439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4686" h="4394461">
                <a:moveTo>
                  <a:pt x="8641674" y="4393380"/>
                </a:moveTo>
                <a:lnTo>
                  <a:pt x="0" y="4394461"/>
                </a:lnTo>
                <a:cubicBezTo>
                  <a:pt x="2025" y="3934450"/>
                  <a:pt x="4049" y="3474440"/>
                  <a:pt x="6074" y="3014429"/>
                </a:cubicBezTo>
                <a:cubicBezTo>
                  <a:pt x="100530" y="2750197"/>
                  <a:pt x="4164" y="2845324"/>
                  <a:pt x="274914" y="2794544"/>
                </a:cubicBezTo>
                <a:cubicBezTo>
                  <a:pt x="545664" y="2743764"/>
                  <a:pt x="1791793" y="2638626"/>
                  <a:pt x="3193920" y="2448270"/>
                </a:cubicBezTo>
                <a:cubicBezTo>
                  <a:pt x="4628789" y="2159988"/>
                  <a:pt x="7466026" y="991512"/>
                  <a:pt x="8644686" y="0"/>
                </a:cubicBezTo>
                <a:cubicBezTo>
                  <a:pt x="8641789" y="1464820"/>
                  <a:pt x="8644571" y="2928560"/>
                  <a:pt x="8641674" y="43933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42" name="BLUE main rule">
            <a:extLst>
              <a:ext uri="{FF2B5EF4-FFF2-40B4-BE49-F238E27FC236}">
                <a16:creationId xmlns:a16="http://schemas.microsoft.com/office/drawing/2014/main" id="{6E94CBD3-6D0D-FC46-AE5E-1118BD36C4CB}"/>
              </a:ext>
            </a:extLst>
          </p:cNvPr>
          <p:cNvSpPr>
            <a:spLocks noChangeAspect="1"/>
          </p:cNvSpPr>
          <p:nvPr/>
        </p:nvSpPr>
        <p:spPr bwMode="auto">
          <a:xfrm>
            <a:off x="457200" y="1183874"/>
            <a:ext cx="9464040" cy="3137251"/>
          </a:xfrm>
          <a:custGeom>
            <a:avLst/>
            <a:gdLst>
              <a:gd name="T0" fmla="*/ 0 w 3277"/>
              <a:gd name="T1" fmla="*/ 1075 h 1075"/>
              <a:gd name="T2" fmla="*/ 64 w 3277"/>
              <a:gd name="T3" fmla="*/ 1072 h 1075"/>
              <a:gd name="T4" fmla="*/ 595 w 3277"/>
              <a:gd name="T5" fmla="*/ 1038 h 1075"/>
              <a:gd name="T6" fmla="*/ 3277 w 3277"/>
              <a:gd name="T7" fmla="*/ 0 h 1075"/>
            </a:gdLst>
            <a:ahLst/>
            <a:cxnLst>
              <a:cxn ang="0">
                <a:pos x="T0" y="T1"/>
              </a:cxn>
              <a:cxn ang="0">
                <a:pos x="T2" y="T3"/>
              </a:cxn>
              <a:cxn ang="0">
                <a:pos x="T4" y="T5"/>
              </a:cxn>
              <a:cxn ang="0">
                <a:pos x="T6" y="T7"/>
              </a:cxn>
            </a:cxnLst>
            <a:rect l="0" t="0" r="r" b="b"/>
            <a:pathLst>
              <a:path w="3277" h="1075">
                <a:moveTo>
                  <a:pt x="0" y="1075"/>
                </a:moveTo>
                <a:cubicBezTo>
                  <a:pt x="64" y="1072"/>
                  <a:pt x="64" y="1072"/>
                  <a:pt x="64" y="1072"/>
                </a:cubicBezTo>
                <a:cubicBezTo>
                  <a:pt x="595" y="1038"/>
                  <a:pt x="595" y="1038"/>
                  <a:pt x="595" y="1038"/>
                </a:cubicBezTo>
                <a:cubicBezTo>
                  <a:pt x="1499" y="986"/>
                  <a:pt x="2037" y="699"/>
                  <a:pt x="3277" y="0"/>
                </a:cubicBezTo>
              </a:path>
            </a:pathLst>
          </a:custGeom>
          <a:noFill/>
          <a:ln w="635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3" name="TextBox 142">
            <a:extLst>
              <a:ext uri="{FF2B5EF4-FFF2-40B4-BE49-F238E27FC236}">
                <a16:creationId xmlns:a16="http://schemas.microsoft.com/office/drawing/2014/main" id="{C65CBA10-AE2A-074E-B6C6-2DC0FBF98A25}"/>
              </a:ext>
            </a:extLst>
          </p:cNvPr>
          <p:cNvSpPr txBox="1"/>
          <p:nvPr/>
        </p:nvSpPr>
        <p:spPr>
          <a:xfrm>
            <a:off x="10241280" y="1005840"/>
            <a:ext cx="1371600" cy="553998"/>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Benefits promised</a:t>
            </a:r>
          </a:p>
        </p:txBody>
      </p:sp>
      <p:sp>
        <p:nvSpPr>
          <p:cNvPr id="144" name="TextBox 143">
            <a:extLst>
              <a:ext uri="{FF2B5EF4-FFF2-40B4-BE49-F238E27FC236}">
                <a16:creationId xmlns:a16="http://schemas.microsoft.com/office/drawing/2014/main" id="{EB229D85-22C7-454A-AD88-EC7D558B115D}"/>
              </a:ext>
            </a:extLst>
          </p:cNvPr>
          <p:cNvSpPr txBox="1"/>
          <p:nvPr/>
        </p:nvSpPr>
        <p:spPr>
          <a:xfrm>
            <a:off x="731520" y="5029200"/>
            <a:ext cx="213072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Revenues</a:t>
            </a:r>
          </a:p>
        </p:txBody>
      </p:sp>
      <p:sp>
        <p:nvSpPr>
          <p:cNvPr id="145" name="TextBox 144">
            <a:extLst>
              <a:ext uri="{FF2B5EF4-FFF2-40B4-BE49-F238E27FC236}">
                <a16:creationId xmlns:a16="http://schemas.microsoft.com/office/drawing/2014/main" id="{18810769-1203-8848-B3CD-0EF1128BACEC}"/>
              </a:ext>
            </a:extLst>
          </p:cNvPr>
          <p:cNvSpPr txBox="1"/>
          <p:nvPr/>
        </p:nvSpPr>
        <p:spPr>
          <a:xfrm>
            <a:off x="7086600" y="3200400"/>
            <a:ext cx="2021623" cy="58477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FFFF"/>
                </a:solidFill>
                <a:latin typeface="Arial"/>
              </a:rPr>
              <a:t>79</a:t>
            </a:r>
            <a:r>
              <a:rPr kumimoji="0" lang="en-US" sz="2000" b="1" i="0" u="none" strike="noStrike" kern="1200" cap="none" spc="0" normalizeH="0" baseline="0" noProof="0" dirty="0">
                <a:ln>
                  <a:noFill/>
                </a:ln>
                <a:solidFill>
                  <a:srgbClr val="FFFFFF"/>
                </a:solidFill>
                <a:effectLst/>
                <a:uLnTx/>
                <a:uFillTx/>
                <a:latin typeface="Arial"/>
                <a:ea typeface="+mn-ea"/>
                <a:cs typeface="+mn-cs"/>
              </a:rPr>
              <a:t>% </a:t>
            </a:r>
            <a:br>
              <a:rPr kumimoji="0" lang="en-US" sz="2000" b="1" i="0" u="none" strike="noStrike" kern="1200" cap="none" spc="0" normalizeH="0" baseline="0" noProof="0" dirty="0">
                <a:ln>
                  <a:noFill/>
                </a:ln>
                <a:solidFill>
                  <a:srgbClr val="FFFFFF"/>
                </a:solidFill>
                <a:effectLst/>
                <a:uLnTx/>
                <a:uFillTx/>
                <a:latin typeface="Arial"/>
                <a:ea typeface="+mn-ea"/>
                <a:cs typeface="+mn-cs"/>
              </a:rPr>
            </a:br>
            <a:r>
              <a:rPr kumimoji="0" lang="en-US" sz="1800" b="1" i="0" u="none" strike="noStrike" kern="1200" cap="none" spc="0" normalizeH="0" baseline="0" noProof="0" dirty="0">
                <a:ln>
                  <a:noFill/>
                </a:ln>
                <a:solidFill>
                  <a:srgbClr val="FFFFFF"/>
                </a:solidFill>
                <a:effectLst/>
                <a:uLnTx/>
                <a:uFillTx/>
                <a:latin typeface="Arial"/>
                <a:ea typeface="+mn-ea"/>
                <a:cs typeface="+mn-cs"/>
              </a:rPr>
              <a:t>of benefits</a:t>
            </a:r>
          </a:p>
        </p:txBody>
      </p:sp>
      <p:sp>
        <p:nvSpPr>
          <p:cNvPr id="147" name="TextBox 146">
            <a:extLst>
              <a:ext uri="{FF2B5EF4-FFF2-40B4-BE49-F238E27FC236}">
                <a16:creationId xmlns:a16="http://schemas.microsoft.com/office/drawing/2014/main" id="{A4AEAEBA-A92F-7646-A95D-FF0E3E3DEEE1}"/>
              </a:ext>
            </a:extLst>
          </p:cNvPr>
          <p:cNvSpPr txBox="1"/>
          <p:nvPr/>
        </p:nvSpPr>
        <p:spPr>
          <a:xfrm>
            <a:off x="457199" y="5577840"/>
            <a:ext cx="54864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1980</a:t>
            </a:r>
          </a:p>
        </p:txBody>
      </p:sp>
      <p:sp>
        <p:nvSpPr>
          <p:cNvPr id="148" name="TextBox 147">
            <a:extLst>
              <a:ext uri="{FF2B5EF4-FFF2-40B4-BE49-F238E27FC236}">
                <a16:creationId xmlns:a16="http://schemas.microsoft.com/office/drawing/2014/main" id="{933A84E3-B42A-1949-A903-184DA3DB64EA}"/>
              </a:ext>
            </a:extLst>
          </p:cNvPr>
          <p:cNvSpPr txBox="1"/>
          <p:nvPr/>
        </p:nvSpPr>
        <p:spPr>
          <a:xfrm>
            <a:off x="3728465"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2010</a:t>
            </a:r>
          </a:p>
        </p:txBody>
      </p:sp>
      <p:sp>
        <p:nvSpPr>
          <p:cNvPr id="149" name="TextBox 148">
            <a:extLst>
              <a:ext uri="{FF2B5EF4-FFF2-40B4-BE49-F238E27FC236}">
                <a16:creationId xmlns:a16="http://schemas.microsoft.com/office/drawing/2014/main" id="{7F4DA07F-4FC0-3C4B-88BB-DC57BC6B8C71}"/>
              </a:ext>
            </a:extLst>
          </p:cNvPr>
          <p:cNvSpPr txBox="1"/>
          <p:nvPr/>
        </p:nvSpPr>
        <p:spPr>
          <a:xfrm>
            <a:off x="2546603"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2000</a:t>
            </a:r>
          </a:p>
        </p:txBody>
      </p:sp>
      <p:sp>
        <p:nvSpPr>
          <p:cNvPr id="150" name="TextBox 149">
            <a:extLst>
              <a:ext uri="{FF2B5EF4-FFF2-40B4-BE49-F238E27FC236}">
                <a16:creationId xmlns:a16="http://schemas.microsoft.com/office/drawing/2014/main" id="{0C9CE00D-307A-4E4B-8961-34C0B0B0E5B3}"/>
              </a:ext>
            </a:extLst>
          </p:cNvPr>
          <p:cNvSpPr txBox="1"/>
          <p:nvPr/>
        </p:nvSpPr>
        <p:spPr>
          <a:xfrm>
            <a:off x="4910327"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2020</a:t>
            </a:r>
          </a:p>
        </p:txBody>
      </p:sp>
      <p:sp>
        <p:nvSpPr>
          <p:cNvPr id="151" name="TextBox 150">
            <a:extLst>
              <a:ext uri="{FF2B5EF4-FFF2-40B4-BE49-F238E27FC236}">
                <a16:creationId xmlns:a16="http://schemas.microsoft.com/office/drawing/2014/main" id="{4F846673-0F7C-A74B-B35E-A723DA08B233}"/>
              </a:ext>
            </a:extLst>
          </p:cNvPr>
          <p:cNvSpPr txBox="1"/>
          <p:nvPr/>
        </p:nvSpPr>
        <p:spPr>
          <a:xfrm>
            <a:off x="6092189"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2030</a:t>
            </a:r>
          </a:p>
        </p:txBody>
      </p:sp>
      <p:sp>
        <p:nvSpPr>
          <p:cNvPr id="152" name="TextBox 151">
            <a:extLst>
              <a:ext uri="{FF2B5EF4-FFF2-40B4-BE49-F238E27FC236}">
                <a16:creationId xmlns:a16="http://schemas.microsoft.com/office/drawing/2014/main" id="{636A686B-B453-2242-A11A-5E220C3C966D}"/>
              </a:ext>
            </a:extLst>
          </p:cNvPr>
          <p:cNvSpPr txBox="1"/>
          <p:nvPr/>
        </p:nvSpPr>
        <p:spPr>
          <a:xfrm>
            <a:off x="7274051"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2040</a:t>
            </a:r>
          </a:p>
        </p:txBody>
      </p:sp>
      <p:sp>
        <p:nvSpPr>
          <p:cNvPr id="153" name="TextBox 152">
            <a:extLst>
              <a:ext uri="{FF2B5EF4-FFF2-40B4-BE49-F238E27FC236}">
                <a16:creationId xmlns:a16="http://schemas.microsoft.com/office/drawing/2014/main" id="{3BA78226-A060-A94B-ABB0-CA7C78456B96}"/>
              </a:ext>
            </a:extLst>
          </p:cNvPr>
          <p:cNvSpPr txBox="1"/>
          <p:nvPr/>
        </p:nvSpPr>
        <p:spPr>
          <a:xfrm>
            <a:off x="8455913"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2050</a:t>
            </a:r>
          </a:p>
        </p:txBody>
      </p:sp>
      <p:sp>
        <p:nvSpPr>
          <p:cNvPr id="154" name="TextBox 153">
            <a:extLst>
              <a:ext uri="{FF2B5EF4-FFF2-40B4-BE49-F238E27FC236}">
                <a16:creationId xmlns:a16="http://schemas.microsoft.com/office/drawing/2014/main" id="{080EBB8F-CC86-ED43-BD96-831E0B0A88B2}"/>
              </a:ext>
            </a:extLst>
          </p:cNvPr>
          <p:cNvSpPr txBox="1"/>
          <p:nvPr/>
        </p:nvSpPr>
        <p:spPr>
          <a:xfrm>
            <a:off x="9636978"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2060</a:t>
            </a:r>
          </a:p>
        </p:txBody>
      </p:sp>
      <p:sp>
        <p:nvSpPr>
          <p:cNvPr id="155" name="TextBox 154">
            <a:extLst>
              <a:ext uri="{FF2B5EF4-FFF2-40B4-BE49-F238E27FC236}">
                <a16:creationId xmlns:a16="http://schemas.microsoft.com/office/drawing/2014/main" id="{2408C94E-CA08-6A44-BF58-8B1F6F64F2FB}"/>
              </a:ext>
            </a:extLst>
          </p:cNvPr>
          <p:cNvSpPr txBox="1"/>
          <p:nvPr/>
        </p:nvSpPr>
        <p:spPr>
          <a:xfrm>
            <a:off x="1374901" y="5577840"/>
            <a:ext cx="5486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1990</a:t>
            </a:r>
          </a:p>
        </p:txBody>
      </p:sp>
      <p:cxnSp>
        <p:nvCxnSpPr>
          <p:cNvPr id="156" name="Straight Connector 155">
            <a:extLst>
              <a:ext uri="{FF2B5EF4-FFF2-40B4-BE49-F238E27FC236}">
                <a16:creationId xmlns:a16="http://schemas.microsoft.com/office/drawing/2014/main" id="{CBBC074B-C95F-F343-A4C4-36C57512E6DB}"/>
              </a:ext>
            </a:extLst>
          </p:cNvPr>
          <p:cNvCxnSpPr>
            <a:cxnSpLocks/>
          </p:cNvCxnSpPr>
          <p:nvPr/>
        </p:nvCxnSpPr>
        <p:spPr>
          <a:xfrm>
            <a:off x="457200" y="5486400"/>
            <a:ext cx="94640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Elbow Connector 156">
            <a:extLst>
              <a:ext uri="{FF2B5EF4-FFF2-40B4-BE49-F238E27FC236}">
                <a16:creationId xmlns:a16="http://schemas.microsoft.com/office/drawing/2014/main" id="{16C1245F-4C4D-FB46-8F36-2AC7AD3D17DE}"/>
              </a:ext>
            </a:extLst>
          </p:cNvPr>
          <p:cNvCxnSpPr>
            <a:cxnSpLocks/>
          </p:cNvCxnSpPr>
          <p:nvPr/>
        </p:nvCxnSpPr>
        <p:spPr>
          <a:xfrm>
            <a:off x="9912096" y="1645920"/>
            <a:ext cx="274320" cy="1005840"/>
          </a:xfrm>
          <a:prstGeom prst="bentConnector3">
            <a:avLst>
              <a:gd name="adj1" fmla="val 4319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1" name="Triangle 160">
            <a:extLst>
              <a:ext uri="{FF2B5EF4-FFF2-40B4-BE49-F238E27FC236}">
                <a16:creationId xmlns:a16="http://schemas.microsoft.com/office/drawing/2014/main" id="{BC0DED46-1BBE-0340-A1C4-7D987A72B83A}"/>
              </a:ext>
            </a:extLst>
          </p:cNvPr>
          <p:cNvSpPr/>
          <p:nvPr/>
        </p:nvSpPr>
        <p:spPr>
          <a:xfrm rot="16200000">
            <a:off x="10003536" y="1110203"/>
            <a:ext cx="182880" cy="914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08868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wipe(left)">
                                      <p:cBhvr>
                                        <p:cTn id="10" dur="500"/>
                                        <p:tgtEl>
                                          <p:spTgt spid="14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3"/>
                                        </p:tgtEl>
                                        <p:attrNameLst>
                                          <p:attrName>style.visibility</p:attrName>
                                        </p:attrNameLst>
                                      </p:cBhvr>
                                      <p:to>
                                        <p:strVal val="visible"/>
                                      </p:to>
                                    </p:set>
                                    <p:animEffect transition="in" filter="fade">
                                      <p:cBhvr>
                                        <p:cTn id="14" dur="500"/>
                                        <p:tgtEl>
                                          <p:spTgt spid="14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fade">
                                      <p:cBhvr>
                                        <p:cTn id="17" dur="500"/>
                                        <p:tgtEl>
                                          <p:spTgt spid="16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4"/>
                                        </p:tgtEl>
                                        <p:attrNameLst>
                                          <p:attrName>style.visibility</p:attrName>
                                        </p:attrNameLst>
                                      </p:cBhvr>
                                      <p:to>
                                        <p:strVal val="visible"/>
                                      </p:to>
                                    </p:set>
                                    <p:animEffect transition="in" filter="fade">
                                      <p:cBhvr>
                                        <p:cTn id="20" dur="500"/>
                                        <p:tgtEl>
                                          <p:spTgt spid="1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1000"/>
                                        <p:tgtEl>
                                          <p:spTgt spid="23"/>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40"/>
                                        </p:tgtEl>
                                        <p:attrNameLst>
                                          <p:attrName>style.visibility</p:attrName>
                                        </p:attrNameLst>
                                      </p:cBhvr>
                                      <p:to>
                                        <p:strVal val="visible"/>
                                      </p:to>
                                    </p:set>
                                    <p:animEffect transition="in" filter="fade">
                                      <p:cBhvr>
                                        <p:cTn id="28" dur="250"/>
                                        <p:tgtEl>
                                          <p:spTgt spid="140"/>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left)">
                                      <p:cBhvr>
                                        <p:cTn id="32" dur="1000"/>
                                        <p:tgtEl>
                                          <p:spTgt spid="70"/>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250"/>
                                        <p:tgtEl>
                                          <p:spTgt spid="6"/>
                                        </p:tgtEl>
                                      </p:cBhvr>
                                    </p:animEffect>
                                  </p:childTnLst>
                                </p:cTn>
                              </p:par>
                              <p:par>
                                <p:cTn id="37" presetID="10" presetClass="exit" presetSubtype="0" fill="hold" nodeType="withEffect">
                                  <p:stCondLst>
                                    <p:cond delay="0"/>
                                  </p:stCondLst>
                                  <p:childTnLst>
                                    <p:animEffect transition="out" filter="fade">
                                      <p:cBhvr>
                                        <p:cTn id="38" dur="250"/>
                                        <p:tgtEl>
                                          <p:spTgt spid="23"/>
                                        </p:tgtEl>
                                      </p:cBhvr>
                                    </p:animEffect>
                                    <p:set>
                                      <p:cBhvr>
                                        <p:cTn id="39" dur="1" fill="hold">
                                          <p:stCondLst>
                                            <p:cond delay="249"/>
                                          </p:stCondLst>
                                        </p:cTn>
                                        <p:tgtEl>
                                          <p:spTgt spid="23"/>
                                        </p:tgtEl>
                                        <p:attrNameLst>
                                          <p:attrName>style.visibility</p:attrName>
                                        </p:attrNameLst>
                                      </p:cBhvr>
                                      <p:to>
                                        <p:strVal val="hidden"/>
                                      </p:to>
                                    </p:set>
                                  </p:childTnLst>
                                </p:cTn>
                              </p:par>
                            </p:childTnLst>
                          </p:cTn>
                        </p:par>
                        <p:par>
                          <p:cTn id="40" fill="hold">
                            <p:stCondLst>
                              <p:cond delay="2250"/>
                            </p:stCondLst>
                            <p:childTnLst>
                              <p:par>
                                <p:cTn id="41" presetID="10" presetClass="entr" presetSubtype="0" fill="hold" nodeType="afterEffect">
                                  <p:stCondLst>
                                    <p:cond delay="25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25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1000"/>
                                        <p:tgtEl>
                                          <p:spTgt spid="7"/>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fade">
                                      <p:cBhvr>
                                        <p:cTn id="52" dur="250"/>
                                        <p:tgtEl>
                                          <p:spTgt spid="139"/>
                                        </p:tgtEl>
                                      </p:cBhvr>
                                    </p:animEffect>
                                  </p:childTnLst>
                                </p:cTn>
                              </p:par>
                              <p:par>
                                <p:cTn id="53" presetID="22" presetClass="entr" presetSubtype="8" fill="hold" nodeType="with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wipe(left)">
                                      <p:cBhvr>
                                        <p:cTn id="55" dur="1000"/>
                                        <p:tgtEl>
                                          <p:spTgt spid="107"/>
                                        </p:tgtEl>
                                      </p:cBhvr>
                                    </p:animEffect>
                                  </p:childTnLst>
                                </p:cTn>
                              </p:par>
                              <p:par>
                                <p:cTn id="56" presetID="10" presetClass="entr" presetSubtype="0" fill="hold" nodeType="withEffect">
                                  <p:stCondLst>
                                    <p:cond delay="0"/>
                                  </p:stCondLst>
                                  <p:childTnLst>
                                    <p:set>
                                      <p:cBhvr>
                                        <p:cTn id="57" dur="1" fill="hold">
                                          <p:stCondLst>
                                            <p:cond delay="0"/>
                                          </p:stCondLst>
                                        </p:cTn>
                                        <p:tgtEl>
                                          <p:spTgt spid="123"/>
                                        </p:tgtEl>
                                        <p:attrNameLst>
                                          <p:attrName>style.visibility</p:attrName>
                                        </p:attrNameLst>
                                      </p:cBhvr>
                                      <p:to>
                                        <p:strVal val="visible"/>
                                      </p:to>
                                    </p:set>
                                    <p:animEffect transition="in" filter="fade">
                                      <p:cBhvr>
                                        <p:cTn id="58" dur="250"/>
                                        <p:tgtEl>
                                          <p:spTgt spid="123"/>
                                        </p:tgtEl>
                                      </p:cBhvr>
                                    </p:animEffect>
                                  </p:childTnLst>
                                </p:cTn>
                              </p:par>
                              <p:par>
                                <p:cTn id="59" presetID="10" presetClass="exit" presetSubtype="0" fill="hold" grpId="1" nodeType="withEffect">
                                  <p:stCondLst>
                                    <p:cond delay="0"/>
                                  </p:stCondLst>
                                  <p:childTnLst>
                                    <p:animEffect transition="out" filter="fade">
                                      <p:cBhvr>
                                        <p:cTn id="60" dur="250"/>
                                        <p:tgtEl>
                                          <p:spTgt spid="6"/>
                                        </p:tgtEl>
                                      </p:cBhvr>
                                    </p:animEffect>
                                    <p:set>
                                      <p:cBhvr>
                                        <p:cTn id="61" dur="1" fill="hold">
                                          <p:stCondLst>
                                            <p:cond delay="249"/>
                                          </p:stCondLst>
                                        </p:cTn>
                                        <p:tgtEl>
                                          <p:spTgt spid="6"/>
                                        </p:tgtEl>
                                        <p:attrNameLst>
                                          <p:attrName>style.visibility</p:attrName>
                                        </p:attrNameLst>
                                      </p:cBhvr>
                                      <p:to>
                                        <p:strVal val="hidden"/>
                                      </p:to>
                                    </p:set>
                                  </p:childTnLst>
                                </p:cTn>
                              </p:par>
                              <p:par>
                                <p:cTn id="62" presetID="10" presetClass="exit" presetSubtype="0" fill="hold" nodeType="withEffect">
                                  <p:stCondLst>
                                    <p:cond delay="750"/>
                                  </p:stCondLst>
                                  <p:childTnLst>
                                    <p:animEffect transition="out" filter="fade">
                                      <p:cBhvr>
                                        <p:cTn id="63" dur="250"/>
                                        <p:tgtEl>
                                          <p:spTgt spid="7"/>
                                        </p:tgtEl>
                                      </p:cBhvr>
                                    </p:animEffect>
                                    <p:set>
                                      <p:cBhvr>
                                        <p:cTn id="64" dur="1" fill="hold">
                                          <p:stCondLst>
                                            <p:cond delay="249"/>
                                          </p:stCondLst>
                                        </p:cTn>
                                        <p:tgtEl>
                                          <p:spTgt spid="7"/>
                                        </p:tgtEl>
                                        <p:attrNameLst>
                                          <p:attrName>style.visibility</p:attrName>
                                        </p:attrNameLst>
                                      </p:cBhvr>
                                      <p:to>
                                        <p:strVal val="hidden"/>
                                      </p:to>
                                    </p:set>
                                  </p:childTnLst>
                                </p:cTn>
                              </p:par>
                            </p:childTnLst>
                          </p:cTn>
                        </p:par>
                        <p:par>
                          <p:cTn id="65" fill="hold">
                            <p:stCondLst>
                              <p:cond delay="2000"/>
                            </p:stCondLst>
                            <p:childTnLst>
                              <p:par>
                                <p:cTn id="66" presetID="10" presetClass="entr" presetSubtype="0" fill="hold" grpId="0" nodeType="afterEffect">
                                  <p:stCondLst>
                                    <p:cond delay="500"/>
                                  </p:stCondLst>
                                  <p:childTnLst>
                                    <p:set>
                                      <p:cBhvr>
                                        <p:cTn id="67" dur="1" fill="hold">
                                          <p:stCondLst>
                                            <p:cond delay="0"/>
                                          </p:stCondLst>
                                        </p:cTn>
                                        <p:tgtEl>
                                          <p:spTgt spid="145"/>
                                        </p:tgtEl>
                                        <p:attrNameLst>
                                          <p:attrName>style.visibility</p:attrName>
                                        </p:attrNameLst>
                                      </p:cBhvr>
                                      <p:to>
                                        <p:strVal val="visible"/>
                                      </p:to>
                                    </p:set>
                                    <p:animEffect transition="in" filter="fade">
                                      <p:cBhvr>
                                        <p:cTn id="68" dur="250"/>
                                        <p:tgtEl>
                                          <p:spTgt spid="145"/>
                                        </p:tgtEl>
                                      </p:cBhvr>
                                    </p:animEffect>
                                  </p:childTnLst>
                                </p:cTn>
                              </p:par>
                              <p:par>
                                <p:cTn id="69" presetID="10" presetClass="entr" presetSubtype="0" fill="hold" nodeType="withEffect">
                                  <p:stCondLst>
                                    <p:cond delay="50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250"/>
                                        <p:tgtEl>
                                          <p:spTgt spid="6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ipe(left)">
                                      <p:cBhvr>
                                        <p:cTn id="76" dur="500"/>
                                        <p:tgtEl>
                                          <p:spTgt spid="5"/>
                                        </p:tgtEl>
                                      </p:cBhvr>
                                    </p:animEffect>
                                  </p:childTnLst>
                                </p:cTn>
                              </p:par>
                            </p:childTnLst>
                          </p:cTn>
                        </p:par>
                        <p:par>
                          <p:cTn id="77" fill="hold">
                            <p:stCondLst>
                              <p:cond delay="500"/>
                            </p:stCondLst>
                            <p:childTnLst>
                              <p:par>
                                <p:cTn id="78" presetID="22" presetClass="entr" presetSubtype="1" fill="hold" nodeType="afterEffect">
                                  <p:stCondLst>
                                    <p:cond delay="0"/>
                                  </p:stCondLst>
                                  <p:childTnLst>
                                    <p:set>
                                      <p:cBhvr>
                                        <p:cTn id="79" dur="1" fill="hold">
                                          <p:stCondLst>
                                            <p:cond delay="0"/>
                                          </p:stCondLst>
                                        </p:cTn>
                                        <p:tgtEl>
                                          <p:spTgt spid="157"/>
                                        </p:tgtEl>
                                        <p:attrNameLst>
                                          <p:attrName>style.visibility</p:attrName>
                                        </p:attrNameLst>
                                      </p:cBhvr>
                                      <p:to>
                                        <p:strVal val="visible"/>
                                      </p:to>
                                    </p:set>
                                    <p:animEffect transition="in" filter="wipe(up)">
                                      <p:cBhvr>
                                        <p:cTn id="80" dur="250"/>
                                        <p:tgtEl>
                                          <p:spTgt spid="157"/>
                                        </p:tgtEl>
                                      </p:cBhvr>
                                    </p:animEffect>
                                  </p:childTnLst>
                                </p:cTn>
                              </p:par>
                            </p:childTnLst>
                          </p:cTn>
                        </p:par>
                        <p:par>
                          <p:cTn id="81" fill="hold">
                            <p:stCondLst>
                              <p:cond delay="750"/>
                            </p:stCondLst>
                            <p:childTnLst>
                              <p:par>
                                <p:cTn id="82" presetID="10" presetClass="entr" presetSubtype="0" fill="hold"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139" grpId="0" animBg="1"/>
      <p:bldP spid="140" grpId="0"/>
      <p:bldP spid="141" grpId="0" animBg="1"/>
      <p:bldP spid="142" grpId="0" animBg="1"/>
      <p:bldP spid="143" grpId="0"/>
      <p:bldP spid="144" grpId="0"/>
      <p:bldP spid="145" grpId="0"/>
      <p:bldP spid="16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148A062-0BFA-4A83-B072-40D1F09A15F8}"/>
              </a:ext>
            </a:extLst>
          </p:cNvPr>
          <p:cNvGraphicFramePr>
            <a:graphicFrameLocks noGrp="1"/>
          </p:cNvGraphicFramePr>
          <p:nvPr>
            <p:extLst>
              <p:ext uri="{D42A27DB-BD31-4B8C-83A1-F6EECF244321}">
                <p14:modId xmlns:p14="http://schemas.microsoft.com/office/powerpoint/2010/main" val="675560981"/>
              </p:ext>
            </p:extLst>
          </p:nvPr>
        </p:nvGraphicFramePr>
        <p:xfrm>
          <a:off x="3237498" y="1548058"/>
          <a:ext cx="5379527" cy="2802880"/>
        </p:xfrm>
        <a:graphic>
          <a:graphicData uri="http://schemas.openxmlformats.org/drawingml/2006/table">
            <a:tbl>
              <a:tblPr firstRow="1" bandRow="1">
                <a:tableStyleId>{5C22544A-7EE6-4342-B048-85BDC9FD1C3A}</a:tableStyleId>
              </a:tblPr>
              <a:tblGrid>
                <a:gridCol w="2066984">
                  <a:extLst>
                    <a:ext uri="{9D8B030D-6E8A-4147-A177-3AD203B41FA5}">
                      <a16:colId xmlns:a16="http://schemas.microsoft.com/office/drawing/2014/main" val="749480558"/>
                    </a:ext>
                  </a:extLst>
                </a:gridCol>
                <a:gridCol w="3312543">
                  <a:extLst>
                    <a:ext uri="{9D8B030D-6E8A-4147-A177-3AD203B41FA5}">
                      <a16:colId xmlns:a16="http://schemas.microsoft.com/office/drawing/2014/main" val="2566867443"/>
                    </a:ext>
                  </a:extLst>
                </a:gridCol>
              </a:tblGrid>
              <a:tr h="560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cs typeface="Arial" panose="020B0604020202020204" pitchFamily="34" charset="0"/>
                        </a:rPr>
                        <a:t>&lt;1956</a:t>
                      </a: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panose="020B0604020202020204" pitchFamily="34" charset="0"/>
                          <a:cs typeface="Arial" panose="020B0604020202020204" pitchFamily="34" charset="0"/>
                        </a:rPr>
                        <a:t> Completed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DFF0F7"/>
                    </a:solidFill>
                  </a:tcPr>
                </a:tc>
                <a:extLst>
                  <a:ext uri="{0D108BD9-81ED-4DB2-BD59-A6C34878D82A}">
                    <a16:rowId xmlns:a16="http://schemas.microsoft.com/office/drawing/2014/main" val="432332254"/>
                  </a:ext>
                </a:extLst>
              </a:tr>
              <a:tr h="560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1957</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panose="020B0604020202020204" pitchFamily="34" charset="0"/>
                          <a:cs typeface="Arial" panose="020B0604020202020204" pitchFamily="34" charset="0"/>
                        </a:rPr>
                        <a:t>66 and 6 months</a:t>
                      </a:r>
                    </a:p>
                  </a:txBody>
                  <a:tcPr marL="1828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FF0F7"/>
                    </a:solidFill>
                  </a:tcPr>
                </a:tc>
                <a:extLst>
                  <a:ext uri="{0D108BD9-81ED-4DB2-BD59-A6C34878D82A}">
                    <a16:rowId xmlns:a16="http://schemas.microsoft.com/office/drawing/2014/main" val="3190732566"/>
                  </a:ext>
                </a:extLst>
              </a:tr>
              <a:tr h="560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1958</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panose="020B0604020202020204" pitchFamily="34" charset="0"/>
                          <a:cs typeface="Arial" panose="020B0604020202020204" pitchFamily="34" charset="0"/>
                        </a:rPr>
                        <a:t>66 and 8 months</a:t>
                      </a:r>
                    </a:p>
                  </a:txBody>
                  <a:tcPr marL="1828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FF0F7"/>
                    </a:solidFill>
                  </a:tcPr>
                </a:tc>
                <a:extLst>
                  <a:ext uri="{0D108BD9-81ED-4DB2-BD59-A6C34878D82A}">
                    <a16:rowId xmlns:a16="http://schemas.microsoft.com/office/drawing/2014/main" val="159911289"/>
                  </a:ext>
                </a:extLst>
              </a:tr>
              <a:tr h="560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1959</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panose="020B0604020202020204" pitchFamily="34" charset="0"/>
                          <a:cs typeface="Arial" panose="020B0604020202020204" pitchFamily="34" charset="0"/>
                        </a:rPr>
                        <a:t>66 and 10 months</a:t>
                      </a:r>
                    </a:p>
                  </a:txBody>
                  <a:tcPr marL="1828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FF0F7"/>
                    </a:solidFill>
                  </a:tcPr>
                </a:tc>
                <a:extLst>
                  <a:ext uri="{0D108BD9-81ED-4DB2-BD59-A6C34878D82A}">
                    <a16:rowId xmlns:a16="http://schemas.microsoft.com/office/drawing/2014/main" val="3020865917"/>
                  </a:ext>
                </a:extLst>
              </a:tr>
              <a:tr h="560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1960&gt;</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panose="020B0604020202020204" pitchFamily="34" charset="0"/>
                          <a:cs typeface="Arial" panose="020B0604020202020204" pitchFamily="34" charset="0"/>
                        </a:rPr>
                        <a:t>67</a:t>
                      </a:r>
                    </a:p>
                  </a:txBody>
                  <a:tcPr marL="18288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DFF0F7"/>
                    </a:solidFill>
                  </a:tcPr>
                </a:tc>
                <a:extLst>
                  <a:ext uri="{0D108BD9-81ED-4DB2-BD59-A6C34878D82A}">
                    <a16:rowId xmlns:a16="http://schemas.microsoft.com/office/drawing/2014/main" val="39033789"/>
                  </a:ext>
                </a:extLst>
              </a:tr>
            </a:tbl>
          </a:graphicData>
        </a:graphic>
      </p:graphicFrame>
      <p:sp>
        <p:nvSpPr>
          <p:cNvPr id="4" name="Text Placeholder 3"/>
          <p:cNvSpPr>
            <a:spLocks noGrp="1"/>
          </p:cNvSpPr>
          <p:nvPr>
            <p:ph type="body" sz="quarter" idx="26"/>
          </p:nvPr>
        </p:nvSpPr>
        <p:spPr>
          <a:xfrm>
            <a:off x="457199" y="6338352"/>
            <a:ext cx="11274552" cy="153888"/>
          </a:xfrm>
        </p:spPr>
        <p:txBody>
          <a:bodyPr vert="horz" wrap="square" lIns="0" tIns="0" rIns="0" bIns="0" rtlCol="0" anchor="b" anchorCtr="0">
            <a:spAutoFit/>
          </a:bodyPr>
          <a:lstStyle/>
          <a:p>
            <a:pPr defTabSz="914400"/>
            <a:r>
              <a:rPr lang="en-US" b="0" dirty="0">
                <a:solidFill>
                  <a:schemeClr val="tx1"/>
                </a:solidFill>
              </a:rPr>
              <a:t>Source: Social Security Administration, Full Retirement and Age 62 Benefit by Year of Birth chart. 2024.</a:t>
            </a:r>
          </a:p>
        </p:txBody>
      </p:sp>
      <p:sp>
        <p:nvSpPr>
          <p:cNvPr id="10" name="Text Placeholder 9">
            <a:extLst>
              <a:ext uri="{FF2B5EF4-FFF2-40B4-BE49-F238E27FC236}">
                <a16:creationId xmlns:a16="http://schemas.microsoft.com/office/drawing/2014/main" id="{3352A5BF-62E5-427C-9220-E08FC906A1EB}"/>
              </a:ext>
            </a:extLst>
          </p:cNvPr>
          <p:cNvSpPr>
            <a:spLocks noGrp="1"/>
          </p:cNvSpPr>
          <p:nvPr>
            <p:ph type="body" sz="quarter" idx="32"/>
          </p:nvPr>
        </p:nvSpPr>
        <p:spPr/>
        <p:txBody>
          <a:bodyPr/>
          <a:lstStyle/>
          <a:p>
            <a:r>
              <a:rPr lang="en-US" dirty="0">
                <a:solidFill>
                  <a:schemeClr val="tx1"/>
                </a:solidFill>
              </a:rPr>
              <a:t>What’s your full retirement age (FRA)?</a:t>
            </a:r>
          </a:p>
        </p:txBody>
      </p:sp>
      <p:sp>
        <p:nvSpPr>
          <p:cNvPr id="44" name="Rectangle 43">
            <a:extLst>
              <a:ext uri="{FF2B5EF4-FFF2-40B4-BE49-F238E27FC236}">
                <a16:creationId xmlns:a16="http://schemas.microsoft.com/office/drawing/2014/main" id="{AC372E8B-7233-4295-B35F-5C64F1FE0BD3}"/>
              </a:ext>
            </a:extLst>
          </p:cNvPr>
          <p:cNvSpPr/>
          <p:nvPr/>
        </p:nvSpPr>
        <p:spPr>
          <a:xfrm>
            <a:off x="3237498" y="1164419"/>
            <a:ext cx="1980029" cy="369332"/>
          </a:xfrm>
          <a:prstGeom prst="rect">
            <a:avLst/>
          </a:prstGeom>
        </p:spPr>
        <p:txBody>
          <a:bodyPr wrap="none">
            <a:spAutoFit/>
          </a:bodyPr>
          <a:lstStyle/>
          <a:p>
            <a:r>
              <a:rPr lang="en-US" b="1" dirty="0">
                <a:solidFill>
                  <a:schemeClr val="accent1"/>
                </a:solidFill>
                <a:latin typeface="Arial" panose="020B0604020202020204" pitchFamily="34" charset="0"/>
                <a:cs typeface="Arial" panose="020B0604020202020204" pitchFamily="34" charset="0"/>
              </a:rPr>
              <a:t>YEAR OF BIRTH</a:t>
            </a:r>
            <a:endParaRPr lang="en-US" b="1" baseline="30000" dirty="0">
              <a:solidFill>
                <a:schemeClr val="accent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D66A7B9C-D8D3-4BE3-A0EC-0244F32DB9D0}"/>
              </a:ext>
            </a:extLst>
          </p:cNvPr>
          <p:cNvSpPr/>
          <p:nvPr/>
        </p:nvSpPr>
        <p:spPr>
          <a:xfrm>
            <a:off x="5481893" y="1164419"/>
            <a:ext cx="2954720" cy="369332"/>
          </a:xfrm>
          <a:prstGeom prst="rect">
            <a:avLst/>
          </a:prstGeom>
        </p:spPr>
        <p:txBody>
          <a:bodyPr wrap="none">
            <a:spAutoFit/>
          </a:bodyPr>
          <a:lstStyle/>
          <a:p>
            <a:r>
              <a:rPr lang="en-US" b="1" dirty="0">
                <a:solidFill>
                  <a:schemeClr val="accent1"/>
                </a:solidFill>
                <a:latin typeface="Arial" panose="020B0604020202020204" pitchFamily="34" charset="0"/>
                <a:cs typeface="Arial" panose="020B0604020202020204" pitchFamily="34" charset="0"/>
              </a:rPr>
              <a:t>FULL RETIREMENT AGE </a:t>
            </a:r>
          </a:p>
        </p:txBody>
      </p:sp>
    </p:spTree>
    <p:extLst>
      <p:ext uri="{BB962C8B-B14F-4D97-AF65-F5344CB8AC3E}">
        <p14:creationId xmlns:p14="http://schemas.microsoft.com/office/powerpoint/2010/main" val="1070981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a:extLst>
              <a:ext uri="{FF2B5EF4-FFF2-40B4-BE49-F238E27FC236}">
                <a16:creationId xmlns:a16="http://schemas.microsoft.com/office/drawing/2014/main" id="{BE6B88BF-F574-49DD-B4CA-6EF3DC219B0B}"/>
              </a:ext>
            </a:extLst>
          </p:cNvPr>
          <p:cNvGraphicFramePr/>
          <p:nvPr>
            <p:extLst>
              <p:ext uri="{D42A27DB-BD31-4B8C-83A1-F6EECF244321}">
                <p14:modId xmlns:p14="http://schemas.microsoft.com/office/powerpoint/2010/main" val="1148330290"/>
              </p:ext>
            </p:extLst>
          </p:nvPr>
        </p:nvGraphicFramePr>
        <p:xfrm>
          <a:off x="383922" y="982932"/>
          <a:ext cx="11274551" cy="54178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CE77475C-4BE7-4599-A31F-2D9E3597BA08}"/>
              </a:ext>
            </a:extLst>
          </p:cNvPr>
          <p:cNvGraphicFramePr/>
          <p:nvPr>
            <p:extLst>
              <p:ext uri="{D42A27DB-BD31-4B8C-83A1-F6EECF244321}">
                <p14:modId xmlns:p14="http://schemas.microsoft.com/office/powerpoint/2010/main" val="978595785"/>
              </p:ext>
            </p:extLst>
          </p:nvPr>
        </p:nvGraphicFramePr>
        <p:xfrm>
          <a:off x="383921" y="982932"/>
          <a:ext cx="11274551" cy="5417868"/>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 Placeholder 3">
            <a:extLst>
              <a:ext uri="{FF2B5EF4-FFF2-40B4-BE49-F238E27FC236}">
                <a16:creationId xmlns:a16="http://schemas.microsoft.com/office/drawing/2014/main" id="{441B75F1-525F-4CB1-AE12-589B190855EB}"/>
              </a:ext>
            </a:extLst>
          </p:cNvPr>
          <p:cNvSpPr>
            <a:spLocks noGrp="1"/>
          </p:cNvSpPr>
          <p:nvPr>
            <p:ph type="body" sz="quarter" idx="26"/>
          </p:nvPr>
        </p:nvSpPr>
        <p:spPr>
          <a:xfrm>
            <a:off x="457199" y="6184463"/>
            <a:ext cx="11274552" cy="307777"/>
          </a:xfrm>
        </p:spPr>
        <p:txBody>
          <a:bodyPr vert="horz" wrap="square" lIns="0" tIns="0" rIns="0" bIns="0" rtlCol="0" anchor="b" anchorCtr="0">
            <a:spAutoFit/>
          </a:bodyPr>
          <a:lstStyle/>
          <a:p>
            <a:pPr defTabSz="914400"/>
            <a:r>
              <a:rPr lang="en-US" b="0" dirty="0">
                <a:solidFill>
                  <a:schemeClr val="tx1"/>
                </a:solidFill>
              </a:rPr>
              <a:t>Source: Social Security Administration. Estimated Social Security benefits at different ages for claims filed in 2025. Maximum monthly benefit assumes 35 years of income exceeding the Social Security payroll tax cap, which in 2025 is $176,100. Average monthly benefit assumes 35 years of income matching the national average wage index series, which in 2023, the most recent year available, was $66,621.80.</a:t>
            </a:r>
          </a:p>
        </p:txBody>
      </p:sp>
      <p:sp>
        <p:nvSpPr>
          <p:cNvPr id="7" name="Text Placeholder 6">
            <a:extLst>
              <a:ext uri="{FF2B5EF4-FFF2-40B4-BE49-F238E27FC236}">
                <a16:creationId xmlns:a16="http://schemas.microsoft.com/office/drawing/2014/main" id="{AF426FDB-F607-4156-9FB2-9B567769AE9E}"/>
              </a:ext>
            </a:extLst>
          </p:cNvPr>
          <p:cNvSpPr>
            <a:spLocks noGrp="1"/>
          </p:cNvSpPr>
          <p:nvPr>
            <p:ph type="body" sz="quarter" idx="32"/>
          </p:nvPr>
        </p:nvSpPr>
        <p:spPr/>
        <p:txBody>
          <a:bodyPr>
            <a:normAutofit fontScale="92500" lnSpcReduction="20000"/>
          </a:bodyPr>
          <a:lstStyle/>
          <a:p>
            <a:r>
              <a:rPr lang="en-US" dirty="0">
                <a:solidFill>
                  <a:schemeClr val="tx1"/>
                </a:solidFill>
              </a:rPr>
              <a:t>Getting paid to wait with social security</a:t>
            </a:r>
          </a:p>
          <a:p>
            <a:r>
              <a:rPr lang="en-US" sz="2000" dirty="0">
                <a:solidFill>
                  <a:srgbClr val="767676"/>
                </a:solidFill>
              </a:rPr>
              <a:t>Social security retirement benefit amounts by age</a:t>
            </a:r>
          </a:p>
          <a:p>
            <a:endParaRPr lang="en-US" dirty="0"/>
          </a:p>
        </p:txBody>
      </p:sp>
      <p:sp>
        <p:nvSpPr>
          <p:cNvPr id="40" name="TextBox 39">
            <a:extLst>
              <a:ext uri="{FF2B5EF4-FFF2-40B4-BE49-F238E27FC236}">
                <a16:creationId xmlns:a16="http://schemas.microsoft.com/office/drawing/2014/main" id="{D6F45308-4288-446A-B873-D31CEE4F2C35}"/>
              </a:ext>
            </a:extLst>
          </p:cNvPr>
          <p:cNvSpPr txBox="1"/>
          <p:nvPr/>
        </p:nvSpPr>
        <p:spPr>
          <a:xfrm>
            <a:off x="5693665" y="5393174"/>
            <a:ext cx="782424" cy="369332"/>
          </a:xfrm>
          <a:prstGeom prst="rect">
            <a:avLst/>
          </a:prstGeom>
          <a:noFill/>
        </p:spPr>
        <p:txBody>
          <a:bodyPr wrap="square" rtlCol="0">
            <a:spAutoFit/>
          </a:bodyPr>
          <a:lstStyle/>
          <a:p>
            <a:pPr algn="ctr"/>
            <a:r>
              <a:rPr lang="en-US" b="1" dirty="0">
                <a:solidFill>
                  <a:srgbClr val="333333"/>
                </a:solidFill>
                <a:latin typeface="Arial Narrow" panose="020B0606020202030204" pitchFamily="34" charset="0"/>
              </a:rPr>
              <a:t>AGE</a:t>
            </a:r>
          </a:p>
        </p:txBody>
      </p:sp>
      <p:sp>
        <p:nvSpPr>
          <p:cNvPr id="3" name="TextBox 2">
            <a:extLst>
              <a:ext uri="{FF2B5EF4-FFF2-40B4-BE49-F238E27FC236}">
                <a16:creationId xmlns:a16="http://schemas.microsoft.com/office/drawing/2014/main" id="{81E904E4-4510-41C2-8E6D-0BE11103E25D}"/>
              </a:ext>
            </a:extLst>
          </p:cNvPr>
          <p:cNvSpPr txBox="1"/>
          <p:nvPr/>
        </p:nvSpPr>
        <p:spPr>
          <a:xfrm>
            <a:off x="697400" y="1340382"/>
            <a:ext cx="3344185" cy="400110"/>
          </a:xfrm>
          <a:prstGeom prst="rect">
            <a:avLst/>
          </a:prstGeom>
          <a:noFill/>
        </p:spPr>
        <p:txBody>
          <a:bodyPr wrap="none" rtlCol="0">
            <a:spAutoFit/>
          </a:bodyPr>
          <a:lstStyle/>
          <a:p>
            <a:r>
              <a:rPr lang="en-US" sz="2000" b="1" dirty="0">
                <a:solidFill>
                  <a:schemeClr val="accent1"/>
                </a:solidFill>
              </a:rPr>
              <a:t>Maximum monthly benefit</a:t>
            </a:r>
          </a:p>
        </p:txBody>
      </p:sp>
      <p:sp>
        <p:nvSpPr>
          <p:cNvPr id="21" name="TextBox 20">
            <a:extLst>
              <a:ext uri="{FF2B5EF4-FFF2-40B4-BE49-F238E27FC236}">
                <a16:creationId xmlns:a16="http://schemas.microsoft.com/office/drawing/2014/main" id="{FDE90432-9D4F-4D04-B6DF-30BD88D0DDEB}"/>
              </a:ext>
            </a:extLst>
          </p:cNvPr>
          <p:cNvSpPr txBox="1"/>
          <p:nvPr/>
        </p:nvSpPr>
        <p:spPr>
          <a:xfrm>
            <a:off x="704189" y="1331234"/>
            <a:ext cx="3337396" cy="400110"/>
          </a:xfrm>
          <a:prstGeom prst="rect">
            <a:avLst/>
          </a:prstGeom>
          <a:solidFill>
            <a:schemeClr val="bg1"/>
          </a:solidFill>
        </p:spPr>
        <p:txBody>
          <a:bodyPr wrap="square" rtlCol="0">
            <a:spAutoFit/>
          </a:bodyPr>
          <a:lstStyle/>
          <a:p>
            <a:r>
              <a:rPr lang="en-US" sz="2000" b="1" dirty="0">
                <a:solidFill>
                  <a:srgbClr val="008077"/>
                </a:solidFill>
              </a:rPr>
              <a:t>Average monthly benefit</a:t>
            </a:r>
          </a:p>
        </p:txBody>
      </p:sp>
    </p:spTree>
    <p:extLst>
      <p:ext uri="{BB962C8B-B14F-4D97-AF65-F5344CB8AC3E}">
        <p14:creationId xmlns:p14="http://schemas.microsoft.com/office/powerpoint/2010/main" val="27587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graphicEl>
                                              <a:chart seriesIdx="0" categoryIdx="-4" bldStep="series"/>
                                            </p:graphicEl>
                                          </p:spTgt>
                                        </p:tgtEl>
                                        <p:attrNameLst>
                                          <p:attrName>style.visibility</p:attrName>
                                        </p:attrNameLst>
                                      </p:cBhvr>
                                      <p:to>
                                        <p:strVal val="visible"/>
                                      </p:to>
                                    </p:set>
                                    <p:animEffect transition="in" filter="wipe(down)">
                                      <p:cBhvr>
                                        <p:cTn id="10" dur="500"/>
                                        <p:tgtEl>
                                          <p:spTgt spid="39">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Chart bld="series" animBg="0"/>
        </p:bldSub>
      </p:bldGraphic>
      <p:bldGraphic spid="23" grpId="0">
        <p:bldAsOne/>
      </p:bldGraphic>
      <p:bldP spid="3" grpId="0"/>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7AF18EF-BC71-4F46-8DE7-06420CA8F25E}"/>
              </a:ext>
            </a:extLst>
          </p:cNvPr>
          <p:cNvSpPr>
            <a:spLocks noGrp="1"/>
          </p:cNvSpPr>
          <p:nvPr>
            <p:ph type="body" sz="quarter" idx="26"/>
          </p:nvPr>
        </p:nvSpPr>
        <p:spPr>
          <a:xfrm>
            <a:off x="457199" y="6338352"/>
            <a:ext cx="11274552" cy="153888"/>
          </a:xfrm>
        </p:spPr>
        <p:txBody>
          <a:bodyPr/>
          <a:lstStyle/>
          <a:p>
            <a:r>
              <a:rPr lang="en-US" dirty="0"/>
              <a:t>Source: Social Security Administration. Benefits calculated for different income levels using the Social Security Administration’s Primary Insurance Amount formula for an individual retiring at age 62 in 2024 and waiting until FRA to claim benefits.</a:t>
            </a:r>
          </a:p>
        </p:txBody>
      </p:sp>
      <p:sp>
        <p:nvSpPr>
          <p:cNvPr id="6" name="Text Placeholder 5">
            <a:extLst>
              <a:ext uri="{FF2B5EF4-FFF2-40B4-BE49-F238E27FC236}">
                <a16:creationId xmlns:a16="http://schemas.microsoft.com/office/drawing/2014/main" id="{F75EBF86-6139-4F20-851B-CB2DE0143BBD}"/>
              </a:ext>
            </a:extLst>
          </p:cNvPr>
          <p:cNvSpPr>
            <a:spLocks noGrp="1"/>
          </p:cNvSpPr>
          <p:nvPr>
            <p:ph type="body" sz="quarter" idx="32"/>
          </p:nvPr>
        </p:nvSpPr>
        <p:spPr/>
        <p:txBody>
          <a:bodyPr>
            <a:normAutofit fontScale="92500" lnSpcReduction="20000"/>
          </a:bodyPr>
          <a:lstStyle/>
          <a:p>
            <a:r>
              <a:rPr lang="en-US" dirty="0">
                <a:solidFill>
                  <a:schemeClr val="tx1"/>
                </a:solidFill>
              </a:rPr>
              <a:t>Income replaced by social security</a:t>
            </a:r>
          </a:p>
          <a:p>
            <a:r>
              <a:rPr lang="en-US" sz="2000" dirty="0">
                <a:solidFill>
                  <a:srgbClr val="767676"/>
                </a:solidFill>
              </a:rPr>
              <a:t>Pre-retirement income replaced by social security</a:t>
            </a:r>
          </a:p>
          <a:p>
            <a:endParaRPr lang="en-US" dirty="0"/>
          </a:p>
        </p:txBody>
      </p:sp>
      <p:graphicFrame>
        <p:nvGraphicFramePr>
          <p:cNvPr id="29" name="Chart 28">
            <a:extLst>
              <a:ext uri="{FF2B5EF4-FFF2-40B4-BE49-F238E27FC236}">
                <a16:creationId xmlns:a16="http://schemas.microsoft.com/office/drawing/2014/main" id="{99B320BE-16A5-4F80-BD9C-0C582A81724B}"/>
              </a:ext>
            </a:extLst>
          </p:cNvPr>
          <p:cNvGraphicFramePr/>
          <p:nvPr>
            <p:extLst>
              <p:ext uri="{D42A27DB-BD31-4B8C-83A1-F6EECF244321}">
                <p14:modId xmlns:p14="http://schemas.microsoft.com/office/powerpoint/2010/main" val="1151308687"/>
              </p:ext>
            </p:extLst>
          </p:nvPr>
        </p:nvGraphicFramePr>
        <p:xfrm>
          <a:off x="457073" y="1754328"/>
          <a:ext cx="10318114" cy="3732072"/>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AFDF755E-BF34-41D8-964E-F26FC8E9566A}"/>
              </a:ext>
            </a:extLst>
          </p:cNvPr>
          <p:cNvGrpSpPr/>
          <p:nvPr/>
        </p:nvGrpSpPr>
        <p:grpSpPr>
          <a:xfrm>
            <a:off x="809052" y="5448364"/>
            <a:ext cx="9815288" cy="240416"/>
            <a:chOff x="809052" y="5541352"/>
            <a:chExt cx="9815288" cy="240416"/>
          </a:xfrm>
        </p:grpSpPr>
        <p:sp>
          <p:nvSpPr>
            <p:cNvPr id="30" name="TextBox 1">
              <a:extLst>
                <a:ext uri="{FF2B5EF4-FFF2-40B4-BE49-F238E27FC236}">
                  <a16:creationId xmlns:a16="http://schemas.microsoft.com/office/drawing/2014/main" id="{99561F8C-AEBC-4B89-9ED2-F69EF686DB83}"/>
                </a:ext>
              </a:extLst>
            </p:cNvPr>
            <p:cNvSpPr txBox="1"/>
            <p:nvPr/>
          </p:nvSpPr>
          <p:spPr>
            <a:xfrm>
              <a:off x="809052" y="5541352"/>
              <a:ext cx="902208" cy="2404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600" b="1" dirty="0">
                  <a:latin typeface="Arial Narrow" panose="020B0606020202030204" pitchFamily="34" charset="0"/>
                </a:rPr>
                <a:t>$10,000</a:t>
              </a:r>
            </a:p>
          </p:txBody>
        </p:sp>
        <p:sp>
          <p:nvSpPr>
            <p:cNvPr id="31" name="TextBox 1">
              <a:extLst>
                <a:ext uri="{FF2B5EF4-FFF2-40B4-BE49-F238E27FC236}">
                  <a16:creationId xmlns:a16="http://schemas.microsoft.com/office/drawing/2014/main" id="{4489F6CD-F264-42BB-8E09-E9AA62CB4485}"/>
                </a:ext>
              </a:extLst>
            </p:cNvPr>
            <p:cNvSpPr txBox="1"/>
            <p:nvPr/>
          </p:nvSpPr>
          <p:spPr>
            <a:xfrm>
              <a:off x="2639590" y="5541352"/>
              <a:ext cx="902208" cy="2404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600" b="1" dirty="0">
                  <a:latin typeface="Arial Narrow" panose="020B0606020202030204" pitchFamily="34" charset="0"/>
                </a:rPr>
                <a:t>$50,000</a:t>
              </a:r>
            </a:p>
          </p:txBody>
        </p:sp>
        <p:sp>
          <p:nvSpPr>
            <p:cNvPr id="32" name="TextBox 1">
              <a:extLst>
                <a:ext uri="{FF2B5EF4-FFF2-40B4-BE49-F238E27FC236}">
                  <a16:creationId xmlns:a16="http://schemas.microsoft.com/office/drawing/2014/main" id="{868160A1-8B53-4F72-9C6C-D436E827FB83}"/>
                </a:ext>
              </a:extLst>
            </p:cNvPr>
            <p:cNvSpPr txBox="1"/>
            <p:nvPr/>
          </p:nvSpPr>
          <p:spPr>
            <a:xfrm>
              <a:off x="4982192" y="5541352"/>
              <a:ext cx="902208" cy="2404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600" b="1" dirty="0">
                  <a:latin typeface="Arial Narrow" panose="020B0606020202030204" pitchFamily="34" charset="0"/>
                </a:rPr>
                <a:t>$100,000</a:t>
              </a:r>
            </a:p>
          </p:txBody>
        </p:sp>
        <p:sp>
          <p:nvSpPr>
            <p:cNvPr id="33" name="TextBox 1">
              <a:extLst>
                <a:ext uri="{FF2B5EF4-FFF2-40B4-BE49-F238E27FC236}">
                  <a16:creationId xmlns:a16="http://schemas.microsoft.com/office/drawing/2014/main" id="{A5D1F3BC-AEED-4F07-8A67-1741CAD17917}"/>
                </a:ext>
              </a:extLst>
            </p:cNvPr>
            <p:cNvSpPr txBox="1"/>
            <p:nvPr/>
          </p:nvSpPr>
          <p:spPr>
            <a:xfrm>
              <a:off x="7355274" y="5541352"/>
              <a:ext cx="902208" cy="2404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600" b="1" dirty="0">
                  <a:latin typeface="Arial Narrow" panose="020B0606020202030204" pitchFamily="34" charset="0"/>
                </a:rPr>
                <a:t>$150,000</a:t>
              </a:r>
            </a:p>
          </p:txBody>
        </p:sp>
        <p:sp>
          <p:nvSpPr>
            <p:cNvPr id="34" name="TextBox 1">
              <a:extLst>
                <a:ext uri="{FF2B5EF4-FFF2-40B4-BE49-F238E27FC236}">
                  <a16:creationId xmlns:a16="http://schemas.microsoft.com/office/drawing/2014/main" id="{7271C6F6-DE6D-4B4E-94B7-777E6F9D2F56}"/>
                </a:ext>
              </a:extLst>
            </p:cNvPr>
            <p:cNvSpPr txBox="1"/>
            <p:nvPr/>
          </p:nvSpPr>
          <p:spPr>
            <a:xfrm>
              <a:off x="9722132" y="5541352"/>
              <a:ext cx="902208" cy="2404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600" b="1" dirty="0">
                  <a:latin typeface="Arial Narrow" panose="020B0606020202030204" pitchFamily="34" charset="0"/>
                </a:rPr>
                <a:t>$200,000</a:t>
              </a:r>
            </a:p>
          </p:txBody>
        </p:sp>
      </p:grpSp>
      <p:cxnSp>
        <p:nvCxnSpPr>
          <p:cNvPr id="17" name="Straight Connector 16">
            <a:extLst>
              <a:ext uri="{FF2B5EF4-FFF2-40B4-BE49-F238E27FC236}">
                <a16:creationId xmlns:a16="http://schemas.microsoft.com/office/drawing/2014/main" id="{5BBF6D01-34E4-41C7-B636-70F77101ECEE}"/>
              </a:ext>
            </a:extLst>
          </p:cNvPr>
          <p:cNvCxnSpPr/>
          <p:nvPr/>
        </p:nvCxnSpPr>
        <p:spPr>
          <a:xfrm>
            <a:off x="1087815" y="5362413"/>
            <a:ext cx="96718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1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graphicEl>
                                              <a:chart seriesIdx="0" categoryIdx="-4" bldStep="series"/>
                                            </p:graphicEl>
                                          </p:spTgt>
                                        </p:tgtEl>
                                        <p:attrNameLst>
                                          <p:attrName>style.visibility</p:attrName>
                                        </p:attrNameLst>
                                      </p:cBhvr>
                                      <p:to>
                                        <p:strVal val="visible"/>
                                      </p:to>
                                    </p:set>
                                    <p:animEffect transition="in" filter="wipe(left)">
                                      <p:cBhvr>
                                        <p:cTn id="7" dur="500"/>
                                        <p:tgtEl>
                                          <p:spTgt spid="29">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Sub>
          <a:bldChart bld="series" animBg="0"/>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78C4-8E17-E2C5-BE14-FA68838EDB47}"/>
              </a:ext>
            </a:extLst>
          </p:cNvPr>
          <p:cNvSpPr>
            <a:spLocks noGrp="1"/>
          </p:cNvSpPr>
          <p:nvPr>
            <p:ph type="title"/>
          </p:nvPr>
        </p:nvSpPr>
        <p:spPr>
          <a:xfrm>
            <a:off x="730799" y="1166880"/>
            <a:ext cx="8713451" cy="688256"/>
          </a:xfrm>
        </p:spPr>
        <p:txBody>
          <a:bodyPr/>
          <a:lstStyle/>
          <a:p>
            <a:r>
              <a:rPr lang="en-US" dirty="0"/>
              <a:t>1. Determine when the time is right</a:t>
            </a:r>
          </a:p>
        </p:txBody>
      </p:sp>
      <p:sp>
        <p:nvSpPr>
          <p:cNvPr id="4" name="Text Placeholder 3">
            <a:extLst>
              <a:ext uri="{FF2B5EF4-FFF2-40B4-BE49-F238E27FC236}">
                <a16:creationId xmlns:a16="http://schemas.microsoft.com/office/drawing/2014/main" id="{D881B100-1C0D-8E21-7FD3-A8A5439D26A2}"/>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827442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0ECE-135F-5C76-1E94-F220DA9F95EE}"/>
              </a:ext>
            </a:extLst>
          </p:cNvPr>
          <p:cNvSpPr>
            <a:spLocks noGrp="1"/>
          </p:cNvSpPr>
          <p:nvPr>
            <p:ph type="title"/>
          </p:nvPr>
        </p:nvSpPr>
        <p:spPr>
          <a:xfrm>
            <a:off x="730800" y="1166880"/>
            <a:ext cx="8918526" cy="1303809"/>
          </a:xfrm>
        </p:spPr>
        <p:txBody>
          <a:bodyPr/>
          <a:lstStyle/>
          <a:p>
            <a:r>
              <a:rPr lang="en-US" dirty="0"/>
              <a:t>Building a retirement income stream</a:t>
            </a:r>
          </a:p>
        </p:txBody>
      </p:sp>
      <p:sp>
        <p:nvSpPr>
          <p:cNvPr id="3" name="Subtitle 2">
            <a:extLst>
              <a:ext uri="{FF2B5EF4-FFF2-40B4-BE49-F238E27FC236}">
                <a16:creationId xmlns:a16="http://schemas.microsoft.com/office/drawing/2014/main" id="{284F4F6A-6AE5-9FEB-2D0B-A2AEC954A155}"/>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9B70B45A-2CE7-BBBF-FFE6-6F604E62F12E}"/>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60694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1B353F1-AB46-4392-A6AE-A7FC954A66BB}"/>
              </a:ext>
            </a:extLst>
          </p:cNvPr>
          <p:cNvGraphicFramePr/>
          <p:nvPr>
            <p:extLst>
              <p:ext uri="{D42A27DB-BD31-4B8C-83A1-F6EECF244321}">
                <p14:modId xmlns:p14="http://schemas.microsoft.com/office/powerpoint/2010/main" val="3363559680"/>
              </p:ext>
            </p:extLst>
          </p:nvPr>
        </p:nvGraphicFramePr>
        <p:xfrm>
          <a:off x="530523" y="1199592"/>
          <a:ext cx="11127777" cy="3665795"/>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13">
            <a:extLst>
              <a:ext uri="{FF2B5EF4-FFF2-40B4-BE49-F238E27FC236}">
                <a16:creationId xmlns:a16="http://schemas.microsoft.com/office/drawing/2014/main" id="{968728DE-0EA2-42CA-B3EE-8BA4A95E3E49}"/>
              </a:ext>
            </a:extLst>
          </p:cNvPr>
          <p:cNvSpPr>
            <a:spLocks noGrp="1"/>
          </p:cNvSpPr>
          <p:nvPr>
            <p:ph sz="quarter" idx="27"/>
          </p:nvPr>
        </p:nvSpPr>
        <p:spPr>
          <a:xfrm>
            <a:off x="457199" y="988409"/>
            <a:ext cx="9080032" cy="678781"/>
          </a:xfrm>
        </p:spPr>
        <p:txBody>
          <a:bodyPr/>
          <a:lstStyle/>
          <a:p>
            <a:pPr lvl="1">
              <a:spcAft>
                <a:spcPts val="0"/>
              </a:spcAft>
            </a:pPr>
            <a:r>
              <a:rPr lang="en-US" sz="1800" b="1" dirty="0"/>
              <a:t>10-Year Average Monthly Income From a $500,000 Investment</a:t>
            </a:r>
          </a:p>
          <a:p>
            <a:pPr lvl="1">
              <a:spcAft>
                <a:spcPts val="0"/>
              </a:spcAft>
            </a:pPr>
            <a:r>
              <a:rPr lang="en-US" sz="1400" i="1" dirty="0"/>
              <a:t>For the 10-year period ended June 30, 2024</a:t>
            </a:r>
          </a:p>
        </p:txBody>
      </p:sp>
      <p:sp>
        <p:nvSpPr>
          <p:cNvPr id="35" name="Text Placeholder 15">
            <a:extLst>
              <a:ext uri="{FF2B5EF4-FFF2-40B4-BE49-F238E27FC236}">
                <a16:creationId xmlns:a16="http://schemas.microsoft.com/office/drawing/2014/main" id="{6E4148D1-D632-4EC8-ADD9-AE7A49C8D940}"/>
              </a:ext>
            </a:extLst>
          </p:cNvPr>
          <p:cNvSpPr>
            <a:spLocks noGrp="1"/>
          </p:cNvSpPr>
          <p:nvPr>
            <p:ph type="body" sz="quarter" idx="26"/>
          </p:nvPr>
        </p:nvSpPr>
        <p:spPr>
          <a:xfrm>
            <a:off x="457199" y="6032550"/>
            <a:ext cx="11464835" cy="461665"/>
          </a:xfrm>
        </p:spPr>
        <p:txBody>
          <a:bodyPr vert="horz" wrap="square" lIns="0" tIns="0" rIns="0" bIns="0" rtlCol="0" anchor="b" anchorCtr="0">
            <a:spAutoFit/>
          </a:bodyPr>
          <a:lstStyle/>
          <a:p>
            <a:pPr defTabSz="914400"/>
            <a:r>
              <a:rPr lang="en-US" b="0" dirty="0">
                <a:solidFill>
                  <a:schemeClr val="tx1"/>
                </a:solidFill>
              </a:rPr>
              <a:t>Sources: FDIC for Money Market Savings Accounts and One-Year CDs, Bloomberg. Calculated based on a hypothetical $500,000 investment and the average 10-year yields based on month-end yield-to-worst values of the Bloomberg US Aggregate Bond , Municipal Bond, US Corporate, and the US Corporate High Yield indexes. Municipal Bonds income is based on the tax-equivalent yield, adjusted for the maximum 40.8% top marginal rate for net investment income (includes 3.8% Net Investment Income surtax from the Affordable Care Act). Indexes are unmanaged and one cannot invest directly in an index. They do not reflect any fees, expenses or sales charges.</a:t>
            </a:r>
          </a:p>
        </p:txBody>
      </p:sp>
      <p:sp>
        <p:nvSpPr>
          <p:cNvPr id="4" name="Text Placeholder 3">
            <a:extLst>
              <a:ext uri="{FF2B5EF4-FFF2-40B4-BE49-F238E27FC236}">
                <a16:creationId xmlns:a16="http://schemas.microsoft.com/office/drawing/2014/main" id="{AEC2D7C7-9677-4764-A7FF-E2620284D9C7}"/>
              </a:ext>
            </a:extLst>
          </p:cNvPr>
          <p:cNvSpPr>
            <a:spLocks noGrp="1"/>
          </p:cNvSpPr>
          <p:nvPr>
            <p:ph type="body" sz="quarter" idx="32"/>
          </p:nvPr>
        </p:nvSpPr>
        <p:spPr/>
        <p:txBody>
          <a:bodyPr/>
          <a:lstStyle/>
          <a:p>
            <a:r>
              <a:rPr lang="en-US" dirty="0">
                <a:solidFill>
                  <a:schemeClr val="tx1"/>
                </a:solidFill>
              </a:rPr>
              <a:t>Living off income-generating investments</a:t>
            </a:r>
          </a:p>
        </p:txBody>
      </p:sp>
      <p:graphicFrame>
        <p:nvGraphicFramePr>
          <p:cNvPr id="3565" name="Chart 3564" hidden="1">
            <a:extLst>
              <a:ext uri="{FF2B5EF4-FFF2-40B4-BE49-F238E27FC236}">
                <a16:creationId xmlns:a16="http://schemas.microsoft.com/office/drawing/2014/main" id="{1402C002-F57B-439F-A6D0-A99F3E20E6B5}"/>
              </a:ext>
            </a:extLst>
          </p:cNvPr>
          <p:cNvGraphicFramePr/>
          <p:nvPr/>
        </p:nvGraphicFramePr>
        <p:xfrm>
          <a:off x="782099" y="813096"/>
          <a:ext cx="9938337" cy="5417256"/>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D744EF8A-A75B-42DA-BD6A-2772EEB89832}"/>
              </a:ext>
            </a:extLst>
          </p:cNvPr>
          <p:cNvGrpSpPr/>
          <p:nvPr/>
        </p:nvGrpSpPr>
        <p:grpSpPr>
          <a:xfrm>
            <a:off x="1063784" y="2289785"/>
            <a:ext cx="1034006" cy="1409483"/>
            <a:chOff x="1081100" y="2698259"/>
            <a:chExt cx="1034006" cy="1409483"/>
          </a:xfrm>
        </p:grpSpPr>
        <p:sp>
          <p:nvSpPr>
            <p:cNvPr id="69" name="TextBox 68">
              <a:extLst>
                <a:ext uri="{FF2B5EF4-FFF2-40B4-BE49-F238E27FC236}">
                  <a16:creationId xmlns:a16="http://schemas.microsoft.com/office/drawing/2014/main" id="{7FB86C6B-746D-4F5F-98FF-90EAC6CEDBC4}"/>
                </a:ext>
              </a:extLst>
            </p:cNvPr>
            <p:cNvSpPr txBox="1"/>
            <p:nvPr/>
          </p:nvSpPr>
          <p:spPr>
            <a:xfrm>
              <a:off x="1141607" y="3610135"/>
              <a:ext cx="8899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Arial"/>
                  <a:ea typeface="+mn-ea"/>
                  <a:cs typeface="+mn-cs"/>
                </a:rPr>
                <a:t>$</a:t>
              </a:r>
              <a:r>
                <a:rPr lang="en-US" sz="2400" b="1" dirty="0">
                  <a:solidFill>
                    <a:schemeClr val="accent1"/>
                  </a:solidFill>
                  <a:latin typeface="Arial"/>
                </a:rPr>
                <a:t>93</a:t>
              </a:r>
              <a:endParaRPr kumimoji="0" lang="en-US" sz="2400" b="1" i="0" u="none" strike="noStrike" kern="1200" cap="none" spc="0" normalizeH="0" baseline="0" noProof="0" dirty="0">
                <a:ln>
                  <a:noFill/>
                </a:ln>
                <a:solidFill>
                  <a:schemeClr val="accent1"/>
                </a:solidFill>
                <a:effectLst/>
                <a:uLnTx/>
                <a:uFillTx/>
                <a:latin typeface="Arial"/>
                <a:ea typeface="+mn-ea"/>
                <a:cs typeface="+mn-cs"/>
              </a:endParaRPr>
            </a:p>
          </p:txBody>
        </p:sp>
        <p:grpSp>
          <p:nvGrpSpPr>
            <p:cNvPr id="3568" name="Group 4">
              <a:extLst>
                <a:ext uri="{FF2B5EF4-FFF2-40B4-BE49-F238E27FC236}">
                  <a16:creationId xmlns:a16="http://schemas.microsoft.com/office/drawing/2014/main" id="{0F350F12-DACB-448B-A035-1C1D4DE571D0}"/>
                </a:ext>
              </a:extLst>
            </p:cNvPr>
            <p:cNvGrpSpPr>
              <a:grpSpLocks noChangeAspect="1"/>
            </p:cNvGrpSpPr>
            <p:nvPr/>
          </p:nvGrpSpPr>
          <p:grpSpPr bwMode="auto">
            <a:xfrm>
              <a:off x="1081100" y="2698259"/>
              <a:ext cx="1034006" cy="1409483"/>
              <a:chOff x="-1202" y="2008"/>
              <a:chExt cx="716" cy="976"/>
            </a:xfrm>
          </p:grpSpPr>
          <p:sp>
            <p:nvSpPr>
              <p:cNvPr id="3570" name="Freeform 5">
                <a:extLst>
                  <a:ext uri="{FF2B5EF4-FFF2-40B4-BE49-F238E27FC236}">
                    <a16:creationId xmlns:a16="http://schemas.microsoft.com/office/drawing/2014/main" id="{592916C9-EA9E-424A-953B-95D0C2588428}"/>
                  </a:ext>
                </a:extLst>
              </p:cNvPr>
              <p:cNvSpPr>
                <a:spLocks/>
              </p:cNvSpPr>
              <p:nvPr/>
            </p:nvSpPr>
            <p:spPr bwMode="auto">
              <a:xfrm>
                <a:off x="-1137" y="2464"/>
                <a:ext cx="32" cy="390"/>
              </a:xfrm>
              <a:custGeom>
                <a:avLst/>
                <a:gdLst>
                  <a:gd name="T0" fmla="*/ 42 w 84"/>
                  <a:gd name="T1" fmla="*/ 0 h 1013"/>
                  <a:gd name="T2" fmla="*/ 0 w 84"/>
                  <a:gd name="T3" fmla="*/ 42 h 1013"/>
                  <a:gd name="T4" fmla="*/ 0 w 84"/>
                  <a:gd name="T5" fmla="*/ 42 h 1013"/>
                  <a:gd name="T6" fmla="*/ 0 w 84"/>
                  <a:gd name="T7" fmla="*/ 971 h 1013"/>
                  <a:gd name="T8" fmla="*/ 42 w 84"/>
                  <a:gd name="T9" fmla="*/ 1013 h 1013"/>
                  <a:gd name="T10" fmla="*/ 84 w 84"/>
                  <a:gd name="T11" fmla="*/ 971 h 1013"/>
                  <a:gd name="T12" fmla="*/ 84 w 84"/>
                  <a:gd name="T13" fmla="*/ 42 h 1013"/>
                  <a:gd name="T14" fmla="*/ 42 w 84"/>
                  <a:gd name="T15" fmla="*/ 0 h 1013"/>
                  <a:gd name="T16" fmla="*/ 42 w 84"/>
                  <a:gd name="T17" fmla="*/ 0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1013">
                    <a:moveTo>
                      <a:pt x="42" y="0"/>
                    </a:moveTo>
                    <a:cubicBezTo>
                      <a:pt x="19" y="0"/>
                      <a:pt x="0" y="19"/>
                      <a:pt x="0" y="42"/>
                    </a:cubicBezTo>
                    <a:cubicBezTo>
                      <a:pt x="0" y="42"/>
                      <a:pt x="0" y="42"/>
                      <a:pt x="0" y="42"/>
                    </a:cubicBezTo>
                    <a:cubicBezTo>
                      <a:pt x="0" y="971"/>
                      <a:pt x="0" y="971"/>
                      <a:pt x="0" y="971"/>
                    </a:cubicBezTo>
                    <a:cubicBezTo>
                      <a:pt x="0" y="995"/>
                      <a:pt x="19" y="1013"/>
                      <a:pt x="42" y="1013"/>
                    </a:cubicBezTo>
                    <a:cubicBezTo>
                      <a:pt x="65" y="1013"/>
                      <a:pt x="84" y="995"/>
                      <a:pt x="84" y="971"/>
                    </a:cubicBezTo>
                    <a:cubicBezTo>
                      <a:pt x="84" y="42"/>
                      <a:pt x="84" y="42"/>
                      <a:pt x="84" y="42"/>
                    </a:cubicBezTo>
                    <a:cubicBezTo>
                      <a:pt x="84" y="19"/>
                      <a:pt x="65" y="0"/>
                      <a:pt x="42" y="0"/>
                    </a:cubicBezTo>
                    <a:cubicBezTo>
                      <a:pt x="42" y="0"/>
                      <a:pt x="42" y="0"/>
                      <a:pt x="42"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71" name="Freeform 6">
                <a:extLst>
                  <a:ext uri="{FF2B5EF4-FFF2-40B4-BE49-F238E27FC236}">
                    <a16:creationId xmlns:a16="http://schemas.microsoft.com/office/drawing/2014/main" id="{11C7AAFF-D44E-4C76-9450-04741D591E7D}"/>
                  </a:ext>
                </a:extLst>
              </p:cNvPr>
              <p:cNvSpPr>
                <a:spLocks/>
              </p:cNvSpPr>
              <p:nvPr/>
            </p:nvSpPr>
            <p:spPr bwMode="auto">
              <a:xfrm>
                <a:off x="-584" y="2464"/>
                <a:ext cx="33" cy="390"/>
              </a:xfrm>
              <a:custGeom>
                <a:avLst/>
                <a:gdLst>
                  <a:gd name="T0" fmla="*/ 0 w 84"/>
                  <a:gd name="T1" fmla="*/ 42 h 1013"/>
                  <a:gd name="T2" fmla="*/ 0 w 84"/>
                  <a:gd name="T3" fmla="*/ 971 h 1013"/>
                  <a:gd name="T4" fmla="*/ 42 w 84"/>
                  <a:gd name="T5" fmla="*/ 1013 h 1013"/>
                  <a:gd name="T6" fmla="*/ 84 w 84"/>
                  <a:gd name="T7" fmla="*/ 971 h 1013"/>
                  <a:gd name="T8" fmla="*/ 84 w 84"/>
                  <a:gd name="T9" fmla="*/ 42 h 1013"/>
                  <a:gd name="T10" fmla="*/ 42 w 84"/>
                  <a:gd name="T11" fmla="*/ 0 h 1013"/>
                  <a:gd name="T12" fmla="*/ 0 w 84"/>
                  <a:gd name="T13" fmla="*/ 42 h 1013"/>
                </a:gdLst>
                <a:ahLst/>
                <a:cxnLst>
                  <a:cxn ang="0">
                    <a:pos x="T0" y="T1"/>
                  </a:cxn>
                  <a:cxn ang="0">
                    <a:pos x="T2" y="T3"/>
                  </a:cxn>
                  <a:cxn ang="0">
                    <a:pos x="T4" y="T5"/>
                  </a:cxn>
                  <a:cxn ang="0">
                    <a:pos x="T6" y="T7"/>
                  </a:cxn>
                  <a:cxn ang="0">
                    <a:pos x="T8" y="T9"/>
                  </a:cxn>
                  <a:cxn ang="0">
                    <a:pos x="T10" y="T11"/>
                  </a:cxn>
                  <a:cxn ang="0">
                    <a:pos x="T12" y="T13"/>
                  </a:cxn>
                </a:cxnLst>
                <a:rect l="0" t="0" r="r" b="b"/>
                <a:pathLst>
                  <a:path w="84" h="1013">
                    <a:moveTo>
                      <a:pt x="0" y="42"/>
                    </a:moveTo>
                    <a:cubicBezTo>
                      <a:pt x="0" y="971"/>
                      <a:pt x="0" y="971"/>
                      <a:pt x="0" y="971"/>
                    </a:cubicBezTo>
                    <a:cubicBezTo>
                      <a:pt x="0" y="995"/>
                      <a:pt x="19" y="1013"/>
                      <a:pt x="42" y="1013"/>
                    </a:cubicBezTo>
                    <a:cubicBezTo>
                      <a:pt x="65" y="1013"/>
                      <a:pt x="84" y="995"/>
                      <a:pt x="84" y="971"/>
                    </a:cubicBezTo>
                    <a:cubicBezTo>
                      <a:pt x="84" y="42"/>
                      <a:pt x="84" y="42"/>
                      <a:pt x="84" y="42"/>
                    </a:cubicBezTo>
                    <a:cubicBezTo>
                      <a:pt x="84" y="19"/>
                      <a:pt x="65" y="0"/>
                      <a:pt x="42" y="0"/>
                    </a:cubicBezTo>
                    <a:cubicBezTo>
                      <a:pt x="19" y="0"/>
                      <a:pt x="0" y="19"/>
                      <a:pt x="0" y="4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72" name="Freeform 7">
                <a:extLst>
                  <a:ext uri="{FF2B5EF4-FFF2-40B4-BE49-F238E27FC236}">
                    <a16:creationId xmlns:a16="http://schemas.microsoft.com/office/drawing/2014/main" id="{3446373C-A8A9-49FE-8536-77599BCDC052}"/>
                  </a:ext>
                </a:extLst>
              </p:cNvPr>
              <p:cNvSpPr>
                <a:spLocks noEditPoints="1"/>
              </p:cNvSpPr>
              <p:nvPr/>
            </p:nvSpPr>
            <p:spPr bwMode="auto">
              <a:xfrm>
                <a:off x="-1202" y="2008"/>
                <a:ext cx="716" cy="976"/>
              </a:xfrm>
              <a:custGeom>
                <a:avLst/>
                <a:gdLst>
                  <a:gd name="T0" fmla="*/ 74 w 1858"/>
                  <a:gd name="T1" fmla="*/ 733 h 2535"/>
                  <a:gd name="T2" fmla="*/ 0 w 1858"/>
                  <a:gd name="T3" fmla="*/ 2178 h 2535"/>
                  <a:gd name="T4" fmla="*/ 372 w 1858"/>
                  <a:gd name="T5" fmla="*/ 2534 h 2535"/>
                  <a:gd name="T6" fmla="*/ 1809 w 1858"/>
                  <a:gd name="T7" fmla="*/ 2313 h 2535"/>
                  <a:gd name="T8" fmla="*/ 1816 w 1858"/>
                  <a:gd name="T9" fmla="*/ 718 h 2535"/>
                  <a:gd name="T10" fmla="*/ 1774 w 1858"/>
                  <a:gd name="T11" fmla="*/ 591 h 2535"/>
                  <a:gd name="T12" fmla="*/ 1647 w 1858"/>
                  <a:gd name="T13" fmla="*/ 169 h 2535"/>
                  <a:gd name="T14" fmla="*/ 1309 w 1858"/>
                  <a:gd name="T15" fmla="*/ 0 h 2535"/>
                  <a:gd name="T16" fmla="*/ 1309 w 1858"/>
                  <a:gd name="T17" fmla="*/ 253 h 2535"/>
                  <a:gd name="T18" fmla="*/ 1013 w 1858"/>
                  <a:gd name="T19" fmla="*/ 549 h 2535"/>
                  <a:gd name="T20" fmla="*/ 633 w 1858"/>
                  <a:gd name="T21" fmla="*/ 169 h 2535"/>
                  <a:gd name="T22" fmla="*/ 295 w 1858"/>
                  <a:gd name="T23" fmla="*/ 0 h 2535"/>
                  <a:gd name="T24" fmla="*/ 1744 w 1858"/>
                  <a:gd name="T25" fmla="*/ 2259 h 2535"/>
                  <a:gd name="T26" fmla="*/ 372 w 1858"/>
                  <a:gd name="T27" fmla="*/ 2450 h 2535"/>
                  <a:gd name="T28" fmla="*/ 84 w 1858"/>
                  <a:gd name="T29" fmla="*/ 2178 h 2535"/>
                  <a:gd name="T30" fmla="*/ 192 w 1858"/>
                  <a:gd name="T31" fmla="*/ 1004 h 2535"/>
                  <a:gd name="T32" fmla="*/ 207 w 1858"/>
                  <a:gd name="T33" fmla="*/ 1012 h 2535"/>
                  <a:gd name="T34" fmla="*/ 230 w 1858"/>
                  <a:gd name="T35" fmla="*/ 1013 h 2535"/>
                  <a:gd name="T36" fmla="*/ 246 w 1858"/>
                  <a:gd name="T37" fmla="*/ 1005 h 2535"/>
                  <a:gd name="T38" fmla="*/ 268 w 1858"/>
                  <a:gd name="T39" fmla="*/ 972 h 2535"/>
                  <a:gd name="T40" fmla="*/ 480 w 1858"/>
                  <a:gd name="T41" fmla="*/ 1013 h 2535"/>
                  <a:gd name="T42" fmla="*/ 522 w 1858"/>
                  <a:gd name="T43" fmla="*/ 972 h 2535"/>
                  <a:gd name="T44" fmla="*/ 735 w 1858"/>
                  <a:gd name="T45" fmla="*/ 1012 h 2535"/>
                  <a:gd name="T46" fmla="*/ 830 w 1858"/>
                  <a:gd name="T47" fmla="*/ 972 h 2535"/>
                  <a:gd name="T48" fmla="*/ 1074 w 1858"/>
                  <a:gd name="T49" fmla="*/ 963 h 2535"/>
                  <a:gd name="T50" fmla="*/ 1282 w 1858"/>
                  <a:gd name="T51" fmla="*/ 972 h 2535"/>
                  <a:gd name="T52" fmla="*/ 1496 w 1858"/>
                  <a:gd name="T53" fmla="*/ 1012 h 2535"/>
                  <a:gd name="T54" fmla="*/ 1590 w 1858"/>
                  <a:gd name="T55" fmla="*/ 972 h 2535"/>
                  <a:gd name="T56" fmla="*/ 1613 w 1858"/>
                  <a:gd name="T57" fmla="*/ 1005 h 2535"/>
                  <a:gd name="T58" fmla="*/ 1651 w 1858"/>
                  <a:gd name="T59" fmla="*/ 1012 h 2535"/>
                  <a:gd name="T60" fmla="*/ 1671 w 1858"/>
                  <a:gd name="T61" fmla="*/ 999 h 2535"/>
                  <a:gd name="T62" fmla="*/ 1309 w 1858"/>
                  <a:gd name="T63" fmla="*/ 84 h 2535"/>
                  <a:gd name="T64" fmla="*/ 1309 w 1858"/>
                  <a:gd name="T65" fmla="*/ 169 h 2535"/>
                  <a:gd name="T66" fmla="*/ 1478 w 1858"/>
                  <a:gd name="T67" fmla="*/ 338 h 2535"/>
                  <a:gd name="T68" fmla="*/ 1478 w 1858"/>
                  <a:gd name="T69" fmla="*/ 253 h 2535"/>
                  <a:gd name="T70" fmla="*/ 1689 w 1858"/>
                  <a:gd name="T71" fmla="*/ 591 h 2535"/>
                  <a:gd name="T72" fmla="*/ 1478 w 1858"/>
                  <a:gd name="T73" fmla="*/ 909 h 2535"/>
                  <a:gd name="T74" fmla="*/ 1409 w 1858"/>
                  <a:gd name="T75" fmla="*/ 928 h 2535"/>
                  <a:gd name="T76" fmla="*/ 1182 w 1858"/>
                  <a:gd name="T77" fmla="*/ 591 h 2535"/>
                  <a:gd name="T78" fmla="*/ 1267 w 1858"/>
                  <a:gd name="T79" fmla="*/ 881 h 2535"/>
                  <a:gd name="T80" fmla="*/ 1155 w 1858"/>
                  <a:gd name="T81" fmla="*/ 928 h 2535"/>
                  <a:gd name="T82" fmla="*/ 911 w 1858"/>
                  <a:gd name="T83" fmla="*/ 938 h 2535"/>
                  <a:gd name="T84" fmla="*/ 833 w 1858"/>
                  <a:gd name="T85" fmla="*/ 710 h 2535"/>
                  <a:gd name="T86" fmla="*/ 760 w 1858"/>
                  <a:gd name="T87" fmla="*/ 380 h 2535"/>
                  <a:gd name="T88" fmla="*/ 648 w 1858"/>
                  <a:gd name="T89" fmla="*/ 928 h 2535"/>
                  <a:gd name="T90" fmla="*/ 633 w 1858"/>
                  <a:gd name="T91" fmla="*/ 253 h 2535"/>
                  <a:gd name="T92" fmla="*/ 422 w 1858"/>
                  <a:gd name="T93" fmla="*/ 943 h 2535"/>
                  <a:gd name="T94" fmla="*/ 217 w 1858"/>
                  <a:gd name="T95" fmla="*/ 904 h 2535"/>
                  <a:gd name="T96" fmla="*/ 295 w 1858"/>
                  <a:gd name="T97" fmla="*/ 84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58" h="2535">
                    <a:moveTo>
                      <a:pt x="84" y="211"/>
                    </a:moveTo>
                    <a:cubicBezTo>
                      <a:pt x="84" y="745"/>
                      <a:pt x="84" y="745"/>
                      <a:pt x="84" y="745"/>
                    </a:cubicBezTo>
                    <a:cubicBezTo>
                      <a:pt x="74" y="733"/>
                      <a:pt x="74" y="733"/>
                      <a:pt x="74" y="733"/>
                    </a:cubicBezTo>
                    <a:cubicBezTo>
                      <a:pt x="59" y="715"/>
                      <a:pt x="33" y="713"/>
                      <a:pt x="15" y="728"/>
                    </a:cubicBezTo>
                    <a:cubicBezTo>
                      <a:pt x="5" y="736"/>
                      <a:pt x="0" y="748"/>
                      <a:pt x="0" y="760"/>
                    </a:cubicBezTo>
                    <a:cubicBezTo>
                      <a:pt x="0" y="2178"/>
                      <a:pt x="0" y="2178"/>
                      <a:pt x="0" y="2178"/>
                    </a:cubicBezTo>
                    <a:cubicBezTo>
                      <a:pt x="0" y="2227"/>
                      <a:pt x="17" y="2275"/>
                      <a:pt x="49" y="2313"/>
                    </a:cubicBezTo>
                    <a:cubicBezTo>
                      <a:pt x="145" y="2428"/>
                      <a:pt x="145" y="2428"/>
                      <a:pt x="145" y="2428"/>
                    </a:cubicBezTo>
                    <a:cubicBezTo>
                      <a:pt x="201" y="2496"/>
                      <a:pt x="284" y="2535"/>
                      <a:pt x="372" y="2534"/>
                    </a:cubicBezTo>
                    <a:cubicBezTo>
                      <a:pt x="1486" y="2534"/>
                      <a:pt x="1486" y="2534"/>
                      <a:pt x="1486" y="2534"/>
                    </a:cubicBezTo>
                    <a:cubicBezTo>
                      <a:pt x="1574" y="2535"/>
                      <a:pt x="1657" y="2496"/>
                      <a:pt x="1713" y="2428"/>
                    </a:cubicBezTo>
                    <a:cubicBezTo>
                      <a:pt x="1809" y="2313"/>
                      <a:pt x="1809" y="2313"/>
                      <a:pt x="1809" y="2313"/>
                    </a:cubicBezTo>
                    <a:cubicBezTo>
                      <a:pt x="1841" y="2275"/>
                      <a:pt x="1858" y="2227"/>
                      <a:pt x="1858" y="2178"/>
                    </a:cubicBezTo>
                    <a:cubicBezTo>
                      <a:pt x="1858" y="760"/>
                      <a:pt x="1858" y="760"/>
                      <a:pt x="1858" y="760"/>
                    </a:cubicBezTo>
                    <a:cubicBezTo>
                      <a:pt x="1858" y="737"/>
                      <a:pt x="1839" y="718"/>
                      <a:pt x="1816" y="718"/>
                    </a:cubicBezTo>
                    <a:cubicBezTo>
                      <a:pt x="1804" y="718"/>
                      <a:pt x="1792" y="724"/>
                      <a:pt x="1784" y="733"/>
                    </a:cubicBezTo>
                    <a:cubicBezTo>
                      <a:pt x="1774" y="745"/>
                      <a:pt x="1774" y="745"/>
                      <a:pt x="1774" y="745"/>
                    </a:cubicBezTo>
                    <a:cubicBezTo>
                      <a:pt x="1774" y="591"/>
                      <a:pt x="1774" y="591"/>
                      <a:pt x="1774" y="591"/>
                    </a:cubicBezTo>
                    <a:cubicBezTo>
                      <a:pt x="1774" y="468"/>
                      <a:pt x="1684" y="362"/>
                      <a:pt x="1563" y="342"/>
                    </a:cubicBezTo>
                    <a:cubicBezTo>
                      <a:pt x="1563" y="253"/>
                      <a:pt x="1563" y="253"/>
                      <a:pt x="1563" y="253"/>
                    </a:cubicBezTo>
                    <a:cubicBezTo>
                      <a:pt x="1609" y="253"/>
                      <a:pt x="1647" y="216"/>
                      <a:pt x="1647" y="169"/>
                    </a:cubicBezTo>
                    <a:cubicBezTo>
                      <a:pt x="1647" y="84"/>
                      <a:pt x="1647" y="84"/>
                      <a:pt x="1647" y="84"/>
                    </a:cubicBezTo>
                    <a:cubicBezTo>
                      <a:pt x="1647" y="38"/>
                      <a:pt x="1609" y="0"/>
                      <a:pt x="1563" y="0"/>
                    </a:cubicBezTo>
                    <a:cubicBezTo>
                      <a:pt x="1309" y="0"/>
                      <a:pt x="1309" y="0"/>
                      <a:pt x="1309" y="0"/>
                    </a:cubicBezTo>
                    <a:cubicBezTo>
                      <a:pt x="1263" y="0"/>
                      <a:pt x="1225" y="38"/>
                      <a:pt x="1225" y="84"/>
                    </a:cubicBezTo>
                    <a:cubicBezTo>
                      <a:pt x="1225" y="169"/>
                      <a:pt x="1225" y="169"/>
                      <a:pt x="1225" y="169"/>
                    </a:cubicBezTo>
                    <a:cubicBezTo>
                      <a:pt x="1225" y="216"/>
                      <a:pt x="1263" y="253"/>
                      <a:pt x="1309" y="253"/>
                    </a:cubicBezTo>
                    <a:cubicBezTo>
                      <a:pt x="1309" y="342"/>
                      <a:pt x="1309" y="342"/>
                      <a:pt x="1309" y="342"/>
                    </a:cubicBezTo>
                    <a:cubicBezTo>
                      <a:pt x="1199" y="361"/>
                      <a:pt x="1114" y="450"/>
                      <a:pt x="1100" y="561"/>
                    </a:cubicBezTo>
                    <a:cubicBezTo>
                      <a:pt x="1072" y="553"/>
                      <a:pt x="1043" y="549"/>
                      <a:pt x="1013" y="549"/>
                    </a:cubicBezTo>
                    <a:cubicBezTo>
                      <a:pt x="954" y="549"/>
                      <a:pt x="896" y="565"/>
                      <a:pt x="845" y="595"/>
                    </a:cubicBezTo>
                    <a:cubicBezTo>
                      <a:pt x="845" y="380"/>
                      <a:pt x="845" y="380"/>
                      <a:pt x="845" y="380"/>
                    </a:cubicBezTo>
                    <a:cubicBezTo>
                      <a:pt x="844" y="264"/>
                      <a:pt x="750" y="169"/>
                      <a:pt x="633" y="169"/>
                    </a:cubicBezTo>
                    <a:cubicBezTo>
                      <a:pt x="587" y="169"/>
                      <a:pt x="543" y="184"/>
                      <a:pt x="507" y="212"/>
                    </a:cubicBezTo>
                    <a:cubicBezTo>
                      <a:pt x="507" y="211"/>
                      <a:pt x="507" y="211"/>
                      <a:pt x="507" y="211"/>
                    </a:cubicBezTo>
                    <a:cubicBezTo>
                      <a:pt x="507" y="95"/>
                      <a:pt x="412" y="0"/>
                      <a:pt x="295" y="0"/>
                    </a:cubicBezTo>
                    <a:cubicBezTo>
                      <a:pt x="179" y="0"/>
                      <a:pt x="84" y="95"/>
                      <a:pt x="84" y="211"/>
                    </a:cubicBezTo>
                    <a:close/>
                    <a:moveTo>
                      <a:pt x="1774" y="2178"/>
                    </a:moveTo>
                    <a:cubicBezTo>
                      <a:pt x="1774" y="2207"/>
                      <a:pt x="1763" y="2236"/>
                      <a:pt x="1744" y="2259"/>
                    </a:cubicBezTo>
                    <a:cubicBezTo>
                      <a:pt x="1648" y="2374"/>
                      <a:pt x="1648" y="2374"/>
                      <a:pt x="1648" y="2374"/>
                    </a:cubicBezTo>
                    <a:cubicBezTo>
                      <a:pt x="1608" y="2422"/>
                      <a:pt x="1549" y="2450"/>
                      <a:pt x="1486" y="2450"/>
                    </a:cubicBezTo>
                    <a:cubicBezTo>
                      <a:pt x="372" y="2450"/>
                      <a:pt x="372" y="2450"/>
                      <a:pt x="372" y="2450"/>
                    </a:cubicBezTo>
                    <a:cubicBezTo>
                      <a:pt x="309" y="2450"/>
                      <a:pt x="250" y="2422"/>
                      <a:pt x="210" y="2374"/>
                    </a:cubicBezTo>
                    <a:cubicBezTo>
                      <a:pt x="114" y="2259"/>
                      <a:pt x="114" y="2259"/>
                      <a:pt x="114" y="2259"/>
                    </a:cubicBezTo>
                    <a:cubicBezTo>
                      <a:pt x="95" y="2236"/>
                      <a:pt x="84" y="2207"/>
                      <a:pt x="84" y="2178"/>
                    </a:cubicBezTo>
                    <a:cubicBezTo>
                      <a:pt x="84" y="877"/>
                      <a:pt x="84" y="877"/>
                      <a:pt x="84" y="877"/>
                    </a:cubicBezTo>
                    <a:cubicBezTo>
                      <a:pt x="187" y="999"/>
                      <a:pt x="187" y="999"/>
                      <a:pt x="187" y="999"/>
                    </a:cubicBezTo>
                    <a:cubicBezTo>
                      <a:pt x="188" y="1001"/>
                      <a:pt x="190" y="1002"/>
                      <a:pt x="192" y="1004"/>
                    </a:cubicBezTo>
                    <a:cubicBezTo>
                      <a:pt x="194" y="1006"/>
                      <a:pt x="195" y="1007"/>
                      <a:pt x="197" y="1009"/>
                    </a:cubicBezTo>
                    <a:cubicBezTo>
                      <a:pt x="198" y="1009"/>
                      <a:pt x="198" y="1009"/>
                      <a:pt x="199" y="1009"/>
                    </a:cubicBezTo>
                    <a:cubicBezTo>
                      <a:pt x="201" y="1010"/>
                      <a:pt x="204" y="1011"/>
                      <a:pt x="207" y="1012"/>
                    </a:cubicBezTo>
                    <a:cubicBezTo>
                      <a:pt x="210" y="1013"/>
                      <a:pt x="212" y="1014"/>
                      <a:pt x="214" y="1014"/>
                    </a:cubicBezTo>
                    <a:cubicBezTo>
                      <a:pt x="217" y="1014"/>
                      <a:pt x="220" y="1014"/>
                      <a:pt x="223" y="1014"/>
                    </a:cubicBezTo>
                    <a:cubicBezTo>
                      <a:pt x="225" y="1014"/>
                      <a:pt x="228" y="1013"/>
                      <a:pt x="230" y="1013"/>
                    </a:cubicBezTo>
                    <a:cubicBezTo>
                      <a:pt x="233" y="1012"/>
                      <a:pt x="235" y="1011"/>
                      <a:pt x="237" y="1010"/>
                    </a:cubicBezTo>
                    <a:cubicBezTo>
                      <a:pt x="240" y="1008"/>
                      <a:pt x="242" y="1007"/>
                      <a:pt x="245" y="1005"/>
                    </a:cubicBezTo>
                    <a:cubicBezTo>
                      <a:pt x="245" y="1005"/>
                      <a:pt x="246" y="1005"/>
                      <a:pt x="246" y="1005"/>
                    </a:cubicBezTo>
                    <a:cubicBezTo>
                      <a:pt x="248" y="1003"/>
                      <a:pt x="249" y="1001"/>
                      <a:pt x="250" y="999"/>
                    </a:cubicBezTo>
                    <a:cubicBezTo>
                      <a:pt x="252" y="998"/>
                      <a:pt x="254" y="996"/>
                      <a:pt x="255" y="994"/>
                    </a:cubicBezTo>
                    <a:cubicBezTo>
                      <a:pt x="268" y="972"/>
                      <a:pt x="268" y="972"/>
                      <a:pt x="268" y="972"/>
                    </a:cubicBezTo>
                    <a:cubicBezTo>
                      <a:pt x="278" y="957"/>
                      <a:pt x="298" y="953"/>
                      <a:pt x="313" y="963"/>
                    </a:cubicBezTo>
                    <a:cubicBezTo>
                      <a:pt x="317" y="966"/>
                      <a:pt x="320" y="969"/>
                      <a:pt x="323" y="972"/>
                    </a:cubicBezTo>
                    <a:cubicBezTo>
                      <a:pt x="355" y="1027"/>
                      <a:pt x="425" y="1045"/>
                      <a:pt x="480" y="1013"/>
                    </a:cubicBezTo>
                    <a:cubicBezTo>
                      <a:pt x="481" y="1012"/>
                      <a:pt x="483" y="1011"/>
                      <a:pt x="485" y="1010"/>
                    </a:cubicBezTo>
                    <a:cubicBezTo>
                      <a:pt x="489" y="1008"/>
                      <a:pt x="492" y="1005"/>
                      <a:pt x="495" y="1002"/>
                    </a:cubicBezTo>
                    <a:cubicBezTo>
                      <a:pt x="506" y="993"/>
                      <a:pt x="515" y="983"/>
                      <a:pt x="522" y="972"/>
                    </a:cubicBezTo>
                    <a:cubicBezTo>
                      <a:pt x="532" y="957"/>
                      <a:pt x="552" y="953"/>
                      <a:pt x="567" y="963"/>
                    </a:cubicBezTo>
                    <a:cubicBezTo>
                      <a:pt x="571" y="966"/>
                      <a:pt x="574" y="969"/>
                      <a:pt x="576" y="972"/>
                    </a:cubicBezTo>
                    <a:cubicBezTo>
                      <a:pt x="609" y="1027"/>
                      <a:pt x="680" y="1045"/>
                      <a:pt x="735" y="1012"/>
                    </a:cubicBezTo>
                    <a:cubicBezTo>
                      <a:pt x="752" y="1002"/>
                      <a:pt x="765" y="989"/>
                      <a:pt x="775" y="972"/>
                    </a:cubicBezTo>
                    <a:cubicBezTo>
                      <a:pt x="785" y="957"/>
                      <a:pt x="805" y="953"/>
                      <a:pt x="820" y="963"/>
                    </a:cubicBezTo>
                    <a:cubicBezTo>
                      <a:pt x="824" y="966"/>
                      <a:pt x="827" y="969"/>
                      <a:pt x="830" y="972"/>
                    </a:cubicBezTo>
                    <a:cubicBezTo>
                      <a:pt x="863" y="1027"/>
                      <a:pt x="934" y="1045"/>
                      <a:pt x="989" y="1012"/>
                    </a:cubicBezTo>
                    <a:cubicBezTo>
                      <a:pt x="1005" y="1002"/>
                      <a:pt x="1019" y="989"/>
                      <a:pt x="1028" y="972"/>
                    </a:cubicBezTo>
                    <a:cubicBezTo>
                      <a:pt x="1038" y="957"/>
                      <a:pt x="1059" y="953"/>
                      <a:pt x="1074" y="963"/>
                    </a:cubicBezTo>
                    <a:cubicBezTo>
                      <a:pt x="1077" y="966"/>
                      <a:pt x="1081" y="969"/>
                      <a:pt x="1083" y="972"/>
                    </a:cubicBezTo>
                    <a:cubicBezTo>
                      <a:pt x="1116" y="1027"/>
                      <a:pt x="1187" y="1045"/>
                      <a:pt x="1242" y="1012"/>
                    </a:cubicBezTo>
                    <a:cubicBezTo>
                      <a:pt x="1259" y="1002"/>
                      <a:pt x="1272" y="989"/>
                      <a:pt x="1282" y="972"/>
                    </a:cubicBezTo>
                    <a:cubicBezTo>
                      <a:pt x="1292" y="957"/>
                      <a:pt x="1312" y="953"/>
                      <a:pt x="1327" y="963"/>
                    </a:cubicBezTo>
                    <a:cubicBezTo>
                      <a:pt x="1331" y="966"/>
                      <a:pt x="1334" y="969"/>
                      <a:pt x="1336" y="972"/>
                    </a:cubicBezTo>
                    <a:cubicBezTo>
                      <a:pt x="1369" y="1027"/>
                      <a:pt x="1441" y="1045"/>
                      <a:pt x="1496" y="1012"/>
                    </a:cubicBezTo>
                    <a:cubicBezTo>
                      <a:pt x="1512" y="1002"/>
                      <a:pt x="1526" y="988"/>
                      <a:pt x="1535" y="972"/>
                    </a:cubicBezTo>
                    <a:cubicBezTo>
                      <a:pt x="1544" y="957"/>
                      <a:pt x="1564" y="952"/>
                      <a:pt x="1579" y="961"/>
                    </a:cubicBezTo>
                    <a:cubicBezTo>
                      <a:pt x="1583" y="964"/>
                      <a:pt x="1587" y="968"/>
                      <a:pt x="1590" y="972"/>
                    </a:cubicBezTo>
                    <a:cubicBezTo>
                      <a:pt x="1603" y="994"/>
                      <a:pt x="1603" y="994"/>
                      <a:pt x="1603" y="994"/>
                    </a:cubicBezTo>
                    <a:cubicBezTo>
                      <a:pt x="1606" y="997"/>
                      <a:pt x="1609" y="1001"/>
                      <a:pt x="1612" y="1005"/>
                    </a:cubicBezTo>
                    <a:cubicBezTo>
                      <a:pt x="1612" y="1005"/>
                      <a:pt x="1613" y="1005"/>
                      <a:pt x="1613" y="1005"/>
                    </a:cubicBezTo>
                    <a:cubicBezTo>
                      <a:pt x="1616" y="1007"/>
                      <a:pt x="1618" y="1008"/>
                      <a:pt x="1621" y="1010"/>
                    </a:cubicBezTo>
                    <a:cubicBezTo>
                      <a:pt x="1625" y="1013"/>
                      <a:pt x="1630" y="1014"/>
                      <a:pt x="1635" y="1014"/>
                    </a:cubicBezTo>
                    <a:cubicBezTo>
                      <a:pt x="1640" y="1015"/>
                      <a:pt x="1646" y="1014"/>
                      <a:pt x="1651" y="1012"/>
                    </a:cubicBezTo>
                    <a:cubicBezTo>
                      <a:pt x="1654" y="1011"/>
                      <a:pt x="1657" y="1010"/>
                      <a:pt x="1659" y="1009"/>
                    </a:cubicBezTo>
                    <a:cubicBezTo>
                      <a:pt x="1660" y="1009"/>
                      <a:pt x="1660" y="1009"/>
                      <a:pt x="1661" y="1009"/>
                    </a:cubicBezTo>
                    <a:cubicBezTo>
                      <a:pt x="1664" y="1005"/>
                      <a:pt x="1668" y="1002"/>
                      <a:pt x="1671" y="999"/>
                    </a:cubicBezTo>
                    <a:cubicBezTo>
                      <a:pt x="1774" y="877"/>
                      <a:pt x="1774" y="877"/>
                      <a:pt x="1774" y="877"/>
                    </a:cubicBezTo>
                    <a:lnTo>
                      <a:pt x="1774" y="2178"/>
                    </a:lnTo>
                    <a:close/>
                    <a:moveTo>
                      <a:pt x="1309" y="84"/>
                    </a:moveTo>
                    <a:cubicBezTo>
                      <a:pt x="1563" y="85"/>
                      <a:pt x="1563" y="85"/>
                      <a:pt x="1563" y="85"/>
                    </a:cubicBezTo>
                    <a:cubicBezTo>
                      <a:pt x="1563" y="169"/>
                      <a:pt x="1563" y="169"/>
                      <a:pt x="1563" y="169"/>
                    </a:cubicBezTo>
                    <a:cubicBezTo>
                      <a:pt x="1309" y="169"/>
                      <a:pt x="1309" y="169"/>
                      <a:pt x="1309" y="169"/>
                    </a:cubicBezTo>
                    <a:lnTo>
                      <a:pt x="1309" y="84"/>
                    </a:lnTo>
                    <a:close/>
                    <a:moveTo>
                      <a:pt x="1478" y="253"/>
                    </a:moveTo>
                    <a:cubicBezTo>
                      <a:pt x="1478" y="338"/>
                      <a:pt x="1478" y="338"/>
                      <a:pt x="1478" y="338"/>
                    </a:cubicBezTo>
                    <a:cubicBezTo>
                      <a:pt x="1394" y="338"/>
                      <a:pt x="1394" y="338"/>
                      <a:pt x="1394" y="338"/>
                    </a:cubicBezTo>
                    <a:cubicBezTo>
                      <a:pt x="1394" y="253"/>
                      <a:pt x="1394" y="253"/>
                      <a:pt x="1394" y="253"/>
                    </a:cubicBezTo>
                    <a:lnTo>
                      <a:pt x="1478" y="253"/>
                    </a:lnTo>
                    <a:close/>
                    <a:moveTo>
                      <a:pt x="1351" y="422"/>
                    </a:moveTo>
                    <a:cubicBezTo>
                      <a:pt x="1520" y="422"/>
                      <a:pt x="1520" y="422"/>
                      <a:pt x="1520" y="422"/>
                    </a:cubicBezTo>
                    <a:cubicBezTo>
                      <a:pt x="1614" y="422"/>
                      <a:pt x="1689" y="498"/>
                      <a:pt x="1689" y="591"/>
                    </a:cubicBezTo>
                    <a:cubicBezTo>
                      <a:pt x="1689" y="846"/>
                      <a:pt x="1689" y="846"/>
                      <a:pt x="1689" y="846"/>
                    </a:cubicBezTo>
                    <a:cubicBezTo>
                      <a:pt x="1642" y="904"/>
                      <a:pt x="1642" y="904"/>
                      <a:pt x="1642" y="904"/>
                    </a:cubicBezTo>
                    <a:cubicBezTo>
                      <a:pt x="1595" y="860"/>
                      <a:pt x="1521" y="862"/>
                      <a:pt x="1478" y="909"/>
                    </a:cubicBezTo>
                    <a:cubicBezTo>
                      <a:pt x="1472" y="915"/>
                      <a:pt x="1467" y="922"/>
                      <a:pt x="1463" y="928"/>
                    </a:cubicBezTo>
                    <a:cubicBezTo>
                      <a:pt x="1453" y="944"/>
                      <a:pt x="1433" y="948"/>
                      <a:pt x="1418" y="938"/>
                    </a:cubicBezTo>
                    <a:cubicBezTo>
                      <a:pt x="1414" y="935"/>
                      <a:pt x="1411" y="932"/>
                      <a:pt x="1409" y="928"/>
                    </a:cubicBezTo>
                    <a:cubicBezTo>
                      <a:pt x="1395" y="907"/>
                      <a:pt x="1375" y="890"/>
                      <a:pt x="1351" y="881"/>
                    </a:cubicBezTo>
                    <a:cubicBezTo>
                      <a:pt x="1349" y="763"/>
                      <a:pt x="1285" y="654"/>
                      <a:pt x="1182" y="595"/>
                    </a:cubicBezTo>
                    <a:cubicBezTo>
                      <a:pt x="1182" y="591"/>
                      <a:pt x="1182" y="591"/>
                      <a:pt x="1182" y="591"/>
                    </a:cubicBezTo>
                    <a:cubicBezTo>
                      <a:pt x="1183" y="498"/>
                      <a:pt x="1258" y="422"/>
                      <a:pt x="1351" y="422"/>
                    </a:cubicBezTo>
                    <a:close/>
                    <a:moveTo>
                      <a:pt x="1122" y="658"/>
                    </a:moveTo>
                    <a:cubicBezTo>
                      <a:pt x="1209" y="699"/>
                      <a:pt x="1265" y="785"/>
                      <a:pt x="1267" y="881"/>
                    </a:cubicBezTo>
                    <a:cubicBezTo>
                      <a:pt x="1243" y="890"/>
                      <a:pt x="1223" y="907"/>
                      <a:pt x="1210" y="928"/>
                    </a:cubicBezTo>
                    <a:cubicBezTo>
                      <a:pt x="1200" y="944"/>
                      <a:pt x="1179" y="948"/>
                      <a:pt x="1164" y="938"/>
                    </a:cubicBezTo>
                    <a:cubicBezTo>
                      <a:pt x="1161" y="935"/>
                      <a:pt x="1158" y="932"/>
                      <a:pt x="1155" y="928"/>
                    </a:cubicBezTo>
                    <a:cubicBezTo>
                      <a:pt x="1122" y="874"/>
                      <a:pt x="1051" y="856"/>
                      <a:pt x="996" y="889"/>
                    </a:cubicBezTo>
                    <a:cubicBezTo>
                      <a:pt x="980" y="899"/>
                      <a:pt x="966" y="912"/>
                      <a:pt x="956" y="928"/>
                    </a:cubicBezTo>
                    <a:cubicBezTo>
                      <a:pt x="946" y="944"/>
                      <a:pt x="926" y="948"/>
                      <a:pt x="911" y="938"/>
                    </a:cubicBezTo>
                    <a:cubicBezTo>
                      <a:pt x="907" y="935"/>
                      <a:pt x="904" y="932"/>
                      <a:pt x="902" y="928"/>
                    </a:cubicBezTo>
                    <a:cubicBezTo>
                      <a:pt x="873" y="879"/>
                      <a:pt x="813" y="859"/>
                      <a:pt x="760" y="881"/>
                    </a:cubicBezTo>
                    <a:cubicBezTo>
                      <a:pt x="762" y="817"/>
                      <a:pt x="787" y="756"/>
                      <a:pt x="833" y="710"/>
                    </a:cubicBezTo>
                    <a:cubicBezTo>
                      <a:pt x="909" y="634"/>
                      <a:pt x="1024" y="613"/>
                      <a:pt x="1122" y="658"/>
                    </a:cubicBezTo>
                    <a:close/>
                    <a:moveTo>
                      <a:pt x="633" y="253"/>
                    </a:moveTo>
                    <a:cubicBezTo>
                      <a:pt x="703" y="254"/>
                      <a:pt x="760" y="310"/>
                      <a:pt x="760" y="380"/>
                    </a:cubicBezTo>
                    <a:cubicBezTo>
                      <a:pt x="760" y="664"/>
                      <a:pt x="760" y="664"/>
                      <a:pt x="760" y="664"/>
                    </a:cubicBezTo>
                    <a:cubicBezTo>
                      <a:pt x="692" y="740"/>
                      <a:pt x="663" y="842"/>
                      <a:pt x="681" y="942"/>
                    </a:cubicBezTo>
                    <a:cubicBezTo>
                      <a:pt x="668" y="944"/>
                      <a:pt x="655" y="939"/>
                      <a:pt x="648" y="928"/>
                    </a:cubicBezTo>
                    <a:cubicBezTo>
                      <a:pt x="620" y="879"/>
                      <a:pt x="559" y="859"/>
                      <a:pt x="507" y="881"/>
                    </a:cubicBezTo>
                    <a:cubicBezTo>
                      <a:pt x="507" y="380"/>
                      <a:pt x="507" y="380"/>
                      <a:pt x="507" y="380"/>
                    </a:cubicBezTo>
                    <a:cubicBezTo>
                      <a:pt x="507" y="310"/>
                      <a:pt x="563" y="254"/>
                      <a:pt x="633" y="253"/>
                    </a:cubicBezTo>
                    <a:close/>
                    <a:moveTo>
                      <a:pt x="295" y="84"/>
                    </a:moveTo>
                    <a:cubicBezTo>
                      <a:pt x="365" y="85"/>
                      <a:pt x="422" y="141"/>
                      <a:pt x="422" y="211"/>
                    </a:cubicBezTo>
                    <a:cubicBezTo>
                      <a:pt x="422" y="943"/>
                      <a:pt x="422" y="943"/>
                      <a:pt x="422" y="943"/>
                    </a:cubicBezTo>
                    <a:cubicBezTo>
                      <a:pt x="411" y="943"/>
                      <a:pt x="401" y="938"/>
                      <a:pt x="395" y="928"/>
                    </a:cubicBezTo>
                    <a:cubicBezTo>
                      <a:pt x="362" y="874"/>
                      <a:pt x="291" y="856"/>
                      <a:pt x="236" y="889"/>
                    </a:cubicBezTo>
                    <a:cubicBezTo>
                      <a:pt x="229" y="893"/>
                      <a:pt x="223" y="898"/>
                      <a:pt x="217" y="904"/>
                    </a:cubicBezTo>
                    <a:cubicBezTo>
                      <a:pt x="169" y="846"/>
                      <a:pt x="169" y="846"/>
                      <a:pt x="169" y="846"/>
                    </a:cubicBezTo>
                    <a:cubicBezTo>
                      <a:pt x="169" y="211"/>
                      <a:pt x="169" y="211"/>
                      <a:pt x="169" y="211"/>
                    </a:cubicBezTo>
                    <a:cubicBezTo>
                      <a:pt x="169" y="141"/>
                      <a:pt x="225" y="85"/>
                      <a:pt x="295" y="8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10" name="Group 9">
            <a:extLst>
              <a:ext uri="{FF2B5EF4-FFF2-40B4-BE49-F238E27FC236}">
                <a16:creationId xmlns:a16="http://schemas.microsoft.com/office/drawing/2014/main" id="{89F53796-752A-42B8-AE53-D88524D6BBF8}"/>
              </a:ext>
            </a:extLst>
          </p:cNvPr>
          <p:cNvGrpSpPr/>
          <p:nvPr/>
        </p:nvGrpSpPr>
        <p:grpSpPr>
          <a:xfrm>
            <a:off x="2821962" y="2317394"/>
            <a:ext cx="1066828" cy="1345932"/>
            <a:chOff x="2855487" y="2738097"/>
            <a:chExt cx="1066828" cy="1345932"/>
          </a:xfrm>
        </p:grpSpPr>
        <p:grpSp>
          <p:nvGrpSpPr>
            <p:cNvPr id="802" name="Group 801">
              <a:extLst>
                <a:ext uri="{FF2B5EF4-FFF2-40B4-BE49-F238E27FC236}">
                  <a16:creationId xmlns:a16="http://schemas.microsoft.com/office/drawing/2014/main" id="{40E3C0FA-1F8B-4333-AA61-DA04773989A9}"/>
                </a:ext>
              </a:extLst>
            </p:cNvPr>
            <p:cNvGrpSpPr/>
            <p:nvPr/>
          </p:nvGrpSpPr>
          <p:grpSpPr>
            <a:xfrm>
              <a:off x="2855487" y="2738097"/>
              <a:ext cx="1066828" cy="1345932"/>
              <a:chOff x="2775974" y="3356139"/>
              <a:chExt cx="1195387" cy="1508125"/>
            </a:xfrm>
          </p:grpSpPr>
          <p:sp>
            <p:nvSpPr>
              <p:cNvPr id="70" name="TextBox 69">
                <a:extLst>
                  <a:ext uri="{FF2B5EF4-FFF2-40B4-BE49-F238E27FC236}">
                    <a16:creationId xmlns:a16="http://schemas.microsoft.com/office/drawing/2014/main" id="{6E12C903-4CE3-48A2-B109-930AD0CDBAAA}"/>
                  </a:ext>
                </a:extLst>
              </p:cNvPr>
              <p:cNvSpPr txBox="1"/>
              <p:nvPr/>
            </p:nvSpPr>
            <p:spPr>
              <a:xfrm>
                <a:off x="2838274" y="4281472"/>
                <a:ext cx="1054125" cy="5172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Arial"/>
                    <a:ea typeface="+mn-ea"/>
                    <a:cs typeface="+mn-cs"/>
                  </a:rPr>
                  <a:t>$</a:t>
                </a:r>
                <a:r>
                  <a:rPr lang="en-US" sz="2400" b="1" dirty="0">
                    <a:solidFill>
                      <a:schemeClr val="accent1"/>
                    </a:solidFill>
                    <a:latin typeface="Arial"/>
                  </a:rPr>
                  <a:t>214</a:t>
                </a:r>
                <a:endParaRPr kumimoji="0" lang="en-US" sz="2400" b="1" i="0" u="none" strike="noStrike" kern="1200" cap="none" spc="0" normalizeH="0" baseline="0" noProof="0" dirty="0">
                  <a:ln>
                    <a:noFill/>
                  </a:ln>
                  <a:solidFill>
                    <a:schemeClr val="accent1"/>
                  </a:solidFill>
                  <a:effectLst/>
                  <a:uLnTx/>
                  <a:uFillTx/>
                  <a:latin typeface="Arial"/>
                  <a:ea typeface="+mn-ea"/>
                  <a:cs typeface="+mn-cs"/>
                </a:endParaRPr>
              </a:p>
            </p:txBody>
          </p:sp>
          <p:grpSp>
            <p:nvGrpSpPr>
              <p:cNvPr id="3575" name="Group 10">
                <a:extLst>
                  <a:ext uri="{FF2B5EF4-FFF2-40B4-BE49-F238E27FC236}">
                    <a16:creationId xmlns:a16="http://schemas.microsoft.com/office/drawing/2014/main" id="{13B157A5-B6CE-4499-8543-FC7C02A96B29}"/>
                  </a:ext>
                </a:extLst>
              </p:cNvPr>
              <p:cNvGrpSpPr>
                <a:grpSpLocks noChangeAspect="1"/>
              </p:cNvGrpSpPr>
              <p:nvPr/>
            </p:nvGrpSpPr>
            <p:grpSpPr bwMode="auto">
              <a:xfrm>
                <a:off x="2775974" y="3356139"/>
                <a:ext cx="1195387" cy="1508125"/>
                <a:chOff x="1749" y="1756"/>
                <a:chExt cx="753" cy="950"/>
              </a:xfrm>
              <a:solidFill>
                <a:schemeClr val="accent4"/>
              </a:solidFill>
            </p:grpSpPr>
            <p:sp>
              <p:nvSpPr>
                <p:cNvPr id="3577" name="Freeform 11">
                  <a:extLst>
                    <a:ext uri="{FF2B5EF4-FFF2-40B4-BE49-F238E27FC236}">
                      <a16:creationId xmlns:a16="http://schemas.microsoft.com/office/drawing/2014/main" id="{54CB0513-E3D3-4DC2-B00B-E7B62DE107B6}"/>
                    </a:ext>
                  </a:extLst>
                </p:cNvPr>
                <p:cNvSpPr>
                  <a:spLocks/>
                </p:cNvSpPr>
                <p:nvPr/>
              </p:nvSpPr>
              <p:spPr bwMode="auto">
                <a:xfrm>
                  <a:off x="1860" y="2212"/>
                  <a:ext cx="381" cy="46"/>
                </a:xfrm>
                <a:custGeom>
                  <a:avLst/>
                  <a:gdLst>
                    <a:gd name="T0" fmla="*/ 1126 w 1197"/>
                    <a:gd name="T1" fmla="*/ 143 h 143"/>
                    <a:gd name="T2" fmla="*/ 71 w 1197"/>
                    <a:gd name="T3" fmla="*/ 143 h 143"/>
                    <a:gd name="T4" fmla="*/ 0 w 1197"/>
                    <a:gd name="T5" fmla="*/ 71 h 143"/>
                    <a:gd name="T6" fmla="*/ 0 w 1197"/>
                    <a:gd name="T7" fmla="*/ 71 h 143"/>
                    <a:gd name="T8" fmla="*/ 71 w 1197"/>
                    <a:gd name="T9" fmla="*/ 0 h 143"/>
                    <a:gd name="T10" fmla="*/ 1126 w 1197"/>
                    <a:gd name="T11" fmla="*/ 0 h 143"/>
                    <a:gd name="T12" fmla="*/ 1197 w 1197"/>
                    <a:gd name="T13" fmla="*/ 71 h 143"/>
                    <a:gd name="T14" fmla="*/ 1197 w 1197"/>
                    <a:gd name="T15" fmla="*/ 71 h 143"/>
                    <a:gd name="T16" fmla="*/ 1126 w 1197"/>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143">
                      <a:moveTo>
                        <a:pt x="1126" y="143"/>
                      </a:moveTo>
                      <a:cubicBezTo>
                        <a:pt x="71" y="143"/>
                        <a:pt x="71" y="143"/>
                        <a:pt x="71" y="143"/>
                      </a:cubicBezTo>
                      <a:cubicBezTo>
                        <a:pt x="32" y="143"/>
                        <a:pt x="0" y="111"/>
                        <a:pt x="0" y="71"/>
                      </a:cubicBezTo>
                      <a:cubicBezTo>
                        <a:pt x="0" y="71"/>
                        <a:pt x="0" y="71"/>
                        <a:pt x="0" y="71"/>
                      </a:cubicBezTo>
                      <a:cubicBezTo>
                        <a:pt x="0" y="32"/>
                        <a:pt x="32" y="0"/>
                        <a:pt x="71" y="0"/>
                      </a:cubicBezTo>
                      <a:cubicBezTo>
                        <a:pt x="1126" y="0"/>
                        <a:pt x="1126" y="0"/>
                        <a:pt x="1126" y="0"/>
                      </a:cubicBezTo>
                      <a:cubicBezTo>
                        <a:pt x="1165" y="0"/>
                        <a:pt x="1197" y="32"/>
                        <a:pt x="1197" y="71"/>
                      </a:cubicBezTo>
                      <a:cubicBezTo>
                        <a:pt x="1197" y="71"/>
                        <a:pt x="1197" y="71"/>
                        <a:pt x="1197" y="71"/>
                      </a:cubicBezTo>
                      <a:cubicBezTo>
                        <a:pt x="1197" y="111"/>
                        <a:pt x="1165" y="143"/>
                        <a:pt x="1126" y="143"/>
                      </a:cubicBezTo>
                      <a:close/>
                    </a:path>
                  </a:pathLst>
                </a:custGeom>
                <a:grpFill/>
                <a:ln w="222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78" name="Freeform 12">
                  <a:extLst>
                    <a:ext uri="{FF2B5EF4-FFF2-40B4-BE49-F238E27FC236}">
                      <a16:creationId xmlns:a16="http://schemas.microsoft.com/office/drawing/2014/main" id="{F6F06EBC-725F-4080-B2B6-6CF9D11A29E0}"/>
                    </a:ext>
                  </a:extLst>
                </p:cNvPr>
                <p:cNvSpPr>
                  <a:spLocks/>
                </p:cNvSpPr>
                <p:nvPr/>
              </p:nvSpPr>
              <p:spPr bwMode="auto">
                <a:xfrm>
                  <a:off x="2300" y="2212"/>
                  <a:ext cx="98" cy="46"/>
                </a:xfrm>
                <a:custGeom>
                  <a:avLst/>
                  <a:gdLst>
                    <a:gd name="T0" fmla="*/ 234 w 306"/>
                    <a:gd name="T1" fmla="*/ 143 h 143"/>
                    <a:gd name="T2" fmla="*/ 72 w 306"/>
                    <a:gd name="T3" fmla="*/ 143 h 143"/>
                    <a:gd name="T4" fmla="*/ 0 w 306"/>
                    <a:gd name="T5" fmla="*/ 71 h 143"/>
                    <a:gd name="T6" fmla="*/ 0 w 306"/>
                    <a:gd name="T7" fmla="*/ 71 h 143"/>
                    <a:gd name="T8" fmla="*/ 72 w 306"/>
                    <a:gd name="T9" fmla="*/ 0 h 143"/>
                    <a:gd name="T10" fmla="*/ 234 w 306"/>
                    <a:gd name="T11" fmla="*/ 0 h 143"/>
                    <a:gd name="T12" fmla="*/ 306 w 306"/>
                    <a:gd name="T13" fmla="*/ 71 h 143"/>
                    <a:gd name="T14" fmla="*/ 306 w 306"/>
                    <a:gd name="T15" fmla="*/ 71 h 143"/>
                    <a:gd name="T16" fmla="*/ 234 w 306"/>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3">
                      <a:moveTo>
                        <a:pt x="234" y="143"/>
                      </a:moveTo>
                      <a:cubicBezTo>
                        <a:pt x="72" y="143"/>
                        <a:pt x="72" y="143"/>
                        <a:pt x="72" y="143"/>
                      </a:cubicBezTo>
                      <a:cubicBezTo>
                        <a:pt x="33" y="143"/>
                        <a:pt x="0" y="111"/>
                        <a:pt x="0" y="71"/>
                      </a:cubicBezTo>
                      <a:cubicBezTo>
                        <a:pt x="0" y="71"/>
                        <a:pt x="0" y="71"/>
                        <a:pt x="0" y="71"/>
                      </a:cubicBezTo>
                      <a:cubicBezTo>
                        <a:pt x="0" y="32"/>
                        <a:pt x="33" y="0"/>
                        <a:pt x="72" y="0"/>
                      </a:cubicBezTo>
                      <a:cubicBezTo>
                        <a:pt x="234" y="0"/>
                        <a:pt x="234" y="0"/>
                        <a:pt x="234" y="0"/>
                      </a:cubicBezTo>
                      <a:cubicBezTo>
                        <a:pt x="274" y="0"/>
                        <a:pt x="306" y="32"/>
                        <a:pt x="306" y="71"/>
                      </a:cubicBezTo>
                      <a:cubicBezTo>
                        <a:pt x="306" y="71"/>
                        <a:pt x="306" y="71"/>
                        <a:pt x="306" y="71"/>
                      </a:cubicBezTo>
                      <a:cubicBezTo>
                        <a:pt x="306" y="111"/>
                        <a:pt x="274" y="143"/>
                        <a:pt x="234" y="143"/>
                      </a:cubicBezTo>
                      <a:close/>
                    </a:path>
                  </a:pathLst>
                </a:custGeom>
                <a:grpFill/>
                <a:ln w="222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79" name="Freeform 13">
                  <a:extLst>
                    <a:ext uri="{FF2B5EF4-FFF2-40B4-BE49-F238E27FC236}">
                      <a16:creationId xmlns:a16="http://schemas.microsoft.com/office/drawing/2014/main" id="{B2B65FD1-03EA-4149-AEED-AE39390EADF0}"/>
                    </a:ext>
                  </a:extLst>
                </p:cNvPr>
                <p:cNvSpPr>
                  <a:spLocks/>
                </p:cNvSpPr>
                <p:nvPr/>
              </p:nvSpPr>
              <p:spPr bwMode="auto">
                <a:xfrm>
                  <a:off x="1860" y="2325"/>
                  <a:ext cx="381" cy="46"/>
                </a:xfrm>
                <a:custGeom>
                  <a:avLst/>
                  <a:gdLst>
                    <a:gd name="T0" fmla="*/ 1126 w 1197"/>
                    <a:gd name="T1" fmla="*/ 143 h 143"/>
                    <a:gd name="T2" fmla="*/ 71 w 1197"/>
                    <a:gd name="T3" fmla="*/ 143 h 143"/>
                    <a:gd name="T4" fmla="*/ 0 w 1197"/>
                    <a:gd name="T5" fmla="*/ 71 h 143"/>
                    <a:gd name="T6" fmla="*/ 0 w 1197"/>
                    <a:gd name="T7" fmla="*/ 71 h 143"/>
                    <a:gd name="T8" fmla="*/ 71 w 1197"/>
                    <a:gd name="T9" fmla="*/ 0 h 143"/>
                    <a:gd name="T10" fmla="*/ 1126 w 1197"/>
                    <a:gd name="T11" fmla="*/ 0 h 143"/>
                    <a:gd name="T12" fmla="*/ 1197 w 1197"/>
                    <a:gd name="T13" fmla="*/ 71 h 143"/>
                    <a:gd name="T14" fmla="*/ 1197 w 1197"/>
                    <a:gd name="T15" fmla="*/ 71 h 143"/>
                    <a:gd name="T16" fmla="*/ 1126 w 1197"/>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143">
                      <a:moveTo>
                        <a:pt x="1126" y="143"/>
                      </a:moveTo>
                      <a:cubicBezTo>
                        <a:pt x="71" y="143"/>
                        <a:pt x="71" y="143"/>
                        <a:pt x="71" y="143"/>
                      </a:cubicBezTo>
                      <a:cubicBezTo>
                        <a:pt x="32" y="143"/>
                        <a:pt x="0" y="111"/>
                        <a:pt x="0" y="71"/>
                      </a:cubicBezTo>
                      <a:cubicBezTo>
                        <a:pt x="0" y="71"/>
                        <a:pt x="0" y="71"/>
                        <a:pt x="0" y="71"/>
                      </a:cubicBezTo>
                      <a:cubicBezTo>
                        <a:pt x="0" y="32"/>
                        <a:pt x="32" y="0"/>
                        <a:pt x="71" y="0"/>
                      </a:cubicBezTo>
                      <a:cubicBezTo>
                        <a:pt x="1126" y="0"/>
                        <a:pt x="1126" y="0"/>
                        <a:pt x="1126" y="0"/>
                      </a:cubicBezTo>
                      <a:cubicBezTo>
                        <a:pt x="1165" y="0"/>
                        <a:pt x="1197" y="32"/>
                        <a:pt x="1197" y="71"/>
                      </a:cubicBezTo>
                      <a:cubicBezTo>
                        <a:pt x="1197" y="71"/>
                        <a:pt x="1197" y="71"/>
                        <a:pt x="1197" y="71"/>
                      </a:cubicBezTo>
                      <a:cubicBezTo>
                        <a:pt x="1197" y="111"/>
                        <a:pt x="1165" y="143"/>
                        <a:pt x="1126" y="143"/>
                      </a:cubicBezTo>
                      <a:close/>
                    </a:path>
                  </a:pathLst>
                </a:custGeom>
                <a:grpFill/>
                <a:ln w="222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80" name="Freeform 14">
                  <a:extLst>
                    <a:ext uri="{FF2B5EF4-FFF2-40B4-BE49-F238E27FC236}">
                      <a16:creationId xmlns:a16="http://schemas.microsoft.com/office/drawing/2014/main" id="{127CB190-2F39-49DA-AC47-EC5DD84D4439}"/>
                    </a:ext>
                  </a:extLst>
                </p:cNvPr>
                <p:cNvSpPr>
                  <a:spLocks/>
                </p:cNvSpPr>
                <p:nvPr/>
              </p:nvSpPr>
              <p:spPr bwMode="auto">
                <a:xfrm>
                  <a:off x="2300" y="2325"/>
                  <a:ext cx="98" cy="46"/>
                </a:xfrm>
                <a:custGeom>
                  <a:avLst/>
                  <a:gdLst>
                    <a:gd name="T0" fmla="*/ 234 w 306"/>
                    <a:gd name="T1" fmla="*/ 143 h 143"/>
                    <a:gd name="T2" fmla="*/ 72 w 306"/>
                    <a:gd name="T3" fmla="*/ 143 h 143"/>
                    <a:gd name="T4" fmla="*/ 0 w 306"/>
                    <a:gd name="T5" fmla="*/ 71 h 143"/>
                    <a:gd name="T6" fmla="*/ 0 w 306"/>
                    <a:gd name="T7" fmla="*/ 71 h 143"/>
                    <a:gd name="T8" fmla="*/ 72 w 306"/>
                    <a:gd name="T9" fmla="*/ 0 h 143"/>
                    <a:gd name="T10" fmla="*/ 234 w 306"/>
                    <a:gd name="T11" fmla="*/ 0 h 143"/>
                    <a:gd name="T12" fmla="*/ 306 w 306"/>
                    <a:gd name="T13" fmla="*/ 71 h 143"/>
                    <a:gd name="T14" fmla="*/ 306 w 306"/>
                    <a:gd name="T15" fmla="*/ 71 h 143"/>
                    <a:gd name="T16" fmla="*/ 234 w 306"/>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143">
                      <a:moveTo>
                        <a:pt x="234" y="143"/>
                      </a:moveTo>
                      <a:cubicBezTo>
                        <a:pt x="72" y="143"/>
                        <a:pt x="72" y="143"/>
                        <a:pt x="72" y="143"/>
                      </a:cubicBezTo>
                      <a:cubicBezTo>
                        <a:pt x="33" y="143"/>
                        <a:pt x="0" y="111"/>
                        <a:pt x="0" y="71"/>
                      </a:cubicBezTo>
                      <a:cubicBezTo>
                        <a:pt x="0" y="71"/>
                        <a:pt x="0" y="71"/>
                        <a:pt x="0" y="71"/>
                      </a:cubicBezTo>
                      <a:cubicBezTo>
                        <a:pt x="0" y="32"/>
                        <a:pt x="33" y="0"/>
                        <a:pt x="72" y="0"/>
                      </a:cubicBezTo>
                      <a:cubicBezTo>
                        <a:pt x="234" y="0"/>
                        <a:pt x="234" y="0"/>
                        <a:pt x="234" y="0"/>
                      </a:cubicBezTo>
                      <a:cubicBezTo>
                        <a:pt x="274" y="0"/>
                        <a:pt x="306" y="32"/>
                        <a:pt x="306" y="71"/>
                      </a:cubicBezTo>
                      <a:cubicBezTo>
                        <a:pt x="306" y="71"/>
                        <a:pt x="306" y="71"/>
                        <a:pt x="306" y="71"/>
                      </a:cubicBezTo>
                      <a:cubicBezTo>
                        <a:pt x="306" y="111"/>
                        <a:pt x="274" y="143"/>
                        <a:pt x="234" y="143"/>
                      </a:cubicBezTo>
                      <a:close/>
                    </a:path>
                  </a:pathLst>
                </a:custGeom>
                <a:grpFill/>
                <a:ln w="222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583" name="Freeform 17">
                  <a:extLst>
                    <a:ext uri="{FF2B5EF4-FFF2-40B4-BE49-F238E27FC236}">
                      <a16:creationId xmlns:a16="http://schemas.microsoft.com/office/drawing/2014/main" id="{3982509A-2583-4B74-8A19-CF87EBE877E1}"/>
                    </a:ext>
                  </a:extLst>
                </p:cNvPr>
                <p:cNvSpPr>
                  <a:spLocks noEditPoints="1"/>
                </p:cNvSpPr>
                <p:nvPr/>
              </p:nvSpPr>
              <p:spPr bwMode="auto">
                <a:xfrm>
                  <a:off x="2069" y="1877"/>
                  <a:ext cx="161" cy="245"/>
                </a:xfrm>
                <a:custGeom>
                  <a:avLst/>
                  <a:gdLst>
                    <a:gd name="T0" fmla="*/ 253 w 506"/>
                    <a:gd name="T1" fmla="*/ 769 h 769"/>
                    <a:gd name="T2" fmla="*/ 506 w 506"/>
                    <a:gd name="T3" fmla="*/ 516 h 769"/>
                    <a:gd name="T4" fmla="*/ 253 w 506"/>
                    <a:gd name="T5" fmla="*/ 0 h 769"/>
                    <a:gd name="T6" fmla="*/ 0 w 506"/>
                    <a:gd name="T7" fmla="*/ 516 h 769"/>
                    <a:gd name="T8" fmla="*/ 253 w 506"/>
                    <a:gd name="T9" fmla="*/ 769 h 769"/>
                    <a:gd name="T10" fmla="*/ 318 w 506"/>
                    <a:gd name="T11" fmla="*/ 357 h 769"/>
                    <a:gd name="T12" fmla="*/ 395 w 506"/>
                    <a:gd name="T13" fmla="*/ 518 h 769"/>
                    <a:gd name="T14" fmla="*/ 318 w 506"/>
                    <a:gd name="T15" fmla="*/ 594 h 769"/>
                    <a:gd name="T16" fmla="*/ 240 w 506"/>
                    <a:gd name="T17" fmla="*/ 518 h 769"/>
                    <a:gd name="T18" fmla="*/ 318 w 506"/>
                    <a:gd name="T19" fmla="*/ 35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6" h="769">
                      <a:moveTo>
                        <a:pt x="253" y="769"/>
                      </a:moveTo>
                      <a:cubicBezTo>
                        <a:pt x="392" y="769"/>
                        <a:pt x="506" y="656"/>
                        <a:pt x="506" y="516"/>
                      </a:cubicBezTo>
                      <a:cubicBezTo>
                        <a:pt x="506" y="376"/>
                        <a:pt x="253" y="0"/>
                        <a:pt x="253" y="0"/>
                      </a:cubicBezTo>
                      <a:cubicBezTo>
                        <a:pt x="253" y="0"/>
                        <a:pt x="0" y="376"/>
                        <a:pt x="0" y="516"/>
                      </a:cubicBezTo>
                      <a:cubicBezTo>
                        <a:pt x="0" y="656"/>
                        <a:pt x="113" y="769"/>
                        <a:pt x="253" y="769"/>
                      </a:cubicBezTo>
                      <a:close/>
                      <a:moveTo>
                        <a:pt x="318" y="357"/>
                      </a:moveTo>
                      <a:cubicBezTo>
                        <a:pt x="318" y="357"/>
                        <a:pt x="395" y="476"/>
                        <a:pt x="395" y="518"/>
                      </a:cubicBezTo>
                      <a:cubicBezTo>
                        <a:pt x="395" y="560"/>
                        <a:pt x="360" y="594"/>
                        <a:pt x="318" y="594"/>
                      </a:cubicBezTo>
                      <a:cubicBezTo>
                        <a:pt x="275" y="594"/>
                        <a:pt x="240" y="560"/>
                        <a:pt x="240" y="518"/>
                      </a:cubicBezTo>
                      <a:cubicBezTo>
                        <a:pt x="240" y="476"/>
                        <a:pt x="318" y="357"/>
                        <a:pt x="318" y="3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1" name="Freeform 19">
                  <a:extLst>
                    <a:ext uri="{FF2B5EF4-FFF2-40B4-BE49-F238E27FC236}">
                      <a16:creationId xmlns:a16="http://schemas.microsoft.com/office/drawing/2014/main" id="{1A8008A8-267F-4F19-B753-F3176B8FE1A1}"/>
                    </a:ext>
                  </a:extLst>
                </p:cNvPr>
                <p:cNvSpPr>
                  <a:spLocks noEditPoints="1"/>
                </p:cNvSpPr>
                <p:nvPr/>
              </p:nvSpPr>
              <p:spPr bwMode="auto">
                <a:xfrm>
                  <a:off x="1749" y="1756"/>
                  <a:ext cx="753" cy="950"/>
                </a:xfrm>
                <a:custGeom>
                  <a:avLst/>
                  <a:gdLst>
                    <a:gd name="T0" fmla="*/ 753 w 753"/>
                    <a:gd name="T1" fmla="*/ 950 h 950"/>
                    <a:gd name="T2" fmla="*/ 0 w 753"/>
                    <a:gd name="T3" fmla="*/ 950 h 950"/>
                    <a:gd name="T4" fmla="*/ 0 w 753"/>
                    <a:gd name="T5" fmla="*/ 0 h 950"/>
                    <a:gd name="T6" fmla="*/ 753 w 753"/>
                    <a:gd name="T7" fmla="*/ 0 h 950"/>
                    <a:gd name="T8" fmla="*/ 753 w 753"/>
                    <a:gd name="T9" fmla="*/ 950 h 950"/>
                    <a:gd name="T10" fmla="*/ 42 w 753"/>
                    <a:gd name="T11" fmla="*/ 908 h 950"/>
                    <a:gd name="T12" fmla="*/ 711 w 753"/>
                    <a:gd name="T13" fmla="*/ 908 h 950"/>
                    <a:gd name="T14" fmla="*/ 711 w 753"/>
                    <a:gd name="T15" fmla="*/ 42 h 950"/>
                    <a:gd name="T16" fmla="*/ 42 w 753"/>
                    <a:gd name="T17" fmla="*/ 42 h 950"/>
                    <a:gd name="T18" fmla="*/ 42 w 753"/>
                    <a:gd name="T19" fmla="*/ 908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3" h="950">
                      <a:moveTo>
                        <a:pt x="753" y="950"/>
                      </a:moveTo>
                      <a:lnTo>
                        <a:pt x="0" y="950"/>
                      </a:lnTo>
                      <a:lnTo>
                        <a:pt x="0" y="0"/>
                      </a:lnTo>
                      <a:lnTo>
                        <a:pt x="753" y="0"/>
                      </a:lnTo>
                      <a:lnTo>
                        <a:pt x="753" y="950"/>
                      </a:lnTo>
                      <a:close/>
                      <a:moveTo>
                        <a:pt x="42" y="908"/>
                      </a:moveTo>
                      <a:lnTo>
                        <a:pt x="711" y="908"/>
                      </a:lnTo>
                      <a:lnTo>
                        <a:pt x="711" y="42"/>
                      </a:lnTo>
                      <a:lnTo>
                        <a:pt x="42" y="42"/>
                      </a:lnTo>
                      <a:lnTo>
                        <a:pt x="42" y="908"/>
                      </a:ln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12" name="Freeform 5">
              <a:extLst>
                <a:ext uri="{FF2B5EF4-FFF2-40B4-BE49-F238E27FC236}">
                  <a16:creationId xmlns:a16="http://schemas.microsoft.com/office/drawing/2014/main" id="{FC30D59D-3E8A-41C3-806A-B4F01993BC67}"/>
                </a:ext>
              </a:extLst>
            </p:cNvPr>
            <p:cNvSpPr>
              <a:spLocks/>
            </p:cNvSpPr>
            <p:nvPr/>
          </p:nvSpPr>
          <p:spPr bwMode="auto">
            <a:xfrm rot="984314">
              <a:off x="3556773" y="2951146"/>
              <a:ext cx="292363" cy="278380"/>
            </a:xfrm>
            <a:custGeom>
              <a:avLst/>
              <a:gdLst>
                <a:gd name="T0" fmla="*/ 511 w 2082"/>
                <a:gd name="T1" fmla="*/ 855 h 1981"/>
                <a:gd name="T2" fmla="*/ 1222 w 2082"/>
                <a:gd name="T3" fmla="*/ 1547 h 1981"/>
                <a:gd name="T4" fmla="*/ 1507 w 2082"/>
                <a:gd name="T5" fmla="*/ 1270 h 1981"/>
                <a:gd name="T6" fmla="*/ 1983 w 2082"/>
                <a:gd name="T7" fmla="*/ 1355 h 1981"/>
                <a:gd name="T8" fmla="*/ 2082 w 2082"/>
                <a:gd name="T9" fmla="*/ 1448 h 1981"/>
                <a:gd name="T10" fmla="*/ 2079 w 2082"/>
                <a:gd name="T11" fmla="*/ 1880 h 1981"/>
                <a:gd name="T12" fmla="*/ 1979 w 2082"/>
                <a:gd name="T13" fmla="*/ 1979 h 1981"/>
                <a:gd name="T14" fmla="*/ 4 w 2082"/>
                <a:gd name="T15" fmla="*/ 96 h 1981"/>
                <a:gd name="T16" fmla="*/ 98 w 2082"/>
                <a:gd name="T17" fmla="*/ 2 h 1981"/>
                <a:gd name="T18" fmla="*/ 585 w 2082"/>
                <a:gd name="T19" fmla="*/ 2 h 1981"/>
                <a:gd name="T20" fmla="*/ 699 w 2082"/>
                <a:gd name="T21" fmla="*/ 76 h 1981"/>
                <a:gd name="T22" fmla="*/ 795 w 2082"/>
                <a:gd name="T23" fmla="*/ 578 h 1981"/>
                <a:gd name="T24" fmla="*/ 511 w 2082"/>
                <a:gd name="T25" fmla="*/ 855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2" h="1981">
                  <a:moveTo>
                    <a:pt x="511" y="855"/>
                  </a:moveTo>
                  <a:cubicBezTo>
                    <a:pt x="724" y="1201"/>
                    <a:pt x="866" y="1339"/>
                    <a:pt x="1222" y="1547"/>
                  </a:cubicBezTo>
                  <a:cubicBezTo>
                    <a:pt x="1507" y="1270"/>
                    <a:pt x="1507" y="1270"/>
                    <a:pt x="1507" y="1270"/>
                  </a:cubicBezTo>
                  <a:cubicBezTo>
                    <a:pt x="1652" y="1306"/>
                    <a:pt x="1836" y="1356"/>
                    <a:pt x="1983" y="1355"/>
                  </a:cubicBezTo>
                  <a:cubicBezTo>
                    <a:pt x="2032" y="1355"/>
                    <a:pt x="2081" y="1403"/>
                    <a:pt x="2082" y="1448"/>
                  </a:cubicBezTo>
                  <a:cubicBezTo>
                    <a:pt x="2079" y="1880"/>
                    <a:pt x="2079" y="1880"/>
                    <a:pt x="2079" y="1880"/>
                  </a:cubicBezTo>
                  <a:cubicBezTo>
                    <a:pt x="2079" y="1928"/>
                    <a:pt x="2029" y="1976"/>
                    <a:pt x="1979" y="1979"/>
                  </a:cubicBezTo>
                  <a:cubicBezTo>
                    <a:pt x="753" y="1981"/>
                    <a:pt x="44" y="1291"/>
                    <a:pt x="4" y="96"/>
                  </a:cubicBezTo>
                  <a:cubicBezTo>
                    <a:pt x="0" y="50"/>
                    <a:pt x="49" y="2"/>
                    <a:pt x="98" y="2"/>
                  </a:cubicBezTo>
                  <a:cubicBezTo>
                    <a:pt x="585" y="2"/>
                    <a:pt x="585" y="2"/>
                    <a:pt x="585" y="2"/>
                  </a:cubicBezTo>
                  <a:cubicBezTo>
                    <a:pt x="638" y="0"/>
                    <a:pt x="687" y="47"/>
                    <a:pt x="699" y="76"/>
                  </a:cubicBezTo>
                  <a:cubicBezTo>
                    <a:pt x="687" y="238"/>
                    <a:pt x="757" y="436"/>
                    <a:pt x="795" y="578"/>
                  </a:cubicBezTo>
                  <a:lnTo>
                    <a:pt x="511" y="85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59" name="Text Placeholder 12">
            <a:extLst>
              <a:ext uri="{FF2B5EF4-FFF2-40B4-BE49-F238E27FC236}">
                <a16:creationId xmlns:a16="http://schemas.microsoft.com/office/drawing/2014/main" id="{E6BE1B03-5F15-4C10-9FF1-09F1C7D85B60}"/>
              </a:ext>
            </a:extLst>
          </p:cNvPr>
          <p:cNvSpPr txBox="1">
            <a:spLocks/>
          </p:cNvSpPr>
          <p:nvPr/>
        </p:nvSpPr>
        <p:spPr>
          <a:xfrm>
            <a:off x="457199" y="5014814"/>
            <a:ext cx="11678855" cy="974626"/>
          </a:xfrm>
          <a:prstGeom prst="rect">
            <a:avLst/>
          </a:prstGeom>
        </p:spPr>
        <p:txBody>
          <a:bodyPr vert="horz" wrap="square" lIns="0" tIns="0" rIns="0" bIns="0" rtlCol="0" anchor="b" anchorCtr="0">
            <a:spAutoFit/>
          </a:bodyPr>
          <a:lstStyle>
            <a:lvl1pPr indent="0">
              <a:lnSpc>
                <a:spcPct val="100000"/>
              </a:lnSpc>
              <a:spcBef>
                <a:spcPts val="0"/>
              </a:spcBef>
              <a:spcAft>
                <a:spcPts val="150"/>
              </a:spcAft>
              <a:buFont typeface="Arial" panose="020B0604020202020204" pitchFamily="34" charset="0"/>
              <a:buNone/>
              <a:defRPr sz="1000" b="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Font typeface="Arial" panose="020B0604020202020204" pitchFamily="34" charset="0"/>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Clr>
                <a:srgbClr val="002EB8"/>
              </a:buClr>
              <a:buSzPct val="110000"/>
              <a:buFont typeface="Arial" panose="020B0604020202020204" pitchFamily="34" charset="0"/>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Clr>
                <a:srgbClr val="002EB8"/>
              </a:buClr>
              <a:buFont typeface="Arial" panose="020B0604020202020204" pitchFamily="34" charset="0"/>
              <a:buNone/>
              <a:defRPr sz="1000">
                <a:latin typeface="Arial Narrow" panose="020B0606020202030204" pitchFamily="34" charset="0"/>
              </a:defRPr>
            </a:lvl4pPr>
            <a:lvl5pPr marL="0" indent="0">
              <a:lnSpc>
                <a:spcPts val="1300"/>
              </a:lnSpc>
              <a:spcBef>
                <a:spcPts val="0"/>
              </a:spcBef>
              <a:spcAft>
                <a:spcPts val="300"/>
              </a:spcAft>
              <a:buClr>
                <a:srgbClr val="002EB8"/>
              </a:buClr>
              <a:buFont typeface="Arial" panose="020B0604020202020204" pitchFamily="34" charset="0"/>
              <a:buNone/>
              <a:defRPr sz="1000">
                <a:latin typeface="Arial Narrow" panose="020B0606020202030204" pitchFamily="34" charset="0"/>
              </a:defRPr>
            </a:lvl5pPr>
            <a:lvl6pPr marL="2514600" indent="-228600">
              <a:spcBef>
                <a:spcPct val="20000"/>
              </a:spcBef>
              <a:buFont typeface="Arial" panose="020B0604020202020204" pitchFamily="34" charset="0"/>
              <a:buChar char="•"/>
              <a:defRPr sz="2000" b="1"/>
            </a:lvl6pPr>
            <a:lvl7pPr marL="2971800" indent="-228600">
              <a:spcBef>
                <a:spcPct val="20000"/>
              </a:spcBef>
              <a:buFont typeface="Arial" panose="020B0604020202020204" pitchFamily="34" charset="0"/>
              <a:buChar char="•"/>
              <a:defRPr sz="2000"/>
            </a:lvl7pPr>
            <a:lvl8pPr marL="3429000" indent="-228600">
              <a:spcBef>
                <a:spcPct val="20000"/>
              </a:spcBef>
              <a:spcAft>
                <a:spcPts val="200"/>
              </a:spcAft>
              <a:buFont typeface="Arial" panose="020B0604020202020204" pitchFamily="34" charset="0"/>
              <a:buChar char="•"/>
              <a:defRPr sz="2000" b="1"/>
            </a:lvl8pPr>
            <a:lvl9pPr marL="3886200" indent="-228600">
              <a:spcBef>
                <a:spcPct val="20000"/>
              </a:spcBef>
              <a:spcAft>
                <a:spcPts val="200"/>
              </a:spcAft>
              <a:buFont typeface="Arial" panose="020B0604020202020204" pitchFamily="34" charset="0"/>
              <a:buChar char="•"/>
              <a:defRPr sz="2000"/>
            </a:lvl9pPr>
          </a:lstStyle>
          <a:p>
            <a:pPr lvl="2"/>
            <a:r>
              <a:rPr lang="en-US" dirty="0"/>
              <a:t>Past performance does not guarantee future results. This is a hypothetical example only and does not represent any specific investment product. Actual investments may include fees, charges and other expenses that would affect an investment’s return. Actual returns will vary, perhaps significantly from the values shown here. Depending upon the investment, returns and principal can fluctuate, and when redeemed, securities may be worth more or less than the original cost.</a:t>
            </a:r>
          </a:p>
          <a:p>
            <a:pPr lvl="2"/>
            <a:r>
              <a:rPr lang="en-US" dirty="0"/>
              <a:t>Money market savings accounts and CDs are insured by the Federal Deposit Insurance Corporation for up to the current maximum limit of $250,000. </a:t>
            </a:r>
          </a:p>
          <a:p>
            <a:pPr lvl="2"/>
            <a:r>
              <a:rPr lang="en-US" dirty="0"/>
              <a:t>CDs offer a fixed rate of return.</a:t>
            </a:r>
          </a:p>
        </p:txBody>
      </p:sp>
      <p:sp>
        <p:nvSpPr>
          <p:cNvPr id="15" name="Rectangle 14">
            <a:extLst>
              <a:ext uri="{FF2B5EF4-FFF2-40B4-BE49-F238E27FC236}">
                <a16:creationId xmlns:a16="http://schemas.microsoft.com/office/drawing/2014/main" id="{E43D4AA1-344D-4E17-88EB-1B448AA5D58F}"/>
              </a:ext>
            </a:extLst>
          </p:cNvPr>
          <p:cNvSpPr/>
          <p:nvPr/>
        </p:nvSpPr>
        <p:spPr>
          <a:xfrm>
            <a:off x="4404765" y="4389795"/>
            <a:ext cx="7354207" cy="68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536564D1-FA87-F846-ECE5-9B1775C02091}"/>
              </a:ext>
            </a:extLst>
          </p:cNvPr>
          <p:cNvSpPr txBox="1"/>
          <p:nvPr/>
        </p:nvSpPr>
        <p:spPr>
          <a:xfrm>
            <a:off x="4663842" y="2721291"/>
            <a:ext cx="1127233" cy="461665"/>
          </a:xfrm>
          <a:prstGeom prst="rect">
            <a:avLst/>
          </a:prstGeom>
          <a:noFill/>
        </p:spPr>
        <p:txBody>
          <a:bodyPr wrap="none" rtlCol="0">
            <a:spAutoFit/>
          </a:bodyPr>
          <a:lstStyle/>
          <a:p>
            <a:pPr algn="ctr"/>
            <a:r>
              <a:rPr lang="en-US" sz="2400" b="1" dirty="0">
                <a:solidFill>
                  <a:schemeClr val="accent1"/>
                </a:solidFill>
              </a:rPr>
              <a:t>$1,162</a:t>
            </a:r>
          </a:p>
        </p:txBody>
      </p:sp>
      <p:sp>
        <p:nvSpPr>
          <p:cNvPr id="2" name="TextBox 1">
            <a:extLst>
              <a:ext uri="{FF2B5EF4-FFF2-40B4-BE49-F238E27FC236}">
                <a16:creationId xmlns:a16="http://schemas.microsoft.com/office/drawing/2014/main" id="{B08AC0C3-22FC-D84B-E02F-F701CBD1029D}"/>
              </a:ext>
            </a:extLst>
          </p:cNvPr>
          <p:cNvSpPr txBox="1"/>
          <p:nvPr/>
        </p:nvSpPr>
        <p:spPr>
          <a:xfrm>
            <a:off x="6498423" y="2431544"/>
            <a:ext cx="1127232" cy="461665"/>
          </a:xfrm>
          <a:prstGeom prst="rect">
            <a:avLst/>
          </a:prstGeom>
          <a:noFill/>
        </p:spPr>
        <p:txBody>
          <a:bodyPr wrap="none" rtlCol="0">
            <a:spAutoFit/>
          </a:bodyPr>
          <a:lstStyle/>
          <a:p>
            <a:r>
              <a:rPr lang="en-US" sz="2400" b="1" dirty="0">
                <a:solidFill>
                  <a:schemeClr val="accent1"/>
                </a:solidFill>
              </a:rPr>
              <a:t>$1,474</a:t>
            </a:r>
          </a:p>
        </p:txBody>
      </p:sp>
      <p:sp>
        <p:nvSpPr>
          <p:cNvPr id="3" name="TextBox 2">
            <a:extLst>
              <a:ext uri="{FF2B5EF4-FFF2-40B4-BE49-F238E27FC236}">
                <a16:creationId xmlns:a16="http://schemas.microsoft.com/office/drawing/2014/main" id="{84B6AB9A-C34B-6C39-F7A7-327F7BF459CF}"/>
              </a:ext>
            </a:extLst>
          </p:cNvPr>
          <p:cNvSpPr txBox="1"/>
          <p:nvPr/>
        </p:nvSpPr>
        <p:spPr>
          <a:xfrm>
            <a:off x="8333003" y="2259626"/>
            <a:ext cx="1127232" cy="461665"/>
          </a:xfrm>
          <a:prstGeom prst="rect">
            <a:avLst/>
          </a:prstGeom>
          <a:noFill/>
        </p:spPr>
        <p:txBody>
          <a:bodyPr wrap="none" rtlCol="0">
            <a:spAutoFit/>
          </a:bodyPr>
          <a:lstStyle/>
          <a:p>
            <a:r>
              <a:rPr lang="en-US" sz="2400" b="1" dirty="0">
                <a:solidFill>
                  <a:schemeClr val="accent1"/>
                </a:solidFill>
              </a:rPr>
              <a:t>$1,641</a:t>
            </a:r>
          </a:p>
        </p:txBody>
      </p:sp>
      <p:sp>
        <p:nvSpPr>
          <p:cNvPr id="8" name="TextBox 7">
            <a:extLst>
              <a:ext uri="{FF2B5EF4-FFF2-40B4-BE49-F238E27FC236}">
                <a16:creationId xmlns:a16="http://schemas.microsoft.com/office/drawing/2014/main" id="{D76A78F6-6061-69D6-3CCC-8311BDBEC017}"/>
              </a:ext>
            </a:extLst>
          </p:cNvPr>
          <p:cNvSpPr txBox="1"/>
          <p:nvPr/>
        </p:nvSpPr>
        <p:spPr>
          <a:xfrm>
            <a:off x="10059317" y="1156482"/>
            <a:ext cx="1127232" cy="461665"/>
          </a:xfrm>
          <a:prstGeom prst="rect">
            <a:avLst/>
          </a:prstGeom>
          <a:noFill/>
        </p:spPr>
        <p:txBody>
          <a:bodyPr wrap="none" rtlCol="0">
            <a:spAutoFit/>
          </a:bodyPr>
          <a:lstStyle/>
          <a:p>
            <a:r>
              <a:rPr lang="en-US" sz="2400" b="1" dirty="0">
                <a:solidFill>
                  <a:schemeClr val="accent1"/>
                </a:solidFill>
              </a:rPr>
              <a:t>$2,739</a:t>
            </a:r>
          </a:p>
        </p:txBody>
      </p:sp>
      <p:sp>
        <p:nvSpPr>
          <p:cNvPr id="5" name="TextBox 4">
            <a:extLst>
              <a:ext uri="{FF2B5EF4-FFF2-40B4-BE49-F238E27FC236}">
                <a16:creationId xmlns:a16="http://schemas.microsoft.com/office/drawing/2014/main" id="{0BF36690-B502-0D9D-9A48-9BD7FDCA3AC1}"/>
              </a:ext>
            </a:extLst>
          </p:cNvPr>
          <p:cNvSpPr txBox="1"/>
          <p:nvPr/>
        </p:nvSpPr>
        <p:spPr>
          <a:xfrm>
            <a:off x="418125" y="577841"/>
            <a:ext cx="5988335" cy="369332"/>
          </a:xfrm>
          <a:prstGeom prst="rect">
            <a:avLst/>
          </a:prstGeom>
          <a:noFill/>
        </p:spPr>
        <p:txBody>
          <a:bodyPr wrap="square" rtlCol="0">
            <a:spAutoFit/>
          </a:bodyPr>
          <a:lstStyle/>
          <a:p>
            <a:r>
              <a:rPr lang="en-US" dirty="0"/>
              <a:t>Hypothetical example</a:t>
            </a:r>
          </a:p>
        </p:txBody>
      </p:sp>
    </p:spTree>
    <p:extLst>
      <p:ext uri="{BB962C8B-B14F-4D97-AF65-F5344CB8AC3E}">
        <p14:creationId xmlns:p14="http://schemas.microsoft.com/office/powerpoint/2010/main" val="12639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withEffect" nodePh="1">
                                  <p:stCondLst>
                                    <p:cond delay="0"/>
                                  </p:stCondLst>
                                  <p:endCondLst>
                                    <p:cond evt="begin" delay="0">
                                      <p:tn val="5"/>
                                    </p:cond>
                                  </p:endCondLst>
                                  <p:childTnLst>
                                    <p:animClr clrSpc="rgb" dir="cw">
                                      <p:cBhvr override="childStyle">
                                        <p:cTn id="6" dur="10" fill="hold"/>
                                        <p:tgtEl>
                                          <p:spTgt spid="15"/>
                                        </p:tgtEl>
                                        <p:attrNameLst>
                                          <p:attrName>style.color</p:attrName>
                                        </p:attrNameLst>
                                      </p:cBhvr>
                                      <p:to>
                                        <a:schemeClr val="bg1"/>
                                      </p:to>
                                    </p:animClr>
                                    <p:animClr clrSpc="rgb" dir="cw">
                                      <p:cBhvr>
                                        <p:cTn id="7" dur="10" fill="hold"/>
                                        <p:tgtEl>
                                          <p:spTgt spid="15"/>
                                        </p:tgtEl>
                                        <p:attrNameLst>
                                          <p:attrName>fillcolor</p:attrName>
                                        </p:attrNameLst>
                                      </p:cBhvr>
                                      <p:to>
                                        <a:schemeClr val="bg1"/>
                                      </p:to>
                                    </p:animClr>
                                    <p:set>
                                      <p:cBhvr>
                                        <p:cTn id="8" dur="10" fill="hold"/>
                                        <p:tgtEl>
                                          <p:spTgt spid="15"/>
                                        </p:tgtEl>
                                        <p:attrNameLst>
                                          <p:attrName>fill.type</p:attrName>
                                        </p:attrNameLst>
                                      </p:cBhvr>
                                      <p:to>
                                        <p:strVal val="solid"/>
                                      </p:to>
                                    </p:set>
                                    <p:set>
                                      <p:cBhvr>
                                        <p:cTn id="9" dur="10" fill="hold"/>
                                        <p:tgtEl>
                                          <p:spTgt spid="15"/>
                                        </p:tgtEl>
                                        <p:attrNameLst>
                                          <p:attrName>fill.on</p:attrName>
                                        </p:attrNameLst>
                                      </p:cBhvr>
                                      <p:to>
                                        <p:strVal val="true"/>
                                      </p:to>
                                    </p:set>
                                  </p:childTnLst>
                                </p:cTn>
                              </p:par>
                            </p:childTnLst>
                          </p:cTn>
                        </p:par>
                        <p:par>
                          <p:cTn id="10" fill="hold">
                            <p:stCondLst>
                              <p:cond delay="10"/>
                            </p:stCondLst>
                            <p:childTnLst>
                              <p:par>
                                <p:cTn id="11" presetID="22" presetClass="entr" presetSubtype="4" fill="hold" grpId="0" nodeType="afterEffect">
                                  <p:stCondLst>
                                    <p:cond delay="0"/>
                                  </p:stCondLst>
                                  <p:childTnLst>
                                    <p:set>
                                      <p:cBhvr>
                                        <p:cTn id="12"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wipe(down)">
                                      <p:cBhvr>
                                        <p:cTn id="13" dur="500"/>
                                        <p:tgtEl>
                                          <p:spTgt spid="7">
                                            <p:graphicEl>
                                              <a:chart seriesIdx="-4" categoryIdx="0" bldStep="category"/>
                                            </p:graphic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10"/>
                            </p:stCondLst>
                            <p:childTnLst>
                              <p:par>
                                <p:cTn id="18" presetID="22" presetClass="entr" presetSubtype="4" fill="hold" grpId="0" nodeType="afterEffect">
                                  <p:stCondLst>
                                    <p:cond delay="0"/>
                                  </p:stCondLst>
                                  <p:childTnLst>
                                    <p:set>
                                      <p:cBhvr>
                                        <p:cTn id="19"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wipe(down)">
                                      <p:cBhvr>
                                        <p:cTn id="20" dur="500"/>
                                        <p:tgtEl>
                                          <p:spTgt spid="7">
                                            <p:graphicEl>
                                              <a:chart seriesIdx="-4" categoryIdx="1" bldStep="category"/>
                                            </p:graphic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1" nodeType="clickEffect" nodePh="1">
                                  <p:stCondLst>
                                    <p:cond delay="0"/>
                                  </p:stCondLst>
                                  <p:endCondLst>
                                    <p:cond evt="begin" delay="0">
                                      <p:tn val="26"/>
                                    </p:cond>
                                  </p:endCondLst>
                                  <p:childTnLst>
                                    <p:animEffect transition="out" filter="wipe(left)">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wipe(down)">
                                      <p:cBhvr>
                                        <p:cTn id="32" dur="250"/>
                                        <p:tgtEl>
                                          <p:spTgt spid="7">
                                            <p:graphicEl>
                                              <a:chart seriesIdx="-4" categoryIdx="2" bldStep="category"/>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wipe(down)">
                                      <p:cBhvr>
                                        <p:cTn id="38" dur="250"/>
                                        <p:tgtEl>
                                          <p:spTgt spid="7">
                                            <p:graphicEl>
                                              <a:chart seriesIdx="-4" categoryIdx="3" bldStep="category"/>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wipe(down)">
                                      <p:cBhvr>
                                        <p:cTn id="44" dur="250"/>
                                        <p:tgtEl>
                                          <p:spTgt spid="7">
                                            <p:graphicEl>
                                              <a:chart seriesIdx="-4" categoryIdx="4" bldStep="category"/>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wipe(down)">
                                      <p:cBhvr>
                                        <p:cTn id="50" dur="250"/>
                                        <p:tgtEl>
                                          <p:spTgt spid="7">
                                            <p:graphicEl>
                                              <a:chart seriesIdx="-4" categoryIdx="5" bldStep="category"/>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animBg="0"/>
        </p:bldSub>
      </p:bldGraphic>
      <p:bldP spid="15" grpId="0"/>
      <p:bldP spid="15" grpId="1"/>
      <p:bldP spid="6" grpId="0"/>
      <p:bldP spid="2" grpId="0"/>
      <p:bldP spid="3"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9A2B6BA-1F31-454D-AE80-DC4385D95E35}"/>
              </a:ext>
            </a:extLst>
          </p:cNvPr>
          <p:cNvSpPr/>
          <p:nvPr/>
        </p:nvSpPr>
        <p:spPr>
          <a:xfrm>
            <a:off x="2461667" y="4360890"/>
            <a:ext cx="8880140" cy="416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25236802-2B35-4F1C-AF14-26F012E50B7C}"/>
              </a:ext>
            </a:extLst>
          </p:cNvPr>
          <p:cNvSpPr/>
          <p:nvPr/>
        </p:nvSpPr>
        <p:spPr>
          <a:xfrm>
            <a:off x="2466975" y="3071737"/>
            <a:ext cx="8880140" cy="416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EA1FF2A6-0471-4618-B9A5-5542D5906962}"/>
              </a:ext>
            </a:extLst>
          </p:cNvPr>
          <p:cNvSpPr/>
          <p:nvPr/>
        </p:nvSpPr>
        <p:spPr>
          <a:xfrm>
            <a:off x="2461667" y="4795751"/>
            <a:ext cx="8880140" cy="416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02F11797-8595-4F1B-B123-EE1FB2085D49}"/>
              </a:ext>
            </a:extLst>
          </p:cNvPr>
          <p:cNvSpPr/>
          <p:nvPr/>
        </p:nvSpPr>
        <p:spPr>
          <a:xfrm>
            <a:off x="2466975" y="2628326"/>
            <a:ext cx="8880140" cy="416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F914CD55-0DB4-4405-91B3-1A1992E4EB9A}"/>
              </a:ext>
            </a:extLst>
          </p:cNvPr>
          <p:cNvSpPr>
            <a:spLocks noGrp="1"/>
          </p:cNvSpPr>
          <p:nvPr>
            <p:ph type="body" sz="quarter" idx="26"/>
          </p:nvPr>
        </p:nvSpPr>
        <p:spPr>
          <a:xfrm>
            <a:off x="457199" y="5491966"/>
            <a:ext cx="11274552" cy="1000274"/>
          </a:xfrm>
        </p:spPr>
        <p:txBody>
          <a:bodyPr/>
          <a:lstStyle/>
          <a:p>
            <a:pPr lvl="2">
              <a:spcAft>
                <a:spcPts val="600"/>
              </a:spcAft>
              <a:defRPr/>
            </a:pPr>
            <a:r>
              <a:rPr lang="en-US" dirty="0">
                <a:solidFill>
                  <a:srgbClr val="000000"/>
                </a:solidFill>
              </a:rPr>
              <a:t>This table is for illustrative purposes only and does not reflect the performance of any Franklin Templeton fund.</a:t>
            </a:r>
          </a:p>
          <a:p>
            <a:pPr lvl="2">
              <a:defRPr/>
            </a:pPr>
            <a:r>
              <a:rPr lang="en-US" dirty="0">
                <a:solidFill>
                  <a:srgbClr val="000000"/>
                </a:solidFill>
              </a:rPr>
              <a:t>An investor participating in a systematic withdrawal plan should review, every year, the results being obtained and the value of remaining shares. Based on this annual review, the individual can increase or decrease the amount of the monthly withdrawals if that seems appropriate. The results of such a program vary substantially depending on the investment performance during the period the program is in effect. The rate or amount chosen for withdrawal determines the value remaining at the end of the period. In a period of declining market values, continued withdrawals could eventually exhaust the principal.</a:t>
            </a:r>
          </a:p>
        </p:txBody>
      </p:sp>
      <p:sp>
        <p:nvSpPr>
          <p:cNvPr id="7" name="Text Placeholder 6">
            <a:extLst>
              <a:ext uri="{FF2B5EF4-FFF2-40B4-BE49-F238E27FC236}">
                <a16:creationId xmlns:a16="http://schemas.microsoft.com/office/drawing/2014/main" id="{2FBD2956-A4D5-40DD-A99A-6E979F95D571}"/>
              </a:ext>
            </a:extLst>
          </p:cNvPr>
          <p:cNvSpPr>
            <a:spLocks noGrp="1"/>
          </p:cNvSpPr>
          <p:nvPr>
            <p:ph type="body" sz="quarter" idx="32"/>
          </p:nvPr>
        </p:nvSpPr>
        <p:spPr/>
        <p:txBody>
          <a:bodyPr/>
          <a:lstStyle/>
          <a:p>
            <a:r>
              <a:rPr lang="en-US" dirty="0">
                <a:solidFill>
                  <a:schemeClr val="tx1"/>
                </a:solidFill>
              </a:rPr>
              <a:t>What are systematic withdrawals?</a:t>
            </a:r>
          </a:p>
        </p:txBody>
      </p:sp>
      <p:graphicFrame>
        <p:nvGraphicFramePr>
          <p:cNvPr id="13" name="Table 12">
            <a:extLst>
              <a:ext uri="{FF2B5EF4-FFF2-40B4-BE49-F238E27FC236}">
                <a16:creationId xmlns:a16="http://schemas.microsoft.com/office/drawing/2014/main" id="{89BAAC30-3913-4462-9597-E8C51C79F90C}"/>
              </a:ext>
            </a:extLst>
          </p:cNvPr>
          <p:cNvGraphicFramePr>
            <a:graphicFrameLocks noGrp="1"/>
          </p:cNvGraphicFramePr>
          <p:nvPr>
            <p:extLst>
              <p:ext uri="{D42A27DB-BD31-4B8C-83A1-F6EECF244321}">
                <p14:modId xmlns:p14="http://schemas.microsoft.com/office/powerpoint/2010/main" val="2765485274"/>
              </p:ext>
            </p:extLst>
          </p:nvPr>
        </p:nvGraphicFramePr>
        <p:xfrm>
          <a:off x="457200" y="2193397"/>
          <a:ext cx="4882577" cy="3018369"/>
        </p:xfrm>
        <a:graphic>
          <a:graphicData uri="http://schemas.openxmlformats.org/drawingml/2006/table">
            <a:tbl>
              <a:tblPr firstRow="1" bandRow="1">
                <a:tableStyleId>{5C22544A-7EE6-4342-B048-85BDC9FD1C3A}</a:tableStyleId>
              </a:tblPr>
              <a:tblGrid>
                <a:gridCol w="1999397">
                  <a:extLst>
                    <a:ext uri="{9D8B030D-6E8A-4147-A177-3AD203B41FA5}">
                      <a16:colId xmlns:a16="http://schemas.microsoft.com/office/drawing/2014/main" val="2764827393"/>
                    </a:ext>
                  </a:extLst>
                </a:gridCol>
                <a:gridCol w="1460310">
                  <a:extLst>
                    <a:ext uri="{9D8B030D-6E8A-4147-A177-3AD203B41FA5}">
                      <a16:colId xmlns:a16="http://schemas.microsoft.com/office/drawing/2014/main" val="1407053958"/>
                    </a:ext>
                  </a:extLst>
                </a:gridCol>
                <a:gridCol w="1422870">
                  <a:extLst>
                    <a:ext uri="{9D8B030D-6E8A-4147-A177-3AD203B41FA5}">
                      <a16:colId xmlns:a16="http://schemas.microsoft.com/office/drawing/2014/main" val="3259368181"/>
                    </a:ext>
                  </a:extLst>
                </a:gridCol>
              </a:tblGrid>
              <a:tr h="43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chemeClr val="accent1"/>
                        </a:solidFill>
                        <a:cs typeface="Arial"/>
                      </a:endParaRPr>
                    </a:p>
                  </a:txBody>
                  <a:tcP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chemeClr val="accent1"/>
                        </a:solidFill>
                        <a:cs typeface="Arial"/>
                      </a:endParaRPr>
                    </a:p>
                  </a:txBody>
                  <a:tcPr>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000" b="1" dirty="0">
                        <a:solidFill>
                          <a:schemeClr val="accent4"/>
                        </a:solidFill>
                      </a:endParaRPr>
                    </a:p>
                  </a:txBody>
                  <a:tcPr>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17627"/>
                  </a:ext>
                </a:extLst>
              </a:tr>
              <a:tr h="43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chemeClr val="accent2"/>
                        </a:solidFill>
                        <a:cs typeface="Arial"/>
                      </a:endParaRPr>
                    </a:p>
                  </a:txBody>
                  <a:tcPr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solidFill>
                        </a:rPr>
                        <a:t>January</a:t>
                      </a:r>
                      <a:endParaRPr lang="en-US" sz="2000" b="1" dirty="0">
                        <a:solidFill>
                          <a:schemeClr val="accent2"/>
                        </a:solidFill>
                        <a:cs typeface="Arial"/>
                      </a:endParaRP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mn-lt"/>
                          <a:ea typeface="+mn-ea"/>
                          <a:cs typeface="+mn-cs"/>
                        </a:rPr>
                        <a:t>$1,500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8009700"/>
                  </a:ext>
                </a:extLst>
              </a:tr>
              <a:tr h="43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2"/>
                        </a:solidFill>
                        <a:effectLst/>
                        <a:uLnTx/>
                        <a:uFillTx/>
                        <a:latin typeface="Arial"/>
                        <a:ea typeface="+mn-ea"/>
                        <a:cs typeface="Arial"/>
                      </a:endParaRPr>
                    </a:p>
                  </a:txBody>
                  <a:tcPr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February</a:t>
                      </a:r>
                      <a:endParaRPr kumimoji="0" lang="en-US" sz="2000" b="1" i="0" u="none" strike="noStrike" kern="1200" cap="none" spc="0" normalizeH="0" baseline="0" noProof="0" dirty="0">
                        <a:ln>
                          <a:noFill/>
                        </a:ln>
                        <a:solidFill>
                          <a:schemeClr val="accent2"/>
                        </a:solidFill>
                        <a:effectLst/>
                        <a:uLnTx/>
                        <a:uFillTx/>
                        <a:latin typeface="Arial"/>
                        <a:ea typeface="+mn-ea"/>
                        <a:cs typeface="Arial"/>
                      </a:endParaRP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$1,500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754816"/>
                  </a:ext>
                </a:extLst>
              </a:tr>
              <a:tr h="43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2"/>
                        </a:solidFill>
                        <a:effectLst/>
                        <a:uLnTx/>
                        <a:uFillTx/>
                        <a:latin typeface="Arial"/>
                        <a:ea typeface="+mn-ea"/>
                        <a:cs typeface="Arial"/>
                      </a:endParaRPr>
                    </a:p>
                  </a:txBody>
                  <a:tcPr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March</a:t>
                      </a:r>
                      <a:endParaRPr kumimoji="0" lang="en-US" sz="2000" b="1" i="0" u="none" strike="noStrike" kern="1200" cap="none" spc="0" normalizeH="0" baseline="0" noProof="0" dirty="0">
                        <a:ln>
                          <a:noFill/>
                        </a:ln>
                        <a:solidFill>
                          <a:schemeClr val="accent2"/>
                        </a:solidFill>
                        <a:effectLst/>
                        <a:uLnTx/>
                        <a:uFillTx/>
                        <a:latin typeface="Arial"/>
                        <a:ea typeface="+mn-ea"/>
                        <a:cs typeface="Arial"/>
                      </a:endParaRP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$1,500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099820"/>
                  </a:ext>
                </a:extLst>
              </a:tr>
              <a:tr h="43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2"/>
                        </a:solidFill>
                        <a:effectLst/>
                        <a:uLnTx/>
                        <a:uFillTx/>
                        <a:latin typeface="Arial"/>
                        <a:ea typeface="+mn-ea"/>
                        <a:cs typeface="Arial"/>
                      </a:endParaRPr>
                    </a:p>
                  </a:txBody>
                  <a:tcPr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April</a:t>
                      </a:r>
                      <a:endParaRPr kumimoji="0" lang="en-US" sz="2000" b="1" i="0" u="none" strike="noStrike" kern="1200" cap="none" spc="0" normalizeH="0" baseline="0" noProof="0" dirty="0">
                        <a:ln>
                          <a:noFill/>
                        </a:ln>
                        <a:solidFill>
                          <a:schemeClr val="accent2"/>
                        </a:solidFill>
                        <a:effectLst/>
                        <a:uLnTx/>
                        <a:uFillTx/>
                        <a:latin typeface="Arial"/>
                        <a:ea typeface="+mn-ea"/>
                        <a:cs typeface="Arial"/>
                      </a:endParaRP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$1,500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863623"/>
                  </a:ext>
                </a:extLst>
              </a:tr>
              <a:tr h="432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2"/>
                        </a:solidFill>
                        <a:effectLst/>
                        <a:uLnTx/>
                        <a:uFillTx/>
                        <a:latin typeface="Arial"/>
                        <a:ea typeface="+mn-ea"/>
                        <a:cs typeface="Arial"/>
                      </a:endParaRPr>
                    </a:p>
                  </a:txBody>
                  <a:tcPr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May</a:t>
                      </a:r>
                      <a:endParaRPr kumimoji="0" lang="en-US" sz="2000" b="1" i="0" u="none" strike="noStrike" kern="1200" cap="none" spc="0" normalizeH="0" baseline="0" noProof="0" dirty="0">
                        <a:ln>
                          <a:noFill/>
                        </a:ln>
                        <a:solidFill>
                          <a:schemeClr val="accent2"/>
                        </a:solidFill>
                        <a:effectLst/>
                        <a:uLnTx/>
                        <a:uFillTx/>
                        <a:latin typeface="Arial"/>
                        <a:ea typeface="+mn-ea"/>
                        <a:cs typeface="Arial"/>
                      </a:endParaRP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$1,500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393426"/>
                  </a:ext>
                </a:extLst>
              </a:tr>
              <a:tr h="426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accent2"/>
                        </a:solidFill>
                        <a:effectLst/>
                        <a:uLnTx/>
                        <a:uFillTx/>
                        <a:latin typeface="Arial"/>
                        <a:ea typeface="+mn-ea"/>
                        <a:cs typeface="Arial"/>
                      </a:endParaRPr>
                    </a:p>
                  </a:txBody>
                  <a:tcPr anchor="b">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a:ea typeface="+mn-ea"/>
                          <a:cs typeface="+mn-cs"/>
                        </a:rPr>
                        <a:t>June</a:t>
                      </a:r>
                      <a:endParaRPr kumimoji="0" lang="en-US" sz="2000" b="1" i="0" u="none" strike="noStrike" kern="1200" cap="none" spc="0" normalizeH="0" baseline="0" noProof="0" dirty="0">
                        <a:ln>
                          <a:noFill/>
                        </a:ln>
                        <a:solidFill>
                          <a:schemeClr val="accent2"/>
                        </a:solidFill>
                        <a:effectLst/>
                        <a:uLnTx/>
                        <a:uFillTx/>
                        <a:latin typeface="Arial"/>
                        <a:ea typeface="+mn-ea"/>
                        <a:cs typeface="Arial"/>
                      </a:endParaRP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$1,500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5229"/>
                  </a:ext>
                </a:extLst>
              </a:tr>
            </a:tbl>
          </a:graphicData>
        </a:graphic>
      </p:graphicFrame>
      <p:graphicFrame>
        <p:nvGraphicFramePr>
          <p:cNvPr id="10" name="Table 9">
            <a:extLst>
              <a:ext uri="{FF2B5EF4-FFF2-40B4-BE49-F238E27FC236}">
                <a16:creationId xmlns:a16="http://schemas.microsoft.com/office/drawing/2014/main" id="{B36191A0-1E99-4C89-AABF-FF70ED88AFEF}"/>
              </a:ext>
            </a:extLst>
          </p:cNvPr>
          <p:cNvGraphicFramePr>
            <a:graphicFrameLocks noGrp="1"/>
          </p:cNvGraphicFramePr>
          <p:nvPr>
            <p:extLst>
              <p:ext uri="{D42A27DB-BD31-4B8C-83A1-F6EECF244321}">
                <p14:modId xmlns:p14="http://schemas.microsoft.com/office/powerpoint/2010/main" val="1815194261"/>
              </p:ext>
            </p:extLst>
          </p:nvPr>
        </p:nvGraphicFramePr>
        <p:xfrm>
          <a:off x="455613" y="1769480"/>
          <a:ext cx="10891502" cy="886496"/>
        </p:xfrm>
        <a:graphic>
          <a:graphicData uri="http://schemas.openxmlformats.org/drawingml/2006/table">
            <a:tbl>
              <a:tblPr firstRow="1" bandRow="1">
                <a:tableStyleId>{5C22544A-7EE6-4342-B048-85BDC9FD1C3A}</a:tableStyleId>
              </a:tblPr>
              <a:tblGrid>
                <a:gridCol w="2000984">
                  <a:extLst>
                    <a:ext uri="{9D8B030D-6E8A-4147-A177-3AD203B41FA5}">
                      <a16:colId xmlns:a16="http://schemas.microsoft.com/office/drawing/2014/main" val="3225307371"/>
                    </a:ext>
                  </a:extLst>
                </a:gridCol>
                <a:gridCol w="1054820">
                  <a:extLst>
                    <a:ext uri="{9D8B030D-6E8A-4147-A177-3AD203B41FA5}">
                      <a16:colId xmlns:a16="http://schemas.microsoft.com/office/drawing/2014/main" val="864923669"/>
                    </a:ext>
                  </a:extLst>
                </a:gridCol>
                <a:gridCol w="1827486">
                  <a:extLst>
                    <a:ext uri="{9D8B030D-6E8A-4147-A177-3AD203B41FA5}">
                      <a16:colId xmlns:a16="http://schemas.microsoft.com/office/drawing/2014/main" val="838495249"/>
                    </a:ext>
                  </a:extLst>
                </a:gridCol>
                <a:gridCol w="2026126">
                  <a:extLst>
                    <a:ext uri="{9D8B030D-6E8A-4147-A177-3AD203B41FA5}">
                      <a16:colId xmlns:a16="http://schemas.microsoft.com/office/drawing/2014/main" val="3095817468"/>
                    </a:ext>
                  </a:extLst>
                </a:gridCol>
                <a:gridCol w="1827486">
                  <a:extLst>
                    <a:ext uri="{9D8B030D-6E8A-4147-A177-3AD203B41FA5}">
                      <a16:colId xmlns:a16="http://schemas.microsoft.com/office/drawing/2014/main" val="32254047"/>
                    </a:ext>
                  </a:extLst>
                </a:gridCol>
                <a:gridCol w="2154600">
                  <a:extLst>
                    <a:ext uri="{9D8B030D-6E8A-4147-A177-3AD203B41FA5}">
                      <a16:colId xmlns:a16="http://schemas.microsoft.com/office/drawing/2014/main" val="1502689308"/>
                    </a:ext>
                  </a:extLst>
                </a:gridCol>
              </a:tblGrid>
              <a:tr h="429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5598"/>
                        </a:solidFill>
                        <a:cs typeface="Arial"/>
                      </a:endParaRPr>
                    </a:p>
                  </a:txBody>
                  <a:tcPr anchor="b">
                    <a:lnL w="12700" cmpd="sng">
                      <a:noFill/>
                    </a:lnL>
                    <a:lnR w="1905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solidFill>
                        </a:rPr>
                        <a:t>Month</a:t>
                      </a:r>
                      <a:endParaRPr lang="en-US" sz="2000" b="1" dirty="0">
                        <a:solidFill>
                          <a:schemeClr val="accent2"/>
                        </a:solidFill>
                        <a:cs typeface="Arial"/>
                      </a:endParaRPr>
                    </a:p>
                  </a:txBody>
                  <a:tcPr anchor="b">
                    <a:lnL w="12700" cmpd="sng">
                      <a:noFill/>
                    </a:lnL>
                    <a:lnR w="1905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dirty="0">
                          <a:solidFill>
                            <a:schemeClr val="accent2"/>
                          </a:solidFill>
                          <a:cs typeface="Arial"/>
                        </a:rPr>
                        <a:t>Withdrawal</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solidFill>
                        </a:rPr>
                        <a:t>Share price</a:t>
                      </a:r>
                      <a:endParaRPr lang="en-US" sz="2000" b="1" dirty="0">
                        <a:solidFill>
                          <a:schemeClr val="accent2"/>
                        </a:solidFill>
                        <a:cs typeface="Aria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solidFill>
                        </a:rPr>
                        <a:t>Shares sold</a:t>
                      </a:r>
                      <a:endParaRPr lang="en-US" sz="2000" b="1" dirty="0">
                        <a:solidFill>
                          <a:schemeClr val="accent2"/>
                        </a:solidFill>
                        <a:cs typeface="Aria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2"/>
                          </a:solidFill>
                        </a:rPr>
                        <a:t>Share balance</a:t>
                      </a:r>
                      <a:endParaRPr lang="en-US" sz="2000" b="1" dirty="0">
                        <a:solidFill>
                          <a:schemeClr val="accent2"/>
                        </a:solidFill>
                        <a:cs typeface="Arial"/>
                      </a:endParaRPr>
                    </a:p>
                  </a:txBody>
                  <a:tcPr anchor="b">
                    <a:lnL w="19050" cap="flat" cmpd="sng" algn="ctr">
                      <a:noFill/>
                      <a:prstDash val="solid"/>
                      <a:round/>
                      <a:headEnd type="none" w="med" len="med"/>
                      <a:tailEnd type="none" w="med" len="med"/>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161359"/>
                  </a:ext>
                </a:extLst>
              </a:tr>
              <a:tr h="429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00A0DC"/>
                        </a:solidFill>
                        <a:cs typeface="Arial"/>
                      </a:endParaRPr>
                    </a:p>
                  </a:txBody>
                  <a:tcPr>
                    <a:lnL w="12700" cmpd="sng">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accent2"/>
                        </a:solidFill>
                        <a:cs typeface="Arial"/>
                      </a:endParaRPr>
                    </a:p>
                  </a:txBody>
                  <a:tcPr>
                    <a:lnL w="12700" cmpd="sng">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b="1" dirty="0">
                        <a:solidFill>
                          <a:schemeClr val="accent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dirty="0">
                          <a:solidFill>
                            <a:schemeClr val="accent2"/>
                          </a:solidFill>
                        </a:rPr>
                        <a:t>$5</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1" dirty="0">
                        <a:solidFill>
                          <a:schemeClr val="accent2"/>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1" dirty="0">
                          <a:solidFill>
                            <a:schemeClr val="accent2"/>
                          </a:solidFill>
                        </a:rPr>
                        <a:t>100,000</a:t>
                      </a:r>
                    </a:p>
                  </a:txBody>
                  <a:tcPr>
                    <a:lnL w="6350" cap="flat" cmpd="sng" algn="ctr">
                      <a:no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001690"/>
                  </a:ext>
                </a:extLst>
              </a:tr>
            </a:tbl>
          </a:graphicData>
        </a:graphic>
      </p:graphicFrame>
      <p:graphicFrame>
        <p:nvGraphicFramePr>
          <p:cNvPr id="23" name="Table 22">
            <a:extLst>
              <a:ext uri="{FF2B5EF4-FFF2-40B4-BE49-F238E27FC236}">
                <a16:creationId xmlns:a16="http://schemas.microsoft.com/office/drawing/2014/main" id="{EB6A273F-116F-4899-A8A9-69B1F78F1E5E}"/>
              </a:ext>
            </a:extLst>
          </p:cNvPr>
          <p:cNvGraphicFramePr>
            <a:graphicFrameLocks noGrp="1"/>
          </p:cNvGraphicFramePr>
          <p:nvPr/>
        </p:nvGraphicFramePr>
        <p:xfrm>
          <a:off x="5339777" y="2194438"/>
          <a:ext cx="6007338" cy="3018369"/>
        </p:xfrm>
        <a:graphic>
          <a:graphicData uri="http://schemas.openxmlformats.org/drawingml/2006/table">
            <a:tbl>
              <a:tblPr firstRow="1" bandRow="1">
                <a:tableStyleId>{5C22544A-7EE6-4342-B048-85BDC9FD1C3A}</a:tableStyleId>
              </a:tblPr>
              <a:tblGrid>
                <a:gridCol w="2025831">
                  <a:extLst>
                    <a:ext uri="{9D8B030D-6E8A-4147-A177-3AD203B41FA5}">
                      <a16:colId xmlns:a16="http://schemas.microsoft.com/office/drawing/2014/main" val="2370603348"/>
                    </a:ext>
                  </a:extLst>
                </a:gridCol>
                <a:gridCol w="1827220">
                  <a:extLst>
                    <a:ext uri="{9D8B030D-6E8A-4147-A177-3AD203B41FA5}">
                      <a16:colId xmlns:a16="http://schemas.microsoft.com/office/drawing/2014/main" val="2529215307"/>
                    </a:ext>
                  </a:extLst>
                </a:gridCol>
                <a:gridCol w="2154287">
                  <a:extLst>
                    <a:ext uri="{9D8B030D-6E8A-4147-A177-3AD203B41FA5}">
                      <a16:colId xmlns:a16="http://schemas.microsoft.com/office/drawing/2014/main" val="2654033987"/>
                    </a:ext>
                  </a:extLst>
                </a:gridCol>
              </a:tblGrid>
              <a:tr h="4320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000" b="1" kern="1200" noProof="0" dirty="0">
                        <a:solidFill>
                          <a:schemeClr val="accent4"/>
                        </a:solidFill>
                        <a:latin typeface="+mn-lt"/>
                        <a:ea typeface="+mn-ea"/>
                        <a:cs typeface="+mn-cs"/>
                      </a:endParaRPr>
                    </a:p>
                  </a:txBody>
                  <a:tcPr>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2000" b="0" dirty="0">
                        <a:solidFill>
                          <a:schemeClr val="tx1"/>
                        </a:solidFill>
                      </a:endParaRPr>
                    </a:p>
                  </a:txBody>
                  <a:tcPr>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000" b="1" dirty="0">
                        <a:solidFill>
                          <a:schemeClr val="accent4"/>
                        </a:solidFill>
                      </a:endParaRPr>
                    </a:p>
                  </a:txBody>
                  <a:tcPr>
                    <a:lnL w="6350" cap="flat" cmpd="sng" algn="ctr">
                      <a:solidFill>
                        <a:srgbClr val="A7A7A7"/>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17627"/>
                  </a:ext>
                </a:extLst>
              </a:tr>
              <a:tr h="4320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mn-lt"/>
                          <a:ea typeface="+mn-ea"/>
                          <a:cs typeface="+mn-cs"/>
                        </a:rPr>
                        <a:t>$6</a:t>
                      </a: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chemeClr val="tx1"/>
                          </a:solidFill>
                        </a:rPr>
                        <a:t>-250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b="0" dirty="0">
                          <a:solidFill>
                            <a:schemeClr val="tx1"/>
                          </a:solidFill>
                        </a:rPr>
                        <a:t>99,750</a:t>
                      </a:r>
                    </a:p>
                  </a:txBody>
                  <a:tcPr anchor="b">
                    <a:lnL w="6350" cap="flat" cmpd="sng" algn="ctr">
                      <a:solidFill>
                        <a:srgbClr val="A7A7A7"/>
                      </a:solidFill>
                      <a:prstDash val="solid"/>
                      <a:round/>
                      <a:headEnd type="none" w="med" len="med"/>
                      <a:tailEnd type="none" w="med" len="med"/>
                    </a:lnL>
                    <a:lnR w="12700" cmpd="sng">
                      <a:noFill/>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8009700"/>
                  </a:ext>
                </a:extLst>
              </a:tr>
              <a:tr h="4320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$4</a:t>
                      </a: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-375</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99,375</a:t>
                      </a:r>
                    </a:p>
                  </a:txBody>
                  <a:tcPr anchor="b">
                    <a:lnL w="6350" cap="flat" cmpd="sng" algn="ctr">
                      <a:solidFill>
                        <a:srgbClr val="A7A7A7"/>
                      </a:solidFill>
                      <a:prstDash val="solid"/>
                      <a:round/>
                      <a:headEnd type="none" w="med" len="med"/>
                      <a:tailEnd type="none" w="med" len="med"/>
                    </a:lnL>
                    <a:lnR w="12700" cmpd="sng">
                      <a:noFill/>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3754816"/>
                  </a:ext>
                </a:extLst>
              </a:tr>
              <a:tr h="4320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$5</a:t>
                      </a: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-300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99,075</a:t>
                      </a:r>
                    </a:p>
                  </a:txBody>
                  <a:tcPr anchor="b">
                    <a:lnL w="6350" cap="flat" cmpd="sng" algn="ctr">
                      <a:solidFill>
                        <a:srgbClr val="A7A7A7"/>
                      </a:solidFill>
                      <a:prstDash val="solid"/>
                      <a:round/>
                      <a:headEnd type="none" w="med" len="med"/>
                      <a:tailEnd type="none" w="med" len="med"/>
                    </a:lnL>
                    <a:lnR w="12700" cmpd="sng">
                      <a:noFill/>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099820"/>
                  </a:ext>
                </a:extLst>
              </a:tr>
              <a:tr h="4320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$5</a:t>
                      </a: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-300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98,775</a:t>
                      </a:r>
                    </a:p>
                  </a:txBody>
                  <a:tcPr anchor="b">
                    <a:lnL w="6350" cap="flat" cmpd="sng" algn="ctr">
                      <a:solidFill>
                        <a:srgbClr val="A7A7A7"/>
                      </a:solidFill>
                      <a:prstDash val="solid"/>
                      <a:round/>
                      <a:headEnd type="none" w="med" len="med"/>
                      <a:tailEnd type="none" w="med" len="med"/>
                    </a:lnL>
                    <a:lnR w="12700" cmpd="sng">
                      <a:noFill/>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9863623"/>
                  </a:ext>
                </a:extLst>
              </a:tr>
              <a:tr h="4320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$4</a:t>
                      </a: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-375</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98,400</a:t>
                      </a:r>
                    </a:p>
                  </a:txBody>
                  <a:tcPr anchor="b">
                    <a:lnL w="6350" cap="flat" cmpd="sng" algn="ctr">
                      <a:solidFill>
                        <a:srgbClr val="A7A7A7"/>
                      </a:solidFill>
                      <a:prstDash val="solid"/>
                      <a:round/>
                      <a:headEnd type="none" w="med" len="med"/>
                      <a:tailEnd type="none" w="med" len="med"/>
                    </a:lnL>
                    <a:lnR w="12700" cmpd="sng">
                      <a:noFill/>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393426"/>
                  </a:ext>
                </a:extLst>
              </a:tr>
              <a:tr h="42612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4"/>
                          </a:solidFill>
                          <a:effectLst/>
                          <a:uLnTx/>
                          <a:uFillTx/>
                          <a:latin typeface="Arial"/>
                          <a:ea typeface="+mn-ea"/>
                          <a:cs typeface="+mn-cs"/>
                        </a:rPr>
                        <a:t>$6</a:t>
                      </a:r>
                    </a:p>
                  </a:txBody>
                  <a:tcPr anchor="b">
                    <a:lnL w="6350" cap="flat" cmpd="sng" algn="ctr">
                      <a:no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-250</a:t>
                      </a:r>
                    </a:p>
                  </a:txBody>
                  <a:tcPr anchor="b">
                    <a:lnL w="6350" cap="flat" cmpd="sng" algn="ctr">
                      <a:solidFill>
                        <a:srgbClr val="A7A7A7"/>
                      </a:solidFill>
                      <a:prstDash val="solid"/>
                      <a:round/>
                      <a:headEnd type="none" w="med" len="med"/>
                      <a:tailEnd type="none" w="med" len="med"/>
                    </a:lnL>
                    <a:lnR w="6350" cap="flat" cmpd="sng" algn="ctr">
                      <a:solidFill>
                        <a:srgbClr val="A7A7A7"/>
                      </a:solidFill>
                      <a:prstDash val="solid"/>
                      <a:round/>
                      <a:headEnd type="none" w="med" len="med"/>
                      <a:tailEnd type="none" w="med" len="med"/>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000" dirty="0"/>
                        <a:t>98,150</a:t>
                      </a:r>
                    </a:p>
                  </a:txBody>
                  <a:tcPr anchor="b">
                    <a:lnL w="6350" cap="flat" cmpd="sng" algn="ctr">
                      <a:solidFill>
                        <a:srgbClr val="A7A7A7"/>
                      </a:solidFill>
                      <a:prstDash val="solid"/>
                      <a:round/>
                      <a:headEnd type="none" w="med" len="med"/>
                      <a:tailEnd type="none" w="med" len="med"/>
                    </a:lnL>
                    <a:lnR w="12700" cmpd="sng">
                      <a:noFill/>
                    </a:lnR>
                    <a:lnT w="6350" cap="flat" cmpd="sng" algn="ctr">
                      <a:solidFill>
                        <a:srgbClr val="A7A7A7"/>
                      </a:solidFill>
                      <a:prstDash val="solid"/>
                      <a:round/>
                      <a:headEnd type="none" w="med" len="med"/>
                      <a:tailEnd type="none" w="med" len="med"/>
                    </a:lnT>
                    <a:lnB w="6350" cap="flat" cmpd="sng" algn="ctr">
                      <a:solidFill>
                        <a:srgbClr val="A7A7A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9785229"/>
                  </a:ext>
                </a:extLst>
              </a:tr>
            </a:tbl>
          </a:graphicData>
        </a:graphic>
      </p:graphicFrame>
      <p:sp>
        <p:nvSpPr>
          <p:cNvPr id="111" name="Freeform 35">
            <a:extLst>
              <a:ext uri="{FF2B5EF4-FFF2-40B4-BE49-F238E27FC236}">
                <a16:creationId xmlns:a16="http://schemas.microsoft.com/office/drawing/2014/main" id="{BB63E792-96E5-4A26-B5D4-D697963A0C22}"/>
              </a:ext>
            </a:extLst>
          </p:cNvPr>
          <p:cNvSpPr>
            <a:spLocks/>
          </p:cNvSpPr>
          <p:nvPr/>
        </p:nvSpPr>
        <p:spPr bwMode="auto">
          <a:xfrm>
            <a:off x="8120065" y="2586040"/>
            <a:ext cx="1571626" cy="566738"/>
          </a:xfrm>
          <a:custGeom>
            <a:avLst/>
            <a:gdLst>
              <a:gd name="T0" fmla="*/ 28 w 522"/>
              <a:gd name="T1" fmla="*/ 97 h 197"/>
              <a:gd name="T2" fmla="*/ 62 w 522"/>
              <a:gd name="T3" fmla="*/ 153 h 197"/>
              <a:gd name="T4" fmla="*/ 156 w 522"/>
              <a:gd name="T5" fmla="*/ 169 h 197"/>
              <a:gd name="T6" fmla="*/ 394 w 522"/>
              <a:gd name="T7" fmla="*/ 151 h 197"/>
              <a:gd name="T8" fmla="*/ 473 w 522"/>
              <a:gd name="T9" fmla="*/ 119 h 197"/>
              <a:gd name="T10" fmla="*/ 468 w 522"/>
              <a:gd name="T11" fmla="*/ 59 h 197"/>
              <a:gd name="T12" fmla="*/ 365 w 522"/>
              <a:gd name="T13" fmla="*/ 29 h 197"/>
              <a:gd name="T14" fmla="*/ 334 w 522"/>
              <a:gd name="T15" fmla="*/ 23 h 197"/>
              <a:gd name="T16" fmla="*/ 324 w 522"/>
              <a:gd name="T17" fmla="*/ 9 h 197"/>
              <a:gd name="T18" fmla="*/ 342 w 522"/>
              <a:gd name="T19" fmla="*/ 1 h 197"/>
              <a:gd name="T20" fmla="*/ 455 w 522"/>
              <a:gd name="T21" fmla="*/ 33 h 197"/>
              <a:gd name="T22" fmla="*/ 501 w 522"/>
              <a:gd name="T23" fmla="*/ 59 h 197"/>
              <a:gd name="T24" fmla="*/ 509 w 522"/>
              <a:gd name="T25" fmla="*/ 115 h 197"/>
              <a:gd name="T26" fmla="*/ 443 w 522"/>
              <a:gd name="T27" fmla="*/ 161 h 197"/>
              <a:gd name="T28" fmla="*/ 313 w 522"/>
              <a:gd name="T29" fmla="*/ 190 h 197"/>
              <a:gd name="T30" fmla="*/ 87 w 522"/>
              <a:gd name="T31" fmla="*/ 178 h 197"/>
              <a:gd name="T32" fmla="*/ 46 w 522"/>
              <a:gd name="T33" fmla="*/ 165 h 197"/>
              <a:gd name="T34" fmla="*/ 8 w 522"/>
              <a:gd name="T35" fmla="*/ 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197">
                <a:moveTo>
                  <a:pt x="28" y="97"/>
                </a:moveTo>
                <a:cubicBezTo>
                  <a:pt x="20" y="122"/>
                  <a:pt x="31" y="144"/>
                  <a:pt x="62" y="153"/>
                </a:cubicBezTo>
                <a:cubicBezTo>
                  <a:pt x="92" y="161"/>
                  <a:pt x="125" y="166"/>
                  <a:pt x="156" y="169"/>
                </a:cubicBezTo>
                <a:cubicBezTo>
                  <a:pt x="236" y="177"/>
                  <a:pt x="316" y="171"/>
                  <a:pt x="394" y="151"/>
                </a:cubicBezTo>
                <a:cubicBezTo>
                  <a:pt x="424" y="144"/>
                  <a:pt x="450" y="134"/>
                  <a:pt x="473" y="119"/>
                </a:cubicBezTo>
                <a:cubicBezTo>
                  <a:pt x="504" y="97"/>
                  <a:pt x="502" y="79"/>
                  <a:pt x="468" y="59"/>
                </a:cubicBezTo>
                <a:cubicBezTo>
                  <a:pt x="437" y="42"/>
                  <a:pt x="399" y="36"/>
                  <a:pt x="365" y="29"/>
                </a:cubicBezTo>
                <a:cubicBezTo>
                  <a:pt x="353" y="27"/>
                  <a:pt x="344" y="26"/>
                  <a:pt x="334" y="23"/>
                </a:cubicBezTo>
                <a:cubicBezTo>
                  <a:pt x="326" y="20"/>
                  <a:pt x="322" y="15"/>
                  <a:pt x="324" y="9"/>
                </a:cubicBezTo>
                <a:cubicBezTo>
                  <a:pt x="327" y="2"/>
                  <a:pt x="334" y="0"/>
                  <a:pt x="342" y="1"/>
                </a:cubicBezTo>
                <a:cubicBezTo>
                  <a:pt x="380" y="11"/>
                  <a:pt x="417" y="20"/>
                  <a:pt x="455" y="33"/>
                </a:cubicBezTo>
                <a:cubicBezTo>
                  <a:pt x="471" y="39"/>
                  <a:pt x="486" y="49"/>
                  <a:pt x="501" y="59"/>
                </a:cubicBezTo>
                <a:cubicBezTo>
                  <a:pt x="520" y="76"/>
                  <a:pt x="522" y="94"/>
                  <a:pt x="509" y="115"/>
                </a:cubicBezTo>
                <a:cubicBezTo>
                  <a:pt x="494" y="137"/>
                  <a:pt x="471" y="151"/>
                  <a:pt x="443" y="161"/>
                </a:cubicBezTo>
                <a:cubicBezTo>
                  <a:pt x="403" y="178"/>
                  <a:pt x="358" y="186"/>
                  <a:pt x="313" y="190"/>
                </a:cubicBezTo>
                <a:cubicBezTo>
                  <a:pt x="236" y="197"/>
                  <a:pt x="161" y="192"/>
                  <a:pt x="87" y="178"/>
                </a:cubicBezTo>
                <a:cubicBezTo>
                  <a:pt x="72" y="174"/>
                  <a:pt x="59" y="170"/>
                  <a:pt x="46" y="165"/>
                </a:cubicBezTo>
                <a:cubicBezTo>
                  <a:pt x="13" y="150"/>
                  <a:pt x="0" y="124"/>
                  <a:pt x="8" y="9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Freeform 36">
            <a:extLst>
              <a:ext uri="{FF2B5EF4-FFF2-40B4-BE49-F238E27FC236}">
                <a16:creationId xmlns:a16="http://schemas.microsoft.com/office/drawing/2014/main" id="{4910D649-D674-4C60-9DF8-E1FD3B67AFAD}"/>
              </a:ext>
            </a:extLst>
          </p:cNvPr>
          <p:cNvSpPr>
            <a:spLocks/>
          </p:cNvSpPr>
          <p:nvPr/>
        </p:nvSpPr>
        <p:spPr bwMode="auto">
          <a:xfrm>
            <a:off x="8143878" y="2501902"/>
            <a:ext cx="1300163" cy="363538"/>
          </a:xfrm>
          <a:custGeom>
            <a:avLst/>
            <a:gdLst>
              <a:gd name="T0" fmla="*/ 0 w 432"/>
              <a:gd name="T1" fmla="*/ 125 h 126"/>
              <a:gd name="T2" fmla="*/ 70 w 432"/>
              <a:gd name="T3" fmla="*/ 46 h 126"/>
              <a:gd name="T4" fmla="*/ 231 w 432"/>
              <a:gd name="T5" fmla="*/ 3 h 126"/>
              <a:gd name="T6" fmla="*/ 381 w 432"/>
              <a:gd name="T7" fmla="*/ 11 h 126"/>
              <a:gd name="T8" fmla="*/ 432 w 432"/>
              <a:gd name="T9" fmla="*/ 41 h 126"/>
              <a:gd name="T10" fmla="*/ 432 w 432"/>
              <a:gd name="T11" fmla="*/ 41 h 126"/>
              <a:gd name="T12" fmla="*/ 327 w 432"/>
              <a:gd name="T13" fmla="*/ 13 h 126"/>
              <a:gd name="T14" fmla="*/ 93 w 432"/>
              <a:gd name="T15" fmla="*/ 53 h 126"/>
              <a:gd name="T16" fmla="*/ 20 w 432"/>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126">
                <a:moveTo>
                  <a:pt x="0" y="125"/>
                </a:moveTo>
                <a:cubicBezTo>
                  <a:pt x="10" y="91"/>
                  <a:pt x="34" y="65"/>
                  <a:pt x="70" y="46"/>
                </a:cubicBezTo>
                <a:cubicBezTo>
                  <a:pt x="119" y="20"/>
                  <a:pt x="173" y="7"/>
                  <a:pt x="231" y="3"/>
                </a:cubicBezTo>
                <a:cubicBezTo>
                  <a:pt x="281" y="0"/>
                  <a:pt x="332" y="1"/>
                  <a:pt x="381" y="11"/>
                </a:cubicBezTo>
                <a:cubicBezTo>
                  <a:pt x="409" y="18"/>
                  <a:pt x="424" y="25"/>
                  <a:pt x="432" y="41"/>
                </a:cubicBezTo>
                <a:cubicBezTo>
                  <a:pt x="432" y="41"/>
                  <a:pt x="432" y="41"/>
                  <a:pt x="432" y="41"/>
                </a:cubicBezTo>
                <a:cubicBezTo>
                  <a:pt x="402" y="15"/>
                  <a:pt x="365" y="14"/>
                  <a:pt x="327" y="13"/>
                </a:cubicBezTo>
                <a:cubicBezTo>
                  <a:pt x="245" y="9"/>
                  <a:pt x="165" y="18"/>
                  <a:pt x="93" y="53"/>
                </a:cubicBezTo>
                <a:cubicBezTo>
                  <a:pt x="57" y="71"/>
                  <a:pt x="31" y="93"/>
                  <a:pt x="20" y="12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Arrow: Pentagon 7">
            <a:extLst>
              <a:ext uri="{FF2B5EF4-FFF2-40B4-BE49-F238E27FC236}">
                <a16:creationId xmlns:a16="http://schemas.microsoft.com/office/drawing/2014/main" id="{532B801B-FC8D-4BF2-99BD-B1F3812CBB9A}"/>
              </a:ext>
            </a:extLst>
          </p:cNvPr>
          <p:cNvSpPr/>
          <p:nvPr/>
        </p:nvSpPr>
        <p:spPr>
          <a:xfrm>
            <a:off x="457200" y="2208727"/>
            <a:ext cx="1831682" cy="3001493"/>
          </a:xfrm>
          <a:prstGeom prst="homePlate">
            <a:avLst>
              <a:gd name="adj" fmla="val 4130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Retirement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n-ea"/>
                <a:cs typeface="+mn-cs"/>
              </a:rPr>
              <a:t>savings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$500,000</a:t>
            </a:r>
          </a:p>
        </p:txBody>
      </p:sp>
      <p:sp>
        <p:nvSpPr>
          <p:cNvPr id="16" name="Freeform 35">
            <a:extLst>
              <a:ext uri="{FF2B5EF4-FFF2-40B4-BE49-F238E27FC236}">
                <a16:creationId xmlns:a16="http://schemas.microsoft.com/office/drawing/2014/main" id="{2D89F391-FC61-4FC3-ACC0-F2DD0E6DD670}"/>
              </a:ext>
            </a:extLst>
          </p:cNvPr>
          <p:cNvSpPr>
            <a:spLocks/>
          </p:cNvSpPr>
          <p:nvPr/>
        </p:nvSpPr>
        <p:spPr bwMode="auto">
          <a:xfrm>
            <a:off x="8120067" y="3045902"/>
            <a:ext cx="1571626" cy="566738"/>
          </a:xfrm>
          <a:custGeom>
            <a:avLst/>
            <a:gdLst>
              <a:gd name="T0" fmla="*/ 28 w 522"/>
              <a:gd name="T1" fmla="*/ 97 h 197"/>
              <a:gd name="T2" fmla="*/ 62 w 522"/>
              <a:gd name="T3" fmla="*/ 153 h 197"/>
              <a:gd name="T4" fmla="*/ 156 w 522"/>
              <a:gd name="T5" fmla="*/ 169 h 197"/>
              <a:gd name="T6" fmla="*/ 394 w 522"/>
              <a:gd name="T7" fmla="*/ 151 h 197"/>
              <a:gd name="T8" fmla="*/ 473 w 522"/>
              <a:gd name="T9" fmla="*/ 119 h 197"/>
              <a:gd name="T10" fmla="*/ 468 w 522"/>
              <a:gd name="T11" fmla="*/ 59 h 197"/>
              <a:gd name="T12" fmla="*/ 365 w 522"/>
              <a:gd name="T13" fmla="*/ 29 h 197"/>
              <a:gd name="T14" fmla="*/ 334 w 522"/>
              <a:gd name="T15" fmla="*/ 23 h 197"/>
              <a:gd name="T16" fmla="*/ 324 w 522"/>
              <a:gd name="T17" fmla="*/ 9 h 197"/>
              <a:gd name="T18" fmla="*/ 342 w 522"/>
              <a:gd name="T19" fmla="*/ 1 h 197"/>
              <a:gd name="T20" fmla="*/ 455 w 522"/>
              <a:gd name="T21" fmla="*/ 33 h 197"/>
              <a:gd name="T22" fmla="*/ 501 w 522"/>
              <a:gd name="T23" fmla="*/ 59 h 197"/>
              <a:gd name="T24" fmla="*/ 509 w 522"/>
              <a:gd name="T25" fmla="*/ 115 h 197"/>
              <a:gd name="T26" fmla="*/ 443 w 522"/>
              <a:gd name="T27" fmla="*/ 161 h 197"/>
              <a:gd name="T28" fmla="*/ 313 w 522"/>
              <a:gd name="T29" fmla="*/ 190 h 197"/>
              <a:gd name="T30" fmla="*/ 87 w 522"/>
              <a:gd name="T31" fmla="*/ 178 h 197"/>
              <a:gd name="T32" fmla="*/ 46 w 522"/>
              <a:gd name="T33" fmla="*/ 165 h 197"/>
              <a:gd name="T34" fmla="*/ 8 w 522"/>
              <a:gd name="T35" fmla="*/ 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197">
                <a:moveTo>
                  <a:pt x="28" y="97"/>
                </a:moveTo>
                <a:cubicBezTo>
                  <a:pt x="20" y="122"/>
                  <a:pt x="31" y="144"/>
                  <a:pt x="62" y="153"/>
                </a:cubicBezTo>
                <a:cubicBezTo>
                  <a:pt x="92" y="161"/>
                  <a:pt x="125" y="166"/>
                  <a:pt x="156" y="169"/>
                </a:cubicBezTo>
                <a:cubicBezTo>
                  <a:pt x="236" y="177"/>
                  <a:pt x="316" y="171"/>
                  <a:pt x="394" y="151"/>
                </a:cubicBezTo>
                <a:cubicBezTo>
                  <a:pt x="424" y="144"/>
                  <a:pt x="450" y="134"/>
                  <a:pt x="473" y="119"/>
                </a:cubicBezTo>
                <a:cubicBezTo>
                  <a:pt x="504" y="97"/>
                  <a:pt x="502" y="79"/>
                  <a:pt x="468" y="59"/>
                </a:cubicBezTo>
                <a:cubicBezTo>
                  <a:pt x="437" y="42"/>
                  <a:pt x="399" y="36"/>
                  <a:pt x="365" y="29"/>
                </a:cubicBezTo>
                <a:cubicBezTo>
                  <a:pt x="353" y="27"/>
                  <a:pt x="344" y="26"/>
                  <a:pt x="334" y="23"/>
                </a:cubicBezTo>
                <a:cubicBezTo>
                  <a:pt x="326" y="20"/>
                  <a:pt x="322" y="15"/>
                  <a:pt x="324" y="9"/>
                </a:cubicBezTo>
                <a:cubicBezTo>
                  <a:pt x="327" y="2"/>
                  <a:pt x="334" y="0"/>
                  <a:pt x="342" y="1"/>
                </a:cubicBezTo>
                <a:cubicBezTo>
                  <a:pt x="380" y="11"/>
                  <a:pt x="417" y="20"/>
                  <a:pt x="455" y="33"/>
                </a:cubicBezTo>
                <a:cubicBezTo>
                  <a:pt x="471" y="39"/>
                  <a:pt x="486" y="49"/>
                  <a:pt x="501" y="59"/>
                </a:cubicBezTo>
                <a:cubicBezTo>
                  <a:pt x="520" y="76"/>
                  <a:pt x="522" y="94"/>
                  <a:pt x="509" y="115"/>
                </a:cubicBezTo>
                <a:cubicBezTo>
                  <a:pt x="494" y="137"/>
                  <a:pt x="471" y="151"/>
                  <a:pt x="443" y="161"/>
                </a:cubicBezTo>
                <a:cubicBezTo>
                  <a:pt x="403" y="178"/>
                  <a:pt x="358" y="186"/>
                  <a:pt x="313" y="190"/>
                </a:cubicBezTo>
                <a:cubicBezTo>
                  <a:pt x="236" y="197"/>
                  <a:pt x="161" y="192"/>
                  <a:pt x="87" y="178"/>
                </a:cubicBezTo>
                <a:cubicBezTo>
                  <a:pt x="72" y="174"/>
                  <a:pt x="59" y="170"/>
                  <a:pt x="46" y="165"/>
                </a:cubicBezTo>
                <a:cubicBezTo>
                  <a:pt x="13" y="150"/>
                  <a:pt x="0" y="124"/>
                  <a:pt x="8" y="9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Freeform 36">
            <a:extLst>
              <a:ext uri="{FF2B5EF4-FFF2-40B4-BE49-F238E27FC236}">
                <a16:creationId xmlns:a16="http://schemas.microsoft.com/office/drawing/2014/main" id="{8F60A537-163C-4DBA-B1F2-F64FC8C7BFD3}"/>
              </a:ext>
            </a:extLst>
          </p:cNvPr>
          <p:cNvSpPr>
            <a:spLocks/>
          </p:cNvSpPr>
          <p:nvPr/>
        </p:nvSpPr>
        <p:spPr bwMode="auto">
          <a:xfrm>
            <a:off x="8143880" y="2961764"/>
            <a:ext cx="1300163" cy="363538"/>
          </a:xfrm>
          <a:custGeom>
            <a:avLst/>
            <a:gdLst>
              <a:gd name="T0" fmla="*/ 0 w 432"/>
              <a:gd name="T1" fmla="*/ 125 h 126"/>
              <a:gd name="T2" fmla="*/ 70 w 432"/>
              <a:gd name="T3" fmla="*/ 46 h 126"/>
              <a:gd name="T4" fmla="*/ 231 w 432"/>
              <a:gd name="T5" fmla="*/ 3 h 126"/>
              <a:gd name="T6" fmla="*/ 381 w 432"/>
              <a:gd name="T7" fmla="*/ 11 h 126"/>
              <a:gd name="T8" fmla="*/ 432 w 432"/>
              <a:gd name="T9" fmla="*/ 41 h 126"/>
              <a:gd name="T10" fmla="*/ 432 w 432"/>
              <a:gd name="T11" fmla="*/ 41 h 126"/>
              <a:gd name="T12" fmla="*/ 327 w 432"/>
              <a:gd name="T13" fmla="*/ 13 h 126"/>
              <a:gd name="T14" fmla="*/ 93 w 432"/>
              <a:gd name="T15" fmla="*/ 53 h 126"/>
              <a:gd name="T16" fmla="*/ 20 w 432"/>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126">
                <a:moveTo>
                  <a:pt x="0" y="125"/>
                </a:moveTo>
                <a:cubicBezTo>
                  <a:pt x="10" y="91"/>
                  <a:pt x="34" y="65"/>
                  <a:pt x="70" y="46"/>
                </a:cubicBezTo>
                <a:cubicBezTo>
                  <a:pt x="119" y="20"/>
                  <a:pt x="173" y="7"/>
                  <a:pt x="231" y="3"/>
                </a:cubicBezTo>
                <a:cubicBezTo>
                  <a:pt x="281" y="0"/>
                  <a:pt x="332" y="1"/>
                  <a:pt x="381" y="11"/>
                </a:cubicBezTo>
                <a:cubicBezTo>
                  <a:pt x="409" y="18"/>
                  <a:pt x="424" y="25"/>
                  <a:pt x="432" y="41"/>
                </a:cubicBezTo>
                <a:cubicBezTo>
                  <a:pt x="432" y="41"/>
                  <a:pt x="432" y="41"/>
                  <a:pt x="432" y="41"/>
                </a:cubicBezTo>
                <a:cubicBezTo>
                  <a:pt x="402" y="15"/>
                  <a:pt x="365" y="14"/>
                  <a:pt x="327" y="13"/>
                </a:cubicBezTo>
                <a:cubicBezTo>
                  <a:pt x="245" y="9"/>
                  <a:pt x="165" y="18"/>
                  <a:pt x="93" y="53"/>
                </a:cubicBezTo>
                <a:cubicBezTo>
                  <a:pt x="57" y="71"/>
                  <a:pt x="31" y="93"/>
                  <a:pt x="20" y="12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 name="Freeform 35">
            <a:extLst>
              <a:ext uri="{FF2B5EF4-FFF2-40B4-BE49-F238E27FC236}">
                <a16:creationId xmlns:a16="http://schemas.microsoft.com/office/drawing/2014/main" id="{80E9E4D6-8C03-4F12-9673-A1284486A4BC}"/>
              </a:ext>
            </a:extLst>
          </p:cNvPr>
          <p:cNvSpPr>
            <a:spLocks/>
          </p:cNvSpPr>
          <p:nvPr/>
        </p:nvSpPr>
        <p:spPr bwMode="auto">
          <a:xfrm>
            <a:off x="8147974" y="4749157"/>
            <a:ext cx="1571626" cy="566738"/>
          </a:xfrm>
          <a:custGeom>
            <a:avLst/>
            <a:gdLst>
              <a:gd name="T0" fmla="*/ 28 w 522"/>
              <a:gd name="T1" fmla="*/ 97 h 197"/>
              <a:gd name="T2" fmla="*/ 62 w 522"/>
              <a:gd name="T3" fmla="*/ 153 h 197"/>
              <a:gd name="T4" fmla="*/ 156 w 522"/>
              <a:gd name="T5" fmla="*/ 169 h 197"/>
              <a:gd name="T6" fmla="*/ 394 w 522"/>
              <a:gd name="T7" fmla="*/ 151 h 197"/>
              <a:gd name="T8" fmla="*/ 473 w 522"/>
              <a:gd name="T9" fmla="*/ 119 h 197"/>
              <a:gd name="T10" fmla="*/ 468 w 522"/>
              <a:gd name="T11" fmla="*/ 59 h 197"/>
              <a:gd name="T12" fmla="*/ 365 w 522"/>
              <a:gd name="T13" fmla="*/ 29 h 197"/>
              <a:gd name="T14" fmla="*/ 334 w 522"/>
              <a:gd name="T15" fmla="*/ 23 h 197"/>
              <a:gd name="T16" fmla="*/ 324 w 522"/>
              <a:gd name="T17" fmla="*/ 9 h 197"/>
              <a:gd name="T18" fmla="*/ 342 w 522"/>
              <a:gd name="T19" fmla="*/ 1 h 197"/>
              <a:gd name="T20" fmla="*/ 455 w 522"/>
              <a:gd name="T21" fmla="*/ 33 h 197"/>
              <a:gd name="T22" fmla="*/ 501 w 522"/>
              <a:gd name="T23" fmla="*/ 59 h 197"/>
              <a:gd name="T24" fmla="*/ 509 w 522"/>
              <a:gd name="T25" fmla="*/ 115 h 197"/>
              <a:gd name="T26" fmla="*/ 443 w 522"/>
              <a:gd name="T27" fmla="*/ 161 h 197"/>
              <a:gd name="T28" fmla="*/ 313 w 522"/>
              <a:gd name="T29" fmla="*/ 190 h 197"/>
              <a:gd name="T30" fmla="*/ 87 w 522"/>
              <a:gd name="T31" fmla="*/ 178 h 197"/>
              <a:gd name="T32" fmla="*/ 46 w 522"/>
              <a:gd name="T33" fmla="*/ 165 h 197"/>
              <a:gd name="T34" fmla="*/ 8 w 522"/>
              <a:gd name="T35" fmla="*/ 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197">
                <a:moveTo>
                  <a:pt x="28" y="97"/>
                </a:moveTo>
                <a:cubicBezTo>
                  <a:pt x="20" y="122"/>
                  <a:pt x="31" y="144"/>
                  <a:pt x="62" y="153"/>
                </a:cubicBezTo>
                <a:cubicBezTo>
                  <a:pt x="92" y="161"/>
                  <a:pt x="125" y="166"/>
                  <a:pt x="156" y="169"/>
                </a:cubicBezTo>
                <a:cubicBezTo>
                  <a:pt x="236" y="177"/>
                  <a:pt x="316" y="171"/>
                  <a:pt x="394" y="151"/>
                </a:cubicBezTo>
                <a:cubicBezTo>
                  <a:pt x="424" y="144"/>
                  <a:pt x="450" y="134"/>
                  <a:pt x="473" y="119"/>
                </a:cubicBezTo>
                <a:cubicBezTo>
                  <a:pt x="504" y="97"/>
                  <a:pt x="502" y="79"/>
                  <a:pt x="468" y="59"/>
                </a:cubicBezTo>
                <a:cubicBezTo>
                  <a:pt x="437" y="42"/>
                  <a:pt x="399" y="36"/>
                  <a:pt x="365" y="29"/>
                </a:cubicBezTo>
                <a:cubicBezTo>
                  <a:pt x="353" y="27"/>
                  <a:pt x="344" y="26"/>
                  <a:pt x="334" y="23"/>
                </a:cubicBezTo>
                <a:cubicBezTo>
                  <a:pt x="326" y="20"/>
                  <a:pt x="322" y="15"/>
                  <a:pt x="324" y="9"/>
                </a:cubicBezTo>
                <a:cubicBezTo>
                  <a:pt x="327" y="2"/>
                  <a:pt x="334" y="0"/>
                  <a:pt x="342" y="1"/>
                </a:cubicBezTo>
                <a:cubicBezTo>
                  <a:pt x="380" y="11"/>
                  <a:pt x="417" y="20"/>
                  <a:pt x="455" y="33"/>
                </a:cubicBezTo>
                <a:cubicBezTo>
                  <a:pt x="471" y="39"/>
                  <a:pt x="486" y="49"/>
                  <a:pt x="501" y="59"/>
                </a:cubicBezTo>
                <a:cubicBezTo>
                  <a:pt x="520" y="76"/>
                  <a:pt x="522" y="94"/>
                  <a:pt x="509" y="115"/>
                </a:cubicBezTo>
                <a:cubicBezTo>
                  <a:pt x="494" y="137"/>
                  <a:pt x="471" y="151"/>
                  <a:pt x="443" y="161"/>
                </a:cubicBezTo>
                <a:cubicBezTo>
                  <a:pt x="403" y="178"/>
                  <a:pt x="358" y="186"/>
                  <a:pt x="313" y="190"/>
                </a:cubicBezTo>
                <a:cubicBezTo>
                  <a:pt x="236" y="197"/>
                  <a:pt x="161" y="192"/>
                  <a:pt x="87" y="178"/>
                </a:cubicBezTo>
                <a:cubicBezTo>
                  <a:pt x="72" y="174"/>
                  <a:pt x="59" y="170"/>
                  <a:pt x="46" y="165"/>
                </a:cubicBezTo>
                <a:cubicBezTo>
                  <a:pt x="13" y="150"/>
                  <a:pt x="0" y="124"/>
                  <a:pt x="8" y="9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Freeform 36">
            <a:extLst>
              <a:ext uri="{FF2B5EF4-FFF2-40B4-BE49-F238E27FC236}">
                <a16:creationId xmlns:a16="http://schemas.microsoft.com/office/drawing/2014/main" id="{09E53BEA-915C-422F-B65D-E5EEB7676D3C}"/>
              </a:ext>
            </a:extLst>
          </p:cNvPr>
          <p:cNvSpPr>
            <a:spLocks/>
          </p:cNvSpPr>
          <p:nvPr/>
        </p:nvSpPr>
        <p:spPr bwMode="auto">
          <a:xfrm>
            <a:off x="8171787" y="4665019"/>
            <a:ext cx="1300163" cy="363538"/>
          </a:xfrm>
          <a:custGeom>
            <a:avLst/>
            <a:gdLst>
              <a:gd name="T0" fmla="*/ 0 w 432"/>
              <a:gd name="T1" fmla="*/ 125 h 126"/>
              <a:gd name="T2" fmla="*/ 70 w 432"/>
              <a:gd name="T3" fmla="*/ 46 h 126"/>
              <a:gd name="T4" fmla="*/ 231 w 432"/>
              <a:gd name="T5" fmla="*/ 3 h 126"/>
              <a:gd name="T6" fmla="*/ 381 w 432"/>
              <a:gd name="T7" fmla="*/ 11 h 126"/>
              <a:gd name="T8" fmla="*/ 432 w 432"/>
              <a:gd name="T9" fmla="*/ 41 h 126"/>
              <a:gd name="T10" fmla="*/ 432 w 432"/>
              <a:gd name="T11" fmla="*/ 41 h 126"/>
              <a:gd name="T12" fmla="*/ 327 w 432"/>
              <a:gd name="T13" fmla="*/ 13 h 126"/>
              <a:gd name="T14" fmla="*/ 93 w 432"/>
              <a:gd name="T15" fmla="*/ 53 h 126"/>
              <a:gd name="T16" fmla="*/ 20 w 432"/>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126">
                <a:moveTo>
                  <a:pt x="0" y="125"/>
                </a:moveTo>
                <a:cubicBezTo>
                  <a:pt x="10" y="91"/>
                  <a:pt x="34" y="65"/>
                  <a:pt x="70" y="46"/>
                </a:cubicBezTo>
                <a:cubicBezTo>
                  <a:pt x="119" y="20"/>
                  <a:pt x="173" y="7"/>
                  <a:pt x="231" y="3"/>
                </a:cubicBezTo>
                <a:cubicBezTo>
                  <a:pt x="281" y="0"/>
                  <a:pt x="332" y="1"/>
                  <a:pt x="381" y="11"/>
                </a:cubicBezTo>
                <a:cubicBezTo>
                  <a:pt x="409" y="18"/>
                  <a:pt x="424" y="25"/>
                  <a:pt x="432" y="41"/>
                </a:cubicBezTo>
                <a:cubicBezTo>
                  <a:pt x="432" y="41"/>
                  <a:pt x="432" y="41"/>
                  <a:pt x="432" y="41"/>
                </a:cubicBezTo>
                <a:cubicBezTo>
                  <a:pt x="402" y="15"/>
                  <a:pt x="365" y="14"/>
                  <a:pt x="327" y="13"/>
                </a:cubicBezTo>
                <a:cubicBezTo>
                  <a:pt x="245" y="9"/>
                  <a:pt x="165" y="18"/>
                  <a:pt x="93" y="53"/>
                </a:cubicBezTo>
                <a:cubicBezTo>
                  <a:pt x="57" y="71"/>
                  <a:pt x="31" y="93"/>
                  <a:pt x="20" y="12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Freeform 35">
            <a:extLst>
              <a:ext uri="{FF2B5EF4-FFF2-40B4-BE49-F238E27FC236}">
                <a16:creationId xmlns:a16="http://schemas.microsoft.com/office/drawing/2014/main" id="{0D0EDF19-3229-4C32-86B2-0550ADCA5987}"/>
              </a:ext>
            </a:extLst>
          </p:cNvPr>
          <p:cNvSpPr>
            <a:spLocks/>
          </p:cNvSpPr>
          <p:nvPr/>
        </p:nvSpPr>
        <p:spPr bwMode="auto">
          <a:xfrm>
            <a:off x="8120065" y="4309136"/>
            <a:ext cx="1571626" cy="566738"/>
          </a:xfrm>
          <a:custGeom>
            <a:avLst/>
            <a:gdLst>
              <a:gd name="T0" fmla="*/ 28 w 522"/>
              <a:gd name="T1" fmla="*/ 97 h 197"/>
              <a:gd name="T2" fmla="*/ 62 w 522"/>
              <a:gd name="T3" fmla="*/ 153 h 197"/>
              <a:gd name="T4" fmla="*/ 156 w 522"/>
              <a:gd name="T5" fmla="*/ 169 h 197"/>
              <a:gd name="T6" fmla="*/ 394 w 522"/>
              <a:gd name="T7" fmla="*/ 151 h 197"/>
              <a:gd name="T8" fmla="*/ 473 w 522"/>
              <a:gd name="T9" fmla="*/ 119 h 197"/>
              <a:gd name="T10" fmla="*/ 468 w 522"/>
              <a:gd name="T11" fmla="*/ 59 h 197"/>
              <a:gd name="T12" fmla="*/ 365 w 522"/>
              <a:gd name="T13" fmla="*/ 29 h 197"/>
              <a:gd name="T14" fmla="*/ 334 w 522"/>
              <a:gd name="T15" fmla="*/ 23 h 197"/>
              <a:gd name="T16" fmla="*/ 324 w 522"/>
              <a:gd name="T17" fmla="*/ 9 h 197"/>
              <a:gd name="T18" fmla="*/ 342 w 522"/>
              <a:gd name="T19" fmla="*/ 1 h 197"/>
              <a:gd name="T20" fmla="*/ 455 w 522"/>
              <a:gd name="T21" fmla="*/ 33 h 197"/>
              <a:gd name="T22" fmla="*/ 501 w 522"/>
              <a:gd name="T23" fmla="*/ 59 h 197"/>
              <a:gd name="T24" fmla="*/ 509 w 522"/>
              <a:gd name="T25" fmla="*/ 115 h 197"/>
              <a:gd name="T26" fmla="*/ 443 w 522"/>
              <a:gd name="T27" fmla="*/ 161 h 197"/>
              <a:gd name="T28" fmla="*/ 313 w 522"/>
              <a:gd name="T29" fmla="*/ 190 h 197"/>
              <a:gd name="T30" fmla="*/ 87 w 522"/>
              <a:gd name="T31" fmla="*/ 178 h 197"/>
              <a:gd name="T32" fmla="*/ 46 w 522"/>
              <a:gd name="T33" fmla="*/ 165 h 197"/>
              <a:gd name="T34" fmla="*/ 8 w 522"/>
              <a:gd name="T35" fmla="*/ 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2" h="197">
                <a:moveTo>
                  <a:pt x="28" y="97"/>
                </a:moveTo>
                <a:cubicBezTo>
                  <a:pt x="20" y="122"/>
                  <a:pt x="31" y="144"/>
                  <a:pt x="62" y="153"/>
                </a:cubicBezTo>
                <a:cubicBezTo>
                  <a:pt x="92" y="161"/>
                  <a:pt x="125" y="166"/>
                  <a:pt x="156" y="169"/>
                </a:cubicBezTo>
                <a:cubicBezTo>
                  <a:pt x="236" y="177"/>
                  <a:pt x="316" y="171"/>
                  <a:pt x="394" y="151"/>
                </a:cubicBezTo>
                <a:cubicBezTo>
                  <a:pt x="424" y="144"/>
                  <a:pt x="450" y="134"/>
                  <a:pt x="473" y="119"/>
                </a:cubicBezTo>
                <a:cubicBezTo>
                  <a:pt x="504" y="97"/>
                  <a:pt x="502" y="79"/>
                  <a:pt x="468" y="59"/>
                </a:cubicBezTo>
                <a:cubicBezTo>
                  <a:pt x="437" y="42"/>
                  <a:pt x="399" y="36"/>
                  <a:pt x="365" y="29"/>
                </a:cubicBezTo>
                <a:cubicBezTo>
                  <a:pt x="353" y="27"/>
                  <a:pt x="344" y="26"/>
                  <a:pt x="334" y="23"/>
                </a:cubicBezTo>
                <a:cubicBezTo>
                  <a:pt x="326" y="20"/>
                  <a:pt x="322" y="15"/>
                  <a:pt x="324" y="9"/>
                </a:cubicBezTo>
                <a:cubicBezTo>
                  <a:pt x="327" y="2"/>
                  <a:pt x="334" y="0"/>
                  <a:pt x="342" y="1"/>
                </a:cubicBezTo>
                <a:cubicBezTo>
                  <a:pt x="380" y="11"/>
                  <a:pt x="417" y="20"/>
                  <a:pt x="455" y="33"/>
                </a:cubicBezTo>
                <a:cubicBezTo>
                  <a:pt x="471" y="39"/>
                  <a:pt x="486" y="49"/>
                  <a:pt x="501" y="59"/>
                </a:cubicBezTo>
                <a:cubicBezTo>
                  <a:pt x="520" y="76"/>
                  <a:pt x="522" y="94"/>
                  <a:pt x="509" y="115"/>
                </a:cubicBezTo>
                <a:cubicBezTo>
                  <a:pt x="494" y="137"/>
                  <a:pt x="471" y="151"/>
                  <a:pt x="443" y="161"/>
                </a:cubicBezTo>
                <a:cubicBezTo>
                  <a:pt x="403" y="178"/>
                  <a:pt x="358" y="186"/>
                  <a:pt x="313" y="190"/>
                </a:cubicBezTo>
                <a:cubicBezTo>
                  <a:pt x="236" y="197"/>
                  <a:pt x="161" y="192"/>
                  <a:pt x="87" y="178"/>
                </a:cubicBezTo>
                <a:cubicBezTo>
                  <a:pt x="72" y="174"/>
                  <a:pt x="59" y="170"/>
                  <a:pt x="46" y="165"/>
                </a:cubicBezTo>
                <a:cubicBezTo>
                  <a:pt x="13" y="150"/>
                  <a:pt x="0" y="124"/>
                  <a:pt x="8" y="9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Freeform 36">
            <a:extLst>
              <a:ext uri="{FF2B5EF4-FFF2-40B4-BE49-F238E27FC236}">
                <a16:creationId xmlns:a16="http://schemas.microsoft.com/office/drawing/2014/main" id="{61928CDD-3891-4E1C-A13B-3EBFEB3CB9BF}"/>
              </a:ext>
            </a:extLst>
          </p:cNvPr>
          <p:cNvSpPr>
            <a:spLocks/>
          </p:cNvSpPr>
          <p:nvPr/>
        </p:nvSpPr>
        <p:spPr bwMode="auto">
          <a:xfrm>
            <a:off x="8143878" y="4224998"/>
            <a:ext cx="1300163" cy="363538"/>
          </a:xfrm>
          <a:custGeom>
            <a:avLst/>
            <a:gdLst>
              <a:gd name="T0" fmla="*/ 0 w 432"/>
              <a:gd name="T1" fmla="*/ 125 h 126"/>
              <a:gd name="T2" fmla="*/ 70 w 432"/>
              <a:gd name="T3" fmla="*/ 46 h 126"/>
              <a:gd name="T4" fmla="*/ 231 w 432"/>
              <a:gd name="T5" fmla="*/ 3 h 126"/>
              <a:gd name="T6" fmla="*/ 381 w 432"/>
              <a:gd name="T7" fmla="*/ 11 h 126"/>
              <a:gd name="T8" fmla="*/ 432 w 432"/>
              <a:gd name="T9" fmla="*/ 41 h 126"/>
              <a:gd name="T10" fmla="*/ 432 w 432"/>
              <a:gd name="T11" fmla="*/ 41 h 126"/>
              <a:gd name="T12" fmla="*/ 327 w 432"/>
              <a:gd name="T13" fmla="*/ 13 h 126"/>
              <a:gd name="T14" fmla="*/ 93 w 432"/>
              <a:gd name="T15" fmla="*/ 53 h 126"/>
              <a:gd name="T16" fmla="*/ 20 w 432"/>
              <a:gd name="T1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126">
                <a:moveTo>
                  <a:pt x="0" y="125"/>
                </a:moveTo>
                <a:cubicBezTo>
                  <a:pt x="10" y="91"/>
                  <a:pt x="34" y="65"/>
                  <a:pt x="70" y="46"/>
                </a:cubicBezTo>
                <a:cubicBezTo>
                  <a:pt x="119" y="20"/>
                  <a:pt x="173" y="7"/>
                  <a:pt x="231" y="3"/>
                </a:cubicBezTo>
                <a:cubicBezTo>
                  <a:pt x="281" y="0"/>
                  <a:pt x="332" y="1"/>
                  <a:pt x="381" y="11"/>
                </a:cubicBezTo>
                <a:cubicBezTo>
                  <a:pt x="409" y="18"/>
                  <a:pt x="424" y="25"/>
                  <a:pt x="432" y="41"/>
                </a:cubicBezTo>
                <a:cubicBezTo>
                  <a:pt x="432" y="41"/>
                  <a:pt x="432" y="41"/>
                  <a:pt x="432" y="41"/>
                </a:cubicBezTo>
                <a:cubicBezTo>
                  <a:pt x="402" y="15"/>
                  <a:pt x="365" y="14"/>
                  <a:pt x="327" y="13"/>
                </a:cubicBezTo>
                <a:cubicBezTo>
                  <a:pt x="245" y="9"/>
                  <a:pt x="165" y="18"/>
                  <a:pt x="93" y="53"/>
                </a:cubicBezTo>
                <a:cubicBezTo>
                  <a:pt x="57" y="71"/>
                  <a:pt x="31" y="93"/>
                  <a:pt x="20" y="12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001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par>
                          <p:cTn id="13" fill="hold">
                            <p:stCondLst>
                              <p:cond delay="500"/>
                            </p:stCondLst>
                            <p:childTnLst>
                              <p:par>
                                <p:cTn id="14" presetID="22" presetClass="entr" presetSubtype="8" fill="hold" grpId="0" nodeType="afterEffect">
                                  <p:stCondLst>
                                    <p:cond delay="25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1250"/>
                            </p:stCondLst>
                            <p:childTnLst>
                              <p:par>
                                <p:cTn id="21" presetID="21" presetClass="entr" presetSubtype="1"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heel(1)">
                                      <p:cBhvr>
                                        <p:cTn id="23" dur="500"/>
                                        <p:tgtEl>
                                          <p:spTgt spid="111"/>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wheel(1)">
                                      <p:cBhvr>
                                        <p:cTn id="26" dur="500"/>
                                        <p:tgtEl>
                                          <p:spTgt spid="113"/>
                                        </p:tgtEl>
                                      </p:cBhvr>
                                    </p:animEffect>
                                  </p:childTnLst>
                                </p:cTn>
                              </p:par>
                              <p:par>
                                <p:cTn id="27" presetID="22" presetClass="entr" presetSubtype="8" fill="hold" grpId="0" nodeType="withEffect">
                                  <p:stCondLst>
                                    <p:cond delay="350"/>
                                  </p:stCondLst>
                                  <p:childTnLst>
                                    <p:set>
                                      <p:cBhvr>
                                        <p:cTn id="28" dur="1" fill="hold">
                                          <p:stCondLst>
                                            <p:cond delay="0"/>
                                          </p:stCondLst>
                                        </p:cTn>
                                        <p:tgtEl>
                                          <p:spTgt spid="112"/>
                                        </p:tgtEl>
                                        <p:attrNameLst>
                                          <p:attrName>style.visibility</p:attrName>
                                        </p:attrNameLst>
                                      </p:cBhvr>
                                      <p:to>
                                        <p:strVal val="visible"/>
                                      </p:to>
                                    </p:set>
                                    <p:animEffect transition="in" filter="wipe(left)">
                                      <p:cBhvr>
                                        <p:cTn id="29" dur="500"/>
                                        <p:tgtEl>
                                          <p:spTgt spid="112"/>
                                        </p:tgtEl>
                                      </p:cBhvr>
                                    </p:animEffect>
                                  </p:childTnLst>
                                </p:cTn>
                              </p:par>
                              <p:par>
                                <p:cTn id="30" presetID="22" presetClass="entr" presetSubtype="8" fill="hold" grpId="0" nodeType="withEffect">
                                  <p:stCondLst>
                                    <p:cond delay="350"/>
                                  </p:stCondLst>
                                  <p:childTnLst>
                                    <p:set>
                                      <p:cBhvr>
                                        <p:cTn id="31" dur="1" fill="hold">
                                          <p:stCondLst>
                                            <p:cond delay="0"/>
                                          </p:stCondLst>
                                        </p:cTn>
                                        <p:tgtEl>
                                          <p:spTgt spid="114"/>
                                        </p:tgtEl>
                                        <p:attrNameLst>
                                          <p:attrName>style.visibility</p:attrName>
                                        </p:attrNameLst>
                                      </p:cBhvr>
                                      <p:to>
                                        <p:strVal val="visible"/>
                                      </p:to>
                                    </p:set>
                                    <p:animEffect transition="in" filter="wipe(left)">
                                      <p:cBhvr>
                                        <p:cTn id="32" dur="500"/>
                                        <p:tgtEl>
                                          <p:spTgt spid="1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4"/>
                                        </p:tgtEl>
                                        <p:attrNameLst>
                                          <p:attrName>style.visibility</p:attrName>
                                        </p:attrNameLst>
                                      </p:cBhvr>
                                      <p:to>
                                        <p:strVal val="hidden"/>
                                      </p:to>
                                    </p:set>
                                  </p:childTnLst>
                                </p:cTn>
                              </p:par>
                              <p:par>
                                <p:cTn id="47" presetID="2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heel(1)">
                                      <p:cBhvr>
                                        <p:cTn id="55" dur="500"/>
                                        <p:tgtEl>
                                          <p:spTgt spid="16"/>
                                        </p:tgtEl>
                                      </p:cBhvr>
                                    </p:animEffect>
                                  </p:childTnLst>
                                </p:cTn>
                              </p:par>
                              <p:par>
                                <p:cTn id="56" presetID="22" presetClass="entr" presetSubtype="8" fill="hold" grpId="0" nodeType="withEffect">
                                  <p:stCondLst>
                                    <p:cond delay="35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heel(1)">
                                      <p:cBhvr>
                                        <p:cTn id="61" dur="500"/>
                                        <p:tgtEl>
                                          <p:spTgt spid="19"/>
                                        </p:tgtEl>
                                      </p:cBhvr>
                                    </p:animEffect>
                                  </p:childTnLst>
                                </p:cTn>
                              </p:par>
                              <p:par>
                                <p:cTn id="62" presetID="22" presetClass="entr" presetSubtype="8" fill="hold" grpId="0" nodeType="withEffect">
                                  <p:stCondLst>
                                    <p:cond delay="35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4" grpId="0" animBg="1"/>
      <p:bldP spid="24" grpId="1" animBg="1"/>
      <p:bldP spid="2" grpId="0" animBg="1"/>
      <p:bldP spid="2" grpId="1" animBg="1"/>
      <p:bldP spid="111" grpId="0" animBg="1"/>
      <p:bldP spid="111" grpId="1" animBg="1"/>
      <p:bldP spid="112" grpId="0" animBg="1"/>
      <p:bldP spid="112" grpId="1" animBg="1"/>
      <p:bldP spid="16" grpId="0" animBg="1"/>
      <p:bldP spid="17" grpId="0" animBg="1"/>
      <p:bldP spid="113" grpId="0" animBg="1"/>
      <p:bldP spid="113" grpId="1" animBg="1"/>
      <p:bldP spid="114" grpId="0" animBg="1"/>
      <p:bldP spid="114" grpId="1"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9A339C1-D1F1-4B5E-AE37-03D24709872B}"/>
              </a:ext>
            </a:extLst>
          </p:cNvPr>
          <p:cNvSpPr txBox="1"/>
          <p:nvPr/>
        </p:nvSpPr>
        <p:spPr bwMode="gray">
          <a:xfrm>
            <a:off x="9004629" y="3033995"/>
            <a:ext cx="2642843" cy="738664"/>
          </a:xfrm>
          <a:prstGeom prst="rect">
            <a:avLst/>
          </a:prstGeom>
          <a:noFill/>
        </p:spPr>
        <p:txBody>
          <a:bodyPr wrap="square" lIns="0" tIns="0" rIns="0" bIns="0" rtlCol="0">
            <a:spAutoFit/>
          </a:bodyPr>
          <a:lstStyle/>
          <a:p>
            <a:r>
              <a:rPr lang="en-US" sz="2400" b="1" dirty="0">
                <a:solidFill>
                  <a:srgbClr val="00BFB3"/>
                </a:solidFill>
              </a:rPr>
              <a:t>Income may fluctuate</a:t>
            </a:r>
          </a:p>
        </p:txBody>
      </p:sp>
      <p:sp>
        <p:nvSpPr>
          <p:cNvPr id="13" name="TextBox 12">
            <a:extLst>
              <a:ext uri="{FF2B5EF4-FFF2-40B4-BE49-F238E27FC236}">
                <a16:creationId xmlns:a16="http://schemas.microsoft.com/office/drawing/2014/main" id="{A53DC119-5BB0-424C-BC56-F45D92F9AD46}"/>
              </a:ext>
            </a:extLst>
          </p:cNvPr>
          <p:cNvSpPr txBox="1"/>
          <p:nvPr/>
        </p:nvSpPr>
        <p:spPr bwMode="gray">
          <a:xfrm>
            <a:off x="9004629" y="4152743"/>
            <a:ext cx="2742679" cy="738664"/>
          </a:xfrm>
          <a:prstGeom prst="rect">
            <a:avLst/>
          </a:prstGeom>
          <a:noFill/>
        </p:spPr>
        <p:txBody>
          <a:bodyPr wrap="square" lIns="0" tIns="0" rIns="0" bIns="0" rtlCol="0">
            <a:spAutoFit/>
          </a:bodyPr>
          <a:lstStyle/>
          <a:p>
            <a:r>
              <a:rPr lang="en-US" sz="2400" b="1" dirty="0">
                <a:solidFill>
                  <a:srgbClr val="00BFB3"/>
                </a:solidFill>
              </a:rPr>
              <a:t>May distribute original savings</a:t>
            </a:r>
          </a:p>
        </p:txBody>
      </p:sp>
      <p:sp>
        <p:nvSpPr>
          <p:cNvPr id="22" name="AutoShape 3">
            <a:extLst>
              <a:ext uri="{FF2B5EF4-FFF2-40B4-BE49-F238E27FC236}">
                <a16:creationId xmlns:a16="http://schemas.microsoft.com/office/drawing/2014/main" id="{6649A12D-3ECD-42F5-9A61-4DF0CE3230EA}"/>
              </a:ext>
            </a:extLst>
          </p:cNvPr>
          <p:cNvSpPr>
            <a:spLocks noChangeAspect="1" noChangeArrowheads="1" noTextEdit="1"/>
          </p:cNvSpPr>
          <p:nvPr/>
        </p:nvSpPr>
        <p:spPr bwMode="gray">
          <a:xfrm>
            <a:off x="5830074" y="4163975"/>
            <a:ext cx="512465" cy="42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cxnSp>
        <p:nvCxnSpPr>
          <p:cNvPr id="29" name="Straight Connector 28" hidden="1">
            <a:extLst>
              <a:ext uri="{FF2B5EF4-FFF2-40B4-BE49-F238E27FC236}">
                <a16:creationId xmlns:a16="http://schemas.microsoft.com/office/drawing/2014/main" id="{F3BE84A5-2CFA-45E5-B11D-A3334B462F0F}"/>
              </a:ext>
            </a:extLst>
          </p:cNvPr>
          <p:cNvCxnSpPr/>
          <p:nvPr/>
        </p:nvCxnSpPr>
        <p:spPr>
          <a:xfrm>
            <a:off x="455613" y="3080208"/>
            <a:ext cx="11247439" cy="0"/>
          </a:xfrm>
          <a:prstGeom prst="line">
            <a:avLst/>
          </a:prstGeom>
          <a:ln w="12700">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82BF3C9-2382-41D4-ACD3-45F6D3F352A5}"/>
              </a:ext>
            </a:extLst>
          </p:cNvPr>
          <p:cNvGrpSpPr/>
          <p:nvPr/>
        </p:nvGrpSpPr>
        <p:grpSpPr bwMode="gray">
          <a:xfrm>
            <a:off x="457199" y="1573997"/>
            <a:ext cx="11247439" cy="2341002"/>
            <a:chOff x="457199" y="1866605"/>
            <a:chExt cx="11247439" cy="2341002"/>
          </a:xfrm>
        </p:grpSpPr>
        <p:sp>
          <p:nvSpPr>
            <p:cNvPr id="6" name="TextBox 5">
              <a:extLst>
                <a:ext uri="{FF2B5EF4-FFF2-40B4-BE49-F238E27FC236}">
                  <a16:creationId xmlns:a16="http://schemas.microsoft.com/office/drawing/2014/main" id="{6DF9BA62-5828-480C-BE56-F3E9DA6500CA}"/>
                </a:ext>
              </a:extLst>
            </p:cNvPr>
            <p:cNvSpPr txBox="1"/>
            <p:nvPr/>
          </p:nvSpPr>
          <p:spPr bwMode="gray">
            <a:xfrm>
              <a:off x="1211898" y="3279776"/>
              <a:ext cx="3364776" cy="830997"/>
            </a:xfrm>
            <a:prstGeom prst="rect">
              <a:avLst/>
            </a:prstGeom>
            <a:noFill/>
          </p:spPr>
          <p:txBody>
            <a:bodyPr wrap="square" rtlCol="0">
              <a:spAutoFit/>
            </a:bodyPr>
            <a:lstStyle/>
            <a:p>
              <a:r>
                <a:rPr lang="en-US" sz="2400" b="1" dirty="0">
                  <a:solidFill>
                    <a:schemeClr val="accent1"/>
                  </a:solidFill>
                </a:rPr>
                <a:t>Income-</a:t>
              </a:r>
              <a:br>
                <a:rPr lang="en-US" sz="2400" b="1" dirty="0">
                  <a:solidFill>
                    <a:schemeClr val="accent1"/>
                  </a:solidFill>
                </a:rPr>
              </a:br>
              <a:r>
                <a:rPr lang="en-US" sz="2400" b="1" dirty="0">
                  <a:solidFill>
                    <a:schemeClr val="accent1"/>
                  </a:solidFill>
                </a:rPr>
                <a:t>Producing Products</a:t>
              </a:r>
            </a:p>
          </p:txBody>
        </p:sp>
        <p:sp>
          <p:nvSpPr>
            <p:cNvPr id="8" name="TextBox 7">
              <a:extLst>
                <a:ext uri="{FF2B5EF4-FFF2-40B4-BE49-F238E27FC236}">
                  <a16:creationId xmlns:a16="http://schemas.microsoft.com/office/drawing/2014/main" id="{E404DFA5-8804-4849-99A9-D724E9447F7C}"/>
                </a:ext>
              </a:extLst>
            </p:cNvPr>
            <p:cNvSpPr txBox="1"/>
            <p:nvPr/>
          </p:nvSpPr>
          <p:spPr bwMode="gray">
            <a:xfrm>
              <a:off x="5510951" y="3336403"/>
              <a:ext cx="2810089" cy="738664"/>
            </a:xfrm>
            <a:prstGeom prst="rect">
              <a:avLst/>
            </a:prstGeom>
            <a:noFill/>
          </p:spPr>
          <p:txBody>
            <a:bodyPr wrap="square" lIns="0" tIns="0" rIns="0" bIns="0" rtlCol="0">
              <a:spAutoFit/>
            </a:bodyPr>
            <a:lstStyle/>
            <a:p>
              <a:r>
                <a:rPr lang="en-US" sz="2400" b="1" dirty="0">
                  <a:solidFill>
                    <a:schemeClr val="accent4"/>
                  </a:solidFill>
                </a:rPr>
                <a:t>No distribution of original savings</a:t>
              </a:r>
            </a:p>
          </p:txBody>
        </p:sp>
        <p:cxnSp>
          <p:nvCxnSpPr>
            <p:cNvPr id="16" name="Straight Connector 15">
              <a:extLst>
                <a:ext uri="{FF2B5EF4-FFF2-40B4-BE49-F238E27FC236}">
                  <a16:creationId xmlns:a16="http://schemas.microsoft.com/office/drawing/2014/main" id="{31B3FBDA-21A2-4A89-927A-4AF4E028237A}"/>
                </a:ext>
              </a:extLst>
            </p:cNvPr>
            <p:cNvCxnSpPr/>
            <p:nvPr/>
          </p:nvCxnSpPr>
          <p:spPr bwMode="gray">
            <a:xfrm>
              <a:off x="457199" y="4207607"/>
              <a:ext cx="11247439" cy="0"/>
            </a:xfrm>
            <a:prstGeom prst="line">
              <a:avLst/>
            </a:prstGeom>
            <a:ln w="38100">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32" name="Group 4">
              <a:extLst>
                <a:ext uri="{FF2B5EF4-FFF2-40B4-BE49-F238E27FC236}">
                  <a16:creationId xmlns:a16="http://schemas.microsoft.com/office/drawing/2014/main" id="{C2986024-0790-4C60-AF6A-4AEB1467B8D7}"/>
                </a:ext>
              </a:extLst>
            </p:cNvPr>
            <p:cNvGrpSpPr>
              <a:grpSpLocks noChangeAspect="1"/>
            </p:cNvGrpSpPr>
            <p:nvPr/>
          </p:nvGrpSpPr>
          <p:grpSpPr bwMode="gray">
            <a:xfrm>
              <a:off x="461964" y="3332159"/>
              <a:ext cx="574674" cy="675390"/>
              <a:chOff x="291" y="1989"/>
              <a:chExt cx="485" cy="570"/>
            </a:xfrm>
            <a:solidFill>
              <a:schemeClr val="accent1"/>
            </a:solidFill>
          </p:grpSpPr>
          <p:sp>
            <p:nvSpPr>
              <p:cNvPr id="34" name="Freeform 5">
                <a:extLst>
                  <a:ext uri="{FF2B5EF4-FFF2-40B4-BE49-F238E27FC236}">
                    <a16:creationId xmlns:a16="http://schemas.microsoft.com/office/drawing/2014/main" id="{8E1E9C0A-C87F-4F20-AFD2-93153F4227E5}"/>
                  </a:ext>
                </a:extLst>
              </p:cNvPr>
              <p:cNvSpPr>
                <a:spLocks noEditPoints="1"/>
              </p:cNvSpPr>
              <p:nvPr/>
            </p:nvSpPr>
            <p:spPr bwMode="gray">
              <a:xfrm>
                <a:off x="291" y="1989"/>
                <a:ext cx="485" cy="570"/>
              </a:xfrm>
              <a:custGeom>
                <a:avLst/>
                <a:gdLst>
                  <a:gd name="T0" fmla="*/ 59 w 1764"/>
                  <a:gd name="T1" fmla="*/ 0 h 2074"/>
                  <a:gd name="T2" fmla="*/ 1296 w 1764"/>
                  <a:gd name="T3" fmla="*/ 0 h 2074"/>
                  <a:gd name="T4" fmla="*/ 1764 w 1764"/>
                  <a:gd name="T5" fmla="*/ 468 h 2074"/>
                  <a:gd name="T6" fmla="*/ 1764 w 1764"/>
                  <a:gd name="T7" fmla="*/ 2015 h 2074"/>
                  <a:gd name="T8" fmla="*/ 1705 w 1764"/>
                  <a:gd name="T9" fmla="*/ 2074 h 2074"/>
                  <a:gd name="T10" fmla="*/ 59 w 1764"/>
                  <a:gd name="T11" fmla="*/ 2074 h 2074"/>
                  <a:gd name="T12" fmla="*/ 0 w 1764"/>
                  <a:gd name="T13" fmla="*/ 2015 h 2074"/>
                  <a:gd name="T14" fmla="*/ 0 w 1764"/>
                  <a:gd name="T15" fmla="*/ 59 h 2074"/>
                  <a:gd name="T16" fmla="*/ 59 w 1764"/>
                  <a:gd name="T17" fmla="*/ 0 h 2074"/>
                  <a:gd name="T18" fmla="*/ 1682 w 1764"/>
                  <a:gd name="T19" fmla="*/ 526 h 2074"/>
                  <a:gd name="T20" fmla="*/ 1297 w 1764"/>
                  <a:gd name="T21" fmla="*/ 526 h 2074"/>
                  <a:gd name="T22" fmla="*/ 1238 w 1764"/>
                  <a:gd name="T23" fmla="*/ 467 h 2074"/>
                  <a:gd name="T24" fmla="*/ 1238 w 1764"/>
                  <a:gd name="T25" fmla="*/ 82 h 2074"/>
                  <a:gd name="T26" fmla="*/ 82 w 1764"/>
                  <a:gd name="T27" fmla="*/ 82 h 2074"/>
                  <a:gd name="T28" fmla="*/ 82 w 1764"/>
                  <a:gd name="T29" fmla="*/ 1992 h 2074"/>
                  <a:gd name="T30" fmla="*/ 1682 w 1764"/>
                  <a:gd name="T31" fmla="*/ 1992 h 2074"/>
                  <a:gd name="T32" fmla="*/ 1682 w 1764"/>
                  <a:gd name="T33" fmla="*/ 526 h 2074"/>
                  <a:gd name="T34" fmla="*/ 1320 w 1764"/>
                  <a:gd name="T35" fmla="*/ 139 h 2074"/>
                  <a:gd name="T36" fmla="*/ 1320 w 1764"/>
                  <a:gd name="T37" fmla="*/ 444 h 2074"/>
                  <a:gd name="T38" fmla="*/ 1624 w 1764"/>
                  <a:gd name="T39" fmla="*/ 444 h 2074"/>
                  <a:gd name="T40" fmla="*/ 1320 w 1764"/>
                  <a:gd name="T41" fmla="*/ 139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4" h="2074">
                    <a:moveTo>
                      <a:pt x="59" y="0"/>
                    </a:moveTo>
                    <a:cubicBezTo>
                      <a:pt x="1296" y="0"/>
                      <a:pt x="1296" y="0"/>
                      <a:pt x="1296" y="0"/>
                    </a:cubicBezTo>
                    <a:cubicBezTo>
                      <a:pt x="1452" y="156"/>
                      <a:pt x="1608" y="312"/>
                      <a:pt x="1764" y="468"/>
                    </a:cubicBezTo>
                    <a:cubicBezTo>
                      <a:pt x="1764" y="2015"/>
                      <a:pt x="1764" y="2015"/>
                      <a:pt x="1764" y="2015"/>
                    </a:cubicBezTo>
                    <a:cubicBezTo>
                      <a:pt x="1764" y="2047"/>
                      <a:pt x="1737" y="2074"/>
                      <a:pt x="1705" y="2074"/>
                    </a:cubicBezTo>
                    <a:cubicBezTo>
                      <a:pt x="59" y="2074"/>
                      <a:pt x="59" y="2074"/>
                      <a:pt x="59" y="2074"/>
                    </a:cubicBezTo>
                    <a:cubicBezTo>
                      <a:pt x="27" y="2074"/>
                      <a:pt x="0" y="2047"/>
                      <a:pt x="0" y="2015"/>
                    </a:cubicBezTo>
                    <a:cubicBezTo>
                      <a:pt x="0" y="59"/>
                      <a:pt x="0" y="59"/>
                      <a:pt x="0" y="59"/>
                    </a:cubicBezTo>
                    <a:cubicBezTo>
                      <a:pt x="0" y="26"/>
                      <a:pt x="27" y="0"/>
                      <a:pt x="59" y="0"/>
                    </a:cubicBezTo>
                    <a:close/>
                    <a:moveTo>
                      <a:pt x="1682" y="526"/>
                    </a:moveTo>
                    <a:cubicBezTo>
                      <a:pt x="1297" y="526"/>
                      <a:pt x="1297" y="526"/>
                      <a:pt x="1297" y="526"/>
                    </a:cubicBezTo>
                    <a:cubicBezTo>
                      <a:pt x="1265" y="526"/>
                      <a:pt x="1238" y="499"/>
                      <a:pt x="1238" y="467"/>
                    </a:cubicBezTo>
                    <a:cubicBezTo>
                      <a:pt x="1238" y="82"/>
                      <a:pt x="1238" y="82"/>
                      <a:pt x="1238" y="82"/>
                    </a:cubicBezTo>
                    <a:cubicBezTo>
                      <a:pt x="82" y="82"/>
                      <a:pt x="82" y="82"/>
                      <a:pt x="82" y="82"/>
                    </a:cubicBezTo>
                    <a:cubicBezTo>
                      <a:pt x="82" y="1992"/>
                      <a:pt x="82" y="1992"/>
                      <a:pt x="82" y="1992"/>
                    </a:cubicBezTo>
                    <a:cubicBezTo>
                      <a:pt x="1682" y="1992"/>
                      <a:pt x="1682" y="1992"/>
                      <a:pt x="1682" y="1992"/>
                    </a:cubicBezTo>
                    <a:cubicBezTo>
                      <a:pt x="1682" y="526"/>
                      <a:pt x="1682" y="526"/>
                      <a:pt x="1682" y="526"/>
                    </a:cubicBezTo>
                    <a:close/>
                    <a:moveTo>
                      <a:pt x="1320" y="139"/>
                    </a:moveTo>
                    <a:cubicBezTo>
                      <a:pt x="1320" y="444"/>
                      <a:pt x="1320" y="444"/>
                      <a:pt x="1320" y="444"/>
                    </a:cubicBezTo>
                    <a:cubicBezTo>
                      <a:pt x="1624" y="444"/>
                      <a:pt x="1624" y="444"/>
                      <a:pt x="1624" y="444"/>
                    </a:cubicBezTo>
                    <a:lnTo>
                      <a:pt x="1320"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6">
                <a:extLst>
                  <a:ext uri="{FF2B5EF4-FFF2-40B4-BE49-F238E27FC236}">
                    <a16:creationId xmlns:a16="http://schemas.microsoft.com/office/drawing/2014/main" id="{6DBEAA23-1C3D-44A1-903A-FF4361FA24FD}"/>
                  </a:ext>
                </a:extLst>
              </p:cNvPr>
              <p:cNvSpPr>
                <a:spLocks/>
              </p:cNvSpPr>
              <p:nvPr/>
            </p:nvSpPr>
            <p:spPr bwMode="gray">
              <a:xfrm>
                <a:off x="439" y="2350"/>
                <a:ext cx="226" cy="23"/>
              </a:xfrm>
              <a:custGeom>
                <a:avLst/>
                <a:gdLst>
                  <a:gd name="T0" fmla="*/ 819 w 819"/>
                  <a:gd name="T1" fmla="*/ 41 h 82"/>
                  <a:gd name="T2" fmla="*/ 778 w 819"/>
                  <a:gd name="T3" fmla="*/ 82 h 82"/>
                  <a:gd name="T4" fmla="*/ 40 w 819"/>
                  <a:gd name="T5" fmla="*/ 82 h 82"/>
                  <a:gd name="T6" fmla="*/ 0 w 819"/>
                  <a:gd name="T7" fmla="*/ 41 h 82"/>
                  <a:gd name="T8" fmla="*/ 40 w 819"/>
                  <a:gd name="T9" fmla="*/ 0 h 82"/>
                  <a:gd name="T10" fmla="*/ 778 w 819"/>
                  <a:gd name="T11" fmla="*/ 0 h 82"/>
                  <a:gd name="T12" fmla="*/ 819 w 819"/>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19" h="82">
                    <a:moveTo>
                      <a:pt x="819" y="41"/>
                    </a:moveTo>
                    <a:cubicBezTo>
                      <a:pt x="819" y="63"/>
                      <a:pt x="801" y="82"/>
                      <a:pt x="778" y="82"/>
                    </a:cubicBezTo>
                    <a:cubicBezTo>
                      <a:pt x="40" y="82"/>
                      <a:pt x="40" y="82"/>
                      <a:pt x="40" y="82"/>
                    </a:cubicBezTo>
                    <a:cubicBezTo>
                      <a:pt x="18" y="82"/>
                      <a:pt x="0" y="63"/>
                      <a:pt x="0" y="41"/>
                    </a:cubicBezTo>
                    <a:cubicBezTo>
                      <a:pt x="0" y="18"/>
                      <a:pt x="18" y="0"/>
                      <a:pt x="40" y="0"/>
                    </a:cubicBezTo>
                    <a:cubicBezTo>
                      <a:pt x="778" y="0"/>
                      <a:pt x="778" y="0"/>
                      <a:pt x="778" y="0"/>
                    </a:cubicBezTo>
                    <a:cubicBezTo>
                      <a:pt x="801" y="0"/>
                      <a:pt x="819" y="18"/>
                      <a:pt x="81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7">
                <a:extLst>
                  <a:ext uri="{FF2B5EF4-FFF2-40B4-BE49-F238E27FC236}">
                    <a16:creationId xmlns:a16="http://schemas.microsoft.com/office/drawing/2014/main" id="{CB08DEC5-B638-4123-B392-B990C804A674}"/>
                  </a:ext>
                </a:extLst>
              </p:cNvPr>
              <p:cNvSpPr>
                <a:spLocks noChangeArrowheads="1"/>
              </p:cNvSpPr>
              <p:nvPr/>
            </p:nvSpPr>
            <p:spPr bwMode="gray">
              <a:xfrm>
                <a:off x="403" y="2350"/>
                <a:ext cx="22" cy="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id="{9A93B68E-FEBA-4B7C-9D67-0815032CE85C}"/>
                  </a:ext>
                </a:extLst>
              </p:cNvPr>
              <p:cNvSpPr>
                <a:spLocks/>
              </p:cNvSpPr>
              <p:nvPr/>
            </p:nvSpPr>
            <p:spPr bwMode="gray">
              <a:xfrm>
                <a:off x="439" y="2405"/>
                <a:ext cx="226" cy="22"/>
              </a:xfrm>
              <a:custGeom>
                <a:avLst/>
                <a:gdLst>
                  <a:gd name="T0" fmla="*/ 819 w 819"/>
                  <a:gd name="T1" fmla="*/ 40 h 81"/>
                  <a:gd name="T2" fmla="*/ 778 w 819"/>
                  <a:gd name="T3" fmla="*/ 81 h 81"/>
                  <a:gd name="T4" fmla="*/ 40 w 819"/>
                  <a:gd name="T5" fmla="*/ 81 h 81"/>
                  <a:gd name="T6" fmla="*/ 0 w 819"/>
                  <a:gd name="T7" fmla="*/ 40 h 81"/>
                  <a:gd name="T8" fmla="*/ 40 w 819"/>
                  <a:gd name="T9" fmla="*/ 0 h 81"/>
                  <a:gd name="T10" fmla="*/ 778 w 819"/>
                  <a:gd name="T11" fmla="*/ 0 h 81"/>
                  <a:gd name="T12" fmla="*/ 819 w 819"/>
                  <a:gd name="T13" fmla="*/ 40 h 81"/>
                </a:gdLst>
                <a:ahLst/>
                <a:cxnLst>
                  <a:cxn ang="0">
                    <a:pos x="T0" y="T1"/>
                  </a:cxn>
                  <a:cxn ang="0">
                    <a:pos x="T2" y="T3"/>
                  </a:cxn>
                  <a:cxn ang="0">
                    <a:pos x="T4" y="T5"/>
                  </a:cxn>
                  <a:cxn ang="0">
                    <a:pos x="T6" y="T7"/>
                  </a:cxn>
                  <a:cxn ang="0">
                    <a:pos x="T8" y="T9"/>
                  </a:cxn>
                  <a:cxn ang="0">
                    <a:pos x="T10" y="T11"/>
                  </a:cxn>
                  <a:cxn ang="0">
                    <a:pos x="T12" y="T13"/>
                  </a:cxn>
                </a:cxnLst>
                <a:rect l="0" t="0" r="r" b="b"/>
                <a:pathLst>
                  <a:path w="819" h="81">
                    <a:moveTo>
                      <a:pt x="819" y="40"/>
                    </a:moveTo>
                    <a:cubicBezTo>
                      <a:pt x="819" y="63"/>
                      <a:pt x="801" y="81"/>
                      <a:pt x="778" y="81"/>
                    </a:cubicBezTo>
                    <a:cubicBezTo>
                      <a:pt x="40" y="81"/>
                      <a:pt x="40" y="81"/>
                      <a:pt x="40" y="81"/>
                    </a:cubicBezTo>
                    <a:cubicBezTo>
                      <a:pt x="18" y="81"/>
                      <a:pt x="0" y="63"/>
                      <a:pt x="0" y="40"/>
                    </a:cubicBezTo>
                    <a:cubicBezTo>
                      <a:pt x="0" y="18"/>
                      <a:pt x="18" y="0"/>
                      <a:pt x="40" y="0"/>
                    </a:cubicBezTo>
                    <a:cubicBezTo>
                      <a:pt x="778" y="0"/>
                      <a:pt x="778" y="0"/>
                      <a:pt x="778" y="0"/>
                    </a:cubicBezTo>
                    <a:cubicBezTo>
                      <a:pt x="801" y="0"/>
                      <a:pt x="819" y="18"/>
                      <a:pt x="81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9">
                <a:extLst>
                  <a:ext uri="{FF2B5EF4-FFF2-40B4-BE49-F238E27FC236}">
                    <a16:creationId xmlns:a16="http://schemas.microsoft.com/office/drawing/2014/main" id="{8337495B-31F6-4480-B09C-DB5A8D365223}"/>
                  </a:ext>
                </a:extLst>
              </p:cNvPr>
              <p:cNvSpPr>
                <a:spLocks noChangeArrowheads="1"/>
              </p:cNvSpPr>
              <p:nvPr/>
            </p:nvSpPr>
            <p:spPr bwMode="gray">
              <a:xfrm>
                <a:off x="403" y="2405"/>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0">
                <a:extLst>
                  <a:ext uri="{FF2B5EF4-FFF2-40B4-BE49-F238E27FC236}">
                    <a16:creationId xmlns:a16="http://schemas.microsoft.com/office/drawing/2014/main" id="{B64602CD-57E1-424A-9D89-D845EB46BBC5}"/>
                  </a:ext>
                </a:extLst>
              </p:cNvPr>
              <p:cNvSpPr>
                <a:spLocks/>
              </p:cNvSpPr>
              <p:nvPr/>
            </p:nvSpPr>
            <p:spPr bwMode="gray">
              <a:xfrm>
                <a:off x="439" y="2460"/>
                <a:ext cx="226" cy="22"/>
              </a:xfrm>
              <a:custGeom>
                <a:avLst/>
                <a:gdLst>
                  <a:gd name="T0" fmla="*/ 819 w 819"/>
                  <a:gd name="T1" fmla="*/ 41 h 82"/>
                  <a:gd name="T2" fmla="*/ 778 w 819"/>
                  <a:gd name="T3" fmla="*/ 82 h 82"/>
                  <a:gd name="T4" fmla="*/ 40 w 819"/>
                  <a:gd name="T5" fmla="*/ 82 h 82"/>
                  <a:gd name="T6" fmla="*/ 0 w 819"/>
                  <a:gd name="T7" fmla="*/ 41 h 82"/>
                  <a:gd name="T8" fmla="*/ 40 w 819"/>
                  <a:gd name="T9" fmla="*/ 0 h 82"/>
                  <a:gd name="T10" fmla="*/ 778 w 819"/>
                  <a:gd name="T11" fmla="*/ 0 h 82"/>
                  <a:gd name="T12" fmla="*/ 819 w 819"/>
                  <a:gd name="T13" fmla="*/ 41 h 82"/>
                </a:gdLst>
                <a:ahLst/>
                <a:cxnLst>
                  <a:cxn ang="0">
                    <a:pos x="T0" y="T1"/>
                  </a:cxn>
                  <a:cxn ang="0">
                    <a:pos x="T2" y="T3"/>
                  </a:cxn>
                  <a:cxn ang="0">
                    <a:pos x="T4" y="T5"/>
                  </a:cxn>
                  <a:cxn ang="0">
                    <a:pos x="T6" y="T7"/>
                  </a:cxn>
                  <a:cxn ang="0">
                    <a:pos x="T8" y="T9"/>
                  </a:cxn>
                  <a:cxn ang="0">
                    <a:pos x="T10" y="T11"/>
                  </a:cxn>
                  <a:cxn ang="0">
                    <a:pos x="T12" y="T13"/>
                  </a:cxn>
                </a:cxnLst>
                <a:rect l="0" t="0" r="r" b="b"/>
                <a:pathLst>
                  <a:path w="819" h="82">
                    <a:moveTo>
                      <a:pt x="819" y="41"/>
                    </a:moveTo>
                    <a:cubicBezTo>
                      <a:pt x="819" y="63"/>
                      <a:pt x="801" y="82"/>
                      <a:pt x="778" y="82"/>
                    </a:cubicBezTo>
                    <a:cubicBezTo>
                      <a:pt x="40" y="82"/>
                      <a:pt x="40" y="82"/>
                      <a:pt x="40" y="82"/>
                    </a:cubicBezTo>
                    <a:cubicBezTo>
                      <a:pt x="18" y="82"/>
                      <a:pt x="0" y="63"/>
                      <a:pt x="0" y="41"/>
                    </a:cubicBezTo>
                    <a:cubicBezTo>
                      <a:pt x="0" y="18"/>
                      <a:pt x="18" y="0"/>
                      <a:pt x="40" y="0"/>
                    </a:cubicBezTo>
                    <a:cubicBezTo>
                      <a:pt x="778" y="0"/>
                      <a:pt x="778" y="0"/>
                      <a:pt x="778" y="0"/>
                    </a:cubicBezTo>
                    <a:cubicBezTo>
                      <a:pt x="801" y="0"/>
                      <a:pt x="819" y="18"/>
                      <a:pt x="81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11">
                <a:extLst>
                  <a:ext uri="{FF2B5EF4-FFF2-40B4-BE49-F238E27FC236}">
                    <a16:creationId xmlns:a16="http://schemas.microsoft.com/office/drawing/2014/main" id="{DF015A19-E072-4DE4-81CF-42140417D5BF}"/>
                  </a:ext>
                </a:extLst>
              </p:cNvPr>
              <p:cNvSpPr>
                <a:spLocks noChangeArrowheads="1"/>
              </p:cNvSpPr>
              <p:nvPr/>
            </p:nvSpPr>
            <p:spPr bwMode="gray">
              <a:xfrm>
                <a:off x="403" y="2460"/>
                <a:ext cx="22" cy="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2">
                <a:extLst>
                  <a:ext uri="{FF2B5EF4-FFF2-40B4-BE49-F238E27FC236}">
                    <a16:creationId xmlns:a16="http://schemas.microsoft.com/office/drawing/2014/main" id="{4C343FC4-1667-4500-8194-242BAEB911C0}"/>
                  </a:ext>
                </a:extLst>
              </p:cNvPr>
              <p:cNvSpPr>
                <a:spLocks noEditPoints="1"/>
              </p:cNvSpPr>
              <p:nvPr/>
            </p:nvSpPr>
            <p:spPr bwMode="gray">
              <a:xfrm>
                <a:off x="358" y="2066"/>
                <a:ext cx="234" cy="237"/>
              </a:xfrm>
              <a:custGeom>
                <a:avLst/>
                <a:gdLst>
                  <a:gd name="T0" fmla="*/ 113 w 852"/>
                  <a:gd name="T1" fmla="*/ 0 h 862"/>
                  <a:gd name="T2" fmla="*/ 313 w 852"/>
                  <a:gd name="T3" fmla="*/ 0 h 862"/>
                  <a:gd name="T4" fmla="*/ 361 w 852"/>
                  <a:gd name="T5" fmla="*/ 47 h 862"/>
                  <a:gd name="T6" fmla="*/ 361 w 852"/>
                  <a:gd name="T7" fmla="*/ 175 h 862"/>
                  <a:gd name="T8" fmla="*/ 526 w 852"/>
                  <a:gd name="T9" fmla="*/ 175 h 862"/>
                  <a:gd name="T10" fmla="*/ 573 w 852"/>
                  <a:gd name="T11" fmla="*/ 222 h 862"/>
                  <a:gd name="T12" fmla="*/ 573 w 852"/>
                  <a:gd name="T13" fmla="*/ 333 h 862"/>
                  <a:gd name="T14" fmla="*/ 739 w 852"/>
                  <a:gd name="T15" fmla="*/ 333 h 862"/>
                  <a:gd name="T16" fmla="*/ 786 w 852"/>
                  <a:gd name="T17" fmla="*/ 380 h 862"/>
                  <a:gd name="T18" fmla="*/ 786 w 852"/>
                  <a:gd name="T19" fmla="*/ 780 h 862"/>
                  <a:gd name="T20" fmla="*/ 811 w 852"/>
                  <a:gd name="T21" fmla="*/ 780 h 862"/>
                  <a:gd name="T22" fmla="*/ 852 w 852"/>
                  <a:gd name="T23" fmla="*/ 821 h 862"/>
                  <a:gd name="T24" fmla="*/ 811 w 852"/>
                  <a:gd name="T25" fmla="*/ 862 h 862"/>
                  <a:gd name="T26" fmla="*/ 41 w 852"/>
                  <a:gd name="T27" fmla="*/ 862 h 862"/>
                  <a:gd name="T28" fmla="*/ 0 w 852"/>
                  <a:gd name="T29" fmla="*/ 821 h 862"/>
                  <a:gd name="T30" fmla="*/ 41 w 852"/>
                  <a:gd name="T31" fmla="*/ 780 h 862"/>
                  <a:gd name="T32" fmla="*/ 66 w 852"/>
                  <a:gd name="T33" fmla="*/ 780 h 862"/>
                  <a:gd name="T34" fmla="*/ 66 w 852"/>
                  <a:gd name="T35" fmla="*/ 47 h 862"/>
                  <a:gd name="T36" fmla="*/ 113 w 852"/>
                  <a:gd name="T37" fmla="*/ 0 h 862"/>
                  <a:gd name="T38" fmla="*/ 148 w 852"/>
                  <a:gd name="T39" fmla="*/ 780 h 862"/>
                  <a:gd name="T40" fmla="*/ 279 w 852"/>
                  <a:gd name="T41" fmla="*/ 780 h 862"/>
                  <a:gd name="T42" fmla="*/ 279 w 852"/>
                  <a:gd name="T43" fmla="*/ 82 h 862"/>
                  <a:gd name="T44" fmla="*/ 148 w 852"/>
                  <a:gd name="T45" fmla="*/ 82 h 862"/>
                  <a:gd name="T46" fmla="*/ 148 w 852"/>
                  <a:gd name="T47" fmla="*/ 780 h 862"/>
                  <a:gd name="T48" fmla="*/ 361 w 852"/>
                  <a:gd name="T49" fmla="*/ 780 h 862"/>
                  <a:gd name="T50" fmla="*/ 491 w 852"/>
                  <a:gd name="T51" fmla="*/ 780 h 862"/>
                  <a:gd name="T52" fmla="*/ 491 w 852"/>
                  <a:gd name="T53" fmla="*/ 257 h 862"/>
                  <a:gd name="T54" fmla="*/ 361 w 852"/>
                  <a:gd name="T55" fmla="*/ 257 h 862"/>
                  <a:gd name="T56" fmla="*/ 361 w 852"/>
                  <a:gd name="T57" fmla="*/ 780 h 862"/>
                  <a:gd name="T58" fmla="*/ 573 w 852"/>
                  <a:gd name="T59" fmla="*/ 780 h 862"/>
                  <a:gd name="T60" fmla="*/ 704 w 852"/>
                  <a:gd name="T61" fmla="*/ 780 h 862"/>
                  <a:gd name="T62" fmla="*/ 704 w 852"/>
                  <a:gd name="T63" fmla="*/ 414 h 862"/>
                  <a:gd name="T64" fmla="*/ 573 w 852"/>
                  <a:gd name="T65" fmla="*/ 414 h 862"/>
                  <a:gd name="T66" fmla="*/ 573 w 852"/>
                  <a:gd name="T67" fmla="*/ 78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62">
                    <a:moveTo>
                      <a:pt x="113" y="0"/>
                    </a:moveTo>
                    <a:cubicBezTo>
                      <a:pt x="313" y="0"/>
                      <a:pt x="313" y="0"/>
                      <a:pt x="313" y="0"/>
                    </a:cubicBezTo>
                    <a:cubicBezTo>
                      <a:pt x="339" y="0"/>
                      <a:pt x="361" y="21"/>
                      <a:pt x="361" y="47"/>
                    </a:cubicBezTo>
                    <a:cubicBezTo>
                      <a:pt x="361" y="175"/>
                      <a:pt x="361" y="175"/>
                      <a:pt x="361" y="175"/>
                    </a:cubicBezTo>
                    <a:cubicBezTo>
                      <a:pt x="526" y="175"/>
                      <a:pt x="526" y="175"/>
                      <a:pt x="526" y="175"/>
                    </a:cubicBezTo>
                    <a:cubicBezTo>
                      <a:pt x="552" y="175"/>
                      <a:pt x="573" y="196"/>
                      <a:pt x="573" y="222"/>
                    </a:cubicBezTo>
                    <a:cubicBezTo>
                      <a:pt x="573" y="333"/>
                      <a:pt x="573" y="333"/>
                      <a:pt x="573" y="333"/>
                    </a:cubicBezTo>
                    <a:cubicBezTo>
                      <a:pt x="739" y="333"/>
                      <a:pt x="739" y="333"/>
                      <a:pt x="739" y="333"/>
                    </a:cubicBezTo>
                    <a:cubicBezTo>
                      <a:pt x="765" y="333"/>
                      <a:pt x="786" y="354"/>
                      <a:pt x="786" y="380"/>
                    </a:cubicBezTo>
                    <a:cubicBezTo>
                      <a:pt x="786" y="780"/>
                      <a:pt x="786" y="780"/>
                      <a:pt x="786" y="780"/>
                    </a:cubicBezTo>
                    <a:cubicBezTo>
                      <a:pt x="811" y="780"/>
                      <a:pt x="811" y="780"/>
                      <a:pt x="811" y="780"/>
                    </a:cubicBezTo>
                    <a:cubicBezTo>
                      <a:pt x="834" y="780"/>
                      <a:pt x="852" y="798"/>
                      <a:pt x="852" y="821"/>
                    </a:cubicBezTo>
                    <a:cubicBezTo>
                      <a:pt x="852" y="843"/>
                      <a:pt x="834" y="862"/>
                      <a:pt x="811" y="862"/>
                    </a:cubicBezTo>
                    <a:cubicBezTo>
                      <a:pt x="41" y="862"/>
                      <a:pt x="41" y="862"/>
                      <a:pt x="41" y="862"/>
                    </a:cubicBezTo>
                    <a:cubicBezTo>
                      <a:pt x="18" y="862"/>
                      <a:pt x="0" y="843"/>
                      <a:pt x="0" y="821"/>
                    </a:cubicBezTo>
                    <a:cubicBezTo>
                      <a:pt x="0" y="798"/>
                      <a:pt x="18" y="780"/>
                      <a:pt x="41" y="780"/>
                    </a:cubicBezTo>
                    <a:cubicBezTo>
                      <a:pt x="66" y="780"/>
                      <a:pt x="66" y="780"/>
                      <a:pt x="66" y="780"/>
                    </a:cubicBezTo>
                    <a:cubicBezTo>
                      <a:pt x="66" y="47"/>
                      <a:pt x="66" y="47"/>
                      <a:pt x="66" y="47"/>
                    </a:cubicBezTo>
                    <a:cubicBezTo>
                      <a:pt x="66" y="21"/>
                      <a:pt x="87" y="0"/>
                      <a:pt x="113" y="0"/>
                    </a:cubicBezTo>
                    <a:close/>
                    <a:moveTo>
                      <a:pt x="148" y="780"/>
                    </a:moveTo>
                    <a:cubicBezTo>
                      <a:pt x="279" y="780"/>
                      <a:pt x="279" y="780"/>
                      <a:pt x="279" y="780"/>
                    </a:cubicBezTo>
                    <a:cubicBezTo>
                      <a:pt x="279" y="547"/>
                      <a:pt x="279" y="314"/>
                      <a:pt x="279" y="82"/>
                    </a:cubicBezTo>
                    <a:cubicBezTo>
                      <a:pt x="148" y="82"/>
                      <a:pt x="148" y="82"/>
                      <a:pt x="148" y="82"/>
                    </a:cubicBezTo>
                    <a:lnTo>
                      <a:pt x="148" y="780"/>
                    </a:lnTo>
                    <a:close/>
                    <a:moveTo>
                      <a:pt x="361" y="780"/>
                    </a:moveTo>
                    <a:cubicBezTo>
                      <a:pt x="491" y="780"/>
                      <a:pt x="491" y="780"/>
                      <a:pt x="491" y="780"/>
                    </a:cubicBezTo>
                    <a:cubicBezTo>
                      <a:pt x="491" y="606"/>
                      <a:pt x="491" y="431"/>
                      <a:pt x="491" y="257"/>
                    </a:cubicBezTo>
                    <a:cubicBezTo>
                      <a:pt x="361" y="257"/>
                      <a:pt x="361" y="257"/>
                      <a:pt x="361" y="257"/>
                    </a:cubicBezTo>
                    <a:lnTo>
                      <a:pt x="361" y="780"/>
                    </a:lnTo>
                    <a:close/>
                    <a:moveTo>
                      <a:pt x="573" y="780"/>
                    </a:moveTo>
                    <a:cubicBezTo>
                      <a:pt x="704" y="780"/>
                      <a:pt x="704" y="780"/>
                      <a:pt x="704" y="780"/>
                    </a:cubicBezTo>
                    <a:cubicBezTo>
                      <a:pt x="704" y="414"/>
                      <a:pt x="704" y="414"/>
                      <a:pt x="704" y="414"/>
                    </a:cubicBezTo>
                    <a:cubicBezTo>
                      <a:pt x="573" y="414"/>
                      <a:pt x="573" y="414"/>
                      <a:pt x="573" y="414"/>
                    </a:cubicBezTo>
                    <a:lnTo>
                      <a:pt x="573" y="7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3">
                <a:extLst>
                  <a:ext uri="{FF2B5EF4-FFF2-40B4-BE49-F238E27FC236}">
                    <a16:creationId xmlns:a16="http://schemas.microsoft.com/office/drawing/2014/main" id="{FF8E07BD-0961-4406-ABAD-AF4BEA32278B}"/>
                  </a:ext>
                </a:extLst>
              </p:cNvPr>
              <p:cNvSpPr>
                <a:spLocks/>
              </p:cNvSpPr>
              <p:nvPr/>
            </p:nvSpPr>
            <p:spPr bwMode="gray">
              <a:xfrm>
                <a:off x="637" y="2175"/>
                <a:ext cx="73" cy="128"/>
              </a:xfrm>
              <a:custGeom>
                <a:avLst/>
                <a:gdLst>
                  <a:gd name="T0" fmla="*/ 113 w 266"/>
                  <a:gd name="T1" fmla="*/ 0 h 463"/>
                  <a:gd name="T2" fmla="*/ 155 w 266"/>
                  <a:gd name="T3" fmla="*/ 0 h 463"/>
                  <a:gd name="T4" fmla="*/ 163 w 266"/>
                  <a:gd name="T5" fmla="*/ 8 h 463"/>
                  <a:gd name="T6" fmla="*/ 163 w 266"/>
                  <a:gd name="T7" fmla="*/ 43 h 463"/>
                  <a:gd name="T8" fmla="*/ 243 w 266"/>
                  <a:gd name="T9" fmla="*/ 60 h 463"/>
                  <a:gd name="T10" fmla="*/ 247 w 266"/>
                  <a:gd name="T11" fmla="*/ 68 h 463"/>
                  <a:gd name="T12" fmla="*/ 233 w 266"/>
                  <a:gd name="T13" fmla="*/ 125 h 463"/>
                  <a:gd name="T14" fmla="*/ 227 w 266"/>
                  <a:gd name="T15" fmla="*/ 127 h 463"/>
                  <a:gd name="T16" fmla="*/ 146 w 266"/>
                  <a:gd name="T17" fmla="*/ 109 h 463"/>
                  <a:gd name="T18" fmla="*/ 96 w 266"/>
                  <a:gd name="T19" fmla="*/ 142 h 463"/>
                  <a:gd name="T20" fmla="*/ 166 w 266"/>
                  <a:gd name="T21" fmla="*/ 193 h 463"/>
                  <a:gd name="T22" fmla="*/ 265 w 266"/>
                  <a:gd name="T23" fmla="*/ 305 h 463"/>
                  <a:gd name="T24" fmla="*/ 160 w 266"/>
                  <a:gd name="T25" fmla="*/ 414 h 463"/>
                  <a:gd name="T26" fmla="*/ 160 w 266"/>
                  <a:gd name="T27" fmla="*/ 455 h 463"/>
                  <a:gd name="T28" fmla="*/ 152 w 266"/>
                  <a:gd name="T29" fmla="*/ 463 h 463"/>
                  <a:gd name="T30" fmla="*/ 110 w 266"/>
                  <a:gd name="T31" fmla="*/ 463 h 463"/>
                  <a:gd name="T32" fmla="*/ 102 w 266"/>
                  <a:gd name="T33" fmla="*/ 455 h 463"/>
                  <a:gd name="T34" fmla="*/ 102 w 266"/>
                  <a:gd name="T35" fmla="*/ 418 h 463"/>
                  <a:gd name="T36" fmla="*/ 10 w 266"/>
                  <a:gd name="T37" fmla="*/ 398 h 463"/>
                  <a:gd name="T38" fmla="*/ 3 w 266"/>
                  <a:gd name="T39" fmla="*/ 383 h 463"/>
                  <a:gd name="T40" fmla="*/ 17 w 266"/>
                  <a:gd name="T41" fmla="*/ 330 h 463"/>
                  <a:gd name="T42" fmla="*/ 25 w 266"/>
                  <a:gd name="T43" fmla="*/ 327 h 463"/>
                  <a:gd name="T44" fmla="*/ 117 w 266"/>
                  <a:gd name="T45" fmla="*/ 349 h 463"/>
                  <a:gd name="T46" fmla="*/ 174 w 266"/>
                  <a:gd name="T47" fmla="*/ 313 h 463"/>
                  <a:gd name="T48" fmla="*/ 111 w 266"/>
                  <a:gd name="T49" fmla="*/ 261 h 463"/>
                  <a:gd name="T50" fmla="*/ 4 w 266"/>
                  <a:gd name="T51" fmla="*/ 153 h 463"/>
                  <a:gd name="T52" fmla="*/ 105 w 266"/>
                  <a:gd name="T53" fmla="*/ 47 h 463"/>
                  <a:gd name="T54" fmla="*/ 105 w 266"/>
                  <a:gd name="T55" fmla="*/ 8 h 463"/>
                  <a:gd name="T56" fmla="*/ 113 w 266"/>
                  <a:gd name="T5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463">
                    <a:moveTo>
                      <a:pt x="113" y="0"/>
                    </a:moveTo>
                    <a:cubicBezTo>
                      <a:pt x="155" y="0"/>
                      <a:pt x="155" y="0"/>
                      <a:pt x="155" y="0"/>
                    </a:cubicBezTo>
                    <a:cubicBezTo>
                      <a:pt x="159" y="0"/>
                      <a:pt x="163" y="3"/>
                      <a:pt x="163" y="8"/>
                    </a:cubicBezTo>
                    <a:cubicBezTo>
                      <a:pt x="163" y="19"/>
                      <a:pt x="163" y="31"/>
                      <a:pt x="163" y="43"/>
                    </a:cubicBezTo>
                    <a:cubicBezTo>
                      <a:pt x="191" y="44"/>
                      <a:pt x="217" y="49"/>
                      <a:pt x="243" y="60"/>
                    </a:cubicBezTo>
                    <a:cubicBezTo>
                      <a:pt x="249" y="62"/>
                      <a:pt x="248" y="63"/>
                      <a:pt x="247" y="68"/>
                    </a:cubicBezTo>
                    <a:cubicBezTo>
                      <a:pt x="233" y="125"/>
                      <a:pt x="233" y="125"/>
                      <a:pt x="233" y="125"/>
                    </a:cubicBezTo>
                    <a:cubicBezTo>
                      <a:pt x="231" y="130"/>
                      <a:pt x="232" y="130"/>
                      <a:pt x="227" y="127"/>
                    </a:cubicBezTo>
                    <a:cubicBezTo>
                      <a:pt x="199" y="115"/>
                      <a:pt x="177" y="110"/>
                      <a:pt x="146" y="109"/>
                    </a:cubicBezTo>
                    <a:cubicBezTo>
                      <a:pt x="125" y="109"/>
                      <a:pt x="95" y="115"/>
                      <a:pt x="96" y="142"/>
                    </a:cubicBezTo>
                    <a:cubicBezTo>
                      <a:pt x="96" y="169"/>
                      <a:pt x="146" y="186"/>
                      <a:pt x="166" y="193"/>
                    </a:cubicBezTo>
                    <a:cubicBezTo>
                      <a:pt x="222" y="212"/>
                      <a:pt x="266" y="241"/>
                      <a:pt x="265" y="305"/>
                    </a:cubicBezTo>
                    <a:cubicBezTo>
                      <a:pt x="265" y="367"/>
                      <a:pt x="217" y="403"/>
                      <a:pt x="160" y="414"/>
                    </a:cubicBezTo>
                    <a:cubicBezTo>
                      <a:pt x="160" y="455"/>
                      <a:pt x="160" y="455"/>
                      <a:pt x="160" y="455"/>
                    </a:cubicBezTo>
                    <a:cubicBezTo>
                      <a:pt x="160" y="459"/>
                      <a:pt x="156" y="463"/>
                      <a:pt x="152" y="463"/>
                    </a:cubicBezTo>
                    <a:cubicBezTo>
                      <a:pt x="110" y="463"/>
                      <a:pt x="110" y="463"/>
                      <a:pt x="110" y="463"/>
                    </a:cubicBezTo>
                    <a:cubicBezTo>
                      <a:pt x="105" y="463"/>
                      <a:pt x="102" y="459"/>
                      <a:pt x="102" y="455"/>
                    </a:cubicBezTo>
                    <a:cubicBezTo>
                      <a:pt x="102" y="418"/>
                      <a:pt x="102" y="418"/>
                      <a:pt x="102" y="418"/>
                    </a:cubicBezTo>
                    <a:cubicBezTo>
                      <a:pt x="72" y="417"/>
                      <a:pt x="37" y="410"/>
                      <a:pt x="10" y="398"/>
                    </a:cubicBezTo>
                    <a:cubicBezTo>
                      <a:pt x="0" y="392"/>
                      <a:pt x="1" y="394"/>
                      <a:pt x="3" y="383"/>
                    </a:cubicBezTo>
                    <a:cubicBezTo>
                      <a:pt x="17" y="330"/>
                      <a:pt x="17" y="330"/>
                      <a:pt x="17" y="330"/>
                    </a:cubicBezTo>
                    <a:cubicBezTo>
                      <a:pt x="19" y="322"/>
                      <a:pt x="18" y="323"/>
                      <a:pt x="25" y="327"/>
                    </a:cubicBezTo>
                    <a:cubicBezTo>
                      <a:pt x="54" y="341"/>
                      <a:pt x="85" y="349"/>
                      <a:pt x="117" y="349"/>
                    </a:cubicBezTo>
                    <a:cubicBezTo>
                      <a:pt x="140" y="349"/>
                      <a:pt x="174" y="342"/>
                      <a:pt x="174" y="313"/>
                    </a:cubicBezTo>
                    <a:cubicBezTo>
                      <a:pt x="174" y="283"/>
                      <a:pt x="134" y="269"/>
                      <a:pt x="111" y="261"/>
                    </a:cubicBezTo>
                    <a:cubicBezTo>
                      <a:pt x="58" y="244"/>
                      <a:pt x="4" y="216"/>
                      <a:pt x="4" y="153"/>
                    </a:cubicBezTo>
                    <a:cubicBezTo>
                      <a:pt x="4" y="93"/>
                      <a:pt x="50" y="57"/>
                      <a:pt x="105" y="47"/>
                    </a:cubicBezTo>
                    <a:cubicBezTo>
                      <a:pt x="105" y="34"/>
                      <a:pt x="105" y="21"/>
                      <a:pt x="105" y="8"/>
                    </a:cubicBezTo>
                    <a:cubicBezTo>
                      <a:pt x="105" y="3"/>
                      <a:pt x="108" y="0"/>
                      <a:pt x="1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a:extLst>
                <a:ext uri="{FF2B5EF4-FFF2-40B4-BE49-F238E27FC236}">
                  <a16:creationId xmlns:a16="http://schemas.microsoft.com/office/drawing/2014/main" id="{43A11C64-5B03-42D1-B7DC-FAA5650BD03E}"/>
                </a:ext>
              </a:extLst>
            </p:cNvPr>
            <p:cNvGrpSpPr/>
            <p:nvPr/>
          </p:nvGrpSpPr>
          <p:grpSpPr bwMode="gray">
            <a:xfrm>
              <a:off x="6419532" y="1952878"/>
              <a:ext cx="1008250" cy="948406"/>
              <a:chOff x="6419532" y="1952878"/>
              <a:chExt cx="1008250" cy="948406"/>
            </a:xfrm>
          </p:grpSpPr>
          <p:sp>
            <p:nvSpPr>
              <p:cNvPr id="20" name="Rectangle 19">
                <a:extLst>
                  <a:ext uri="{FF2B5EF4-FFF2-40B4-BE49-F238E27FC236}">
                    <a16:creationId xmlns:a16="http://schemas.microsoft.com/office/drawing/2014/main" id="{6709F22C-7274-41BB-9F9D-6F2572E05F9A}"/>
                  </a:ext>
                </a:extLst>
              </p:cNvPr>
              <p:cNvSpPr/>
              <p:nvPr/>
            </p:nvSpPr>
            <p:spPr bwMode="gray">
              <a:xfrm>
                <a:off x="6419532" y="1952878"/>
                <a:ext cx="1008250" cy="948406"/>
              </a:xfrm>
              <a:prstGeom prst="rect">
                <a:avLst/>
              </a:prstGeom>
              <a:solidFill>
                <a:schemeClr val="bg1"/>
              </a:solidFill>
              <a:ln w="508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5">
                <a:extLst>
                  <a:ext uri="{FF2B5EF4-FFF2-40B4-BE49-F238E27FC236}">
                    <a16:creationId xmlns:a16="http://schemas.microsoft.com/office/drawing/2014/main" id="{58F45208-759A-4851-9728-70EF105263E6}"/>
                  </a:ext>
                </a:extLst>
              </p:cNvPr>
              <p:cNvSpPr>
                <a:spLocks/>
              </p:cNvSpPr>
              <p:nvPr/>
            </p:nvSpPr>
            <p:spPr bwMode="gray">
              <a:xfrm>
                <a:off x="6530099" y="2062606"/>
                <a:ext cx="861086" cy="714829"/>
              </a:xfrm>
              <a:custGeom>
                <a:avLst/>
                <a:gdLst>
                  <a:gd name="T0" fmla="*/ 488 w 1394"/>
                  <a:gd name="T1" fmla="*/ 659 h 1158"/>
                  <a:gd name="T2" fmla="*/ 247 w 1394"/>
                  <a:gd name="T3" fmla="*/ 423 h 1158"/>
                  <a:gd name="T4" fmla="*/ 0 w 1394"/>
                  <a:gd name="T5" fmla="*/ 670 h 1158"/>
                  <a:gd name="T6" fmla="*/ 488 w 1394"/>
                  <a:gd name="T7" fmla="*/ 1158 h 1158"/>
                  <a:gd name="T8" fmla="*/ 1394 w 1394"/>
                  <a:gd name="T9" fmla="*/ 253 h 1158"/>
                  <a:gd name="T10" fmla="*/ 1147 w 1394"/>
                  <a:gd name="T11" fmla="*/ 0 h 1158"/>
                  <a:gd name="T12" fmla="*/ 488 w 1394"/>
                  <a:gd name="T13" fmla="*/ 659 h 1158"/>
                </a:gdLst>
                <a:ahLst/>
                <a:cxnLst>
                  <a:cxn ang="0">
                    <a:pos x="T0" y="T1"/>
                  </a:cxn>
                  <a:cxn ang="0">
                    <a:pos x="T2" y="T3"/>
                  </a:cxn>
                  <a:cxn ang="0">
                    <a:pos x="T4" y="T5"/>
                  </a:cxn>
                  <a:cxn ang="0">
                    <a:pos x="T6" y="T7"/>
                  </a:cxn>
                  <a:cxn ang="0">
                    <a:pos x="T8" y="T9"/>
                  </a:cxn>
                  <a:cxn ang="0">
                    <a:pos x="T10" y="T11"/>
                  </a:cxn>
                  <a:cxn ang="0">
                    <a:pos x="T12" y="T13"/>
                  </a:cxn>
                </a:cxnLst>
                <a:rect l="0" t="0" r="r" b="b"/>
                <a:pathLst>
                  <a:path w="1394" h="1158">
                    <a:moveTo>
                      <a:pt x="488" y="659"/>
                    </a:moveTo>
                    <a:cubicBezTo>
                      <a:pt x="247" y="423"/>
                      <a:pt x="247" y="423"/>
                      <a:pt x="247" y="423"/>
                    </a:cubicBezTo>
                    <a:cubicBezTo>
                      <a:pt x="0" y="670"/>
                      <a:pt x="0" y="670"/>
                      <a:pt x="0" y="670"/>
                    </a:cubicBezTo>
                    <a:cubicBezTo>
                      <a:pt x="165" y="835"/>
                      <a:pt x="324" y="994"/>
                      <a:pt x="488" y="1158"/>
                    </a:cubicBezTo>
                    <a:cubicBezTo>
                      <a:pt x="1394" y="253"/>
                      <a:pt x="1394" y="253"/>
                      <a:pt x="1394" y="253"/>
                    </a:cubicBezTo>
                    <a:cubicBezTo>
                      <a:pt x="1147" y="0"/>
                      <a:pt x="1147" y="0"/>
                      <a:pt x="1147" y="0"/>
                    </a:cubicBezTo>
                    <a:lnTo>
                      <a:pt x="488" y="65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chemeClr val="accent4"/>
                  </a:solidFill>
                </a:endParaRPr>
              </a:p>
            </p:txBody>
          </p:sp>
        </p:grpSp>
        <p:grpSp>
          <p:nvGrpSpPr>
            <p:cNvPr id="9" name="Group 8">
              <a:extLst>
                <a:ext uri="{FF2B5EF4-FFF2-40B4-BE49-F238E27FC236}">
                  <a16:creationId xmlns:a16="http://schemas.microsoft.com/office/drawing/2014/main" id="{BA539DAC-BE6C-4B7B-BE3F-C8E0FDF35C17}"/>
                </a:ext>
              </a:extLst>
            </p:cNvPr>
            <p:cNvGrpSpPr/>
            <p:nvPr/>
          </p:nvGrpSpPr>
          <p:grpSpPr bwMode="gray">
            <a:xfrm>
              <a:off x="9607485" y="1866605"/>
              <a:ext cx="1123592" cy="1123592"/>
              <a:chOff x="9262045" y="1866605"/>
              <a:chExt cx="1123592" cy="1123592"/>
            </a:xfrm>
          </p:grpSpPr>
          <p:sp>
            <p:nvSpPr>
              <p:cNvPr id="25" name="Rectangle 24">
                <a:extLst>
                  <a:ext uri="{FF2B5EF4-FFF2-40B4-BE49-F238E27FC236}">
                    <a16:creationId xmlns:a16="http://schemas.microsoft.com/office/drawing/2014/main" id="{C1FF8073-AC52-4F97-B244-5026CFDCFF00}"/>
                  </a:ext>
                </a:extLst>
              </p:cNvPr>
              <p:cNvSpPr/>
              <p:nvPr/>
            </p:nvSpPr>
            <p:spPr bwMode="gray">
              <a:xfrm>
                <a:off x="9272633" y="1952878"/>
                <a:ext cx="1090568" cy="948406"/>
              </a:xfrm>
              <a:prstGeom prst="rect">
                <a:avLst/>
              </a:prstGeom>
              <a:noFill/>
              <a:ln w="50800">
                <a:solidFill>
                  <a:srgbClr val="C9C9C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us Sign 2">
                <a:extLst>
                  <a:ext uri="{FF2B5EF4-FFF2-40B4-BE49-F238E27FC236}">
                    <a16:creationId xmlns:a16="http://schemas.microsoft.com/office/drawing/2014/main" id="{B86920D7-2DA7-412F-BE5A-ABF9B4D4679F}"/>
                  </a:ext>
                </a:extLst>
              </p:cNvPr>
              <p:cNvSpPr/>
              <p:nvPr/>
            </p:nvSpPr>
            <p:spPr bwMode="gray">
              <a:xfrm rot="18900000">
                <a:off x="9262045" y="1866605"/>
                <a:ext cx="1123592" cy="1123592"/>
              </a:xfrm>
              <a:prstGeom prst="mathPlus">
                <a:avLst>
                  <a:gd name="adj1" fmla="val 18916"/>
                </a:avLst>
              </a:prstGeom>
              <a:solidFill>
                <a:srgbClr val="00B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2" name="Straight Connector 61">
              <a:extLst>
                <a:ext uri="{FF2B5EF4-FFF2-40B4-BE49-F238E27FC236}">
                  <a16:creationId xmlns:a16="http://schemas.microsoft.com/office/drawing/2014/main" id="{C9666ECA-C3C7-48FD-9556-4A1789581848}"/>
                </a:ext>
              </a:extLst>
            </p:cNvPr>
            <p:cNvCxnSpPr>
              <a:cxnSpLocks/>
            </p:cNvCxnSpPr>
            <p:nvPr/>
          </p:nvCxnSpPr>
          <p:spPr bwMode="gray">
            <a:xfrm>
              <a:off x="8682803" y="1952878"/>
              <a:ext cx="0" cy="2254729"/>
            </a:xfrm>
            <a:prstGeom prst="line">
              <a:avLst/>
            </a:prstGeom>
            <a:ln w="38100">
              <a:solidFill>
                <a:srgbClr val="C9C9C9"/>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CBF9E93C-DE3F-4979-A050-59D5CF369517}"/>
              </a:ext>
            </a:extLst>
          </p:cNvPr>
          <p:cNvGrpSpPr/>
          <p:nvPr/>
        </p:nvGrpSpPr>
        <p:grpSpPr bwMode="gray">
          <a:xfrm>
            <a:off x="484312" y="3914999"/>
            <a:ext cx="11247439" cy="1164493"/>
            <a:chOff x="484312" y="4207607"/>
            <a:chExt cx="11247439" cy="1164493"/>
          </a:xfrm>
        </p:grpSpPr>
        <p:sp>
          <p:nvSpPr>
            <p:cNvPr id="12" name="TextBox 11">
              <a:extLst>
                <a:ext uri="{FF2B5EF4-FFF2-40B4-BE49-F238E27FC236}">
                  <a16:creationId xmlns:a16="http://schemas.microsoft.com/office/drawing/2014/main" id="{394E7D12-8A3F-4EFF-8C59-3855E260C0EA}"/>
                </a:ext>
              </a:extLst>
            </p:cNvPr>
            <p:cNvSpPr txBox="1"/>
            <p:nvPr/>
          </p:nvSpPr>
          <p:spPr bwMode="gray">
            <a:xfrm>
              <a:off x="5510951" y="4630017"/>
              <a:ext cx="2942620" cy="369332"/>
            </a:xfrm>
            <a:prstGeom prst="rect">
              <a:avLst/>
            </a:prstGeom>
            <a:noFill/>
          </p:spPr>
          <p:txBody>
            <a:bodyPr wrap="square" lIns="0" tIns="0" rIns="0" bIns="0" rtlCol="0">
              <a:spAutoFit/>
            </a:bodyPr>
            <a:lstStyle/>
            <a:p>
              <a:r>
                <a:rPr lang="en-US" sz="2400" b="1" dirty="0">
                  <a:solidFill>
                    <a:schemeClr val="accent4"/>
                  </a:solidFill>
                </a:rPr>
                <a:t>Consistent income</a:t>
              </a:r>
            </a:p>
          </p:txBody>
        </p:sp>
        <p:sp>
          <p:nvSpPr>
            <p:cNvPr id="2" name="Rectangle 1">
              <a:extLst>
                <a:ext uri="{FF2B5EF4-FFF2-40B4-BE49-F238E27FC236}">
                  <a16:creationId xmlns:a16="http://schemas.microsoft.com/office/drawing/2014/main" id="{7DA0C272-EEA6-4437-8A5A-CD3DBA4C9511}"/>
                </a:ext>
              </a:extLst>
            </p:cNvPr>
            <p:cNvSpPr/>
            <p:nvPr/>
          </p:nvSpPr>
          <p:spPr bwMode="gray">
            <a:xfrm>
              <a:off x="1211898" y="4402184"/>
              <a:ext cx="3061220" cy="830997"/>
            </a:xfrm>
            <a:prstGeom prst="rect">
              <a:avLst/>
            </a:prstGeom>
          </p:spPr>
          <p:txBody>
            <a:bodyPr wrap="square">
              <a:spAutoFit/>
            </a:bodyPr>
            <a:lstStyle/>
            <a:p>
              <a:r>
                <a:rPr lang="en-US" sz="2400" b="1" dirty="0">
                  <a:solidFill>
                    <a:schemeClr val="accent1"/>
                  </a:solidFill>
                </a:rPr>
                <a:t>Systematic Withdrawal Plan</a:t>
              </a:r>
            </a:p>
          </p:txBody>
        </p:sp>
        <p:cxnSp>
          <p:nvCxnSpPr>
            <p:cNvPr id="27" name="Straight Connector 26">
              <a:extLst>
                <a:ext uri="{FF2B5EF4-FFF2-40B4-BE49-F238E27FC236}">
                  <a16:creationId xmlns:a16="http://schemas.microsoft.com/office/drawing/2014/main" id="{5D0FD8E6-1218-464A-B121-4EA729FE2D2A}"/>
                </a:ext>
              </a:extLst>
            </p:cNvPr>
            <p:cNvCxnSpPr/>
            <p:nvPr/>
          </p:nvCxnSpPr>
          <p:spPr bwMode="gray">
            <a:xfrm>
              <a:off x="484312" y="5347559"/>
              <a:ext cx="11247439" cy="0"/>
            </a:xfrm>
            <a:prstGeom prst="line">
              <a:avLst/>
            </a:prstGeom>
            <a:ln w="38100">
              <a:solidFill>
                <a:srgbClr val="C9C9C9"/>
              </a:solidFill>
            </a:ln>
          </p:spPr>
          <p:style>
            <a:lnRef idx="1">
              <a:schemeClr val="accent1"/>
            </a:lnRef>
            <a:fillRef idx="0">
              <a:schemeClr val="accent1"/>
            </a:fillRef>
            <a:effectRef idx="0">
              <a:schemeClr val="accent1"/>
            </a:effectRef>
            <a:fontRef idx="minor">
              <a:schemeClr val="tx1"/>
            </a:fontRef>
          </p:style>
        </p:cxnSp>
        <p:grpSp>
          <p:nvGrpSpPr>
            <p:cNvPr id="44" name="Group 16">
              <a:extLst>
                <a:ext uri="{FF2B5EF4-FFF2-40B4-BE49-F238E27FC236}">
                  <a16:creationId xmlns:a16="http://schemas.microsoft.com/office/drawing/2014/main" id="{7AC6EAA0-DF56-4A00-B09B-553C565156AF}"/>
                </a:ext>
              </a:extLst>
            </p:cNvPr>
            <p:cNvGrpSpPr>
              <a:grpSpLocks noChangeAspect="1"/>
            </p:cNvGrpSpPr>
            <p:nvPr/>
          </p:nvGrpSpPr>
          <p:grpSpPr bwMode="gray">
            <a:xfrm>
              <a:off x="506413" y="4553625"/>
              <a:ext cx="599592" cy="607969"/>
              <a:chOff x="319" y="2801"/>
              <a:chExt cx="501" cy="508"/>
            </a:xfrm>
            <a:solidFill>
              <a:schemeClr val="accent1"/>
            </a:solidFill>
          </p:grpSpPr>
          <p:sp>
            <p:nvSpPr>
              <p:cNvPr id="46" name="Oval 17">
                <a:extLst>
                  <a:ext uri="{FF2B5EF4-FFF2-40B4-BE49-F238E27FC236}">
                    <a16:creationId xmlns:a16="http://schemas.microsoft.com/office/drawing/2014/main" id="{0BFAA62C-5D30-4B0B-8FE2-8B080E3EF23D}"/>
                  </a:ext>
                </a:extLst>
              </p:cNvPr>
              <p:cNvSpPr>
                <a:spLocks noChangeArrowheads="1"/>
              </p:cNvSpPr>
              <p:nvPr/>
            </p:nvSpPr>
            <p:spPr bwMode="gray">
              <a:xfrm>
                <a:off x="468" y="3017"/>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Oval 18">
                <a:extLst>
                  <a:ext uri="{FF2B5EF4-FFF2-40B4-BE49-F238E27FC236}">
                    <a16:creationId xmlns:a16="http://schemas.microsoft.com/office/drawing/2014/main" id="{5F51426B-B7A8-40AA-A71C-EF76E29463D2}"/>
                  </a:ext>
                </a:extLst>
              </p:cNvPr>
              <p:cNvSpPr>
                <a:spLocks noChangeArrowheads="1"/>
              </p:cNvSpPr>
              <p:nvPr/>
            </p:nvSpPr>
            <p:spPr bwMode="gray">
              <a:xfrm>
                <a:off x="613" y="3017"/>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Oval 19">
                <a:extLst>
                  <a:ext uri="{FF2B5EF4-FFF2-40B4-BE49-F238E27FC236}">
                    <a16:creationId xmlns:a16="http://schemas.microsoft.com/office/drawing/2014/main" id="{AA2648F8-1D6C-45FC-9DAB-298D0A6C67F3}"/>
                  </a:ext>
                </a:extLst>
              </p:cNvPr>
              <p:cNvSpPr>
                <a:spLocks noChangeArrowheads="1"/>
              </p:cNvSpPr>
              <p:nvPr/>
            </p:nvSpPr>
            <p:spPr bwMode="gray">
              <a:xfrm>
                <a:off x="687" y="3017"/>
                <a:ext cx="39"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20">
                <a:extLst>
                  <a:ext uri="{FF2B5EF4-FFF2-40B4-BE49-F238E27FC236}">
                    <a16:creationId xmlns:a16="http://schemas.microsoft.com/office/drawing/2014/main" id="{28CE5070-B5A7-42D1-8789-374D071B6A8A}"/>
                  </a:ext>
                </a:extLst>
              </p:cNvPr>
              <p:cNvSpPr>
                <a:spLocks noChangeArrowheads="1"/>
              </p:cNvSpPr>
              <p:nvPr/>
            </p:nvSpPr>
            <p:spPr bwMode="gray">
              <a:xfrm>
                <a:off x="540" y="3017"/>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Oval 21">
                <a:extLst>
                  <a:ext uri="{FF2B5EF4-FFF2-40B4-BE49-F238E27FC236}">
                    <a16:creationId xmlns:a16="http://schemas.microsoft.com/office/drawing/2014/main" id="{425E8B85-A48C-4474-BC14-7D8EDA3921BC}"/>
                  </a:ext>
                </a:extLst>
              </p:cNvPr>
              <p:cNvSpPr>
                <a:spLocks noChangeArrowheads="1"/>
              </p:cNvSpPr>
              <p:nvPr/>
            </p:nvSpPr>
            <p:spPr bwMode="gray">
              <a:xfrm>
                <a:off x="395" y="3089"/>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22">
                <a:extLst>
                  <a:ext uri="{FF2B5EF4-FFF2-40B4-BE49-F238E27FC236}">
                    <a16:creationId xmlns:a16="http://schemas.microsoft.com/office/drawing/2014/main" id="{5D917C05-606C-4129-BB9F-9837FDAB6167}"/>
                  </a:ext>
                </a:extLst>
              </p:cNvPr>
              <p:cNvSpPr>
                <a:spLocks noChangeArrowheads="1"/>
              </p:cNvSpPr>
              <p:nvPr/>
            </p:nvSpPr>
            <p:spPr bwMode="gray">
              <a:xfrm>
                <a:off x="468" y="3089"/>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Oval 23">
                <a:extLst>
                  <a:ext uri="{FF2B5EF4-FFF2-40B4-BE49-F238E27FC236}">
                    <a16:creationId xmlns:a16="http://schemas.microsoft.com/office/drawing/2014/main" id="{450BFE23-C50F-43EF-BBBB-FA596FB8E62B}"/>
                  </a:ext>
                </a:extLst>
              </p:cNvPr>
              <p:cNvSpPr>
                <a:spLocks noChangeArrowheads="1"/>
              </p:cNvSpPr>
              <p:nvPr/>
            </p:nvSpPr>
            <p:spPr bwMode="gray">
              <a:xfrm>
                <a:off x="540" y="3089"/>
                <a:ext cx="40" cy="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24">
                <a:extLst>
                  <a:ext uri="{FF2B5EF4-FFF2-40B4-BE49-F238E27FC236}">
                    <a16:creationId xmlns:a16="http://schemas.microsoft.com/office/drawing/2014/main" id="{45CC23E5-6FDB-42FD-A5AA-105232F5DDA8}"/>
                  </a:ext>
                </a:extLst>
              </p:cNvPr>
              <p:cNvSpPr>
                <a:spLocks noChangeArrowheads="1"/>
              </p:cNvSpPr>
              <p:nvPr/>
            </p:nvSpPr>
            <p:spPr bwMode="gray">
              <a:xfrm>
                <a:off x="395" y="3162"/>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Oval 25">
                <a:extLst>
                  <a:ext uri="{FF2B5EF4-FFF2-40B4-BE49-F238E27FC236}">
                    <a16:creationId xmlns:a16="http://schemas.microsoft.com/office/drawing/2014/main" id="{80C835CA-5AEB-47B5-9532-2EFE999FC944}"/>
                  </a:ext>
                </a:extLst>
              </p:cNvPr>
              <p:cNvSpPr>
                <a:spLocks noChangeArrowheads="1"/>
              </p:cNvSpPr>
              <p:nvPr/>
            </p:nvSpPr>
            <p:spPr bwMode="gray">
              <a:xfrm>
                <a:off x="468" y="3162"/>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Oval 26">
                <a:extLst>
                  <a:ext uri="{FF2B5EF4-FFF2-40B4-BE49-F238E27FC236}">
                    <a16:creationId xmlns:a16="http://schemas.microsoft.com/office/drawing/2014/main" id="{B331DED7-4BF6-44F6-8712-258466CC9D60}"/>
                  </a:ext>
                </a:extLst>
              </p:cNvPr>
              <p:cNvSpPr>
                <a:spLocks noChangeArrowheads="1"/>
              </p:cNvSpPr>
              <p:nvPr/>
            </p:nvSpPr>
            <p:spPr bwMode="gray">
              <a:xfrm>
                <a:off x="540" y="3162"/>
                <a:ext cx="40" cy="3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7">
                <a:extLst>
                  <a:ext uri="{FF2B5EF4-FFF2-40B4-BE49-F238E27FC236}">
                    <a16:creationId xmlns:a16="http://schemas.microsoft.com/office/drawing/2014/main" id="{64F07ECC-79FC-43BC-B4FF-C324FED3452B}"/>
                  </a:ext>
                </a:extLst>
              </p:cNvPr>
              <p:cNvSpPr>
                <a:spLocks/>
              </p:cNvSpPr>
              <p:nvPr/>
            </p:nvSpPr>
            <p:spPr bwMode="gray">
              <a:xfrm>
                <a:off x="450" y="2854"/>
                <a:ext cx="180" cy="20"/>
              </a:xfrm>
              <a:custGeom>
                <a:avLst/>
                <a:gdLst>
                  <a:gd name="T0" fmla="*/ 0 w 154"/>
                  <a:gd name="T1" fmla="*/ 9 h 17"/>
                  <a:gd name="T2" fmla="*/ 9 w 154"/>
                  <a:gd name="T3" fmla="*/ 17 h 17"/>
                  <a:gd name="T4" fmla="*/ 145 w 154"/>
                  <a:gd name="T5" fmla="*/ 17 h 17"/>
                  <a:gd name="T6" fmla="*/ 154 w 154"/>
                  <a:gd name="T7" fmla="*/ 9 h 17"/>
                  <a:gd name="T8" fmla="*/ 145 w 154"/>
                  <a:gd name="T9" fmla="*/ 0 h 17"/>
                  <a:gd name="T10" fmla="*/ 9 w 154"/>
                  <a:gd name="T11" fmla="*/ 0 h 17"/>
                  <a:gd name="T12" fmla="*/ 0 w 154"/>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54" h="17">
                    <a:moveTo>
                      <a:pt x="0" y="9"/>
                    </a:moveTo>
                    <a:cubicBezTo>
                      <a:pt x="0" y="14"/>
                      <a:pt x="4" y="17"/>
                      <a:pt x="9" y="17"/>
                    </a:cubicBezTo>
                    <a:cubicBezTo>
                      <a:pt x="145" y="17"/>
                      <a:pt x="145" y="17"/>
                      <a:pt x="145" y="17"/>
                    </a:cubicBezTo>
                    <a:cubicBezTo>
                      <a:pt x="150" y="17"/>
                      <a:pt x="154" y="13"/>
                      <a:pt x="154" y="9"/>
                    </a:cubicBezTo>
                    <a:cubicBezTo>
                      <a:pt x="154" y="4"/>
                      <a:pt x="150" y="0"/>
                      <a:pt x="145" y="0"/>
                    </a:cubicBezTo>
                    <a:cubicBezTo>
                      <a:pt x="9" y="0"/>
                      <a:pt x="9" y="0"/>
                      <a:pt x="9" y="0"/>
                    </a:cubicBezTo>
                    <a:cubicBezTo>
                      <a:pt x="4" y="0"/>
                      <a:pt x="0" y="4"/>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8">
                <a:extLst>
                  <a:ext uri="{FF2B5EF4-FFF2-40B4-BE49-F238E27FC236}">
                    <a16:creationId xmlns:a16="http://schemas.microsoft.com/office/drawing/2014/main" id="{0983B218-2D36-48CE-9F3D-95953FFF52F5}"/>
                  </a:ext>
                </a:extLst>
              </p:cNvPr>
              <p:cNvSpPr>
                <a:spLocks/>
              </p:cNvSpPr>
              <p:nvPr/>
            </p:nvSpPr>
            <p:spPr bwMode="gray">
              <a:xfrm>
                <a:off x="319" y="2854"/>
                <a:ext cx="483" cy="438"/>
              </a:xfrm>
              <a:custGeom>
                <a:avLst/>
                <a:gdLst>
                  <a:gd name="T0" fmla="*/ 246 w 413"/>
                  <a:gd name="T1" fmla="*/ 357 h 374"/>
                  <a:gd name="T2" fmla="*/ 31 w 413"/>
                  <a:gd name="T3" fmla="*/ 357 h 374"/>
                  <a:gd name="T4" fmla="*/ 17 w 413"/>
                  <a:gd name="T5" fmla="*/ 343 h 374"/>
                  <a:gd name="T6" fmla="*/ 17 w 413"/>
                  <a:gd name="T7" fmla="*/ 97 h 374"/>
                  <a:gd name="T8" fmla="*/ 396 w 413"/>
                  <a:gd name="T9" fmla="*/ 97 h 374"/>
                  <a:gd name="T10" fmla="*/ 396 w 413"/>
                  <a:gd name="T11" fmla="*/ 206 h 374"/>
                  <a:gd name="T12" fmla="*/ 404 w 413"/>
                  <a:gd name="T13" fmla="*/ 215 h 374"/>
                  <a:gd name="T14" fmla="*/ 413 w 413"/>
                  <a:gd name="T15" fmla="*/ 206 h 374"/>
                  <a:gd name="T16" fmla="*/ 413 w 413"/>
                  <a:gd name="T17" fmla="*/ 31 h 374"/>
                  <a:gd name="T18" fmla="*/ 382 w 413"/>
                  <a:gd name="T19" fmla="*/ 0 h 374"/>
                  <a:gd name="T20" fmla="*/ 317 w 413"/>
                  <a:gd name="T21" fmla="*/ 0 h 374"/>
                  <a:gd name="T22" fmla="*/ 308 w 413"/>
                  <a:gd name="T23" fmla="*/ 8 h 374"/>
                  <a:gd name="T24" fmla="*/ 317 w 413"/>
                  <a:gd name="T25" fmla="*/ 17 h 374"/>
                  <a:gd name="T26" fmla="*/ 381 w 413"/>
                  <a:gd name="T27" fmla="*/ 17 h 374"/>
                  <a:gd name="T28" fmla="*/ 395 w 413"/>
                  <a:gd name="T29" fmla="*/ 31 h 374"/>
                  <a:gd name="T30" fmla="*/ 395 w 413"/>
                  <a:gd name="T31" fmla="*/ 80 h 374"/>
                  <a:gd name="T32" fmla="*/ 16 w 413"/>
                  <a:gd name="T33" fmla="*/ 80 h 374"/>
                  <a:gd name="T34" fmla="*/ 16 w 413"/>
                  <a:gd name="T35" fmla="*/ 31 h 374"/>
                  <a:gd name="T36" fmla="*/ 30 w 413"/>
                  <a:gd name="T37" fmla="*/ 17 h 374"/>
                  <a:gd name="T38" fmla="*/ 66 w 413"/>
                  <a:gd name="T39" fmla="*/ 17 h 374"/>
                  <a:gd name="T40" fmla="*/ 75 w 413"/>
                  <a:gd name="T41" fmla="*/ 8 h 374"/>
                  <a:gd name="T42" fmla="*/ 66 w 413"/>
                  <a:gd name="T43" fmla="*/ 0 h 374"/>
                  <a:gd name="T44" fmla="*/ 31 w 413"/>
                  <a:gd name="T45" fmla="*/ 0 h 374"/>
                  <a:gd name="T46" fmla="*/ 0 w 413"/>
                  <a:gd name="T47" fmla="*/ 31 h 374"/>
                  <a:gd name="T48" fmla="*/ 0 w 413"/>
                  <a:gd name="T49" fmla="*/ 342 h 374"/>
                  <a:gd name="T50" fmla="*/ 31 w 413"/>
                  <a:gd name="T51" fmla="*/ 373 h 374"/>
                  <a:gd name="T52" fmla="*/ 243 w 413"/>
                  <a:gd name="T53" fmla="*/ 373 h 374"/>
                  <a:gd name="T54" fmla="*/ 243 w 413"/>
                  <a:gd name="T55" fmla="*/ 374 h 374"/>
                  <a:gd name="T56" fmla="*/ 246 w 413"/>
                  <a:gd name="T57" fmla="*/ 374 h 374"/>
                  <a:gd name="T58" fmla="*/ 254 w 413"/>
                  <a:gd name="T59" fmla="*/ 365 h 374"/>
                  <a:gd name="T60" fmla="*/ 246 w 413"/>
                  <a:gd name="T61" fmla="*/ 35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374">
                    <a:moveTo>
                      <a:pt x="246" y="357"/>
                    </a:moveTo>
                    <a:cubicBezTo>
                      <a:pt x="31" y="357"/>
                      <a:pt x="31" y="357"/>
                      <a:pt x="31" y="357"/>
                    </a:cubicBezTo>
                    <a:cubicBezTo>
                      <a:pt x="23" y="357"/>
                      <a:pt x="17" y="351"/>
                      <a:pt x="17" y="343"/>
                    </a:cubicBezTo>
                    <a:cubicBezTo>
                      <a:pt x="17" y="97"/>
                      <a:pt x="17" y="97"/>
                      <a:pt x="17" y="97"/>
                    </a:cubicBezTo>
                    <a:cubicBezTo>
                      <a:pt x="396" y="97"/>
                      <a:pt x="396" y="97"/>
                      <a:pt x="396" y="97"/>
                    </a:cubicBezTo>
                    <a:cubicBezTo>
                      <a:pt x="396" y="206"/>
                      <a:pt x="396" y="206"/>
                      <a:pt x="396" y="206"/>
                    </a:cubicBezTo>
                    <a:cubicBezTo>
                      <a:pt x="396" y="211"/>
                      <a:pt x="399" y="215"/>
                      <a:pt x="404" y="215"/>
                    </a:cubicBezTo>
                    <a:cubicBezTo>
                      <a:pt x="409" y="215"/>
                      <a:pt x="413" y="211"/>
                      <a:pt x="413" y="206"/>
                    </a:cubicBezTo>
                    <a:cubicBezTo>
                      <a:pt x="413" y="31"/>
                      <a:pt x="413" y="31"/>
                      <a:pt x="413" y="31"/>
                    </a:cubicBezTo>
                    <a:cubicBezTo>
                      <a:pt x="413" y="13"/>
                      <a:pt x="399" y="0"/>
                      <a:pt x="382" y="0"/>
                    </a:cubicBezTo>
                    <a:cubicBezTo>
                      <a:pt x="317" y="0"/>
                      <a:pt x="317" y="0"/>
                      <a:pt x="317" y="0"/>
                    </a:cubicBezTo>
                    <a:cubicBezTo>
                      <a:pt x="311" y="0"/>
                      <a:pt x="308" y="3"/>
                      <a:pt x="308" y="8"/>
                    </a:cubicBezTo>
                    <a:cubicBezTo>
                      <a:pt x="308" y="13"/>
                      <a:pt x="311" y="17"/>
                      <a:pt x="317" y="17"/>
                    </a:cubicBezTo>
                    <a:cubicBezTo>
                      <a:pt x="381" y="17"/>
                      <a:pt x="381" y="17"/>
                      <a:pt x="381" y="17"/>
                    </a:cubicBezTo>
                    <a:cubicBezTo>
                      <a:pt x="389" y="17"/>
                      <a:pt x="395" y="23"/>
                      <a:pt x="395" y="31"/>
                    </a:cubicBezTo>
                    <a:cubicBezTo>
                      <a:pt x="395" y="80"/>
                      <a:pt x="395" y="80"/>
                      <a:pt x="395" y="80"/>
                    </a:cubicBezTo>
                    <a:cubicBezTo>
                      <a:pt x="16" y="80"/>
                      <a:pt x="16" y="80"/>
                      <a:pt x="16" y="80"/>
                    </a:cubicBezTo>
                    <a:cubicBezTo>
                      <a:pt x="16" y="31"/>
                      <a:pt x="16" y="31"/>
                      <a:pt x="16" y="31"/>
                    </a:cubicBezTo>
                    <a:cubicBezTo>
                      <a:pt x="16" y="23"/>
                      <a:pt x="22" y="17"/>
                      <a:pt x="30" y="17"/>
                    </a:cubicBezTo>
                    <a:cubicBezTo>
                      <a:pt x="66" y="17"/>
                      <a:pt x="66" y="17"/>
                      <a:pt x="66" y="17"/>
                    </a:cubicBezTo>
                    <a:cubicBezTo>
                      <a:pt x="72" y="17"/>
                      <a:pt x="75" y="13"/>
                      <a:pt x="75" y="8"/>
                    </a:cubicBezTo>
                    <a:cubicBezTo>
                      <a:pt x="75" y="3"/>
                      <a:pt x="72" y="0"/>
                      <a:pt x="66" y="0"/>
                    </a:cubicBezTo>
                    <a:cubicBezTo>
                      <a:pt x="31" y="0"/>
                      <a:pt x="31" y="0"/>
                      <a:pt x="31" y="0"/>
                    </a:cubicBezTo>
                    <a:cubicBezTo>
                      <a:pt x="13" y="0"/>
                      <a:pt x="0" y="13"/>
                      <a:pt x="0" y="31"/>
                    </a:cubicBezTo>
                    <a:cubicBezTo>
                      <a:pt x="0" y="342"/>
                      <a:pt x="0" y="342"/>
                      <a:pt x="0" y="342"/>
                    </a:cubicBezTo>
                    <a:cubicBezTo>
                      <a:pt x="0" y="360"/>
                      <a:pt x="13" y="373"/>
                      <a:pt x="31" y="373"/>
                    </a:cubicBezTo>
                    <a:cubicBezTo>
                      <a:pt x="243" y="373"/>
                      <a:pt x="243" y="373"/>
                      <a:pt x="243" y="373"/>
                    </a:cubicBezTo>
                    <a:cubicBezTo>
                      <a:pt x="243" y="374"/>
                      <a:pt x="243" y="374"/>
                      <a:pt x="243" y="374"/>
                    </a:cubicBezTo>
                    <a:cubicBezTo>
                      <a:pt x="246" y="374"/>
                      <a:pt x="246" y="374"/>
                      <a:pt x="246" y="374"/>
                    </a:cubicBezTo>
                    <a:cubicBezTo>
                      <a:pt x="251" y="374"/>
                      <a:pt x="254" y="370"/>
                      <a:pt x="254" y="365"/>
                    </a:cubicBezTo>
                    <a:cubicBezTo>
                      <a:pt x="254" y="360"/>
                      <a:pt x="251" y="357"/>
                      <a:pt x="246" y="3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9">
                <a:extLst>
                  <a:ext uri="{FF2B5EF4-FFF2-40B4-BE49-F238E27FC236}">
                    <a16:creationId xmlns:a16="http://schemas.microsoft.com/office/drawing/2014/main" id="{65CBCC5A-C026-47EE-9E2A-63165875E82C}"/>
                  </a:ext>
                </a:extLst>
              </p:cNvPr>
              <p:cNvSpPr>
                <a:spLocks/>
              </p:cNvSpPr>
              <p:nvPr/>
            </p:nvSpPr>
            <p:spPr bwMode="gray">
              <a:xfrm>
                <a:off x="643" y="2801"/>
                <a:ext cx="71" cy="127"/>
              </a:xfrm>
              <a:custGeom>
                <a:avLst/>
                <a:gdLst>
                  <a:gd name="T0" fmla="*/ 31 w 60"/>
                  <a:gd name="T1" fmla="*/ 108 h 108"/>
                  <a:gd name="T2" fmla="*/ 40 w 60"/>
                  <a:gd name="T3" fmla="*/ 100 h 108"/>
                  <a:gd name="T4" fmla="*/ 31 w 60"/>
                  <a:gd name="T5" fmla="*/ 91 h 108"/>
                  <a:gd name="T6" fmla="*/ 17 w 60"/>
                  <a:gd name="T7" fmla="*/ 54 h 108"/>
                  <a:gd name="T8" fmla="*/ 31 w 60"/>
                  <a:gd name="T9" fmla="*/ 17 h 108"/>
                  <a:gd name="T10" fmla="*/ 42 w 60"/>
                  <a:gd name="T11" fmla="*/ 33 h 108"/>
                  <a:gd name="T12" fmla="*/ 53 w 60"/>
                  <a:gd name="T13" fmla="*/ 39 h 108"/>
                  <a:gd name="T14" fmla="*/ 53 w 60"/>
                  <a:gd name="T15" fmla="*/ 39 h 108"/>
                  <a:gd name="T16" fmla="*/ 59 w 60"/>
                  <a:gd name="T17" fmla="*/ 29 h 108"/>
                  <a:gd name="T18" fmla="*/ 31 w 60"/>
                  <a:gd name="T19" fmla="*/ 0 h 108"/>
                  <a:gd name="T20" fmla="*/ 0 w 60"/>
                  <a:gd name="T21" fmla="*/ 54 h 108"/>
                  <a:gd name="T22" fmla="*/ 31 w 60"/>
                  <a:gd name="T2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08">
                    <a:moveTo>
                      <a:pt x="31" y="108"/>
                    </a:moveTo>
                    <a:cubicBezTo>
                      <a:pt x="36" y="108"/>
                      <a:pt x="40" y="105"/>
                      <a:pt x="40" y="100"/>
                    </a:cubicBezTo>
                    <a:cubicBezTo>
                      <a:pt x="40" y="95"/>
                      <a:pt x="36" y="91"/>
                      <a:pt x="31" y="91"/>
                    </a:cubicBezTo>
                    <a:cubicBezTo>
                      <a:pt x="26" y="91"/>
                      <a:pt x="17" y="77"/>
                      <a:pt x="17" y="54"/>
                    </a:cubicBezTo>
                    <a:cubicBezTo>
                      <a:pt x="17" y="32"/>
                      <a:pt x="26" y="17"/>
                      <a:pt x="31" y="17"/>
                    </a:cubicBezTo>
                    <a:cubicBezTo>
                      <a:pt x="34" y="17"/>
                      <a:pt x="39" y="23"/>
                      <a:pt x="42" y="33"/>
                    </a:cubicBezTo>
                    <a:cubicBezTo>
                      <a:pt x="44" y="38"/>
                      <a:pt x="48" y="40"/>
                      <a:pt x="53" y="39"/>
                    </a:cubicBezTo>
                    <a:cubicBezTo>
                      <a:pt x="53" y="39"/>
                      <a:pt x="53" y="39"/>
                      <a:pt x="53" y="39"/>
                    </a:cubicBezTo>
                    <a:cubicBezTo>
                      <a:pt x="57" y="37"/>
                      <a:pt x="60" y="33"/>
                      <a:pt x="59" y="29"/>
                    </a:cubicBezTo>
                    <a:cubicBezTo>
                      <a:pt x="53" y="11"/>
                      <a:pt x="43" y="0"/>
                      <a:pt x="31" y="0"/>
                    </a:cubicBezTo>
                    <a:cubicBezTo>
                      <a:pt x="13" y="0"/>
                      <a:pt x="0" y="23"/>
                      <a:pt x="0" y="54"/>
                    </a:cubicBezTo>
                    <a:cubicBezTo>
                      <a:pt x="0" y="86"/>
                      <a:pt x="13" y="108"/>
                      <a:pt x="31"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0">
                <a:extLst>
                  <a:ext uri="{FF2B5EF4-FFF2-40B4-BE49-F238E27FC236}">
                    <a16:creationId xmlns:a16="http://schemas.microsoft.com/office/drawing/2014/main" id="{C1F569B6-B75A-46B9-B46D-41E937365209}"/>
                  </a:ext>
                </a:extLst>
              </p:cNvPr>
              <p:cNvSpPr>
                <a:spLocks/>
              </p:cNvSpPr>
              <p:nvPr/>
            </p:nvSpPr>
            <p:spPr bwMode="gray">
              <a:xfrm>
                <a:off x="417" y="2801"/>
                <a:ext cx="71" cy="127"/>
              </a:xfrm>
              <a:custGeom>
                <a:avLst/>
                <a:gdLst>
                  <a:gd name="T0" fmla="*/ 32 w 60"/>
                  <a:gd name="T1" fmla="*/ 108 h 108"/>
                  <a:gd name="T2" fmla="*/ 40 w 60"/>
                  <a:gd name="T3" fmla="*/ 100 h 108"/>
                  <a:gd name="T4" fmla="*/ 32 w 60"/>
                  <a:gd name="T5" fmla="*/ 91 h 108"/>
                  <a:gd name="T6" fmla="*/ 18 w 60"/>
                  <a:gd name="T7" fmla="*/ 54 h 108"/>
                  <a:gd name="T8" fmla="*/ 32 w 60"/>
                  <a:gd name="T9" fmla="*/ 17 h 108"/>
                  <a:gd name="T10" fmla="*/ 43 w 60"/>
                  <a:gd name="T11" fmla="*/ 33 h 108"/>
                  <a:gd name="T12" fmla="*/ 53 w 60"/>
                  <a:gd name="T13" fmla="*/ 39 h 108"/>
                  <a:gd name="T14" fmla="*/ 54 w 60"/>
                  <a:gd name="T15" fmla="*/ 39 h 108"/>
                  <a:gd name="T16" fmla="*/ 59 w 60"/>
                  <a:gd name="T17" fmla="*/ 29 h 108"/>
                  <a:gd name="T18" fmla="*/ 32 w 60"/>
                  <a:gd name="T19" fmla="*/ 0 h 108"/>
                  <a:gd name="T20" fmla="*/ 0 w 60"/>
                  <a:gd name="T21" fmla="*/ 54 h 108"/>
                  <a:gd name="T22" fmla="*/ 32 w 60"/>
                  <a:gd name="T2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08">
                    <a:moveTo>
                      <a:pt x="32" y="108"/>
                    </a:moveTo>
                    <a:cubicBezTo>
                      <a:pt x="37" y="108"/>
                      <a:pt x="40" y="105"/>
                      <a:pt x="40" y="100"/>
                    </a:cubicBezTo>
                    <a:cubicBezTo>
                      <a:pt x="40" y="95"/>
                      <a:pt x="37" y="91"/>
                      <a:pt x="32" y="91"/>
                    </a:cubicBezTo>
                    <a:cubicBezTo>
                      <a:pt x="27" y="91"/>
                      <a:pt x="18" y="77"/>
                      <a:pt x="18" y="54"/>
                    </a:cubicBezTo>
                    <a:cubicBezTo>
                      <a:pt x="18" y="32"/>
                      <a:pt x="27" y="17"/>
                      <a:pt x="32" y="17"/>
                    </a:cubicBezTo>
                    <a:cubicBezTo>
                      <a:pt x="35" y="17"/>
                      <a:pt x="40" y="23"/>
                      <a:pt x="43" y="33"/>
                    </a:cubicBezTo>
                    <a:cubicBezTo>
                      <a:pt x="45" y="38"/>
                      <a:pt x="49" y="40"/>
                      <a:pt x="53" y="39"/>
                    </a:cubicBezTo>
                    <a:cubicBezTo>
                      <a:pt x="54" y="39"/>
                      <a:pt x="54" y="39"/>
                      <a:pt x="54" y="39"/>
                    </a:cubicBezTo>
                    <a:cubicBezTo>
                      <a:pt x="58" y="37"/>
                      <a:pt x="60" y="33"/>
                      <a:pt x="59" y="29"/>
                    </a:cubicBezTo>
                    <a:cubicBezTo>
                      <a:pt x="54" y="11"/>
                      <a:pt x="44" y="0"/>
                      <a:pt x="32" y="0"/>
                    </a:cubicBezTo>
                    <a:cubicBezTo>
                      <a:pt x="14" y="0"/>
                      <a:pt x="0" y="23"/>
                      <a:pt x="0" y="54"/>
                    </a:cubicBezTo>
                    <a:cubicBezTo>
                      <a:pt x="0" y="86"/>
                      <a:pt x="14" y="108"/>
                      <a:pt x="3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31">
                <a:extLst>
                  <a:ext uri="{FF2B5EF4-FFF2-40B4-BE49-F238E27FC236}">
                    <a16:creationId xmlns:a16="http://schemas.microsoft.com/office/drawing/2014/main" id="{28D1CAE7-1124-49B3-AC51-E0C106EE7B08}"/>
                  </a:ext>
                </a:extLst>
              </p:cNvPr>
              <p:cNvSpPr>
                <a:spLocks noEditPoints="1"/>
              </p:cNvSpPr>
              <p:nvPr/>
            </p:nvSpPr>
            <p:spPr bwMode="gray">
              <a:xfrm>
                <a:off x="625" y="3114"/>
                <a:ext cx="195" cy="195"/>
              </a:xfrm>
              <a:custGeom>
                <a:avLst/>
                <a:gdLst>
                  <a:gd name="T0" fmla="*/ 84 w 167"/>
                  <a:gd name="T1" fmla="*/ 0 h 167"/>
                  <a:gd name="T2" fmla="*/ 0 w 167"/>
                  <a:gd name="T3" fmla="*/ 84 h 167"/>
                  <a:gd name="T4" fmla="*/ 84 w 167"/>
                  <a:gd name="T5" fmla="*/ 167 h 167"/>
                  <a:gd name="T6" fmla="*/ 167 w 167"/>
                  <a:gd name="T7" fmla="*/ 84 h 167"/>
                  <a:gd name="T8" fmla="*/ 84 w 167"/>
                  <a:gd name="T9" fmla="*/ 0 h 167"/>
                  <a:gd name="T10" fmla="*/ 84 w 167"/>
                  <a:gd name="T11" fmla="*/ 149 h 167"/>
                  <a:gd name="T12" fmla="*/ 18 w 167"/>
                  <a:gd name="T13" fmla="*/ 83 h 167"/>
                  <a:gd name="T14" fmla="*/ 84 w 167"/>
                  <a:gd name="T15" fmla="*/ 17 h 167"/>
                  <a:gd name="T16" fmla="*/ 149 w 167"/>
                  <a:gd name="T17" fmla="*/ 84 h 167"/>
                  <a:gd name="T18" fmla="*/ 84 w 167"/>
                  <a:gd name="T19" fmla="*/ 14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167">
                    <a:moveTo>
                      <a:pt x="84" y="0"/>
                    </a:moveTo>
                    <a:cubicBezTo>
                      <a:pt x="38" y="0"/>
                      <a:pt x="0" y="38"/>
                      <a:pt x="0" y="84"/>
                    </a:cubicBezTo>
                    <a:cubicBezTo>
                      <a:pt x="0" y="130"/>
                      <a:pt x="38" y="167"/>
                      <a:pt x="84" y="167"/>
                    </a:cubicBezTo>
                    <a:cubicBezTo>
                      <a:pt x="130" y="167"/>
                      <a:pt x="167" y="130"/>
                      <a:pt x="167" y="84"/>
                    </a:cubicBezTo>
                    <a:cubicBezTo>
                      <a:pt x="167" y="38"/>
                      <a:pt x="130" y="0"/>
                      <a:pt x="84" y="0"/>
                    </a:cubicBezTo>
                    <a:close/>
                    <a:moveTo>
                      <a:pt x="84" y="149"/>
                    </a:moveTo>
                    <a:cubicBezTo>
                      <a:pt x="47" y="149"/>
                      <a:pt x="18" y="120"/>
                      <a:pt x="18" y="83"/>
                    </a:cubicBezTo>
                    <a:cubicBezTo>
                      <a:pt x="18" y="47"/>
                      <a:pt x="47" y="17"/>
                      <a:pt x="84" y="17"/>
                    </a:cubicBezTo>
                    <a:cubicBezTo>
                      <a:pt x="120" y="17"/>
                      <a:pt x="149" y="47"/>
                      <a:pt x="149" y="84"/>
                    </a:cubicBezTo>
                    <a:cubicBezTo>
                      <a:pt x="149" y="120"/>
                      <a:pt x="120" y="149"/>
                      <a:pt x="84"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2">
                <a:extLst>
                  <a:ext uri="{FF2B5EF4-FFF2-40B4-BE49-F238E27FC236}">
                    <a16:creationId xmlns:a16="http://schemas.microsoft.com/office/drawing/2014/main" id="{3D3786AD-C6A4-4A47-985F-DAB78802F369}"/>
                  </a:ext>
                </a:extLst>
              </p:cNvPr>
              <p:cNvSpPr>
                <a:spLocks/>
              </p:cNvSpPr>
              <p:nvPr/>
            </p:nvSpPr>
            <p:spPr bwMode="gray">
              <a:xfrm>
                <a:off x="692" y="3159"/>
                <a:ext cx="60" cy="106"/>
              </a:xfrm>
              <a:custGeom>
                <a:avLst/>
                <a:gdLst>
                  <a:gd name="T0" fmla="*/ 22 w 51"/>
                  <a:gd name="T1" fmla="*/ 0 h 90"/>
                  <a:gd name="T2" fmla="*/ 30 w 51"/>
                  <a:gd name="T3" fmla="*/ 0 h 90"/>
                  <a:gd name="T4" fmla="*/ 31 w 51"/>
                  <a:gd name="T5" fmla="*/ 2 h 90"/>
                  <a:gd name="T6" fmla="*/ 31 w 51"/>
                  <a:gd name="T7" fmla="*/ 8 h 90"/>
                  <a:gd name="T8" fmla="*/ 47 w 51"/>
                  <a:gd name="T9" fmla="*/ 12 h 90"/>
                  <a:gd name="T10" fmla="*/ 48 w 51"/>
                  <a:gd name="T11" fmla="*/ 13 h 90"/>
                  <a:gd name="T12" fmla="*/ 45 w 51"/>
                  <a:gd name="T13" fmla="*/ 24 h 90"/>
                  <a:gd name="T14" fmla="*/ 44 w 51"/>
                  <a:gd name="T15" fmla="*/ 25 h 90"/>
                  <a:gd name="T16" fmla="*/ 28 w 51"/>
                  <a:gd name="T17" fmla="*/ 21 h 90"/>
                  <a:gd name="T18" fmla="*/ 19 w 51"/>
                  <a:gd name="T19" fmla="*/ 28 h 90"/>
                  <a:gd name="T20" fmla="*/ 32 w 51"/>
                  <a:gd name="T21" fmla="*/ 37 h 90"/>
                  <a:gd name="T22" fmla="*/ 51 w 51"/>
                  <a:gd name="T23" fmla="*/ 59 h 90"/>
                  <a:gd name="T24" fmla="*/ 31 w 51"/>
                  <a:gd name="T25" fmla="*/ 80 h 90"/>
                  <a:gd name="T26" fmla="*/ 31 w 51"/>
                  <a:gd name="T27" fmla="*/ 88 h 90"/>
                  <a:gd name="T28" fmla="*/ 29 w 51"/>
                  <a:gd name="T29" fmla="*/ 90 h 90"/>
                  <a:gd name="T30" fmla="*/ 21 w 51"/>
                  <a:gd name="T31" fmla="*/ 90 h 90"/>
                  <a:gd name="T32" fmla="*/ 20 w 51"/>
                  <a:gd name="T33" fmla="*/ 88 h 90"/>
                  <a:gd name="T34" fmla="*/ 20 w 51"/>
                  <a:gd name="T35" fmla="*/ 81 h 90"/>
                  <a:gd name="T36" fmla="*/ 2 w 51"/>
                  <a:gd name="T37" fmla="*/ 77 h 90"/>
                  <a:gd name="T38" fmla="*/ 1 w 51"/>
                  <a:gd name="T39" fmla="*/ 74 h 90"/>
                  <a:gd name="T40" fmla="*/ 3 w 51"/>
                  <a:gd name="T41" fmla="*/ 64 h 90"/>
                  <a:gd name="T42" fmla="*/ 5 w 51"/>
                  <a:gd name="T43" fmla="*/ 63 h 90"/>
                  <a:gd name="T44" fmla="*/ 23 w 51"/>
                  <a:gd name="T45" fmla="*/ 68 h 90"/>
                  <a:gd name="T46" fmla="*/ 34 w 51"/>
                  <a:gd name="T47" fmla="*/ 61 h 90"/>
                  <a:gd name="T48" fmla="*/ 21 w 51"/>
                  <a:gd name="T49" fmla="*/ 51 h 90"/>
                  <a:gd name="T50" fmla="*/ 1 w 51"/>
                  <a:gd name="T51" fmla="*/ 30 h 90"/>
                  <a:gd name="T52" fmla="*/ 20 w 51"/>
                  <a:gd name="T53" fmla="*/ 9 h 90"/>
                  <a:gd name="T54" fmla="*/ 20 w 51"/>
                  <a:gd name="T55" fmla="*/ 2 h 90"/>
                  <a:gd name="T56" fmla="*/ 22 w 51"/>
                  <a:gd name="T5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22" y="0"/>
                    </a:moveTo>
                    <a:cubicBezTo>
                      <a:pt x="30" y="0"/>
                      <a:pt x="30" y="0"/>
                      <a:pt x="30" y="0"/>
                    </a:cubicBezTo>
                    <a:cubicBezTo>
                      <a:pt x="31" y="0"/>
                      <a:pt x="31" y="1"/>
                      <a:pt x="31" y="2"/>
                    </a:cubicBezTo>
                    <a:cubicBezTo>
                      <a:pt x="31" y="4"/>
                      <a:pt x="31" y="6"/>
                      <a:pt x="31" y="8"/>
                    </a:cubicBezTo>
                    <a:cubicBezTo>
                      <a:pt x="37" y="9"/>
                      <a:pt x="42" y="9"/>
                      <a:pt x="47" y="12"/>
                    </a:cubicBezTo>
                    <a:cubicBezTo>
                      <a:pt x="48" y="12"/>
                      <a:pt x="48" y="12"/>
                      <a:pt x="48" y="13"/>
                    </a:cubicBezTo>
                    <a:cubicBezTo>
                      <a:pt x="45" y="24"/>
                      <a:pt x="45" y="24"/>
                      <a:pt x="45" y="24"/>
                    </a:cubicBezTo>
                    <a:cubicBezTo>
                      <a:pt x="45" y="25"/>
                      <a:pt x="45" y="25"/>
                      <a:pt x="44" y="25"/>
                    </a:cubicBezTo>
                    <a:cubicBezTo>
                      <a:pt x="39" y="22"/>
                      <a:pt x="34" y="21"/>
                      <a:pt x="28" y="21"/>
                    </a:cubicBezTo>
                    <a:cubicBezTo>
                      <a:pt x="24" y="21"/>
                      <a:pt x="18" y="22"/>
                      <a:pt x="19" y="28"/>
                    </a:cubicBezTo>
                    <a:cubicBezTo>
                      <a:pt x="19" y="33"/>
                      <a:pt x="28" y="36"/>
                      <a:pt x="32" y="37"/>
                    </a:cubicBezTo>
                    <a:cubicBezTo>
                      <a:pt x="43" y="41"/>
                      <a:pt x="51" y="47"/>
                      <a:pt x="51" y="59"/>
                    </a:cubicBezTo>
                    <a:cubicBezTo>
                      <a:pt x="51" y="71"/>
                      <a:pt x="42" y="78"/>
                      <a:pt x="31" y="80"/>
                    </a:cubicBezTo>
                    <a:cubicBezTo>
                      <a:pt x="31" y="88"/>
                      <a:pt x="31" y="88"/>
                      <a:pt x="31" y="88"/>
                    </a:cubicBezTo>
                    <a:cubicBezTo>
                      <a:pt x="31" y="89"/>
                      <a:pt x="30" y="90"/>
                      <a:pt x="29" y="90"/>
                    </a:cubicBezTo>
                    <a:cubicBezTo>
                      <a:pt x="21" y="90"/>
                      <a:pt x="21" y="90"/>
                      <a:pt x="21" y="90"/>
                    </a:cubicBezTo>
                    <a:cubicBezTo>
                      <a:pt x="20" y="90"/>
                      <a:pt x="20" y="89"/>
                      <a:pt x="20" y="88"/>
                    </a:cubicBezTo>
                    <a:cubicBezTo>
                      <a:pt x="20" y="81"/>
                      <a:pt x="20" y="81"/>
                      <a:pt x="20" y="81"/>
                    </a:cubicBezTo>
                    <a:cubicBezTo>
                      <a:pt x="14" y="81"/>
                      <a:pt x="7" y="79"/>
                      <a:pt x="2" y="77"/>
                    </a:cubicBezTo>
                    <a:cubicBezTo>
                      <a:pt x="0" y="76"/>
                      <a:pt x="0" y="76"/>
                      <a:pt x="1" y="74"/>
                    </a:cubicBezTo>
                    <a:cubicBezTo>
                      <a:pt x="3" y="64"/>
                      <a:pt x="3" y="64"/>
                      <a:pt x="3" y="64"/>
                    </a:cubicBezTo>
                    <a:cubicBezTo>
                      <a:pt x="4" y="62"/>
                      <a:pt x="3" y="63"/>
                      <a:pt x="5" y="63"/>
                    </a:cubicBezTo>
                    <a:cubicBezTo>
                      <a:pt x="10" y="66"/>
                      <a:pt x="16" y="68"/>
                      <a:pt x="23" y="68"/>
                    </a:cubicBezTo>
                    <a:cubicBezTo>
                      <a:pt x="27" y="68"/>
                      <a:pt x="34" y="66"/>
                      <a:pt x="34" y="61"/>
                    </a:cubicBezTo>
                    <a:cubicBezTo>
                      <a:pt x="34" y="55"/>
                      <a:pt x="26" y="52"/>
                      <a:pt x="21" y="51"/>
                    </a:cubicBezTo>
                    <a:cubicBezTo>
                      <a:pt x="11" y="47"/>
                      <a:pt x="1" y="42"/>
                      <a:pt x="1" y="30"/>
                    </a:cubicBezTo>
                    <a:cubicBezTo>
                      <a:pt x="1" y="18"/>
                      <a:pt x="10" y="11"/>
                      <a:pt x="20" y="9"/>
                    </a:cubicBezTo>
                    <a:cubicBezTo>
                      <a:pt x="20" y="7"/>
                      <a:pt x="20" y="4"/>
                      <a:pt x="20" y="2"/>
                    </a:cubicBezTo>
                    <a:cubicBezTo>
                      <a:pt x="20" y="1"/>
                      <a:pt x="21"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63" name="Straight Connector 62">
              <a:extLst>
                <a:ext uri="{FF2B5EF4-FFF2-40B4-BE49-F238E27FC236}">
                  <a16:creationId xmlns:a16="http://schemas.microsoft.com/office/drawing/2014/main" id="{94E231E0-C9CE-4238-8F99-2ABFE1FD9C05}"/>
                </a:ext>
              </a:extLst>
            </p:cNvPr>
            <p:cNvCxnSpPr>
              <a:cxnSpLocks/>
            </p:cNvCxnSpPr>
            <p:nvPr/>
          </p:nvCxnSpPr>
          <p:spPr bwMode="gray">
            <a:xfrm>
              <a:off x="8682803" y="4207607"/>
              <a:ext cx="0" cy="1164493"/>
            </a:xfrm>
            <a:prstGeom prst="line">
              <a:avLst/>
            </a:prstGeom>
            <a:ln w="38100">
              <a:solidFill>
                <a:srgbClr val="C9C9C9"/>
              </a:solidFill>
            </a:ln>
          </p:spPr>
          <p:style>
            <a:lnRef idx="1">
              <a:schemeClr val="accent1"/>
            </a:lnRef>
            <a:fillRef idx="0">
              <a:schemeClr val="accent1"/>
            </a:fillRef>
            <a:effectRef idx="0">
              <a:schemeClr val="accent1"/>
            </a:effectRef>
            <a:fontRef idx="minor">
              <a:schemeClr val="tx1"/>
            </a:fontRef>
          </p:style>
        </p:cxnSp>
      </p:grpSp>
      <p:sp>
        <p:nvSpPr>
          <p:cNvPr id="5" name="Text Placeholder 6">
            <a:extLst>
              <a:ext uri="{FF2B5EF4-FFF2-40B4-BE49-F238E27FC236}">
                <a16:creationId xmlns:a16="http://schemas.microsoft.com/office/drawing/2014/main" id="{DA3F6295-D0DD-7AC1-D413-55488DCD2A86}"/>
              </a:ext>
            </a:extLst>
          </p:cNvPr>
          <p:cNvSpPr>
            <a:spLocks noGrp="1"/>
          </p:cNvSpPr>
          <p:nvPr>
            <p:ph type="body" sz="quarter" idx="32"/>
          </p:nvPr>
        </p:nvSpPr>
        <p:spPr>
          <a:xfrm>
            <a:off x="457200" y="182880"/>
            <a:ext cx="8686800" cy="447167"/>
          </a:xfrm>
        </p:spPr>
        <p:txBody>
          <a:bodyPr/>
          <a:lstStyle/>
          <a:p>
            <a:r>
              <a:rPr lang="en-US" dirty="0">
                <a:solidFill>
                  <a:schemeClr val="tx1"/>
                </a:solidFill>
              </a:rPr>
              <a:t>Turning retirement savings into retirement income</a:t>
            </a:r>
          </a:p>
        </p:txBody>
      </p:sp>
      <p:sp>
        <p:nvSpPr>
          <p:cNvPr id="10" name="Text Placeholder 9">
            <a:extLst>
              <a:ext uri="{FF2B5EF4-FFF2-40B4-BE49-F238E27FC236}">
                <a16:creationId xmlns:a16="http://schemas.microsoft.com/office/drawing/2014/main" id="{1FDE1AED-2B86-F311-05A2-8EFE41028E59}"/>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13442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B11C-F16A-F7CE-024C-34403A4A4077}"/>
              </a:ext>
            </a:extLst>
          </p:cNvPr>
          <p:cNvSpPr>
            <a:spLocks noGrp="1"/>
          </p:cNvSpPr>
          <p:nvPr>
            <p:ph type="title"/>
          </p:nvPr>
        </p:nvSpPr>
        <p:spPr/>
        <p:txBody>
          <a:bodyPr/>
          <a:lstStyle/>
          <a:p>
            <a:r>
              <a:rPr lang="en-US" dirty="0"/>
              <a:t>Look beyond the money</a:t>
            </a:r>
          </a:p>
        </p:txBody>
      </p:sp>
      <p:sp>
        <p:nvSpPr>
          <p:cNvPr id="3" name="Subtitle 2">
            <a:extLst>
              <a:ext uri="{FF2B5EF4-FFF2-40B4-BE49-F238E27FC236}">
                <a16:creationId xmlns:a16="http://schemas.microsoft.com/office/drawing/2014/main" id="{B095BDF7-17B1-A658-B4FF-3E4E35880166}"/>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EFB00C02-4072-728E-7012-91C02CB16575}"/>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550910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1B2637F-2981-415A-BC09-A145E6DDF5D9}"/>
              </a:ext>
            </a:extLst>
          </p:cNvPr>
          <p:cNvSpPr/>
          <p:nvPr/>
        </p:nvSpPr>
        <p:spPr bwMode="gray">
          <a:xfrm>
            <a:off x="1304815" y="1504950"/>
            <a:ext cx="10209782" cy="43148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8C7AA84-F8BA-44F1-BE6E-69E203B1BB2C}"/>
              </a:ext>
            </a:extLst>
          </p:cNvPr>
          <p:cNvSpPr>
            <a:spLocks noGrp="1"/>
          </p:cNvSpPr>
          <p:nvPr>
            <p:ph type="title"/>
          </p:nvPr>
        </p:nvSpPr>
        <p:spPr>
          <a:xfrm>
            <a:off x="457200" y="182880"/>
            <a:ext cx="8961120" cy="430887"/>
          </a:xfrm>
        </p:spPr>
        <p:txBody>
          <a:bodyPr/>
          <a:lstStyle/>
          <a:p>
            <a:r>
              <a:rPr lang="en-US" dirty="0">
                <a:solidFill>
                  <a:schemeClr val="tx1"/>
                </a:solidFill>
              </a:rPr>
              <a:t>The human happiness curve</a:t>
            </a:r>
          </a:p>
        </p:txBody>
      </p:sp>
      <p:pic>
        <p:nvPicPr>
          <p:cNvPr id="7" name="Content Placeholder 6" hidden="1">
            <a:extLst>
              <a:ext uri="{FF2B5EF4-FFF2-40B4-BE49-F238E27FC236}">
                <a16:creationId xmlns:a16="http://schemas.microsoft.com/office/drawing/2014/main" id="{E7C3667D-FA04-48AE-BD80-07FDBD6AFC2E}"/>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0" y="655638"/>
            <a:ext cx="5997575" cy="5811837"/>
          </a:xfrm>
          <a:prstGeom prst="rect">
            <a:avLst/>
          </a:prstGeom>
        </p:spPr>
      </p:pic>
      <p:grpSp>
        <p:nvGrpSpPr>
          <p:cNvPr id="40" name="Group 39" hidden="1">
            <a:extLst>
              <a:ext uri="{FF2B5EF4-FFF2-40B4-BE49-F238E27FC236}">
                <a16:creationId xmlns:a16="http://schemas.microsoft.com/office/drawing/2014/main" id="{44292884-8030-4F48-B609-300F2DD9DBF7}"/>
              </a:ext>
            </a:extLst>
          </p:cNvPr>
          <p:cNvGrpSpPr/>
          <p:nvPr/>
        </p:nvGrpSpPr>
        <p:grpSpPr>
          <a:xfrm>
            <a:off x="389240" y="1796190"/>
            <a:ext cx="5294671" cy="3932898"/>
            <a:chOff x="356321" y="1340979"/>
            <a:chExt cx="6337088" cy="3932898"/>
          </a:xfrm>
        </p:grpSpPr>
        <p:grpSp>
          <p:nvGrpSpPr>
            <p:cNvPr id="20" name="Group 19">
              <a:extLst>
                <a:ext uri="{FF2B5EF4-FFF2-40B4-BE49-F238E27FC236}">
                  <a16:creationId xmlns:a16="http://schemas.microsoft.com/office/drawing/2014/main" id="{6990B186-07BE-423B-AF70-BAD367BF0A11}"/>
                </a:ext>
              </a:extLst>
            </p:cNvPr>
            <p:cNvGrpSpPr/>
            <p:nvPr/>
          </p:nvGrpSpPr>
          <p:grpSpPr>
            <a:xfrm>
              <a:off x="503811" y="1980233"/>
              <a:ext cx="6134734" cy="2550507"/>
              <a:chOff x="376636" y="1980233"/>
              <a:chExt cx="4698094" cy="2550507"/>
            </a:xfrm>
          </p:grpSpPr>
          <p:cxnSp>
            <p:nvCxnSpPr>
              <p:cNvPr id="14" name="Straight Connector 13">
                <a:extLst>
                  <a:ext uri="{FF2B5EF4-FFF2-40B4-BE49-F238E27FC236}">
                    <a16:creationId xmlns:a16="http://schemas.microsoft.com/office/drawing/2014/main" id="{F08BFA18-09CF-46B7-93F9-FDDE0C3EAE89}"/>
                  </a:ext>
                </a:extLst>
              </p:cNvPr>
              <p:cNvCxnSpPr/>
              <p:nvPr/>
            </p:nvCxnSpPr>
            <p:spPr>
              <a:xfrm>
                <a:off x="376636" y="1980233"/>
                <a:ext cx="469809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0DB707-076A-445F-BA5A-B3ABD93A5DA3}"/>
                  </a:ext>
                </a:extLst>
              </p:cNvPr>
              <p:cNvCxnSpPr/>
              <p:nvPr/>
            </p:nvCxnSpPr>
            <p:spPr>
              <a:xfrm>
                <a:off x="376636" y="2490334"/>
                <a:ext cx="469809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CAB816-E407-4AF3-B75B-15BC179DE202}"/>
                  </a:ext>
                </a:extLst>
              </p:cNvPr>
              <p:cNvCxnSpPr/>
              <p:nvPr/>
            </p:nvCxnSpPr>
            <p:spPr>
              <a:xfrm>
                <a:off x="376636" y="3000435"/>
                <a:ext cx="469809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5C429C-2EBA-4E23-8181-781926192988}"/>
                  </a:ext>
                </a:extLst>
              </p:cNvPr>
              <p:cNvCxnSpPr/>
              <p:nvPr/>
            </p:nvCxnSpPr>
            <p:spPr>
              <a:xfrm>
                <a:off x="376636" y="3510536"/>
                <a:ext cx="469809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967CB4-1F91-4A8E-AC28-48E13E03E1B3}"/>
                  </a:ext>
                </a:extLst>
              </p:cNvPr>
              <p:cNvCxnSpPr/>
              <p:nvPr/>
            </p:nvCxnSpPr>
            <p:spPr>
              <a:xfrm>
                <a:off x="376636" y="4020637"/>
                <a:ext cx="469809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BAAE27C-3D05-4846-A1E5-719894013150}"/>
                  </a:ext>
                </a:extLst>
              </p:cNvPr>
              <p:cNvCxnSpPr/>
              <p:nvPr/>
            </p:nvCxnSpPr>
            <p:spPr>
              <a:xfrm>
                <a:off x="376636" y="4530740"/>
                <a:ext cx="469809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8046957F-B02F-4EC2-AB55-2F5660864293}"/>
                </a:ext>
              </a:extLst>
            </p:cNvPr>
            <p:cNvSpPr txBox="1"/>
            <p:nvPr/>
          </p:nvSpPr>
          <p:spPr>
            <a:xfrm>
              <a:off x="468369" y="4627546"/>
              <a:ext cx="594409" cy="646331"/>
            </a:xfrm>
            <a:prstGeom prst="rect">
              <a:avLst/>
            </a:prstGeom>
            <a:noFill/>
          </p:spPr>
          <p:txBody>
            <a:bodyPr wrap="square" rtlCol="0">
              <a:spAutoFit/>
            </a:bodyPr>
            <a:lstStyle/>
            <a:p>
              <a:r>
                <a:rPr lang="en-US" b="1" dirty="0">
                  <a:latin typeface="Arial Narrow" panose="020B0606020202030204" pitchFamily="34" charset="0"/>
                </a:rPr>
                <a:t>18-21</a:t>
              </a:r>
            </a:p>
          </p:txBody>
        </p:sp>
        <p:sp>
          <p:nvSpPr>
            <p:cNvPr id="23" name="TextBox 22">
              <a:extLst>
                <a:ext uri="{FF2B5EF4-FFF2-40B4-BE49-F238E27FC236}">
                  <a16:creationId xmlns:a16="http://schemas.microsoft.com/office/drawing/2014/main" id="{329D868E-798F-4CCE-BE8A-6A78F999835F}"/>
                </a:ext>
              </a:extLst>
            </p:cNvPr>
            <p:cNvSpPr txBox="1"/>
            <p:nvPr/>
          </p:nvSpPr>
          <p:spPr>
            <a:xfrm>
              <a:off x="1149334" y="4627546"/>
              <a:ext cx="599862" cy="646331"/>
            </a:xfrm>
            <a:prstGeom prst="rect">
              <a:avLst/>
            </a:prstGeom>
            <a:noFill/>
          </p:spPr>
          <p:txBody>
            <a:bodyPr wrap="square" rtlCol="0">
              <a:spAutoFit/>
            </a:bodyPr>
            <a:lstStyle/>
            <a:p>
              <a:r>
                <a:rPr lang="en-US" b="1" dirty="0">
                  <a:latin typeface="Arial Narrow" panose="020B0606020202030204" pitchFamily="34" charset="0"/>
                </a:rPr>
                <a:t>26-29</a:t>
              </a:r>
            </a:p>
          </p:txBody>
        </p:sp>
        <p:sp>
          <p:nvSpPr>
            <p:cNvPr id="28" name="TextBox 27">
              <a:extLst>
                <a:ext uri="{FF2B5EF4-FFF2-40B4-BE49-F238E27FC236}">
                  <a16:creationId xmlns:a16="http://schemas.microsoft.com/office/drawing/2014/main" id="{13890C84-1EE5-4A76-9A3A-B1EE4C41F61F}"/>
                </a:ext>
              </a:extLst>
            </p:cNvPr>
            <p:cNvSpPr txBox="1"/>
            <p:nvPr/>
          </p:nvSpPr>
          <p:spPr>
            <a:xfrm>
              <a:off x="1835753" y="4627546"/>
              <a:ext cx="619760" cy="646331"/>
            </a:xfrm>
            <a:prstGeom prst="rect">
              <a:avLst/>
            </a:prstGeom>
            <a:noFill/>
          </p:spPr>
          <p:txBody>
            <a:bodyPr wrap="square" rtlCol="0">
              <a:spAutoFit/>
            </a:bodyPr>
            <a:lstStyle/>
            <a:p>
              <a:r>
                <a:rPr lang="en-US" b="1" dirty="0">
                  <a:latin typeface="Arial Narrow" panose="020B0606020202030204" pitchFamily="34" charset="0"/>
                </a:rPr>
                <a:t>34-37</a:t>
              </a:r>
            </a:p>
          </p:txBody>
        </p:sp>
        <p:sp>
          <p:nvSpPr>
            <p:cNvPr id="29" name="TextBox 28">
              <a:extLst>
                <a:ext uri="{FF2B5EF4-FFF2-40B4-BE49-F238E27FC236}">
                  <a16:creationId xmlns:a16="http://schemas.microsoft.com/office/drawing/2014/main" id="{3F497182-C0C9-449E-AD8F-9BEA77A8D7D0}"/>
                </a:ext>
              </a:extLst>
            </p:cNvPr>
            <p:cNvSpPr txBox="1"/>
            <p:nvPr/>
          </p:nvSpPr>
          <p:spPr>
            <a:xfrm>
              <a:off x="2542068" y="4627546"/>
              <a:ext cx="619760" cy="646331"/>
            </a:xfrm>
            <a:prstGeom prst="rect">
              <a:avLst/>
            </a:prstGeom>
            <a:noFill/>
          </p:spPr>
          <p:txBody>
            <a:bodyPr wrap="square" rtlCol="0">
              <a:spAutoFit/>
            </a:bodyPr>
            <a:lstStyle/>
            <a:p>
              <a:r>
                <a:rPr lang="en-US" b="1" dirty="0">
                  <a:latin typeface="Arial Narrow" panose="020B0606020202030204" pitchFamily="34" charset="0"/>
                </a:rPr>
                <a:t>42-46</a:t>
              </a:r>
            </a:p>
          </p:txBody>
        </p:sp>
        <p:sp>
          <p:nvSpPr>
            <p:cNvPr id="30" name="TextBox 29">
              <a:extLst>
                <a:ext uri="{FF2B5EF4-FFF2-40B4-BE49-F238E27FC236}">
                  <a16:creationId xmlns:a16="http://schemas.microsoft.com/office/drawing/2014/main" id="{333AB394-B096-4071-B5B2-D684928531D3}"/>
                </a:ext>
              </a:extLst>
            </p:cNvPr>
            <p:cNvSpPr txBox="1"/>
            <p:nvPr/>
          </p:nvSpPr>
          <p:spPr>
            <a:xfrm>
              <a:off x="3248384" y="4627546"/>
              <a:ext cx="619760" cy="646331"/>
            </a:xfrm>
            <a:prstGeom prst="rect">
              <a:avLst/>
            </a:prstGeom>
            <a:noFill/>
          </p:spPr>
          <p:txBody>
            <a:bodyPr wrap="square" rtlCol="0">
              <a:spAutoFit/>
            </a:bodyPr>
            <a:lstStyle/>
            <a:p>
              <a:r>
                <a:rPr lang="en-US" b="1" dirty="0">
                  <a:latin typeface="Arial Narrow" panose="020B0606020202030204" pitchFamily="34" charset="0"/>
                </a:rPr>
                <a:t>50-53</a:t>
              </a:r>
            </a:p>
          </p:txBody>
        </p:sp>
        <p:sp>
          <p:nvSpPr>
            <p:cNvPr id="31" name="TextBox 30">
              <a:extLst>
                <a:ext uri="{FF2B5EF4-FFF2-40B4-BE49-F238E27FC236}">
                  <a16:creationId xmlns:a16="http://schemas.microsoft.com/office/drawing/2014/main" id="{CE54CEE6-D875-4302-8E01-9D8680CD5F85}"/>
                </a:ext>
              </a:extLst>
            </p:cNvPr>
            <p:cNvSpPr txBox="1"/>
            <p:nvPr/>
          </p:nvSpPr>
          <p:spPr>
            <a:xfrm>
              <a:off x="3954700" y="4627546"/>
              <a:ext cx="619760" cy="646331"/>
            </a:xfrm>
            <a:prstGeom prst="rect">
              <a:avLst/>
            </a:prstGeom>
            <a:noFill/>
          </p:spPr>
          <p:txBody>
            <a:bodyPr wrap="square" rtlCol="0">
              <a:spAutoFit/>
            </a:bodyPr>
            <a:lstStyle/>
            <a:p>
              <a:r>
                <a:rPr lang="en-US" b="1" dirty="0">
                  <a:latin typeface="Arial Narrow" panose="020B0606020202030204" pitchFamily="34" charset="0"/>
                </a:rPr>
                <a:t>58-61</a:t>
              </a:r>
            </a:p>
          </p:txBody>
        </p:sp>
        <p:sp>
          <p:nvSpPr>
            <p:cNvPr id="32" name="TextBox 31">
              <a:extLst>
                <a:ext uri="{FF2B5EF4-FFF2-40B4-BE49-F238E27FC236}">
                  <a16:creationId xmlns:a16="http://schemas.microsoft.com/office/drawing/2014/main" id="{3B906961-CF0F-4824-8E97-6482FCB1EC44}"/>
                </a:ext>
              </a:extLst>
            </p:cNvPr>
            <p:cNvSpPr txBox="1"/>
            <p:nvPr/>
          </p:nvSpPr>
          <p:spPr>
            <a:xfrm>
              <a:off x="4661016" y="4627546"/>
              <a:ext cx="619760" cy="646331"/>
            </a:xfrm>
            <a:prstGeom prst="rect">
              <a:avLst/>
            </a:prstGeom>
            <a:noFill/>
          </p:spPr>
          <p:txBody>
            <a:bodyPr wrap="square" rtlCol="0">
              <a:spAutoFit/>
            </a:bodyPr>
            <a:lstStyle/>
            <a:p>
              <a:r>
                <a:rPr lang="en-US" b="1" dirty="0">
                  <a:latin typeface="Arial Narrow" panose="020B0606020202030204" pitchFamily="34" charset="0"/>
                </a:rPr>
                <a:t>66-69</a:t>
              </a:r>
            </a:p>
          </p:txBody>
        </p:sp>
        <p:sp>
          <p:nvSpPr>
            <p:cNvPr id="33" name="TextBox 32">
              <a:extLst>
                <a:ext uri="{FF2B5EF4-FFF2-40B4-BE49-F238E27FC236}">
                  <a16:creationId xmlns:a16="http://schemas.microsoft.com/office/drawing/2014/main" id="{8086130A-6ED6-4E75-8F14-75607D62B6D6}"/>
                </a:ext>
              </a:extLst>
            </p:cNvPr>
            <p:cNvSpPr txBox="1"/>
            <p:nvPr/>
          </p:nvSpPr>
          <p:spPr>
            <a:xfrm>
              <a:off x="5367333" y="4627546"/>
              <a:ext cx="619760" cy="646331"/>
            </a:xfrm>
            <a:prstGeom prst="rect">
              <a:avLst/>
            </a:prstGeom>
            <a:noFill/>
          </p:spPr>
          <p:txBody>
            <a:bodyPr wrap="square" rtlCol="0">
              <a:spAutoFit/>
            </a:bodyPr>
            <a:lstStyle/>
            <a:p>
              <a:r>
                <a:rPr lang="en-US" b="1" dirty="0">
                  <a:latin typeface="Arial Narrow" panose="020B0606020202030204" pitchFamily="34" charset="0"/>
                </a:rPr>
                <a:t>74-77</a:t>
              </a:r>
            </a:p>
          </p:txBody>
        </p:sp>
        <p:sp>
          <p:nvSpPr>
            <p:cNvPr id="34" name="TextBox 33">
              <a:extLst>
                <a:ext uri="{FF2B5EF4-FFF2-40B4-BE49-F238E27FC236}">
                  <a16:creationId xmlns:a16="http://schemas.microsoft.com/office/drawing/2014/main" id="{49C29E0B-7E04-47F5-9327-BB64AFED6F4A}"/>
                </a:ext>
              </a:extLst>
            </p:cNvPr>
            <p:cNvSpPr txBox="1"/>
            <p:nvPr/>
          </p:nvSpPr>
          <p:spPr>
            <a:xfrm>
              <a:off x="6073649" y="4627546"/>
              <a:ext cx="619760" cy="646331"/>
            </a:xfrm>
            <a:prstGeom prst="rect">
              <a:avLst/>
            </a:prstGeom>
            <a:noFill/>
          </p:spPr>
          <p:txBody>
            <a:bodyPr wrap="square" rtlCol="0">
              <a:spAutoFit/>
            </a:bodyPr>
            <a:lstStyle/>
            <a:p>
              <a:r>
                <a:rPr lang="en-US" b="1" dirty="0">
                  <a:latin typeface="Arial Narrow" panose="020B0606020202030204" pitchFamily="34" charset="0"/>
                </a:rPr>
                <a:t>82-85</a:t>
              </a:r>
            </a:p>
          </p:txBody>
        </p:sp>
        <p:sp>
          <p:nvSpPr>
            <p:cNvPr id="3" name="Freeform: Shape 2">
              <a:extLst>
                <a:ext uri="{FF2B5EF4-FFF2-40B4-BE49-F238E27FC236}">
                  <a16:creationId xmlns:a16="http://schemas.microsoft.com/office/drawing/2014/main" id="{D9298839-4B75-4775-ADCF-C9AE7DA4AD44}"/>
                </a:ext>
              </a:extLst>
            </p:cNvPr>
            <p:cNvSpPr/>
            <p:nvPr/>
          </p:nvSpPr>
          <p:spPr>
            <a:xfrm>
              <a:off x="659302" y="2045805"/>
              <a:ext cx="5645010" cy="1750846"/>
            </a:xfrm>
            <a:custGeom>
              <a:avLst/>
              <a:gdLst>
                <a:gd name="connsiteX0" fmla="*/ 0 w 4219575"/>
                <a:gd name="connsiteY0" fmla="*/ 400050 h 1847850"/>
                <a:gd name="connsiteX1" fmla="*/ 257175 w 4219575"/>
                <a:gd name="connsiteY1" fmla="*/ 1219200 h 1847850"/>
                <a:gd name="connsiteX2" fmla="*/ 533400 w 4219575"/>
                <a:gd name="connsiteY2" fmla="*/ 1285875 h 1847850"/>
                <a:gd name="connsiteX3" fmla="*/ 790575 w 4219575"/>
                <a:gd name="connsiteY3" fmla="*/ 1143000 h 1847850"/>
                <a:gd name="connsiteX4" fmla="*/ 1047750 w 4219575"/>
                <a:gd name="connsiteY4" fmla="*/ 1133475 h 1847850"/>
                <a:gd name="connsiteX5" fmla="*/ 1628775 w 4219575"/>
                <a:gd name="connsiteY5" fmla="*/ 1543050 h 1847850"/>
                <a:gd name="connsiteX6" fmla="*/ 2133600 w 4219575"/>
                <a:gd name="connsiteY6" fmla="*/ 1847850 h 1847850"/>
                <a:gd name="connsiteX7" fmla="*/ 2371725 w 4219575"/>
                <a:gd name="connsiteY7" fmla="*/ 1533525 h 1847850"/>
                <a:gd name="connsiteX8" fmla="*/ 2628900 w 4219575"/>
                <a:gd name="connsiteY8" fmla="*/ 1381125 h 1847850"/>
                <a:gd name="connsiteX9" fmla="*/ 2924175 w 4219575"/>
                <a:gd name="connsiteY9" fmla="*/ 933450 h 1847850"/>
                <a:gd name="connsiteX10" fmla="*/ 3143250 w 4219575"/>
                <a:gd name="connsiteY10" fmla="*/ 666750 h 1847850"/>
                <a:gd name="connsiteX11" fmla="*/ 3448050 w 4219575"/>
                <a:gd name="connsiteY11" fmla="*/ 428625 h 1847850"/>
                <a:gd name="connsiteX12" fmla="*/ 3695700 w 4219575"/>
                <a:gd name="connsiteY12" fmla="*/ 238125 h 1847850"/>
                <a:gd name="connsiteX13" fmla="*/ 3943350 w 4219575"/>
                <a:gd name="connsiteY13" fmla="*/ 152400 h 1847850"/>
                <a:gd name="connsiteX14" fmla="*/ 4219575 w 4219575"/>
                <a:gd name="connsiteY14" fmla="*/ 0 h 1847850"/>
                <a:gd name="connsiteX0" fmla="*/ 0 w 4219575"/>
                <a:gd name="connsiteY0" fmla="*/ 400050 h 1847850"/>
                <a:gd name="connsiteX1" fmla="*/ 257175 w 4219575"/>
                <a:gd name="connsiteY1" fmla="*/ 1219200 h 1847850"/>
                <a:gd name="connsiteX2" fmla="*/ 529281 w 4219575"/>
                <a:gd name="connsiteY2" fmla="*/ 1273518 h 1847850"/>
                <a:gd name="connsiteX3" fmla="*/ 790575 w 4219575"/>
                <a:gd name="connsiteY3" fmla="*/ 1143000 h 1847850"/>
                <a:gd name="connsiteX4" fmla="*/ 1047750 w 4219575"/>
                <a:gd name="connsiteY4" fmla="*/ 1133475 h 1847850"/>
                <a:gd name="connsiteX5" fmla="*/ 1628775 w 4219575"/>
                <a:gd name="connsiteY5" fmla="*/ 1543050 h 1847850"/>
                <a:gd name="connsiteX6" fmla="*/ 2133600 w 4219575"/>
                <a:gd name="connsiteY6" fmla="*/ 1847850 h 1847850"/>
                <a:gd name="connsiteX7" fmla="*/ 2371725 w 4219575"/>
                <a:gd name="connsiteY7" fmla="*/ 1533525 h 1847850"/>
                <a:gd name="connsiteX8" fmla="*/ 2628900 w 4219575"/>
                <a:gd name="connsiteY8" fmla="*/ 1381125 h 1847850"/>
                <a:gd name="connsiteX9" fmla="*/ 2924175 w 4219575"/>
                <a:gd name="connsiteY9" fmla="*/ 933450 h 1847850"/>
                <a:gd name="connsiteX10" fmla="*/ 3143250 w 4219575"/>
                <a:gd name="connsiteY10" fmla="*/ 666750 h 1847850"/>
                <a:gd name="connsiteX11" fmla="*/ 3448050 w 4219575"/>
                <a:gd name="connsiteY11" fmla="*/ 428625 h 1847850"/>
                <a:gd name="connsiteX12" fmla="*/ 3695700 w 4219575"/>
                <a:gd name="connsiteY12" fmla="*/ 238125 h 1847850"/>
                <a:gd name="connsiteX13" fmla="*/ 3943350 w 4219575"/>
                <a:gd name="connsiteY13" fmla="*/ 152400 h 1847850"/>
                <a:gd name="connsiteX14" fmla="*/ 4219575 w 4219575"/>
                <a:gd name="connsiteY14" fmla="*/ 0 h 1847850"/>
                <a:gd name="connsiteX0" fmla="*/ 0 w 4219575"/>
                <a:gd name="connsiteY0" fmla="*/ 400050 h 1847850"/>
                <a:gd name="connsiteX1" fmla="*/ 257175 w 4219575"/>
                <a:gd name="connsiteY1" fmla="*/ 1219200 h 1847850"/>
                <a:gd name="connsiteX2" fmla="*/ 529281 w 4219575"/>
                <a:gd name="connsiteY2" fmla="*/ 1273518 h 1847850"/>
                <a:gd name="connsiteX3" fmla="*/ 790575 w 4219575"/>
                <a:gd name="connsiteY3" fmla="*/ 1143000 h 1847850"/>
                <a:gd name="connsiteX4" fmla="*/ 1047750 w 4219575"/>
                <a:gd name="connsiteY4" fmla="*/ 1145832 h 1847850"/>
                <a:gd name="connsiteX5" fmla="*/ 1628775 w 4219575"/>
                <a:gd name="connsiteY5" fmla="*/ 1543050 h 1847850"/>
                <a:gd name="connsiteX6" fmla="*/ 2133600 w 4219575"/>
                <a:gd name="connsiteY6" fmla="*/ 1847850 h 1847850"/>
                <a:gd name="connsiteX7" fmla="*/ 2371725 w 4219575"/>
                <a:gd name="connsiteY7" fmla="*/ 1533525 h 1847850"/>
                <a:gd name="connsiteX8" fmla="*/ 2628900 w 4219575"/>
                <a:gd name="connsiteY8" fmla="*/ 1381125 h 1847850"/>
                <a:gd name="connsiteX9" fmla="*/ 2924175 w 4219575"/>
                <a:gd name="connsiteY9" fmla="*/ 933450 h 1847850"/>
                <a:gd name="connsiteX10" fmla="*/ 3143250 w 4219575"/>
                <a:gd name="connsiteY10" fmla="*/ 666750 h 1847850"/>
                <a:gd name="connsiteX11" fmla="*/ 3448050 w 4219575"/>
                <a:gd name="connsiteY11" fmla="*/ 428625 h 1847850"/>
                <a:gd name="connsiteX12" fmla="*/ 3695700 w 4219575"/>
                <a:gd name="connsiteY12" fmla="*/ 238125 h 1847850"/>
                <a:gd name="connsiteX13" fmla="*/ 3943350 w 4219575"/>
                <a:gd name="connsiteY13" fmla="*/ 152400 h 1847850"/>
                <a:gd name="connsiteX14" fmla="*/ 4219575 w 4219575"/>
                <a:gd name="connsiteY14" fmla="*/ 0 h 1847850"/>
                <a:gd name="connsiteX0" fmla="*/ 0 w 4219575"/>
                <a:gd name="connsiteY0" fmla="*/ 400050 h 1847850"/>
                <a:gd name="connsiteX1" fmla="*/ 257175 w 4219575"/>
                <a:gd name="connsiteY1" fmla="*/ 1219200 h 1847850"/>
                <a:gd name="connsiteX2" fmla="*/ 529281 w 4219575"/>
                <a:gd name="connsiteY2" fmla="*/ 1273518 h 1847850"/>
                <a:gd name="connsiteX3" fmla="*/ 790575 w 4219575"/>
                <a:gd name="connsiteY3" fmla="*/ 1143000 h 1847850"/>
                <a:gd name="connsiteX4" fmla="*/ 1047750 w 4219575"/>
                <a:gd name="connsiteY4" fmla="*/ 1145832 h 1847850"/>
                <a:gd name="connsiteX5" fmla="*/ 1599942 w 4219575"/>
                <a:gd name="connsiteY5" fmla="*/ 1538931 h 1847850"/>
                <a:gd name="connsiteX6" fmla="*/ 2133600 w 4219575"/>
                <a:gd name="connsiteY6" fmla="*/ 1847850 h 1847850"/>
                <a:gd name="connsiteX7" fmla="*/ 2371725 w 4219575"/>
                <a:gd name="connsiteY7" fmla="*/ 1533525 h 1847850"/>
                <a:gd name="connsiteX8" fmla="*/ 2628900 w 4219575"/>
                <a:gd name="connsiteY8" fmla="*/ 1381125 h 1847850"/>
                <a:gd name="connsiteX9" fmla="*/ 2924175 w 4219575"/>
                <a:gd name="connsiteY9" fmla="*/ 933450 h 1847850"/>
                <a:gd name="connsiteX10" fmla="*/ 3143250 w 4219575"/>
                <a:gd name="connsiteY10" fmla="*/ 666750 h 1847850"/>
                <a:gd name="connsiteX11" fmla="*/ 3448050 w 4219575"/>
                <a:gd name="connsiteY11" fmla="*/ 428625 h 1847850"/>
                <a:gd name="connsiteX12" fmla="*/ 3695700 w 4219575"/>
                <a:gd name="connsiteY12" fmla="*/ 238125 h 1847850"/>
                <a:gd name="connsiteX13" fmla="*/ 3943350 w 4219575"/>
                <a:gd name="connsiteY13" fmla="*/ 152400 h 1847850"/>
                <a:gd name="connsiteX14" fmla="*/ 4219575 w 4219575"/>
                <a:gd name="connsiteY14" fmla="*/ 0 h 1847850"/>
                <a:gd name="connsiteX0" fmla="*/ 0 w 4219575"/>
                <a:gd name="connsiteY0" fmla="*/ 400050 h 1847850"/>
                <a:gd name="connsiteX1" fmla="*/ 257175 w 4219575"/>
                <a:gd name="connsiteY1" fmla="*/ 1219200 h 1847850"/>
                <a:gd name="connsiteX2" fmla="*/ 529281 w 4219575"/>
                <a:gd name="connsiteY2" fmla="*/ 1273518 h 1847850"/>
                <a:gd name="connsiteX3" fmla="*/ 790575 w 4219575"/>
                <a:gd name="connsiteY3" fmla="*/ 1143000 h 1847850"/>
                <a:gd name="connsiteX4" fmla="*/ 1047750 w 4219575"/>
                <a:gd name="connsiteY4" fmla="*/ 1145832 h 1847850"/>
                <a:gd name="connsiteX5" fmla="*/ 1599942 w 4219575"/>
                <a:gd name="connsiteY5" fmla="*/ 1543050 h 1847850"/>
                <a:gd name="connsiteX6" fmla="*/ 2133600 w 4219575"/>
                <a:gd name="connsiteY6" fmla="*/ 1847850 h 1847850"/>
                <a:gd name="connsiteX7" fmla="*/ 2371725 w 4219575"/>
                <a:gd name="connsiteY7" fmla="*/ 1533525 h 1847850"/>
                <a:gd name="connsiteX8" fmla="*/ 2628900 w 4219575"/>
                <a:gd name="connsiteY8" fmla="*/ 1381125 h 1847850"/>
                <a:gd name="connsiteX9" fmla="*/ 2924175 w 4219575"/>
                <a:gd name="connsiteY9" fmla="*/ 933450 h 1847850"/>
                <a:gd name="connsiteX10" fmla="*/ 3143250 w 4219575"/>
                <a:gd name="connsiteY10" fmla="*/ 666750 h 1847850"/>
                <a:gd name="connsiteX11" fmla="*/ 3448050 w 4219575"/>
                <a:gd name="connsiteY11" fmla="*/ 428625 h 1847850"/>
                <a:gd name="connsiteX12" fmla="*/ 3695700 w 4219575"/>
                <a:gd name="connsiteY12" fmla="*/ 238125 h 1847850"/>
                <a:gd name="connsiteX13" fmla="*/ 3943350 w 4219575"/>
                <a:gd name="connsiteY13" fmla="*/ 152400 h 1847850"/>
                <a:gd name="connsiteX14" fmla="*/ 4219575 w 4219575"/>
                <a:gd name="connsiteY14" fmla="*/ 0 h 1847850"/>
                <a:gd name="connsiteX0" fmla="*/ 0 w 4219575"/>
                <a:gd name="connsiteY0" fmla="*/ 400050 h 1847850"/>
                <a:gd name="connsiteX1" fmla="*/ 257175 w 4219575"/>
                <a:gd name="connsiteY1" fmla="*/ 1219200 h 1847850"/>
                <a:gd name="connsiteX2" fmla="*/ 529281 w 4219575"/>
                <a:gd name="connsiteY2" fmla="*/ 1273518 h 1847850"/>
                <a:gd name="connsiteX3" fmla="*/ 790575 w 4219575"/>
                <a:gd name="connsiteY3" fmla="*/ 1143000 h 1847850"/>
                <a:gd name="connsiteX4" fmla="*/ 1047750 w 4219575"/>
                <a:gd name="connsiteY4" fmla="*/ 1145832 h 1847850"/>
                <a:gd name="connsiteX5" fmla="*/ 1595823 w 4219575"/>
                <a:gd name="connsiteY5" fmla="*/ 1547169 h 1847850"/>
                <a:gd name="connsiteX6" fmla="*/ 2133600 w 4219575"/>
                <a:gd name="connsiteY6" fmla="*/ 1847850 h 1847850"/>
                <a:gd name="connsiteX7" fmla="*/ 2371725 w 4219575"/>
                <a:gd name="connsiteY7" fmla="*/ 1533525 h 1847850"/>
                <a:gd name="connsiteX8" fmla="*/ 2628900 w 4219575"/>
                <a:gd name="connsiteY8" fmla="*/ 1381125 h 1847850"/>
                <a:gd name="connsiteX9" fmla="*/ 2924175 w 4219575"/>
                <a:gd name="connsiteY9" fmla="*/ 933450 h 1847850"/>
                <a:gd name="connsiteX10" fmla="*/ 3143250 w 4219575"/>
                <a:gd name="connsiteY10" fmla="*/ 666750 h 1847850"/>
                <a:gd name="connsiteX11" fmla="*/ 3448050 w 4219575"/>
                <a:gd name="connsiteY11" fmla="*/ 428625 h 1847850"/>
                <a:gd name="connsiteX12" fmla="*/ 3695700 w 4219575"/>
                <a:gd name="connsiteY12" fmla="*/ 238125 h 1847850"/>
                <a:gd name="connsiteX13" fmla="*/ 3943350 w 4219575"/>
                <a:gd name="connsiteY13" fmla="*/ 152400 h 1847850"/>
                <a:gd name="connsiteX14" fmla="*/ 4219575 w 4219575"/>
                <a:gd name="connsiteY14" fmla="*/ 0 h 1847850"/>
                <a:gd name="connsiteX0" fmla="*/ 0 w 4219575"/>
                <a:gd name="connsiteY0" fmla="*/ 400050 h 1843731"/>
                <a:gd name="connsiteX1" fmla="*/ 257175 w 4219575"/>
                <a:gd name="connsiteY1" fmla="*/ 1219200 h 1843731"/>
                <a:gd name="connsiteX2" fmla="*/ 529281 w 4219575"/>
                <a:gd name="connsiteY2" fmla="*/ 1273518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4767 w 4219575"/>
                <a:gd name="connsiteY6" fmla="*/ 1843731 h 1843731"/>
                <a:gd name="connsiteX7" fmla="*/ 2371725 w 4219575"/>
                <a:gd name="connsiteY7" fmla="*/ 1533525 h 1843731"/>
                <a:gd name="connsiteX8" fmla="*/ 2628900 w 4219575"/>
                <a:gd name="connsiteY8" fmla="*/ 1381125 h 1843731"/>
                <a:gd name="connsiteX9" fmla="*/ 2924175 w 4219575"/>
                <a:gd name="connsiteY9" fmla="*/ 933450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9200 h 1843731"/>
                <a:gd name="connsiteX2" fmla="*/ 529281 w 4219575"/>
                <a:gd name="connsiteY2" fmla="*/ 1273518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81125 h 1843731"/>
                <a:gd name="connsiteX9" fmla="*/ 2924175 w 4219575"/>
                <a:gd name="connsiteY9" fmla="*/ 933450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9200 h 1843731"/>
                <a:gd name="connsiteX2" fmla="*/ 529281 w 4219575"/>
                <a:gd name="connsiteY2" fmla="*/ 1273518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24175 w 4219575"/>
                <a:gd name="connsiteY9" fmla="*/ 933450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9200 h 1843731"/>
                <a:gd name="connsiteX2" fmla="*/ 529281 w 4219575"/>
                <a:gd name="connsiteY2" fmla="*/ 1273518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9200 h 1843731"/>
                <a:gd name="connsiteX2" fmla="*/ 525162 w 4219575"/>
                <a:gd name="connsiteY2" fmla="*/ 1265280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65413 w 4219575"/>
                <a:gd name="connsiteY1" fmla="*/ 1206843 h 1843731"/>
                <a:gd name="connsiteX2" fmla="*/ 525162 w 4219575"/>
                <a:gd name="connsiteY2" fmla="*/ 1265280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0962 h 1843731"/>
                <a:gd name="connsiteX2" fmla="*/ 525162 w 4219575"/>
                <a:gd name="connsiteY2" fmla="*/ 1265280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3250 w 4219575"/>
                <a:gd name="connsiteY10" fmla="*/ 666750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0962 h 1843731"/>
                <a:gd name="connsiteX2" fmla="*/ 525162 w 4219575"/>
                <a:gd name="connsiteY2" fmla="*/ 1265280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7369 w 4219575"/>
                <a:gd name="connsiteY10" fmla="*/ 674988 h 1843731"/>
                <a:gd name="connsiteX11" fmla="*/ 3448050 w 4219575"/>
                <a:gd name="connsiteY11" fmla="*/ 428625 h 1843731"/>
                <a:gd name="connsiteX12" fmla="*/ 3695700 w 4219575"/>
                <a:gd name="connsiteY12" fmla="*/ 238125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0962 h 1843731"/>
                <a:gd name="connsiteX2" fmla="*/ 525162 w 4219575"/>
                <a:gd name="connsiteY2" fmla="*/ 1265280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7369 w 4219575"/>
                <a:gd name="connsiteY10" fmla="*/ 674988 h 1843731"/>
                <a:gd name="connsiteX11" fmla="*/ 3448050 w 4219575"/>
                <a:gd name="connsiteY11" fmla="*/ 428625 h 1843731"/>
                <a:gd name="connsiteX12" fmla="*/ 3699819 w 4219575"/>
                <a:gd name="connsiteY12" fmla="*/ 250482 h 1843731"/>
                <a:gd name="connsiteX13" fmla="*/ 3943350 w 4219575"/>
                <a:gd name="connsiteY13" fmla="*/ 152400 h 1843731"/>
                <a:gd name="connsiteX14" fmla="*/ 4219575 w 4219575"/>
                <a:gd name="connsiteY14" fmla="*/ 0 h 1843731"/>
                <a:gd name="connsiteX0" fmla="*/ 0 w 4219575"/>
                <a:gd name="connsiteY0" fmla="*/ 400050 h 1843731"/>
                <a:gd name="connsiteX1" fmla="*/ 257175 w 4219575"/>
                <a:gd name="connsiteY1" fmla="*/ 1210962 h 1843731"/>
                <a:gd name="connsiteX2" fmla="*/ 525162 w 4219575"/>
                <a:gd name="connsiteY2" fmla="*/ 1265280 h 1843731"/>
                <a:gd name="connsiteX3" fmla="*/ 790575 w 4219575"/>
                <a:gd name="connsiteY3" fmla="*/ 1143000 h 1843731"/>
                <a:gd name="connsiteX4" fmla="*/ 1047750 w 4219575"/>
                <a:gd name="connsiteY4" fmla="*/ 1145832 h 1843731"/>
                <a:gd name="connsiteX5" fmla="*/ 1595823 w 4219575"/>
                <a:gd name="connsiteY5" fmla="*/ 1547169 h 1843731"/>
                <a:gd name="connsiteX6" fmla="*/ 2100648 w 4219575"/>
                <a:gd name="connsiteY6" fmla="*/ 1843731 h 1843731"/>
                <a:gd name="connsiteX7" fmla="*/ 2371725 w 4219575"/>
                <a:gd name="connsiteY7" fmla="*/ 1533525 h 1843731"/>
                <a:gd name="connsiteX8" fmla="*/ 2628900 w 4219575"/>
                <a:gd name="connsiteY8" fmla="*/ 1372887 h 1843731"/>
                <a:gd name="connsiteX9" fmla="*/ 2940651 w 4219575"/>
                <a:gd name="connsiteY9" fmla="*/ 929331 h 1843731"/>
                <a:gd name="connsiteX10" fmla="*/ 3147369 w 4219575"/>
                <a:gd name="connsiteY10" fmla="*/ 674988 h 1843731"/>
                <a:gd name="connsiteX11" fmla="*/ 3448050 w 4219575"/>
                <a:gd name="connsiteY11" fmla="*/ 428625 h 1843731"/>
                <a:gd name="connsiteX12" fmla="*/ 3699819 w 4219575"/>
                <a:gd name="connsiteY12" fmla="*/ 246363 h 1843731"/>
                <a:gd name="connsiteX13" fmla="*/ 3943350 w 4219575"/>
                <a:gd name="connsiteY13" fmla="*/ 152400 h 1843731"/>
                <a:gd name="connsiteX14" fmla="*/ 4219575 w 4219575"/>
                <a:gd name="connsiteY14" fmla="*/ 0 h 1843731"/>
                <a:gd name="connsiteX0" fmla="*/ 0 w 4211337"/>
                <a:gd name="connsiteY0" fmla="*/ 408288 h 1851969"/>
                <a:gd name="connsiteX1" fmla="*/ 257175 w 4211337"/>
                <a:gd name="connsiteY1" fmla="*/ 1219200 h 1851969"/>
                <a:gd name="connsiteX2" fmla="*/ 525162 w 4211337"/>
                <a:gd name="connsiteY2" fmla="*/ 1273518 h 1851969"/>
                <a:gd name="connsiteX3" fmla="*/ 790575 w 4211337"/>
                <a:gd name="connsiteY3" fmla="*/ 1151238 h 1851969"/>
                <a:gd name="connsiteX4" fmla="*/ 1047750 w 4211337"/>
                <a:gd name="connsiteY4" fmla="*/ 1154070 h 1851969"/>
                <a:gd name="connsiteX5" fmla="*/ 1595823 w 4211337"/>
                <a:gd name="connsiteY5" fmla="*/ 1555407 h 1851969"/>
                <a:gd name="connsiteX6" fmla="*/ 2100648 w 4211337"/>
                <a:gd name="connsiteY6" fmla="*/ 1851969 h 1851969"/>
                <a:gd name="connsiteX7" fmla="*/ 2371725 w 4211337"/>
                <a:gd name="connsiteY7" fmla="*/ 1541763 h 1851969"/>
                <a:gd name="connsiteX8" fmla="*/ 2628900 w 4211337"/>
                <a:gd name="connsiteY8" fmla="*/ 1381125 h 1851969"/>
                <a:gd name="connsiteX9" fmla="*/ 2940651 w 4211337"/>
                <a:gd name="connsiteY9" fmla="*/ 937569 h 1851969"/>
                <a:gd name="connsiteX10" fmla="*/ 3147369 w 4211337"/>
                <a:gd name="connsiteY10" fmla="*/ 683226 h 1851969"/>
                <a:gd name="connsiteX11" fmla="*/ 3448050 w 4211337"/>
                <a:gd name="connsiteY11" fmla="*/ 436863 h 1851969"/>
                <a:gd name="connsiteX12" fmla="*/ 3699819 w 4211337"/>
                <a:gd name="connsiteY12" fmla="*/ 254601 h 1851969"/>
                <a:gd name="connsiteX13" fmla="*/ 3943350 w 4211337"/>
                <a:gd name="connsiteY13" fmla="*/ 160638 h 1851969"/>
                <a:gd name="connsiteX14" fmla="*/ 4211337 w 4211337"/>
                <a:gd name="connsiteY14" fmla="*/ 0 h 1851969"/>
                <a:gd name="connsiteX0" fmla="*/ 0 w 4207218"/>
                <a:gd name="connsiteY0" fmla="*/ 412407 h 1856088"/>
                <a:gd name="connsiteX1" fmla="*/ 257175 w 4207218"/>
                <a:gd name="connsiteY1" fmla="*/ 1223319 h 1856088"/>
                <a:gd name="connsiteX2" fmla="*/ 525162 w 4207218"/>
                <a:gd name="connsiteY2" fmla="*/ 1277637 h 1856088"/>
                <a:gd name="connsiteX3" fmla="*/ 790575 w 4207218"/>
                <a:gd name="connsiteY3" fmla="*/ 1155357 h 1856088"/>
                <a:gd name="connsiteX4" fmla="*/ 1047750 w 4207218"/>
                <a:gd name="connsiteY4" fmla="*/ 1158189 h 1856088"/>
                <a:gd name="connsiteX5" fmla="*/ 1595823 w 4207218"/>
                <a:gd name="connsiteY5" fmla="*/ 1559526 h 1856088"/>
                <a:gd name="connsiteX6" fmla="*/ 2100648 w 4207218"/>
                <a:gd name="connsiteY6" fmla="*/ 1856088 h 1856088"/>
                <a:gd name="connsiteX7" fmla="*/ 2371725 w 4207218"/>
                <a:gd name="connsiteY7" fmla="*/ 1545882 h 1856088"/>
                <a:gd name="connsiteX8" fmla="*/ 2628900 w 4207218"/>
                <a:gd name="connsiteY8" fmla="*/ 1385244 h 1856088"/>
                <a:gd name="connsiteX9" fmla="*/ 2940651 w 4207218"/>
                <a:gd name="connsiteY9" fmla="*/ 941688 h 1856088"/>
                <a:gd name="connsiteX10" fmla="*/ 3147369 w 4207218"/>
                <a:gd name="connsiteY10" fmla="*/ 687345 h 1856088"/>
                <a:gd name="connsiteX11" fmla="*/ 3448050 w 4207218"/>
                <a:gd name="connsiteY11" fmla="*/ 440982 h 1856088"/>
                <a:gd name="connsiteX12" fmla="*/ 3699819 w 4207218"/>
                <a:gd name="connsiteY12" fmla="*/ 258720 h 1856088"/>
                <a:gd name="connsiteX13" fmla="*/ 3943350 w 4207218"/>
                <a:gd name="connsiteY13" fmla="*/ 164757 h 1856088"/>
                <a:gd name="connsiteX14" fmla="*/ 4207218 w 4207218"/>
                <a:gd name="connsiteY14" fmla="*/ 0 h 185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7218" h="1856088">
                  <a:moveTo>
                    <a:pt x="0" y="412407"/>
                  </a:moveTo>
                  <a:lnTo>
                    <a:pt x="257175" y="1223319"/>
                  </a:lnTo>
                  <a:lnTo>
                    <a:pt x="525162" y="1277637"/>
                  </a:lnTo>
                  <a:lnTo>
                    <a:pt x="790575" y="1155357"/>
                  </a:lnTo>
                  <a:lnTo>
                    <a:pt x="1047750" y="1158189"/>
                  </a:lnTo>
                  <a:lnTo>
                    <a:pt x="1595823" y="1559526"/>
                  </a:lnTo>
                  <a:lnTo>
                    <a:pt x="2100648" y="1856088"/>
                  </a:lnTo>
                  <a:lnTo>
                    <a:pt x="2371725" y="1545882"/>
                  </a:lnTo>
                  <a:lnTo>
                    <a:pt x="2628900" y="1385244"/>
                  </a:lnTo>
                  <a:lnTo>
                    <a:pt x="2940651" y="941688"/>
                  </a:lnTo>
                  <a:lnTo>
                    <a:pt x="3147369" y="687345"/>
                  </a:lnTo>
                  <a:cubicBezTo>
                    <a:pt x="3247596" y="605224"/>
                    <a:pt x="3355975" y="512419"/>
                    <a:pt x="3448050" y="440982"/>
                  </a:cubicBezTo>
                  <a:cubicBezTo>
                    <a:pt x="3540125" y="369545"/>
                    <a:pt x="3617269" y="322220"/>
                    <a:pt x="3699819" y="258720"/>
                  </a:cubicBezTo>
                  <a:lnTo>
                    <a:pt x="3943350" y="164757"/>
                  </a:lnTo>
                  <a:lnTo>
                    <a:pt x="4207218" y="0"/>
                  </a:lnTo>
                </a:path>
              </a:pathLst>
            </a:cu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FC478923-E9E5-440A-B56A-520CBE675947}"/>
                </a:ext>
              </a:extLst>
            </p:cNvPr>
            <p:cNvSpPr txBox="1"/>
            <p:nvPr/>
          </p:nvSpPr>
          <p:spPr>
            <a:xfrm>
              <a:off x="356321" y="1340979"/>
              <a:ext cx="4583306" cy="369332"/>
            </a:xfrm>
            <a:prstGeom prst="rect">
              <a:avLst/>
            </a:prstGeom>
            <a:noFill/>
          </p:spPr>
          <p:txBody>
            <a:bodyPr wrap="none" rtlCol="0">
              <a:spAutoFit/>
            </a:bodyPr>
            <a:lstStyle/>
            <a:p>
              <a:r>
                <a:rPr lang="en-US" dirty="0"/>
                <a:t>Self-reported well-being, on a scale of 1-10</a:t>
              </a:r>
            </a:p>
          </p:txBody>
        </p:sp>
      </p:grpSp>
      <p:sp>
        <p:nvSpPr>
          <p:cNvPr id="44" name="TextBox 43" hidden="1">
            <a:extLst>
              <a:ext uri="{FF2B5EF4-FFF2-40B4-BE49-F238E27FC236}">
                <a16:creationId xmlns:a16="http://schemas.microsoft.com/office/drawing/2014/main" id="{F2998173-04D6-4486-A5C6-1E916CD8CFF1}"/>
              </a:ext>
            </a:extLst>
          </p:cNvPr>
          <p:cNvSpPr txBox="1"/>
          <p:nvPr/>
        </p:nvSpPr>
        <p:spPr>
          <a:xfrm>
            <a:off x="7747722" y="1833376"/>
            <a:ext cx="526106" cy="1323439"/>
          </a:xfrm>
          <a:prstGeom prst="rect">
            <a:avLst/>
          </a:prstGeom>
          <a:noFill/>
        </p:spPr>
        <p:txBody>
          <a:bodyPr wrap="none" rtlCol="0">
            <a:spAutoFit/>
          </a:bodyPr>
          <a:lstStyle/>
          <a:p>
            <a:r>
              <a:rPr lang="en-US" sz="8000" dirty="0">
                <a:solidFill>
                  <a:schemeClr val="accent4"/>
                </a:solidFill>
              </a:rPr>
              <a:t>“</a:t>
            </a:r>
          </a:p>
        </p:txBody>
      </p:sp>
      <p:sp>
        <p:nvSpPr>
          <p:cNvPr id="35" name="Rectangle 34">
            <a:extLst>
              <a:ext uri="{FF2B5EF4-FFF2-40B4-BE49-F238E27FC236}">
                <a16:creationId xmlns:a16="http://schemas.microsoft.com/office/drawing/2014/main" id="{A5874649-BB31-48DF-8B72-D3B90CD32EF2}"/>
              </a:ext>
            </a:extLst>
          </p:cNvPr>
          <p:cNvSpPr/>
          <p:nvPr/>
        </p:nvSpPr>
        <p:spPr>
          <a:xfrm>
            <a:off x="5890304" y="5275119"/>
            <a:ext cx="1155848" cy="400110"/>
          </a:xfrm>
          <a:prstGeom prst="rect">
            <a:avLst/>
          </a:prstGeom>
        </p:spPr>
        <p:txBody>
          <a:bodyPr wrap="square">
            <a:spAutoFit/>
          </a:bodyPr>
          <a:lstStyle/>
          <a:p>
            <a:pPr lvl="0" algn="ctr">
              <a:spcAft>
                <a:spcPts val="150"/>
              </a:spcAft>
            </a:pPr>
            <a:r>
              <a:rPr lang="en-US" sz="2000" b="1" dirty="0">
                <a:solidFill>
                  <a:srgbClr val="000000"/>
                </a:solidFill>
                <a:latin typeface="Arial Narrow" panose="020B0606020202030204" pitchFamily="34" charset="0"/>
                <a:cs typeface="Arial" panose="020B0604020202020204" pitchFamily="34" charset="0"/>
              </a:rPr>
              <a:t>Age</a:t>
            </a:r>
          </a:p>
        </p:txBody>
      </p:sp>
      <p:cxnSp>
        <p:nvCxnSpPr>
          <p:cNvPr id="45" name="Straight Connector 44">
            <a:extLst>
              <a:ext uri="{FF2B5EF4-FFF2-40B4-BE49-F238E27FC236}">
                <a16:creationId xmlns:a16="http://schemas.microsoft.com/office/drawing/2014/main" id="{08F727BC-8DD5-4EBD-990E-8F5EFE347A91}"/>
              </a:ext>
            </a:extLst>
          </p:cNvPr>
          <p:cNvCxnSpPr>
            <a:cxnSpLocks/>
          </p:cNvCxnSpPr>
          <p:nvPr/>
        </p:nvCxnSpPr>
        <p:spPr>
          <a:xfrm>
            <a:off x="1331886" y="4735144"/>
            <a:ext cx="98916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223CE9C5-F748-4086-A843-2C836048D111}"/>
              </a:ext>
            </a:extLst>
          </p:cNvPr>
          <p:cNvSpPr/>
          <p:nvPr/>
        </p:nvSpPr>
        <p:spPr>
          <a:xfrm>
            <a:off x="1330729" y="2165523"/>
            <a:ext cx="9892840" cy="2270977"/>
          </a:xfrm>
          <a:custGeom>
            <a:avLst/>
            <a:gdLst>
              <a:gd name="connsiteX0" fmla="*/ 0 w 4894729"/>
              <a:gd name="connsiteY0" fmla="*/ 995083 h 1775012"/>
              <a:gd name="connsiteX1" fmla="*/ 2563906 w 4894729"/>
              <a:gd name="connsiteY1" fmla="*/ 1775012 h 1775012"/>
              <a:gd name="connsiteX2" fmla="*/ 4894729 w 4894729"/>
              <a:gd name="connsiteY2" fmla="*/ 0 h 1775012"/>
              <a:gd name="connsiteX0" fmla="*/ 0 w 4894729"/>
              <a:gd name="connsiteY0" fmla="*/ 995083 h 1800565"/>
              <a:gd name="connsiteX1" fmla="*/ 2563906 w 4894729"/>
              <a:gd name="connsiteY1" fmla="*/ 1775012 h 1800565"/>
              <a:gd name="connsiteX2" fmla="*/ 4894729 w 4894729"/>
              <a:gd name="connsiteY2" fmla="*/ 0 h 1800565"/>
              <a:gd name="connsiteX0" fmla="*/ 0 w 4894729"/>
              <a:gd name="connsiteY0" fmla="*/ 995083 h 1822248"/>
              <a:gd name="connsiteX1" fmla="*/ 2563906 w 4894729"/>
              <a:gd name="connsiteY1" fmla="*/ 1775012 h 1822248"/>
              <a:gd name="connsiteX2" fmla="*/ 4894729 w 4894729"/>
              <a:gd name="connsiteY2" fmla="*/ 0 h 1822248"/>
              <a:gd name="connsiteX0" fmla="*/ 0 w 4894729"/>
              <a:gd name="connsiteY0" fmla="*/ 995083 h 1822248"/>
              <a:gd name="connsiteX1" fmla="*/ 2563906 w 4894729"/>
              <a:gd name="connsiteY1" fmla="*/ 1775012 h 1822248"/>
              <a:gd name="connsiteX2" fmla="*/ 4894729 w 4894729"/>
              <a:gd name="connsiteY2" fmla="*/ 0 h 1822248"/>
            </a:gdLst>
            <a:ahLst/>
            <a:cxnLst>
              <a:cxn ang="0">
                <a:pos x="connsiteX0" y="connsiteY0"/>
              </a:cxn>
              <a:cxn ang="0">
                <a:pos x="connsiteX1" y="connsiteY1"/>
              </a:cxn>
              <a:cxn ang="0">
                <a:pos x="connsiteX2" y="connsiteY2"/>
              </a:cxn>
            </a:cxnLst>
            <a:rect l="l" t="t" r="r" b="b"/>
            <a:pathLst>
              <a:path w="4894729" h="1822248">
                <a:moveTo>
                  <a:pt x="0" y="995083"/>
                </a:moveTo>
                <a:cubicBezTo>
                  <a:pt x="549835" y="1667436"/>
                  <a:pt x="1748118" y="1940859"/>
                  <a:pt x="2563906" y="1775012"/>
                </a:cubicBezTo>
                <a:cubicBezTo>
                  <a:pt x="3379694" y="1609165"/>
                  <a:pt x="4216400" y="932330"/>
                  <a:pt x="4894729" y="0"/>
                </a:cubicBezTo>
              </a:path>
            </a:pathLst>
          </a:cu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86D6CFFF-BD66-472A-992B-5F16E136E03B}"/>
              </a:ext>
            </a:extLst>
          </p:cNvPr>
          <p:cNvGrpSpPr/>
          <p:nvPr/>
        </p:nvGrpSpPr>
        <p:grpSpPr>
          <a:xfrm>
            <a:off x="1035994" y="4836079"/>
            <a:ext cx="10583560" cy="395051"/>
            <a:chOff x="642382" y="4957999"/>
            <a:chExt cx="10583560" cy="395051"/>
          </a:xfrm>
        </p:grpSpPr>
        <p:sp>
          <p:nvSpPr>
            <p:cNvPr id="50" name="TextBox 1">
              <a:extLst>
                <a:ext uri="{FF2B5EF4-FFF2-40B4-BE49-F238E27FC236}">
                  <a16:creationId xmlns:a16="http://schemas.microsoft.com/office/drawing/2014/main" id="{66E2BDCD-2197-4A26-970B-B037DCB8981F}"/>
                </a:ext>
              </a:extLst>
            </p:cNvPr>
            <p:cNvSpPr txBox="1"/>
            <p:nvPr/>
          </p:nvSpPr>
          <p:spPr>
            <a:xfrm>
              <a:off x="642382"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15</a:t>
              </a:r>
            </a:p>
          </p:txBody>
        </p:sp>
        <p:sp>
          <p:nvSpPr>
            <p:cNvPr id="51" name="TextBox 1">
              <a:extLst>
                <a:ext uri="{FF2B5EF4-FFF2-40B4-BE49-F238E27FC236}">
                  <a16:creationId xmlns:a16="http://schemas.microsoft.com/office/drawing/2014/main" id="{EF72222D-3077-4A7E-927B-AAE87B32EC1B}"/>
                </a:ext>
              </a:extLst>
            </p:cNvPr>
            <p:cNvSpPr txBox="1"/>
            <p:nvPr/>
          </p:nvSpPr>
          <p:spPr>
            <a:xfrm>
              <a:off x="1867034"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25</a:t>
              </a:r>
            </a:p>
          </p:txBody>
        </p:sp>
        <p:sp>
          <p:nvSpPr>
            <p:cNvPr id="52" name="TextBox 1">
              <a:extLst>
                <a:ext uri="{FF2B5EF4-FFF2-40B4-BE49-F238E27FC236}">
                  <a16:creationId xmlns:a16="http://schemas.microsoft.com/office/drawing/2014/main" id="{9E91CC79-4999-4673-938A-6B7BF0D1351B}"/>
                </a:ext>
              </a:extLst>
            </p:cNvPr>
            <p:cNvSpPr txBox="1"/>
            <p:nvPr/>
          </p:nvSpPr>
          <p:spPr>
            <a:xfrm>
              <a:off x="3091686"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35</a:t>
              </a:r>
            </a:p>
          </p:txBody>
        </p:sp>
        <p:sp>
          <p:nvSpPr>
            <p:cNvPr id="53" name="TextBox 1">
              <a:extLst>
                <a:ext uri="{FF2B5EF4-FFF2-40B4-BE49-F238E27FC236}">
                  <a16:creationId xmlns:a16="http://schemas.microsoft.com/office/drawing/2014/main" id="{4DF0CAE4-ED7A-4258-BFDC-B4C435763E47}"/>
                </a:ext>
              </a:extLst>
            </p:cNvPr>
            <p:cNvSpPr txBox="1"/>
            <p:nvPr/>
          </p:nvSpPr>
          <p:spPr>
            <a:xfrm>
              <a:off x="4316337"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45</a:t>
              </a:r>
            </a:p>
          </p:txBody>
        </p:sp>
        <p:sp>
          <p:nvSpPr>
            <p:cNvPr id="54" name="TextBox 1">
              <a:extLst>
                <a:ext uri="{FF2B5EF4-FFF2-40B4-BE49-F238E27FC236}">
                  <a16:creationId xmlns:a16="http://schemas.microsoft.com/office/drawing/2014/main" id="{208481B3-A489-451B-8DE7-010C84953E99}"/>
                </a:ext>
              </a:extLst>
            </p:cNvPr>
            <p:cNvSpPr txBox="1"/>
            <p:nvPr/>
          </p:nvSpPr>
          <p:spPr>
            <a:xfrm>
              <a:off x="5540989"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55</a:t>
              </a:r>
            </a:p>
          </p:txBody>
        </p:sp>
        <p:sp>
          <p:nvSpPr>
            <p:cNvPr id="55" name="TextBox 1">
              <a:extLst>
                <a:ext uri="{FF2B5EF4-FFF2-40B4-BE49-F238E27FC236}">
                  <a16:creationId xmlns:a16="http://schemas.microsoft.com/office/drawing/2014/main" id="{6E60EA00-09E5-4DEA-A9EC-E1168014C340}"/>
                </a:ext>
              </a:extLst>
            </p:cNvPr>
            <p:cNvSpPr txBox="1"/>
            <p:nvPr/>
          </p:nvSpPr>
          <p:spPr>
            <a:xfrm>
              <a:off x="6765641"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65</a:t>
              </a:r>
            </a:p>
          </p:txBody>
        </p:sp>
        <p:sp>
          <p:nvSpPr>
            <p:cNvPr id="56" name="TextBox 1">
              <a:extLst>
                <a:ext uri="{FF2B5EF4-FFF2-40B4-BE49-F238E27FC236}">
                  <a16:creationId xmlns:a16="http://schemas.microsoft.com/office/drawing/2014/main" id="{66DF8836-8E78-4BB8-9E2C-ED70626E632C}"/>
                </a:ext>
              </a:extLst>
            </p:cNvPr>
            <p:cNvSpPr txBox="1"/>
            <p:nvPr/>
          </p:nvSpPr>
          <p:spPr>
            <a:xfrm>
              <a:off x="7990293"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75</a:t>
              </a:r>
            </a:p>
          </p:txBody>
        </p:sp>
        <p:sp>
          <p:nvSpPr>
            <p:cNvPr id="57" name="TextBox 1">
              <a:extLst>
                <a:ext uri="{FF2B5EF4-FFF2-40B4-BE49-F238E27FC236}">
                  <a16:creationId xmlns:a16="http://schemas.microsoft.com/office/drawing/2014/main" id="{EBDD053C-278A-40E3-93B4-0A4666070FC6}"/>
                </a:ext>
              </a:extLst>
            </p:cNvPr>
            <p:cNvSpPr txBox="1"/>
            <p:nvPr/>
          </p:nvSpPr>
          <p:spPr>
            <a:xfrm>
              <a:off x="9214945"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85</a:t>
              </a:r>
            </a:p>
          </p:txBody>
        </p:sp>
        <p:sp>
          <p:nvSpPr>
            <p:cNvPr id="58" name="TextBox 1">
              <a:extLst>
                <a:ext uri="{FF2B5EF4-FFF2-40B4-BE49-F238E27FC236}">
                  <a16:creationId xmlns:a16="http://schemas.microsoft.com/office/drawing/2014/main" id="{CD238164-7977-46C7-A45D-8624511C34D8}"/>
                </a:ext>
              </a:extLst>
            </p:cNvPr>
            <p:cNvSpPr txBox="1"/>
            <p:nvPr/>
          </p:nvSpPr>
          <p:spPr>
            <a:xfrm>
              <a:off x="10439588" y="4957999"/>
              <a:ext cx="786354" cy="3950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95</a:t>
              </a:r>
            </a:p>
          </p:txBody>
        </p:sp>
      </p:grpSp>
      <p:sp>
        <p:nvSpPr>
          <p:cNvPr id="59" name="TextBox 58">
            <a:extLst>
              <a:ext uri="{FF2B5EF4-FFF2-40B4-BE49-F238E27FC236}">
                <a16:creationId xmlns:a16="http://schemas.microsoft.com/office/drawing/2014/main" id="{67BEB990-03F0-425E-BF8E-17645EB753D4}"/>
              </a:ext>
            </a:extLst>
          </p:cNvPr>
          <p:cNvSpPr txBox="1"/>
          <p:nvPr/>
        </p:nvSpPr>
        <p:spPr>
          <a:xfrm>
            <a:off x="352425" y="939250"/>
            <a:ext cx="2988319" cy="461665"/>
          </a:xfrm>
          <a:prstGeom prst="rect">
            <a:avLst/>
          </a:prstGeom>
          <a:noFill/>
        </p:spPr>
        <p:txBody>
          <a:bodyPr wrap="none" rtlCol="0">
            <a:spAutoFit/>
          </a:bodyPr>
          <a:lstStyle/>
          <a:p>
            <a:r>
              <a:rPr lang="en-US" sz="2400" b="1" dirty="0"/>
              <a:t>Level of Happiness</a:t>
            </a:r>
          </a:p>
        </p:txBody>
      </p:sp>
      <p:sp>
        <p:nvSpPr>
          <p:cNvPr id="42" name="Text Placeholder 2">
            <a:extLst>
              <a:ext uri="{FF2B5EF4-FFF2-40B4-BE49-F238E27FC236}">
                <a16:creationId xmlns:a16="http://schemas.microsoft.com/office/drawing/2014/main" id="{6DD12873-FC49-472F-BD1C-8C03AF2C5552}"/>
              </a:ext>
            </a:extLst>
          </p:cNvPr>
          <p:cNvSpPr txBox="1">
            <a:spLocks/>
          </p:cNvSpPr>
          <p:nvPr/>
        </p:nvSpPr>
        <p:spPr>
          <a:xfrm>
            <a:off x="457200" y="6172200"/>
            <a:ext cx="10826151" cy="307777"/>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Sources: The Economist, 2010: </a:t>
            </a:r>
            <a:r>
              <a:rPr lang="en-US" i="1" dirty="0"/>
              <a:t>The U-Bend of Life: Why, Beyond Middle Age, People Get Happier as They Get Older.</a:t>
            </a:r>
            <a:r>
              <a:rPr lang="en-US" dirty="0"/>
              <a:t> Proceedings of the National Academy of Sciences (PNAS), 2010</a:t>
            </a:r>
            <a:r>
              <a:rPr lang="en-US" i="1" dirty="0"/>
              <a:t>: A Snapshot of the Age Distribution of Psychological Well-Being in the United States.</a:t>
            </a:r>
            <a:r>
              <a:rPr lang="en-US" dirty="0"/>
              <a:t> Journal of Consumer Research, 2014: </a:t>
            </a:r>
            <a:r>
              <a:rPr lang="en-US" i="1" dirty="0"/>
              <a:t>Happiness from Ordinary and Extraordinary Experiences</a:t>
            </a:r>
            <a:r>
              <a:rPr lang="en-US" dirty="0"/>
              <a:t>.</a:t>
            </a:r>
            <a:endParaRPr lang="en-US" i="1" dirty="0"/>
          </a:p>
        </p:txBody>
      </p:sp>
      <p:pic>
        <p:nvPicPr>
          <p:cNvPr id="25" name="Graphic 24" descr="Smiling face outline with solid fill">
            <a:extLst>
              <a:ext uri="{FF2B5EF4-FFF2-40B4-BE49-F238E27FC236}">
                <a16:creationId xmlns:a16="http://schemas.microsoft.com/office/drawing/2014/main" id="{E1E0BFE6-59F2-CE2E-F613-6317EEBE4E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857" y="1474649"/>
            <a:ext cx="701599" cy="701599"/>
          </a:xfrm>
          <a:prstGeom prst="rect">
            <a:avLst/>
          </a:prstGeom>
        </p:spPr>
      </p:pic>
      <p:pic>
        <p:nvPicPr>
          <p:cNvPr id="36" name="Graphic 35" descr="Sad face outline with solid fill">
            <a:extLst>
              <a:ext uri="{FF2B5EF4-FFF2-40B4-BE49-F238E27FC236}">
                <a16:creationId xmlns:a16="http://schemas.microsoft.com/office/drawing/2014/main" id="{62FB2EC3-4803-19B6-4CF9-6F16E1F8AB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2857" y="4044119"/>
            <a:ext cx="701600" cy="701600"/>
          </a:xfrm>
          <a:prstGeom prst="rect">
            <a:avLst/>
          </a:prstGeom>
        </p:spPr>
      </p:pic>
      <p:cxnSp>
        <p:nvCxnSpPr>
          <p:cNvPr id="39" name="Straight Arrow Connector 38">
            <a:extLst>
              <a:ext uri="{FF2B5EF4-FFF2-40B4-BE49-F238E27FC236}">
                <a16:creationId xmlns:a16="http://schemas.microsoft.com/office/drawing/2014/main" id="{0A3AEDAE-1BE6-40F4-6A0A-91E9BD998191}"/>
              </a:ext>
            </a:extLst>
          </p:cNvPr>
          <p:cNvCxnSpPr/>
          <p:nvPr/>
        </p:nvCxnSpPr>
        <p:spPr>
          <a:xfrm flipV="1">
            <a:off x="833656" y="2176248"/>
            <a:ext cx="0" cy="17894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3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4B8C29B-25B7-4378-931D-9C715B84EE21}"/>
              </a:ext>
            </a:extLst>
          </p:cNvPr>
          <p:cNvGrpSpPr/>
          <p:nvPr/>
        </p:nvGrpSpPr>
        <p:grpSpPr bwMode="gray">
          <a:xfrm>
            <a:off x="454810" y="1789966"/>
            <a:ext cx="3652716" cy="3299693"/>
            <a:chOff x="472063" y="1789966"/>
            <a:chExt cx="3652716" cy="3299693"/>
          </a:xfrm>
        </p:grpSpPr>
        <p:grpSp>
          <p:nvGrpSpPr>
            <p:cNvPr id="3" name="Group 2">
              <a:extLst>
                <a:ext uri="{FF2B5EF4-FFF2-40B4-BE49-F238E27FC236}">
                  <a16:creationId xmlns:a16="http://schemas.microsoft.com/office/drawing/2014/main" id="{8BEB9DE7-3AF0-4BF0-9520-C62C5D950677}"/>
                </a:ext>
              </a:extLst>
            </p:cNvPr>
            <p:cNvGrpSpPr/>
            <p:nvPr/>
          </p:nvGrpSpPr>
          <p:grpSpPr bwMode="gray">
            <a:xfrm>
              <a:off x="472063" y="1789966"/>
              <a:ext cx="3652716" cy="3299693"/>
              <a:chOff x="472063" y="1789966"/>
              <a:chExt cx="3652716" cy="3299693"/>
            </a:xfrm>
          </p:grpSpPr>
          <p:sp>
            <p:nvSpPr>
              <p:cNvPr id="16" name="Rectangle 15">
                <a:extLst>
                  <a:ext uri="{FF2B5EF4-FFF2-40B4-BE49-F238E27FC236}">
                    <a16:creationId xmlns:a16="http://schemas.microsoft.com/office/drawing/2014/main" id="{1972C97A-7C8B-4A2E-A9FC-770DF39C8D75}"/>
                  </a:ext>
                </a:extLst>
              </p:cNvPr>
              <p:cNvSpPr/>
              <p:nvPr/>
            </p:nvSpPr>
            <p:spPr bwMode="gray">
              <a:xfrm>
                <a:off x="472063" y="4507060"/>
                <a:ext cx="3652715" cy="582599"/>
              </a:xfrm>
              <a:prstGeom prst="rect">
                <a:avLst/>
              </a:prstGeom>
              <a:solidFill>
                <a:schemeClr val="accent1"/>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pic>
            <p:nvPicPr>
              <p:cNvPr id="11" name="Picture 10">
                <a:extLst>
                  <a:ext uri="{FF2B5EF4-FFF2-40B4-BE49-F238E27FC236}">
                    <a16:creationId xmlns:a16="http://schemas.microsoft.com/office/drawing/2014/main" id="{8FF2E1EA-AFB9-4B86-A3C2-14E56F4FDB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gray">
              <a:xfrm>
                <a:off x="472063" y="1789966"/>
                <a:ext cx="3652716" cy="2730573"/>
              </a:xfrm>
              <a:prstGeom prst="rect">
                <a:avLst/>
              </a:prstGeom>
            </p:spPr>
          </p:pic>
        </p:grpSp>
        <p:sp>
          <p:nvSpPr>
            <p:cNvPr id="9" name="TextBox 8">
              <a:extLst>
                <a:ext uri="{FF2B5EF4-FFF2-40B4-BE49-F238E27FC236}">
                  <a16:creationId xmlns:a16="http://schemas.microsoft.com/office/drawing/2014/main" id="{A83F404B-5B57-4287-A047-F4167612B110}"/>
                </a:ext>
              </a:extLst>
            </p:cNvPr>
            <p:cNvSpPr txBox="1"/>
            <p:nvPr/>
          </p:nvSpPr>
          <p:spPr bwMode="gray">
            <a:xfrm>
              <a:off x="661215" y="4614407"/>
              <a:ext cx="1489806" cy="369332"/>
            </a:xfrm>
            <a:prstGeom prst="rect">
              <a:avLst/>
            </a:prstGeom>
            <a:noFill/>
          </p:spPr>
          <p:txBody>
            <a:bodyPr wrap="square" rtlCol="0">
              <a:spAutoFit/>
            </a:bodyPr>
            <a:lstStyle/>
            <a:p>
              <a:r>
                <a:rPr lang="en-US" b="1" dirty="0">
                  <a:solidFill>
                    <a:schemeClr val="bg1"/>
                  </a:solidFill>
                  <a:latin typeface="Arial"/>
                </a:rPr>
                <a:t>HEALTH</a:t>
              </a:r>
            </a:p>
          </p:txBody>
        </p:sp>
      </p:grpSp>
      <p:grpSp>
        <p:nvGrpSpPr>
          <p:cNvPr id="4" name="Group 3">
            <a:extLst>
              <a:ext uri="{FF2B5EF4-FFF2-40B4-BE49-F238E27FC236}">
                <a16:creationId xmlns:a16="http://schemas.microsoft.com/office/drawing/2014/main" id="{90DEDAAC-81D8-4B3E-AFF5-6CC08797DD53}"/>
              </a:ext>
            </a:extLst>
          </p:cNvPr>
          <p:cNvGrpSpPr/>
          <p:nvPr/>
        </p:nvGrpSpPr>
        <p:grpSpPr bwMode="gray">
          <a:xfrm>
            <a:off x="4262765" y="1789966"/>
            <a:ext cx="3652715" cy="3299692"/>
            <a:chOff x="4251689" y="1789966"/>
            <a:chExt cx="3652715" cy="3299692"/>
          </a:xfrm>
        </p:grpSpPr>
        <p:sp>
          <p:nvSpPr>
            <p:cNvPr id="19" name="Rectangle 18">
              <a:extLst>
                <a:ext uri="{FF2B5EF4-FFF2-40B4-BE49-F238E27FC236}">
                  <a16:creationId xmlns:a16="http://schemas.microsoft.com/office/drawing/2014/main" id="{9078B1DF-B4D3-F642-AD13-296834D9C6A9}"/>
                </a:ext>
              </a:extLst>
            </p:cNvPr>
            <p:cNvSpPr/>
            <p:nvPr/>
          </p:nvSpPr>
          <p:spPr bwMode="gray">
            <a:xfrm>
              <a:off x="4251689" y="4507059"/>
              <a:ext cx="3652715" cy="582599"/>
            </a:xfrm>
            <a:prstGeom prst="rect">
              <a:avLst/>
            </a:prstGeom>
            <a:solidFill>
              <a:schemeClr val="accent1"/>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pic>
          <p:nvPicPr>
            <p:cNvPr id="12" name="Picture 11">
              <a:extLst>
                <a:ext uri="{FF2B5EF4-FFF2-40B4-BE49-F238E27FC236}">
                  <a16:creationId xmlns:a16="http://schemas.microsoft.com/office/drawing/2014/main" id="{D0D24840-11C2-410A-A682-62FECC7223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gray">
            <a:xfrm>
              <a:off x="4251689" y="1789966"/>
              <a:ext cx="3652715" cy="2749421"/>
            </a:xfrm>
            <a:prstGeom prst="rect">
              <a:avLst/>
            </a:prstGeom>
          </p:spPr>
        </p:pic>
        <p:sp>
          <p:nvSpPr>
            <p:cNvPr id="14" name="TextBox 13">
              <a:extLst>
                <a:ext uri="{FF2B5EF4-FFF2-40B4-BE49-F238E27FC236}">
                  <a16:creationId xmlns:a16="http://schemas.microsoft.com/office/drawing/2014/main" id="{D0984893-B3FA-4DA0-A1C3-6E8BB2A22B63}"/>
                </a:ext>
              </a:extLst>
            </p:cNvPr>
            <p:cNvSpPr txBox="1"/>
            <p:nvPr/>
          </p:nvSpPr>
          <p:spPr bwMode="gray">
            <a:xfrm>
              <a:off x="4370636" y="4614407"/>
              <a:ext cx="2016911" cy="369332"/>
            </a:xfrm>
            <a:prstGeom prst="rect">
              <a:avLst/>
            </a:prstGeom>
            <a:noFill/>
          </p:spPr>
          <p:txBody>
            <a:bodyPr wrap="square" rtlCol="0">
              <a:spAutoFit/>
            </a:bodyPr>
            <a:lstStyle/>
            <a:p>
              <a:r>
                <a:rPr lang="en-US" b="1" dirty="0">
                  <a:solidFill>
                    <a:schemeClr val="bg1"/>
                  </a:solidFill>
                  <a:latin typeface="Arial"/>
                </a:rPr>
                <a:t>FRIENDSHIPS</a:t>
              </a:r>
            </a:p>
          </p:txBody>
        </p:sp>
      </p:grpSp>
      <p:grpSp>
        <p:nvGrpSpPr>
          <p:cNvPr id="5" name="Group 4">
            <a:extLst>
              <a:ext uri="{FF2B5EF4-FFF2-40B4-BE49-F238E27FC236}">
                <a16:creationId xmlns:a16="http://schemas.microsoft.com/office/drawing/2014/main" id="{121E5BEB-AA2F-4C7A-A3F6-53094B152E74}"/>
              </a:ext>
            </a:extLst>
          </p:cNvPr>
          <p:cNvGrpSpPr/>
          <p:nvPr/>
        </p:nvGrpSpPr>
        <p:grpSpPr bwMode="gray">
          <a:xfrm>
            <a:off x="8070722" y="1789966"/>
            <a:ext cx="3652715" cy="3313172"/>
            <a:chOff x="8087975" y="1789966"/>
            <a:chExt cx="3652715" cy="3313172"/>
          </a:xfrm>
        </p:grpSpPr>
        <p:sp>
          <p:nvSpPr>
            <p:cNvPr id="21" name="Rectangle 20">
              <a:extLst>
                <a:ext uri="{FF2B5EF4-FFF2-40B4-BE49-F238E27FC236}">
                  <a16:creationId xmlns:a16="http://schemas.microsoft.com/office/drawing/2014/main" id="{DB5944F5-891D-484B-B073-321DAEF1054A}"/>
                </a:ext>
              </a:extLst>
            </p:cNvPr>
            <p:cNvSpPr/>
            <p:nvPr/>
          </p:nvSpPr>
          <p:spPr bwMode="gray">
            <a:xfrm>
              <a:off x="8087975" y="4520539"/>
              <a:ext cx="3652715" cy="582599"/>
            </a:xfrm>
            <a:prstGeom prst="rect">
              <a:avLst/>
            </a:prstGeom>
            <a:solidFill>
              <a:schemeClr val="accent1"/>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pic>
          <p:nvPicPr>
            <p:cNvPr id="13" name="Picture 12">
              <a:extLst>
                <a:ext uri="{FF2B5EF4-FFF2-40B4-BE49-F238E27FC236}">
                  <a16:creationId xmlns:a16="http://schemas.microsoft.com/office/drawing/2014/main" id="{645BE101-535F-4792-99EF-FE0CA957BD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gray">
            <a:xfrm>
              <a:off x="8087975" y="1789966"/>
              <a:ext cx="3652715" cy="2749421"/>
            </a:xfrm>
            <a:prstGeom prst="rect">
              <a:avLst/>
            </a:prstGeom>
          </p:spPr>
        </p:pic>
      </p:grpSp>
      <p:sp>
        <p:nvSpPr>
          <p:cNvPr id="15" name="TextBox 14">
            <a:extLst>
              <a:ext uri="{FF2B5EF4-FFF2-40B4-BE49-F238E27FC236}">
                <a16:creationId xmlns:a16="http://schemas.microsoft.com/office/drawing/2014/main" id="{9721C0B4-6088-46D2-8F2A-BD20FA93F3BE}"/>
              </a:ext>
            </a:extLst>
          </p:cNvPr>
          <p:cNvSpPr txBox="1"/>
          <p:nvPr/>
        </p:nvSpPr>
        <p:spPr bwMode="gray">
          <a:xfrm>
            <a:off x="8460039" y="4614407"/>
            <a:ext cx="1356299" cy="369332"/>
          </a:xfrm>
          <a:prstGeom prst="rect">
            <a:avLst/>
          </a:prstGeom>
          <a:noFill/>
        </p:spPr>
        <p:txBody>
          <a:bodyPr wrap="square" rtlCol="0">
            <a:spAutoFit/>
          </a:bodyPr>
          <a:lstStyle/>
          <a:p>
            <a:r>
              <a:rPr lang="en-US" b="1" dirty="0">
                <a:solidFill>
                  <a:schemeClr val="bg1"/>
                </a:solidFill>
                <a:latin typeface="Arial"/>
              </a:rPr>
              <a:t>FAMILY</a:t>
            </a:r>
          </a:p>
        </p:txBody>
      </p:sp>
      <p:sp>
        <p:nvSpPr>
          <p:cNvPr id="17" name="Text Placeholder 2">
            <a:extLst>
              <a:ext uri="{FF2B5EF4-FFF2-40B4-BE49-F238E27FC236}">
                <a16:creationId xmlns:a16="http://schemas.microsoft.com/office/drawing/2014/main" id="{3FD1FC97-5E0F-4477-B9FC-45701138CC62}"/>
              </a:ext>
            </a:extLst>
          </p:cNvPr>
          <p:cNvSpPr txBox="1">
            <a:spLocks/>
          </p:cNvSpPr>
          <p:nvPr/>
        </p:nvSpPr>
        <p:spPr>
          <a:xfrm>
            <a:off x="454810" y="6173500"/>
            <a:ext cx="10826151" cy="307777"/>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Sources: 2018 Academic Research Colloquium for Financial Planning and Related Disciplines: </a:t>
            </a:r>
            <a:r>
              <a:rPr lang="en-US" i="1" dirty="0"/>
              <a:t>Spending, Relationship Quality, and Life Satisfaction in Retirement</a:t>
            </a:r>
            <a:r>
              <a:rPr lang="en-US" dirty="0"/>
              <a:t>. Psychology Today, 2017: </a:t>
            </a:r>
            <a:r>
              <a:rPr lang="en-US" i="1" dirty="0"/>
              <a:t>To Age Well You Need Friends</a:t>
            </a:r>
            <a:r>
              <a:rPr lang="en-US" dirty="0"/>
              <a:t>. University of California, San Francisco, 2012: </a:t>
            </a:r>
            <a:r>
              <a:rPr lang="en-US" i="1" dirty="0"/>
              <a:t>Loneliness Linked to Serious Health Problems and Death Among Elderly</a:t>
            </a:r>
            <a:r>
              <a:rPr lang="en-US" dirty="0"/>
              <a:t>. Cigna, 2018: </a:t>
            </a:r>
            <a:r>
              <a:rPr lang="en-US" i="1" dirty="0"/>
              <a:t>US Loneliness Index Report, 2018: Most Americans are Considered Lonely.</a:t>
            </a:r>
          </a:p>
        </p:txBody>
      </p:sp>
      <p:sp>
        <p:nvSpPr>
          <p:cNvPr id="22" name="Title 4">
            <a:extLst>
              <a:ext uri="{FF2B5EF4-FFF2-40B4-BE49-F238E27FC236}">
                <a16:creationId xmlns:a16="http://schemas.microsoft.com/office/drawing/2014/main" id="{FBBA44A5-90B4-9E01-6487-1E30B6FC1FC9}"/>
              </a:ext>
            </a:extLst>
          </p:cNvPr>
          <p:cNvSpPr txBox="1">
            <a:spLocks/>
          </p:cNvSpPr>
          <p:nvPr/>
        </p:nvSpPr>
        <p:spPr>
          <a:xfrm>
            <a:off x="457200" y="182880"/>
            <a:ext cx="8961120" cy="731520"/>
          </a:xfrm>
          <a:prstGeom prst="rect">
            <a:avLst/>
          </a:prstGeom>
        </p:spPr>
        <p:txBody>
          <a:bodyPr/>
          <a:lstStyle>
            <a:lvl1pPr algn="l" defTabSz="1218895" rtl="0" eaLnBrk="1" latinLnBrk="0" hangingPunct="1">
              <a:spcBef>
                <a:spcPct val="0"/>
              </a:spcBef>
              <a:buNone/>
              <a:defRPr sz="2800" b="1" kern="1200">
                <a:solidFill>
                  <a:schemeClr val="tx1"/>
                </a:solidFill>
                <a:latin typeface="+mj-lt"/>
                <a:ea typeface="+mj-ea"/>
                <a:cs typeface="+mj-cs"/>
              </a:defRPr>
            </a:lvl1pPr>
          </a:lstStyle>
          <a:p>
            <a:r>
              <a:rPr lang="en-US" dirty="0"/>
              <a:t>Happiness factors in retirement</a:t>
            </a:r>
          </a:p>
        </p:txBody>
      </p:sp>
    </p:spTree>
    <p:extLst>
      <p:ext uri="{BB962C8B-B14F-4D97-AF65-F5344CB8AC3E}">
        <p14:creationId xmlns:p14="http://schemas.microsoft.com/office/powerpoint/2010/main" val="1501292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02600" y="1335316"/>
            <a:ext cx="5733345" cy="38222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4CB7DEA-F7B1-4431-8909-6DD09DC1FC7C}"/>
              </a:ext>
            </a:extLst>
          </p:cNvPr>
          <p:cNvSpPr/>
          <p:nvPr/>
        </p:nvSpPr>
        <p:spPr bwMode="gray">
          <a:xfrm>
            <a:off x="6727694" y="1335316"/>
            <a:ext cx="3972560" cy="3822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Image result for ikigai" hidden="1">
            <a:extLst>
              <a:ext uri="{FF2B5EF4-FFF2-40B4-BE49-F238E27FC236}">
                <a16:creationId xmlns:a16="http://schemas.microsoft.com/office/drawing/2014/main" id="{4FE06899-837F-4768-B715-73E4B0A55B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5538" y="-374438"/>
            <a:ext cx="4698776" cy="4698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kigai" hidden="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9272" y="-2958970"/>
            <a:ext cx="4342399" cy="27970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5F8F999-F56A-48DA-BC3F-7D4EFE81708F}"/>
              </a:ext>
            </a:extLst>
          </p:cNvPr>
          <p:cNvSpPr/>
          <p:nvPr/>
        </p:nvSpPr>
        <p:spPr>
          <a:xfrm>
            <a:off x="1021843" y="1347538"/>
            <a:ext cx="10145137" cy="3822230"/>
          </a:xfrm>
          <a:prstGeom prst="rect">
            <a:avLst/>
          </a:prstGeom>
          <a:no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pic>
        <p:nvPicPr>
          <p:cNvPr id="13" name="Picture 12">
            <a:extLst>
              <a:ext uri="{FF2B5EF4-FFF2-40B4-BE49-F238E27FC236}">
                <a16:creationId xmlns:a16="http://schemas.microsoft.com/office/drawing/2014/main" id="{CD75634C-F8E8-4F6A-924F-CEF68F7BD2C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158" r="9402"/>
          <a:stretch/>
        </p:blipFill>
        <p:spPr>
          <a:xfrm>
            <a:off x="6964019" y="1516447"/>
            <a:ext cx="3972560" cy="3292308"/>
          </a:xfrm>
          <a:prstGeom prst="rect">
            <a:avLst/>
          </a:prstGeom>
        </p:spPr>
      </p:pic>
      <p:grpSp>
        <p:nvGrpSpPr>
          <p:cNvPr id="6" name="Group 4" hidden="1">
            <a:extLst>
              <a:ext uri="{FF2B5EF4-FFF2-40B4-BE49-F238E27FC236}">
                <a16:creationId xmlns:a16="http://schemas.microsoft.com/office/drawing/2014/main" id="{11E9DCA0-1F3B-4EE9-B8DB-866362A72356}"/>
              </a:ext>
            </a:extLst>
          </p:cNvPr>
          <p:cNvGrpSpPr>
            <a:grpSpLocks noChangeAspect="1"/>
          </p:cNvGrpSpPr>
          <p:nvPr/>
        </p:nvGrpSpPr>
        <p:grpSpPr bwMode="auto">
          <a:xfrm>
            <a:off x="-2539846" y="959743"/>
            <a:ext cx="4929188" cy="4938713"/>
            <a:chOff x="-3417" y="831"/>
            <a:chExt cx="3105" cy="3111"/>
          </a:xfrm>
        </p:grpSpPr>
        <p:sp>
          <p:nvSpPr>
            <p:cNvPr id="10" name="Freeform 5">
              <a:extLst>
                <a:ext uri="{FF2B5EF4-FFF2-40B4-BE49-F238E27FC236}">
                  <a16:creationId xmlns:a16="http://schemas.microsoft.com/office/drawing/2014/main" id="{D897673D-F673-4F41-B919-3E32BD69600C}"/>
                </a:ext>
              </a:extLst>
            </p:cNvPr>
            <p:cNvSpPr>
              <a:spLocks/>
            </p:cNvSpPr>
            <p:nvPr/>
          </p:nvSpPr>
          <p:spPr bwMode="auto">
            <a:xfrm>
              <a:off x="-2758" y="831"/>
              <a:ext cx="1796" cy="841"/>
            </a:xfrm>
            <a:custGeom>
              <a:avLst/>
              <a:gdLst>
                <a:gd name="T0" fmla="*/ 634 w 1276"/>
                <a:gd name="T1" fmla="*/ 598 h 598"/>
                <a:gd name="T2" fmla="*/ 1069 w 1276"/>
                <a:gd name="T3" fmla="*/ 438 h 598"/>
                <a:gd name="T4" fmla="*/ 1276 w 1276"/>
                <a:gd name="T5" fmla="*/ 471 h 598"/>
                <a:gd name="T6" fmla="*/ 638 w 1276"/>
                <a:gd name="T7" fmla="*/ 0 h 598"/>
                <a:gd name="T8" fmla="*/ 0 w 1276"/>
                <a:gd name="T9" fmla="*/ 469 h 598"/>
                <a:gd name="T10" fmla="*/ 200 w 1276"/>
                <a:gd name="T11" fmla="*/ 438 h 598"/>
                <a:gd name="T12" fmla="*/ 634 w 1276"/>
                <a:gd name="T13" fmla="*/ 598 h 598"/>
              </a:gdLst>
              <a:ahLst/>
              <a:cxnLst>
                <a:cxn ang="0">
                  <a:pos x="T0" y="T1"/>
                </a:cxn>
                <a:cxn ang="0">
                  <a:pos x="T2" y="T3"/>
                </a:cxn>
                <a:cxn ang="0">
                  <a:pos x="T4" y="T5"/>
                </a:cxn>
                <a:cxn ang="0">
                  <a:pos x="T6" y="T7"/>
                </a:cxn>
                <a:cxn ang="0">
                  <a:pos x="T8" y="T9"/>
                </a:cxn>
                <a:cxn ang="0">
                  <a:pos x="T10" y="T11"/>
                </a:cxn>
                <a:cxn ang="0">
                  <a:pos x="T12" y="T13"/>
                </a:cxn>
              </a:cxnLst>
              <a:rect l="0" t="0" r="r" b="b"/>
              <a:pathLst>
                <a:path w="1276" h="598">
                  <a:moveTo>
                    <a:pt x="634" y="598"/>
                  </a:moveTo>
                  <a:cubicBezTo>
                    <a:pt x="751" y="498"/>
                    <a:pt x="903" y="438"/>
                    <a:pt x="1069" y="438"/>
                  </a:cubicBezTo>
                  <a:cubicBezTo>
                    <a:pt x="1141" y="438"/>
                    <a:pt x="1211" y="450"/>
                    <a:pt x="1276" y="471"/>
                  </a:cubicBezTo>
                  <a:cubicBezTo>
                    <a:pt x="1192" y="198"/>
                    <a:pt x="938" y="0"/>
                    <a:pt x="638" y="0"/>
                  </a:cubicBezTo>
                  <a:cubicBezTo>
                    <a:pt x="338" y="0"/>
                    <a:pt x="85" y="197"/>
                    <a:pt x="0" y="469"/>
                  </a:cubicBezTo>
                  <a:cubicBezTo>
                    <a:pt x="63" y="449"/>
                    <a:pt x="130" y="438"/>
                    <a:pt x="200" y="438"/>
                  </a:cubicBezTo>
                  <a:cubicBezTo>
                    <a:pt x="366" y="438"/>
                    <a:pt x="518" y="498"/>
                    <a:pt x="634" y="598"/>
                  </a:cubicBezTo>
                  <a:close/>
                </a:path>
              </a:pathLst>
            </a:custGeom>
            <a:solidFill>
              <a:srgbClr val="A7A7A7"/>
            </a:solidFill>
            <a:ln w="61913" cap="flat">
              <a:solidFill>
                <a:schemeClr val="bg1"/>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400" b="1" dirty="0">
                  <a:solidFill>
                    <a:schemeClr val="bg1"/>
                  </a:solidFill>
                </a:rPr>
                <a:t>What you </a:t>
              </a:r>
              <a:br>
                <a:rPr lang="en-US" sz="1400" b="1" dirty="0">
                  <a:solidFill>
                    <a:schemeClr val="bg1"/>
                  </a:solidFill>
                </a:rPr>
              </a:br>
              <a:r>
                <a:rPr lang="en-US" sz="1400" b="1" dirty="0">
                  <a:solidFill>
                    <a:schemeClr val="bg1"/>
                  </a:solidFill>
                </a:rPr>
                <a:t>LOVE</a:t>
              </a:r>
            </a:p>
          </p:txBody>
        </p:sp>
        <p:sp>
          <p:nvSpPr>
            <p:cNvPr id="11" name="Freeform 6">
              <a:extLst>
                <a:ext uri="{FF2B5EF4-FFF2-40B4-BE49-F238E27FC236}">
                  <a16:creationId xmlns:a16="http://schemas.microsoft.com/office/drawing/2014/main" id="{1F53D077-B292-4216-ACFB-9FBCFF8BA177}"/>
                </a:ext>
              </a:extLst>
            </p:cNvPr>
            <p:cNvSpPr>
              <a:spLocks/>
            </p:cNvSpPr>
            <p:nvPr/>
          </p:nvSpPr>
          <p:spPr bwMode="auto">
            <a:xfrm>
              <a:off x="-2758" y="3102"/>
              <a:ext cx="1796" cy="840"/>
            </a:xfrm>
            <a:custGeom>
              <a:avLst/>
              <a:gdLst>
                <a:gd name="T0" fmla="*/ 634 w 1276"/>
                <a:gd name="T1" fmla="*/ 0 h 597"/>
                <a:gd name="T2" fmla="*/ 200 w 1276"/>
                <a:gd name="T3" fmla="*/ 160 h 597"/>
                <a:gd name="T4" fmla="*/ 0 w 1276"/>
                <a:gd name="T5" fmla="*/ 130 h 597"/>
                <a:gd name="T6" fmla="*/ 638 w 1276"/>
                <a:gd name="T7" fmla="*/ 597 h 597"/>
                <a:gd name="T8" fmla="*/ 1276 w 1276"/>
                <a:gd name="T9" fmla="*/ 127 h 597"/>
                <a:gd name="T10" fmla="*/ 1069 w 1276"/>
                <a:gd name="T11" fmla="*/ 160 h 597"/>
                <a:gd name="T12" fmla="*/ 634 w 1276"/>
                <a:gd name="T13" fmla="*/ 0 h 597"/>
              </a:gdLst>
              <a:ahLst/>
              <a:cxnLst>
                <a:cxn ang="0">
                  <a:pos x="T0" y="T1"/>
                </a:cxn>
                <a:cxn ang="0">
                  <a:pos x="T2" y="T3"/>
                </a:cxn>
                <a:cxn ang="0">
                  <a:pos x="T4" y="T5"/>
                </a:cxn>
                <a:cxn ang="0">
                  <a:pos x="T6" y="T7"/>
                </a:cxn>
                <a:cxn ang="0">
                  <a:pos x="T8" y="T9"/>
                </a:cxn>
                <a:cxn ang="0">
                  <a:pos x="T10" y="T11"/>
                </a:cxn>
                <a:cxn ang="0">
                  <a:pos x="T12" y="T13"/>
                </a:cxn>
              </a:cxnLst>
              <a:rect l="0" t="0" r="r" b="b"/>
              <a:pathLst>
                <a:path w="1276" h="597">
                  <a:moveTo>
                    <a:pt x="634" y="0"/>
                  </a:moveTo>
                  <a:cubicBezTo>
                    <a:pt x="518" y="100"/>
                    <a:pt x="366" y="160"/>
                    <a:pt x="200" y="160"/>
                  </a:cubicBezTo>
                  <a:cubicBezTo>
                    <a:pt x="131" y="160"/>
                    <a:pt x="64" y="149"/>
                    <a:pt x="0" y="130"/>
                  </a:cubicBezTo>
                  <a:cubicBezTo>
                    <a:pt x="86" y="401"/>
                    <a:pt x="339" y="597"/>
                    <a:pt x="638" y="597"/>
                  </a:cubicBezTo>
                  <a:cubicBezTo>
                    <a:pt x="938" y="597"/>
                    <a:pt x="1192" y="399"/>
                    <a:pt x="1276" y="127"/>
                  </a:cubicBezTo>
                  <a:cubicBezTo>
                    <a:pt x="1211" y="149"/>
                    <a:pt x="1141" y="160"/>
                    <a:pt x="1069" y="160"/>
                  </a:cubicBezTo>
                  <a:cubicBezTo>
                    <a:pt x="903" y="160"/>
                    <a:pt x="751" y="100"/>
                    <a:pt x="634" y="0"/>
                  </a:cubicBezTo>
                  <a:close/>
                </a:path>
              </a:pathLst>
            </a:custGeom>
            <a:solidFill>
              <a:srgbClr val="5FC0EB"/>
            </a:solidFill>
            <a:ln w="61913" cap="flat">
              <a:solidFill>
                <a:schemeClr val="bg1"/>
              </a:solidFill>
              <a:prstDash val="solid"/>
              <a:miter lim="800000"/>
              <a:headEnd/>
              <a:tailEnd/>
            </a:ln>
          </p:spPr>
          <p:txBody>
            <a:bodyPr vert="horz" wrap="square" lIns="91440" tIns="182880" rIns="91440" bIns="45720" numCol="1" anchor="ctr" anchorCtr="0" compatLnSpc="1">
              <a:prstTxWarp prst="textNoShape">
                <a:avLst/>
              </a:prstTxWarp>
            </a:bodyPr>
            <a:lstStyle/>
            <a:p>
              <a:pPr algn="ctr"/>
              <a:r>
                <a:rPr lang="en-US" sz="1300" b="1" dirty="0">
                  <a:solidFill>
                    <a:schemeClr val="bg1"/>
                  </a:solidFill>
                </a:rPr>
                <a:t>What you can be </a:t>
              </a:r>
              <a:br>
                <a:rPr lang="en-US" sz="1300" b="1" dirty="0">
                  <a:solidFill>
                    <a:schemeClr val="bg1"/>
                  </a:solidFill>
                </a:rPr>
              </a:br>
              <a:r>
                <a:rPr lang="en-US" sz="1300" b="1" dirty="0">
                  <a:solidFill>
                    <a:schemeClr val="bg1"/>
                  </a:solidFill>
                </a:rPr>
                <a:t>PAID FOR</a:t>
              </a:r>
            </a:p>
          </p:txBody>
        </p:sp>
        <p:sp>
          <p:nvSpPr>
            <p:cNvPr id="15" name="Freeform 7">
              <a:extLst>
                <a:ext uri="{FF2B5EF4-FFF2-40B4-BE49-F238E27FC236}">
                  <a16:creationId xmlns:a16="http://schemas.microsoft.com/office/drawing/2014/main" id="{A0A06687-8F0D-400A-9294-23884FA069CD}"/>
                </a:ext>
              </a:extLst>
            </p:cNvPr>
            <p:cNvSpPr>
              <a:spLocks/>
            </p:cNvSpPr>
            <p:nvPr/>
          </p:nvSpPr>
          <p:spPr bwMode="auto">
            <a:xfrm>
              <a:off x="-3417" y="1491"/>
              <a:ext cx="846" cy="1794"/>
            </a:xfrm>
            <a:custGeom>
              <a:avLst/>
              <a:gdLst>
                <a:gd name="T0" fmla="*/ 601 w 601"/>
                <a:gd name="T1" fmla="*/ 637 h 1275"/>
                <a:gd name="T2" fmla="*/ 438 w 601"/>
                <a:gd name="T3" fmla="*/ 199 h 1275"/>
                <a:gd name="T4" fmla="*/ 468 w 601"/>
                <a:gd name="T5" fmla="*/ 0 h 1275"/>
                <a:gd name="T6" fmla="*/ 0 w 601"/>
                <a:gd name="T7" fmla="*/ 637 h 1275"/>
                <a:gd name="T8" fmla="*/ 468 w 601"/>
                <a:gd name="T9" fmla="*/ 1275 h 1275"/>
                <a:gd name="T10" fmla="*/ 438 w 601"/>
                <a:gd name="T11" fmla="*/ 1074 h 1275"/>
                <a:gd name="T12" fmla="*/ 601 w 601"/>
                <a:gd name="T13" fmla="*/ 637 h 1275"/>
              </a:gdLst>
              <a:ahLst/>
              <a:cxnLst>
                <a:cxn ang="0">
                  <a:pos x="T0" y="T1"/>
                </a:cxn>
                <a:cxn ang="0">
                  <a:pos x="T2" y="T3"/>
                </a:cxn>
                <a:cxn ang="0">
                  <a:pos x="T4" y="T5"/>
                </a:cxn>
                <a:cxn ang="0">
                  <a:pos x="T6" y="T7"/>
                </a:cxn>
                <a:cxn ang="0">
                  <a:pos x="T8" y="T9"/>
                </a:cxn>
                <a:cxn ang="0">
                  <a:pos x="T10" y="T11"/>
                </a:cxn>
                <a:cxn ang="0">
                  <a:pos x="T12" y="T13"/>
                </a:cxn>
              </a:cxnLst>
              <a:rect l="0" t="0" r="r" b="b"/>
              <a:pathLst>
                <a:path w="601" h="1275">
                  <a:moveTo>
                    <a:pt x="601" y="637"/>
                  </a:moveTo>
                  <a:cubicBezTo>
                    <a:pt x="499" y="519"/>
                    <a:pt x="438" y="366"/>
                    <a:pt x="438" y="199"/>
                  </a:cubicBezTo>
                  <a:cubicBezTo>
                    <a:pt x="438" y="130"/>
                    <a:pt x="448" y="63"/>
                    <a:pt x="468" y="0"/>
                  </a:cubicBezTo>
                  <a:cubicBezTo>
                    <a:pt x="197" y="85"/>
                    <a:pt x="0" y="338"/>
                    <a:pt x="0" y="637"/>
                  </a:cubicBezTo>
                  <a:cubicBezTo>
                    <a:pt x="0" y="936"/>
                    <a:pt x="197" y="1190"/>
                    <a:pt x="468" y="1275"/>
                  </a:cubicBezTo>
                  <a:cubicBezTo>
                    <a:pt x="449" y="1211"/>
                    <a:pt x="438" y="1144"/>
                    <a:pt x="438" y="1074"/>
                  </a:cubicBezTo>
                  <a:cubicBezTo>
                    <a:pt x="438" y="907"/>
                    <a:pt x="499" y="754"/>
                    <a:pt x="601" y="637"/>
                  </a:cubicBezTo>
                  <a:close/>
                </a:path>
              </a:pathLst>
            </a:custGeom>
            <a:solidFill>
              <a:srgbClr val="466BA1"/>
            </a:solidFill>
            <a:ln w="61913" cap="flat">
              <a:solidFill>
                <a:schemeClr val="bg1"/>
              </a:solidFill>
              <a:prstDash val="solid"/>
              <a:miter lim="800000"/>
              <a:headEnd/>
              <a:tailEnd/>
            </a:ln>
          </p:spPr>
          <p:txBody>
            <a:bodyPr vert="horz" wrap="square" lIns="182880" tIns="0" rIns="91440" bIns="45720" numCol="1" anchor="ctr" anchorCtr="0" compatLnSpc="1">
              <a:prstTxWarp prst="textNoShape">
                <a:avLst/>
              </a:prstTxWarp>
            </a:bodyPr>
            <a:lstStyle/>
            <a:p>
              <a:r>
                <a:rPr lang="en-US" sz="1300" b="1" dirty="0">
                  <a:solidFill>
                    <a:schemeClr val="bg1"/>
                  </a:solidFill>
                </a:rPr>
                <a:t>What you</a:t>
              </a:r>
              <a:br>
                <a:rPr lang="en-US" sz="1300" b="1" dirty="0">
                  <a:solidFill>
                    <a:schemeClr val="bg1"/>
                  </a:solidFill>
                </a:rPr>
              </a:br>
              <a:r>
                <a:rPr lang="en-US" sz="1300" b="1" dirty="0">
                  <a:solidFill>
                    <a:schemeClr val="bg1"/>
                  </a:solidFill>
                </a:rPr>
                <a:t>are </a:t>
              </a:r>
              <a:br>
                <a:rPr lang="en-US" sz="1300" b="1" dirty="0">
                  <a:solidFill>
                    <a:schemeClr val="bg1"/>
                  </a:solidFill>
                </a:rPr>
              </a:br>
              <a:r>
                <a:rPr lang="en-US" sz="1300" b="1" dirty="0">
                  <a:solidFill>
                    <a:schemeClr val="bg1"/>
                  </a:solidFill>
                </a:rPr>
                <a:t>GOOD AT</a:t>
              </a:r>
            </a:p>
          </p:txBody>
        </p:sp>
        <p:sp>
          <p:nvSpPr>
            <p:cNvPr id="16" name="Freeform 8">
              <a:extLst>
                <a:ext uri="{FF2B5EF4-FFF2-40B4-BE49-F238E27FC236}">
                  <a16:creationId xmlns:a16="http://schemas.microsoft.com/office/drawing/2014/main" id="{6A79C7D7-7479-4B81-A4CE-0E8FDC9D995F}"/>
                </a:ext>
              </a:extLst>
            </p:cNvPr>
            <p:cNvSpPr>
              <a:spLocks/>
            </p:cNvSpPr>
            <p:nvPr/>
          </p:nvSpPr>
          <p:spPr bwMode="auto">
            <a:xfrm>
              <a:off x="-2801" y="1447"/>
              <a:ext cx="935" cy="940"/>
            </a:xfrm>
            <a:custGeom>
              <a:avLst/>
              <a:gdLst>
                <a:gd name="T0" fmla="*/ 163 w 664"/>
                <a:gd name="T1" fmla="*/ 668 h 668"/>
                <a:gd name="T2" fmla="*/ 460 w 664"/>
                <a:gd name="T3" fmla="*/ 470 h 668"/>
                <a:gd name="T4" fmla="*/ 664 w 664"/>
                <a:gd name="T5" fmla="*/ 160 h 668"/>
                <a:gd name="T6" fmla="*/ 230 w 664"/>
                <a:gd name="T7" fmla="*/ 0 h 668"/>
                <a:gd name="T8" fmla="*/ 30 w 664"/>
                <a:gd name="T9" fmla="*/ 31 h 668"/>
                <a:gd name="T10" fmla="*/ 0 w 664"/>
                <a:gd name="T11" fmla="*/ 230 h 668"/>
                <a:gd name="T12" fmla="*/ 163 w 664"/>
                <a:gd name="T13" fmla="*/ 668 h 668"/>
              </a:gdLst>
              <a:ahLst/>
              <a:cxnLst>
                <a:cxn ang="0">
                  <a:pos x="T0" y="T1"/>
                </a:cxn>
                <a:cxn ang="0">
                  <a:pos x="T2" y="T3"/>
                </a:cxn>
                <a:cxn ang="0">
                  <a:pos x="T4" y="T5"/>
                </a:cxn>
                <a:cxn ang="0">
                  <a:pos x="T6" y="T7"/>
                </a:cxn>
                <a:cxn ang="0">
                  <a:pos x="T8" y="T9"/>
                </a:cxn>
                <a:cxn ang="0">
                  <a:pos x="T10" y="T11"/>
                </a:cxn>
                <a:cxn ang="0">
                  <a:pos x="T12" y="T13"/>
                </a:cxn>
              </a:cxnLst>
              <a:rect l="0" t="0" r="r" b="b"/>
              <a:pathLst>
                <a:path w="664" h="668">
                  <a:moveTo>
                    <a:pt x="163" y="668"/>
                  </a:moveTo>
                  <a:cubicBezTo>
                    <a:pt x="241" y="577"/>
                    <a:pt x="344" y="508"/>
                    <a:pt x="460" y="470"/>
                  </a:cubicBezTo>
                  <a:cubicBezTo>
                    <a:pt x="498" y="348"/>
                    <a:pt x="570" y="241"/>
                    <a:pt x="664" y="160"/>
                  </a:cubicBezTo>
                  <a:cubicBezTo>
                    <a:pt x="548" y="60"/>
                    <a:pt x="396" y="0"/>
                    <a:pt x="230" y="0"/>
                  </a:cubicBezTo>
                  <a:cubicBezTo>
                    <a:pt x="160" y="0"/>
                    <a:pt x="93" y="11"/>
                    <a:pt x="30" y="31"/>
                  </a:cubicBezTo>
                  <a:cubicBezTo>
                    <a:pt x="10" y="94"/>
                    <a:pt x="0" y="161"/>
                    <a:pt x="0" y="230"/>
                  </a:cubicBezTo>
                  <a:cubicBezTo>
                    <a:pt x="0" y="397"/>
                    <a:pt x="61" y="550"/>
                    <a:pt x="163" y="668"/>
                  </a:cubicBezTo>
                  <a:close/>
                </a:path>
              </a:pathLst>
            </a:custGeom>
            <a:solidFill>
              <a:srgbClr val="C9C9C9"/>
            </a:solidFill>
            <a:ln w="61913" cap="flat">
              <a:solidFill>
                <a:schemeClr val="bg1"/>
              </a:solidFill>
              <a:prstDash val="solid"/>
              <a:miter lim="800000"/>
              <a:headEnd/>
              <a:tailEnd/>
            </a:ln>
          </p:spPr>
          <p:txBody>
            <a:bodyPr vert="horz" wrap="square" lIns="182880" tIns="365760" rIns="91440" bIns="45720" numCol="1" anchor="t" anchorCtr="0" compatLnSpc="1">
              <a:prstTxWarp prst="textNoShape">
                <a:avLst/>
              </a:prstTxWarp>
            </a:bodyPr>
            <a:lstStyle/>
            <a:p>
              <a:r>
                <a:rPr lang="en-US" sz="1400" b="1" dirty="0"/>
                <a:t>PASSION</a:t>
              </a:r>
            </a:p>
          </p:txBody>
        </p:sp>
        <p:sp>
          <p:nvSpPr>
            <p:cNvPr id="17" name="Freeform 9">
              <a:extLst>
                <a:ext uri="{FF2B5EF4-FFF2-40B4-BE49-F238E27FC236}">
                  <a16:creationId xmlns:a16="http://schemas.microsoft.com/office/drawing/2014/main" id="{C327980B-4FC4-4F97-A67A-2A1B774142DE}"/>
                </a:ext>
              </a:extLst>
            </p:cNvPr>
            <p:cNvSpPr>
              <a:spLocks/>
            </p:cNvSpPr>
            <p:nvPr/>
          </p:nvSpPr>
          <p:spPr bwMode="auto">
            <a:xfrm>
              <a:off x="-2801" y="2387"/>
              <a:ext cx="935" cy="940"/>
            </a:xfrm>
            <a:custGeom>
              <a:avLst/>
              <a:gdLst>
                <a:gd name="T0" fmla="*/ 664 w 664"/>
                <a:gd name="T1" fmla="*/ 508 h 668"/>
                <a:gd name="T2" fmla="*/ 460 w 664"/>
                <a:gd name="T3" fmla="*/ 197 h 668"/>
                <a:gd name="T4" fmla="*/ 163 w 664"/>
                <a:gd name="T5" fmla="*/ 0 h 668"/>
                <a:gd name="T6" fmla="*/ 0 w 664"/>
                <a:gd name="T7" fmla="*/ 437 h 668"/>
                <a:gd name="T8" fmla="*/ 30 w 664"/>
                <a:gd name="T9" fmla="*/ 638 h 668"/>
                <a:gd name="T10" fmla="*/ 230 w 664"/>
                <a:gd name="T11" fmla="*/ 668 h 668"/>
                <a:gd name="T12" fmla="*/ 664 w 664"/>
                <a:gd name="T13" fmla="*/ 508 h 668"/>
              </a:gdLst>
              <a:ahLst/>
              <a:cxnLst>
                <a:cxn ang="0">
                  <a:pos x="T0" y="T1"/>
                </a:cxn>
                <a:cxn ang="0">
                  <a:pos x="T2" y="T3"/>
                </a:cxn>
                <a:cxn ang="0">
                  <a:pos x="T4" y="T5"/>
                </a:cxn>
                <a:cxn ang="0">
                  <a:pos x="T6" y="T7"/>
                </a:cxn>
                <a:cxn ang="0">
                  <a:pos x="T8" y="T9"/>
                </a:cxn>
                <a:cxn ang="0">
                  <a:pos x="T10" y="T11"/>
                </a:cxn>
                <a:cxn ang="0">
                  <a:pos x="T12" y="T13"/>
                </a:cxn>
              </a:cxnLst>
              <a:rect l="0" t="0" r="r" b="b"/>
              <a:pathLst>
                <a:path w="664" h="668">
                  <a:moveTo>
                    <a:pt x="664" y="508"/>
                  </a:moveTo>
                  <a:cubicBezTo>
                    <a:pt x="570" y="427"/>
                    <a:pt x="498" y="319"/>
                    <a:pt x="460" y="197"/>
                  </a:cubicBezTo>
                  <a:cubicBezTo>
                    <a:pt x="344" y="159"/>
                    <a:pt x="241" y="90"/>
                    <a:pt x="163" y="0"/>
                  </a:cubicBezTo>
                  <a:cubicBezTo>
                    <a:pt x="61" y="117"/>
                    <a:pt x="0" y="270"/>
                    <a:pt x="0" y="437"/>
                  </a:cubicBezTo>
                  <a:cubicBezTo>
                    <a:pt x="0" y="507"/>
                    <a:pt x="11" y="574"/>
                    <a:pt x="30" y="638"/>
                  </a:cubicBezTo>
                  <a:cubicBezTo>
                    <a:pt x="94" y="657"/>
                    <a:pt x="161" y="668"/>
                    <a:pt x="230" y="668"/>
                  </a:cubicBezTo>
                  <a:cubicBezTo>
                    <a:pt x="396" y="668"/>
                    <a:pt x="548" y="608"/>
                    <a:pt x="664" y="508"/>
                  </a:cubicBezTo>
                  <a:close/>
                </a:path>
              </a:pathLst>
            </a:custGeom>
            <a:solidFill>
              <a:srgbClr val="9CBDD7"/>
            </a:solidFill>
            <a:ln w="61913" cap="flat">
              <a:solidFill>
                <a:schemeClr val="bg1"/>
              </a:solidFill>
              <a:prstDash val="solid"/>
              <a:miter lim="800000"/>
              <a:headEnd/>
              <a:tailEnd/>
            </a:ln>
          </p:spPr>
          <p:txBody>
            <a:bodyPr vert="horz" wrap="square" lIns="91440" tIns="457200" rIns="91440" bIns="45720" numCol="1" anchor="ctr" anchorCtr="0" compatLnSpc="1">
              <a:prstTxWarp prst="textNoShape">
                <a:avLst/>
              </a:prstTxWarp>
            </a:bodyPr>
            <a:lstStyle/>
            <a:p>
              <a:r>
                <a:rPr lang="en-US" sz="1400" b="1" dirty="0"/>
                <a:t>PROFESSION</a:t>
              </a:r>
            </a:p>
          </p:txBody>
        </p:sp>
        <p:sp>
          <p:nvSpPr>
            <p:cNvPr id="18" name="Freeform 10">
              <a:extLst>
                <a:ext uri="{FF2B5EF4-FFF2-40B4-BE49-F238E27FC236}">
                  <a16:creationId xmlns:a16="http://schemas.microsoft.com/office/drawing/2014/main" id="{BDA0C580-E225-4475-83F3-430E95AC6CC6}"/>
                </a:ext>
              </a:extLst>
            </p:cNvPr>
            <p:cNvSpPr>
              <a:spLocks/>
            </p:cNvSpPr>
            <p:nvPr/>
          </p:nvSpPr>
          <p:spPr bwMode="auto">
            <a:xfrm>
              <a:off x="-2571" y="2109"/>
              <a:ext cx="418" cy="555"/>
            </a:xfrm>
            <a:custGeom>
              <a:avLst/>
              <a:gdLst>
                <a:gd name="T0" fmla="*/ 297 w 297"/>
                <a:gd name="T1" fmla="*/ 0 h 395"/>
                <a:gd name="T2" fmla="*/ 0 w 297"/>
                <a:gd name="T3" fmla="*/ 198 h 395"/>
                <a:gd name="T4" fmla="*/ 297 w 297"/>
                <a:gd name="T5" fmla="*/ 395 h 395"/>
                <a:gd name="T6" fmla="*/ 268 w 297"/>
                <a:gd name="T7" fmla="*/ 198 h 395"/>
                <a:gd name="T8" fmla="*/ 297 w 297"/>
                <a:gd name="T9" fmla="*/ 0 h 395"/>
              </a:gdLst>
              <a:ahLst/>
              <a:cxnLst>
                <a:cxn ang="0">
                  <a:pos x="T0" y="T1"/>
                </a:cxn>
                <a:cxn ang="0">
                  <a:pos x="T2" y="T3"/>
                </a:cxn>
                <a:cxn ang="0">
                  <a:pos x="T4" y="T5"/>
                </a:cxn>
                <a:cxn ang="0">
                  <a:pos x="T6" y="T7"/>
                </a:cxn>
                <a:cxn ang="0">
                  <a:pos x="T8" y="T9"/>
                </a:cxn>
              </a:cxnLst>
              <a:rect l="0" t="0" r="r" b="b"/>
              <a:pathLst>
                <a:path w="297" h="395">
                  <a:moveTo>
                    <a:pt x="297" y="0"/>
                  </a:moveTo>
                  <a:cubicBezTo>
                    <a:pt x="181" y="38"/>
                    <a:pt x="78" y="107"/>
                    <a:pt x="0" y="198"/>
                  </a:cubicBezTo>
                  <a:cubicBezTo>
                    <a:pt x="78" y="288"/>
                    <a:pt x="181" y="357"/>
                    <a:pt x="297" y="395"/>
                  </a:cubicBezTo>
                  <a:cubicBezTo>
                    <a:pt x="278" y="333"/>
                    <a:pt x="268" y="267"/>
                    <a:pt x="268" y="198"/>
                  </a:cubicBezTo>
                  <a:cubicBezTo>
                    <a:pt x="268" y="129"/>
                    <a:pt x="278" y="63"/>
                    <a:pt x="297" y="0"/>
                  </a:cubicBezTo>
                  <a:close/>
                </a:path>
              </a:pathLst>
            </a:custGeom>
            <a:solidFill>
              <a:srgbClr val="BAD583"/>
            </a:solidFill>
            <a:ln w="619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D6A4442F-3981-400B-9372-F30E03CCD974}"/>
                </a:ext>
              </a:extLst>
            </p:cNvPr>
            <p:cNvSpPr>
              <a:spLocks/>
            </p:cNvSpPr>
            <p:nvPr/>
          </p:nvSpPr>
          <p:spPr bwMode="auto">
            <a:xfrm>
              <a:off x="-1149" y="1494"/>
              <a:ext cx="837" cy="1787"/>
            </a:xfrm>
            <a:custGeom>
              <a:avLst/>
              <a:gdLst>
                <a:gd name="T0" fmla="*/ 594 w 594"/>
                <a:gd name="T1" fmla="*/ 635 h 1270"/>
                <a:gd name="T2" fmla="*/ 133 w 594"/>
                <a:gd name="T3" fmla="*/ 0 h 1270"/>
                <a:gd name="T4" fmla="*/ 163 w 594"/>
                <a:gd name="T5" fmla="*/ 197 h 1270"/>
                <a:gd name="T6" fmla="*/ 0 w 594"/>
                <a:gd name="T7" fmla="*/ 634 h 1270"/>
                <a:gd name="T8" fmla="*/ 163 w 594"/>
                <a:gd name="T9" fmla="*/ 1072 h 1270"/>
                <a:gd name="T10" fmla="*/ 133 w 594"/>
                <a:gd name="T11" fmla="*/ 1270 h 1270"/>
                <a:gd name="T12" fmla="*/ 594 w 594"/>
                <a:gd name="T13" fmla="*/ 635 h 1270"/>
              </a:gdLst>
              <a:ahLst/>
              <a:cxnLst>
                <a:cxn ang="0">
                  <a:pos x="T0" y="T1"/>
                </a:cxn>
                <a:cxn ang="0">
                  <a:pos x="T2" y="T3"/>
                </a:cxn>
                <a:cxn ang="0">
                  <a:pos x="T4" y="T5"/>
                </a:cxn>
                <a:cxn ang="0">
                  <a:pos x="T6" y="T7"/>
                </a:cxn>
                <a:cxn ang="0">
                  <a:pos x="T8" y="T9"/>
                </a:cxn>
                <a:cxn ang="0">
                  <a:pos x="T10" y="T11"/>
                </a:cxn>
                <a:cxn ang="0">
                  <a:pos x="T12" y="T13"/>
                </a:cxn>
              </a:cxnLst>
              <a:rect l="0" t="0" r="r" b="b"/>
              <a:pathLst>
                <a:path w="594" h="1270">
                  <a:moveTo>
                    <a:pt x="594" y="635"/>
                  </a:moveTo>
                  <a:cubicBezTo>
                    <a:pt x="594" y="339"/>
                    <a:pt x="401" y="87"/>
                    <a:pt x="133" y="0"/>
                  </a:cubicBezTo>
                  <a:cubicBezTo>
                    <a:pt x="153" y="62"/>
                    <a:pt x="163" y="128"/>
                    <a:pt x="163" y="197"/>
                  </a:cubicBezTo>
                  <a:cubicBezTo>
                    <a:pt x="163" y="364"/>
                    <a:pt x="101" y="517"/>
                    <a:pt x="0" y="634"/>
                  </a:cubicBezTo>
                  <a:cubicBezTo>
                    <a:pt x="101" y="752"/>
                    <a:pt x="163" y="905"/>
                    <a:pt x="163" y="1072"/>
                  </a:cubicBezTo>
                  <a:cubicBezTo>
                    <a:pt x="163" y="1141"/>
                    <a:pt x="152" y="1208"/>
                    <a:pt x="133" y="1270"/>
                  </a:cubicBezTo>
                  <a:cubicBezTo>
                    <a:pt x="400" y="1183"/>
                    <a:pt x="594" y="932"/>
                    <a:pt x="594" y="635"/>
                  </a:cubicBezTo>
                  <a:close/>
                </a:path>
              </a:pathLst>
            </a:custGeom>
            <a:solidFill>
              <a:srgbClr val="F59B00"/>
            </a:solidFill>
            <a:ln w="61913" cap="flat">
              <a:solidFill>
                <a:schemeClr val="bg1"/>
              </a:solidFill>
              <a:prstDash val="solid"/>
              <a:miter lim="800000"/>
              <a:headEnd/>
              <a:tailEnd/>
            </a:ln>
          </p:spPr>
          <p:txBody>
            <a:bodyPr vert="horz" wrap="square" lIns="91440" tIns="0" rIns="137160" bIns="45720" numCol="1" anchor="ctr" anchorCtr="0" compatLnSpc="1">
              <a:prstTxWarp prst="textNoShape">
                <a:avLst/>
              </a:prstTxWarp>
            </a:bodyPr>
            <a:lstStyle/>
            <a:p>
              <a:pPr algn="r"/>
              <a:r>
                <a:rPr lang="en-US" sz="1300" b="1" dirty="0"/>
                <a:t>What the world </a:t>
              </a:r>
              <a:br>
                <a:rPr lang="en-US" sz="1300" b="1" dirty="0"/>
              </a:br>
              <a:r>
                <a:rPr lang="en-US" sz="1300" b="1" dirty="0"/>
                <a:t>NEEDS</a:t>
              </a:r>
            </a:p>
          </p:txBody>
        </p:sp>
        <p:sp>
          <p:nvSpPr>
            <p:cNvPr id="20" name="Freeform 12">
              <a:extLst>
                <a:ext uri="{FF2B5EF4-FFF2-40B4-BE49-F238E27FC236}">
                  <a16:creationId xmlns:a16="http://schemas.microsoft.com/office/drawing/2014/main" id="{132F0D42-DBB1-433A-9E52-5B6DFF9D703A}"/>
                </a:ext>
              </a:extLst>
            </p:cNvPr>
            <p:cNvSpPr>
              <a:spLocks/>
            </p:cNvSpPr>
            <p:nvPr/>
          </p:nvSpPr>
          <p:spPr bwMode="auto">
            <a:xfrm>
              <a:off x="-1866" y="1447"/>
              <a:ext cx="947" cy="939"/>
            </a:xfrm>
            <a:custGeom>
              <a:avLst/>
              <a:gdLst>
                <a:gd name="T0" fmla="*/ 0 w 672"/>
                <a:gd name="T1" fmla="*/ 160 h 667"/>
                <a:gd name="T2" fmla="*/ 204 w 672"/>
                <a:gd name="T3" fmla="*/ 467 h 667"/>
                <a:gd name="T4" fmla="*/ 509 w 672"/>
                <a:gd name="T5" fmla="*/ 667 h 667"/>
                <a:gd name="T6" fmla="*/ 672 w 672"/>
                <a:gd name="T7" fmla="*/ 230 h 667"/>
                <a:gd name="T8" fmla="*/ 642 w 672"/>
                <a:gd name="T9" fmla="*/ 33 h 667"/>
                <a:gd name="T10" fmla="*/ 435 w 672"/>
                <a:gd name="T11" fmla="*/ 0 h 667"/>
                <a:gd name="T12" fmla="*/ 0 w 672"/>
                <a:gd name="T13" fmla="*/ 160 h 667"/>
              </a:gdLst>
              <a:ahLst/>
              <a:cxnLst>
                <a:cxn ang="0">
                  <a:pos x="T0" y="T1"/>
                </a:cxn>
                <a:cxn ang="0">
                  <a:pos x="T2" y="T3"/>
                </a:cxn>
                <a:cxn ang="0">
                  <a:pos x="T4" y="T5"/>
                </a:cxn>
                <a:cxn ang="0">
                  <a:pos x="T6" y="T7"/>
                </a:cxn>
                <a:cxn ang="0">
                  <a:pos x="T8" y="T9"/>
                </a:cxn>
                <a:cxn ang="0">
                  <a:pos x="T10" y="T11"/>
                </a:cxn>
                <a:cxn ang="0">
                  <a:pos x="T12" y="T13"/>
                </a:cxn>
              </a:cxnLst>
              <a:rect l="0" t="0" r="r" b="b"/>
              <a:pathLst>
                <a:path w="672" h="667">
                  <a:moveTo>
                    <a:pt x="0" y="160"/>
                  </a:moveTo>
                  <a:cubicBezTo>
                    <a:pt x="94" y="241"/>
                    <a:pt x="166" y="347"/>
                    <a:pt x="204" y="467"/>
                  </a:cubicBezTo>
                  <a:cubicBezTo>
                    <a:pt x="323" y="505"/>
                    <a:pt x="428" y="575"/>
                    <a:pt x="509" y="667"/>
                  </a:cubicBezTo>
                  <a:cubicBezTo>
                    <a:pt x="610" y="550"/>
                    <a:pt x="672" y="397"/>
                    <a:pt x="672" y="230"/>
                  </a:cubicBezTo>
                  <a:cubicBezTo>
                    <a:pt x="672" y="161"/>
                    <a:pt x="662" y="95"/>
                    <a:pt x="642" y="33"/>
                  </a:cubicBezTo>
                  <a:cubicBezTo>
                    <a:pt x="577" y="12"/>
                    <a:pt x="507" y="0"/>
                    <a:pt x="435" y="0"/>
                  </a:cubicBezTo>
                  <a:cubicBezTo>
                    <a:pt x="269" y="0"/>
                    <a:pt x="117" y="60"/>
                    <a:pt x="0" y="160"/>
                  </a:cubicBezTo>
                  <a:close/>
                </a:path>
              </a:pathLst>
            </a:custGeom>
            <a:solidFill>
              <a:srgbClr val="F7BB00"/>
            </a:solidFill>
            <a:ln w="61913" cap="flat">
              <a:solidFill>
                <a:schemeClr val="bg1"/>
              </a:solidFill>
              <a:prstDash val="solid"/>
              <a:miter lim="800000"/>
              <a:headEnd/>
              <a:tailEnd/>
            </a:ln>
          </p:spPr>
          <p:txBody>
            <a:bodyPr vert="horz" wrap="square" lIns="365760" tIns="365760" rIns="91440" bIns="45720" numCol="1" anchor="t" anchorCtr="0" compatLnSpc="1">
              <a:prstTxWarp prst="textNoShape">
                <a:avLst/>
              </a:prstTxWarp>
            </a:bodyPr>
            <a:lstStyle/>
            <a:p>
              <a:pPr algn="ctr"/>
              <a:r>
                <a:rPr lang="en-US" sz="1400" b="1" dirty="0"/>
                <a:t>MISSION</a:t>
              </a:r>
            </a:p>
          </p:txBody>
        </p:sp>
        <p:sp>
          <p:nvSpPr>
            <p:cNvPr id="21" name="Freeform 13">
              <a:extLst>
                <a:ext uri="{FF2B5EF4-FFF2-40B4-BE49-F238E27FC236}">
                  <a16:creationId xmlns:a16="http://schemas.microsoft.com/office/drawing/2014/main" id="{0DD22043-9B4F-40C4-BF69-BD6C47FDEE48}"/>
                </a:ext>
              </a:extLst>
            </p:cNvPr>
            <p:cNvSpPr>
              <a:spLocks/>
            </p:cNvSpPr>
            <p:nvPr/>
          </p:nvSpPr>
          <p:spPr bwMode="auto">
            <a:xfrm>
              <a:off x="-1866" y="2386"/>
              <a:ext cx="947" cy="941"/>
            </a:xfrm>
            <a:custGeom>
              <a:avLst/>
              <a:gdLst>
                <a:gd name="T0" fmla="*/ 509 w 672"/>
                <a:gd name="T1" fmla="*/ 0 h 669"/>
                <a:gd name="T2" fmla="*/ 204 w 672"/>
                <a:gd name="T3" fmla="*/ 201 h 669"/>
                <a:gd name="T4" fmla="*/ 0 w 672"/>
                <a:gd name="T5" fmla="*/ 509 h 669"/>
                <a:gd name="T6" fmla="*/ 435 w 672"/>
                <a:gd name="T7" fmla="*/ 669 h 669"/>
                <a:gd name="T8" fmla="*/ 642 w 672"/>
                <a:gd name="T9" fmla="*/ 636 h 669"/>
                <a:gd name="T10" fmla="*/ 672 w 672"/>
                <a:gd name="T11" fmla="*/ 438 h 669"/>
                <a:gd name="T12" fmla="*/ 509 w 672"/>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672" h="669">
                  <a:moveTo>
                    <a:pt x="509" y="0"/>
                  </a:moveTo>
                  <a:cubicBezTo>
                    <a:pt x="429" y="93"/>
                    <a:pt x="323" y="163"/>
                    <a:pt x="204" y="201"/>
                  </a:cubicBezTo>
                  <a:cubicBezTo>
                    <a:pt x="166" y="322"/>
                    <a:pt x="95" y="428"/>
                    <a:pt x="0" y="509"/>
                  </a:cubicBezTo>
                  <a:cubicBezTo>
                    <a:pt x="117" y="609"/>
                    <a:pt x="269" y="669"/>
                    <a:pt x="435" y="669"/>
                  </a:cubicBezTo>
                  <a:cubicBezTo>
                    <a:pt x="507" y="669"/>
                    <a:pt x="577" y="658"/>
                    <a:pt x="642" y="636"/>
                  </a:cubicBezTo>
                  <a:cubicBezTo>
                    <a:pt x="661" y="574"/>
                    <a:pt x="672" y="507"/>
                    <a:pt x="672" y="438"/>
                  </a:cubicBezTo>
                  <a:cubicBezTo>
                    <a:pt x="672" y="271"/>
                    <a:pt x="610" y="118"/>
                    <a:pt x="509" y="0"/>
                  </a:cubicBezTo>
                  <a:close/>
                </a:path>
              </a:pathLst>
            </a:custGeom>
            <a:solidFill>
              <a:srgbClr val="A5D7F5"/>
            </a:solidFill>
            <a:ln w="61913" cap="flat">
              <a:solidFill>
                <a:schemeClr val="bg1"/>
              </a:solidFill>
              <a:prstDash val="solid"/>
              <a:miter lim="800000"/>
              <a:headEnd/>
              <a:tailEnd/>
            </a:ln>
          </p:spPr>
          <p:txBody>
            <a:bodyPr vert="horz" wrap="square" lIns="365760" tIns="548640" rIns="0" bIns="45720" numCol="1" anchor="ctr" anchorCtr="0" compatLnSpc="1">
              <a:prstTxWarp prst="textNoShape">
                <a:avLst/>
              </a:prstTxWarp>
            </a:bodyPr>
            <a:lstStyle/>
            <a:p>
              <a:r>
                <a:rPr lang="en-US" sz="1400" b="1" dirty="0"/>
                <a:t>VOCATION</a:t>
              </a:r>
            </a:p>
          </p:txBody>
        </p:sp>
        <p:sp>
          <p:nvSpPr>
            <p:cNvPr id="22" name="Freeform 14">
              <a:extLst>
                <a:ext uri="{FF2B5EF4-FFF2-40B4-BE49-F238E27FC236}">
                  <a16:creationId xmlns:a16="http://schemas.microsoft.com/office/drawing/2014/main" id="{0EAF588E-A21A-490E-8C35-7E32B3B55D56}"/>
                </a:ext>
              </a:extLst>
            </p:cNvPr>
            <p:cNvSpPr>
              <a:spLocks/>
            </p:cNvSpPr>
            <p:nvPr/>
          </p:nvSpPr>
          <p:spPr bwMode="auto">
            <a:xfrm>
              <a:off x="-1578" y="2104"/>
              <a:ext cx="429" cy="565"/>
            </a:xfrm>
            <a:custGeom>
              <a:avLst/>
              <a:gdLst>
                <a:gd name="T0" fmla="*/ 0 w 305"/>
                <a:gd name="T1" fmla="*/ 0 h 401"/>
                <a:gd name="T2" fmla="*/ 30 w 305"/>
                <a:gd name="T3" fmla="*/ 201 h 401"/>
                <a:gd name="T4" fmla="*/ 0 w 305"/>
                <a:gd name="T5" fmla="*/ 401 h 401"/>
                <a:gd name="T6" fmla="*/ 305 w 305"/>
                <a:gd name="T7" fmla="*/ 200 h 401"/>
                <a:gd name="T8" fmla="*/ 0 w 305"/>
                <a:gd name="T9" fmla="*/ 0 h 401"/>
              </a:gdLst>
              <a:ahLst/>
              <a:cxnLst>
                <a:cxn ang="0">
                  <a:pos x="T0" y="T1"/>
                </a:cxn>
                <a:cxn ang="0">
                  <a:pos x="T2" y="T3"/>
                </a:cxn>
                <a:cxn ang="0">
                  <a:pos x="T4" y="T5"/>
                </a:cxn>
                <a:cxn ang="0">
                  <a:pos x="T6" y="T7"/>
                </a:cxn>
                <a:cxn ang="0">
                  <a:pos x="T8" y="T9"/>
                </a:cxn>
              </a:cxnLst>
              <a:rect l="0" t="0" r="r" b="b"/>
              <a:pathLst>
                <a:path w="305" h="401">
                  <a:moveTo>
                    <a:pt x="0" y="0"/>
                  </a:moveTo>
                  <a:cubicBezTo>
                    <a:pt x="19" y="64"/>
                    <a:pt x="30" y="131"/>
                    <a:pt x="30" y="201"/>
                  </a:cubicBezTo>
                  <a:cubicBezTo>
                    <a:pt x="30" y="271"/>
                    <a:pt x="20" y="338"/>
                    <a:pt x="0" y="401"/>
                  </a:cubicBezTo>
                  <a:cubicBezTo>
                    <a:pt x="119" y="363"/>
                    <a:pt x="225" y="293"/>
                    <a:pt x="305" y="200"/>
                  </a:cubicBezTo>
                  <a:cubicBezTo>
                    <a:pt x="224" y="108"/>
                    <a:pt x="119" y="38"/>
                    <a:pt x="0" y="0"/>
                  </a:cubicBezTo>
                  <a:close/>
                </a:path>
              </a:pathLst>
            </a:custGeom>
            <a:solidFill>
              <a:srgbClr val="BAD583"/>
            </a:solidFill>
            <a:ln w="619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5">
              <a:extLst>
                <a:ext uri="{FF2B5EF4-FFF2-40B4-BE49-F238E27FC236}">
                  <a16:creationId xmlns:a16="http://schemas.microsoft.com/office/drawing/2014/main" id="{3B19F0A6-04FC-4079-9ECC-83414DE94902}"/>
                </a:ext>
              </a:extLst>
            </p:cNvPr>
            <p:cNvSpPr>
              <a:spLocks/>
            </p:cNvSpPr>
            <p:nvPr/>
          </p:nvSpPr>
          <p:spPr bwMode="auto">
            <a:xfrm>
              <a:off x="-2153" y="1672"/>
              <a:ext cx="575" cy="437"/>
            </a:xfrm>
            <a:custGeom>
              <a:avLst/>
              <a:gdLst>
                <a:gd name="T0" fmla="*/ 408 w 408"/>
                <a:gd name="T1" fmla="*/ 307 h 310"/>
                <a:gd name="T2" fmla="*/ 204 w 408"/>
                <a:gd name="T3" fmla="*/ 0 h 310"/>
                <a:gd name="T4" fmla="*/ 0 w 408"/>
                <a:gd name="T5" fmla="*/ 310 h 310"/>
                <a:gd name="T6" fmla="*/ 208 w 408"/>
                <a:gd name="T7" fmla="*/ 277 h 310"/>
                <a:gd name="T8" fmla="*/ 408 w 408"/>
                <a:gd name="T9" fmla="*/ 307 h 310"/>
              </a:gdLst>
              <a:ahLst/>
              <a:cxnLst>
                <a:cxn ang="0">
                  <a:pos x="T0" y="T1"/>
                </a:cxn>
                <a:cxn ang="0">
                  <a:pos x="T2" y="T3"/>
                </a:cxn>
                <a:cxn ang="0">
                  <a:pos x="T4" y="T5"/>
                </a:cxn>
                <a:cxn ang="0">
                  <a:pos x="T6" y="T7"/>
                </a:cxn>
                <a:cxn ang="0">
                  <a:pos x="T8" y="T9"/>
                </a:cxn>
              </a:cxnLst>
              <a:rect l="0" t="0" r="r" b="b"/>
              <a:pathLst>
                <a:path w="408" h="310">
                  <a:moveTo>
                    <a:pt x="408" y="307"/>
                  </a:moveTo>
                  <a:cubicBezTo>
                    <a:pt x="370" y="187"/>
                    <a:pt x="298" y="81"/>
                    <a:pt x="204" y="0"/>
                  </a:cubicBezTo>
                  <a:cubicBezTo>
                    <a:pt x="110" y="81"/>
                    <a:pt x="38" y="188"/>
                    <a:pt x="0" y="310"/>
                  </a:cubicBezTo>
                  <a:cubicBezTo>
                    <a:pt x="66" y="289"/>
                    <a:pt x="135" y="277"/>
                    <a:pt x="208" y="277"/>
                  </a:cubicBezTo>
                  <a:cubicBezTo>
                    <a:pt x="277" y="277"/>
                    <a:pt x="344" y="288"/>
                    <a:pt x="408" y="307"/>
                  </a:cubicBezTo>
                  <a:close/>
                </a:path>
              </a:pathLst>
            </a:custGeom>
            <a:solidFill>
              <a:srgbClr val="BAD583"/>
            </a:solidFill>
            <a:ln w="619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6">
              <a:extLst>
                <a:ext uri="{FF2B5EF4-FFF2-40B4-BE49-F238E27FC236}">
                  <a16:creationId xmlns:a16="http://schemas.microsoft.com/office/drawing/2014/main" id="{23AEE8F2-F9A8-4944-9BBD-61EF85107567}"/>
                </a:ext>
              </a:extLst>
            </p:cNvPr>
            <p:cNvSpPr>
              <a:spLocks/>
            </p:cNvSpPr>
            <p:nvPr/>
          </p:nvSpPr>
          <p:spPr bwMode="auto">
            <a:xfrm>
              <a:off x="-2153" y="2664"/>
              <a:ext cx="575" cy="438"/>
            </a:xfrm>
            <a:custGeom>
              <a:avLst/>
              <a:gdLst>
                <a:gd name="T0" fmla="*/ 0 w 408"/>
                <a:gd name="T1" fmla="*/ 0 h 311"/>
                <a:gd name="T2" fmla="*/ 204 w 408"/>
                <a:gd name="T3" fmla="*/ 311 h 311"/>
                <a:gd name="T4" fmla="*/ 408 w 408"/>
                <a:gd name="T5" fmla="*/ 3 h 311"/>
                <a:gd name="T6" fmla="*/ 208 w 408"/>
                <a:gd name="T7" fmla="*/ 33 h 311"/>
                <a:gd name="T8" fmla="*/ 0 w 408"/>
                <a:gd name="T9" fmla="*/ 0 h 311"/>
              </a:gdLst>
              <a:ahLst/>
              <a:cxnLst>
                <a:cxn ang="0">
                  <a:pos x="T0" y="T1"/>
                </a:cxn>
                <a:cxn ang="0">
                  <a:pos x="T2" y="T3"/>
                </a:cxn>
                <a:cxn ang="0">
                  <a:pos x="T4" y="T5"/>
                </a:cxn>
                <a:cxn ang="0">
                  <a:pos x="T6" y="T7"/>
                </a:cxn>
                <a:cxn ang="0">
                  <a:pos x="T8" y="T9"/>
                </a:cxn>
              </a:cxnLst>
              <a:rect l="0" t="0" r="r" b="b"/>
              <a:pathLst>
                <a:path w="408" h="311">
                  <a:moveTo>
                    <a:pt x="0" y="0"/>
                  </a:moveTo>
                  <a:cubicBezTo>
                    <a:pt x="38" y="122"/>
                    <a:pt x="110" y="230"/>
                    <a:pt x="204" y="311"/>
                  </a:cubicBezTo>
                  <a:cubicBezTo>
                    <a:pt x="299" y="230"/>
                    <a:pt x="370" y="124"/>
                    <a:pt x="408" y="3"/>
                  </a:cubicBezTo>
                  <a:cubicBezTo>
                    <a:pt x="345" y="22"/>
                    <a:pt x="278" y="33"/>
                    <a:pt x="208" y="33"/>
                  </a:cubicBezTo>
                  <a:cubicBezTo>
                    <a:pt x="135" y="33"/>
                    <a:pt x="65" y="21"/>
                    <a:pt x="0" y="0"/>
                  </a:cubicBezTo>
                  <a:close/>
                </a:path>
              </a:pathLst>
            </a:custGeom>
            <a:solidFill>
              <a:srgbClr val="BAD583"/>
            </a:solidFill>
            <a:ln w="61913"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7">
              <a:extLst>
                <a:ext uri="{FF2B5EF4-FFF2-40B4-BE49-F238E27FC236}">
                  <a16:creationId xmlns:a16="http://schemas.microsoft.com/office/drawing/2014/main" id="{0809A421-C54A-40C2-A005-586E5CC5BDEB}"/>
                </a:ext>
              </a:extLst>
            </p:cNvPr>
            <p:cNvSpPr>
              <a:spLocks/>
            </p:cNvSpPr>
            <p:nvPr/>
          </p:nvSpPr>
          <p:spPr bwMode="auto">
            <a:xfrm>
              <a:off x="-2194" y="2062"/>
              <a:ext cx="658" cy="649"/>
            </a:xfrm>
            <a:custGeom>
              <a:avLst/>
              <a:gdLst>
                <a:gd name="T0" fmla="*/ 437 w 467"/>
                <a:gd name="T1" fmla="*/ 30 h 461"/>
                <a:gd name="T2" fmla="*/ 237 w 467"/>
                <a:gd name="T3" fmla="*/ 0 h 461"/>
                <a:gd name="T4" fmla="*/ 29 w 467"/>
                <a:gd name="T5" fmla="*/ 33 h 461"/>
                <a:gd name="T6" fmla="*/ 0 w 467"/>
                <a:gd name="T7" fmla="*/ 231 h 461"/>
                <a:gd name="T8" fmla="*/ 29 w 467"/>
                <a:gd name="T9" fmla="*/ 428 h 461"/>
                <a:gd name="T10" fmla="*/ 237 w 467"/>
                <a:gd name="T11" fmla="*/ 461 h 461"/>
                <a:gd name="T12" fmla="*/ 437 w 467"/>
                <a:gd name="T13" fmla="*/ 431 h 461"/>
                <a:gd name="T14" fmla="*/ 467 w 467"/>
                <a:gd name="T15" fmla="*/ 231 h 461"/>
                <a:gd name="T16" fmla="*/ 437 w 467"/>
                <a:gd name="T17" fmla="*/ 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461">
                  <a:moveTo>
                    <a:pt x="437" y="30"/>
                  </a:moveTo>
                  <a:cubicBezTo>
                    <a:pt x="373" y="11"/>
                    <a:pt x="306" y="0"/>
                    <a:pt x="237" y="0"/>
                  </a:cubicBezTo>
                  <a:cubicBezTo>
                    <a:pt x="164" y="0"/>
                    <a:pt x="95" y="12"/>
                    <a:pt x="29" y="33"/>
                  </a:cubicBezTo>
                  <a:cubicBezTo>
                    <a:pt x="10" y="96"/>
                    <a:pt x="0" y="162"/>
                    <a:pt x="0" y="231"/>
                  </a:cubicBezTo>
                  <a:cubicBezTo>
                    <a:pt x="0" y="300"/>
                    <a:pt x="10" y="366"/>
                    <a:pt x="29" y="428"/>
                  </a:cubicBezTo>
                  <a:cubicBezTo>
                    <a:pt x="94" y="449"/>
                    <a:pt x="164" y="461"/>
                    <a:pt x="237" y="461"/>
                  </a:cubicBezTo>
                  <a:cubicBezTo>
                    <a:pt x="307" y="461"/>
                    <a:pt x="374" y="450"/>
                    <a:pt x="437" y="431"/>
                  </a:cubicBezTo>
                  <a:cubicBezTo>
                    <a:pt x="457" y="368"/>
                    <a:pt x="467" y="301"/>
                    <a:pt x="467" y="231"/>
                  </a:cubicBezTo>
                  <a:cubicBezTo>
                    <a:pt x="467" y="161"/>
                    <a:pt x="456" y="94"/>
                    <a:pt x="437" y="30"/>
                  </a:cubicBezTo>
                  <a:close/>
                </a:path>
              </a:pathLst>
            </a:custGeom>
            <a:solidFill>
              <a:srgbClr val="4E9D2D"/>
            </a:solidFill>
            <a:ln w="61913" cap="flat">
              <a:solidFill>
                <a:schemeClr val="bg1"/>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2000" b="1" dirty="0">
                  <a:solidFill>
                    <a:schemeClr val="bg1"/>
                  </a:solidFill>
                </a:rPr>
                <a:t>Ikigai</a:t>
              </a:r>
            </a:p>
          </p:txBody>
        </p:sp>
      </p:grpSp>
      <p:sp>
        <p:nvSpPr>
          <p:cNvPr id="2" name="Title 4">
            <a:extLst>
              <a:ext uri="{FF2B5EF4-FFF2-40B4-BE49-F238E27FC236}">
                <a16:creationId xmlns:a16="http://schemas.microsoft.com/office/drawing/2014/main" id="{E7FB6BA2-0C69-C309-F135-250B0794733E}"/>
              </a:ext>
            </a:extLst>
          </p:cNvPr>
          <p:cNvSpPr txBox="1">
            <a:spLocks/>
          </p:cNvSpPr>
          <p:nvPr/>
        </p:nvSpPr>
        <p:spPr>
          <a:xfrm>
            <a:off x="457200" y="182880"/>
            <a:ext cx="8961120" cy="731520"/>
          </a:xfrm>
          <a:prstGeom prst="rect">
            <a:avLst/>
          </a:prstGeom>
        </p:spPr>
        <p:txBody>
          <a:bodyPr/>
          <a:lstStyle>
            <a:lvl1pPr algn="l" defTabSz="1218895" rtl="0" eaLnBrk="1" latinLnBrk="0" hangingPunct="1">
              <a:spcBef>
                <a:spcPct val="0"/>
              </a:spcBef>
              <a:buNone/>
              <a:defRPr sz="2800" b="1" kern="1200">
                <a:solidFill>
                  <a:schemeClr val="tx1"/>
                </a:solidFill>
                <a:latin typeface="+mj-lt"/>
                <a:ea typeface="+mj-ea"/>
                <a:cs typeface="+mj-cs"/>
              </a:defRPr>
            </a:lvl1pPr>
          </a:lstStyle>
          <a:p>
            <a:r>
              <a:rPr lang="en-US" dirty="0"/>
              <a:t>What is your Ikigai?</a:t>
            </a:r>
          </a:p>
        </p:txBody>
      </p:sp>
      <p:sp>
        <p:nvSpPr>
          <p:cNvPr id="8" name="Text Placeholder 7">
            <a:extLst>
              <a:ext uri="{FF2B5EF4-FFF2-40B4-BE49-F238E27FC236}">
                <a16:creationId xmlns:a16="http://schemas.microsoft.com/office/drawing/2014/main" id="{38DCBF31-43CF-F9FE-50D5-D35495147923}"/>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4075574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kigai"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9272" y="-2958970"/>
            <a:ext cx="4342399" cy="27970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EF7BD59-2028-4BDC-AFE3-A299E5CA29C1}"/>
              </a:ext>
            </a:extLst>
          </p:cNvPr>
          <p:cNvGrpSpPr/>
          <p:nvPr/>
        </p:nvGrpSpPr>
        <p:grpSpPr>
          <a:xfrm>
            <a:off x="3207798" y="740274"/>
            <a:ext cx="5773228" cy="5797051"/>
            <a:chOff x="2961698" y="348249"/>
            <a:chExt cx="6180715" cy="6206219"/>
          </a:xfrm>
        </p:grpSpPr>
        <p:sp>
          <p:nvSpPr>
            <p:cNvPr id="16" name="Freeform 8">
              <a:extLst>
                <a:ext uri="{FF2B5EF4-FFF2-40B4-BE49-F238E27FC236}">
                  <a16:creationId xmlns:a16="http://schemas.microsoft.com/office/drawing/2014/main" id="{6A79C7D7-7479-4B81-A4CE-0E8FDC9D995F}"/>
                </a:ext>
              </a:extLst>
            </p:cNvPr>
            <p:cNvSpPr>
              <a:spLocks/>
            </p:cNvSpPr>
            <p:nvPr/>
          </p:nvSpPr>
          <p:spPr bwMode="gray">
            <a:xfrm>
              <a:off x="4172387" y="1565051"/>
              <a:ext cx="1876278" cy="1886311"/>
            </a:xfrm>
            <a:custGeom>
              <a:avLst/>
              <a:gdLst>
                <a:gd name="T0" fmla="*/ 163 w 664"/>
                <a:gd name="T1" fmla="*/ 668 h 668"/>
                <a:gd name="T2" fmla="*/ 460 w 664"/>
                <a:gd name="T3" fmla="*/ 470 h 668"/>
                <a:gd name="T4" fmla="*/ 664 w 664"/>
                <a:gd name="T5" fmla="*/ 160 h 668"/>
                <a:gd name="T6" fmla="*/ 230 w 664"/>
                <a:gd name="T7" fmla="*/ 0 h 668"/>
                <a:gd name="T8" fmla="*/ 30 w 664"/>
                <a:gd name="T9" fmla="*/ 31 h 668"/>
                <a:gd name="T10" fmla="*/ 0 w 664"/>
                <a:gd name="T11" fmla="*/ 230 h 668"/>
                <a:gd name="T12" fmla="*/ 163 w 664"/>
                <a:gd name="T13" fmla="*/ 668 h 668"/>
              </a:gdLst>
              <a:ahLst/>
              <a:cxnLst>
                <a:cxn ang="0">
                  <a:pos x="T0" y="T1"/>
                </a:cxn>
                <a:cxn ang="0">
                  <a:pos x="T2" y="T3"/>
                </a:cxn>
                <a:cxn ang="0">
                  <a:pos x="T4" y="T5"/>
                </a:cxn>
                <a:cxn ang="0">
                  <a:pos x="T6" y="T7"/>
                </a:cxn>
                <a:cxn ang="0">
                  <a:pos x="T8" y="T9"/>
                </a:cxn>
                <a:cxn ang="0">
                  <a:pos x="T10" y="T11"/>
                </a:cxn>
                <a:cxn ang="0">
                  <a:pos x="T12" y="T13"/>
                </a:cxn>
              </a:cxnLst>
              <a:rect l="0" t="0" r="r" b="b"/>
              <a:pathLst>
                <a:path w="664" h="668">
                  <a:moveTo>
                    <a:pt x="163" y="668"/>
                  </a:moveTo>
                  <a:cubicBezTo>
                    <a:pt x="241" y="577"/>
                    <a:pt x="344" y="508"/>
                    <a:pt x="460" y="470"/>
                  </a:cubicBezTo>
                  <a:cubicBezTo>
                    <a:pt x="498" y="348"/>
                    <a:pt x="570" y="241"/>
                    <a:pt x="664" y="160"/>
                  </a:cubicBezTo>
                  <a:cubicBezTo>
                    <a:pt x="548" y="60"/>
                    <a:pt x="396" y="0"/>
                    <a:pt x="230" y="0"/>
                  </a:cubicBezTo>
                  <a:cubicBezTo>
                    <a:pt x="160" y="0"/>
                    <a:pt x="93" y="11"/>
                    <a:pt x="30" y="31"/>
                  </a:cubicBezTo>
                  <a:cubicBezTo>
                    <a:pt x="10" y="94"/>
                    <a:pt x="0" y="161"/>
                    <a:pt x="0" y="230"/>
                  </a:cubicBezTo>
                  <a:cubicBezTo>
                    <a:pt x="0" y="397"/>
                    <a:pt x="61" y="550"/>
                    <a:pt x="163" y="668"/>
                  </a:cubicBezTo>
                  <a:close/>
                </a:path>
              </a:pathLst>
            </a:custGeom>
            <a:solidFill>
              <a:srgbClr val="D9D9D9">
                <a:alpha val="47000"/>
              </a:srgbClr>
            </a:solidFill>
            <a:ln w="44450" cap="flat">
              <a:solidFill>
                <a:schemeClr val="bg1"/>
              </a:solidFill>
              <a:prstDash val="solid"/>
              <a:miter lim="800000"/>
              <a:headEnd/>
              <a:tailEnd/>
            </a:ln>
          </p:spPr>
          <p:txBody>
            <a:bodyPr vert="horz" wrap="square" lIns="182880" tIns="365760" rIns="91440" bIns="45720" numCol="1" anchor="t" anchorCtr="0" compatLnSpc="1">
              <a:prstTxWarp prst="textNoShape">
                <a:avLst/>
              </a:prstTxWarp>
            </a:bodyPr>
            <a:lstStyle/>
            <a:p>
              <a:endParaRPr lang="en-US" sz="1400" b="1" dirty="0">
                <a:solidFill>
                  <a:srgbClr val="333333"/>
                </a:solidFill>
              </a:endParaRPr>
            </a:p>
          </p:txBody>
        </p:sp>
        <p:sp>
          <p:nvSpPr>
            <p:cNvPr id="17" name="Freeform 9">
              <a:extLst>
                <a:ext uri="{FF2B5EF4-FFF2-40B4-BE49-F238E27FC236}">
                  <a16:creationId xmlns:a16="http://schemas.microsoft.com/office/drawing/2014/main" id="{C327980B-4FC4-4F97-A67A-2A1B774142DE}"/>
                </a:ext>
              </a:extLst>
            </p:cNvPr>
            <p:cNvSpPr>
              <a:spLocks/>
            </p:cNvSpPr>
            <p:nvPr/>
          </p:nvSpPr>
          <p:spPr bwMode="gray">
            <a:xfrm>
              <a:off x="4183088" y="3440660"/>
              <a:ext cx="1876278" cy="1886311"/>
            </a:xfrm>
            <a:custGeom>
              <a:avLst/>
              <a:gdLst>
                <a:gd name="T0" fmla="*/ 664 w 664"/>
                <a:gd name="T1" fmla="*/ 508 h 668"/>
                <a:gd name="T2" fmla="*/ 460 w 664"/>
                <a:gd name="T3" fmla="*/ 197 h 668"/>
                <a:gd name="T4" fmla="*/ 163 w 664"/>
                <a:gd name="T5" fmla="*/ 0 h 668"/>
                <a:gd name="T6" fmla="*/ 0 w 664"/>
                <a:gd name="T7" fmla="*/ 437 h 668"/>
                <a:gd name="T8" fmla="*/ 30 w 664"/>
                <a:gd name="T9" fmla="*/ 638 h 668"/>
                <a:gd name="T10" fmla="*/ 230 w 664"/>
                <a:gd name="T11" fmla="*/ 668 h 668"/>
                <a:gd name="T12" fmla="*/ 664 w 664"/>
                <a:gd name="T13" fmla="*/ 508 h 668"/>
              </a:gdLst>
              <a:ahLst/>
              <a:cxnLst>
                <a:cxn ang="0">
                  <a:pos x="T0" y="T1"/>
                </a:cxn>
                <a:cxn ang="0">
                  <a:pos x="T2" y="T3"/>
                </a:cxn>
                <a:cxn ang="0">
                  <a:pos x="T4" y="T5"/>
                </a:cxn>
                <a:cxn ang="0">
                  <a:pos x="T6" y="T7"/>
                </a:cxn>
                <a:cxn ang="0">
                  <a:pos x="T8" y="T9"/>
                </a:cxn>
                <a:cxn ang="0">
                  <a:pos x="T10" y="T11"/>
                </a:cxn>
                <a:cxn ang="0">
                  <a:pos x="T12" y="T13"/>
                </a:cxn>
              </a:cxnLst>
              <a:rect l="0" t="0" r="r" b="b"/>
              <a:pathLst>
                <a:path w="664" h="668">
                  <a:moveTo>
                    <a:pt x="664" y="508"/>
                  </a:moveTo>
                  <a:cubicBezTo>
                    <a:pt x="570" y="427"/>
                    <a:pt x="498" y="319"/>
                    <a:pt x="460" y="197"/>
                  </a:cubicBezTo>
                  <a:cubicBezTo>
                    <a:pt x="344" y="159"/>
                    <a:pt x="241" y="90"/>
                    <a:pt x="163" y="0"/>
                  </a:cubicBezTo>
                  <a:cubicBezTo>
                    <a:pt x="61" y="117"/>
                    <a:pt x="0" y="270"/>
                    <a:pt x="0" y="437"/>
                  </a:cubicBezTo>
                  <a:cubicBezTo>
                    <a:pt x="0" y="507"/>
                    <a:pt x="11" y="574"/>
                    <a:pt x="30" y="638"/>
                  </a:cubicBezTo>
                  <a:cubicBezTo>
                    <a:pt x="94" y="657"/>
                    <a:pt x="161" y="668"/>
                    <a:pt x="230" y="668"/>
                  </a:cubicBezTo>
                  <a:cubicBezTo>
                    <a:pt x="396" y="668"/>
                    <a:pt x="548" y="608"/>
                    <a:pt x="664" y="508"/>
                  </a:cubicBezTo>
                  <a:close/>
                </a:path>
              </a:pathLst>
            </a:custGeom>
            <a:solidFill>
              <a:srgbClr val="E1F7F7">
                <a:alpha val="58000"/>
              </a:srgbClr>
            </a:solidFill>
            <a:ln w="44450" cap="flat">
              <a:solidFill>
                <a:schemeClr val="bg1"/>
              </a:solidFill>
              <a:prstDash val="solid"/>
              <a:miter lim="800000"/>
              <a:headEnd/>
              <a:tailEnd/>
            </a:ln>
          </p:spPr>
          <p:txBody>
            <a:bodyPr vert="horz" wrap="square" lIns="91440" tIns="640080" rIns="91440" bIns="45720" numCol="1" anchor="ctr" anchorCtr="0" compatLnSpc="1">
              <a:prstTxWarp prst="textNoShape">
                <a:avLst/>
              </a:prstTxWarp>
            </a:bodyPr>
            <a:lstStyle/>
            <a:p>
              <a:endParaRPr lang="en-US" sz="1400" b="1" dirty="0">
                <a:solidFill>
                  <a:srgbClr val="333333"/>
                </a:solidFill>
              </a:endParaRPr>
            </a:p>
          </p:txBody>
        </p:sp>
        <p:sp>
          <p:nvSpPr>
            <p:cNvPr id="20" name="Freeform 12">
              <a:extLst>
                <a:ext uri="{FF2B5EF4-FFF2-40B4-BE49-F238E27FC236}">
                  <a16:creationId xmlns:a16="http://schemas.microsoft.com/office/drawing/2014/main" id="{132F0D42-DBB1-433A-9E52-5B6DFF9D703A}"/>
                </a:ext>
              </a:extLst>
            </p:cNvPr>
            <p:cNvSpPr>
              <a:spLocks/>
            </p:cNvSpPr>
            <p:nvPr/>
          </p:nvSpPr>
          <p:spPr bwMode="gray">
            <a:xfrm>
              <a:off x="6059366" y="1575752"/>
              <a:ext cx="1900359" cy="1884305"/>
            </a:xfrm>
            <a:custGeom>
              <a:avLst/>
              <a:gdLst>
                <a:gd name="T0" fmla="*/ 0 w 672"/>
                <a:gd name="T1" fmla="*/ 160 h 667"/>
                <a:gd name="T2" fmla="*/ 204 w 672"/>
                <a:gd name="T3" fmla="*/ 467 h 667"/>
                <a:gd name="T4" fmla="*/ 509 w 672"/>
                <a:gd name="T5" fmla="*/ 667 h 667"/>
                <a:gd name="T6" fmla="*/ 672 w 672"/>
                <a:gd name="T7" fmla="*/ 230 h 667"/>
                <a:gd name="T8" fmla="*/ 642 w 672"/>
                <a:gd name="T9" fmla="*/ 33 h 667"/>
                <a:gd name="T10" fmla="*/ 435 w 672"/>
                <a:gd name="T11" fmla="*/ 0 h 667"/>
                <a:gd name="T12" fmla="*/ 0 w 672"/>
                <a:gd name="T13" fmla="*/ 160 h 667"/>
              </a:gdLst>
              <a:ahLst/>
              <a:cxnLst>
                <a:cxn ang="0">
                  <a:pos x="T0" y="T1"/>
                </a:cxn>
                <a:cxn ang="0">
                  <a:pos x="T2" y="T3"/>
                </a:cxn>
                <a:cxn ang="0">
                  <a:pos x="T4" y="T5"/>
                </a:cxn>
                <a:cxn ang="0">
                  <a:pos x="T6" y="T7"/>
                </a:cxn>
                <a:cxn ang="0">
                  <a:pos x="T8" y="T9"/>
                </a:cxn>
                <a:cxn ang="0">
                  <a:pos x="T10" y="T11"/>
                </a:cxn>
                <a:cxn ang="0">
                  <a:pos x="T12" y="T13"/>
                </a:cxn>
              </a:cxnLst>
              <a:rect l="0" t="0" r="r" b="b"/>
              <a:pathLst>
                <a:path w="672" h="667">
                  <a:moveTo>
                    <a:pt x="0" y="160"/>
                  </a:moveTo>
                  <a:cubicBezTo>
                    <a:pt x="94" y="241"/>
                    <a:pt x="166" y="347"/>
                    <a:pt x="204" y="467"/>
                  </a:cubicBezTo>
                  <a:cubicBezTo>
                    <a:pt x="323" y="505"/>
                    <a:pt x="428" y="575"/>
                    <a:pt x="509" y="667"/>
                  </a:cubicBezTo>
                  <a:cubicBezTo>
                    <a:pt x="610" y="550"/>
                    <a:pt x="672" y="397"/>
                    <a:pt x="672" y="230"/>
                  </a:cubicBezTo>
                  <a:cubicBezTo>
                    <a:pt x="672" y="161"/>
                    <a:pt x="662" y="95"/>
                    <a:pt x="642" y="33"/>
                  </a:cubicBezTo>
                  <a:cubicBezTo>
                    <a:pt x="577" y="12"/>
                    <a:pt x="507" y="0"/>
                    <a:pt x="435" y="0"/>
                  </a:cubicBezTo>
                  <a:cubicBezTo>
                    <a:pt x="269" y="0"/>
                    <a:pt x="117" y="60"/>
                    <a:pt x="0" y="160"/>
                  </a:cubicBezTo>
                  <a:close/>
                </a:path>
              </a:pathLst>
            </a:custGeom>
            <a:solidFill>
              <a:schemeClr val="accent3">
                <a:lumMod val="60000"/>
                <a:lumOff val="40000"/>
                <a:alpha val="45000"/>
              </a:schemeClr>
            </a:solidFill>
            <a:ln w="44450" cap="flat">
              <a:solidFill>
                <a:schemeClr val="bg1"/>
              </a:solidFill>
              <a:prstDash val="solid"/>
              <a:miter lim="800000"/>
              <a:headEnd/>
              <a:tailEnd/>
            </a:ln>
          </p:spPr>
          <p:txBody>
            <a:bodyPr vert="horz" wrap="square" lIns="365760" tIns="365760" rIns="91440" bIns="45720" numCol="1" anchor="t" anchorCtr="0" compatLnSpc="1">
              <a:prstTxWarp prst="textNoShape">
                <a:avLst/>
              </a:prstTxWarp>
            </a:bodyPr>
            <a:lstStyle/>
            <a:p>
              <a:pPr algn="ctr"/>
              <a:endParaRPr lang="en-US" sz="1400" b="1" dirty="0">
                <a:solidFill>
                  <a:srgbClr val="333333"/>
                </a:solidFill>
              </a:endParaRPr>
            </a:p>
          </p:txBody>
        </p:sp>
        <p:sp>
          <p:nvSpPr>
            <p:cNvPr id="21" name="Freeform 13">
              <a:extLst>
                <a:ext uri="{FF2B5EF4-FFF2-40B4-BE49-F238E27FC236}">
                  <a16:creationId xmlns:a16="http://schemas.microsoft.com/office/drawing/2014/main" id="{0DD22043-9B4F-40C4-BF69-BD6C47FDEE48}"/>
                </a:ext>
              </a:extLst>
            </p:cNvPr>
            <p:cNvSpPr>
              <a:spLocks/>
            </p:cNvSpPr>
            <p:nvPr/>
          </p:nvSpPr>
          <p:spPr bwMode="gray">
            <a:xfrm>
              <a:off x="6059366" y="3438654"/>
              <a:ext cx="1900359" cy="1888318"/>
            </a:xfrm>
            <a:custGeom>
              <a:avLst/>
              <a:gdLst>
                <a:gd name="T0" fmla="*/ 509 w 672"/>
                <a:gd name="T1" fmla="*/ 0 h 669"/>
                <a:gd name="T2" fmla="*/ 204 w 672"/>
                <a:gd name="T3" fmla="*/ 201 h 669"/>
                <a:gd name="T4" fmla="*/ 0 w 672"/>
                <a:gd name="T5" fmla="*/ 509 h 669"/>
                <a:gd name="T6" fmla="*/ 435 w 672"/>
                <a:gd name="T7" fmla="*/ 669 h 669"/>
                <a:gd name="T8" fmla="*/ 642 w 672"/>
                <a:gd name="T9" fmla="*/ 636 h 669"/>
                <a:gd name="T10" fmla="*/ 672 w 672"/>
                <a:gd name="T11" fmla="*/ 438 h 669"/>
                <a:gd name="T12" fmla="*/ 509 w 672"/>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672" h="669">
                  <a:moveTo>
                    <a:pt x="509" y="0"/>
                  </a:moveTo>
                  <a:cubicBezTo>
                    <a:pt x="429" y="93"/>
                    <a:pt x="323" y="163"/>
                    <a:pt x="204" y="201"/>
                  </a:cubicBezTo>
                  <a:cubicBezTo>
                    <a:pt x="166" y="322"/>
                    <a:pt x="95" y="428"/>
                    <a:pt x="0" y="509"/>
                  </a:cubicBezTo>
                  <a:cubicBezTo>
                    <a:pt x="117" y="609"/>
                    <a:pt x="269" y="669"/>
                    <a:pt x="435" y="669"/>
                  </a:cubicBezTo>
                  <a:cubicBezTo>
                    <a:pt x="507" y="669"/>
                    <a:pt x="577" y="658"/>
                    <a:pt x="642" y="636"/>
                  </a:cubicBezTo>
                  <a:cubicBezTo>
                    <a:pt x="661" y="574"/>
                    <a:pt x="672" y="507"/>
                    <a:pt x="672" y="438"/>
                  </a:cubicBezTo>
                  <a:cubicBezTo>
                    <a:pt x="672" y="271"/>
                    <a:pt x="610" y="118"/>
                    <a:pt x="509" y="0"/>
                  </a:cubicBezTo>
                  <a:close/>
                </a:path>
              </a:pathLst>
            </a:custGeom>
            <a:solidFill>
              <a:schemeClr val="accent1">
                <a:lumMod val="40000"/>
                <a:lumOff val="60000"/>
                <a:alpha val="51000"/>
              </a:schemeClr>
            </a:solidFill>
            <a:ln w="44450" cap="flat">
              <a:solidFill>
                <a:schemeClr val="bg1"/>
              </a:solidFill>
              <a:prstDash val="solid"/>
              <a:miter lim="800000"/>
              <a:headEnd/>
              <a:tailEnd/>
            </a:ln>
          </p:spPr>
          <p:txBody>
            <a:bodyPr vert="horz" wrap="square" lIns="365760" tIns="731520" rIns="0" bIns="45720" numCol="1" anchor="ctr" anchorCtr="0" compatLnSpc="1">
              <a:prstTxWarp prst="textNoShape">
                <a:avLst/>
              </a:prstTxWarp>
            </a:bodyPr>
            <a:lstStyle/>
            <a:p>
              <a:endParaRPr lang="en-US" sz="1400" b="1" dirty="0">
                <a:solidFill>
                  <a:srgbClr val="333333"/>
                </a:solidFill>
              </a:endParaRPr>
            </a:p>
          </p:txBody>
        </p:sp>
        <p:sp>
          <p:nvSpPr>
            <p:cNvPr id="25" name="Freeform 17">
              <a:extLst>
                <a:ext uri="{FF2B5EF4-FFF2-40B4-BE49-F238E27FC236}">
                  <a16:creationId xmlns:a16="http://schemas.microsoft.com/office/drawing/2014/main" id="{0809A421-C54A-40C2-A005-586E5CC5BDEB}"/>
                </a:ext>
              </a:extLst>
            </p:cNvPr>
            <p:cNvSpPr>
              <a:spLocks/>
            </p:cNvSpPr>
            <p:nvPr/>
          </p:nvSpPr>
          <p:spPr bwMode="gray">
            <a:xfrm>
              <a:off x="5401164" y="2788479"/>
              <a:ext cx="1320418" cy="1302358"/>
            </a:xfrm>
            <a:custGeom>
              <a:avLst/>
              <a:gdLst>
                <a:gd name="T0" fmla="*/ 437 w 467"/>
                <a:gd name="T1" fmla="*/ 30 h 461"/>
                <a:gd name="T2" fmla="*/ 237 w 467"/>
                <a:gd name="T3" fmla="*/ 0 h 461"/>
                <a:gd name="T4" fmla="*/ 29 w 467"/>
                <a:gd name="T5" fmla="*/ 33 h 461"/>
                <a:gd name="T6" fmla="*/ 0 w 467"/>
                <a:gd name="T7" fmla="*/ 231 h 461"/>
                <a:gd name="T8" fmla="*/ 29 w 467"/>
                <a:gd name="T9" fmla="*/ 428 h 461"/>
                <a:gd name="T10" fmla="*/ 237 w 467"/>
                <a:gd name="T11" fmla="*/ 461 h 461"/>
                <a:gd name="T12" fmla="*/ 437 w 467"/>
                <a:gd name="T13" fmla="*/ 431 h 461"/>
                <a:gd name="T14" fmla="*/ 467 w 467"/>
                <a:gd name="T15" fmla="*/ 231 h 461"/>
                <a:gd name="T16" fmla="*/ 437 w 467"/>
                <a:gd name="T17" fmla="*/ 3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461">
                  <a:moveTo>
                    <a:pt x="437" y="30"/>
                  </a:moveTo>
                  <a:cubicBezTo>
                    <a:pt x="373" y="11"/>
                    <a:pt x="306" y="0"/>
                    <a:pt x="237" y="0"/>
                  </a:cubicBezTo>
                  <a:cubicBezTo>
                    <a:pt x="164" y="0"/>
                    <a:pt x="95" y="12"/>
                    <a:pt x="29" y="33"/>
                  </a:cubicBezTo>
                  <a:cubicBezTo>
                    <a:pt x="10" y="96"/>
                    <a:pt x="0" y="162"/>
                    <a:pt x="0" y="231"/>
                  </a:cubicBezTo>
                  <a:cubicBezTo>
                    <a:pt x="0" y="300"/>
                    <a:pt x="10" y="366"/>
                    <a:pt x="29" y="428"/>
                  </a:cubicBezTo>
                  <a:cubicBezTo>
                    <a:pt x="94" y="449"/>
                    <a:pt x="164" y="461"/>
                    <a:pt x="237" y="461"/>
                  </a:cubicBezTo>
                  <a:cubicBezTo>
                    <a:pt x="307" y="461"/>
                    <a:pt x="374" y="450"/>
                    <a:pt x="437" y="431"/>
                  </a:cubicBezTo>
                  <a:cubicBezTo>
                    <a:pt x="457" y="368"/>
                    <a:pt x="467" y="301"/>
                    <a:pt x="467" y="231"/>
                  </a:cubicBezTo>
                  <a:cubicBezTo>
                    <a:pt x="467" y="161"/>
                    <a:pt x="456" y="94"/>
                    <a:pt x="437" y="30"/>
                  </a:cubicBezTo>
                  <a:close/>
                </a:path>
              </a:pathLst>
            </a:custGeom>
            <a:solidFill>
              <a:schemeClr val="accent1"/>
            </a:solidFill>
            <a:ln w="44450" cap="flat">
              <a:solidFill>
                <a:schemeClr val="bg1"/>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3200" b="1" dirty="0">
                  <a:solidFill>
                    <a:schemeClr val="bg1"/>
                  </a:solidFill>
                </a:rPr>
                <a:t>ikigai</a:t>
              </a:r>
            </a:p>
          </p:txBody>
        </p:sp>
        <p:sp>
          <p:nvSpPr>
            <p:cNvPr id="10" name="Freeform 5">
              <a:extLst>
                <a:ext uri="{FF2B5EF4-FFF2-40B4-BE49-F238E27FC236}">
                  <a16:creationId xmlns:a16="http://schemas.microsoft.com/office/drawing/2014/main" id="{D897673D-F673-4F41-B919-3E32BD69600C}"/>
                </a:ext>
              </a:extLst>
            </p:cNvPr>
            <p:cNvSpPr>
              <a:spLocks/>
            </p:cNvSpPr>
            <p:nvPr/>
          </p:nvSpPr>
          <p:spPr bwMode="gray">
            <a:xfrm>
              <a:off x="4280091" y="348249"/>
              <a:ext cx="3579975" cy="1687647"/>
            </a:xfrm>
            <a:custGeom>
              <a:avLst/>
              <a:gdLst>
                <a:gd name="T0" fmla="*/ 634 w 1276"/>
                <a:gd name="T1" fmla="*/ 598 h 598"/>
                <a:gd name="T2" fmla="*/ 1069 w 1276"/>
                <a:gd name="T3" fmla="*/ 438 h 598"/>
                <a:gd name="T4" fmla="*/ 1276 w 1276"/>
                <a:gd name="T5" fmla="*/ 471 h 598"/>
                <a:gd name="T6" fmla="*/ 638 w 1276"/>
                <a:gd name="T7" fmla="*/ 0 h 598"/>
                <a:gd name="T8" fmla="*/ 0 w 1276"/>
                <a:gd name="T9" fmla="*/ 469 h 598"/>
                <a:gd name="T10" fmla="*/ 200 w 1276"/>
                <a:gd name="T11" fmla="*/ 438 h 598"/>
                <a:gd name="T12" fmla="*/ 634 w 1276"/>
                <a:gd name="T13" fmla="*/ 598 h 598"/>
              </a:gdLst>
              <a:ahLst/>
              <a:cxnLst>
                <a:cxn ang="0">
                  <a:pos x="T0" y="T1"/>
                </a:cxn>
                <a:cxn ang="0">
                  <a:pos x="T2" y="T3"/>
                </a:cxn>
                <a:cxn ang="0">
                  <a:pos x="T4" y="T5"/>
                </a:cxn>
                <a:cxn ang="0">
                  <a:pos x="T6" y="T7"/>
                </a:cxn>
                <a:cxn ang="0">
                  <a:pos x="T8" y="T9"/>
                </a:cxn>
                <a:cxn ang="0">
                  <a:pos x="T10" y="T11"/>
                </a:cxn>
                <a:cxn ang="0">
                  <a:pos x="T12" y="T13"/>
                </a:cxn>
              </a:cxnLst>
              <a:rect l="0" t="0" r="r" b="b"/>
              <a:pathLst>
                <a:path w="1276" h="598">
                  <a:moveTo>
                    <a:pt x="634" y="598"/>
                  </a:moveTo>
                  <a:cubicBezTo>
                    <a:pt x="751" y="498"/>
                    <a:pt x="903" y="438"/>
                    <a:pt x="1069" y="438"/>
                  </a:cubicBezTo>
                  <a:cubicBezTo>
                    <a:pt x="1141" y="438"/>
                    <a:pt x="1211" y="450"/>
                    <a:pt x="1276" y="471"/>
                  </a:cubicBezTo>
                  <a:cubicBezTo>
                    <a:pt x="1192" y="198"/>
                    <a:pt x="938" y="0"/>
                    <a:pt x="638" y="0"/>
                  </a:cubicBezTo>
                  <a:cubicBezTo>
                    <a:pt x="338" y="0"/>
                    <a:pt x="85" y="197"/>
                    <a:pt x="0" y="469"/>
                  </a:cubicBezTo>
                  <a:cubicBezTo>
                    <a:pt x="63" y="449"/>
                    <a:pt x="130" y="438"/>
                    <a:pt x="200" y="438"/>
                  </a:cubicBezTo>
                  <a:cubicBezTo>
                    <a:pt x="366" y="438"/>
                    <a:pt x="518" y="498"/>
                    <a:pt x="634" y="598"/>
                  </a:cubicBezTo>
                  <a:close/>
                </a:path>
              </a:pathLst>
            </a:custGeom>
            <a:solidFill>
              <a:srgbClr val="767676"/>
            </a:solidFill>
            <a:ln w="44450" cap="flat">
              <a:solidFill>
                <a:srgbClr val="C9C9C9"/>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2200" b="1" dirty="0">
                  <a:solidFill>
                    <a:schemeClr val="bg1"/>
                  </a:solidFill>
                </a:rPr>
                <a:t>What you </a:t>
              </a:r>
              <a:br>
                <a:rPr lang="en-US" sz="2200" b="1" dirty="0">
                  <a:solidFill>
                    <a:schemeClr val="bg1"/>
                  </a:solidFill>
                </a:rPr>
              </a:br>
              <a:r>
                <a:rPr lang="en-US" sz="2200" b="1" dirty="0">
                  <a:solidFill>
                    <a:schemeClr val="bg1"/>
                  </a:solidFill>
                </a:rPr>
                <a:t>LOVE</a:t>
              </a:r>
            </a:p>
          </p:txBody>
        </p:sp>
        <p:sp>
          <p:nvSpPr>
            <p:cNvPr id="11" name="Freeform 6">
              <a:extLst>
                <a:ext uri="{FF2B5EF4-FFF2-40B4-BE49-F238E27FC236}">
                  <a16:creationId xmlns:a16="http://schemas.microsoft.com/office/drawing/2014/main" id="{1F53D077-B292-4216-ACFB-9FBCFF8BA177}"/>
                </a:ext>
              </a:extLst>
            </p:cNvPr>
            <p:cNvSpPr>
              <a:spLocks/>
            </p:cNvSpPr>
            <p:nvPr/>
          </p:nvSpPr>
          <p:spPr bwMode="gray">
            <a:xfrm>
              <a:off x="4270729" y="4868828"/>
              <a:ext cx="3578635" cy="1685640"/>
            </a:xfrm>
            <a:custGeom>
              <a:avLst/>
              <a:gdLst>
                <a:gd name="T0" fmla="*/ 634 w 1276"/>
                <a:gd name="T1" fmla="*/ 0 h 597"/>
                <a:gd name="T2" fmla="*/ 200 w 1276"/>
                <a:gd name="T3" fmla="*/ 160 h 597"/>
                <a:gd name="T4" fmla="*/ 0 w 1276"/>
                <a:gd name="T5" fmla="*/ 130 h 597"/>
                <a:gd name="T6" fmla="*/ 638 w 1276"/>
                <a:gd name="T7" fmla="*/ 597 h 597"/>
                <a:gd name="T8" fmla="*/ 1276 w 1276"/>
                <a:gd name="T9" fmla="*/ 127 h 597"/>
                <a:gd name="T10" fmla="*/ 1069 w 1276"/>
                <a:gd name="T11" fmla="*/ 160 h 597"/>
                <a:gd name="T12" fmla="*/ 634 w 1276"/>
                <a:gd name="T13" fmla="*/ 0 h 597"/>
              </a:gdLst>
              <a:ahLst/>
              <a:cxnLst>
                <a:cxn ang="0">
                  <a:pos x="T0" y="T1"/>
                </a:cxn>
                <a:cxn ang="0">
                  <a:pos x="T2" y="T3"/>
                </a:cxn>
                <a:cxn ang="0">
                  <a:pos x="T4" y="T5"/>
                </a:cxn>
                <a:cxn ang="0">
                  <a:pos x="T6" y="T7"/>
                </a:cxn>
                <a:cxn ang="0">
                  <a:pos x="T8" y="T9"/>
                </a:cxn>
                <a:cxn ang="0">
                  <a:pos x="T10" y="T11"/>
                </a:cxn>
                <a:cxn ang="0">
                  <a:pos x="T12" y="T13"/>
                </a:cxn>
              </a:cxnLst>
              <a:rect l="0" t="0" r="r" b="b"/>
              <a:pathLst>
                <a:path w="1276" h="597">
                  <a:moveTo>
                    <a:pt x="634" y="0"/>
                  </a:moveTo>
                  <a:cubicBezTo>
                    <a:pt x="518" y="100"/>
                    <a:pt x="366" y="160"/>
                    <a:pt x="200" y="160"/>
                  </a:cubicBezTo>
                  <a:cubicBezTo>
                    <a:pt x="131" y="160"/>
                    <a:pt x="64" y="149"/>
                    <a:pt x="0" y="130"/>
                  </a:cubicBezTo>
                  <a:cubicBezTo>
                    <a:pt x="86" y="401"/>
                    <a:pt x="339" y="597"/>
                    <a:pt x="638" y="597"/>
                  </a:cubicBezTo>
                  <a:cubicBezTo>
                    <a:pt x="938" y="597"/>
                    <a:pt x="1192" y="399"/>
                    <a:pt x="1276" y="127"/>
                  </a:cubicBezTo>
                  <a:cubicBezTo>
                    <a:pt x="1211" y="149"/>
                    <a:pt x="1141" y="160"/>
                    <a:pt x="1069" y="160"/>
                  </a:cubicBezTo>
                  <a:cubicBezTo>
                    <a:pt x="903" y="160"/>
                    <a:pt x="751" y="100"/>
                    <a:pt x="634" y="0"/>
                  </a:cubicBezTo>
                  <a:close/>
                </a:path>
              </a:pathLst>
            </a:custGeom>
            <a:solidFill>
              <a:srgbClr val="3769FF"/>
            </a:solidFill>
            <a:ln w="44450" cap="flat">
              <a:solidFill>
                <a:srgbClr val="C9C9C9"/>
              </a:solidFill>
              <a:prstDash val="solid"/>
              <a:miter lim="800000"/>
              <a:headEnd/>
              <a:tailEnd/>
            </a:ln>
          </p:spPr>
          <p:txBody>
            <a:bodyPr vert="horz" wrap="square" lIns="91440" tIns="182880" rIns="91440" bIns="45720" numCol="1" anchor="ctr" anchorCtr="0" compatLnSpc="1">
              <a:prstTxWarp prst="textNoShape">
                <a:avLst/>
              </a:prstTxWarp>
            </a:bodyPr>
            <a:lstStyle/>
            <a:p>
              <a:pPr algn="ctr"/>
              <a:r>
                <a:rPr lang="en-US" sz="2200" b="1" dirty="0">
                  <a:solidFill>
                    <a:schemeClr val="bg1"/>
                  </a:solidFill>
                </a:rPr>
                <a:t>What you can be </a:t>
              </a:r>
              <a:br>
                <a:rPr lang="en-US" sz="2200" b="1" dirty="0">
                  <a:solidFill>
                    <a:schemeClr val="bg1"/>
                  </a:solidFill>
                </a:rPr>
              </a:br>
              <a:r>
                <a:rPr lang="en-US" sz="2200" b="1" dirty="0">
                  <a:solidFill>
                    <a:schemeClr val="bg1"/>
                  </a:solidFill>
                </a:rPr>
                <a:t>PAID FOR</a:t>
              </a:r>
            </a:p>
          </p:txBody>
        </p:sp>
        <p:sp>
          <p:nvSpPr>
            <p:cNvPr id="15" name="Freeform 7">
              <a:extLst>
                <a:ext uri="{FF2B5EF4-FFF2-40B4-BE49-F238E27FC236}">
                  <a16:creationId xmlns:a16="http://schemas.microsoft.com/office/drawing/2014/main" id="{A0A06687-8F0D-400A-9294-23884FA069CD}"/>
                </a:ext>
              </a:extLst>
            </p:cNvPr>
            <p:cNvSpPr>
              <a:spLocks/>
            </p:cNvSpPr>
            <p:nvPr/>
          </p:nvSpPr>
          <p:spPr bwMode="gray">
            <a:xfrm>
              <a:off x="2961698" y="1674751"/>
              <a:ext cx="1697680" cy="3573500"/>
            </a:xfrm>
            <a:custGeom>
              <a:avLst/>
              <a:gdLst>
                <a:gd name="T0" fmla="*/ 601 w 601"/>
                <a:gd name="T1" fmla="*/ 637 h 1275"/>
                <a:gd name="T2" fmla="*/ 438 w 601"/>
                <a:gd name="T3" fmla="*/ 199 h 1275"/>
                <a:gd name="T4" fmla="*/ 468 w 601"/>
                <a:gd name="T5" fmla="*/ 0 h 1275"/>
                <a:gd name="T6" fmla="*/ 0 w 601"/>
                <a:gd name="T7" fmla="*/ 637 h 1275"/>
                <a:gd name="T8" fmla="*/ 468 w 601"/>
                <a:gd name="T9" fmla="*/ 1275 h 1275"/>
                <a:gd name="T10" fmla="*/ 438 w 601"/>
                <a:gd name="T11" fmla="*/ 1074 h 1275"/>
                <a:gd name="T12" fmla="*/ 601 w 601"/>
                <a:gd name="T13" fmla="*/ 637 h 1275"/>
              </a:gdLst>
              <a:ahLst/>
              <a:cxnLst>
                <a:cxn ang="0">
                  <a:pos x="T0" y="T1"/>
                </a:cxn>
                <a:cxn ang="0">
                  <a:pos x="T2" y="T3"/>
                </a:cxn>
                <a:cxn ang="0">
                  <a:pos x="T4" y="T5"/>
                </a:cxn>
                <a:cxn ang="0">
                  <a:pos x="T6" y="T7"/>
                </a:cxn>
                <a:cxn ang="0">
                  <a:pos x="T8" y="T9"/>
                </a:cxn>
                <a:cxn ang="0">
                  <a:pos x="T10" y="T11"/>
                </a:cxn>
                <a:cxn ang="0">
                  <a:pos x="T12" y="T13"/>
                </a:cxn>
              </a:cxnLst>
              <a:rect l="0" t="0" r="r" b="b"/>
              <a:pathLst>
                <a:path w="601" h="1275">
                  <a:moveTo>
                    <a:pt x="601" y="637"/>
                  </a:moveTo>
                  <a:cubicBezTo>
                    <a:pt x="499" y="519"/>
                    <a:pt x="438" y="366"/>
                    <a:pt x="438" y="199"/>
                  </a:cubicBezTo>
                  <a:cubicBezTo>
                    <a:pt x="438" y="130"/>
                    <a:pt x="448" y="63"/>
                    <a:pt x="468" y="0"/>
                  </a:cubicBezTo>
                  <a:cubicBezTo>
                    <a:pt x="197" y="85"/>
                    <a:pt x="0" y="338"/>
                    <a:pt x="0" y="637"/>
                  </a:cubicBezTo>
                  <a:cubicBezTo>
                    <a:pt x="0" y="936"/>
                    <a:pt x="197" y="1190"/>
                    <a:pt x="468" y="1275"/>
                  </a:cubicBezTo>
                  <a:cubicBezTo>
                    <a:pt x="449" y="1211"/>
                    <a:pt x="438" y="1144"/>
                    <a:pt x="438" y="1074"/>
                  </a:cubicBezTo>
                  <a:cubicBezTo>
                    <a:pt x="438" y="907"/>
                    <a:pt x="499" y="754"/>
                    <a:pt x="601" y="637"/>
                  </a:cubicBezTo>
                  <a:close/>
                </a:path>
              </a:pathLst>
            </a:custGeom>
            <a:solidFill>
              <a:schemeClr val="accent2"/>
            </a:solidFill>
            <a:ln w="44450" cap="flat">
              <a:solidFill>
                <a:srgbClr val="C9C9C9"/>
              </a:solidFill>
              <a:prstDash val="solid"/>
              <a:miter lim="800000"/>
              <a:headEnd/>
              <a:tailEnd/>
            </a:ln>
          </p:spPr>
          <p:txBody>
            <a:bodyPr vert="horz" wrap="square" lIns="274320" tIns="0" rIns="91440" bIns="45720" numCol="1" anchor="ctr" anchorCtr="0" compatLnSpc="1">
              <a:prstTxWarp prst="textNoShape">
                <a:avLst/>
              </a:prstTxWarp>
            </a:bodyPr>
            <a:lstStyle/>
            <a:p>
              <a:r>
                <a:rPr lang="en-US" sz="2200" b="1" dirty="0">
                  <a:solidFill>
                    <a:schemeClr val="bg1"/>
                  </a:solidFill>
                </a:rPr>
                <a:t>What </a:t>
              </a:r>
              <a:br>
                <a:rPr lang="en-US" sz="2200" b="1" dirty="0">
                  <a:solidFill>
                    <a:schemeClr val="bg1"/>
                  </a:solidFill>
                </a:rPr>
              </a:br>
              <a:r>
                <a:rPr lang="en-US" sz="2200" b="1" dirty="0">
                  <a:solidFill>
                    <a:schemeClr val="bg1"/>
                  </a:solidFill>
                </a:rPr>
                <a:t>you are </a:t>
              </a:r>
              <a:br>
                <a:rPr lang="en-US" sz="2200" b="1" dirty="0">
                  <a:solidFill>
                    <a:schemeClr val="bg1"/>
                  </a:solidFill>
                </a:rPr>
              </a:br>
              <a:r>
                <a:rPr lang="en-US" sz="2200" b="1" dirty="0">
                  <a:solidFill>
                    <a:schemeClr val="bg1"/>
                  </a:solidFill>
                </a:rPr>
                <a:t>GOOD </a:t>
              </a:r>
              <a:br>
                <a:rPr lang="en-US" sz="2200" b="1" dirty="0">
                  <a:solidFill>
                    <a:schemeClr val="bg1"/>
                  </a:solidFill>
                </a:rPr>
              </a:br>
              <a:r>
                <a:rPr lang="en-US" sz="2200" b="1" dirty="0">
                  <a:solidFill>
                    <a:schemeClr val="bg1"/>
                  </a:solidFill>
                </a:rPr>
                <a:t>AT</a:t>
              </a:r>
            </a:p>
          </p:txBody>
        </p:sp>
        <p:sp>
          <p:nvSpPr>
            <p:cNvPr id="19" name="Freeform 11">
              <a:extLst>
                <a:ext uri="{FF2B5EF4-FFF2-40B4-BE49-F238E27FC236}">
                  <a16:creationId xmlns:a16="http://schemas.microsoft.com/office/drawing/2014/main" id="{D6A4442F-3981-400B-9372-F30E03CCD974}"/>
                </a:ext>
              </a:extLst>
            </p:cNvPr>
            <p:cNvSpPr>
              <a:spLocks/>
            </p:cNvSpPr>
            <p:nvPr/>
          </p:nvSpPr>
          <p:spPr bwMode="gray">
            <a:xfrm>
              <a:off x="7462793" y="1675419"/>
              <a:ext cx="1679620" cy="3585998"/>
            </a:xfrm>
            <a:custGeom>
              <a:avLst/>
              <a:gdLst>
                <a:gd name="T0" fmla="*/ 594 w 594"/>
                <a:gd name="T1" fmla="*/ 635 h 1270"/>
                <a:gd name="T2" fmla="*/ 133 w 594"/>
                <a:gd name="T3" fmla="*/ 0 h 1270"/>
                <a:gd name="T4" fmla="*/ 163 w 594"/>
                <a:gd name="T5" fmla="*/ 197 h 1270"/>
                <a:gd name="T6" fmla="*/ 0 w 594"/>
                <a:gd name="T7" fmla="*/ 634 h 1270"/>
                <a:gd name="T8" fmla="*/ 163 w 594"/>
                <a:gd name="T9" fmla="*/ 1072 h 1270"/>
                <a:gd name="T10" fmla="*/ 133 w 594"/>
                <a:gd name="T11" fmla="*/ 1270 h 1270"/>
                <a:gd name="T12" fmla="*/ 594 w 594"/>
                <a:gd name="T13" fmla="*/ 635 h 1270"/>
              </a:gdLst>
              <a:ahLst/>
              <a:cxnLst>
                <a:cxn ang="0">
                  <a:pos x="T0" y="T1"/>
                </a:cxn>
                <a:cxn ang="0">
                  <a:pos x="T2" y="T3"/>
                </a:cxn>
                <a:cxn ang="0">
                  <a:pos x="T4" y="T5"/>
                </a:cxn>
                <a:cxn ang="0">
                  <a:pos x="T6" y="T7"/>
                </a:cxn>
                <a:cxn ang="0">
                  <a:pos x="T8" y="T9"/>
                </a:cxn>
                <a:cxn ang="0">
                  <a:pos x="T10" y="T11"/>
                </a:cxn>
                <a:cxn ang="0">
                  <a:pos x="T12" y="T13"/>
                </a:cxn>
              </a:cxnLst>
              <a:rect l="0" t="0" r="r" b="b"/>
              <a:pathLst>
                <a:path w="594" h="1270">
                  <a:moveTo>
                    <a:pt x="594" y="635"/>
                  </a:moveTo>
                  <a:cubicBezTo>
                    <a:pt x="594" y="339"/>
                    <a:pt x="401" y="87"/>
                    <a:pt x="133" y="0"/>
                  </a:cubicBezTo>
                  <a:cubicBezTo>
                    <a:pt x="153" y="62"/>
                    <a:pt x="163" y="128"/>
                    <a:pt x="163" y="197"/>
                  </a:cubicBezTo>
                  <a:cubicBezTo>
                    <a:pt x="163" y="364"/>
                    <a:pt x="101" y="517"/>
                    <a:pt x="0" y="634"/>
                  </a:cubicBezTo>
                  <a:cubicBezTo>
                    <a:pt x="101" y="752"/>
                    <a:pt x="163" y="905"/>
                    <a:pt x="163" y="1072"/>
                  </a:cubicBezTo>
                  <a:cubicBezTo>
                    <a:pt x="163" y="1141"/>
                    <a:pt x="152" y="1208"/>
                    <a:pt x="133" y="1270"/>
                  </a:cubicBezTo>
                  <a:cubicBezTo>
                    <a:pt x="400" y="1183"/>
                    <a:pt x="594" y="932"/>
                    <a:pt x="594" y="635"/>
                  </a:cubicBezTo>
                  <a:close/>
                </a:path>
              </a:pathLst>
            </a:custGeom>
            <a:solidFill>
              <a:schemeClr val="accent3"/>
            </a:solidFill>
            <a:ln w="44450" cap="flat">
              <a:solidFill>
                <a:srgbClr val="C9C9C9"/>
              </a:solidFill>
              <a:prstDash val="solid"/>
              <a:miter lim="800000"/>
              <a:headEnd/>
              <a:tailEnd/>
            </a:ln>
          </p:spPr>
          <p:txBody>
            <a:bodyPr vert="horz" wrap="square" lIns="91440" tIns="0" rIns="137160" bIns="45720" numCol="1" anchor="ctr" anchorCtr="0" compatLnSpc="1">
              <a:prstTxWarp prst="textNoShape">
                <a:avLst/>
              </a:prstTxWarp>
            </a:bodyPr>
            <a:lstStyle/>
            <a:p>
              <a:pPr algn="r"/>
              <a:r>
                <a:rPr lang="en-US" sz="2200" b="1" dirty="0">
                  <a:solidFill>
                    <a:schemeClr val="bg1"/>
                  </a:solidFill>
                </a:rPr>
                <a:t>What </a:t>
              </a:r>
              <a:br>
                <a:rPr lang="en-US" sz="2200" b="1" dirty="0">
                  <a:solidFill>
                    <a:schemeClr val="bg1"/>
                  </a:solidFill>
                </a:rPr>
              </a:br>
              <a:r>
                <a:rPr lang="en-US" sz="2200" b="1" dirty="0">
                  <a:solidFill>
                    <a:schemeClr val="bg1"/>
                  </a:solidFill>
                </a:rPr>
                <a:t>the world </a:t>
              </a:r>
              <a:br>
                <a:rPr lang="en-US" sz="2200" b="1" dirty="0">
                  <a:solidFill>
                    <a:schemeClr val="bg1"/>
                  </a:solidFill>
                </a:rPr>
              </a:br>
              <a:r>
                <a:rPr lang="en-US" sz="2200" b="1" dirty="0">
                  <a:solidFill>
                    <a:schemeClr val="bg1"/>
                  </a:solidFill>
                </a:rPr>
                <a:t>NEEDS</a:t>
              </a:r>
            </a:p>
          </p:txBody>
        </p:sp>
        <p:sp>
          <p:nvSpPr>
            <p:cNvPr id="18" name="Freeform 10">
              <a:extLst>
                <a:ext uri="{FF2B5EF4-FFF2-40B4-BE49-F238E27FC236}">
                  <a16:creationId xmlns:a16="http://schemas.microsoft.com/office/drawing/2014/main" id="{BDA0C580-E225-4475-83F3-430E95AC6CC6}"/>
                </a:ext>
              </a:extLst>
            </p:cNvPr>
            <p:cNvSpPr>
              <a:spLocks/>
            </p:cNvSpPr>
            <p:nvPr/>
          </p:nvSpPr>
          <p:spPr bwMode="gray">
            <a:xfrm>
              <a:off x="4644632" y="2877443"/>
              <a:ext cx="838806" cy="1113727"/>
            </a:xfrm>
            <a:custGeom>
              <a:avLst/>
              <a:gdLst>
                <a:gd name="T0" fmla="*/ 297 w 297"/>
                <a:gd name="T1" fmla="*/ 0 h 395"/>
                <a:gd name="T2" fmla="*/ 0 w 297"/>
                <a:gd name="T3" fmla="*/ 198 h 395"/>
                <a:gd name="T4" fmla="*/ 297 w 297"/>
                <a:gd name="T5" fmla="*/ 395 h 395"/>
                <a:gd name="T6" fmla="*/ 268 w 297"/>
                <a:gd name="T7" fmla="*/ 198 h 395"/>
                <a:gd name="T8" fmla="*/ 297 w 297"/>
                <a:gd name="T9" fmla="*/ 0 h 395"/>
              </a:gdLst>
              <a:ahLst/>
              <a:cxnLst>
                <a:cxn ang="0">
                  <a:pos x="T0" y="T1"/>
                </a:cxn>
                <a:cxn ang="0">
                  <a:pos x="T2" y="T3"/>
                </a:cxn>
                <a:cxn ang="0">
                  <a:pos x="T4" y="T5"/>
                </a:cxn>
                <a:cxn ang="0">
                  <a:pos x="T6" y="T7"/>
                </a:cxn>
                <a:cxn ang="0">
                  <a:pos x="T8" y="T9"/>
                </a:cxn>
              </a:cxnLst>
              <a:rect l="0" t="0" r="r" b="b"/>
              <a:pathLst>
                <a:path w="297" h="395">
                  <a:moveTo>
                    <a:pt x="297" y="0"/>
                  </a:moveTo>
                  <a:cubicBezTo>
                    <a:pt x="181" y="38"/>
                    <a:pt x="78" y="107"/>
                    <a:pt x="0" y="198"/>
                  </a:cubicBezTo>
                  <a:cubicBezTo>
                    <a:pt x="78" y="288"/>
                    <a:pt x="181" y="357"/>
                    <a:pt x="297" y="395"/>
                  </a:cubicBezTo>
                  <a:cubicBezTo>
                    <a:pt x="278" y="333"/>
                    <a:pt x="268" y="267"/>
                    <a:pt x="268" y="198"/>
                  </a:cubicBezTo>
                  <a:cubicBezTo>
                    <a:pt x="268" y="129"/>
                    <a:pt x="278" y="63"/>
                    <a:pt x="297" y="0"/>
                  </a:cubicBezTo>
                  <a:close/>
                </a:path>
              </a:pathLst>
            </a:custGeom>
            <a:solidFill>
              <a:srgbClr val="DDEAFF"/>
            </a:solidFill>
            <a:ln w="444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4">
              <a:extLst>
                <a:ext uri="{FF2B5EF4-FFF2-40B4-BE49-F238E27FC236}">
                  <a16:creationId xmlns:a16="http://schemas.microsoft.com/office/drawing/2014/main" id="{0EAF588E-A21A-490E-8C35-7E32B3B55D56}"/>
                </a:ext>
              </a:extLst>
            </p:cNvPr>
            <p:cNvSpPr>
              <a:spLocks/>
            </p:cNvSpPr>
            <p:nvPr/>
          </p:nvSpPr>
          <p:spPr bwMode="gray">
            <a:xfrm>
              <a:off x="6637300" y="2899515"/>
              <a:ext cx="860881" cy="1133794"/>
            </a:xfrm>
            <a:custGeom>
              <a:avLst/>
              <a:gdLst>
                <a:gd name="T0" fmla="*/ 0 w 305"/>
                <a:gd name="T1" fmla="*/ 0 h 401"/>
                <a:gd name="T2" fmla="*/ 30 w 305"/>
                <a:gd name="T3" fmla="*/ 201 h 401"/>
                <a:gd name="T4" fmla="*/ 0 w 305"/>
                <a:gd name="T5" fmla="*/ 401 h 401"/>
                <a:gd name="T6" fmla="*/ 305 w 305"/>
                <a:gd name="T7" fmla="*/ 200 h 401"/>
                <a:gd name="T8" fmla="*/ 0 w 305"/>
                <a:gd name="T9" fmla="*/ 0 h 401"/>
              </a:gdLst>
              <a:ahLst/>
              <a:cxnLst>
                <a:cxn ang="0">
                  <a:pos x="T0" y="T1"/>
                </a:cxn>
                <a:cxn ang="0">
                  <a:pos x="T2" y="T3"/>
                </a:cxn>
                <a:cxn ang="0">
                  <a:pos x="T4" y="T5"/>
                </a:cxn>
                <a:cxn ang="0">
                  <a:pos x="T6" y="T7"/>
                </a:cxn>
                <a:cxn ang="0">
                  <a:pos x="T8" y="T9"/>
                </a:cxn>
              </a:cxnLst>
              <a:rect l="0" t="0" r="r" b="b"/>
              <a:pathLst>
                <a:path w="305" h="401">
                  <a:moveTo>
                    <a:pt x="0" y="0"/>
                  </a:moveTo>
                  <a:cubicBezTo>
                    <a:pt x="19" y="64"/>
                    <a:pt x="30" y="131"/>
                    <a:pt x="30" y="201"/>
                  </a:cubicBezTo>
                  <a:cubicBezTo>
                    <a:pt x="30" y="271"/>
                    <a:pt x="20" y="338"/>
                    <a:pt x="0" y="401"/>
                  </a:cubicBezTo>
                  <a:cubicBezTo>
                    <a:pt x="119" y="363"/>
                    <a:pt x="225" y="293"/>
                    <a:pt x="305" y="200"/>
                  </a:cubicBezTo>
                  <a:cubicBezTo>
                    <a:pt x="224" y="108"/>
                    <a:pt x="119" y="38"/>
                    <a:pt x="0" y="0"/>
                  </a:cubicBezTo>
                  <a:close/>
                </a:path>
              </a:pathLst>
            </a:custGeom>
            <a:solidFill>
              <a:srgbClr val="DDEAFF"/>
            </a:solidFill>
            <a:ln w="444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5">
              <a:extLst>
                <a:ext uri="{FF2B5EF4-FFF2-40B4-BE49-F238E27FC236}">
                  <a16:creationId xmlns:a16="http://schemas.microsoft.com/office/drawing/2014/main" id="{3B19F0A6-04FC-4079-9ECC-83414DE94902}"/>
                </a:ext>
              </a:extLst>
            </p:cNvPr>
            <p:cNvSpPr>
              <a:spLocks/>
            </p:cNvSpPr>
            <p:nvPr/>
          </p:nvSpPr>
          <p:spPr bwMode="gray">
            <a:xfrm>
              <a:off x="5483439" y="2011211"/>
              <a:ext cx="1153861" cy="876935"/>
            </a:xfrm>
            <a:custGeom>
              <a:avLst/>
              <a:gdLst>
                <a:gd name="T0" fmla="*/ 408 w 408"/>
                <a:gd name="T1" fmla="*/ 307 h 310"/>
                <a:gd name="T2" fmla="*/ 204 w 408"/>
                <a:gd name="T3" fmla="*/ 0 h 310"/>
                <a:gd name="T4" fmla="*/ 0 w 408"/>
                <a:gd name="T5" fmla="*/ 310 h 310"/>
                <a:gd name="T6" fmla="*/ 208 w 408"/>
                <a:gd name="T7" fmla="*/ 277 h 310"/>
                <a:gd name="T8" fmla="*/ 408 w 408"/>
                <a:gd name="T9" fmla="*/ 307 h 310"/>
              </a:gdLst>
              <a:ahLst/>
              <a:cxnLst>
                <a:cxn ang="0">
                  <a:pos x="T0" y="T1"/>
                </a:cxn>
                <a:cxn ang="0">
                  <a:pos x="T2" y="T3"/>
                </a:cxn>
                <a:cxn ang="0">
                  <a:pos x="T4" y="T5"/>
                </a:cxn>
                <a:cxn ang="0">
                  <a:pos x="T6" y="T7"/>
                </a:cxn>
                <a:cxn ang="0">
                  <a:pos x="T8" y="T9"/>
                </a:cxn>
              </a:cxnLst>
              <a:rect l="0" t="0" r="r" b="b"/>
              <a:pathLst>
                <a:path w="408" h="310">
                  <a:moveTo>
                    <a:pt x="408" y="307"/>
                  </a:moveTo>
                  <a:cubicBezTo>
                    <a:pt x="370" y="187"/>
                    <a:pt x="298" y="81"/>
                    <a:pt x="204" y="0"/>
                  </a:cubicBezTo>
                  <a:cubicBezTo>
                    <a:pt x="110" y="81"/>
                    <a:pt x="38" y="188"/>
                    <a:pt x="0" y="310"/>
                  </a:cubicBezTo>
                  <a:cubicBezTo>
                    <a:pt x="66" y="289"/>
                    <a:pt x="135" y="277"/>
                    <a:pt x="208" y="277"/>
                  </a:cubicBezTo>
                  <a:cubicBezTo>
                    <a:pt x="277" y="277"/>
                    <a:pt x="344" y="288"/>
                    <a:pt x="408" y="307"/>
                  </a:cubicBezTo>
                  <a:close/>
                </a:path>
              </a:pathLst>
            </a:custGeom>
            <a:solidFill>
              <a:srgbClr val="DDEAFF"/>
            </a:solidFill>
            <a:ln w="444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6">
              <a:extLst>
                <a:ext uri="{FF2B5EF4-FFF2-40B4-BE49-F238E27FC236}">
                  <a16:creationId xmlns:a16="http://schemas.microsoft.com/office/drawing/2014/main" id="{23AEE8F2-F9A8-4944-9BBD-61EF85107567}"/>
                </a:ext>
              </a:extLst>
            </p:cNvPr>
            <p:cNvSpPr>
              <a:spLocks/>
            </p:cNvSpPr>
            <p:nvPr/>
          </p:nvSpPr>
          <p:spPr bwMode="gray">
            <a:xfrm>
              <a:off x="5483439" y="3996520"/>
              <a:ext cx="1153861" cy="878941"/>
            </a:xfrm>
            <a:custGeom>
              <a:avLst/>
              <a:gdLst>
                <a:gd name="T0" fmla="*/ 0 w 408"/>
                <a:gd name="T1" fmla="*/ 0 h 311"/>
                <a:gd name="T2" fmla="*/ 204 w 408"/>
                <a:gd name="T3" fmla="*/ 311 h 311"/>
                <a:gd name="T4" fmla="*/ 408 w 408"/>
                <a:gd name="T5" fmla="*/ 3 h 311"/>
                <a:gd name="T6" fmla="*/ 208 w 408"/>
                <a:gd name="T7" fmla="*/ 33 h 311"/>
                <a:gd name="T8" fmla="*/ 0 w 408"/>
                <a:gd name="T9" fmla="*/ 0 h 311"/>
              </a:gdLst>
              <a:ahLst/>
              <a:cxnLst>
                <a:cxn ang="0">
                  <a:pos x="T0" y="T1"/>
                </a:cxn>
                <a:cxn ang="0">
                  <a:pos x="T2" y="T3"/>
                </a:cxn>
                <a:cxn ang="0">
                  <a:pos x="T4" y="T5"/>
                </a:cxn>
                <a:cxn ang="0">
                  <a:pos x="T6" y="T7"/>
                </a:cxn>
                <a:cxn ang="0">
                  <a:pos x="T8" y="T9"/>
                </a:cxn>
              </a:cxnLst>
              <a:rect l="0" t="0" r="r" b="b"/>
              <a:pathLst>
                <a:path w="408" h="311">
                  <a:moveTo>
                    <a:pt x="0" y="0"/>
                  </a:moveTo>
                  <a:cubicBezTo>
                    <a:pt x="38" y="122"/>
                    <a:pt x="110" y="230"/>
                    <a:pt x="204" y="311"/>
                  </a:cubicBezTo>
                  <a:cubicBezTo>
                    <a:pt x="299" y="230"/>
                    <a:pt x="370" y="124"/>
                    <a:pt x="408" y="3"/>
                  </a:cubicBezTo>
                  <a:cubicBezTo>
                    <a:pt x="345" y="22"/>
                    <a:pt x="278" y="33"/>
                    <a:pt x="208" y="33"/>
                  </a:cubicBezTo>
                  <a:cubicBezTo>
                    <a:pt x="135" y="33"/>
                    <a:pt x="65" y="21"/>
                    <a:pt x="0" y="0"/>
                  </a:cubicBezTo>
                  <a:close/>
                </a:path>
              </a:pathLst>
            </a:custGeom>
            <a:solidFill>
              <a:srgbClr val="DDEAFF"/>
            </a:solidFill>
            <a:ln w="444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3" name="Freeform 7" hidden="1">
            <a:extLst>
              <a:ext uri="{FF2B5EF4-FFF2-40B4-BE49-F238E27FC236}">
                <a16:creationId xmlns:a16="http://schemas.microsoft.com/office/drawing/2014/main" id="{8CED0F72-09F7-4E6E-AA4B-F01A398A4939}"/>
              </a:ext>
            </a:extLst>
          </p:cNvPr>
          <p:cNvSpPr>
            <a:spLocks/>
          </p:cNvSpPr>
          <p:nvPr/>
        </p:nvSpPr>
        <p:spPr bwMode="auto">
          <a:xfrm>
            <a:off x="3487730" y="2007493"/>
            <a:ext cx="1343025" cy="2847975"/>
          </a:xfrm>
          <a:custGeom>
            <a:avLst/>
            <a:gdLst>
              <a:gd name="T0" fmla="*/ 601 w 601"/>
              <a:gd name="T1" fmla="*/ 637 h 1275"/>
              <a:gd name="T2" fmla="*/ 438 w 601"/>
              <a:gd name="T3" fmla="*/ 199 h 1275"/>
              <a:gd name="T4" fmla="*/ 468 w 601"/>
              <a:gd name="T5" fmla="*/ 0 h 1275"/>
              <a:gd name="T6" fmla="*/ 0 w 601"/>
              <a:gd name="T7" fmla="*/ 637 h 1275"/>
              <a:gd name="T8" fmla="*/ 468 w 601"/>
              <a:gd name="T9" fmla="*/ 1275 h 1275"/>
              <a:gd name="T10" fmla="*/ 438 w 601"/>
              <a:gd name="T11" fmla="*/ 1074 h 1275"/>
              <a:gd name="T12" fmla="*/ 601 w 601"/>
              <a:gd name="T13" fmla="*/ 637 h 1275"/>
            </a:gdLst>
            <a:ahLst/>
            <a:cxnLst>
              <a:cxn ang="0">
                <a:pos x="T0" y="T1"/>
              </a:cxn>
              <a:cxn ang="0">
                <a:pos x="T2" y="T3"/>
              </a:cxn>
              <a:cxn ang="0">
                <a:pos x="T4" y="T5"/>
              </a:cxn>
              <a:cxn ang="0">
                <a:pos x="T6" y="T7"/>
              </a:cxn>
              <a:cxn ang="0">
                <a:pos x="T8" y="T9"/>
              </a:cxn>
              <a:cxn ang="0">
                <a:pos x="T10" y="T11"/>
              </a:cxn>
              <a:cxn ang="0">
                <a:pos x="T12" y="T13"/>
              </a:cxn>
            </a:cxnLst>
            <a:rect l="0" t="0" r="r" b="b"/>
            <a:pathLst>
              <a:path w="601" h="1275">
                <a:moveTo>
                  <a:pt x="601" y="637"/>
                </a:moveTo>
                <a:cubicBezTo>
                  <a:pt x="499" y="519"/>
                  <a:pt x="438" y="366"/>
                  <a:pt x="438" y="199"/>
                </a:cubicBezTo>
                <a:cubicBezTo>
                  <a:pt x="438" y="130"/>
                  <a:pt x="448" y="63"/>
                  <a:pt x="468" y="0"/>
                </a:cubicBezTo>
                <a:cubicBezTo>
                  <a:pt x="197" y="85"/>
                  <a:pt x="0" y="338"/>
                  <a:pt x="0" y="637"/>
                </a:cubicBezTo>
                <a:cubicBezTo>
                  <a:pt x="0" y="936"/>
                  <a:pt x="197" y="1190"/>
                  <a:pt x="468" y="1275"/>
                </a:cubicBezTo>
                <a:cubicBezTo>
                  <a:pt x="449" y="1211"/>
                  <a:pt x="438" y="1144"/>
                  <a:pt x="438" y="1074"/>
                </a:cubicBezTo>
                <a:cubicBezTo>
                  <a:pt x="438" y="907"/>
                  <a:pt x="499" y="754"/>
                  <a:pt x="601" y="637"/>
                </a:cubicBezTo>
                <a:close/>
              </a:path>
            </a:pathLst>
          </a:custGeom>
          <a:solidFill>
            <a:srgbClr val="466BA1"/>
          </a:solidFill>
          <a:ln w="44450" cap="flat">
            <a:solidFill>
              <a:schemeClr val="bg1"/>
            </a:solidFill>
            <a:prstDash val="solid"/>
            <a:miter lim="800000"/>
            <a:headEnd/>
            <a:tailEnd/>
          </a:ln>
        </p:spPr>
        <p:txBody>
          <a:bodyPr vert="horz" wrap="square" lIns="182880" tIns="0" rIns="91440" bIns="45720" numCol="1" anchor="ctr" anchorCtr="0" compatLnSpc="1">
            <a:prstTxWarp prst="textNoShape">
              <a:avLst/>
            </a:prstTxWarp>
          </a:bodyPr>
          <a:lstStyle/>
          <a:p>
            <a:r>
              <a:rPr lang="en-US" sz="1300" b="1" dirty="0">
                <a:solidFill>
                  <a:schemeClr val="bg1"/>
                </a:solidFill>
              </a:rPr>
              <a:t>What you</a:t>
            </a:r>
            <a:br>
              <a:rPr lang="en-US" sz="1300" b="1" dirty="0">
                <a:solidFill>
                  <a:schemeClr val="bg1"/>
                </a:solidFill>
              </a:rPr>
            </a:br>
            <a:r>
              <a:rPr lang="en-US" sz="1300" b="1" dirty="0">
                <a:solidFill>
                  <a:schemeClr val="bg1"/>
                </a:solidFill>
              </a:rPr>
              <a:t>are </a:t>
            </a:r>
            <a:br>
              <a:rPr lang="en-US" sz="1300" b="1" dirty="0">
                <a:solidFill>
                  <a:schemeClr val="bg1"/>
                </a:solidFill>
              </a:rPr>
            </a:br>
            <a:r>
              <a:rPr lang="en-US" sz="1300" b="1" dirty="0">
                <a:solidFill>
                  <a:schemeClr val="bg1"/>
                </a:solidFill>
              </a:rPr>
              <a:t>GOOD AT</a:t>
            </a:r>
          </a:p>
        </p:txBody>
      </p:sp>
      <p:sp>
        <p:nvSpPr>
          <p:cNvPr id="34" name="Freeform 11" hidden="1">
            <a:extLst>
              <a:ext uri="{FF2B5EF4-FFF2-40B4-BE49-F238E27FC236}">
                <a16:creationId xmlns:a16="http://schemas.microsoft.com/office/drawing/2014/main" id="{59C3AEDF-EC02-42CB-97D0-51FCC25C2734}"/>
              </a:ext>
            </a:extLst>
          </p:cNvPr>
          <p:cNvSpPr>
            <a:spLocks/>
          </p:cNvSpPr>
          <p:nvPr/>
        </p:nvSpPr>
        <p:spPr bwMode="auto">
          <a:xfrm>
            <a:off x="7088180" y="2012256"/>
            <a:ext cx="1328738" cy="2836863"/>
          </a:xfrm>
          <a:custGeom>
            <a:avLst/>
            <a:gdLst>
              <a:gd name="T0" fmla="*/ 594 w 594"/>
              <a:gd name="T1" fmla="*/ 635 h 1270"/>
              <a:gd name="T2" fmla="*/ 133 w 594"/>
              <a:gd name="T3" fmla="*/ 0 h 1270"/>
              <a:gd name="T4" fmla="*/ 163 w 594"/>
              <a:gd name="T5" fmla="*/ 197 h 1270"/>
              <a:gd name="T6" fmla="*/ 0 w 594"/>
              <a:gd name="T7" fmla="*/ 634 h 1270"/>
              <a:gd name="T8" fmla="*/ 163 w 594"/>
              <a:gd name="T9" fmla="*/ 1072 h 1270"/>
              <a:gd name="T10" fmla="*/ 133 w 594"/>
              <a:gd name="T11" fmla="*/ 1270 h 1270"/>
              <a:gd name="T12" fmla="*/ 594 w 594"/>
              <a:gd name="T13" fmla="*/ 635 h 1270"/>
            </a:gdLst>
            <a:ahLst/>
            <a:cxnLst>
              <a:cxn ang="0">
                <a:pos x="T0" y="T1"/>
              </a:cxn>
              <a:cxn ang="0">
                <a:pos x="T2" y="T3"/>
              </a:cxn>
              <a:cxn ang="0">
                <a:pos x="T4" y="T5"/>
              </a:cxn>
              <a:cxn ang="0">
                <a:pos x="T6" y="T7"/>
              </a:cxn>
              <a:cxn ang="0">
                <a:pos x="T8" y="T9"/>
              </a:cxn>
              <a:cxn ang="0">
                <a:pos x="T10" y="T11"/>
              </a:cxn>
              <a:cxn ang="0">
                <a:pos x="T12" y="T13"/>
              </a:cxn>
            </a:cxnLst>
            <a:rect l="0" t="0" r="r" b="b"/>
            <a:pathLst>
              <a:path w="594" h="1270">
                <a:moveTo>
                  <a:pt x="594" y="635"/>
                </a:moveTo>
                <a:cubicBezTo>
                  <a:pt x="594" y="339"/>
                  <a:pt x="401" y="87"/>
                  <a:pt x="133" y="0"/>
                </a:cubicBezTo>
                <a:cubicBezTo>
                  <a:pt x="153" y="62"/>
                  <a:pt x="163" y="128"/>
                  <a:pt x="163" y="197"/>
                </a:cubicBezTo>
                <a:cubicBezTo>
                  <a:pt x="163" y="364"/>
                  <a:pt x="101" y="517"/>
                  <a:pt x="0" y="634"/>
                </a:cubicBezTo>
                <a:cubicBezTo>
                  <a:pt x="101" y="752"/>
                  <a:pt x="163" y="905"/>
                  <a:pt x="163" y="1072"/>
                </a:cubicBezTo>
                <a:cubicBezTo>
                  <a:pt x="163" y="1141"/>
                  <a:pt x="152" y="1208"/>
                  <a:pt x="133" y="1270"/>
                </a:cubicBezTo>
                <a:cubicBezTo>
                  <a:pt x="400" y="1183"/>
                  <a:pt x="594" y="932"/>
                  <a:pt x="594" y="635"/>
                </a:cubicBezTo>
                <a:close/>
              </a:path>
            </a:pathLst>
          </a:custGeom>
          <a:solidFill>
            <a:srgbClr val="F59B00"/>
          </a:solidFill>
          <a:ln w="44450" cap="flat">
            <a:solidFill>
              <a:schemeClr val="bg1"/>
            </a:solidFill>
            <a:prstDash val="solid"/>
            <a:miter lim="800000"/>
            <a:headEnd/>
            <a:tailEnd/>
          </a:ln>
        </p:spPr>
        <p:txBody>
          <a:bodyPr vert="horz" wrap="square" lIns="91440" tIns="0" rIns="137160" bIns="45720" numCol="1" anchor="ctr" anchorCtr="0" compatLnSpc="1">
            <a:prstTxWarp prst="textNoShape">
              <a:avLst/>
            </a:prstTxWarp>
          </a:bodyPr>
          <a:lstStyle/>
          <a:p>
            <a:pPr algn="r"/>
            <a:r>
              <a:rPr lang="en-US" sz="1300" b="1" dirty="0"/>
              <a:t>What the world </a:t>
            </a:r>
            <a:br>
              <a:rPr lang="en-US" sz="1300" b="1" dirty="0"/>
            </a:br>
            <a:r>
              <a:rPr lang="en-US" sz="1300" b="1" dirty="0"/>
              <a:t>NEEDS</a:t>
            </a:r>
          </a:p>
        </p:txBody>
      </p:sp>
      <p:sp>
        <p:nvSpPr>
          <p:cNvPr id="35" name="Freeform 5" hidden="1">
            <a:extLst>
              <a:ext uri="{FF2B5EF4-FFF2-40B4-BE49-F238E27FC236}">
                <a16:creationId xmlns:a16="http://schemas.microsoft.com/office/drawing/2014/main" id="{117A3F39-2667-40C7-BD83-964DB1341857}"/>
              </a:ext>
            </a:extLst>
          </p:cNvPr>
          <p:cNvSpPr>
            <a:spLocks/>
          </p:cNvSpPr>
          <p:nvPr/>
        </p:nvSpPr>
        <p:spPr bwMode="auto">
          <a:xfrm>
            <a:off x="4526640" y="976673"/>
            <a:ext cx="2851150" cy="1335088"/>
          </a:xfrm>
          <a:custGeom>
            <a:avLst/>
            <a:gdLst>
              <a:gd name="T0" fmla="*/ 634 w 1276"/>
              <a:gd name="T1" fmla="*/ 598 h 598"/>
              <a:gd name="T2" fmla="*/ 1069 w 1276"/>
              <a:gd name="T3" fmla="*/ 438 h 598"/>
              <a:gd name="T4" fmla="*/ 1276 w 1276"/>
              <a:gd name="T5" fmla="*/ 471 h 598"/>
              <a:gd name="T6" fmla="*/ 638 w 1276"/>
              <a:gd name="T7" fmla="*/ 0 h 598"/>
              <a:gd name="T8" fmla="*/ 0 w 1276"/>
              <a:gd name="T9" fmla="*/ 469 h 598"/>
              <a:gd name="T10" fmla="*/ 200 w 1276"/>
              <a:gd name="T11" fmla="*/ 438 h 598"/>
              <a:gd name="T12" fmla="*/ 634 w 1276"/>
              <a:gd name="T13" fmla="*/ 598 h 598"/>
            </a:gdLst>
            <a:ahLst/>
            <a:cxnLst>
              <a:cxn ang="0">
                <a:pos x="T0" y="T1"/>
              </a:cxn>
              <a:cxn ang="0">
                <a:pos x="T2" y="T3"/>
              </a:cxn>
              <a:cxn ang="0">
                <a:pos x="T4" y="T5"/>
              </a:cxn>
              <a:cxn ang="0">
                <a:pos x="T6" y="T7"/>
              </a:cxn>
              <a:cxn ang="0">
                <a:pos x="T8" y="T9"/>
              </a:cxn>
              <a:cxn ang="0">
                <a:pos x="T10" y="T11"/>
              </a:cxn>
              <a:cxn ang="0">
                <a:pos x="T12" y="T13"/>
              </a:cxn>
            </a:cxnLst>
            <a:rect l="0" t="0" r="r" b="b"/>
            <a:pathLst>
              <a:path w="1276" h="598">
                <a:moveTo>
                  <a:pt x="634" y="598"/>
                </a:moveTo>
                <a:cubicBezTo>
                  <a:pt x="751" y="498"/>
                  <a:pt x="903" y="438"/>
                  <a:pt x="1069" y="438"/>
                </a:cubicBezTo>
                <a:cubicBezTo>
                  <a:pt x="1141" y="438"/>
                  <a:pt x="1211" y="450"/>
                  <a:pt x="1276" y="471"/>
                </a:cubicBezTo>
                <a:cubicBezTo>
                  <a:pt x="1192" y="198"/>
                  <a:pt x="938" y="0"/>
                  <a:pt x="638" y="0"/>
                </a:cubicBezTo>
                <a:cubicBezTo>
                  <a:pt x="338" y="0"/>
                  <a:pt x="85" y="197"/>
                  <a:pt x="0" y="469"/>
                </a:cubicBezTo>
                <a:cubicBezTo>
                  <a:pt x="63" y="449"/>
                  <a:pt x="130" y="438"/>
                  <a:pt x="200" y="438"/>
                </a:cubicBezTo>
                <a:cubicBezTo>
                  <a:pt x="366" y="438"/>
                  <a:pt x="518" y="498"/>
                  <a:pt x="634" y="598"/>
                </a:cubicBezTo>
                <a:close/>
              </a:path>
            </a:pathLst>
          </a:custGeom>
          <a:solidFill>
            <a:srgbClr val="A7A7A7"/>
          </a:solidFill>
          <a:ln w="44450" cap="flat">
            <a:solidFill>
              <a:schemeClr val="bg1"/>
            </a:solidFill>
            <a:prstDash val="solid"/>
            <a:miter lim="800000"/>
            <a:headEnd/>
            <a:tailEnd/>
          </a:ln>
        </p:spPr>
        <p:txBody>
          <a:bodyPr vert="horz" wrap="square" lIns="91440" tIns="45720" rIns="91440" bIns="45720" numCol="1" anchor="ctr" anchorCtr="0" compatLnSpc="1">
            <a:prstTxWarp prst="textNoShape">
              <a:avLst/>
            </a:prstTxWarp>
          </a:bodyPr>
          <a:lstStyle/>
          <a:p>
            <a:pPr algn="ctr"/>
            <a:r>
              <a:rPr lang="en-US" sz="1400" b="1" dirty="0">
                <a:solidFill>
                  <a:schemeClr val="bg1"/>
                </a:solidFill>
              </a:rPr>
              <a:t>What you </a:t>
            </a:r>
            <a:br>
              <a:rPr lang="en-US" sz="1400" b="1" dirty="0">
                <a:solidFill>
                  <a:schemeClr val="bg1"/>
                </a:solidFill>
              </a:rPr>
            </a:br>
            <a:r>
              <a:rPr lang="en-US" sz="1400" b="1" dirty="0">
                <a:solidFill>
                  <a:schemeClr val="bg1"/>
                </a:solidFill>
              </a:rPr>
              <a:t>LOVE</a:t>
            </a:r>
          </a:p>
        </p:txBody>
      </p:sp>
      <p:sp>
        <p:nvSpPr>
          <p:cNvPr id="36" name="Freeform 6" hidden="1">
            <a:extLst>
              <a:ext uri="{FF2B5EF4-FFF2-40B4-BE49-F238E27FC236}">
                <a16:creationId xmlns:a16="http://schemas.microsoft.com/office/drawing/2014/main" id="{89E10CED-69EB-4925-AD63-4E7DFB481774}"/>
              </a:ext>
            </a:extLst>
          </p:cNvPr>
          <p:cNvSpPr>
            <a:spLocks/>
          </p:cNvSpPr>
          <p:nvPr/>
        </p:nvSpPr>
        <p:spPr bwMode="auto">
          <a:xfrm>
            <a:off x="4513797" y="4549614"/>
            <a:ext cx="2851150" cy="1333500"/>
          </a:xfrm>
          <a:custGeom>
            <a:avLst/>
            <a:gdLst>
              <a:gd name="T0" fmla="*/ 634 w 1276"/>
              <a:gd name="T1" fmla="*/ 0 h 597"/>
              <a:gd name="T2" fmla="*/ 200 w 1276"/>
              <a:gd name="T3" fmla="*/ 160 h 597"/>
              <a:gd name="T4" fmla="*/ 0 w 1276"/>
              <a:gd name="T5" fmla="*/ 130 h 597"/>
              <a:gd name="T6" fmla="*/ 638 w 1276"/>
              <a:gd name="T7" fmla="*/ 597 h 597"/>
              <a:gd name="T8" fmla="*/ 1276 w 1276"/>
              <a:gd name="T9" fmla="*/ 127 h 597"/>
              <a:gd name="T10" fmla="*/ 1069 w 1276"/>
              <a:gd name="T11" fmla="*/ 160 h 597"/>
              <a:gd name="T12" fmla="*/ 634 w 1276"/>
              <a:gd name="T13" fmla="*/ 0 h 597"/>
            </a:gdLst>
            <a:ahLst/>
            <a:cxnLst>
              <a:cxn ang="0">
                <a:pos x="T0" y="T1"/>
              </a:cxn>
              <a:cxn ang="0">
                <a:pos x="T2" y="T3"/>
              </a:cxn>
              <a:cxn ang="0">
                <a:pos x="T4" y="T5"/>
              </a:cxn>
              <a:cxn ang="0">
                <a:pos x="T6" y="T7"/>
              </a:cxn>
              <a:cxn ang="0">
                <a:pos x="T8" y="T9"/>
              </a:cxn>
              <a:cxn ang="0">
                <a:pos x="T10" y="T11"/>
              </a:cxn>
              <a:cxn ang="0">
                <a:pos x="T12" y="T13"/>
              </a:cxn>
            </a:cxnLst>
            <a:rect l="0" t="0" r="r" b="b"/>
            <a:pathLst>
              <a:path w="1276" h="597">
                <a:moveTo>
                  <a:pt x="634" y="0"/>
                </a:moveTo>
                <a:cubicBezTo>
                  <a:pt x="518" y="100"/>
                  <a:pt x="366" y="160"/>
                  <a:pt x="200" y="160"/>
                </a:cubicBezTo>
                <a:cubicBezTo>
                  <a:pt x="131" y="160"/>
                  <a:pt x="64" y="149"/>
                  <a:pt x="0" y="130"/>
                </a:cubicBezTo>
                <a:cubicBezTo>
                  <a:pt x="86" y="401"/>
                  <a:pt x="339" y="597"/>
                  <a:pt x="638" y="597"/>
                </a:cubicBezTo>
                <a:cubicBezTo>
                  <a:pt x="938" y="597"/>
                  <a:pt x="1192" y="399"/>
                  <a:pt x="1276" y="127"/>
                </a:cubicBezTo>
                <a:cubicBezTo>
                  <a:pt x="1211" y="149"/>
                  <a:pt x="1141" y="160"/>
                  <a:pt x="1069" y="160"/>
                </a:cubicBezTo>
                <a:cubicBezTo>
                  <a:pt x="903" y="160"/>
                  <a:pt x="751" y="100"/>
                  <a:pt x="634" y="0"/>
                </a:cubicBezTo>
                <a:close/>
              </a:path>
            </a:pathLst>
          </a:custGeom>
          <a:solidFill>
            <a:srgbClr val="5FC0EB"/>
          </a:solidFill>
          <a:ln w="44450" cap="flat">
            <a:solidFill>
              <a:schemeClr val="bg1"/>
            </a:solidFill>
            <a:prstDash val="solid"/>
            <a:miter lim="800000"/>
            <a:headEnd/>
            <a:tailEnd/>
          </a:ln>
        </p:spPr>
        <p:txBody>
          <a:bodyPr vert="horz" wrap="square" lIns="91440" tIns="182880" rIns="91440" bIns="45720" numCol="1" anchor="ctr" anchorCtr="0" compatLnSpc="1">
            <a:prstTxWarp prst="textNoShape">
              <a:avLst/>
            </a:prstTxWarp>
          </a:bodyPr>
          <a:lstStyle/>
          <a:p>
            <a:pPr algn="ctr"/>
            <a:r>
              <a:rPr lang="en-US" sz="1400" b="1" dirty="0">
                <a:solidFill>
                  <a:schemeClr val="bg1"/>
                </a:solidFill>
              </a:rPr>
              <a:t>What you can be </a:t>
            </a:r>
            <a:br>
              <a:rPr lang="en-US" sz="1400" b="1" dirty="0">
                <a:solidFill>
                  <a:schemeClr val="bg1"/>
                </a:solidFill>
              </a:rPr>
            </a:br>
            <a:r>
              <a:rPr lang="en-US" sz="1400" b="1" dirty="0">
                <a:solidFill>
                  <a:schemeClr val="bg1"/>
                </a:solidFill>
              </a:rPr>
              <a:t>PAID FOR</a:t>
            </a:r>
          </a:p>
        </p:txBody>
      </p:sp>
      <p:sp>
        <p:nvSpPr>
          <p:cNvPr id="37" name="Freeform 7" hidden="1">
            <a:extLst>
              <a:ext uri="{FF2B5EF4-FFF2-40B4-BE49-F238E27FC236}">
                <a16:creationId xmlns:a16="http://schemas.microsoft.com/office/drawing/2014/main" id="{E4A59682-1B5E-4673-8D49-6152952D8F62}"/>
              </a:ext>
            </a:extLst>
          </p:cNvPr>
          <p:cNvSpPr>
            <a:spLocks/>
          </p:cNvSpPr>
          <p:nvPr/>
        </p:nvSpPr>
        <p:spPr bwMode="auto">
          <a:xfrm>
            <a:off x="3468165" y="2012256"/>
            <a:ext cx="1343025" cy="2847975"/>
          </a:xfrm>
          <a:custGeom>
            <a:avLst/>
            <a:gdLst>
              <a:gd name="T0" fmla="*/ 601 w 601"/>
              <a:gd name="T1" fmla="*/ 637 h 1275"/>
              <a:gd name="T2" fmla="*/ 438 w 601"/>
              <a:gd name="T3" fmla="*/ 199 h 1275"/>
              <a:gd name="T4" fmla="*/ 468 w 601"/>
              <a:gd name="T5" fmla="*/ 0 h 1275"/>
              <a:gd name="T6" fmla="*/ 0 w 601"/>
              <a:gd name="T7" fmla="*/ 637 h 1275"/>
              <a:gd name="T8" fmla="*/ 468 w 601"/>
              <a:gd name="T9" fmla="*/ 1275 h 1275"/>
              <a:gd name="T10" fmla="*/ 438 w 601"/>
              <a:gd name="T11" fmla="*/ 1074 h 1275"/>
              <a:gd name="T12" fmla="*/ 601 w 601"/>
              <a:gd name="T13" fmla="*/ 637 h 1275"/>
            </a:gdLst>
            <a:ahLst/>
            <a:cxnLst>
              <a:cxn ang="0">
                <a:pos x="T0" y="T1"/>
              </a:cxn>
              <a:cxn ang="0">
                <a:pos x="T2" y="T3"/>
              </a:cxn>
              <a:cxn ang="0">
                <a:pos x="T4" y="T5"/>
              </a:cxn>
              <a:cxn ang="0">
                <a:pos x="T6" y="T7"/>
              </a:cxn>
              <a:cxn ang="0">
                <a:pos x="T8" y="T9"/>
              </a:cxn>
              <a:cxn ang="0">
                <a:pos x="T10" y="T11"/>
              </a:cxn>
              <a:cxn ang="0">
                <a:pos x="T12" y="T13"/>
              </a:cxn>
            </a:cxnLst>
            <a:rect l="0" t="0" r="r" b="b"/>
            <a:pathLst>
              <a:path w="601" h="1275">
                <a:moveTo>
                  <a:pt x="601" y="637"/>
                </a:moveTo>
                <a:cubicBezTo>
                  <a:pt x="499" y="519"/>
                  <a:pt x="438" y="366"/>
                  <a:pt x="438" y="199"/>
                </a:cubicBezTo>
                <a:cubicBezTo>
                  <a:pt x="438" y="130"/>
                  <a:pt x="448" y="63"/>
                  <a:pt x="468" y="0"/>
                </a:cubicBezTo>
                <a:cubicBezTo>
                  <a:pt x="197" y="85"/>
                  <a:pt x="0" y="338"/>
                  <a:pt x="0" y="637"/>
                </a:cubicBezTo>
                <a:cubicBezTo>
                  <a:pt x="0" y="936"/>
                  <a:pt x="197" y="1190"/>
                  <a:pt x="468" y="1275"/>
                </a:cubicBezTo>
                <a:cubicBezTo>
                  <a:pt x="449" y="1211"/>
                  <a:pt x="438" y="1144"/>
                  <a:pt x="438" y="1074"/>
                </a:cubicBezTo>
                <a:cubicBezTo>
                  <a:pt x="438" y="907"/>
                  <a:pt x="499" y="754"/>
                  <a:pt x="601" y="637"/>
                </a:cubicBezTo>
                <a:close/>
              </a:path>
            </a:pathLst>
          </a:custGeom>
          <a:solidFill>
            <a:srgbClr val="466BA1"/>
          </a:solidFill>
          <a:ln w="44450" cap="flat">
            <a:solidFill>
              <a:schemeClr val="bg1"/>
            </a:solidFill>
            <a:prstDash val="solid"/>
            <a:miter lim="800000"/>
            <a:headEnd/>
            <a:tailEnd/>
          </a:ln>
        </p:spPr>
        <p:txBody>
          <a:bodyPr vert="horz" wrap="square" lIns="182880" tIns="0" rIns="91440" bIns="45720" numCol="1" anchor="ctr" anchorCtr="0" compatLnSpc="1">
            <a:prstTxWarp prst="textNoShape">
              <a:avLst/>
            </a:prstTxWarp>
          </a:bodyPr>
          <a:lstStyle/>
          <a:p>
            <a:r>
              <a:rPr lang="en-US" sz="1400" b="1" dirty="0">
                <a:solidFill>
                  <a:schemeClr val="bg1"/>
                </a:solidFill>
              </a:rPr>
              <a:t>What you</a:t>
            </a:r>
            <a:br>
              <a:rPr lang="en-US" sz="1400" b="1" dirty="0">
                <a:solidFill>
                  <a:schemeClr val="bg1"/>
                </a:solidFill>
              </a:rPr>
            </a:br>
            <a:r>
              <a:rPr lang="en-US" sz="1400" b="1" dirty="0">
                <a:solidFill>
                  <a:schemeClr val="bg1"/>
                </a:solidFill>
              </a:rPr>
              <a:t>are </a:t>
            </a:r>
            <a:br>
              <a:rPr lang="en-US" sz="1400" b="1" dirty="0">
                <a:solidFill>
                  <a:schemeClr val="bg1"/>
                </a:solidFill>
              </a:rPr>
            </a:br>
            <a:r>
              <a:rPr lang="en-US" sz="1400" b="1" dirty="0">
                <a:solidFill>
                  <a:schemeClr val="bg1"/>
                </a:solidFill>
              </a:rPr>
              <a:t>GOOD AT</a:t>
            </a:r>
          </a:p>
        </p:txBody>
      </p:sp>
      <p:sp>
        <p:nvSpPr>
          <p:cNvPr id="38" name="Freeform 11" hidden="1">
            <a:extLst>
              <a:ext uri="{FF2B5EF4-FFF2-40B4-BE49-F238E27FC236}">
                <a16:creationId xmlns:a16="http://schemas.microsoft.com/office/drawing/2014/main" id="{35A4AA66-E967-4775-A9D0-F9E65D340E86}"/>
              </a:ext>
            </a:extLst>
          </p:cNvPr>
          <p:cNvSpPr>
            <a:spLocks/>
          </p:cNvSpPr>
          <p:nvPr/>
        </p:nvSpPr>
        <p:spPr bwMode="auto">
          <a:xfrm>
            <a:off x="7057368" y="2014650"/>
            <a:ext cx="1328738" cy="2836863"/>
          </a:xfrm>
          <a:custGeom>
            <a:avLst/>
            <a:gdLst>
              <a:gd name="T0" fmla="*/ 594 w 594"/>
              <a:gd name="T1" fmla="*/ 635 h 1270"/>
              <a:gd name="T2" fmla="*/ 133 w 594"/>
              <a:gd name="T3" fmla="*/ 0 h 1270"/>
              <a:gd name="T4" fmla="*/ 163 w 594"/>
              <a:gd name="T5" fmla="*/ 197 h 1270"/>
              <a:gd name="T6" fmla="*/ 0 w 594"/>
              <a:gd name="T7" fmla="*/ 634 h 1270"/>
              <a:gd name="T8" fmla="*/ 163 w 594"/>
              <a:gd name="T9" fmla="*/ 1072 h 1270"/>
              <a:gd name="T10" fmla="*/ 133 w 594"/>
              <a:gd name="T11" fmla="*/ 1270 h 1270"/>
              <a:gd name="T12" fmla="*/ 594 w 594"/>
              <a:gd name="T13" fmla="*/ 635 h 1270"/>
            </a:gdLst>
            <a:ahLst/>
            <a:cxnLst>
              <a:cxn ang="0">
                <a:pos x="T0" y="T1"/>
              </a:cxn>
              <a:cxn ang="0">
                <a:pos x="T2" y="T3"/>
              </a:cxn>
              <a:cxn ang="0">
                <a:pos x="T4" y="T5"/>
              </a:cxn>
              <a:cxn ang="0">
                <a:pos x="T6" y="T7"/>
              </a:cxn>
              <a:cxn ang="0">
                <a:pos x="T8" y="T9"/>
              </a:cxn>
              <a:cxn ang="0">
                <a:pos x="T10" y="T11"/>
              </a:cxn>
              <a:cxn ang="0">
                <a:pos x="T12" y="T13"/>
              </a:cxn>
            </a:cxnLst>
            <a:rect l="0" t="0" r="r" b="b"/>
            <a:pathLst>
              <a:path w="594" h="1270">
                <a:moveTo>
                  <a:pt x="594" y="635"/>
                </a:moveTo>
                <a:cubicBezTo>
                  <a:pt x="594" y="339"/>
                  <a:pt x="401" y="87"/>
                  <a:pt x="133" y="0"/>
                </a:cubicBezTo>
                <a:cubicBezTo>
                  <a:pt x="153" y="62"/>
                  <a:pt x="163" y="128"/>
                  <a:pt x="163" y="197"/>
                </a:cubicBezTo>
                <a:cubicBezTo>
                  <a:pt x="163" y="364"/>
                  <a:pt x="101" y="517"/>
                  <a:pt x="0" y="634"/>
                </a:cubicBezTo>
                <a:cubicBezTo>
                  <a:pt x="101" y="752"/>
                  <a:pt x="163" y="905"/>
                  <a:pt x="163" y="1072"/>
                </a:cubicBezTo>
                <a:cubicBezTo>
                  <a:pt x="163" y="1141"/>
                  <a:pt x="152" y="1208"/>
                  <a:pt x="133" y="1270"/>
                </a:cubicBezTo>
                <a:cubicBezTo>
                  <a:pt x="400" y="1183"/>
                  <a:pt x="594" y="932"/>
                  <a:pt x="594" y="635"/>
                </a:cubicBezTo>
                <a:close/>
              </a:path>
            </a:pathLst>
          </a:custGeom>
          <a:solidFill>
            <a:srgbClr val="F59B00"/>
          </a:solidFill>
          <a:ln w="44450" cap="flat">
            <a:solidFill>
              <a:schemeClr val="bg1"/>
            </a:solidFill>
            <a:prstDash val="solid"/>
            <a:miter lim="800000"/>
            <a:headEnd/>
            <a:tailEnd/>
          </a:ln>
        </p:spPr>
        <p:txBody>
          <a:bodyPr vert="horz" wrap="square" lIns="91440" tIns="0" rIns="137160" bIns="45720" numCol="1" anchor="ctr" anchorCtr="0" compatLnSpc="1">
            <a:prstTxWarp prst="textNoShape">
              <a:avLst/>
            </a:prstTxWarp>
          </a:bodyPr>
          <a:lstStyle/>
          <a:p>
            <a:pPr algn="r"/>
            <a:r>
              <a:rPr lang="en-US" sz="1400" b="1" dirty="0"/>
              <a:t>What the world </a:t>
            </a:r>
            <a:br>
              <a:rPr lang="en-US" sz="1400" b="1" dirty="0"/>
            </a:br>
            <a:r>
              <a:rPr lang="en-US" sz="1400" b="1" dirty="0"/>
              <a:t>NEEDS</a:t>
            </a:r>
          </a:p>
        </p:txBody>
      </p:sp>
      <p:sp>
        <p:nvSpPr>
          <p:cNvPr id="2" name="Title 4">
            <a:extLst>
              <a:ext uri="{FF2B5EF4-FFF2-40B4-BE49-F238E27FC236}">
                <a16:creationId xmlns:a16="http://schemas.microsoft.com/office/drawing/2014/main" id="{B9A0F2A6-FDD3-A347-3F1A-710F8543035B}"/>
              </a:ext>
            </a:extLst>
          </p:cNvPr>
          <p:cNvSpPr txBox="1">
            <a:spLocks/>
          </p:cNvSpPr>
          <p:nvPr/>
        </p:nvSpPr>
        <p:spPr>
          <a:xfrm>
            <a:off x="457200" y="182880"/>
            <a:ext cx="8961120" cy="731520"/>
          </a:xfrm>
          <a:prstGeom prst="rect">
            <a:avLst/>
          </a:prstGeom>
        </p:spPr>
        <p:txBody>
          <a:bodyPr/>
          <a:lstStyle>
            <a:lvl1pPr algn="l" defTabSz="1218895" rtl="0" eaLnBrk="1" latinLnBrk="0" hangingPunct="1">
              <a:spcBef>
                <a:spcPct val="0"/>
              </a:spcBef>
              <a:buNone/>
              <a:defRPr sz="2800" b="1" kern="1200">
                <a:solidFill>
                  <a:schemeClr val="tx1"/>
                </a:solidFill>
                <a:latin typeface="+mj-lt"/>
                <a:ea typeface="+mj-ea"/>
                <a:cs typeface="+mj-cs"/>
              </a:defRPr>
            </a:lvl1pPr>
          </a:lstStyle>
          <a:p>
            <a:r>
              <a:rPr lang="en-US" dirty="0"/>
              <a:t>What is your Ikigai?</a:t>
            </a:r>
          </a:p>
        </p:txBody>
      </p:sp>
    </p:spTree>
    <p:extLst>
      <p:ext uri="{BB962C8B-B14F-4D97-AF65-F5344CB8AC3E}">
        <p14:creationId xmlns:p14="http://schemas.microsoft.com/office/powerpoint/2010/main" val="92906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311" y="1249462"/>
            <a:ext cx="3279109" cy="2205129"/>
          </a:xfrm>
          <a:prstGeom prst="rect">
            <a:avLst/>
          </a:prstGeom>
          <a:ln w="63500">
            <a:noFill/>
            <a:miter lim="800000"/>
          </a:ln>
        </p:spPr>
      </p:pic>
      <p:pic>
        <p:nvPicPr>
          <p:cNvPr id="94" name="Picture 9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709981" y="3908493"/>
            <a:ext cx="3285871" cy="2190580"/>
          </a:xfrm>
          <a:prstGeom prst="rect">
            <a:avLst/>
          </a:prstGeom>
          <a:ln w="63500">
            <a:noFill/>
            <a:miter lim="800000"/>
          </a:ln>
        </p:spPr>
      </p:pic>
      <p:pic>
        <p:nvPicPr>
          <p:cNvPr id="97" name="Picture 9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gray">
          <a:xfrm>
            <a:off x="4457964" y="3908493"/>
            <a:ext cx="3279364" cy="1847008"/>
          </a:xfrm>
          <a:prstGeom prst="rect">
            <a:avLst/>
          </a:prstGeom>
          <a:ln w="63500">
            <a:noFill/>
            <a:miter lim="800000"/>
          </a:ln>
        </p:spPr>
      </p:pic>
      <p:pic>
        <p:nvPicPr>
          <p:cNvPr id="100" name="Picture 9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gray">
          <a:xfrm>
            <a:off x="8224856" y="3937205"/>
            <a:ext cx="3278295" cy="2185530"/>
          </a:xfrm>
          <a:prstGeom prst="rect">
            <a:avLst/>
          </a:prstGeom>
          <a:ln w="63500">
            <a:noFill/>
            <a:miter lim="800000"/>
          </a:ln>
        </p:spPr>
      </p:pic>
      <p:pic>
        <p:nvPicPr>
          <p:cNvPr id="101" name="Picture 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8225257" y="1249462"/>
            <a:ext cx="3283200" cy="21888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4458219" y="1284345"/>
            <a:ext cx="3279109" cy="218587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BBF2661C-4287-1944-99C4-80B87367B1C0}"/>
              </a:ext>
            </a:extLst>
          </p:cNvPr>
          <p:cNvSpPr/>
          <p:nvPr/>
        </p:nvSpPr>
        <p:spPr bwMode="gray">
          <a:xfrm>
            <a:off x="708311" y="3060451"/>
            <a:ext cx="3282696" cy="582599"/>
          </a:xfrm>
          <a:prstGeom prst="rect">
            <a:avLst/>
          </a:prstGeom>
          <a:solidFill>
            <a:schemeClr val="accent1"/>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22" name="TextBox 21">
            <a:extLst>
              <a:ext uri="{FF2B5EF4-FFF2-40B4-BE49-F238E27FC236}">
                <a16:creationId xmlns:a16="http://schemas.microsoft.com/office/drawing/2014/main" id="{C5C13A21-717F-1E45-8C2E-CE7B22A8C344}"/>
              </a:ext>
            </a:extLst>
          </p:cNvPr>
          <p:cNvSpPr txBox="1"/>
          <p:nvPr/>
        </p:nvSpPr>
        <p:spPr bwMode="gray">
          <a:xfrm>
            <a:off x="796145" y="3182546"/>
            <a:ext cx="3331012"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Contributing to a cause</a:t>
            </a:r>
          </a:p>
        </p:txBody>
      </p:sp>
      <p:sp>
        <p:nvSpPr>
          <p:cNvPr id="23" name="Rectangle 22">
            <a:extLst>
              <a:ext uri="{FF2B5EF4-FFF2-40B4-BE49-F238E27FC236}">
                <a16:creationId xmlns:a16="http://schemas.microsoft.com/office/drawing/2014/main" id="{0A0898BF-0002-7D4F-B686-E81E7F93D288}"/>
              </a:ext>
            </a:extLst>
          </p:cNvPr>
          <p:cNvSpPr/>
          <p:nvPr/>
        </p:nvSpPr>
        <p:spPr bwMode="gray">
          <a:xfrm>
            <a:off x="4457965" y="3055898"/>
            <a:ext cx="3282696" cy="582599"/>
          </a:xfrm>
          <a:prstGeom prst="rect">
            <a:avLst/>
          </a:prstGeom>
          <a:solidFill>
            <a:schemeClr val="accent1"/>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24" name="Rectangle 23">
            <a:extLst>
              <a:ext uri="{FF2B5EF4-FFF2-40B4-BE49-F238E27FC236}">
                <a16:creationId xmlns:a16="http://schemas.microsoft.com/office/drawing/2014/main" id="{57132A6E-5F6A-EE4D-91E3-EE73594F1BB8}"/>
              </a:ext>
            </a:extLst>
          </p:cNvPr>
          <p:cNvSpPr/>
          <p:nvPr/>
        </p:nvSpPr>
        <p:spPr bwMode="gray">
          <a:xfrm>
            <a:off x="8224822" y="3055898"/>
            <a:ext cx="3302629" cy="582599"/>
          </a:xfrm>
          <a:prstGeom prst="rect">
            <a:avLst/>
          </a:prstGeom>
          <a:solidFill>
            <a:schemeClr val="accent1"/>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25" name="Rectangle 24">
            <a:extLst>
              <a:ext uri="{FF2B5EF4-FFF2-40B4-BE49-F238E27FC236}">
                <a16:creationId xmlns:a16="http://schemas.microsoft.com/office/drawing/2014/main" id="{DB0E853F-53BA-E74E-83C2-C1178F22842F}"/>
              </a:ext>
            </a:extLst>
          </p:cNvPr>
          <p:cNvSpPr/>
          <p:nvPr/>
        </p:nvSpPr>
        <p:spPr bwMode="gray">
          <a:xfrm>
            <a:off x="4457965" y="5637031"/>
            <a:ext cx="3282696" cy="582599"/>
          </a:xfrm>
          <a:prstGeom prst="rect">
            <a:avLst/>
          </a:prstGeom>
          <a:solidFill>
            <a:schemeClr val="accent1"/>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26" name="Rectangle 25">
            <a:extLst>
              <a:ext uri="{FF2B5EF4-FFF2-40B4-BE49-F238E27FC236}">
                <a16:creationId xmlns:a16="http://schemas.microsoft.com/office/drawing/2014/main" id="{89170C27-DF50-9D47-88BA-73D6D4BB0FAA}"/>
              </a:ext>
            </a:extLst>
          </p:cNvPr>
          <p:cNvSpPr/>
          <p:nvPr/>
        </p:nvSpPr>
        <p:spPr bwMode="gray">
          <a:xfrm>
            <a:off x="8224856" y="5621264"/>
            <a:ext cx="3302629" cy="582599"/>
          </a:xfrm>
          <a:prstGeom prst="rect">
            <a:avLst/>
          </a:prstGeom>
          <a:solidFill>
            <a:schemeClr val="accent1"/>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27" name="Rectangle 26">
            <a:extLst>
              <a:ext uri="{FF2B5EF4-FFF2-40B4-BE49-F238E27FC236}">
                <a16:creationId xmlns:a16="http://schemas.microsoft.com/office/drawing/2014/main" id="{888EF54B-1B5D-8C47-8E85-F7D838CC4E68}"/>
              </a:ext>
            </a:extLst>
          </p:cNvPr>
          <p:cNvSpPr/>
          <p:nvPr/>
        </p:nvSpPr>
        <p:spPr bwMode="gray">
          <a:xfrm>
            <a:off x="713157" y="5642575"/>
            <a:ext cx="3282696" cy="582599"/>
          </a:xfrm>
          <a:prstGeom prst="rect">
            <a:avLst/>
          </a:prstGeom>
          <a:solidFill>
            <a:schemeClr val="accent1"/>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9C9C9"/>
              </a:solidFill>
            </a:endParaRPr>
          </a:p>
        </p:txBody>
      </p:sp>
      <p:sp>
        <p:nvSpPr>
          <p:cNvPr id="93" name="TextBox 92"/>
          <p:cNvSpPr txBox="1"/>
          <p:nvPr/>
        </p:nvSpPr>
        <p:spPr bwMode="gray">
          <a:xfrm>
            <a:off x="796145" y="5755501"/>
            <a:ext cx="2115586"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Traveling</a:t>
            </a:r>
          </a:p>
        </p:txBody>
      </p:sp>
      <p:sp>
        <p:nvSpPr>
          <p:cNvPr id="96" name="TextBox 95"/>
          <p:cNvSpPr txBox="1"/>
          <p:nvPr/>
        </p:nvSpPr>
        <p:spPr bwMode="gray">
          <a:xfrm>
            <a:off x="4561833" y="5736410"/>
            <a:ext cx="289013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Starting a business</a:t>
            </a:r>
          </a:p>
        </p:txBody>
      </p:sp>
      <p:sp>
        <p:nvSpPr>
          <p:cNvPr id="99" name="TextBox 98"/>
          <p:cNvSpPr txBox="1"/>
          <p:nvPr/>
        </p:nvSpPr>
        <p:spPr bwMode="gray">
          <a:xfrm>
            <a:off x="8261423" y="5735625"/>
            <a:ext cx="2105187"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Going to school</a:t>
            </a:r>
          </a:p>
        </p:txBody>
      </p:sp>
      <p:sp>
        <p:nvSpPr>
          <p:cNvPr id="90" name="TextBox 89"/>
          <p:cNvSpPr txBox="1"/>
          <p:nvPr/>
        </p:nvSpPr>
        <p:spPr bwMode="gray">
          <a:xfrm>
            <a:off x="8305884" y="3164569"/>
            <a:ext cx="2712134"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Pursuing hobbies</a:t>
            </a:r>
          </a:p>
        </p:txBody>
      </p:sp>
      <p:sp>
        <p:nvSpPr>
          <p:cNvPr id="64" name="TextBox 63"/>
          <p:cNvSpPr txBox="1"/>
          <p:nvPr/>
        </p:nvSpPr>
        <p:spPr bwMode="gray">
          <a:xfrm>
            <a:off x="4466241" y="3165397"/>
            <a:ext cx="325849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Visiting family and friends</a:t>
            </a:r>
          </a:p>
        </p:txBody>
      </p:sp>
      <p:sp>
        <p:nvSpPr>
          <p:cNvPr id="2" name="Title 4">
            <a:extLst>
              <a:ext uri="{FF2B5EF4-FFF2-40B4-BE49-F238E27FC236}">
                <a16:creationId xmlns:a16="http://schemas.microsoft.com/office/drawing/2014/main" id="{01D0CDC8-72A1-DAED-FBD9-86D15B2961AD}"/>
              </a:ext>
            </a:extLst>
          </p:cNvPr>
          <p:cNvSpPr txBox="1">
            <a:spLocks/>
          </p:cNvSpPr>
          <p:nvPr/>
        </p:nvSpPr>
        <p:spPr>
          <a:xfrm>
            <a:off x="457200" y="182880"/>
            <a:ext cx="8961120" cy="731520"/>
          </a:xfrm>
          <a:prstGeom prst="rect">
            <a:avLst/>
          </a:prstGeom>
        </p:spPr>
        <p:txBody>
          <a:bodyPr/>
          <a:lstStyle>
            <a:lvl1pPr algn="l" defTabSz="1218895" rtl="0" eaLnBrk="1" latinLnBrk="0" hangingPunct="1">
              <a:spcBef>
                <a:spcPct val="0"/>
              </a:spcBef>
              <a:buNone/>
              <a:defRPr sz="2800" b="1" kern="1200">
                <a:solidFill>
                  <a:schemeClr val="tx1"/>
                </a:solidFill>
                <a:latin typeface="+mj-lt"/>
                <a:ea typeface="+mj-ea"/>
                <a:cs typeface="+mj-cs"/>
              </a:defRPr>
            </a:lvl1pPr>
          </a:lstStyle>
          <a:p>
            <a:r>
              <a:rPr lang="en-US" dirty="0"/>
              <a:t>Create your retirement living plan</a:t>
            </a:r>
          </a:p>
        </p:txBody>
      </p:sp>
      <p:sp>
        <p:nvSpPr>
          <p:cNvPr id="5" name="Text Placeholder 4">
            <a:extLst>
              <a:ext uri="{FF2B5EF4-FFF2-40B4-BE49-F238E27FC236}">
                <a16:creationId xmlns:a16="http://schemas.microsoft.com/office/drawing/2014/main" id="{FAC0D160-2BD2-AE90-4B54-2B3139DDD23C}"/>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359767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43">
            <a:extLst>
              <a:ext uri="{FF2B5EF4-FFF2-40B4-BE49-F238E27FC236}">
                <a16:creationId xmlns:a16="http://schemas.microsoft.com/office/drawing/2014/main" id="{110424A1-318A-43B6-8D3E-58F8939F2FD1}"/>
              </a:ext>
            </a:extLst>
          </p:cNvPr>
          <p:cNvGraphicFramePr>
            <a:graphicFrameLocks noGrp="1"/>
          </p:cNvGraphicFramePr>
          <p:nvPr>
            <p:extLst>
              <p:ext uri="{D42A27DB-BD31-4B8C-83A1-F6EECF244321}">
                <p14:modId xmlns:p14="http://schemas.microsoft.com/office/powerpoint/2010/main" val="3161099769"/>
              </p:ext>
            </p:extLst>
          </p:nvPr>
        </p:nvGraphicFramePr>
        <p:xfrm>
          <a:off x="8270748" y="1450201"/>
          <a:ext cx="2295144" cy="4596585"/>
        </p:xfrm>
        <a:graphic>
          <a:graphicData uri="http://schemas.openxmlformats.org/drawingml/2006/table">
            <a:tbl>
              <a:tblPr firstRow="1" bandRow="1">
                <a:tableStyleId>{5C22544A-7EE6-4342-B048-85BDC9FD1C3A}</a:tableStyleId>
              </a:tblPr>
              <a:tblGrid>
                <a:gridCol w="2295144">
                  <a:extLst>
                    <a:ext uri="{9D8B030D-6E8A-4147-A177-3AD203B41FA5}">
                      <a16:colId xmlns:a16="http://schemas.microsoft.com/office/drawing/2014/main" val="3152232405"/>
                    </a:ext>
                  </a:extLst>
                </a:gridCol>
              </a:tblGrid>
              <a:tr h="454341">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01749137"/>
                  </a:ext>
                </a:extLst>
              </a:tr>
              <a:tr h="454341">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55278682"/>
                  </a:ext>
                </a:extLst>
              </a:tr>
              <a:tr h="482928">
                <a:tc>
                  <a: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lang="en-US" b="1"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77922285"/>
                  </a:ext>
                </a:extLst>
              </a:tr>
              <a:tr h="454341">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02298126"/>
                  </a:ext>
                </a:extLst>
              </a:tr>
              <a:tr h="454341">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7661239"/>
                  </a:ext>
                </a:extLst>
              </a:tr>
              <a:tr h="454341">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93493155"/>
                  </a:ext>
                </a:extLst>
              </a:tr>
              <a:tr h="454341">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65759973"/>
                  </a:ext>
                </a:extLst>
              </a:tr>
              <a:tr h="454341">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89819107"/>
                  </a:ext>
                </a:extLst>
              </a:tr>
              <a:tr h="454341">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01884183"/>
                  </a:ext>
                </a:extLst>
              </a:tr>
              <a:tr h="454341">
                <a:tc>
                  <a:txBody>
                    <a:bodyPr/>
                    <a:lstStyle/>
                    <a:p>
                      <a:endParaRPr lang="en-US"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0556858"/>
                  </a:ext>
                </a:extLst>
              </a:tr>
            </a:tbl>
          </a:graphicData>
        </a:graphic>
      </p:graphicFrame>
      <p:sp>
        <p:nvSpPr>
          <p:cNvPr id="9" name="Text Placeholder 3">
            <a:extLst>
              <a:ext uri="{FF2B5EF4-FFF2-40B4-BE49-F238E27FC236}">
                <a16:creationId xmlns:a16="http://schemas.microsoft.com/office/drawing/2014/main" id="{00BC9351-E9F3-49E8-BD0B-C76FF18EEC2B}"/>
              </a:ext>
            </a:extLst>
          </p:cNvPr>
          <p:cNvSpPr txBox="1">
            <a:spLocks noGrp="1"/>
          </p:cNvSpPr>
          <p:nvPr>
            <p:ph type="body" sz="quarter" idx="26"/>
          </p:nvPr>
        </p:nvSpPr>
        <p:spPr>
          <a:xfrm>
            <a:off x="457200" y="6348611"/>
            <a:ext cx="11274425" cy="307777"/>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15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15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15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0" dirty="0"/>
              <a:t>Sources: US Census Bureau: </a:t>
            </a:r>
            <a:r>
              <a:rPr lang="en-US" b="0" i="1" dirty="0"/>
              <a:t>US Life Tables 1890,1901, 1910, and 1901-1910</a:t>
            </a:r>
            <a:r>
              <a:rPr lang="en-US" b="0" dirty="0"/>
              <a:t>. Life expectancy for 1890 based on state of Massachusetts life tables. United Nations, Department of Economic and Social Affairs, Population Division.</a:t>
            </a:r>
            <a:r>
              <a:rPr lang="en-US" b="0" i="1" dirty="0"/>
              <a:t> World Population Prospects: The 2024 Revision.</a:t>
            </a:r>
            <a:endParaRPr lang="en-US" b="0" i="1" baseline="30000" dirty="0"/>
          </a:p>
        </p:txBody>
      </p:sp>
      <p:sp>
        <p:nvSpPr>
          <p:cNvPr id="7" name="Text Placeholder 6">
            <a:extLst>
              <a:ext uri="{FF2B5EF4-FFF2-40B4-BE49-F238E27FC236}">
                <a16:creationId xmlns:a16="http://schemas.microsoft.com/office/drawing/2014/main" id="{A4E9F832-1BFE-2539-0E9C-6A8EDC40928E}"/>
              </a:ext>
            </a:extLst>
          </p:cNvPr>
          <p:cNvSpPr>
            <a:spLocks noGrp="1"/>
          </p:cNvSpPr>
          <p:nvPr>
            <p:ph type="body" sz="quarter" idx="32"/>
          </p:nvPr>
        </p:nvSpPr>
        <p:spPr/>
        <p:txBody>
          <a:bodyPr/>
          <a:lstStyle/>
          <a:p>
            <a:r>
              <a:rPr lang="en-US" dirty="0">
                <a:solidFill>
                  <a:schemeClr val="tx1"/>
                </a:solidFill>
              </a:rPr>
              <a:t>The godfather of retirement</a:t>
            </a:r>
          </a:p>
        </p:txBody>
      </p:sp>
      <p:graphicFrame>
        <p:nvGraphicFramePr>
          <p:cNvPr id="2" name="Table 1">
            <a:extLst>
              <a:ext uri="{FF2B5EF4-FFF2-40B4-BE49-F238E27FC236}">
                <a16:creationId xmlns:a16="http://schemas.microsoft.com/office/drawing/2014/main" id="{15ACB9E0-8BE1-42F0-B999-98A437BFB791}"/>
              </a:ext>
            </a:extLst>
          </p:cNvPr>
          <p:cNvGraphicFramePr>
            <a:graphicFrameLocks noGrp="1"/>
          </p:cNvGraphicFramePr>
          <p:nvPr>
            <p:extLst>
              <p:ext uri="{D42A27DB-BD31-4B8C-83A1-F6EECF244321}">
                <p14:modId xmlns:p14="http://schemas.microsoft.com/office/powerpoint/2010/main" val="1177236298"/>
              </p:ext>
            </p:extLst>
          </p:nvPr>
        </p:nvGraphicFramePr>
        <p:xfrm>
          <a:off x="5145506" y="1468179"/>
          <a:ext cx="2843462" cy="4572000"/>
        </p:xfrm>
        <a:graphic>
          <a:graphicData uri="http://schemas.openxmlformats.org/drawingml/2006/table">
            <a:tbl>
              <a:tblPr firstRow="1" bandRow="1">
                <a:tableStyleId>{5C22544A-7EE6-4342-B048-85BDC9FD1C3A}</a:tableStyleId>
              </a:tblPr>
              <a:tblGrid>
                <a:gridCol w="513423">
                  <a:extLst>
                    <a:ext uri="{9D8B030D-6E8A-4147-A177-3AD203B41FA5}">
                      <a16:colId xmlns:a16="http://schemas.microsoft.com/office/drawing/2014/main" val="4210239176"/>
                    </a:ext>
                  </a:extLst>
                </a:gridCol>
                <a:gridCol w="2330039">
                  <a:extLst>
                    <a:ext uri="{9D8B030D-6E8A-4147-A177-3AD203B41FA5}">
                      <a16:colId xmlns:a16="http://schemas.microsoft.com/office/drawing/2014/main" val="2993148337"/>
                    </a:ext>
                  </a:extLst>
                </a:gridCol>
              </a:tblGrid>
              <a:tr h="457200">
                <a:tc>
                  <a:txBody>
                    <a:bodyPr/>
                    <a:lstStyle/>
                    <a:p>
                      <a:pPr algn="r"/>
                      <a:r>
                        <a:rPr lang="en-US" sz="2000" b="1" dirty="0">
                          <a:solidFill>
                            <a:schemeClr val="accent1"/>
                          </a:solidFill>
                        </a:rPr>
                        <a:t>90</a:t>
                      </a:r>
                    </a:p>
                  </a:txBody>
                  <a:tcPr marL="0" anchor="ctr">
                    <a:lnL w="12700" cmpd="sng">
                      <a:noFill/>
                    </a:lnL>
                    <a:lnR w="6350" cap="flat" cmpd="sng" algn="ctr">
                      <a:solidFill>
                        <a:srgbClr val="A7A7A7"/>
                      </a:solid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01749137"/>
                  </a:ext>
                </a:extLst>
              </a:tr>
              <a:tr h="457200">
                <a:tc>
                  <a:txBody>
                    <a:bodyPr/>
                    <a:lstStyle/>
                    <a:p>
                      <a:pPr algn="r"/>
                      <a:r>
                        <a:rPr lang="en-US" sz="2000" b="1" dirty="0">
                          <a:solidFill>
                            <a:schemeClr val="accent1"/>
                          </a:solidFill>
                        </a:rPr>
                        <a:t>80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55278682"/>
                  </a:ext>
                </a:extLst>
              </a:tr>
              <a:tr h="457200">
                <a:tc>
                  <a:txBody>
                    <a:bodyPr/>
                    <a:lstStyle/>
                    <a:p>
                      <a:pPr algn="r"/>
                      <a:r>
                        <a:rPr lang="en-US" sz="2000" b="1" dirty="0">
                          <a:solidFill>
                            <a:schemeClr val="accent1"/>
                          </a:solidFill>
                        </a:rPr>
                        <a:t>70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77922285"/>
                  </a:ext>
                </a:extLst>
              </a:tr>
              <a:tr h="457200">
                <a:tc>
                  <a:txBody>
                    <a:bodyPr/>
                    <a:lstStyle/>
                    <a:p>
                      <a:pPr algn="r"/>
                      <a:r>
                        <a:rPr lang="en-US" sz="2000" b="1" dirty="0">
                          <a:solidFill>
                            <a:schemeClr val="accent1"/>
                          </a:solidFill>
                        </a:rPr>
                        <a:t>60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02298126"/>
                  </a:ext>
                </a:extLst>
              </a:tr>
              <a:tr h="457200">
                <a:tc>
                  <a:txBody>
                    <a:bodyPr/>
                    <a:lstStyle/>
                    <a:p>
                      <a:pPr algn="r"/>
                      <a:r>
                        <a:rPr lang="en-US" sz="2000" b="1" dirty="0">
                          <a:solidFill>
                            <a:srgbClr val="0C5D9D"/>
                          </a:solidFill>
                        </a:rPr>
                        <a:t>50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7661239"/>
                  </a:ext>
                </a:extLst>
              </a:tr>
              <a:tr h="457200">
                <a:tc>
                  <a:txBody>
                    <a:bodyPr/>
                    <a:lstStyle/>
                    <a:p>
                      <a:pPr algn="r"/>
                      <a:r>
                        <a:rPr lang="en-US" sz="2000" b="1" dirty="0">
                          <a:solidFill>
                            <a:srgbClr val="0C5D9D"/>
                          </a:solidFill>
                        </a:rPr>
                        <a:t>40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93493155"/>
                  </a:ext>
                </a:extLst>
              </a:tr>
              <a:tr h="457200">
                <a:tc>
                  <a:txBody>
                    <a:bodyPr/>
                    <a:lstStyle/>
                    <a:p>
                      <a:pPr algn="r"/>
                      <a:r>
                        <a:rPr lang="en-US" sz="2000" b="1" dirty="0">
                          <a:solidFill>
                            <a:srgbClr val="4D88B7"/>
                          </a:solidFill>
                        </a:rPr>
                        <a:t>30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65759973"/>
                  </a:ext>
                </a:extLst>
              </a:tr>
              <a:tr h="457200">
                <a:tc>
                  <a:txBody>
                    <a:bodyPr/>
                    <a:lstStyle/>
                    <a:p>
                      <a:pPr algn="r"/>
                      <a:r>
                        <a:rPr lang="en-US" sz="2000" b="1" dirty="0">
                          <a:solidFill>
                            <a:srgbClr val="4D88B7"/>
                          </a:solidFill>
                        </a:rPr>
                        <a:t>20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89819107"/>
                  </a:ext>
                </a:extLst>
              </a:tr>
              <a:tr h="457200">
                <a:tc>
                  <a:txBody>
                    <a:bodyPr/>
                    <a:lstStyle/>
                    <a:p>
                      <a:pPr algn="r"/>
                      <a:r>
                        <a:rPr lang="en-US" sz="2000" b="1" dirty="0">
                          <a:solidFill>
                            <a:srgbClr val="AAC6DD"/>
                          </a:solidFill>
                        </a:rPr>
                        <a:t>10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01884183"/>
                  </a:ext>
                </a:extLst>
              </a:tr>
              <a:tr h="457200">
                <a:tc>
                  <a:txBody>
                    <a:bodyPr/>
                    <a:lstStyle/>
                    <a:p>
                      <a:pPr algn="r"/>
                      <a:r>
                        <a:rPr lang="en-US" sz="2000" b="1" dirty="0">
                          <a:solidFill>
                            <a:srgbClr val="AAC6DD"/>
                          </a:solidFill>
                        </a:rPr>
                        <a:t>0</a:t>
                      </a:r>
                    </a:p>
                  </a:txBody>
                  <a:tcPr marL="0" anchor="ctr">
                    <a:lnL w="12700" cmpd="sng">
                      <a:noFill/>
                    </a:lnL>
                    <a:lnR w="6350" cap="flat" cmpd="sng" algn="ctr">
                      <a:solidFill>
                        <a:srgbClr val="A7A7A7"/>
                      </a:solid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p>
                  </a:txBody>
                  <a:tcPr>
                    <a:lnL w="6350" cap="flat" cmpd="sng" algn="ctr">
                      <a:solidFill>
                        <a:srgbClr val="A7A7A7"/>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10556858"/>
                  </a:ext>
                </a:extLst>
              </a:tr>
            </a:tbl>
          </a:graphicData>
        </a:graphic>
      </p:graphicFrame>
      <p:grpSp>
        <p:nvGrpSpPr>
          <p:cNvPr id="8" name="Group 7">
            <a:extLst>
              <a:ext uri="{FF2B5EF4-FFF2-40B4-BE49-F238E27FC236}">
                <a16:creationId xmlns:a16="http://schemas.microsoft.com/office/drawing/2014/main" id="{D5040DFA-7B2F-4D42-BD88-4415B700CBE4}"/>
              </a:ext>
            </a:extLst>
          </p:cNvPr>
          <p:cNvGrpSpPr/>
          <p:nvPr/>
        </p:nvGrpSpPr>
        <p:grpSpPr>
          <a:xfrm>
            <a:off x="835171" y="1462333"/>
            <a:ext cx="3584308" cy="4575818"/>
            <a:chOff x="455609" y="1532544"/>
            <a:chExt cx="3584308" cy="4575818"/>
          </a:xfrm>
        </p:grpSpPr>
        <p:pic>
          <p:nvPicPr>
            <p:cNvPr id="4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60" b="5795"/>
            <a:stretch/>
          </p:blipFill>
          <p:spPr bwMode="auto">
            <a:xfrm flipH="1">
              <a:off x="455609" y="1532544"/>
              <a:ext cx="3584303"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08B5FD7-D2BA-43E2-9D8E-5F796C8B0DEE}"/>
                </a:ext>
              </a:extLst>
            </p:cNvPr>
            <p:cNvSpPr/>
            <p:nvPr/>
          </p:nvSpPr>
          <p:spPr>
            <a:xfrm>
              <a:off x="455613" y="5465878"/>
              <a:ext cx="3584304" cy="6424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B5BADD0-8A4A-417A-820B-304F6B2BB4DC}"/>
                </a:ext>
              </a:extLst>
            </p:cNvPr>
            <p:cNvSpPr txBox="1"/>
            <p:nvPr/>
          </p:nvSpPr>
          <p:spPr>
            <a:xfrm>
              <a:off x="455614" y="5566282"/>
              <a:ext cx="351253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a:ea typeface="+mn-ea"/>
                  <a:cs typeface="+mn-cs"/>
                </a:rPr>
                <a:t>OTTO VON BISMARCK</a:t>
              </a:r>
            </a:p>
          </p:txBody>
        </p:sp>
      </p:grpSp>
      <p:sp>
        <p:nvSpPr>
          <p:cNvPr id="21" name="TextBox 20">
            <a:extLst>
              <a:ext uri="{FF2B5EF4-FFF2-40B4-BE49-F238E27FC236}">
                <a16:creationId xmlns:a16="http://schemas.microsoft.com/office/drawing/2014/main" id="{1A5B37B8-8E3E-40F1-85E7-5F5CEDCB79A9}"/>
              </a:ext>
            </a:extLst>
          </p:cNvPr>
          <p:cNvSpPr txBox="1"/>
          <p:nvPr/>
        </p:nvSpPr>
        <p:spPr>
          <a:xfrm>
            <a:off x="5096580" y="1126644"/>
            <a:ext cx="574196" cy="307777"/>
          </a:xfrm>
          <a:prstGeom prst="rect">
            <a:avLst/>
          </a:prstGeom>
          <a:noFill/>
        </p:spPr>
        <p:txBody>
          <a:bodyPr wrap="none" rtlCol="0">
            <a:spAutoFit/>
          </a:bodyPr>
          <a:lstStyle/>
          <a:p>
            <a:r>
              <a:rPr lang="en-US" sz="1400" b="1" dirty="0">
                <a:solidFill>
                  <a:srgbClr val="767676"/>
                </a:solidFill>
              </a:rPr>
              <a:t>AGE</a:t>
            </a:r>
          </a:p>
        </p:txBody>
      </p:sp>
      <p:sp>
        <p:nvSpPr>
          <p:cNvPr id="38" name="TextBox 37">
            <a:extLst>
              <a:ext uri="{FF2B5EF4-FFF2-40B4-BE49-F238E27FC236}">
                <a16:creationId xmlns:a16="http://schemas.microsoft.com/office/drawing/2014/main" id="{7A5DA03C-2D96-4804-947C-DF71D689E993}"/>
              </a:ext>
            </a:extLst>
          </p:cNvPr>
          <p:cNvSpPr txBox="1">
            <a:spLocks/>
          </p:cNvSpPr>
          <p:nvPr/>
        </p:nvSpPr>
        <p:spPr>
          <a:xfrm>
            <a:off x="6449945" y="984585"/>
            <a:ext cx="870751" cy="461665"/>
          </a:xfrm>
          <a:prstGeom prst="rect">
            <a:avLst/>
          </a:prstGeom>
          <a:noFill/>
        </p:spPr>
        <p:txBody>
          <a:bodyPr wrap="none" rtlCol="0">
            <a:spAutoFit/>
          </a:bodyPr>
          <a:lstStyle/>
          <a:p>
            <a:r>
              <a:rPr lang="en-US" sz="2400" b="1" dirty="0">
                <a:solidFill>
                  <a:srgbClr val="767676"/>
                </a:solidFill>
              </a:rPr>
              <a:t>1890</a:t>
            </a:r>
          </a:p>
        </p:txBody>
      </p:sp>
      <p:sp>
        <p:nvSpPr>
          <p:cNvPr id="39" name="TextBox 38">
            <a:extLst>
              <a:ext uri="{FF2B5EF4-FFF2-40B4-BE49-F238E27FC236}">
                <a16:creationId xmlns:a16="http://schemas.microsoft.com/office/drawing/2014/main" id="{E31F1D27-2117-4A25-B416-B532E6D9AD86}"/>
              </a:ext>
            </a:extLst>
          </p:cNvPr>
          <p:cNvSpPr txBox="1"/>
          <p:nvPr/>
        </p:nvSpPr>
        <p:spPr>
          <a:xfrm>
            <a:off x="8982944" y="966249"/>
            <a:ext cx="870751" cy="461665"/>
          </a:xfrm>
          <a:prstGeom prst="rect">
            <a:avLst/>
          </a:prstGeom>
          <a:noFill/>
        </p:spPr>
        <p:txBody>
          <a:bodyPr wrap="none" rtlCol="0">
            <a:spAutoFit/>
          </a:bodyPr>
          <a:lstStyle/>
          <a:p>
            <a:r>
              <a:rPr lang="en-US" sz="2400" b="1" dirty="0">
                <a:solidFill>
                  <a:schemeClr val="accent1"/>
                </a:solidFill>
              </a:rPr>
              <a:t>2026</a:t>
            </a:r>
          </a:p>
        </p:txBody>
      </p:sp>
      <p:sp>
        <p:nvSpPr>
          <p:cNvPr id="25" name="Rectangle 24">
            <a:extLst>
              <a:ext uri="{FF2B5EF4-FFF2-40B4-BE49-F238E27FC236}">
                <a16:creationId xmlns:a16="http://schemas.microsoft.com/office/drawing/2014/main" id="{D384A8BC-9876-41FE-B13B-B5BFF4F60EB7}"/>
              </a:ext>
            </a:extLst>
          </p:cNvPr>
          <p:cNvSpPr/>
          <p:nvPr/>
        </p:nvSpPr>
        <p:spPr>
          <a:xfrm>
            <a:off x="7972926" y="1434421"/>
            <a:ext cx="297822" cy="474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63D176D3-9D53-43CF-870A-8FAA3283C646}"/>
              </a:ext>
            </a:extLst>
          </p:cNvPr>
          <p:cNvSpPr/>
          <p:nvPr/>
        </p:nvSpPr>
        <p:spPr>
          <a:xfrm>
            <a:off x="5658173" y="3566346"/>
            <a:ext cx="230915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b="1" dirty="0"/>
              <a:t>LIFE EXPECTANCY</a:t>
            </a:r>
          </a:p>
        </p:txBody>
      </p:sp>
      <p:grpSp>
        <p:nvGrpSpPr>
          <p:cNvPr id="26" name="Group 25">
            <a:extLst>
              <a:ext uri="{FF2B5EF4-FFF2-40B4-BE49-F238E27FC236}">
                <a16:creationId xmlns:a16="http://schemas.microsoft.com/office/drawing/2014/main" id="{2C9BFACD-B8CC-4F32-A2BC-7D10EDFA90CD}"/>
              </a:ext>
            </a:extLst>
          </p:cNvPr>
          <p:cNvGrpSpPr/>
          <p:nvPr/>
        </p:nvGrpSpPr>
        <p:grpSpPr>
          <a:xfrm>
            <a:off x="5658173" y="2677022"/>
            <a:ext cx="4907719" cy="320040"/>
            <a:chOff x="5905999" y="2670424"/>
            <a:chExt cx="4907719" cy="320040"/>
          </a:xfrm>
          <a:solidFill>
            <a:schemeClr val="accent2"/>
          </a:solidFill>
        </p:grpSpPr>
        <p:cxnSp>
          <p:nvCxnSpPr>
            <p:cNvPr id="27" name="Straight Connector 26">
              <a:extLst>
                <a:ext uri="{FF2B5EF4-FFF2-40B4-BE49-F238E27FC236}">
                  <a16:creationId xmlns:a16="http://schemas.microsoft.com/office/drawing/2014/main" id="{2A8F42CC-0D08-4DD1-8173-E9394517B8D9}"/>
                </a:ext>
              </a:extLst>
            </p:cNvPr>
            <p:cNvCxnSpPr>
              <a:cxnSpLocks/>
            </p:cNvCxnSpPr>
            <p:nvPr/>
          </p:nvCxnSpPr>
          <p:spPr>
            <a:xfrm flipH="1">
              <a:off x="5905999" y="2832105"/>
              <a:ext cx="2636455" cy="0"/>
            </a:xfrm>
            <a:prstGeom prst="line">
              <a:avLst/>
            </a:prstGeom>
            <a:grpFill/>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DD2A8BA-F79C-4BDF-B7D7-F4FA9DF8BB33}"/>
                </a:ext>
              </a:extLst>
            </p:cNvPr>
            <p:cNvSpPr/>
            <p:nvPr/>
          </p:nvSpPr>
          <p:spPr>
            <a:xfrm>
              <a:off x="8519100" y="2670424"/>
              <a:ext cx="2294618" cy="32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b="1" dirty="0"/>
                <a:t>LIFE EXPECTANCY</a:t>
              </a:r>
            </a:p>
          </p:txBody>
        </p:sp>
      </p:grpSp>
      <p:grpSp>
        <p:nvGrpSpPr>
          <p:cNvPr id="58" name="Group 57">
            <a:extLst>
              <a:ext uri="{FF2B5EF4-FFF2-40B4-BE49-F238E27FC236}">
                <a16:creationId xmlns:a16="http://schemas.microsoft.com/office/drawing/2014/main" id="{D6E84E83-EAC6-49B1-973B-9C407B11C32E}"/>
              </a:ext>
            </a:extLst>
          </p:cNvPr>
          <p:cNvGrpSpPr/>
          <p:nvPr/>
        </p:nvGrpSpPr>
        <p:grpSpPr>
          <a:xfrm>
            <a:off x="5658173" y="2677022"/>
            <a:ext cx="4907719" cy="320040"/>
            <a:chOff x="5905999" y="2670424"/>
            <a:chExt cx="4907719" cy="320040"/>
          </a:xfrm>
        </p:grpSpPr>
        <p:cxnSp>
          <p:nvCxnSpPr>
            <p:cNvPr id="60" name="Straight Connector 59">
              <a:extLst>
                <a:ext uri="{FF2B5EF4-FFF2-40B4-BE49-F238E27FC236}">
                  <a16:creationId xmlns:a16="http://schemas.microsoft.com/office/drawing/2014/main" id="{5A95A7C6-4005-40AD-9A75-BF7FB80389C7}"/>
                </a:ext>
              </a:extLst>
            </p:cNvPr>
            <p:cNvCxnSpPr>
              <a:cxnSpLocks/>
            </p:cNvCxnSpPr>
            <p:nvPr/>
          </p:nvCxnSpPr>
          <p:spPr>
            <a:xfrm flipH="1">
              <a:off x="5905999" y="2832105"/>
              <a:ext cx="263645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CAE13C5-776E-4468-9FCE-4C95D9787B0E}"/>
                </a:ext>
              </a:extLst>
            </p:cNvPr>
            <p:cNvSpPr/>
            <p:nvPr/>
          </p:nvSpPr>
          <p:spPr>
            <a:xfrm>
              <a:off x="8519100" y="2670424"/>
              <a:ext cx="2294618"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b="1" dirty="0"/>
                <a:t>RETIREMENT AGE</a:t>
              </a:r>
            </a:p>
          </p:txBody>
        </p:sp>
      </p:grpSp>
      <p:sp>
        <p:nvSpPr>
          <p:cNvPr id="24" name="Rectangle 23">
            <a:extLst>
              <a:ext uri="{FF2B5EF4-FFF2-40B4-BE49-F238E27FC236}">
                <a16:creationId xmlns:a16="http://schemas.microsoft.com/office/drawing/2014/main" id="{FBC7B495-6353-4C60-89DF-062720D4BDDC}"/>
              </a:ext>
            </a:extLst>
          </p:cNvPr>
          <p:cNvSpPr/>
          <p:nvPr/>
        </p:nvSpPr>
        <p:spPr>
          <a:xfrm>
            <a:off x="5658173" y="2452293"/>
            <a:ext cx="230915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b="1" dirty="0"/>
              <a:t>LIFE EXPECTANCY</a:t>
            </a:r>
          </a:p>
        </p:txBody>
      </p:sp>
      <p:sp>
        <p:nvSpPr>
          <p:cNvPr id="4" name="Rectangle 3">
            <a:extLst>
              <a:ext uri="{FF2B5EF4-FFF2-40B4-BE49-F238E27FC236}">
                <a16:creationId xmlns:a16="http://schemas.microsoft.com/office/drawing/2014/main" id="{F70401F7-1E32-475F-B44D-1E75E8DD9AE1}"/>
              </a:ext>
            </a:extLst>
          </p:cNvPr>
          <p:cNvSpPr/>
          <p:nvPr/>
        </p:nvSpPr>
        <p:spPr>
          <a:xfrm>
            <a:off x="5660928" y="2452293"/>
            <a:ext cx="2309158"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b="1" dirty="0"/>
              <a:t>RETIREMENT AGE</a:t>
            </a:r>
          </a:p>
        </p:txBody>
      </p:sp>
      <p:grpSp>
        <p:nvGrpSpPr>
          <p:cNvPr id="37" name="Group 36">
            <a:extLst>
              <a:ext uri="{FF2B5EF4-FFF2-40B4-BE49-F238E27FC236}">
                <a16:creationId xmlns:a16="http://schemas.microsoft.com/office/drawing/2014/main" id="{C9DD9C52-BCCA-46B3-8494-38C75A32A1F1}"/>
              </a:ext>
            </a:extLst>
          </p:cNvPr>
          <p:cNvGrpSpPr/>
          <p:nvPr/>
        </p:nvGrpSpPr>
        <p:grpSpPr>
          <a:xfrm>
            <a:off x="5658173" y="1995131"/>
            <a:ext cx="4905338" cy="320040"/>
            <a:chOff x="5905999" y="2467758"/>
            <a:chExt cx="4905338" cy="320040"/>
          </a:xfrm>
          <a:solidFill>
            <a:srgbClr val="00A096"/>
          </a:solidFill>
        </p:grpSpPr>
        <p:cxnSp>
          <p:nvCxnSpPr>
            <p:cNvPr id="48" name="Straight Connector 47">
              <a:extLst>
                <a:ext uri="{FF2B5EF4-FFF2-40B4-BE49-F238E27FC236}">
                  <a16:creationId xmlns:a16="http://schemas.microsoft.com/office/drawing/2014/main" id="{08B16998-4C6A-4895-B3E5-ECF2969C669A}"/>
                </a:ext>
              </a:extLst>
            </p:cNvPr>
            <p:cNvCxnSpPr>
              <a:cxnSpLocks/>
            </p:cNvCxnSpPr>
            <p:nvPr/>
          </p:nvCxnSpPr>
          <p:spPr>
            <a:xfrm flipH="1">
              <a:off x="5905999" y="2629439"/>
              <a:ext cx="2636455" cy="0"/>
            </a:xfrm>
            <a:prstGeom prst="line">
              <a:avLst/>
            </a:prstGeom>
            <a:grpFill/>
            <a:ln w="19050">
              <a:no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5D15413A-9EEA-460E-8B73-95AB5D8E74EE}"/>
                </a:ext>
              </a:extLst>
            </p:cNvPr>
            <p:cNvSpPr/>
            <p:nvPr/>
          </p:nvSpPr>
          <p:spPr>
            <a:xfrm>
              <a:off x="8516719" y="2467758"/>
              <a:ext cx="229461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lstStyle/>
            <a:p>
              <a:pPr algn="ctr"/>
              <a:r>
                <a:rPr lang="en-US" b="1" dirty="0"/>
                <a:t>LIFE EXPECTANCY</a:t>
              </a:r>
            </a:p>
          </p:txBody>
        </p:sp>
      </p:grpSp>
    </p:spTree>
    <p:extLst>
      <p:ext uri="{BB962C8B-B14F-4D97-AF65-F5344CB8AC3E}">
        <p14:creationId xmlns:p14="http://schemas.microsoft.com/office/powerpoint/2010/main" val="2899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10" presetClass="entr" presetSubtype="0" fill="hold" grpId="1"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5.02735E-7 2.96296E-6 L 5.02735E-7 0.16458 " pathEditMode="relative" rAng="0" ptsTypes="AA">
                                      <p:cBhvr>
                                        <p:cTn id="27" dur="500" fill="hold"/>
                                        <p:tgtEl>
                                          <p:spTgt spid="24"/>
                                        </p:tgtEl>
                                        <p:attrNameLst>
                                          <p:attrName>ppt_x</p:attrName>
                                          <p:attrName>ppt_y</p:attrName>
                                        </p:attrNameLst>
                                      </p:cBhvr>
                                      <p:rCtr x="0" y="8218"/>
                                    </p:animMotion>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500"/>
                                        <p:tgtEl>
                                          <p:spTgt spid="58"/>
                                        </p:tgtEl>
                                      </p:cBhvr>
                                    </p:animEffec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64" presetClass="path" presetSubtype="0" accel="50000" decel="46000" fill="hold" nodeType="withEffect">
                                  <p:stCondLst>
                                    <p:cond delay="0"/>
                                  </p:stCondLst>
                                  <p:childTnLst>
                                    <p:animMotion origin="layout" path="M -0.00026 0.00046 L -0.00013 -0.09908 " pathEditMode="relative" rAng="0" ptsTypes="AA">
                                      <p:cBhvr>
                                        <p:cTn id="47" dur="500" fill="hold"/>
                                        <p:tgtEl>
                                          <p:spTgt spid="26"/>
                                        </p:tgtEl>
                                        <p:attrNameLst>
                                          <p:attrName>ppt_x</p:attrName>
                                          <p:attrName>ppt_y</p:attrName>
                                        </p:attrNameLst>
                                      </p:cBhvr>
                                      <p:rCtr x="0" y="-4977"/>
                                    </p:animMotion>
                                  </p:childTnLst>
                                </p:cTn>
                              </p:par>
                            </p:childTnLst>
                          </p:cTn>
                        </p:par>
                        <p:par>
                          <p:cTn id="48" fill="hold">
                            <p:stCondLst>
                              <p:cond delay="1500"/>
                            </p:stCondLst>
                            <p:childTnLst>
                              <p:par>
                                <p:cTn id="49" presetID="1"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8" grpId="0"/>
      <p:bldP spid="39" grpId="0"/>
      <p:bldP spid="25" grpId="0" animBg="1"/>
      <p:bldP spid="56" grpId="0" animBg="1"/>
      <p:bldP spid="24" grpId="0" animBg="1"/>
      <p:bldP spid="24" grpId="1"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37D5B57-530F-4612-BB60-3404DD708C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gray">
          <a:xfrm>
            <a:off x="455612" y="1721660"/>
            <a:ext cx="2016255" cy="1679010"/>
          </a:xfrm>
          <a:prstGeom prst="rect">
            <a:avLst/>
          </a:prstGeom>
        </p:spPr>
      </p:pic>
      <p:pic>
        <p:nvPicPr>
          <p:cNvPr id="45" name="Picture 44">
            <a:extLst>
              <a:ext uri="{FF2B5EF4-FFF2-40B4-BE49-F238E27FC236}">
                <a16:creationId xmlns:a16="http://schemas.microsoft.com/office/drawing/2014/main" id="{A96598F6-1DEF-4116-904F-608976E735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gray">
          <a:xfrm>
            <a:off x="2771299" y="1703289"/>
            <a:ext cx="2019228" cy="1697381"/>
          </a:xfrm>
          <a:prstGeom prst="rect">
            <a:avLst/>
          </a:prstGeom>
        </p:spPr>
      </p:pic>
      <p:pic>
        <p:nvPicPr>
          <p:cNvPr id="44" name="Picture 43">
            <a:extLst>
              <a:ext uri="{FF2B5EF4-FFF2-40B4-BE49-F238E27FC236}">
                <a16:creationId xmlns:a16="http://schemas.microsoft.com/office/drawing/2014/main" id="{E679439F-EB84-4630-96B0-00092927778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gray">
          <a:xfrm>
            <a:off x="5072827" y="1703289"/>
            <a:ext cx="2019228" cy="1697380"/>
          </a:xfrm>
          <a:prstGeom prst="rect">
            <a:avLst/>
          </a:prstGeom>
        </p:spPr>
      </p:pic>
      <p:pic>
        <p:nvPicPr>
          <p:cNvPr id="43" name="Picture 42">
            <a:extLst>
              <a:ext uri="{FF2B5EF4-FFF2-40B4-BE49-F238E27FC236}">
                <a16:creationId xmlns:a16="http://schemas.microsoft.com/office/drawing/2014/main" id="{1047D623-F35E-4DE2-8F1B-9B20A4F21D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7374061" y="1703288"/>
            <a:ext cx="2019229" cy="1697379"/>
          </a:xfrm>
          <a:prstGeom prst="rect">
            <a:avLst/>
          </a:prstGeom>
        </p:spPr>
      </p:pic>
      <p:sp>
        <p:nvSpPr>
          <p:cNvPr id="14" name="TextBox 13">
            <a:extLst>
              <a:ext uri="{FF2B5EF4-FFF2-40B4-BE49-F238E27FC236}">
                <a16:creationId xmlns:a16="http://schemas.microsoft.com/office/drawing/2014/main" id="{7B935539-5527-4CE0-8B58-0BFA21595207}"/>
              </a:ext>
            </a:extLst>
          </p:cNvPr>
          <p:cNvSpPr txBox="1"/>
          <p:nvPr/>
        </p:nvSpPr>
        <p:spPr bwMode="gray">
          <a:xfrm>
            <a:off x="711131" y="3604037"/>
            <a:ext cx="1972764" cy="769441"/>
          </a:xfrm>
          <a:prstGeom prst="rect">
            <a:avLst/>
          </a:prstGeom>
          <a:noFill/>
        </p:spPr>
        <p:txBody>
          <a:bodyPr wrap="square" lIns="0" tIns="0" rIns="0" bIns="0" rtlCol="0">
            <a:spAutoFit/>
          </a:bodyPr>
          <a:lstStyle/>
          <a:p>
            <a:r>
              <a:rPr lang="en-US" b="1" dirty="0">
                <a:solidFill>
                  <a:schemeClr val="accent1"/>
                </a:solidFill>
              </a:rPr>
              <a:t>Peter Roget  </a:t>
            </a:r>
          </a:p>
          <a:p>
            <a:r>
              <a:rPr lang="en-US" sz="1600" b="1" dirty="0">
                <a:solidFill>
                  <a:srgbClr val="767676"/>
                </a:solidFill>
              </a:rPr>
              <a:t>Invented the thesaurus</a:t>
            </a:r>
            <a:endParaRPr lang="en-US" sz="2000" b="1" dirty="0">
              <a:solidFill>
                <a:srgbClr val="767676"/>
              </a:solidFill>
            </a:endParaRPr>
          </a:p>
        </p:txBody>
      </p:sp>
      <p:sp>
        <p:nvSpPr>
          <p:cNvPr id="58" name="TextBox 57">
            <a:extLst>
              <a:ext uri="{FF2B5EF4-FFF2-40B4-BE49-F238E27FC236}">
                <a16:creationId xmlns:a16="http://schemas.microsoft.com/office/drawing/2014/main" id="{A5DCCB08-B432-41F1-A951-92A445064620}"/>
              </a:ext>
            </a:extLst>
          </p:cNvPr>
          <p:cNvSpPr txBox="1"/>
          <p:nvPr/>
        </p:nvSpPr>
        <p:spPr bwMode="gray">
          <a:xfrm>
            <a:off x="2854703" y="3608419"/>
            <a:ext cx="1840785" cy="523220"/>
          </a:xfrm>
          <a:prstGeom prst="rect">
            <a:avLst/>
          </a:prstGeom>
          <a:noFill/>
        </p:spPr>
        <p:txBody>
          <a:bodyPr wrap="square" lIns="0" tIns="0" rIns="0" bIns="0" rtlCol="0">
            <a:spAutoFit/>
          </a:bodyPr>
          <a:lstStyle/>
          <a:p>
            <a:r>
              <a:rPr lang="en-US" b="1" dirty="0">
                <a:solidFill>
                  <a:schemeClr val="accent1"/>
                </a:solidFill>
              </a:rPr>
              <a:t>Colonel Sanders </a:t>
            </a:r>
            <a:r>
              <a:rPr lang="en-US" sz="1600" b="1" dirty="0">
                <a:solidFill>
                  <a:srgbClr val="767676"/>
                </a:solidFill>
              </a:rPr>
              <a:t>Started KFC</a:t>
            </a:r>
          </a:p>
        </p:txBody>
      </p:sp>
      <p:sp>
        <p:nvSpPr>
          <p:cNvPr id="59" name="TextBox 58">
            <a:extLst>
              <a:ext uri="{FF2B5EF4-FFF2-40B4-BE49-F238E27FC236}">
                <a16:creationId xmlns:a16="http://schemas.microsoft.com/office/drawing/2014/main" id="{F94EA23C-9626-49A0-A59E-0FACB724171F}"/>
              </a:ext>
            </a:extLst>
          </p:cNvPr>
          <p:cNvSpPr txBox="1"/>
          <p:nvPr/>
        </p:nvSpPr>
        <p:spPr bwMode="gray">
          <a:xfrm>
            <a:off x="5191893" y="3613157"/>
            <a:ext cx="1840785" cy="523220"/>
          </a:xfrm>
          <a:prstGeom prst="rect">
            <a:avLst/>
          </a:prstGeom>
          <a:noFill/>
        </p:spPr>
        <p:txBody>
          <a:bodyPr wrap="square" lIns="0" tIns="0" rIns="0" bIns="0" rtlCol="0">
            <a:spAutoFit/>
          </a:bodyPr>
          <a:lstStyle/>
          <a:p>
            <a:r>
              <a:rPr lang="en-US" b="1" dirty="0">
                <a:solidFill>
                  <a:schemeClr val="accent1"/>
                </a:solidFill>
              </a:rPr>
              <a:t>Madonna Buder</a:t>
            </a:r>
          </a:p>
          <a:p>
            <a:r>
              <a:rPr lang="en-US" sz="1600" b="1" dirty="0">
                <a:solidFill>
                  <a:srgbClr val="767676"/>
                </a:solidFill>
              </a:rPr>
              <a:t>Triathlete</a:t>
            </a:r>
          </a:p>
        </p:txBody>
      </p:sp>
      <p:sp>
        <p:nvSpPr>
          <p:cNvPr id="60" name="TextBox 59">
            <a:extLst>
              <a:ext uri="{FF2B5EF4-FFF2-40B4-BE49-F238E27FC236}">
                <a16:creationId xmlns:a16="http://schemas.microsoft.com/office/drawing/2014/main" id="{85489A26-21D8-400C-8159-00740FACB0AF}"/>
              </a:ext>
            </a:extLst>
          </p:cNvPr>
          <p:cNvSpPr txBox="1"/>
          <p:nvPr/>
        </p:nvSpPr>
        <p:spPr bwMode="gray">
          <a:xfrm>
            <a:off x="7469421" y="3604687"/>
            <a:ext cx="1840785" cy="523220"/>
          </a:xfrm>
          <a:prstGeom prst="rect">
            <a:avLst/>
          </a:prstGeom>
          <a:noFill/>
        </p:spPr>
        <p:txBody>
          <a:bodyPr wrap="square" lIns="0" tIns="0" rIns="0" bIns="0" rtlCol="0">
            <a:spAutoFit/>
          </a:bodyPr>
          <a:lstStyle/>
          <a:p>
            <a:r>
              <a:rPr lang="en-US" b="1" dirty="0">
                <a:solidFill>
                  <a:schemeClr val="accent1"/>
                </a:solidFill>
              </a:rPr>
              <a:t>Grandma Moses</a:t>
            </a:r>
          </a:p>
          <a:p>
            <a:r>
              <a:rPr lang="en-US" sz="1600" b="1" dirty="0">
                <a:solidFill>
                  <a:srgbClr val="767676"/>
                </a:solidFill>
              </a:rPr>
              <a:t>Started painting</a:t>
            </a:r>
          </a:p>
        </p:txBody>
      </p:sp>
      <p:pic>
        <p:nvPicPr>
          <p:cNvPr id="42" name="Picture 41">
            <a:extLst>
              <a:ext uri="{FF2B5EF4-FFF2-40B4-BE49-F238E27FC236}">
                <a16:creationId xmlns:a16="http://schemas.microsoft.com/office/drawing/2014/main" id="{D8CA2E28-E014-4521-B090-2C91820CBE7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gray">
          <a:xfrm>
            <a:off x="9672321" y="1721660"/>
            <a:ext cx="2022792" cy="1679007"/>
          </a:xfrm>
          <a:prstGeom prst="rect">
            <a:avLst/>
          </a:prstGeom>
        </p:spPr>
      </p:pic>
      <p:sp>
        <p:nvSpPr>
          <p:cNvPr id="61" name="TextBox 60">
            <a:extLst>
              <a:ext uri="{FF2B5EF4-FFF2-40B4-BE49-F238E27FC236}">
                <a16:creationId xmlns:a16="http://schemas.microsoft.com/office/drawing/2014/main" id="{E7AFA7E6-0A1F-4FAF-931F-5B6B556F43C8}"/>
              </a:ext>
            </a:extLst>
          </p:cNvPr>
          <p:cNvSpPr txBox="1"/>
          <p:nvPr/>
        </p:nvSpPr>
        <p:spPr bwMode="gray">
          <a:xfrm>
            <a:off x="9817413" y="3602523"/>
            <a:ext cx="1840785" cy="769441"/>
          </a:xfrm>
          <a:prstGeom prst="rect">
            <a:avLst/>
          </a:prstGeom>
          <a:noFill/>
        </p:spPr>
        <p:txBody>
          <a:bodyPr wrap="square" lIns="0" tIns="0" rIns="0" bIns="0" rtlCol="0">
            <a:spAutoFit/>
          </a:bodyPr>
          <a:lstStyle/>
          <a:p>
            <a:r>
              <a:rPr lang="en-US" b="1" dirty="0">
                <a:solidFill>
                  <a:schemeClr val="accent1"/>
                </a:solidFill>
              </a:rPr>
              <a:t>Yuichiro Miura</a:t>
            </a:r>
          </a:p>
          <a:p>
            <a:r>
              <a:rPr lang="en-US" sz="1600" b="1" dirty="0">
                <a:solidFill>
                  <a:srgbClr val="767676"/>
                </a:solidFill>
              </a:rPr>
              <a:t>Climbed Mount Everest</a:t>
            </a:r>
          </a:p>
        </p:txBody>
      </p:sp>
      <p:sp>
        <p:nvSpPr>
          <p:cNvPr id="15" name="Rectangle 14">
            <a:extLst>
              <a:ext uri="{FF2B5EF4-FFF2-40B4-BE49-F238E27FC236}">
                <a16:creationId xmlns:a16="http://schemas.microsoft.com/office/drawing/2014/main" id="{8D50340D-15EA-45DA-93A1-6642131AE9EE}"/>
              </a:ext>
            </a:extLst>
          </p:cNvPr>
          <p:cNvSpPr/>
          <p:nvPr/>
        </p:nvSpPr>
        <p:spPr bwMode="gray">
          <a:xfrm>
            <a:off x="455614" y="1709206"/>
            <a:ext cx="2033385" cy="2901407"/>
          </a:xfrm>
          <a:prstGeom prst="rect">
            <a:avLst/>
          </a:prstGeom>
          <a:noFill/>
          <a:ln w="25400">
            <a:solidFill>
              <a:srgbClr val="91B9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Rectangle 26">
            <a:extLst>
              <a:ext uri="{FF2B5EF4-FFF2-40B4-BE49-F238E27FC236}">
                <a16:creationId xmlns:a16="http://schemas.microsoft.com/office/drawing/2014/main" id="{AD3E99FD-3144-4C22-B31D-801A05CBAE67}"/>
              </a:ext>
            </a:extLst>
          </p:cNvPr>
          <p:cNvSpPr/>
          <p:nvPr/>
        </p:nvSpPr>
        <p:spPr bwMode="gray">
          <a:xfrm>
            <a:off x="2757143" y="1709206"/>
            <a:ext cx="2033385" cy="2901406"/>
          </a:xfrm>
          <a:prstGeom prst="rect">
            <a:avLst/>
          </a:prstGeom>
          <a:noFill/>
          <a:ln w="25400">
            <a:solidFill>
              <a:srgbClr val="91B9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Rectangle 40">
            <a:extLst>
              <a:ext uri="{FF2B5EF4-FFF2-40B4-BE49-F238E27FC236}">
                <a16:creationId xmlns:a16="http://schemas.microsoft.com/office/drawing/2014/main" id="{15D1EFDA-E798-4850-8A8A-E0E687CD8587}"/>
              </a:ext>
            </a:extLst>
          </p:cNvPr>
          <p:cNvSpPr/>
          <p:nvPr/>
        </p:nvSpPr>
        <p:spPr bwMode="gray">
          <a:xfrm>
            <a:off x="5058671" y="1709205"/>
            <a:ext cx="2033385" cy="2901407"/>
          </a:xfrm>
          <a:prstGeom prst="rect">
            <a:avLst/>
          </a:prstGeom>
          <a:noFill/>
          <a:ln w="25400">
            <a:solidFill>
              <a:srgbClr val="91B9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7" name="Rectangle 46">
            <a:extLst>
              <a:ext uri="{FF2B5EF4-FFF2-40B4-BE49-F238E27FC236}">
                <a16:creationId xmlns:a16="http://schemas.microsoft.com/office/drawing/2014/main" id="{FBC0E335-CBD4-4758-A2F4-B48D046BDA35}"/>
              </a:ext>
            </a:extLst>
          </p:cNvPr>
          <p:cNvSpPr/>
          <p:nvPr/>
        </p:nvSpPr>
        <p:spPr bwMode="gray">
          <a:xfrm>
            <a:off x="7360199" y="1709205"/>
            <a:ext cx="2033385" cy="2901407"/>
          </a:xfrm>
          <a:prstGeom prst="rect">
            <a:avLst/>
          </a:prstGeom>
          <a:noFill/>
          <a:ln w="25400">
            <a:solidFill>
              <a:srgbClr val="91B9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Rectangle 52">
            <a:extLst>
              <a:ext uri="{FF2B5EF4-FFF2-40B4-BE49-F238E27FC236}">
                <a16:creationId xmlns:a16="http://schemas.microsoft.com/office/drawing/2014/main" id="{97566534-EF1F-4AE0-9C38-9FF6ED3F58CA}"/>
              </a:ext>
            </a:extLst>
          </p:cNvPr>
          <p:cNvSpPr/>
          <p:nvPr/>
        </p:nvSpPr>
        <p:spPr bwMode="gray">
          <a:xfrm>
            <a:off x="9661728" y="1709204"/>
            <a:ext cx="2033385" cy="2901407"/>
          </a:xfrm>
          <a:prstGeom prst="rect">
            <a:avLst/>
          </a:prstGeom>
          <a:noFill/>
          <a:ln w="25400">
            <a:solidFill>
              <a:srgbClr val="91B9FF"/>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p>
        </p:txBody>
      </p:sp>
      <p:sp>
        <p:nvSpPr>
          <p:cNvPr id="63" name="Oval 62">
            <a:extLst>
              <a:ext uri="{FF2B5EF4-FFF2-40B4-BE49-F238E27FC236}">
                <a16:creationId xmlns:a16="http://schemas.microsoft.com/office/drawing/2014/main" id="{00EB906E-1B5E-4D7A-B4B9-EB6D4FE3D8D4}"/>
              </a:ext>
            </a:extLst>
          </p:cNvPr>
          <p:cNvSpPr/>
          <p:nvPr/>
        </p:nvSpPr>
        <p:spPr bwMode="gray">
          <a:xfrm>
            <a:off x="3517052" y="1437930"/>
            <a:ext cx="513567" cy="5135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65</a:t>
            </a:r>
          </a:p>
        </p:txBody>
      </p:sp>
      <p:sp>
        <p:nvSpPr>
          <p:cNvPr id="6" name="Oval 5">
            <a:extLst>
              <a:ext uri="{FF2B5EF4-FFF2-40B4-BE49-F238E27FC236}">
                <a16:creationId xmlns:a16="http://schemas.microsoft.com/office/drawing/2014/main" id="{EAC576B4-8724-4C94-A97C-02C0FB723323}"/>
              </a:ext>
            </a:extLst>
          </p:cNvPr>
          <p:cNvSpPr/>
          <p:nvPr/>
        </p:nvSpPr>
        <p:spPr bwMode="gray">
          <a:xfrm>
            <a:off x="1215523" y="1437930"/>
            <a:ext cx="513567" cy="5135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73</a:t>
            </a:r>
          </a:p>
        </p:txBody>
      </p:sp>
      <p:sp>
        <p:nvSpPr>
          <p:cNvPr id="64" name="Oval 63">
            <a:extLst>
              <a:ext uri="{FF2B5EF4-FFF2-40B4-BE49-F238E27FC236}">
                <a16:creationId xmlns:a16="http://schemas.microsoft.com/office/drawing/2014/main" id="{7BBEE7B2-9771-4F87-8E08-ADF9028D6712}"/>
              </a:ext>
            </a:extLst>
          </p:cNvPr>
          <p:cNvSpPr/>
          <p:nvPr/>
        </p:nvSpPr>
        <p:spPr bwMode="gray">
          <a:xfrm>
            <a:off x="5818580" y="1437930"/>
            <a:ext cx="513567" cy="5135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82</a:t>
            </a:r>
          </a:p>
        </p:txBody>
      </p:sp>
      <p:sp>
        <p:nvSpPr>
          <p:cNvPr id="65" name="Oval 64">
            <a:extLst>
              <a:ext uri="{FF2B5EF4-FFF2-40B4-BE49-F238E27FC236}">
                <a16:creationId xmlns:a16="http://schemas.microsoft.com/office/drawing/2014/main" id="{0EE59E5E-488C-434C-A9A9-13BADC431CEE}"/>
              </a:ext>
            </a:extLst>
          </p:cNvPr>
          <p:cNvSpPr/>
          <p:nvPr/>
        </p:nvSpPr>
        <p:spPr bwMode="gray">
          <a:xfrm>
            <a:off x="8120108" y="1437930"/>
            <a:ext cx="513567" cy="5135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76</a:t>
            </a:r>
          </a:p>
        </p:txBody>
      </p:sp>
      <p:sp>
        <p:nvSpPr>
          <p:cNvPr id="66" name="Oval 65">
            <a:extLst>
              <a:ext uri="{FF2B5EF4-FFF2-40B4-BE49-F238E27FC236}">
                <a16:creationId xmlns:a16="http://schemas.microsoft.com/office/drawing/2014/main" id="{43AF8C26-9979-447D-B7FE-35026BFC40B8}"/>
              </a:ext>
            </a:extLst>
          </p:cNvPr>
          <p:cNvSpPr/>
          <p:nvPr/>
        </p:nvSpPr>
        <p:spPr bwMode="gray">
          <a:xfrm>
            <a:off x="10421637" y="1437930"/>
            <a:ext cx="513567" cy="5135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bg1"/>
                </a:solidFill>
              </a:rPr>
              <a:t>80</a:t>
            </a:r>
          </a:p>
        </p:txBody>
      </p:sp>
      <p:sp>
        <p:nvSpPr>
          <p:cNvPr id="2" name="Title 4">
            <a:extLst>
              <a:ext uri="{FF2B5EF4-FFF2-40B4-BE49-F238E27FC236}">
                <a16:creationId xmlns:a16="http://schemas.microsoft.com/office/drawing/2014/main" id="{3AD37C2F-D828-CD60-622B-E1DDE04404C2}"/>
              </a:ext>
            </a:extLst>
          </p:cNvPr>
          <p:cNvSpPr txBox="1">
            <a:spLocks/>
          </p:cNvSpPr>
          <p:nvPr/>
        </p:nvSpPr>
        <p:spPr>
          <a:xfrm>
            <a:off x="457200" y="182880"/>
            <a:ext cx="8961120" cy="731520"/>
          </a:xfrm>
          <a:prstGeom prst="rect">
            <a:avLst/>
          </a:prstGeom>
        </p:spPr>
        <p:txBody>
          <a:bodyPr/>
          <a:lstStyle>
            <a:lvl1pPr algn="l" defTabSz="1218895" rtl="0" eaLnBrk="1" latinLnBrk="0" hangingPunct="1">
              <a:spcBef>
                <a:spcPct val="0"/>
              </a:spcBef>
              <a:buNone/>
              <a:defRPr sz="2800" b="1" kern="1200">
                <a:solidFill>
                  <a:schemeClr val="tx1"/>
                </a:solidFill>
                <a:latin typeface="+mj-lt"/>
                <a:ea typeface="+mj-ea"/>
                <a:cs typeface="+mj-cs"/>
              </a:defRPr>
            </a:lvl1pPr>
          </a:lstStyle>
          <a:p>
            <a:r>
              <a:rPr lang="en-US" dirty="0"/>
              <a:t>Things accomplished by people age 65+</a:t>
            </a:r>
          </a:p>
        </p:txBody>
      </p:sp>
      <p:sp>
        <p:nvSpPr>
          <p:cNvPr id="5" name="Text Placeholder 4">
            <a:extLst>
              <a:ext uri="{FF2B5EF4-FFF2-40B4-BE49-F238E27FC236}">
                <a16:creationId xmlns:a16="http://schemas.microsoft.com/office/drawing/2014/main" id="{23D0E474-E8E6-F936-9B31-63854DC627CD}"/>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183347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1F4F-849F-6F1A-A4BE-6141BDBA2EB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563AECB-8D4E-2C63-0252-A46A2C5918F9}"/>
              </a:ext>
            </a:extLst>
          </p:cNvPr>
          <p:cNvSpPr>
            <a:spLocks noGrp="1"/>
          </p:cNvSpPr>
          <p:nvPr>
            <p:ph type="body" sz="quarter" idx="11"/>
          </p:nvPr>
        </p:nvSpPr>
        <p:spPr>
          <a:xfrm>
            <a:off x="2662893" y="1538113"/>
            <a:ext cx="6856006" cy="2769989"/>
          </a:xfrm>
        </p:spPr>
        <p:txBody>
          <a:bodyPr/>
          <a:lstStyle/>
          <a:p>
            <a:r>
              <a:rPr lang="en-US" dirty="0"/>
              <a:t>Retirement is wonderful if you have two essentials – much to live on and much to live for.”</a:t>
            </a:r>
          </a:p>
          <a:p>
            <a:endParaRPr lang="en-US" dirty="0"/>
          </a:p>
          <a:p>
            <a:r>
              <a:rPr lang="en-US" b="0" dirty="0"/>
              <a:t>- Unknown</a:t>
            </a:r>
          </a:p>
        </p:txBody>
      </p:sp>
      <p:sp>
        <p:nvSpPr>
          <p:cNvPr id="4" name="Text Placeholder 3">
            <a:extLst>
              <a:ext uri="{FF2B5EF4-FFF2-40B4-BE49-F238E27FC236}">
                <a16:creationId xmlns:a16="http://schemas.microsoft.com/office/drawing/2014/main" id="{5393D31B-08D5-ACCC-0BAF-9E5118DB7068}"/>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4253862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53944-9C63-E69E-7B07-95D6BFD969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4D0F89-9198-60C1-529E-CD738A5C9DCD}"/>
              </a:ext>
            </a:extLst>
          </p:cNvPr>
          <p:cNvSpPr>
            <a:spLocks noGrp="1"/>
          </p:cNvSpPr>
          <p:nvPr>
            <p:ph type="title"/>
          </p:nvPr>
        </p:nvSpPr>
        <p:spPr>
          <a:xfrm>
            <a:off x="457200" y="208800"/>
            <a:ext cx="6834554" cy="400110"/>
          </a:xfrm>
        </p:spPr>
        <p:txBody>
          <a:bodyPr/>
          <a:lstStyle/>
          <a:p>
            <a:r>
              <a:rPr lang="en-US" sz="2600" dirty="0"/>
              <a:t>Seven things you need to do in the decade before you retire </a:t>
            </a:r>
          </a:p>
        </p:txBody>
      </p:sp>
      <p:sp>
        <p:nvSpPr>
          <p:cNvPr id="8" name="Text Placeholder 3">
            <a:extLst>
              <a:ext uri="{FF2B5EF4-FFF2-40B4-BE49-F238E27FC236}">
                <a16:creationId xmlns:a16="http://schemas.microsoft.com/office/drawing/2014/main" id="{C1BE40D5-402B-E493-D18E-95FA4C82D41C}"/>
              </a:ext>
            </a:extLst>
          </p:cNvPr>
          <p:cNvSpPr>
            <a:spLocks noGrp="1"/>
          </p:cNvSpPr>
          <p:nvPr>
            <p:ph sz="quarter" idx="41"/>
          </p:nvPr>
        </p:nvSpPr>
        <p:spPr>
          <a:xfrm>
            <a:off x="457200" y="1295399"/>
            <a:ext cx="11268075" cy="3631763"/>
          </a:xfrm>
        </p:spPr>
        <p:txBody>
          <a:bodyPr lIns="0" tIns="0" rIns="0" bIns="0" anchor="t"/>
          <a:lstStyle/>
          <a:p>
            <a:pPr marL="457200" indent="-457200">
              <a:buFont typeface="+mj-lt"/>
              <a:buAutoNum type="arabicPeriod"/>
            </a:pPr>
            <a:r>
              <a:rPr lang="en-US" sz="2800" dirty="0"/>
              <a:t>Determine when the time is right</a:t>
            </a:r>
          </a:p>
          <a:p>
            <a:pPr marL="457200" indent="-457200">
              <a:buFont typeface="+mj-lt"/>
              <a:buAutoNum type="arabicPeriod"/>
            </a:pPr>
            <a:r>
              <a:rPr lang="en-US" sz="2800" dirty="0"/>
              <a:t>Take aim at your retirement target</a:t>
            </a:r>
          </a:p>
          <a:p>
            <a:pPr marL="457200" indent="-457200">
              <a:buFont typeface="+mj-lt"/>
              <a:buAutoNum type="arabicPeriod"/>
            </a:pPr>
            <a:r>
              <a:rPr lang="en-US" sz="2800" dirty="0"/>
              <a:t>Maximize your nest egg</a:t>
            </a:r>
          </a:p>
          <a:p>
            <a:pPr marL="457200" indent="-457200">
              <a:buFont typeface="+mj-lt"/>
              <a:buAutoNum type="arabicPeriod"/>
            </a:pPr>
            <a:r>
              <a:rPr lang="en-US" sz="2800" dirty="0"/>
              <a:t>Get a portfolio checkup</a:t>
            </a:r>
          </a:p>
          <a:p>
            <a:pPr marL="457200" indent="-457200">
              <a:buFont typeface="+mj-lt"/>
              <a:buAutoNum type="arabicPeriod"/>
            </a:pPr>
            <a:r>
              <a:rPr lang="en-US" sz="2800" dirty="0"/>
              <a:t>Create a social security strategy</a:t>
            </a:r>
          </a:p>
          <a:p>
            <a:pPr marL="457200" indent="-457200">
              <a:buFont typeface="+mj-lt"/>
              <a:buAutoNum type="arabicPeriod"/>
            </a:pPr>
            <a:r>
              <a:rPr lang="en-US" sz="2800" dirty="0"/>
              <a:t>Build a retirement income stream</a:t>
            </a:r>
          </a:p>
          <a:p>
            <a:pPr marL="457200" indent="-457200">
              <a:buAutoNum type="arabicPeriod"/>
            </a:pPr>
            <a:r>
              <a:rPr lang="en-US" sz="2800" dirty="0"/>
              <a:t>Look beyond the money</a:t>
            </a:r>
          </a:p>
        </p:txBody>
      </p:sp>
      <p:sp>
        <p:nvSpPr>
          <p:cNvPr id="6" name="Text Placeholder 5">
            <a:extLst>
              <a:ext uri="{FF2B5EF4-FFF2-40B4-BE49-F238E27FC236}">
                <a16:creationId xmlns:a16="http://schemas.microsoft.com/office/drawing/2014/main" id="{2A1A4C9E-24BC-0F9A-9BDC-0F31DF0C6C91}"/>
              </a:ext>
            </a:extLst>
          </p:cNvPr>
          <p:cNvSpPr>
            <a:spLocks noGrp="1"/>
          </p:cNvSpPr>
          <p:nvPr>
            <p:ph type="body" sz="quarter" idx="40"/>
          </p:nvPr>
        </p:nvSpPr>
        <p:spPr/>
        <p:txBody>
          <a:bodyPr/>
          <a:lstStyle/>
          <a:p>
            <a:endParaRPr lang="en-US"/>
          </a:p>
        </p:txBody>
      </p:sp>
    </p:spTree>
    <p:extLst>
      <p:ext uri="{BB962C8B-B14F-4D97-AF65-F5344CB8AC3E}">
        <p14:creationId xmlns:p14="http://schemas.microsoft.com/office/powerpoint/2010/main" val="438318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64D7365-2896-4F52-B491-7FEFA2390C64}"/>
              </a:ext>
            </a:extLst>
          </p:cNvPr>
          <p:cNvGrpSpPr/>
          <p:nvPr/>
        </p:nvGrpSpPr>
        <p:grpSpPr bwMode="gray">
          <a:xfrm>
            <a:off x="1231274" y="1379879"/>
            <a:ext cx="3363892" cy="4084637"/>
            <a:chOff x="1103313" y="1325563"/>
            <a:chExt cx="2628901" cy="4084637"/>
          </a:xfrm>
        </p:grpSpPr>
        <p:grpSp>
          <p:nvGrpSpPr>
            <p:cNvPr id="14" name="Group 13">
              <a:extLst>
                <a:ext uri="{FF2B5EF4-FFF2-40B4-BE49-F238E27FC236}">
                  <a16:creationId xmlns:a16="http://schemas.microsoft.com/office/drawing/2014/main" id="{DF3A4BF9-001E-4044-8C46-CB6681C06676}"/>
                </a:ext>
              </a:extLst>
            </p:cNvPr>
            <p:cNvGrpSpPr/>
            <p:nvPr/>
          </p:nvGrpSpPr>
          <p:grpSpPr bwMode="gray">
            <a:xfrm>
              <a:off x="1103313" y="1325563"/>
              <a:ext cx="2628901" cy="4084637"/>
              <a:chOff x="1103313" y="1325563"/>
              <a:chExt cx="2628901" cy="4084637"/>
            </a:xfrm>
          </p:grpSpPr>
          <p:sp>
            <p:nvSpPr>
              <p:cNvPr id="16" name="Rectangle 15">
                <a:extLst>
                  <a:ext uri="{FF2B5EF4-FFF2-40B4-BE49-F238E27FC236}">
                    <a16:creationId xmlns:a16="http://schemas.microsoft.com/office/drawing/2014/main" id="{60110437-7E2B-4A6B-B255-9708CC7C5B6B}"/>
                  </a:ext>
                </a:extLst>
              </p:cNvPr>
              <p:cNvSpPr/>
              <p:nvPr/>
            </p:nvSpPr>
            <p:spPr bwMode="gray">
              <a:xfrm>
                <a:off x="1103313" y="1325563"/>
                <a:ext cx="2628901" cy="4084637"/>
              </a:xfrm>
              <a:prstGeom prst="rect">
                <a:avLst/>
              </a:prstGeom>
              <a:solidFill>
                <a:srgbClr val="DDE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561CB752-FA42-4857-9028-82EA1407336A}"/>
                  </a:ext>
                </a:extLst>
              </p:cNvPr>
              <p:cNvSpPr/>
              <p:nvPr/>
            </p:nvSpPr>
            <p:spPr bwMode="gray">
              <a:xfrm>
                <a:off x="1191761" y="2647950"/>
                <a:ext cx="2514600" cy="1938992"/>
              </a:xfrm>
              <a:prstGeom prst="rect">
                <a:avLst/>
              </a:prstGeom>
            </p:spPr>
            <p:txBody>
              <a:bodyPr wrap="square">
                <a:spAutoFit/>
              </a:bodyPr>
              <a:lstStyle/>
              <a:p>
                <a:pPr marL="0" marR="0" lvl="0" indent="0" algn="l" defTabSz="121891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Work with </a:t>
                </a:r>
                <a:r>
                  <a:rPr lang="en-US" sz="4000" b="1" dirty="0">
                    <a:solidFill>
                      <a:schemeClr val="accent1"/>
                    </a:solidFill>
                    <a:latin typeface="Arial" panose="020B0604020202020204" pitchFamily="34" charset="0"/>
                    <a:cs typeface="Arial" panose="020B0604020202020204" pitchFamily="34" charset="0"/>
                  </a:rPr>
                  <a:t>a</a:t>
                </a:r>
                <a:r>
                  <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financial professional</a:t>
                </a:r>
              </a:p>
            </p:txBody>
          </p:sp>
        </p:grpSp>
        <p:sp>
          <p:nvSpPr>
            <p:cNvPr id="15" name="Freeform 5">
              <a:extLst>
                <a:ext uri="{FF2B5EF4-FFF2-40B4-BE49-F238E27FC236}">
                  <a16:creationId xmlns:a16="http://schemas.microsoft.com/office/drawing/2014/main" id="{05C16045-D71A-4231-AFE2-2701588B9818}"/>
                </a:ext>
              </a:extLst>
            </p:cNvPr>
            <p:cNvSpPr>
              <a:spLocks noEditPoints="1"/>
            </p:cNvSpPr>
            <p:nvPr/>
          </p:nvSpPr>
          <p:spPr bwMode="gray">
            <a:xfrm>
              <a:off x="1363211" y="1689755"/>
              <a:ext cx="766763" cy="719138"/>
            </a:xfrm>
            <a:custGeom>
              <a:avLst/>
              <a:gdLst>
                <a:gd name="T0" fmla="*/ 210 w 2230"/>
                <a:gd name="T1" fmla="*/ 489 h 2088"/>
                <a:gd name="T2" fmla="*/ 0 w 2230"/>
                <a:gd name="T3" fmla="*/ 699 h 2088"/>
                <a:gd name="T4" fmla="*/ 208 w 2230"/>
                <a:gd name="T5" fmla="*/ 1746 h 2088"/>
                <a:gd name="T6" fmla="*/ 347 w 2230"/>
                <a:gd name="T7" fmla="*/ 1746 h 2088"/>
                <a:gd name="T8" fmla="*/ 631 w 2230"/>
                <a:gd name="T9" fmla="*/ 1979 h 2088"/>
                <a:gd name="T10" fmla="*/ 1531 w 2230"/>
                <a:gd name="T11" fmla="*/ 1746 h 2088"/>
                <a:gd name="T12" fmla="*/ 1738 w 2230"/>
                <a:gd name="T13" fmla="*/ 1536 h 2088"/>
                <a:gd name="T14" fmla="*/ 1533 w 2230"/>
                <a:gd name="T15" fmla="*/ 489 h 2088"/>
                <a:gd name="T16" fmla="*/ 1462 w 2230"/>
                <a:gd name="T17" fmla="*/ 1602 h 2088"/>
                <a:gd name="T18" fmla="*/ 1006 w 2230"/>
                <a:gd name="T19" fmla="*/ 1602 h 2088"/>
                <a:gd name="T20" fmla="*/ 545 w 2230"/>
                <a:gd name="T21" fmla="*/ 1875 h 2088"/>
                <a:gd name="T22" fmla="*/ 486 w 2230"/>
                <a:gd name="T23" fmla="*/ 1708 h 2088"/>
                <a:gd name="T24" fmla="*/ 423 w 2230"/>
                <a:gd name="T25" fmla="*/ 1602 h 2088"/>
                <a:gd name="T26" fmla="*/ 139 w 2230"/>
                <a:gd name="T27" fmla="*/ 1462 h 2088"/>
                <a:gd name="T28" fmla="*/ 139 w 2230"/>
                <a:gd name="T29" fmla="*/ 765 h 2088"/>
                <a:gd name="T30" fmla="*/ 279 w 2230"/>
                <a:gd name="T31" fmla="*/ 626 h 2088"/>
                <a:gd name="T32" fmla="*/ 1604 w 2230"/>
                <a:gd name="T33" fmla="*/ 765 h 2088"/>
                <a:gd name="T34" fmla="*/ 1602 w 2230"/>
                <a:gd name="T35" fmla="*/ 1462 h 2088"/>
                <a:gd name="T36" fmla="*/ 765 w 2230"/>
                <a:gd name="T37" fmla="*/ 0 h 2088"/>
                <a:gd name="T38" fmla="*/ 557 w 2230"/>
                <a:gd name="T39" fmla="*/ 210 h 2088"/>
                <a:gd name="T40" fmla="*/ 697 w 2230"/>
                <a:gd name="T41" fmla="*/ 350 h 2088"/>
                <a:gd name="T42" fmla="*/ 836 w 2230"/>
                <a:gd name="T43" fmla="*/ 139 h 2088"/>
                <a:gd name="T44" fmla="*/ 2091 w 2230"/>
                <a:gd name="T45" fmla="*/ 279 h 2088"/>
                <a:gd name="T46" fmla="*/ 1954 w 2230"/>
                <a:gd name="T47" fmla="*/ 1115 h 2088"/>
                <a:gd name="T48" fmla="*/ 1880 w 2230"/>
                <a:gd name="T49" fmla="*/ 1115 h 2088"/>
                <a:gd name="T50" fmla="*/ 2020 w 2230"/>
                <a:gd name="T51" fmla="*/ 1254 h 2088"/>
                <a:gd name="T52" fmla="*/ 2230 w 2230"/>
                <a:gd name="T53" fmla="*/ 1042 h 2088"/>
                <a:gd name="T54" fmla="*/ 2020 w 2230"/>
                <a:gd name="T55" fmla="*/ 0 h 2088"/>
                <a:gd name="T56" fmla="*/ 489 w 2230"/>
                <a:gd name="T57" fmla="*/ 907 h 2088"/>
                <a:gd name="T58" fmla="*/ 489 w 2230"/>
                <a:gd name="T59" fmla="*/ 1049 h 2088"/>
                <a:gd name="T60" fmla="*/ 1325 w 2230"/>
                <a:gd name="T61" fmla="*/ 978 h 2088"/>
                <a:gd name="T62" fmla="*/ 1115 w 2230"/>
                <a:gd name="T63" fmla="*/ 1186 h 2088"/>
                <a:gd name="T64" fmla="*/ 418 w 2230"/>
                <a:gd name="T65" fmla="*/ 1257 h 2088"/>
                <a:gd name="T66" fmla="*/ 1115 w 2230"/>
                <a:gd name="T67" fmla="*/ 1328 h 2088"/>
                <a:gd name="T68" fmla="*/ 1115 w 2230"/>
                <a:gd name="T69" fmla="*/ 1186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30" h="2088">
                  <a:moveTo>
                    <a:pt x="1533" y="489"/>
                  </a:moveTo>
                  <a:cubicBezTo>
                    <a:pt x="210" y="489"/>
                    <a:pt x="210" y="489"/>
                    <a:pt x="210" y="489"/>
                  </a:cubicBezTo>
                  <a:cubicBezTo>
                    <a:pt x="94" y="489"/>
                    <a:pt x="0" y="583"/>
                    <a:pt x="0" y="699"/>
                  </a:cubicBezTo>
                  <a:cubicBezTo>
                    <a:pt x="0" y="699"/>
                    <a:pt x="0" y="699"/>
                    <a:pt x="0" y="699"/>
                  </a:cubicBezTo>
                  <a:cubicBezTo>
                    <a:pt x="0" y="1536"/>
                    <a:pt x="0" y="1536"/>
                    <a:pt x="0" y="1536"/>
                  </a:cubicBezTo>
                  <a:cubicBezTo>
                    <a:pt x="0" y="1652"/>
                    <a:pt x="94" y="1746"/>
                    <a:pt x="208" y="1746"/>
                  </a:cubicBezTo>
                  <a:cubicBezTo>
                    <a:pt x="208" y="1746"/>
                    <a:pt x="208" y="1746"/>
                    <a:pt x="208" y="1746"/>
                  </a:cubicBezTo>
                  <a:cubicBezTo>
                    <a:pt x="347" y="1746"/>
                    <a:pt x="347" y="1746"/>
                    <a:pt x="347" y="1746"/>
                  </a:cubicBezTo>
                  <a:cubicBezTo>
                    <a:pt x="347" y="1898"/>
                    <a:pt x="347" y="1898"/>
                    <a:pt x="347" y="1898"/>
                  </a:cubicBezTo>
                  <a:cubicBezTo>
                    <a:pt x="367" y="1984"/>
                    <a:pt x="466" y="2088"/>
                    <a:pt x="631" y="1979"/>
                  </a:cubicBezTo>
                  <a:cubicBezTo>
                    <a:pt x="892" y="1746"/>
                    <a:pt x="892" y="1746"/>
                    <a:pt x="892" y="1746"/>
                  </a:cubicBezTo>
                  <a:cubicBezTo>
                    <a:pt x="1531" y="1746"/>
                    <a:pt x="1531" y="1746"/>
                    <a:pt x="1531" y="1746"/>
                  </a:cubicBezTo>
                  <a:cubicBezTo>
                    <a:pt x="1647" y="1746"/>
                    <a:pt x="1741" y="1652"/>
                    <a:pt x="1738" y="1536"/>
                  </a:cubicBezTo>
                  <a:cubicBezTo>
                    <a:pt x="1738" y="1536"/>
                    <a:pt x="1738" y="1536"/>
                    <a:pt x="1738" y="1536"/>
                  </a:cubicBezTo>
                  <a:cubicBezTo>
                    <a:pt x="1738" y="697"/>
                    <a:pt x="1738" y="697"/>
                    <a:pt x="1738" y="697"/>
                  </a:cubicBezTo>
                  <a:cubicBezTo>
                    <a:pt x="1744" y="583"/>
                    <a:pt x="1650" y="489"/>
                    <a:pt x="1533" y="489"/>
                  </a:cubicBezTo>
                  <a:close/>
                  <a:moveTo>
                    <a:pt x="1602" y="1462"/>
                  </a:moveTo>
                  <a:cubicBezTo>
                    <a:pt x="1602" y="1538"/>
                    <a:pt x="1538" y="1602"/>
                    <a:pt x="1462" y="1602"/>
                  </a:cubicBezTo>
                  <a:cubicBezTo>
                    <a:pt x="1462" y="1602"/>
                    <a:pt x="1462" y="1602"/>
                    <a:pt x="1462" y="1602"/>
                  </a:cubicBezTo>
                  <a:cubicBezTo>
                    <a:pt x="1006" y="1602"/>
                    <a:pt x="1006" y="1602"/>
                    <a:pt x="1006" y="1602"/>
                  </a:cubicBezTo>
                  <a:cubicBezTo>
                    <a:pt x="844" y="1602"/>
                    <a:pt x="844" y="1602"/>
                    <a:pt x="844" y="1602"/>
                  </a:cubicBezTo>
                  <a:cubicBezTo>
                    <a:pt x="545" y="1875"/>
                    <a:pt x="545" y="1875"/>
                    <a:pt x="545" y="1875"/>
                  </a:cubicBezTo>
                  <a:cubicBezTo>
                    <a:pt x="481" y="1916"/>
                    <a:pt x="486" y="1815"/>
                    <a:pt x="486" y="1815"/>
                  </a:cubicBezTo>
                  <a:cubicBezTo>
                    <a:pt x="486" y="1708"/>
                    <a:pt x="486" y="1708"/>
                    <a:pt x="486" y="1708"/>
                  </a:cubicBezTo>
                  <a:cubicBezTo>
                    <a:pt x="489" y="1662"/>
                    <a:pt x="486" y="1602"/>
                    <a:pt x="486" y="1602"/>
                  </a:cubicBezTo>
                  <a:cubicBezTo>
                    <a:pt x="486" y="1602"/>
                    <a:pt x="446" y="1602"/>
                    <a:pt x="423" y="1602"/>
                  </a:cubicBezTo>
                  <a:cubicBezTo>
                    <a:pt x="279" y="1602"/>
                    <a:pt x="279" y="1602"/>
                    <a:pt x="279" y="1602"/>
                  </a:cubicBezTo>
                  <a:cubicBezTo>
                    <a:pt x="203" y="1602"/>
                    <a:pt x="139" y="1538"/>
                    <a:pt x="139" y="1462"/>
                  </a:cubicBezTo>
                  <a:cubicBezTo>
                    <a:pt x="139" y="1462"/>
                    <a:pt x="139" y="1462"/>
                    <a:pt x="139" y="1462"/>
                  </a:cubicBezTo>
                  <a:cubicBezTo>
                    <a:pt x="139" y="765"/>
                    <a:pt x="139" y="765"/>
                    <a:pt x="139" y="765"/>
                  </a:cubicBezTo>
                  <a:cubicBezTo>
                    <a:pt x="139" y="689"/>
                    <a:pt x="203" y="626"/>
                    <a:pt x="279" y="626"/>
                  </a:cubicBezTo>
                  <a:cubicBezTo>
                    <a:pt x="279" y="626"/>
                    <a:pt x="279" y="626"/>
                    <a:pt x="279" y="626"/>
                  </a:cubicBezTo>
                  <a:cubicBezTo>
                    <a:pt x="1465" y="626"/>
                    <a:pt x="1465" y="626"/>
                    <a:pt x="1465" y="626"/>
                  </a:cubicBezTo>
                  <a:cubicBezTo>
                    <a:pt x="1541" y="626"/>
                    <a:pt x="1604" y="689"/>
                    <a:pt x="1604" y="765"/>
                  </a:cubicBezTo>
                  <a:cubicBezTo>
                    <a:pt x="1604" y="765"/>
                    <a:pt x="1604" y="765"/>
                    <a:pt x="1604" y="765"/>
                  </a:cubicBezTo>
                  <a:cubicBezTo>
                    <a:pt x="1602" y="1462"/>
                    <a:pt x="1602" y="1462"/>
                    <a:pt x="1602" y="1462"/>
                  </a:cubicBezTo>
                  <a:close/>
                  <a:moveTo>
                    <a:pt x="2020" y="0"/>
                  </a:moveTo>
                  <a:cubicBezTo>
                    <a:pt x="765" y="0"/>
                    <a:pt x="765" y="0"/>
                    <a:pt x="765" y="0"/>
                  </a:cubicBezTo>
                  <a:cubicBezTo>
                    <a:pt x="649" y="0"/>
                    <a:pt x="555" y="94"/>
                    <a:pt x="557" y="210"/>
                  </a:cubicBezTo>
                  <a:cubicBezTo>
                    <a:pt x="557" y="210"/>
                    <a:pt x="557" y="210"/>
                    <a:pt x="557" y="210"/>
                  </a:cubicBezTo>
                  <a:cubicBezTo>
                    <a:pt x="557" y="350"/>
                    <a:pt x="557" y="350"/>
                    <a:pt x="557" y="350"/>
                  </a:cubicBezTo>
                  <a:cubicBezTo>
                    <a:pt x="697" y="350"/>
                    <a:pt x="697" y="350"/>
                    <a:pt x="697" y="350"/>
                  </a:cubicBezTo>
                  <a:cubicBezTo>
                    <a:pt x="697" y="279"/>
                    <a:pt x="697" y="279"/>
                    <a:pt x="697" y="279"/>
                  </a:cubicBezTo>
                  <a:cubicBezTo>
                    <a:pt x="697" y="203"/>
                    <a:pt x="760" y="139"/>
                    <a:pt x="836" y="139"/>
                  </a:cubicBezTo>
                  <a:cubicBezTo>
                    <a:pt x="1951" y="139"/>
                    <a:pt x="1951" y="139"/>
                    <a:pt x="1951" y="139"/>
                  </a:cubicBezTo>
                  <a:cubicBezTo>
                    <a:pt x="2027" y="139"/>
                    <a:pt x="2091" y="203"/>
                    <a:pt x="2091" y="279"/>
                  </a:cubicBezTo>
                  <a:cubicBezTo>
                    <a:pt x="2091" y="973"/>
                    <a:pt x="2091" y="973"/>
                    <a:pt x="2091" y="973"/>
                  </a:cubicBezTo>
                  <a:cubicBezTo>
                    <a:pt x="2091" y="1049"/>
                    <a:pt x="2030" y="1113"/>
                    <a:pt x="1954" y="1115"/>
                  </a:cubicBezTo>
                  <a:cubicBezTo>
                    <a:pt x="1954" y="1115"/>
                    <a:pt x="1954" y="1115"/>
                    <a:pt x="1951" y="1115"/>
                  </a:cubicBezTo>
                  <a:cubicBezTo>
                    <a:pt x="1880" y="1115"/>
                    <a:pt x="1880" y="1115"/>
                    <a:pt x="1880" y="1115"/>
                  </a:cubicBezTo>
                  <a:cubicBezTo>
                    <a:pt x="1880" y="1254"/>
                    <a:pt x="1880" y="1254"/>
                    <a:pt x="1880" y="1254"/>
                  </a:cubicBezTo>
                  <a:cubicBezTo>
                    <a:pt x="2020" y="1254"/>
                    <a:pt x="2020" y="1254"/>
                    <a:pt x="2020" y="1254"/>
                  </a:cubicBezTo>
                  <a:cubicBezTo>
                    <a:pt x="2136" y="1254"/>
                    <a:pt x="2230" y="1161"/>
                    <a:pt x="2230" y="1044"/>
                  </a:cubicBezTo>
                  <a:cubicBezTo>
                    <a:pt x="2230" y="1044"/>
                    <a:pt x="2230" y="1044"/>
                    <a:pt x="2230" y="1042"/>
                  </a:cubicBezTo>
                  <a:cubicBezTo>
                    <a:pt x="2230" y="208"/>
                    <a:pt x="2230" y="208"/>
                    <a:pt x="2230" y="208"/>
                  </a:cubicBezTo>
                  <a:cubicBezTo>
                    <a:pt x="2230" y="94"/>
                    <a:pt x="2136" y="0"/>
                    <a:pt x="2020" y="0"/>
                  </a:cubicBezTo>
                  <a:close/>
                  <a:moveTo>
                    <a:pt x="1254" y="907"/>
                  </a:moveTo>
                  <a:cubicBezTo>
                    <a:pt x="489" y="907"/>
                    <a:pt x="489" y="907"/>
                    <a:pt x="489" y="907"/>
                  </a:cubicBezTo>
                  <a:cubicBezTo>
                    <a:pt x="451" y="907"/>
                    <a:pt x="418" y="938"/>
                    <a:pt x="418" y="978"/>
                  </a:cubicBezTo>
                  <a:cubicBezTo>
                    <a:pt x="418" y="1016"/>
                    <a:pt x="448" y="1049"/>
                    <a:pt x="489" y="1049"/>
                  </a:cubicBezTo>
                  <a:cubicBezTo>
                    <a:pt x="1254" y="1049"/>
                    <a:pt x="1254" y="1049"/>
                    <a:pt x="1254" y="1049"/>
                  </a:cubicBezTo>
                  <a:cubicBezTo>
                    <a:pt x="1292" y="1049"/>
                    <a:pt x="1325" y="1019"/>
                    <a:pt x="1325" y="978"/>
                  </a:cubicBezTo>
                  <a:cubicBezTo>
                    <a:pt x="1325" y="938"/>
                    <a:pt x="1292" y="907"/>
                    <a:pt x="1254" y="907"/>
                  </a:cubicBezTo>
                  <a:close/>
                  <a:moveTo>
                    <a:pt x="1115" y="1186"/>
                  </a:moveTo>
                  <a:cubicBezTo>
                    <a:pt x="489" y="1186"/>
                    <a:pt x="489" y="1186"/>
                    <a:pt x="489" y="1186"/>
                  </a:cubicBezTo>
                  <a:cubicBezTo>
                    <a:pt x="451" y="1186"/>
                    <a:pt x="418" y="1216"/>
                    <a:pt x="418" y="1257"/>
                  </a:cubicBezTo>
                  <a:cubicBezTo>
                    <a:pt x="418" y="1295"/>
                    <a:pt x="448" y="1328"/>
                    <a:pt x="489" y="1328"/>
                  </a:cubicBezTo>
                  <a:cubicBezTo>
                    <a:pt x="1115" y="1328"/>
                    <a:pt x="1115" y="1328"/>
                    <a:pt x="1115" y="1328"/>
                  </a:cubicBezTo>
                  <a:cubicBezTo>
                    <a:pt x="1153" y="1323"/>
                    <a:pt x="1181" y="1290"/>
                    <a:pt x="1178" y="1252"/>
                  </a:cubicBezTo>
                  <a:cubicBezTo>
                    <a:pt x="1173" y="1216"/>
                    <a:pt x="1148" y="1191"/>
                    <a:pt x="1115" y="118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pic>
        <p:nvPicPr>
          <p:cNvPr id="9" name="Picture 8">
            <a:extLst>
              <a:ext uri="{FF2B5EF4-FFF2-40B4-BE49-F238E27FC236}">
                <a16:creationId xmlns:a16="http://schemas.microsoft.com/office/drawing/2014/main" id="{5EDCAAB9-F80E-054C-AA1B-3F9A8B40006C}"/>
              </a:ext>
            </a:extLst>
          </p:cNvPr>
          <p:cNvPicPr>
            <a:picLocks noChangeAspect="1"/>
          </p:cNvPicPr>
          <p:nvPr/>
        </p:nvPicPr>
        <p:blipFill>
          <a:blip r:embed="rId3" cstate="print">
            <a:extLst>
              <a:ext uri="{28A0092B-C50C-407E-A947-70E740481C1C}">
                <a14:useLocalDpi xmlns:a14="http://schemas.microsoft.com/office/drawing/2010/main" val="0"/>
              </a:ext>
            </a:extLst>
          </a:blip>
          <a:srcRect t="422" b="422"/>
          <a:stretch/>
        </p:blipFill>
        <p:spPr>
          <a:xfrm>
            <a:off x="4684984" y="1379879"/>
            <a:ext cx="6163797" cy="4084637"/>
          </a:xfrm>
          <a:prstGeom prst="rect">
            <a:avLst/>
          </a:prstGeom>
        </p:spPr>
      </p:pic>
    </p:spTree>
    <p:extLst>
      <p:ext uri="{BB962C8B-B14F-4D97-AF65-F5344CB8AC3E}">
        <p14:creationId xmlns:p14="http://schemas.microsoft.com/office/powerpoint/2010/main" val="3230818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ADAF21-A401-4708-A48C-225A11CBBDE3}"/>
              </a:ext>
            </a:extLst>
          </p:cNvPr>
          <p:cNvSpPr>
            <a:spLocks noGrp="1"/>
          </p:cNvSpPr>
          <p:nvPr>
            <p:ph type="body" sz="quarter" idx="11"/>
          </p:nvPr>
        </p:nvSpPr>
        <p:spPr/>
        <p:txBody>
          <a:bodyPr/>
          <a:lstStyle/>
          <a:p>
            <a:r>
              <a:rPr lang="en-US" dirty="0"/>
              <a:t>HS-PPT 10/25</a:t>
            </a:r>
          </a:p>
        </p:txBody>
      </p:sp>
      <p:sp>
        <p:nvSpPr>
          <p:cNvPr id="7" name="TextBox 6">
            <a:extLst>
              <a:ext uri="{FF2B5EF4-FFF2-40B4-BE49-F238E27FC236}">
                <a16:creationId xmlns:a16="http://schemas.microsoft.com/office/drawing/2014/main" id="{7B9A0C00-55D5-402A-B592-94EE47B0CA57}"/>
              </a:ext>
            </a:extLst>
          </p:cNvPr>
          <p:cNvSpPr txBox="1"/>
          <p:nvPr/>
        </p:nvSpPr>
        <p:spPr>
          <a:xfrm>
            <a:off x="455613" y="799520"/>
            <a:ext cx="11201400" cy="4832092"/>
          </a:xfrm>
          <a:prstGeom prst="rect">
            <a:avLst/>
          </a:prstGeom>
          <a:noFill/>
        </p:spPr>
        <p:txBody>
          <a:bodyPr wrap="square" lIns="91440" tIns="45720" rIns="91440" bIns="45720" rtlCol="0" anchor="t">
            <a:spAutoFit/>
          </a:bodyPr>
          <a:lstStyle/>
          <a:p>
            <a:pPr algn="l"/>
            <a:r>
              <a:rPr lang="en-US" sz="1100" b="1" i="0" dirty="0">
                <a:solidFill>
                  <a:srgbClr val="333333"/>
                </a:solidFill>
                <a:effectLst/>
                <a:latin typeface="+mj-lt"/>
              </a:rPr>
              <a:t>All investments involve risks, including possible loss of principal.</a:t>
            </a:r>
            <a:endParaRPr lang="en-US" sz="1100" b="0" i="0" dirty="0">
              <a:solidFill>
                <a:srgbClr val="333333"/>
              </a:solidFill>
              <a:effectLst/>
              <a:latin typeface="+mj-lt"/>
            </a:endParaRPr>
          </a:p>
          <a:p>
            <a:pPr algn="l"/>
            <a:endParaRPr lang="en-US" sz="1100" dirty="0">
              <a:solidFill>
                <a:srgbClr val="333333"/>
              </a:solidFill>
              <a:latin typeface="+mj-lt"/>
            </a:endParaRPr>
          </a:p>
          <a:p>
            <a:pPr algn="l"/>
            <a:r>
              <a:rPr lang="en-US" sz="1100" b="0" i="0" dirty="0">
                <a:solidFill>
                  <a:srgbClr val="333333"/>
                </a:solidFill>
                <a:effectLst/>
                <a:latin typeface="+mj-lt"/>
              </a:rPr>
              <a:t>This material is intended to be of general interest only and should not be construed as individual investment advice or a recommendation or solicitation to buy, sell or hold any security or to adopt any investment strategy. It does not constitute legal or tax advice. This material may not be reproduced, distributed or published without prior written permission from Franklin Templeton.</a:t>
            </a:r>
          </a:p>
          <a:p>
            <a:pPr algn="l"/>
            <a:endParaRPr lang="en-US" sz="1100" b="0" i="0" dirty="0">
              <a:solidFill>
                <a:srgbClr val="333333"/>
              </a:solidFill>
              <a:effectLst/>
              <a:latin typeface="+mj-lt"/>
            </a:endParaRPr>
          </a:p>
          <a:p>
            <a:pPr algn="l"/>
            <a:r>
              <a:rPr lang="en-US" sz="1100" b="0" i="0" dirty="0">
                <a:solidFill>
                  <a:srgbClr val="333333"/>
                </a:solidFill>
                <a:effectLst/>
                <a:latin typeface="+mj-lt"/>
              </a:rPr>
              <a:t>The views expressed are those of the investment manager and the comments, opinions and analyses are rendered as at publication date and may change without notice. The underlying assumptions and these views are subject to change based on market and other conditions and may differ from other portfolio managers or of the firm as a whole. The information provided in this material is not intended as a complete analysis of every material fact regarding any country, region or market. There is no assurance that any prediction, projection or forecast on the economy, stock market, bond market or the economic trends of the markets will be realized. </a:t>
            </a:r>
          </a:p>
          <a:p>
            <a:pPr algn="l"/>
            <a:endParaRPr lang="en-US" sz="1100" dirty="0">
              <a:solidFill>
                <a:srgbClr val="333333"/>
              </a:solidFill>
              <a:latin typeface="+mj-lt"/>
            </a:endParaRPr>
          </a:p>
          <a:p>
            <a:pPr algn="l"/>
            <a:r>
              <a:rPr lang="en-US" sz="1100" b="0" i="0" dirty="0">
                <a:solidFill>
                  <a:srgbClr val="333333"/>
                </a:solidFill>
                <a:effectLst/>
                <a:latin typeface="+mj-lt"/>
              </a:rPr>
              <a:t>The value of investments and the income from them can go down as well as up and you may not get back the full amount that you invested. Past performance is not necessarily indicative nor a guarantee of future performance. </a:t>
            </a:r>
            <a:endParaRPr lang="en-US" sz="1100" b="1" i="0" dirty="0">
              <a:solidFill>
                <a:srgbClr val="333333"/>
              </a:solidFill>
              <a:effectLst/>
              <a:latin typeface="+mj-lt"/>
            </a:endParaRPr>
          </a:p>
          <a:p>
            <a:pPr algn="l"/>
            <a:endParaRPr lang="en-US" sz="1100" b="1" i="0" dirty="0">
              <a:solidFill>
                <a:srgbClr val="333333"/>
              </a:solidFill>
              <a:effectLst/>
              <a:latin typeface="+mj-lt"/>
            </a:endParaRPr>
          </a:p>
          <a:p>
            <a:pPr algn="l"/>
            <a:r>
              <a:rPr lang="en-US" sz="1100" b="0" i="0" dirty="0">
                <a:solidFill>
                  <a:srgbClr val="333333"/>
                </a:solidFill>
                <a:effectLst/>
                <a:latin typeface="+mj-lt"/>
              </a:rPr>
              <a:t>Any research and analysis contained in this material has been procured by Franklin Templeton for its own purposes and may be acted upon in that connection and, as such, is provided to you incidentally. Data from third party sources may have been used in the preparation of this material and Franklin Templeton ("FT") has not independently verified, validated or audited such data.  Although information has been obtained from sources that Franklin Templeton believes to be reliable, no guarantee can be given as to its accuracy and such information may be incomplete or condensed and may be subject to change at any time without notice. The mention of any individual securities should neither constitute nor be construed as a recommendation to purchase, hold or sell any securities, and the information provided regarding such individual securities (if any) is not a sufficient basis upon which to make an investment decision. FT accepts no liability whatsoever for any loss arising from use of this information and reliance upon the comments, opinions and analyses in the material is at the sole discretion of the user.</a:t>
            </a:r>
          </a:p>
          <a:p>
            <a:pPr algn="l"/>
            <a:endParaRPr lang="en-US" sz="1100" b="0" i="0" dirty="0">
              <a:solidFill>
                <a:srgbClr val="333333"/>
              </a:solidFill>
              <a:effectLst/>
              <a:latin typeface="+mj-lt"/>
            </a:endParaRPr>
          </a:p>
          <a:p>
            <a:pPr algn="l"/>
            <a:r>
              <a:rPr lang="en-US" sz="1100" b="0" i="0" dirty="0">
                <a:solidFill>
                  <a:srgbClr val="333333"/>
                </a:solidFill>
                <a:effectLst/>
                <a:latin typeface="+mj-lt"/>
              </a:rPr>
              <a:t>Products, services and information may not be available in all jurisdictions and are offered outside the U.S. by other FT affiliates and/or their distributors as local laws and regulation permits. Please consult your own financial professional or Franklin Templeton institutional contact for further information on availability of products and services in your jurisdiction.</a:t>
            </a:r>
          </a:p>
          <a:p>
            <a:pPr algn="l"/>
            <a:endParaRPr lang="en-US" sz="1100" b="0" i="0" dirty="0">
              <a:solidFill>
                <a:srgbClr val="333333"/>
              </a:solidFill>
              <a:effectLst/>
              <a:latin typeface="+mj-lt"/>
            </a:endParaRPr>
          </a:p>
          <a:p>
            <a:pPr algn="l"/>
            <a:r>
              <a:rPr lang="en-US" sz="1100" b="0" i="0" dirty="0">
                <a:solidFill>
                  <a:srgbClr val="333333"/>
                </a:solidFill>
                <a:effectLst/>
                <a:latin typeface="+mj-lt"/>
              </a:rPr>
              <a:t>U.S. by Franklin Templeton, One Franklin Parkway, San Mateo, California 94403-1906, (800) DIAL BEN/342-5236, franklintempleton.com. Investments are not FDIC insured; may lose value; and are not bank guaranteed.</a:t>
            </a:r>
          </a:p>
        </p:txBody>
      </p:sp>
      <p:sp>
        <p:nvSpPr>
          <p:cNvPr id="5" name="TextBox 4">
            <a:extLst>
              <a:ext uri="{FF2B5EF4-FFF2-40B4-BE49-F238E27FC236}">
                <a16:creationId xmlns:a16="http://schemas.microsoft.com/office/drawing/2014/main" id="{0F701C4B-7980-8E2E-8E25-DDF89674728B}"/>
              </a:ext>
            </a:extLst>
          </p:cNvPr>
          <p:cNvSpPr txBox="1"/>
          <p:nvPr/>
        </p:nvSpPr>
        <p:spPr>
          <a:xfrm>
            <a:off x="455613" y="164802"/>
            <a:ext cx="5943599" cy="369332"/>
          </a:xfrm>
          <a:prstGeom prst="rect">
            <a:avLst/>
          </a:prstGeom>
          <a:noFill/>
        </p:spPr>
        <p:txBody>
          <a:bodyPr wrap="square" lIns="91440" tIns="45720" rIns="91440" bIns="45720" rtlCol="0" anchor="t">
            <a:spAutoFit/>
          </a:bodyPr>
          <a:lstStyle/>
          <a:p>
            <a:pPr>
              <a:defRPr/>
            </a:pPr>
            <a:r>
              <a:rPr kumimoji="0" lang="en-US" b="1" i="0" u="none" strike="noStrike" kern="1200" cap="none" spc="0" normalizeH="0" baseline="0" noProof="0" dirty="0">
                <a:ln>
                  <a:noFill/>
                </a:ln>
                <a:solidFill>
                  <a:schemeClr val="accent1"/>
                </a:solidFill>
                <a:effectLst/>
                <a:uLnTx/>
                <a:uFillTx/>
                <a:latin typeface="Arial"/>
                <a:cs typeface="Arial"/>
              </a:rPr>
              <a:t>Important Legal Information</a:t>
            </a:r>
            <a:endParaRPr lang="en-US"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0847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B98EE0B6-81E3-9B3F-7D53-F900E645FD1C}"/>
              </a:ext>
            </a:extLst>
          </p:cNvPr>
          <p:cNvCxnSpPr>
            <a:cxnSpLocks/>
          </p:cNvCxnSpPr>
          <p:nvPr/>
        </p:nvCxnSpPr>
        <p:spPr bwMode="gray">
          <a:xfrm>
            <a:off x="4019894" y="2150549"/>
            <a:ext cx="0" cy="1546392"/>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CF4F49-53F9-4C34-81A7-66042B05D6CB}"/>
              </a:ext>
            </a:extLst>
          </p:cNvPr>
          <p:cNvCxnSpPr>
            <a:cxnSpLocks/>
          </p:cNvCxnSpPr>
          <p:nvPr/>
        </p:nvCxnSpPr>
        <p:spPr bwMode="gray">
          <a:xfrm flipV="1">
            <a:off x="685798" y="4090489"/>
            <a:ext cx="10905273" cy="26376"/>
          </a:xfrm>
          <a:prstGeom prst="line">
            <a:avLst/>
          </a:prstGeom>
          <a:ln w="76200">
            <a:solidFill>
              <a:srgbClr val="C9C9C9"/>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61A8451F-6636-40C8-98C1-77AD8C423D6D}"/>
              </a:ext>
            </a:extLst>
          </p:cNvPr>
          <p:cNvSpPr/>
          <p:nvPr/>
        </p:nvSpPr>
        <p:spPr bwMode="gray">
          <a:xfrm>
            <a:off x="6774881" y="3705420"/>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9C9C9"/>
                </a:solidFill>
                <a:latin typeface="Arial Narrow" panose="020B0606020202030204" pitchFamily="34" charset="0"/>
              </a:rPr>
              <a:t>66</a:t>
            </a:r>
          </a:p>
        </p:txBody>
      </p:sp>
      <p:sp>
        <p:nvSpPr>
          <p:cNvPr id="4" name="Text Placeholder 3"/>
          <p:cNvSpPr>
            <a:spLocks noGrp="1"/>
          </p:cNvSpPr>
          <p:nvPr>
            <p:ph type="body" sz="quarter" idx="26"/>
          </p:nvPr>
        </p:nvSpPr>
        <p:spPr>
          <a:xfrm>
            <a:off x="457199" y="6338352"/>
            <a:ext cx="11274552" cy="153888"/>
          </a:xfrm>
        </p:spPr>
        <p:txBody>
          <a:bodyPr vert="horz" wrap="square" lIns="0" tIns="0" rIns="0" bIns="0" rtlCol="0" anchor="b" anchorCtr="0">
            <a:spAutoFit/>
          </a:bodyPr>
          <a:lstStyle/>
          <a:p>
            <a:pPr defTabSz="914400"/>
            <a:r>
              <a:rPr lang="en-US" b="0" dirty="0">
                <a:solidFill>
                  <a:schemeClr val="tx1"/>
                </a:solidFill>
              </a:rPr>
              <a:t>Source: Employee Benefit Research Institute. 2024 Retirement Confidence Survey. January 2024.</a:t>
            </a:r>
          </a:p>
        </p:txBody>
      </p:sp>
      <p:sp>
        <p:nvSpPr>
          <p:cNvPr id="6" name="Text Placeholder 5">
            <a:extLst>
              <a:ext uri="{FF2B5EF4-FFF2-40B4-BE49-F238E27FC236}">
                <a16:creationId xmlns:a16="http://schemas.microsoft.com/office/drawing/2014/main" id="{7F087F0B-619F-45A7-9475-475C672E896E}"/>
              </a:ext>
            </a:extLst>
          </p:cNvPr>
          <p:cNvSpPr>
            <a:spLocks noGrp="1"/>
          </p:cNvSpPr>
          <p:nvPr>
            <p:ph type="body" sz="quarter" idx="32"/>
          </p:nvPr>
        </p:nvSpPr>
        <p:spPr/>
        <p:txBody>
          <a:bodyPr/>
          <a:lstStyle/>
          <a:p>
            <a:r>
              <a:rPr lang="en-US" dirty="0">
                <a:solidFill>
                  <a:schemeClr val="tx1"/>
                </a:solidFill>
              </a:rPr>
              <a:t>At what age do you think you’ll retire?</a:t>
            </a:r>
          </a:p>
        </p:txBody>
      </p:sp>
      <p:sp>
        <p:nvSpPr>
          <p:cNvPr id="3" name="Oval 2">
            <a:extLst>
              <a:ext uri="{FF2B5EF4-FFF2-40B4-BE49-F238E27FC236}">
                <a16:creationId xmlns:a16="http://schemas.microsoft.com/office/drawing/2014/main" id="{71759D25-8F5F-4C5E-802F-709C2BCEE4F1}"/>
              </a:ext>
            </a:extLst>
          </p:cNvPr>
          <p:cNvSpPr/>
          <p:nvPr/>
        </p:nvSpPr>
        <p:spPr bwMode="gray">
          <a:xfrm>
            <a:off x="490024"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9C9C9"/>
                </a:solidFill>
                <a:latin typeface="Arial Narrow" panose="020B0606020202030204" pitchFamily="34" charset="0"/>
              </a:rPr>
              <a:t>60</a:t>
            </a:r>
          </a:p>
        </p:txBody>
      </p:sp>
      <p:sp>
        <p:nvSpPr>
          <p:cNvPr id="82" name="Oval 81">
            <a:extLst>
              <a:ext uri="{FF2B5EF4-FFF2-40B4-BE49-F238E27FC236}">
                <a16:creationId xmlns:a16="http://schemas.microsoft.com/office/drawing/2014/main" id="{19E4AF40-54A0-46EE-8E98-2C4B9D3E0CE7}"/>
              </a:ext>
            </a:extLst>
          </p:cNvPr>
          <p:cNvSpPr/>
          <p:nvPr/>
        </p:nvSpPr>
        <p:spPr bwMode="gray">
          <a:xfrm>
            <a:off x="1541461"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9C9C9"/>
                </a:solidFill>
                <a:latin typeface="Arial Narrow" panose="020B0606020202030204" pitchFamily="34" charset="0"/>
              </a:rPr>
              <a:t>61</a:t>
            </a:r>
          </a:p>
        </p:txBody>
      </p:sp>
      <p:sp>
        <p:nvSpPr>
          <p:cNvPr id="83" name="Oval 82">
            <a:extLst>
              <a:ext uri="{FF2B5EF4-FFF2-40B4-BE49-F238E27FC236}">
                <a16:creationId xmlns:a16="http://schemas.microsoft.com/office/drawing/2014/main" id="{A60F6E68-296E-4D0A-A2AC-F684B7C739EB}"/>
              </a:ext>
            </a:extLst>
          </p:cNvPr>
          <p:cNvSpPr/>
          <p:nvPr/>
        </p:nvSpPr>
        <p:spPr bwMode="gray">
          <a:xfrm>
            <a:off x="2588145"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9C9C9"/>
                </a:solidFill>
                <a:latin typeface="Arial Narrow" panose="020B0606020202030204" pitchFamily="34" charset="0"/>
              </a:rPr>
              <a:t>62</a:t>
            </a:r>
          </a:p>
        </p:txBody>
      </p:sp>
      <p:sp>
        <p:nvSpPr>
          <p:cNvPr id="84" name="Oval 83">
            <a:extLst>
              <a:ext uri="{FF2B5EF4-FFF2-40B4-BE49-F238E27FC236}">
                <a16:creationId xmlns:a16="http://schemas.microsoft.com/office/drawing/2014/main" id="{4AD4EDDE-AB52-41A8-AD0C-56C607A87A1C}"/>
              </a:ext>
            </a:extLst>
          </p:cNvPr>
          <p:cNvSpPr/>
          <p:nvPr/>
        </p:nvSpPr>
        <p:spPr bwMode="gray">
          <a:xfrm>
            <a:off x="3634829"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9C9C9"/>
                </a:solidFill>
                <a:latin typeface="Arial Narrow" panose="020B0606020202030204" pitchFamily="34" charset="0"/>
              </a:rPr>
              <a:t>63</a:t>
            </a:r>
          </a:p>
        </p:txBody>
      </p:sp>
      <p:sp>
        <p:nvSpPr>
          <p:cNvPr id="85" name="Oval 84">
            <a:extLst>
              <a:ext uri="{FF2B5EF4-FFF2-40B4-BE49-F238E27FC236}">
                <a16:creationId xmlns:a16="http://schemas.microsoft.com/office/drawing/2014/main" id="{6C9B9BC3-6855-4B92-AFE7-8F3F893CA729}"/>
              </a:ext>
            </a:extLst>
          </p:cNvPr>
          <p:cNvSpPr/>
          <p:nvPr/>
        </p:nvSpPr>
        <p:spPr bwMode="gray">
          <a:xfrm>
            <a:off x="4681513"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9C9C9"/>
                </a:solidFill>
                <a:latin typeface="Arial Narrow" panose="020B0606020202030204" pitchFamily="34" charset="0"/>
              </a:rPr>
              <a:t>64</a:t>
            </a:r>
          </a:p>
        </p:txBody>
      </p:sp>
      <p:sp>
        <p:nvSpPr>
          <p:cNvPr id="86" name="Oval 85">
            <a:extLst>
              <a:ext uri="{FF2B5EF4-FFF2-40B4-BE49-F238E27FC236}">
                <a16:creationId xmlns:a16="http://schemas.microsoft.com/office/drawing/2014/main" id="{16C7D37F-4221-4DA3-9ABB-7D05B9C3E18D}"/>
              </a:ext>
            </a:extLst>
          </p:cNvPr>
          <p:cNvSpPr/>
          <p:nvPr/>
        </p:nvSpPr>
        <p:spPr bwMode="gray">
          <a:xfrm>
            <a:off x="5728197"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9C9C9"/>
                </a:solidFill>
                <a:latin typeface="Arial Narrow" panose="020B0606020202030204" pitchFamily="34" charset="0"/>
              </a:rPr>
              <a:t>65</a:t>
            </a:r>
            <a:endParaRPr lang="en-US" sz="2000" dirty="0">
              <a:solidFill>
                <a:srgbClr val="C9C9C9"/>
              </a:solidFill>
            </a:endParaRPr>
          </a:p>
        </p:txBody>
      </p:sp>
      <p:sp>
        <p:nvSpPr>
          <p:cNvPr id="88" name="Oval 87">
            <a:extLst>
              <a:ext uri="{FF2B5EF4-FFF2-40B4-BE49-F238E27FC236}">
                <a16:creationId xmlns:a16="http://schemas.microsoft.com/office/drawing/2014/main" id="{3D0087A8-B96A-4BA9-84C0-7AFDF61D1EC5}"/>
              </a:ext>
            </a:extLst>
          </p:cNvPr>
          <p:cNvSpPr/>
          <p:nvPr/>
        </p:nvSpPr>
        <p:spPr bwMode="gray">
          <a:xfrm>
            <a:off x="7821565"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9C9C9"/>
                </a:solidFill>
                <a:latin typeface="Arial Narrow" panose="020B0606020202030204" pitchFamily="34" charset="0"/>
              </a:rPr>
              <a:t>67</a:t>
            </a:r>
          </a:p>
        </p:txBody>
      </p:sp>
      <p:sp>
        <p:nvSpPr>
          <p:cNvPr id="89" name="Oval 88">
            <a:extLst>
              <a:ext uri="{FF2B5EF4-FFF2-40B4-BE49-F238E27FC236}">
                <a16:creationId xmlns:a16="http://schemas.microsoft.com/office/drawing/2014/main" id="{58C7C53A-24C2-4DA8-BBFE-6628727AB9CB}"/>
              </a:ext>
            </a:extLst>
          </p:cNvPr>
          <p:cNvSpPr/>
          <p:nvPr/>
        </p:nvSpPr>
        <p:spPr bwMode="gray">
          <a:xfrm>
            <a:off x="8868249"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9C9C9"/>
                </a:solidFill>
                <a:latin typeface="Arial Narrow" panose="020B0606020202030204" pitchFamily="34" charset="0"/>
              </a:rPr>
              <a:t>68</a:t>
            </a:r>
          </a:p>
        </p:txBody>
      </p:sp>
      <p:sp>
        <p:nvSpPr>
          <p:cNvPr id="90" name="Oval 89">
            <a:extLst>
              <a:ext uri="{FF2B5EF4-FFF2-40B4-BE49-F238E27FC236}">
                <a16:creationId xmlns:a16="http://schemas.microsoft.com/office/drawing/2014/main" id="{5EF59889-5E97-41BA-8CB5-D7560F82C2F7}"/>
              </a:ext>
            </a:extLst>
          </p:cNvPr>
          <p:cNvSpPr/>
          <p:nvPr/>
        </p:nvSpPr>
        <p:spPr bwMode="gray">
          <a:xfrm>
            <a:off x="9914933"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rgbClr val="C9C9C9"/>
                </a:solidFill>
                <a:latin typeface="Arial Narrow" panose="020B0606020202030204" pitchFamily="34" charset="0"/>
              </a:rPr>
              <a:t>69</a:t>
            </a:r>
          </a:p>
        </p:txBody>
      </p:sp>
      <p:sp>
        <p:nvSpPr>
          <p:cNvPr id="91" name="Oval 90">
            <a:extLst>
              <a:ext uri="{FF2B5EF4-FFF2-40B4-BE49-F238E27FC236}">
                <a16:creationId xmlns:a16="http://schemas.microsoft.com/office/drawing/2014/main" id="{79D5C788-391B-472A-96CD-83938932FB6F}"/>
              </a:ext>
            </a:extLst>
          </p:cNvPr>
          <p:cNvSpPr/>
          <p:nvPr/>
        </p:nvSpPr>
        <p:spPr bwMode="gray">
          <a:xfrm>
            <a:off x="10961615" y="3705421"/>
            <a:ext cx="770135" cy="770135"/>
          </a:xfrm>
          <a:prstGeom prst="ellipse">
            <a:avLst/>
          </a:prstGeom>
          <a:solidFill>
            <a:schemeClr val="bg1"/>
          </a:solidFill>
          <a:ln w="762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rgbClr val="C9C9C9"/>
                </a:solidFill>
                <a:latin typeface="Arial Narrow" panose="020B0606020202030204" pitchFamily="34" charset="0"/>
              </a:rPr>
              <a:t>70</a:t>
            </a:r>
          </a:p>
        </p:txBody>
      </p:sp>
      <p:sp>
        <p:nvSpPr>
          <p:cNvPr id="36" name="Oval 35">
            <a:extLst>
              <a:ext uri="{FF2B5EF4-FFF2-40B4-BE49-F238E27FC236}">
                <a16:creationId xmlns:a16="http://schemas.microsoft.com/office/drawing/2014/main" id="{B991BCB3-0B4C-4D5C-A8F3-6612E11F076B}"/>
              </a:ext>
            </a:extLst>
          </p:cNvPr>
          <p:cNvSpPr/>
          <p:nvPr/>
        </p:nvSpPr>
        <p:spPr bwMode="gray">
          <a:xfrm>
            <a:off x="5728193" y="3696940"/>
            <a:ext cx="770135" cy="770135"/>
          </a:xfrm>
          <a:prstGeom prst="ellipse">
            <a:avLst/>
          </a:prstGeom>
          <a:solidFill>
            <a:schemeClr val="accent2">
              <a:lumMod val="75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bg1"/>
                </a:solidFill>
                <a:latin typeface="Arial Narrow" panose="020B0606020202030204" pitchFamily="34" charset="0"/>
              </a:rPr>
              <a:t>65</a:t>
            </a:r>
          </a:p>
        </p:txBody>
      </p:sp>
      <p:sp>
        <p:nvSpPr>
          <p:cNvPr id="2" name="Oval 1">
            <a:extLst>
              <a:ext uri="{FF2B5EF4-FFF2-40B4-BE49-F238E27FC236}">
                <a16:creationId xmlns:a16="http://schemas.microsoft.com/office/drawing/2014/main" id="{A3F43EAE-187A-68B4-6380-F5662C0C8ABA}"/>
              </a:ext>
            </a:extLst>
          </p:cNvPr>
          <p:cNvSpPr/>
          <p:nvPr/>
        </p:nvSpPr>
        <p:spPr bwMode="gray">
          <a:xfrm>
            <a:off x="488265" y="3696941"/>
            <a:ext cx="770135" cy="770135"/>
          </a:xfrm>
          <a:prstGeom prst="ellipse">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bg1"/>
                </a:solidFill>
                <a:latin typeface="Arial Narrow" panose="020B0606020202030204" pitchFamily="34" charset="0"/>
              </a:rPr>
              <a:t>60</a:t>
            </a:r>
          </a:p>
        </p:txBody>
      </p:sp>
      <p:grpSp>
        <p:nvGrpSpPr>
          <p:cNvPr id="7" name="Group 6">
            <a:extLst>
              <a:ext uri="{FF2B5EF4-FFF2-40B4-BE49-F238E27FC236}">
                <a16:creationId xmlns:a16="http://schemas.microsoft.com/office/drawing/2014/main" id="{6289F5DD-63C2-4EC6-2F9D-7CF34FD6181C}"/>
              </a:ext>
            </a:extLst>
          </p:cNvPr>
          <p:cNvGrpSpPr/>
          <p:nvPr/>
        </p:nvGrpSpPr>
        <p:grpSpPr bwMode="gray">
          <a:xfrm>
            <a:off x="490024" y="3702238"/>
            <a:ext cx="4961624" cy="773156"/>
            <a:chOff x="490024" y="3702400"/>
            <a:chExt cx="4961624" cy="773156"/>
          </a:xfrm>
        </p:grpSpPr>
        <p:sp>
          <p:nvSpPr>
            <p:cNvPr id="8" name="Oval 7">
              <a:extLst>
                <a:ext uri="{FF2B5EF4-FFF2-40B4-BE49-F238E27FC236}">
                  <a16:creationId xmlns:a16="http://schemas.microsoft.com/office/drawing/2014/main" id="{FC4045EC-D490-FC94-A89A-C10D6743B38D}"/>
                </a:ext>
              </a:extLst>
            </p:cNvPr>
            <p:cNvSpPr/>
            <p:nvPr/>
          </p:nvSpPr>
          <p:spPr bwMode="gray">
            <a:xfrm>
              <a:off x="1541461" y="3705421"/>
              <a:ext cx="770135" cy="770135"/>
            </a:xfrm>
            <a:prstGeom prst="ellipse">
              <a:avLst/>
            </a:prstGeom>
            <a:solidFill>
              <a:schemeClr val="accent1">
                <a:lumMod val="60000"/>
                <a:lumOff val="40000"/>
              </a:schemeClr>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accent1">
                      <a:lumMod val="60000"/>
                      <a:lumOff val="40000"/>
                    </a:schemeClr>
                  </a:solidFill>
                  <a:latin typeface="Arial Narrow" panose="020B0606020202030204" pitchFamily="34" charset="0"/>
                </a:rPr>
                <a:t>56</a:t>
              </a:r>
            </a:p>
          </p:txBody>
        </p:sp>
        <p:sp>
          <p:nvSpPr>
            <p:cNvPr id="10" name="Oval 9">
              <a:extLst>
                <a:ext uri="{FF2B5EF4-FFF2-40B4-BE49-F238E27FC236}">
                  <a16:creationId xmlns:a16="http://schemas.microsoft.com/office/drawing/2014/main" id="{5249E9F4-A16D-322E-2184-67B0AE382262}"/>
                </a:ext>
              </a:extLst>
            </p:cNvPr>
            <p:cNvSpPr/>
            <p:nvPr/>
          </p:nvSpPr>
          <p:spPr bwMode="gray">
            <a:xfrm>
              <a:off x="2588145" y="3705421"/>
              <a:ext cx="770135" cy="770135"/>
            </a:xfrm>
            <a:prstGeom prst="ellipse">
              <a:avLst/>
            </a:prstGeom>
            <a:solidFill>
              <a:schemeClr val="accent1">
                <a:lumMod val="40000"/>
                <a:lumOff val="60000"/>
              </a:schemeClr>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accent1">
                      <a:lumMod val="40000"/>
                      <a:lumOff val="60000"/>
                    </a:schemeClr>
                  </a:solidFill>
                  <a:latin typeface="Arial Narrow" panose="020B0606020202030204" pitchFamily="34" charset="0"/>
                </a:rPr>
                <a:t>57</a:t>
              </a:r>
            </a:p>
          </p:txBody>
        </p:sp>
        <p:sp>
          <p:nvSpPr>
            <p:cNvPr id="11" name="Oval 10">
              <a:extLst>
                <a:ext uri="{FF2B5EF4-FFF2-40B4-BE49-F238E27FC236}">
                  <a16:creationId xmlns:a16="http://schemas.microsoft.com/office/drawing/2014/main" id="{CD6A0E05-6C47-E837-A868-160B85986AF1}"/>
                </a:ext>
              </a:extLst>
            </p:cNvPr>
            <p:cNvSpPr/>
            <p:nvPr/>
          </p:nvSpPr>
          <p:spPr bwMode="gray">
            <a:xfrm>
              <a:off x="4681513" y="3705421"/>
              <a:ext cx="770135" cy="770135"/>
            </a:xfrm>
            <a:prstGeom prst="ellipse">
              <a:avLst/>
            </a:prstGeom>
            <a:solidFill>
              <a:schemeClr val="tx2">
                <a:lumMod val="5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2800" b="1" dirty="0">
                <a:solidFill>
                  <a:schemeClr val="bg2"/>
                </a:solidFill>
                <a:latin typeface="Arial Narrow" panose="020B0606020202030204" pitchFamily="34" charset="0"/>
              </a:endParaRPr>
            </a:p>
          </p:txBody>
        </p:sp>
        <p:sp>
          <p:nvSpPr>
            <p:cNvPr id="14" name="Oval 13">
              <a:extLst>
                <a:ext uri="{FF2B5EF4-FFF2-40B4-BE49-F238E27FC236}">
                  <a16:creationId xmlns:a16="http://schemas.microsoft.com/office/drawing/2014/main" id="{FC66537D-2A03-153B-6D92-73D33DA70286}"/>
                </a:ext>
              </a:extLst>
            </p:cNvPr>
            <p:cNvSpPr/>
            <p:nvPr/>
          </p:nvSpPr>
          <p:spPr bwMode="gray">
            <a:xfrm>
              <a:off x="3634827" y="3702400"/>
              <a:ext cx="770135" cy="770135"/>
            </a:xfrm>
            <a:prstGeom prst="ellipse">
              <a:avLst/>
            </a:prstGeom>
            <a:solidFill>
              <a:schemeClr val="accent1">
                <a:lumMod val="20000"/>
                <a:lumOff val="80000"/>
              </a:scheme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accent1">
                      <a:lumMod val="20000"/>
                      <a:lumOff val="80000"/>
                    </a:schemeClr>
                  </a:solidFill>
                  <a:latin typeface="Arial Narrow" panose="020B0606020202030204" pitchFamily="34" charset="0"/>
                </a:rPr>
                <a:t>58</a:t>
              </a:r>
            </a:p>
          </p:txBody>
        </p:sp>
        <p:sp>
          <p:nvSpPr>
            <p:cNvPr id="15" name="Oval 14">
              <a:extLst>
                <a:ext uri="{FF2B5EF4-FFF2-40B4-BE49-F238E27FC236}">
                  <a16:creationId xmlns:a16="http://schemas.microsoft.com/office/drawing/2014/main" id="{E4D61C63-25FA-C490-4CEB-732BF9FBD51A}"/>
                </a:ext>
              </a:extLst>
            </p:cNvPr>
            <p:cNvSpPr/>
            <p:nvPr/>
          </p:nvSpPr>
          <p:spPr bwMode="gray">
            <a:xfrm>
              <a:off x="490024" y="3703753"/>
              <a:ext cx="770135" cy="770135"/>
            </a:xfrm>
            <a:prstGeom prst="ellipse">
              <a:avLst/>
            </a:prstGeom>
            <a:solidFill>
              <a:schemeClr val="accent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bg1"/>
                  </a:solidFill>
                  <a:latin typeface="Arial Narrow" panose="020B0606020202030204" pitchFamily="34" charset="0"/>
                </a:rPr>
                <a:t>60</a:t>
              </a:r>
            </a:p>
          </p:txBody>
        </p:sp>
      </p:grpSp>
      <p:grpSp>
        <p:nvGrpSpPr>
          <p:cNvPr id="22" name="Group 21">
            <a:extLst>
              <a:ext uri="{FF2B5EF4-FFF2-40B4-BE49-F238E27FC236}">
                <a16:creationId xmlns:a16="http://schemas.microsoft.com/office/drawing/2014/main" id="{0A68B836-F17D-0801-069B-2EEEA3653257}"/>
              </a:ext>
            </a:extLst>
          </p:cNvPr>
          <p:cNvGrpSpPr/>
          <p:nvPr/>
        </p:nvGrpSpPr>
        <p:grpSpPr>
          <a:xfrm>
            <a:off x="6774881" y="3702762"/>
            <a:ext cx="4956869" cy="775127"/>
            <a:chOff x="6774881" y="5015151"/>
            <a:chExt cx="4956869" cy="775127"/>
          </a:xfrm>
        </p:grpSpPr>
        <p:grpSp>
          <p:nvGrpSpPr>
            <p:cNvPr id="16" name="Group 15">
              <a:extLst>
                <a:ext uri="{FF2B5EF4-FFF2-40B4-BE49-F238E27FC236}">
                  <a16:creationId xmlns:a16="http://schemas.microsoft.com/office/drawing/2014/main" id="{6643545C-8467-2BC5-64FF-FA84409477E5}"/>
                </a:ext>
              </a:extLst>
            </p:cNvPr>
            <p:cNvGrpSpPr/>
            <p:nvPr/>
          </p:nvGrpSpPr>
          <p:grpSpPr bwMode="gray">
            <a:xfrm>
              <a:off x="7821565" y="5015151"/>
              <a:ext cx="3910185" cy="775127"/>
              <a:chOff x="7821565" y="3700429"/>
              <a:chExt cx="3910185" cy="775127"/>
            </a:xfrm>
          </p:grpSpPr>
          <p:sp>
            <p:nvSpPr>
              <p:cNvPr id="17" name="Oval 16">
                <a:extLst>
                  <a:ext uri="{FF2B5EF4-FFF2-40B4-BE49-F238E27FC236}">
                    <a16:creationId xmlns:a16="http://schemas.microsoft.com/office/drawing/2014/main" id="{D02D6C17-4103-2EF8-F535-79BEAF7D2A7F}"/>
                  </a:ext>
                </a:extLst>
              </p:cNvPr>
              <p:cNvSpPr/>
              <p:nvPr/>
            </p:nvSpPr>
            <p:spPr bwMode="gray">
              <a:xfrm>
                <a:off x="7821565" y="3705421"/>
                <a:ext cx="770135" cy="770135"/>
              </a:xfrm>
              <a:prstGeom prst="ellipse">
                <a:avLst/>
              </a:prstGeom>
              <a:solidFill>
                <a:schemeClr val="tx2">
                  <a:lumMod val="75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2800" b="1" dirty="0">
                  <a:solidFill>
                    <a:schemeClr val="accent2"/>
                  </a:solidFill>
                  <a:latin typeface="Arial Narrow" panose="020B0606020202030204" pitchFamily="34" charset="0"/>
                </a:endParaRPr>
              </a:p>
            </p:txBody>
          </p:sp>
          <p:sp>
            <p:nvSpPr>
              <p:cNvPr id="18" name="Oval 17">
                <a:extLst>
                  <a:ext uri="{FF2B5EF4-FFF2-40B4-BE49-F238E27FC236}">
                    <a16:creationId xmlns:a16="http://schemas.microsoft.com/office/drawing/2014/main" id="{6E7CFF5B-1BE3-2265-E042-727E58F23336}"/>
                  </a:ext>
                </a:extLst>
              </p:cNvPr>
              <p:cNvSpPr/>
              <p:nvPr/>
            </p:nvSpPr>
            <p:spPr bwMode="gray">
              <a:xfrm>
                <a:off x="9914933" y="3705421"/>
                <a:ext cx="770135" cy="770135"/>
              </a:xfrm>
              <a:prstGeom prst="ellipse">
                <a:avLst/>
              </a:prstGeom>
              <a:solidFill>
                <a:schemeClr val="accent3">
                  <a:lumMod val="40000"/>
                  <a:lumOff val="60000"/>
                </a:schemeClr>
              </a:solid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accent3">
                        <a:lumMod val="40000"/>
                        <a:lumOff val="60000"/>
                      </a:schemeClr>
                    </a:solidFill>
                    <a:latin typeface="Arial Narrow" panose="020B0606020202030204" pitchFamily="34" charset="0"/>
                  </a:rPr>
                  <a:t>64</a:t>
                </a:r>
              </a:p>
            </p:txBody>
          </p:sp>
          <p:sp>
            <p:nvSpPr>
              <p:cNvPr id="19" name="Oval 18">
                <a:extLst>
                  <a:ext uri="{FF2B5EF4-FFF2-40B4-BE49-F238E27FC236}">
                    <a16:creationId xmlns:a16="http://schemas.microsoft.com/office/drawing/2014/main" id="{DD673592-9382-7DCA-EEAA-48FB2CE66CA1}"/>
                  </a:ext>
                </a:extLst>
              </p:cNvPr>
              <p:cNvSpPr/>
              <p:nvPr/>
            </p:nvSpPr>
            <p:spPr bwMode="gray">
              <a:xfrm>
                <a:off x="8868249" y="3700429"/>
                <a:ext cx="770135" cy="770135"/>
              </a:xfrm>
              <a:prstGeom prst="ellipse">
                <a:avLst/>
              </a:prstGeom>
              <a:solidFill>
                <a:schemeClr val="tx2">
                  <a:lumMod val="90000"/>
                </a:schemeClr>
              </a:solidFill>
              <a:ln w="762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chemeClr val="tx2">
                        <a:lumMod val="90000"/>
                      </a:schemeClr>
                    </a:solidFill>
                    <a:latin typeface="Arial Narrow" panose="020B0606020202030204" pitchFamily="34" charset="0"/>
                  </a:rPr>
                  <a:t>63</a:t>
                </a:r>
              </a:p>
            </p:txBody>
          </p:sp>
          <p:sp>
            <p:nvSpPr>
              <p:cNvPr id="20" name="Oval 19">
                <a:extLst>
                  <a:ext uri="{FF2B5EF4-FFF2-40B4-BE49-F238E27FC236}">
                    <a16:creationId xmlns:a16="http://schemas.microsoft.com/office/drawing/2014/main" id="{0F7BB049-734D-1F72-346C-F29ADC0EE4D1}"/>
                  </a:ext>
                </a:extLst>
              </p:cNvPr>
              <p:cNvSpPr/>
              <p:nvPr/>
            </p:nvSpPr>
            <p:spPr bwMode="gray">
              <a:xfrm>
                <a:off x="10961615" y="3705421"/>
                <a:ext cx="770135" cy="770135"/>
              </a:xfrm>
              <a:prstGeom prst="ellipse">
                <a:avLst/>
              </a:pr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800" b="1" dirty="0">
                    <a:solidFill>
                      <a:schemeClr val="bg1"/>
                    </a:solidFill>
                    <a:latin typeface="Arial Narrow" panose="020B0606020202030204" pitchFamily="34" charset="0"/>
                  </a:rPr>
                  <a:t>70</a:t>
                </a:r>
              </a:p>
            </p:txBody>
          </p:sp>
        </p:grpSp>
        <p:sp>
          <p:nvSpPr>
            <p:cNvPr id="21" name="Oval 20">
              <a:extLst>
                <a:ext uri="{FF2B5EF4-FFF2-40B4-BE49-F238E27FC236}">
                  <a16:creationId xmlns:a16="http://schemas.microsoft.com/office/drawing/2014/main" id="{20C51571-76F1-586A-8EE2-0873E2BB8359}"/>
                </a:ext>
              </a:extLst>
            </p:cNvPr>
            <p:cNvSpPr/>
            <p:nvPr/>
          </p:nvSpPr>
          <p:spPr bwMode="gray">
            <a:xfrm>
              <a:off x="6774881" y="5015151"/>
              <a:ext cx="770135" cy="770135"/>
            </a:xfrm>
            <a:prstGeom prst="ellipse">
              <a:avLst/>
            </a:prstGeom>
            <a:solidFill>
              <a:schemeClr val="tx2">
                <a:lumMod val="50000"/>
              </a:schemeClr>
            </a:solid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lumMod val="50000"/>
                    </a:schemeClr>
                  </a:solidFill>
                  <a:latin typeface="Arial Narrow" panose="020B0606020202030204" pitchFamily="34" charset="0"/>
                </a:rPr>
                <a:t>60</a:t>
              </a:r>
              <a:endParaRPr lang="en-US" sz="2000" dirty="0">
                <a:solidFill>
                  <a:schemeClr val="tx2">
                    <a:lumMod val="50000"/>
                  </a:schemeClr>
                </a:solidFill>
              </a:endParaRPr>
            </a:p>
          </p:txBody>
        </p:sp>
      </p:grpSp>
      <p:sp>
        <p:nvSpPr>
          <p:cNvPr id="26" name="TextBox 25">
            <a:extLst>
              <a:ext uri="{FF2B5EF4-FFF2-40B4-BE49-F238E27FC236}">
                <a16:creationId xmlns:a16="http://schemas.microsoft.com/office/drawing/2014/main" id="{B615FB16-EA37-F3B5-EB97-4B3FF2C17672}"/>
              </a:ext>
            </a:extLst>
          </p:cNvPr>
          <p:cNvSpPr txBox="1"/>
          <p:nvPr/>
        </p:nvSpPr>
        <p:spPr bwMode="gray">
          <a:xfrm>
            <a:off x="4169184" y="2067705"/>
            <a:ext cx="7421887" cy="1186287"/>
          </a:xfrm>
          <a:prstGeom prst="rect">
            <a:avLst/>
          </a:prstGeom>
          <a:noFill/>
        </p:spPr>
        <p:txBody>
          <a:bodyPr wrap="square" rtlCol="0">
            <a:spAutoFit/>
          </a:bodyPr>
          <a:lstStyle/>
          <a:p>
            <a:pPr>
              <a:lnSpc>
                <a:spcPts val="2500"/>
              </a:lnSpc>
              <a:spcAft>
                <a:spcPts val="600"/>
              </a:spcAft>
            </a:pPr>
            <a:r>
              <a:rPr lang="en-US" sz="2000" b="1" dirty="0">
                <a:solidFill>
                  <a:schemeClr val="accent1"/>
                </a:solidFill>
              </a:rPr>
              <a:t>Cost of healthcare (Medicare doesn’t start until 65)</a:t>
            </a:r>
          </a:p>
          <a:p>
            <a:pPr>
              <a:lnSpc>
                <a:spcPts val="2500"/>
              </a:lnSpc>
              <a:spcAft>
                <a:spcPts val="600"/>
              </a:spcAft>
            </a:pPr>
            <a:r>
              <a:rPr lang="en-US" sz="2000" b="1" dirty="0">
                <a:solidFill>
                  <a:schemeClr val="accent1"/>
                </a:solidFill>
              </a:rPr>
              <a:t>Nest egg not big enough</a:t>
            </a:r>
          </a:p>
          <a:p>
            <a:pPr>
              <a:lnSpc>
                <a:spcPts val="2500"/>
              </a:lnSpc>
              <a:spcAft>
                <a:spcPts val="600"/>
              </a:spcAft>
            </a:pPr>
            <a:r>
              <a:rPr lang="en-US" sz="2000" b="1" dirty="0">
                <a:solidFill>
                  <a:schemeClr val="accent1"/>
                </a:solidFill>
              </a:rPr>
              <a:t>Expenses higher than anticipated</a:t>
            </a:r>
          </a:p>
        </p:txBody>
      </p:sp>
      <p:sp>
        <p:nvSpPr>
          <p:cNvPr id="54" name="Oval 53">
            <a:extLst>
              <a:ext uri="{FF2B5EF4-FFF2-40B4-BE49-F238E27FC236}">
                <a16:creationId xmlns:a16="http://schemas.microsoft.com/office/drawing/2014/main" id="{3CB4CB2A-3321-C773-C861-FDB80F9A4CAC}"/>
              </a:ext>
            </a:extLst>
          </p:cNvPr>
          <p:cNvSpPr/>
          <p:nvPr/>
        </p:nvSpPr>
        <p:spPr bwMode="gray">
          <a:xfrm>
            <a:off x="2041350" y="3099028"/>
            <a:ext cx="1965960" cy="1965960"/>
          </a:xfrm>
          <a:prstGeom prst="ellipse">
            <a:avLst/>
          </a:prstGeom>
          <a:solidFill>
            <a:schemeClr val="accent1">
              <a:lumMod val="40000"/>
              <a:lumOff val="60000"/>
            </a:schemeClr>
          </a:solidFill>
          <a:ln w="152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8800" b="1" dirty="0">
                <a:solidFill>
                  <a:schemeClr val="bg1"/>
                </a:solidFill>
                <a:latin typeface="Arial Narrow" panose="020B0606020202030204" pitchFamily="34" charset="0"/>
              </a:rPr>
              <a:t>62</a:t>
            </a:r>
          </a:p>
        </p:txBody>
      </p:sp>
    </p:spTree>
    <p:extLst>
      <p:ext uri="{BB962C8B-B14F-4D97-AF65-F5344CB8AC3E}">
        <p14:creationId xmlns:p14="http://schemas.microsoft.com/office/powerpoint/2010/main" val="373292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250"/>
                                        <p:tgtEl>
                                          <p:spTgt spid="2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25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6"/>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4"/>
                                        </p:tgtEl>
                                        <p:attrNameLst>
                                          <p:attrName>style.visibility</p:attrName>
                                        </p:attrNameLst>
                                      </p:cBhvr>
                                      <p:to>
                                        <p:strVal val="hidden"/>
                                      </p:to>
                                    </p:set>
                                  </p:childTnLst>
                                </p:cTn>
                              </p:par>
                              <p:par>
                                <p:cTn id="26" presetID="1" presetClass="entr" presetSubtype="0" fill="hold" grpId="2" nodeType="with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par>
                                <p:cTn id="28" presetID="64" presetClass="path" presetSubtype="0" accel="50000" decel="50000" fill="hold" grpId="1" nodeType="withEffect">
                                  <p:stCondLst>
                                    <p:cond delay="0"/>
                                  </p:stCondLst>
                                  <p:childTnLst>
                                    <p:animMotion origin="layout" path="M -1.48737E-6 1.11111E-6 L -1.48737E-6 -0.25 " pathEditMode="relative" rAng="0" ptsTypes="AA">
                                      <p:cBhvr>
                                        <p:cTn id="29" dur="750" fill="hold"/>
                                        <p:tgtEl>
                                          <p:spTgt spid="54"/>
                                        </p:tgtEl>
                                        <p:attrNameLst>
                                          <p:attrName>ppt_x</p:attrName>
                                          <p:attrName>ppt_y</p:attrName>
                                        </p:attrNameLst>
                                      </p:cBhvr>
                                      <p:rCtr x="0" y="-12500"/>
                                    </p:animMotion>
                                  </p:childTnLst>
                                </p:cTn>
                              </p:par>
                              <p:par>
                                <p:cTn id="30" presetID="6" presetClass="entr" presetSubtype="32"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circle(out)">
                                      <p:cBhvr>
                                        <p:cTn id="32"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54" grpId="0" animBg="1"/>
      <p:bldP spid="54" grpId="1" animBg="1"/>
      <p:bldP spid="54"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67422-6D47-7011-B581-4EF2ED9FCA64}"/>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1DF333E0-E877-9274-CBAC-55249378FD2A}"/>
              </a:ext>
            </a:extLst>
          </p:cNvPr>
          <p:cNvSpPr/>
          <p:nvPr/>
        </p:nvSpPr>
        <p:spPr>
          <a:xfrm>
            <a:off x="2143308" y="2249575"/>
            <a:ext cx="8691534" cy="3227305"/>
          </a:xfrm>
          <a:custGeom>
            <a:avLst/>
            <a:gdLst/>
            <a:ahLst/>
            <a:cxnLst/>
            <a:rect l="l" t="t" r="r" b="b"/>
            <a:pathLst>
              <a:path w="5123180" h="1754504">
                <a:moveTo>
                  <a:pt x="0" y="1462430"/>
                </a:moveTo>
                <a:lnTo>
                  <a:pt x="731215" y="1536471"/>
                </a:lnTo>
                <a:lnTo>
                  <a:pt x="1448536" y="897826"/>
                </a:lnTo>
                <a:lnTo>
                  <a:pt x="2188997" y="0"/>
                </a:lnTo>
                <a:lnTo>
                  <a:pt x="2887827" y="1318958"/>
                </a:lnTo>
                <a:lnTo>
                  <a:pt x="3628288" y="1554987"/>
                </a:lnTo>
                <a:lnTo>
                  <a:pt x="4368761" y="1721586"/>
                </a:lnTo>
                <a:lnTo>
                  <a:pt x="5123116" y="1753996"/>
                </a:lnTo>
              </a:path>
            </a:pathLst>
          </a:custGeom>
          <a:ln w="24549">
            <a:solidFill>
              <a:srgbClr val="BCBEC0"/>
            </a:solidFill>
          </a:ln>
        </p:spPr>
        <p:txBody>
          <a:bodyPr wrap="square" lIns="0" tIns="0" rIns="0" bIns="0" rtlCol="0"/>
          <a:lstStyle/>
          <a:p>
            <a:endParaRPr>
              <a:latin typeface="+mj-lt"/>
            </a:endParaRPr>
          </a:p>
        </p:txBody>
      </p:sp>
      <p:sp>
        <p:nvSpPr>
          <p:cNvPr id="2" name="Oval 1">
            <a:extLst>
              <a:ext uri="{FF2B5EF4-FFF2-40B4-BE49-F238E27FC236}">
                <a16:creationId xmlns:a16="http://schemas.microsoft.com/office/drawing/2014/main" id="{7B889825-1FF6-0615-D27D-05D2AEB19AC8}"/>
              </a:ext>
            </a:extLst>
          </p:cNvPr>
          <p:cNvSpPr/>
          <p:nvPr/>
        </p:nvSpPr>
        <p:spPr>
          <a:xfrm>
            <a:off x="2970984" y="4659082"/>
            <a:ext cx="761565" cy="807116"/>
          </a:xfrm>
          <a:prstGeom prst="ellipse">
            <a:avLst/>
          </a:prstGeom>
          <a:solidFill>
            <a:srgbClr val="AD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0B4E48B-74B2-06CC-7A90-54893925DCDA}"/>
              </a:ext>
            </a:extLst>
          </p:cNvPr>
          <p:cNvSpPr/>
          <p:nvPr/>
        </p:nvSpPr>
        <p:spPr>
          <a:xfrm>
            <a:off x="1675944" y="4496260"/>
            <a:ext cx="869167" cy="898377"/>
          </a:xfrm>
          <a:prstGeom prst="ellipse">
            <a:avLst/>
          </a:prstGeom>
          <a:solidFill>
            <a:srgbClr val="144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hite Cover-up Box" hidden="1">
            <a:extLst>
              <a:ext uri="{FF2B5EF4-FFF2-40B4-BE49-F238E27FC236}">
                <a16:creationId xmlns:a16="http://schemas.microsoft.com/office/drawing/2014/main" id="{1AA5E99F-2139-EAFE-C55A-179E78433199}"/>
              </a:ext>
            </a:extLst>
          </p:cNvPr>
          <p:cNvSpPr/>
          <p:nvPr/>
        </p:nvSpPr>
        <p:spPr>
          <a:xfrm>
            <a:off x="3327094" y="959743"/>
            <a:ext cx="8604173" cy="3942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a:extLst>
              <a:ext uri="{FF2B5EF4-FFF2-40B4-BE49-F238E27FC236}">
                <a16:creationId xmlns:a16="http://schemas.microsoft.com/office/drawing/2014/main" id="{C782B339-58E5-4D40-0CFD-B6F6AA327081}"/>
              </a:ext>
            </a:extLst>
          </p:cNvPr>
          <p:cNvSpPr>
            <a:spLocks noGrp="1"/>
          </p:cNvSpPr>
          <p:nvPr>
            <p:ph type="body" sz="quarter" idx="26"/>
          </p:nvPr>
        </p:nvSpPr>
        <p:spPr>
          <a:xfrm>
            <a:off x="457136" y="6133592"/>
            <a:ext cx="11274552" cy="461665"/>
          </a:xfrm>
        </p:spPr>
        <p:txBody>
          <a:bodyPr vert="horz" wrap="square" lIns="0" tIns="0" rIns="0" bIns="0" rtlCol="0" anchor="b" anchorCtr="0">
            <a:spAutoFit/>
          </a:bodyPr>
          <a:lstStyle/>
          <a:p>
            <a:pPr defTabSz="914400"/>
            <a:r>
              <a:rPr lang="en-US" b="0" dirty="0">
                <a:solidFill>
                  <a:schemeClr val="tx1"/>
                </a:solidFill>
              </a:rPr>
              <a:t>Source: Franklin Templeton Retirement Income Strategies and Expectations (RISE) Survey, 2022. The RISE survey was conducted online among a sample of 2,029 adults 40 years of age and older and weighted by age, gender, geographic region, race, and education. The custom-designed program assigns a weighting factor to the data based on current population statistics from the US Census Bureau and was administered February 17-28, 2022 by ENGINE INSIGHT’s Online CARAVAN®, which is not affiliated with Franklin Templeton. The percentage refers to the percent of survey respondents who retired between certain ages.</a:t>
            </a:r>
          </a:p>
        </p:txBody>
      </p:sp>
      <p:sp>
        <p:nvSpPr>
          <p:cNvPr id="3" name="Text Placeholder 2">
            <a:extLst>
              <a:ext uri="{FF2B5EF4-FFF2-40B4-BE49-F238E27FC236}">
                <a16:creationId xmlns:a16="http://schemas.microsoft.com/office/drawing/2014/main" id="{0E61EEAC-E0C0-D587-E43E-2BF709D87BEE}"/>
              </a:ext>
            </a:extLst>
          </p:cNvPr>
          <p:cNvSpPr>
            <a:spLocks noGrp="1"/>
          </p:cNvSpPr>
          <p:nvPr>
            <p:ph type="body" sz="quarter" idx="32"/>
          </p:nvPr>
        </p:nvSpPr>
        <p:spPr/>
        <p:txBody>
          <a:bodyPr>
            <a:normAutofit lnSpcReduction="10000"/>
          </a:bodyPr>
          <a:lstStyle/>
          <a:p>
            <a:r>
              <a:rPr lang="en-US" dirty="0">
                <a:solidFill>
                  <a:schemeClr val="tx1"/>
                </a:solidFill>
              </a:rPr>
              <a:t>Nearly half of people retire in their early 60s</a:t>
            </a:r>
          </a:p>
          <a:p>
            <a:r>
              <a:rPr lang="en-US" sz="2000" dirty="0">
                <a:solidFill>
                  <a:srgbClr val="767676"/>
                </a:solidFill>
              </a:rPr>
              <a:t>Percentage of Americans retiring by age group</a:t>
            </a:r>
          </a:p>
        </p:txBody>
      </p:sp>
      <p:sp>
        <p:nvSpPr>
          <p:cNvPr id="41" name="TextBox 40">
            <a:extLst>
              <a:ext uri="{FF2B5EF4-FFF2-40B4-BE49-F238E27FC236}">
                <a16:creationId xmlns:a16="http://schemas.microsoft.com/office/drawing/2014/main" id="{1C0E476E-684B-8937-A2B1-D633EAB31F5B}"/>
              </a:ext>
            </a:extLst>
          </p:cNvPr>
          <p:cNvSpPr txBox="1"/>
          <p:nvPr/>
        </p:nvSpPr>
        <p:spPr>
          <a:xfrm>
            <a:off x="11245040" y="5252964"/>
            <a:ext cx="409086" cy="461665"/>
          </a:xfrm>
          <a:prstGeom prst="rect">
            <a:avLst/>
          </a:prstGeom>
          <a:noFill/>
        </p:spPr>
        <p:txBody>
          <a:bodyPr wrap="none" rtlCol="0">
            <a:spAutoFit/>
          </a:bodyPr>
          <a:lstStyle/>
          <a:p>
            <a:r>
              <a:rPr lang="en-US" sz="2400" b="1" dirty="0">
                <a:solidFill>
                  <a:schemeClr val="bg1"/>
                </a:solidFill>
                <a:latin typeface="Arial Narrow" panose="020B0606020202030204" pitchFamily="34" charset="0"/>
              </a:rPr>
              <a:t>%</a:t>
            </a:r>
          </a:p>
        </p:txBody>
      </p:sp>
      <p:sp>
        <p:nvSpPr>
          <p:cNvPr id="11" name="object 11">
            <a:extLst>
              <a:ext uri="{FF2B5EF4-FFF2-40B4-BE49-F238E27FC236}">
                <a16:creationId xmlns:a16="http://schemas.microsoft.com/office/drawing/2014/main" id="{55B9CF0B-33A4-1291-8D37-36080A529638}"/>
              </a:ext>
            </a:extLst>
          </p:cNvPr>
          <p:cNvSpPr/>
          <p:nvPr/>
        </p:nvSpPr>
        <p:spPr>
          <a:xfrm>
            <a:off x="4031220" y="3354795"/>
            <a:ext cx="1116067" cy="1210093"/>
          </a:xfrm>
          <a:custGeom>
            <a:avLst/>
            <a:gdLst/>
            <a:ahLst/>
            <a:cxnLst/>
            <a:rect l="l" t="t" r="r" b="b"/>
            <a:pathLst>
              <a:path w="657860" h="657860">
                <a:moveTo>
                  <a:pt x="328726" y="0"/>
                </a:moveTo>
                <a:lnTo>
                  <a:pt x="280150" y="3564"/>
                </a:lnTo>
                <a:lnTo>
                  <a:pt x="233787" y="13918"/>
                </a:lnTo>
                <a:lnTo>
                  <a:pt x="190145" y="30553"/>
                </a:lnTo>
                <a:lnTo>
                  <a:pt x="149733" y="52961"/>
                </a:lnTo>
                <a:lnTo>
                  <a:pt x="113059" y="80632"/>
                </a:lnTo>
                <a:lnTo>
                  <a:pt x="80632" y="113059"/>
                </a:lnTo>
                <a:lnTo>
                  <a:pt x="52961" y="149733"/>
                </a:lnTo>
                <a:lnTo>
                  <a:pt x="30553" y="190145"/>
                </a:lnTo>
                <a:lnTo>
                  <a:pt x="13918" y="233787"/>
                </a:lnTo>
                <a:lnTo>
                  <a:pt x="3564" y="280150"/>
                </a:lnTo>
                <a:lnTo>
                  <a:pt x="0" y="328726"/>
                </a:lnTo>
                <a:lnTo>
                  <a:pt x="3564" y="377302"/>
                </a:lnTo>
                <a:lnTo>
                  <a:pt x="13918" y="423665"/>
                </a:lnTo>
                <a:lnTo>
                  <a:pt x="30553" y="467307"/>
                </a:lnTo>
                <a:lnTo>
                  <a:pt x="52961" y="507720"/>
                </a:lnTo>
                <a:lnTo>
                  <a:pt x="80632" y="544393"/>
                </a:lnTo>
                <a:lnTo>
                  <a:pt x="113059" y="576821"/>
                </a:lnTo>
                <a:lnTo>
                  <a:pt x="149733" y="604492"/>
                </a:lnTo>
                <a:lnTo>
                  <a:pt x="190145" y="626900"/>
                </a:lnTo>
                <a:lnTo>
                  <a:pt x="233787" y="643535"/>
                </a:lnTo>
                <a:lnTo>
                  <a:pt x="280150" y="653889"/>
                </a:lnTo>
                <a:lnTo>
                  <a:pt x="328726" y="657453"/>
                </a:lnTo>
                <a:lnTo>
                  <a:pt x="377299" y="653889"/>
                </a:lnTo>
                <a:lnTo>
                  <a:pt x="423660" y="643535"/>
                </a:lnTo>
                <a:lnTo>
                  <a:pt x="467300" y="626900"/>
                </a:lnTo>
                <a:lnTo>
                  <a:pt x="507710" y="604492"/>
                </a:lnTo>
                <a:lnTo>
                  <a:pt x="544383" y="576821"/>
                </a:lnTo>
                <a:lnTo>
                  <a:pt x="576809" y="544393"/>
                </a:lnTo>
                <a:lnTo>
                  <a:pt x="604480" y="507720"/>
                </a:lnTo>
                <a:lnTo>
                  <a:pt x="626887" y="467307"/>
                </a:lnTo>
                <a:lnTo>
                  <a:pt x="643522" y="423665"/>
                </a:lnTo>
                <a:lnTo>
                  <a:pt x="653876" y="377302"/>
                </a:lnTo>
                <a:lnTo>
                  <a:pt x="657440" y="328726"/>
                </a:lnTo>
                <a:lnTo>
                  <a:pt x="653876" y="280150"/>
                </a:lnTo>
                <a:lnTo>
                  <a:pt x="643522" y="233787"/>
                </a:lnTo>
                <a:lnTo>
                  <a:pt x="626887" y="190145"/>
                </a:lnTo>
                <a:lnTo>
                  <a:pt x="604480" y="149733"/>
                </a:lnTo>
                <a:lnTo>
                  <a:pt x="576809" y="113059"/>
                </a:lnTo>
                <a:lnTo>
                  <a:pt x="544383" y="80632"/>
                </a:lnTo>
                <a:lnTo>
                  <a:pt x="507710" y="52961"/>
                </a:lnTo>
                <a:lnTo>
                  <a:pt x="467300" y="30553"/>
                </a:lnTo>
                <a:lnTo>
                  <a:pt x="423660" y="13918"/>
                </a:lnTo>
                <a:lnTo>
                  <a:pt x="377299" y="3564"/>
                </a:lnTo>
                <a:lnTo>
                  <a:pt x="328726" y="0"/>
                </a:lnTo>
                <a:close/>
              </a:path>
            </a:pathLst>
          </a:custGeom>
          <a:solidFill>
            <a:schemeClr val="accent1"/>
          </a:solidFill>
        </p:spPr>
        <p:txBody>
          <a:bodyPr wrap="square" lIns="0" tIns="0" rIns="0" bIns="0" rtlCol="0"/>
          <a:lstStyle/>
          <a:p>
            <a:endParaRPr>
              <a:latin typeface="+mj-lt"/>
            </a:endParaRPr>
          </a:p>
        </p:txBody>
      </p:sp>
      <p:sp>
        <p:nvSpPr>
          <p:cNvPr id="12" name="object 12">
            <a:extLst>
              <a:ext uri="{FF2B5EF4-FFF2-40B4-BE49-F238E27FC236}">
                <a16:creationId xmlns:a16="http://schemas.microsoft.com/office/drawing/2014/main" id="{FC31336E-4FB1-3EFF-FD8C-7E0184D73442}"/>
              </a:ext>
            </a:extLst>
          </p:cNvPr>
          <p:cNvSpPr/>
          <p:nvPr/>
        </p:nvSpPr>
        <p:spPr>
          <a:xfrm>
            <a:off x="4855185" y="1188916"/>
            <a:ext cx="2040289" cy="2087294"/>
          </a:xfrm>
          <a:custGeom>
            <a:avLst/>
            <a:gdLst/>
            <a:ahLst/>
            <a:cxnLst/>
            <a:rect l="l" t="t" r="r" b="b"/>
            <a:pathLst>
              <a:path w="1134745" h="1134745">
                <a:moveTo>
                  <a:pt x="567372" y="0"/>
                </a:moveTo>
                <a:lnTo>
                  <a:pt x="518416" y="2082"/>
                </a:lnTo>
                <a:lnTo>
                  <a:pt x="470616" y="8216"/>
                </a:lnTo>
                <a:lnTo>
                  <a:pt x="424143" y="18232"/>
                </a:lnTo>
                <a:lnTo>
                  <a:pt x="379168" y="31959"/>
                </a:lnTo>
                <a:lnTo>
                  <a:pt x="335860" y="49227"/>
                </a:lnTo>
                <a:lnTo>
                  <a:pt x="294390" y="69865"/>
                </a:lnTo>
                <a:lnTo>
                  <a:pt x="254928" y="93703"/>
                </a:lnTo>
                <a:lnTo>
                  <a:pt x="217644" y="120570"/>
                </a:lnTo>
                <a:lnTo>
                  <a:pt x="182709" y="150298"/>
                </a:lnTo>
                <a:lnTo>
                  <a:pt x="150293" y="182714"/>
                </a:lnTo>
                <a:lnTo>
                  <a:pt x="120567" y="217650"/>
                </a:lnTo>
                <a:lnTo>
                  <a:pt x="93699" y="254934"/>
                </a:lnTo>
                <a:lnTo>
                  <a:pt x="69862" y="294396"/>
                </a:lnTo>
                <a:lnTo>
                  <a:pt x="49225" y="335865"/>
                </a:lnTo>
                <a:lnTo>
                  <a:pt x="31958" y="379173"/>
                </a:lnTo>
                <a:lnTo>
                  <a:pt x="18231" y="424148"/>
                </a:lnTo>
                <a:lnTo>
                  <a:pt x="8216" y="470619"/>
                </a:lnTo>
                <a:lnTo>
                  <a:pt x="2082" y="518418"/>
                </a:lnTo>
                <a:lnTo>
                  <a:pt x="0" y="567372"/>
                </a:lnTo>
                <a:lnTo>
                  <a:pt x="2082" y="616326"/>
                </a:lnTo>
                <a:lnTo>
                  <a:pt x="8216" y="664125"/>
                </a:lnTo>
                <a:lnTo>
                  <a:pt x="18231" y="710596"/>
                </a:lnTo>
                <a:lnTo>
                  <a:pt x="31958" y="755571"/>
                </a:lnTo>
                <a:lnTo>
                  <a:pt x="49225" y="798879"/>
                </a:lnTo>
                <a:lnTo>
                  <a:pt x="69862" y="840348"/>
                </a:lnTo>
                <a:lnTo>
                  <a:pt x="93699" y="879810"/>
                </a:lnTo>
                <a:lnTo>
                  <a:pt x="120567" y="917094"/>
                </a:lnTo>
                <a:lnTo>
                  <a:pt x="150293" y="952030"/>
                </a:lnTo>
                <a:lnTo>
                  <a:pt x="182709" y="984446"/>
                </a:lnTo>
                <a:lnTo>
                  <a:pt x="217644" y="1014174"/>
                </a:lnTo>
                <a:lnTo>
                  <a:pt x="254928" y="1041041"/>
                </a:lnTo>
                <a:lnTo>
                  <a:pt x="294390" y="1064879"/>
                </a:lnTo>
                <a:lnTo>
                  <a:pt x="335860" y="1085517"/>
                </a:lnTo>
                <a:lnTo>
                  <a:pt x="379168" y="1102785"/>
                </a:lnTo>
                <a:lnTo>
                  <a:pt x="424143" y="1116512"/>
                </a:lnTo>
                <a:lnTo>
                  <a:pt x="470616" y="1126528"/>
                </a:lnTo>
                <a:lnTo>
                  <a:pt x="518416" y="1132662"/>
                </a:lnTo>
                <a:lnTo>
                  <a:pt x="567372" y="1134745"/>
                </a:lnTo>
                <a:lnTo>
                  <a:pt x="616325" y="1132662"/>
                </a:lnTo>
                <a:lnTo>
                  <a:pt x="664121" y="1126528"/>
                </a:lnTo>
                <a:lnTo>
                  <a:pt x="710591" y="1116512"/>
                </a:lnTo>
                <a:lnTo>
                  <a:pt x="755565" y="1102785"/>
                </a:lnTo>
                <a:lnTo>
                  <a:pt x="798871" y="1085517"/>
                </a:lnTo>
                <a:lnTo>
                  <a:pt x="840340" y="1064879"/>
                </a:lnTo>
                <a:lnTo>
                  <a:pt x="879801" y="1041041"/>
                </a:lnTo>
                <a:lnTo>
                  <a:pt x="917084" y="1014174"/>
                </a:lnTo>
                <a:lnTo>
                  <a:pt x="952019" y="984446"/>
                </a:lnTo>
                <a:lnTo>
                  <a:pt x="984435" y="952030"/>
                </a:lnTo>
                <a:lnTo>
                  <a:pt x="1014162" y="917094"/>
                </a:lnTo>
                <a:lnTo>
                  <a:pt x="1041029" y="879810"/>
                </a:lnTo>
                <a:lnTo>
                  <a:pt x="1064867" y="840348"/>
                </a:lnTo>
                <a:lnTo>
                  <a:pt x="1085505" y="798879"/>
                </a:lnTo>
                <a:lnTo>
                  <a:pt x="1102772" y="755571"/>
                </a:lnTo>
                <a:lnTo>
                  <a:pt x="1116499" y="710596"/>
                </a:lnTo>
                <a:lnTo>
                  <a:pt x="1126515" y="664125"/>
                </a:lnTo>
                <a:lnTo>
                  <a:pt x="1132649" y="616326"/>
                </a:lnTo>
                <a:lnTo>
                  <a:pt x="1134732" y="567372"/>
                </a:lnTo>
                <a:lnTo>
                  <a:pt x="1132649" y="518418"/>
                </a:lnTo>
                <a:lnTo>
                  <a:pt x="1126515" y="470619"/>
                </a:lnTo>
                <a:lnTo>
                  <a:pt x="1116499" y="424148"/>
                </a:lnTo>
                <a:lnTo>
                  <a:pt x="1102772" y="379173"/>
                </a:lnTo>
                <a:lnTo>
                  <a:pt x="1085505" y="335865"/>
                </a:lnTo>
                <a:lnTo>
                  <a:pt x="1064867" y="294396"/>
                </a:lnTo>
                <a:lnTo>
                  <a:pt x="1041029" y="254934"/>
                </a:lnTo>
                <a:lnTo>
                  <a:pt x="1014162" y="217650"/>
                </a:lnTo>
                <a:lnTo>
                  <a:pt x="984435" y="182714"/>
                </a:lnTo>
                <a:lnTo>
                  <a:pt x="952019" y="150298"/>
                </a:lnTo>
                <a:lnTo>
                  <a:pt x="917084" y="120570"/>
                </a:lnTo>
                <a:lnTo>
                  <a:pt x="879801" y="93703"/>
                </a:lnTo>
                <a:lnTo>
                  <a:pt x="840340" y="69865"/>
                </a:lnTo>
                <a:lnTo>
                  <a:pt x="798871" y="49227"/>
                </a:lnTo>
                <a:lnTo>
                  <a:pt x="755565" y="31959"/>
                </a:lnTo>
                <a:lnTo>
                  <a:pt x="710591" y="18232"/>
                </a:lnTo>
                <a:lnTo>
                  <a:pt x="664121" y="8216"/>
                </a:lnTo>
                <a:lnTo>
                  <a:pt x="616325" y="2082"/>
                </a:lnTo>
                <a:lnTo>
                  <a:pt x="567372" y="0"/>
                </a:lnTo>
                <a:close/>
              </a:path>
            </a:pathLst>
          </a:custGeom>
          <a:solidFill>
            <a:schemeClr val="accent2">
              <a:lumMod val="75000"/>
            </a:schemeClr>
          </a:solidFill>
          <a:ln>
            <a:solidFill>
              <a:schemeClr val="accent2">
                <a:lumMod val="75000"/>
              </a:schemeClr>
            </a:solidFill>
          </a:ln>
        </p:spPr>
        <p:txBody>
          <a:bodyPr wrap="square" lIns="0" tIns="0" rIns="0" bIns="0" rtlCol="0"/>
          <a:lstStyle/>
          <a:p>
            <a:endParaRPr>
              <a:latin typeface="+mj-lt"/>
            </a:endParaRPr>
          </a:p>
        </p:txBody>
      </p:sp>
      <p:sp>
        <p:nvSpPr>
          <p:cNvPr id="16" name="object 14">
            <a:extLst>
              <a:ext uri="{FF2B5EF4-FFF2-40B4-BE49-F238E27FC236}">
                <a16:creationId xmlns:a16="http://schemas.microsoft.com/office/drawing/2014/main" id="{5C821132-F78E-BFAB-14D3-14907D8D29A3}"/>
              </a:ext>
            </a:extLst>
          </p:cNvPr>
          <p:cNvSpPr/>
          <p:nvPr/>
        </p:nvSpPr>
        <p:spPr>
          <a:xfrm>
            <a:off x="6592893" y="4128614"/>
            <a:ext cx="963093" cy="1044231"/>
          </a:xfrm>
          <a:custGeom>
            <a:avLst/>
            <a:gdLst/>
            <a:ahLst/>
            <a:cxnLst/>
            <a:rect l="l" t="t" r="r" b="b"/>
            <a:pathLst>
              <a:path w="567689" h="567689">
                <a:moveTo>
                  <a:pt x="283552" y="0"/>
                </a:moveTo>
                <a:lnTo>
                  <a:pt x="237558" y="3711"/>
                </a:lnTo>
                <a:lnTo>
                  <a:pt x="193927" y="14455"/>
                </a:lnTo>
                <a:lnTo>
                  <a:pt x="153243" y="31649"/>
                </a:lnTo>
                <a:lnTo>
                  <a:pt x="116089" y="54708"/>
                </a:lnTo>
                <a:lnTo>
                  <a:pt x="83050" y="83050"/>
                </a:lnTo>
                <a:lnTo>
                  <a:pt x="54708" y="116089"/>
                </a:lnTo>
                <a:lnTo>
                  <a:pt x="31649" y="153243"/>
                </a:lnTo>
                <a:lnTo>
                  <a:pt x="14455" y="193927"/>
                </a:lnTo>
                <a:lnTo>
                  <a:pt x="3711" y="237558"/>
                </a:lnTo>
                <a:lnTo>
                  <a:pt x="0" y="283552"/>
                </a:lnTo>
                <a:lnTo>
                  <a:pt x="3711" y="329547"/>
                </a:lnTo>
                <a:lnTo>
                  <a:pt x="14455" y="373178"/>
                </a:lnTo>
                <a:lnTo>
                  <a:pt x="31649" y="413862"/>
                </a:lnTo>
                <a:lnTo>
                  <a:pt x="54708" y="451016"/>
                </a:lnTo>
                <a:lnTo>
                  <a:pt x="83050" y="484055"/>
                </a:lnTo>
                <a:lnTo>
                  <a:pt x="116089" y="512397"/>
                </a:lnTo>
                <a:lnTo>
                  <a:pt x="153243" y="535456"/>
                </a:lnTo>
                <a:lnTo>
                  <a:pt x="193927" y="552650"/>
                </a:lnTo>
                <a:lnTo>
                  <a:pt x="237558" y="563394"/>
                </a:lnTo>
                <a:lnTo>
                  <a:pt x="283552" y="567105"/>
                </a:lnTo>
                <a:lnTo>
                  <a:pt x="329546" y="563394"/>
                </a:lnTo>
                <a:lnTo>
                  <a:pt x="373176" y="552650"/>
                </a:lnTo>
                <a:lnTo>
                  <a:pt x="413859" y="535456"/>
                </a:lnTo>
                <a:lnTo>
                  <a:pt x="451011" y="512397"/>
                </a:lnTo>
                <a:lnTo>
                  <a:pt x="484049" y="484055"/>
                </a:lnTo>
                <a:lnTo>
                  <a:pt x="512388" y="451016"/>
                </a:lnTo>
                <a:lnTo>
                  <a:pt x="535446" y="413862"/>
                </a:lnTo>
                <a:lnTo>
                  <a:pt x="552638" y="373178"/>
                </a:lnTo>
                <a:lnTo>
                  <a:pt x="563382" y="329547"/>
                </a:lnTo>
                <a:lnTo>
                  <a:pt x="567093" y="283552"/>
                </a:lnTo>
                <a:lnTo>
                  <a:pt x="563382" y="237558"/>
                </a:lnTo>
                <a:lnTo>
                  <a:pt x="552638" y="193927"/>
                </a:lnTo>
                <a:lnTo>
                  <a:pt x="535446" y="153243"/>
                </a:lnTo>
                <a:lnTo>
                  <a:pt x="512388" y="116089"/>
                </a:lnTo>
                <a:lnTo>
                  <a:pt x="484049" y="83050"/>
                </a:lnTo>
                <a:lnTo>
                  <a:pt x="451011" y="54708"/>
                </a:lnTo>
                <a:lnTo>
                  <a:pt x="413859" y="31649"/>
                </a:lnTo>
                <a:lnTo>
                  <a:pt x="373176" y="14455"/>
                </a:lnTo>
                <a:lnTo>
                  <a:pt x="329546" y="3711"/>
                </a:lnTo>
                <a:lnTo>
                  <a:pt x="283552" y="0"/>
                </a:lnTo>
                <a:close/>
              </a:path>
            </a:pathLst>
          </a:custGeom>
          <a:solidFill>
            <a:srgbClr val="3BBEB4"/>
          </a:solidFill>
        </p:spPr>
        <p:txBody>
          <a:bodyPr wrap="square" lIns="0" tIns="0" rIns="0" bIns="0" rtlCol="0"/>
          <a:lstStyle/>
          <a:p>
            <a:endParaRPr>
              <a:latin typeface="+mj-lt"/>
            </a:endParaRPr>
          </a:p>
        </p:txBody>
      </p:sp>
      <p:sp>
        <p:nvSpPr>
          <p:cNvPr id="18" name="object 15">
            <a:extLst>
              <a:ext uri="{FF2B5EF4-FFF2-40B4-BE49-F238E27FC236}">
                <a16:creationId xmlns:a16="http://schemas.microsoft.com/office/drawing/2014/main" id="{6BB80526-F1AC-F4C9-E5BB-352656271280}"/>
              </a:ext>
            </a:extLst>
          </p:cNvPr>
          <p:cNvSpPr/>
          <p:nvPr/>
        </p:nvSpPr>
        <p:spPr>
          <a:xfrm>
            <a:off x="7904714" y="4687507"/>
            <a:ext cx="744402" cy="807116"/>
          </a:xfrm>
          <a:custGeom>
            <a:avLst/>
            <a:gdLst/>
            <a:ahLst/>
            <a:cxnLst/>
            <a:rect l="l" t="t" r="r" b="b"/>
            <a:pathLst>
              <a:path w="438785" h="438785">
                <a:moveTo>
                  <a:pt x="219100" y="0"/>
                </a:moveTo>
                <a:lnTo>
                  <a:pt x="168862" y="5786"/>
                </a:lnTo>
                <a:lnTo>
                  <a:pt x="122745" y="22269"/>
                </a:lnTo>
                <a:lnTo>
                  <a:pt x="82064" y="48133"/>
                </a:lnTo>
                <a:lnTo>
                  <a:pt x="48133" y="82064"/>
                </a:lnTo>
                <a:lnTo>
                  <a:pt x="22269" y="122745"/>
                </a:lnTo>
                <a:lnTo>
                  <a:pt x="5786" y="168862"/>
                </a:lnTo>
                <a:lnTo>
                  <a:pt x="0" y="219100"/>
                </a:lnTo>
                <a:lnTo>
                  <a:pt x="5786" y="269338"/>
                </a:lnTo>
                <a:lnTo>
                  <a:pt x="22269" y="315457"/>
                </a:lnTo>
                <a:lnTo>
                  <a:pt x="48133" y="356141"/>
                </a:lnTo>
                <a:lnTo>
                  <a:pt x="82064" y="390074"/>
                </a:lnTo>
                <a:lnTo>
                  <a:pt x="122745" y="415941"/>
                </a:lnTo>
                <a:lnTo>
                  <a:pt x="168862" y="432426"/>
                </a:lnTo>
                <a:lnTo>
                  <a:pt x="219100" y="438213"/>
                </a:lnTo>
                <a:lnTo>
                  <a:pt x="269338" y="432426"/>
                </a:lnTo>
                <a:lnTo>
                  <a:pt x="315457" y="415941"/>
                </a:lnTo>
                <a:lnTo>
                  <a:pt x="356141" y="390074"/>
                </a:lnTo>
                <a:lnTo>
                  <a:pt x="390074" y="356141"/>
                </a:lnTo>
                <a:lnTo>
                  <a:pt x="415941" y="315457"/>
                </a:lnTo>
                <a:lnTo>
                  <a:pt x="432426" y="269338"/>
                </a:lnTo>
                <a:lnTo>
                  <a:pt x="438213" y="219100"/>
                </a:lnTo>
                <a:lnTo>
                  <a:pt x="432426" y="168862"/>
                </a:lnTo>
                <a:lnTo>
                  <a:pt x="415941" y="122745"/>
                </a:lnTo>
                <a:lnTo>
                  <a:pt x="390074" y="82064"/>
                </a:lnTo>
                <a:lnTo>
                  <a:pt x="356141" y="48133"/>
                </a:lnTo>
                <a:lnTo>
                  <a:pt x="315457" y="22269"/>
                </a:lnTo>
                <a:lnTo>
                  <a:pt x="269338" y="5786"/>
                </a:lnTo>
                <a:lnTo>
                  <a:pt x="219100" y="0"/>
                </a:lnTo>
                <a:close/>
              </a:path>
            </a:pathLst>
          </a:custGeom>
          <a:solidFill>
            <a:srgbClr val="72DBD5"/>
          </a:solidFill>
        </p:spPr>
        <p:txBody>
          <a:bodyPr wrap="square" lIns="0" tIns="0" rIns="0" bIns="0" rtlCol="0"/>
          <a:lstStyle/>
          <a:p>
            <a:endParaRPr>
              <a:latin typeface="+mj-lt"/>
            </a:endParaRPr>
          </a:p>
        </p:txBody>
      </p:sp>
      <p:sp>
        <p:nvSpPr>
          <p:cNvPr id="19" name="object 16">
            <a:extLst>
              <a:ext uri="{FF2B5EF4-FFF2-40B4-BE49-F238E27FC236}">
                <a16:creationId xmlns:a16="http://schemas.microsoft.com/office/drawing/2014/main" id="{02C3D64A-3045-AADE-9D5B-D04E28E96939}"/>
              </a:ext>
            </a:extLst>
          </p:cNvPr>
          <p:cNvSpPr/>
          <p:nvPr/>
        </p:nvSpPr>
        <p:spPr>
          <a:xfrm>
            <a:off x="9189923" y="5055055"/>
            <a:ext cx="624825" cy="677465"/>
          </a:xfrm>
          <a:custGeom>
            <a:avLst/>
            <a:gdLst/>
            <a:ahLst/>
            <a:cxnLst/>
            <a:rect l="l" t="t" r="r" b="b"/>
            <a:pathLst>
              <a:path w="368300" h="368300">
                <a:moveTo>
                  <a:pt x="184124" y="0"/>
                </a:moveTo>
                <a:lnTo>
                  <a:pt x="135177" y="6577"/>
                </a:lnTo>
                <a:lnTo>
                  <a:pt x="91193" y="25138"/>
                </a:lnTo>
                <a:lnTo>
                  <a:pt x="53928" y="53928"/>
                </a:lnTo>
                <a:lnTo>
                  <a:pt x="25138" y="91193"/>
                </a:lnTo>
                <a:lnTo>
                  <a:pt x="6577" y="135177"/>
                </a:lnTo>
                <a:lnTo>
                  <a:pt x="0" y="184124"/>
                </a:lnTo>
                <a:lnTo>
                  <a:pt x="6577" y="233072"/>
                </a:lnTo>
                <a:lnTo>
                  <a:pt x="25138" y="277055"/>
                </a:lnTo>
                <a:lnTo>
                  <a:pt x="53928" y="314320"/>
                </a:lnTo>
                <a:lnTo>
                  <a:pt x="91193" y="343110"/>
                </a:lnTo>
                <a:lnTo>
                  <a:pt x="135177" y="361672"/>
                </a:lnTo>
                <a:lnTo>
                  <a:pt x="184124" y="368249"/>
                </a:lnTo>
                <a:lnTo>
                  <a:pt x="233072" y="361672"/>
                </a:lnTo>
                <a:lnTo>
                  <a:pt x="277055" y="343110"/>
                </a:lnTo>
                <a:lnTo>
                  <a:pt x="314320" y="314320"/>
                </a:lnTo>
                <a:lnTo>
                  <a:pt x="343110" y="277055"/>
                </a:lnTo>
                <a:lnTo>
                  <a:pt x="361672" y="233072"/>
                </a:lnTo>
                <a:lnTo>
                  <a:pt x="368249" y="184124"/>
                </a:lnTo>
                <a:lnTo>
                  <a:pt x="361672" y="135177"/>
                </a:lnTo>
                <a:lnTo>
                  <a:pt x="343110" y="91193"/>
                </a:lnTo>
                <a:lnTo>
                  <a:pt x="314320" y="53928"/>
                </a:lnTo>
                <a:lnTo>
                  <a:pt x="277055" y="25138"/>
                </a:lnTo>
                <a:lnTo>
                  <a:pt x="233072" y="6577"/>
                </a:lnTo>
                <a:lnTo>
                  <a:pt x="184124" y="0"/>
                </a:lnTo>
                <a:close/>
              </a:path>
            </a:pathLst>
          </a:custGeom>
          <a:solidFill>
            <a:srgbClr val="9EA1A8"/>
          </a:solidFill>
        </p:spPr>
        <p:txBody>
          <a:bodyPr wrap="square" lIns="0" tIns="0" rIns="0" bIns="0" rtlCol="0"/>
          <a:lstStyle/>
          <a:p>
            <a:endParaRPr>
              <a:latin typeface="+mj-lt"/>
            </a:endParaRPr>
          </a:p>
        </p:txBody>
      </p:sp>
      <p:sp>
        <p:nvSpPr>
          <p:cNvPr id="20" name="object 17">
            <a:extLst>
              <a:ext uri="{FF2B5EF4-FFF2-40B4-BE49-F238E27FC236}">
                <a16:creationId xmlns:a16="http://schemas.microsoft.com/office/drawing/2014/main" id="{1C134B71-B04E-5816-3728-B01130FCA74C}"/>
              </a:ext>
            </a:extLst>
          </p:cNvPr>
          <p:cNvSpPr/>
          <p:nvPr/>
        </p:nvSpPr>
        <p:spPr>
          <a:xfrm>
            <a:off x="10447837" y="5175626"/>
            <a:ext cx="554802" cy="601543"/>
          </a:xfrm>
          <a:custGeom>
            <a:avLst/>
            <a:gdLst/>
            <a:ahLst/>
            <a:cxnLst/>
            <a:rect l="l" t="t" r="r" b="b"/>
            <a:pathLst>
              <a:path w="327025" h="327025">
                <a:moveTo>
                  <a:pt x="163258" y="0"/>
                </a:moveTo>
                <a:lnTo>
                  <a:pt x="119860" y="5832"/>
                </a:lnTo>
                <a:lnTo>
                  <a:pt x="80862" y="22291"/>
                </a:lnTo>
                <a:lnTo>
                  <a:pt x="47820" y="47820"/>
                </a:lnTo>
                <a:lnTo>
                  <a:pt x="22291" y="80862"/>
                </a:lnTo>
                <a:lnTo>
                  <a:pt x="5832" y="119860"/>
                </a:lnTo>
                <a:lnTo>
                  <a:pt x="0" y="163258"/>
                </a:lnTo>
                <a:lnTo>
                  <a:pt x="5832" y="206656"/>
                </a:lnTo>
                <a:lnTo>
                  <a:pt x="22291" y="245654"/>
                </a:lnTo>
                <a:lnTo>
                  <a:pt x="47820" y="278696"/>
                </a:lnTo>
                <a:lnTo>
                  <a:pt x="80862" y="304225"/>
                </a:lnTo>
                <a:lnTo>
                  <a:pt x="119860" y="320684"/>
                </a:lnTo>
                <a:lnTo>
                  <a:pt x="163258" y="326517"/>
                </a:lnTo>
                <a:lnTo>
                  <a:pt x="206656" y="320684"/>
                </a:lnTo>
                <a:lnTo>
                  <a:pt x="245654" y="304225"/>
                </a:lnTo>
                <a:lnTo>
                  <a:pt x="278696" y="278696"/>
                </a:lnTo>
                <a:lnTo>
                  <a:pt x="304225" y="245654"/>
                </a:lnTo>
                <a:lnTo>
                  <a:pt x="320684" y="206656"/>
                </a:lnTo>
                <a:lnTo>
                  <a:pt x="326517" y="163258"/>
                </a:lnTo>
                <a:lnTo>
                  <a:pt x="320684" y="119860"/>
                </a:lnTo>
                <a:lnTo>
                  <a:pt x="304225" y="80862"/>
                </a:lnTo>
                <a:lnTo>
                  <a:pt x="278696" y="47820"/>
                </a:lnTo>
                <a:lnTo>
                  <a:pt x="245654" y="22291"/>
                </a:lnTo>
                <a:lnTo>
                  <a:pt x="206656" y="5832"/>
                </a:lnTo>
                <a:lnTo>
                  <a:pt x="163258" y="0"/>
                </a:lnTo>
                <a:close/>
              </a:path>
            </a:pathLst>
          </a:custGeom>
          <a:solidFill>
            <a:srgbClr val="5C5E66"/>
          </a:solidFill>
        </p:spPr>
        <p:txBody>
          <a:bodyPr wrap="square" lIns="0" tIns="0" rIns="0" bIns="0" rtlCol="0"/>
          <a:lstStyle/>
          <a:p>
            <a:endParaRPr>
              <a:latin typeface="+mj-lt"/>
            </a:endParaRPr>
          </a:p>
        </p:txBody>
      </p:sp>
      <p:sp>
        <p:nvSpPr>
          <p:cNvPr id="21" name="object 18">
            <a:extLst>
              <a:ext uri="{FF2B5EF4-FFF2-40B4-BE49-F238E27FC236}">
                <a16:creationId xmlns:a16="http://schemas.microsoft.com/office/drawing/2014/main" id="{18D2311A-E637-D4F9-8A6E-556D7C8FEFB7}"/>
              </a:ext>
            </a:extLst>
          </p:cNvPr>
          <p:cNvSpPr txBox="1"/>
          <p:nvPr/>
        </p:nvSpPr>
        <p:spPr>
          <a:xfrm>
            <a:off x="1975509" y="4807611"/>
            <a:ext cx="360521" cy="259686"/>
          </a:xfrm>
          <a:prstGeom prst="rect">
            <a:avLst/>
          </a:prstGeom>
        </p:spPr>
        <p:txBody>
          <a:bodyPr vert="horz" wrap="square" lIns="0" tIns="13335" rIns="0" bIns="0" rtlCol="0">
            <a:spAutoFit/>
          </a:bodyPr>
          <a:lstStyle/>
          <a:p>
            <a:pPr marL="12700">
              <a:lnSpc>
                <a:spcPct val="100000"/>
              </a:lnSpc>
              <a:spcBef>
                <a:spcPts val="105"/>
              </a:spcBef>
            </a:pPr>
            <a:r>
              <a:rPr sz="1600" b="1" spc="-45" dirty="0">
                <a:solidFill>
                  <a:schemeClr val="bg1"/>
                </a:solidFill>
                <a:latin typeface="+mj-lt"/>
                <a:cs typeface="Century Gothic"/>
              </a:rPr>
              <a:t>8%</a:t>
            </a:r>
            <a:endParaRPr sz="1600" dirty="0">
              <a:solidFill>
                <a:schemeClr val="bg1"/>
              </a:solidFill>
              <a:latin typeface="+mj-lt"/>
              <a:cs typeface="Century Gothic"/>
            </a:endParaRPr>
          </a:p>
        </p:txBody>
      </p:sp>
      <p:sp>
        <p:nvSpPr>
          <p:cNvPr id="22" name="object 19">
            <a:extLst>
              <a:ext uri="{FF2B5EF4-FFF2-40B4-BE49-F238E27FC236}">
                <a16:creationId xmlns:a16="http://schemas.microsoft.com/office/drawing/2014/main" id="{E7F6ADCD-9768-4135-6CC8-5E7CA8CAE935}"/>
              </a:ext>
            </a:extLst>
          </p:cNvPr>
          <p:cNvSpPr txBox="1"/>
          <p:nvPr/>
        </p:nvSpPr>
        <p:spPr>
          <a:xfrm>
            <a:off x="8130975" y="4956688"/>
            <a:ext cx="303406" cy="259686"/>
          </a:xfrm>
          <a:prstGeom prst="rect">
            <a:avLst/>
          </a:prstGeom>
        </p:spPr>
        <p:txBody>
          <a:bodyPr vert="horz" wrap="square" lIns="0" tIns="13335" rIns="0" bIns="0" rtlCol="0">
            <a:spAutoFit/>
          </a:bodyPr>
          <a:lstStyle/>
          <a:p>
            <a:pPr marL="12700">
              <a:lnSpc>
                <a:spcPct val="100000"/>
              </a:lnSpc>
              <a:spcBef>
                <a:spcPts val="105"/>
              </a:spcBef>
            </a:pPr>
            <a:r>
              <a:rPr sz="1600" b="1" spc="-40" dirty="0">
                <a:latin typeface="+mj-lt"/>
                <a:cs typeface="Century Gothic"/>
              </a:rPr>
              <a:t>6%</a:t>
            </a:r>
            <a:endParaRPr sz="1600" dirty="0">
              <a:latin typeface="+mj-lt"/>
              <a:cs typeface="Century Gothic"/>
            </a:endParaRPr>
          </a:p>
        </p:txBody>
      </p:sp>
      <p:sp>
        <p:nvSpPr>
          <p:cNvPr id="23" name="object 20">
            <a:extLst>
              <a:ext uri="{FF2B5EF4-FFF2-40B4-BE49-F238E27FC236}">
                <a16:creationId xmlns:a16="http://schemas.microsoft.com/office/drawing/2014/main" id="{4A8D7664-BB62-E08D-D1A4-20A0ABE8C16F}"/>
              </a:ext>
            </a:extLst>
          </p:cNvPr>
          <p:cNvSpPr txBox="1"/>
          <p:nvPr/>
        </p:nvSpPr>
        <p:spPr>
          <a:xfrm>
            <a:off x="4387635" y="3818620"/>
            <a:ext cx="525145" cy="259686"/>
          </a:xfrm>
          <a:prstGeom prst="rect">
            <a:avLst/>
          </a:prstGeom>
        </p:spPr>
        <p:txBody>
          <a:bodyPr vert="horz" wrap="square" lIns="0" tIns="13335" rIns="0" bIns="0" rtlCol="0">
            <a:spAutoFit/>
          </a:bodyPr>
          <a:lstStyle/>
          <a:p>
            <a:pPr marL="12700">
              <a:lnSpc>
                <a:spcPct val="100000"/>
              </a:lnSpc>
              <a:spcBef>
                <a:spcPts val="105"/>
              </a:spcBef>
            </a:pPr>
            <a:r>
              <a:rPr sz="1600" b="1" spc="-55" dirty="0">
                <a:solidFill>
                  <a:srgbClr val="FFFFFF"/>
                </a:solidFill>
                <a:latin typeface="+mj-lt"/>
                <a:cs typeface="Century Gothic"/>
              </a:rPr>
              <a:t>22%</a:t>
            </a:r>
            <a:endParaRPr sz="1600" dirty="0">
              <a:latin typeface="+mj-lt"/>
              <a:cs typeface="Century Gothic"/>
            </a:endParaRPr>
          </a:p>
        </p:txBody>
      </p:sp>
      <p:sp>
        <p:nvSpPr>
          <p:cNvPr id="25" name="object 21">
            <a:extLst>
              <a:ext uri="{FF2B5EF4-FFF2-40B4-BE49-F238E27FC236}">
                <a16:creationId xmlns:a16="http://schemas.microsoft.com/office/drawing/2014/main" id="{0E0FE712-8E63-C1B9-29DD-75E740E7720C}"/>
              </a:ext>
            </a:extLst>
          </p:cNvPr>
          <p:cNvSpPr txBox="1"/>
          <p:nvPr/>
        </p:nvSpPr>
        <p:spPr>
          <a:xfrm>
            <a:off x="5009752" y="1555117"/>
            <a:ext cx="1615974" cy="1165063"/>
          </a:xfrm>
          <a:prstGeom prst="rect">
            <a:avLst/>
          </a:prstGeom>
        </p:spPr>
        <p:txBody>
          <a:bodyPr vert="horz" wrap="square" lIns="0" tIns="79375" rIns="0" bIns="0" rtlCol="0">
            <a:spAutoFit/>
          </a:bodyPr>
          <a:lstStyle/>
          <a:p>
            <a:pPr marL="22225" algn="ctr">
              <a:lnSpc>
                <a:spcPct val="100000"/>
              </a:lnSpc>
              <a:spcBef>
                <a:spcPts val="625"/>
              </a:spcBef>
            </a:pPr>
            <a:r>
              <a:rPr sz="4400" b="1" spc="-25" dirty="0">
                <a:solidFill>
                  <a:srgbClr val="FFFFFF"/>
                </a:solidFill>
                <a:latin typeface="+mj-lt"/>
                <a:cs typeface="Century Gothic"/>
              </a:rPr>
              <a:t>44%</a:t>
            </a:r>
            <a:endParaRPr sz="4400" dirty="0">
              <a:latin typeface="+mj-lt"/>
              <a:cs typeface="Century Gothic"/>
            </a:endParaRPr>
          </a:p>
          <a:p>
            <a:pPr marL="12700" algn="ctr">
              <a:lnSpc>
                <a:spcPct val="100000"/>
              </a:lnSpc>
              <a:spcBef>
                <a:spcPts val="334"/>
              </a:spcBef>
            </a:pPr>
            <a:r>
              <a:rPr sz="2400" b="1" spc="-10" dirty="0">
                <a:solidFill>
                  <a:srgbClr val="FFFFFF"/>
                </a:solidFill>
                <a:latin typeface="+mj-lt"/>
                <a:cs typeface="Century Gothic"/>
              </a:rPr>
              <a:t>61–65</a:t>
            </a:r>
            <a:endParaRPr sz="1450" dirty="0">
              <a:latin typeface="+mj-lt"/>
              <a:cs typeface="Century Gothic"/>
            </a:endParaRPr>
          </a:p>
        </p:txBody>
      </p:sp>
      <p:sp>
        <p:nvSpPr>
          <p:cNvPr id="27" name="object 22">
            <a:extLst>
              <a:ext uri="{FF2B5EF4-FFF2-40B4-BE49-F238E27FC236}">
                <a16:creationId xmlns:a16="http://schemas.microsoft.com/office/drawing/2014/main" id="{F1F86183-FEAF-0DC3-0F09-F2E55CFC6F19}"/>
              </a:ext>
            </a:extLst>
          </p:cNvPr>
          <p:cNvSpPr txBox="1"/>
          <p:nvPr/>
        </p:nvSpPr>
        <p:spPr>
          <a:xfrm>
            <a:off x="1913120" y="5406450"/>
            <a:ext cx="328930" cy="220573"/>
          </a:xfrm>
          <a:prstGeom prst="rect">
            <a:avLst/>
          </a:prstGeom>
        </p:spPr>
        <p:txBody>
          <a:bodyPr vert="horz" wrap="square" lIns="0" tIns="12700" rIns="0" bIns="0" rtlCol="0">
            <a:spAutoFit/>
          </a:bodyPr>
          <a:lstStyle/>
          <a:p>
            <a:pPr marL="12700">
              <a:lnSpc>
                <a:spcPct val="100000"/>
              </a:lnSpc>
              <a:spcBef>
                <a:spcPts val="100"/>
              </a:spcBef>
            </a:pPr>
            <a:r>
              <a:rPr sz="1350" b="1" spc="-25" dirty="0">
                <a:latin typeface="+mj-lt"/>
                <a:cs typeface="Century Gothic"/>
              </a:rPr>
              <a:t>&lt;50</a:t>
            </a:r>
            <a:endParaRPr sz="1350" dirty="0">
              <a:latin typeface="+mj-lt"/>
              <a:cs typeface="Century Gothic"/>
            </a:endParaRPr>
          </a:p>
        </p:txBody>
      </p:sp>
      <p:sp>
        <p:nvSpPr>
          <p:cNvPr id="28" name="object 23">
            <a:extLst>
              <a:ext uri="{FF2B5EF4-FFF2-40B4-BE49-F238E27FC236}">
                <a16:creationId xmlns:a16="http://schemas.microsoft.com/office/drawing/2014/main" id="{99963C3A-8804-49B7-CAF5-DFC3368FB1E1}"/>
              </a:ext>
            </a:extLst>
          </p:cNvPr>
          <p:cNvSpPr txBox="1"/>
          <p:nvPr/>
        </p:nvSpPr>
        <p:spPr>
          <a:xfrm>
            <a:off x="3121550" y="4956688"/>
            <a:ext cx="521970" cy="259686"/>
          </a:xfrm>
          <a:prstGeom prst="rect">
            <a:avLst/>
          </a:prstGeom>
        </p:spPr>
        <p:txBody>
          <a:bodyPr vert="horz" wrap="square" lIns="0" tIns="13335" rIns="0" bIns="0" rtlCol="0">
            <a:spAutoFit/>
          </a:bodyPr>
          <a:lstStyle/>
          <a:p>
            <a:pPr marL="15240" algn="ctr">
              <a:lnSpc>
                <a:spcPct val="100000"/>
              </a:lnSpc>
              <a:spcBef>
                <a:spcPts val="105"/>
              </a:spcBef>
            </a:pPr>
            <a:r>
              <a:rPr sz="1600" b="1" spc="-25" dirty="0">
                <a:latin typeface="+mj-lt"/>
                <a:cs typeface="Century Gothic"/>
              </a:rPr>
              <a:t>6%</a:t>
            </a:r>
            <a:endParaRPr sz="1600" dirty="0">
              <a:latin typeface="+mj-lt"/>
              <a:cs typeface="Century Gothic"/>
            </a:endParaRPr>
          </a:p>
        </p:txBody>
      </p:sp>
      <p:sp>
        <p:nvSpPr>
          <p:cNvPr id="29" name="object 24">
            <a:extLst>
              <a:ext uri="{FF2B5EF4-FFF2-40B4-BE49-F238E27FC236}">
                <a16:creationId xmlns:a16="http://schemas.microsoft.com/office/drawing/2014/main" id="{1950256F-4B27-2698-FD33-54A1BC666DDD}"/>
              </a:ext>
            </a:extLst>
          </p:cNvPr>
          <p:cNvSpPr txBox="1"/>
          <p:nvPr/>
        </p:nvSpPr>
        <p:spPr>
          <a:xfrm>
            <a:off x="4347013" y="4563033"/>
            <a:ext cx="525145" cy="220573"/>
          </a:xfrm>
          <a:prstGeom prst="rect">
            <a:avLst/>
          </a:prstGeom>
        </p:spPr>
        <p:txBody>
          <a:bodyPr vert="horz" wrap="square" lIns="0" tIns="12700" rIns="0" bIns="0" rtlCol="0">
            <a:spAutoFit/>
          </a:bodyPr>
          <a:lstStyle/>
          <a:p>
            <a:pPr marL="12700">
              <a:lnSpc>
                <a:spcPct val="100000"/>
              </a:lnSpc>
              <a:spcBef>
                <a:spcPts val="100"/>
              </a:spcBef>
            </a:pPr>
            <a:r>
              <a:rPr sz="1350" b="1" spc="-10" dirty="0">
                <a:latin typeface="+mj-lt"/>
                <a:cs typeface="Century Gothic"/>
              </a:rPr>
              <a:t>55–60</a:t>
            </a:r>
            <a:endParaRPr sz="1350" dirty="0">
              <a:latin typeface="+mj-lt"/>
              <a:cs typeface="Century Gothic"/>
            </a:endParaRPr>
          </a:p>
        </p:txBody>
      </p:sp>
      <p:sp>
        <p:nvSpPr>
          <p:cNvPr id="30" name="object 25">
            <a:extLst>
              <a:ext uri="{FF2B5EF4-FFF2-40B4-BE49-F238E27FC236}">
                <a16:creationId xmlns:a16="http://schemas.microsoft.com/office/drawing/2014/main" id="{F08D99B3-9EF8-1BC9-A162-559D00A7E6C7}"/>
              </a:ext>
            </a:extLst>
          </p:cNvPr>
          <p:cNvSpPr txBox="1"/>
          <p:nvPr/>
        </p:nvSpPr>
        <p:spPr>
          <a:xfrm>
            <a:off x="6812833" y="5185206"/>
            <a:ext cx="516890" cy="220573"/>
          </a:xfrm>
          <a:prstGeom prst="rect">
            <a:avLst/>
          </a:prstGeom>
        </p:spPr>
        <p:txBody>
          <a:bodyPr vert="horz" wrap="square" lIns="0" tIns="12700" rIns="0" bIns="0" rtlCol="0">
            <a:spAutoFit/>
          </a:bodyPr>
          <a:lstStyle/>
          <a:p>
            <a:pPr marL="12700">
              <a:lnSpc>
                <a:spcPct val="100000"/>
              </a:lnSpc>
              <a:spcBef>
                <a:spcPts val="100"/>
              </a:spcBef>
            </a:pPr>
            <a:r>
              <a:rPr sz="1350" b="1" spc="-10" dirty="0">
                <a:latin typeface="+mj-lt"/>
                <a:cs typeface="Century Gothic"/>
              </a:rPr>
              <a:t>66–69</a:t>
            </a:r>
            <a:endParaRPr sz="1350" dirty="0">
              <a:latin typeface="+mj-lt"/>
              <a:cs typeface="Century Gothic"/>
            </a:endParaRPr>
          </a:p>
        </p:txBody>
      </p:sp>
      <p:sp>
        <p:nvSpPr>
          <p:cNvPr id="31" name="object 26">
            <a:extLst>
              <a:ext uri="{FF2B5EF4-FFF2-40B4-BE49-F238E27FC236}">
                <a16:creationId xmlns:a16="http://schemas.microsoft.com/office/drawing/2014/main" id="{7F7D3BA0-B4B5-6D24-7337-7322B1B94F79}"/>
              </a:ext>
            </a:extLst>
          </p:cNvPr>
          <p:cNvSpPr txBox="1"/>
          <p:nvPr/>
        </p:nvSpPr>
        <p:spPr>
          <a:xfrm>
            <a:off x="8016988" y="5500646"/>
            <a:ext cx="575799" cy="220573"/>
          </a:xfrm>
          <a:prstGeom prst="rect">
            <a:avLst/>
          </a:prstGeom>
        </p:spPr>
        <p:txBody>
          <a:bodyPr vert="horz" wrap="square" lIns="0" tIns="12700" rIns="0" bIns="0" rtlCol="0">
            <a:spAutoFit/>
          </a:bodyPr>
          <a:lstStyle/>
          <a:p>
            <a:pPr marL="12700">
              <a:lnSpc>
                <a:spcPct val="100000"/>
              </a:lnSpc>
              <a:spcBef>
                <a:spcPts val="100"/>
              </a:spcBef>
            </a:pPr>
            <a:r>
              <a:rPr sz="1350" b="1" spc="-10" dirty="0">
                <a:latin typeface="+mj-lt"/>
                <a:cs typeface="Century Gothic"/>
              </a:rPr>
              <a:t>70–74</a:t>
            </a:r>
            <a:endParaRPr sz="1350" dirty="0">
              <a:latin typeface="+mj-lt"/>
              <a:cs typeface="Century Gothic"/>
            </a:endParaRPr>
          </a:p>
        </p:txBody>
      </p:sp>
      <p:sp>
        <p:nvSpPr>
          <p:cNvPr id="33" name="object 27">
            <a:extLst>
              <a:ext uri="{FF2B5EF4-FFF2-40B4-BE49-F238E27FC236}">
                <a16:creationId xmlns:a16="http://schemas.microsoft.com/office/drawing/2014/main" id="{759A238C-4CB1-70FB-514A-92F61C4C5689}"/>
              </a:ext>
            </a:extLst>
          </p:cNvPr>
          <p:cNvSpPr txBox="1"/>
          <p:nvPr/>
        </p:nvSpPr>
        <p:spPr>
          <a:xfrm>
            <a:off x="9265041" y="5252964"/>
            <a:ext cx="489584" cy="259686"/>
          </a:xfrm>
          <a:prstGeom prst="rect">
            <a:avLst/>
          </a:prstGeom>
        </p:spPr>
        <p:txBody>
          <a:bodyPr vert="horz" wrap="square" lIns="0" tIns="13335" rIns="0" bIns="0" rtlCol="0">
            <a:spAutoFit/>
          </a:bodyPr>
          <a:lstStyle/>
          <a:p>
            <a:pPr marL="1270" algn="ctr">
              <a:lnSpc>
                <a:spcPct val="100000"/>
              </a:lnSpc>
              <a:spcBef>
                <a:spcPts val="105"/>
              </a:spcBef>
            </a:pPr>
            <a:r>
              <a:rPr sz="1600" b="1" spc="-25" dirty="0">
                <a:latin typeface="+mj-lt"/>
                <a:cs typeface="Century Gothic"/>
              </a:rPr>
              <a:t>2%</a:t>
            </a:r>
            <a:endParaRPr sz="1600" dirty="0">
              <a:latin typeface="+mj-lt"/>
              <a:cs typeface="Century Gothic"/>
            </a:endParaRPr>
          </a:p>
        </p:txBody>
      </p:sp>
      <p:sp>
        <p:nvSpPr>
          <p:cNvPr id="34" name="object 28">
            <a:extLst>
              <a:ext uri="{FF2B5EF4-FFF2-40B4-BE49-F238E27FC236}">
                <a16:creationId xmlns:a16="http://schemas.microsoft.com/office/drawing/2014/main" id="{0B757482-0479-29ED-1429-5ED811293EE2}"/>
              </a:ext>
            </a:extLst>
          </p:cNvPr>
          <p:cNvSpPr txBox="1"/>
          <p:nvPr/>
        </p:nvSpPr>
        <p:spPr>
          <a:xfrm>
            <a:off x="10559503" y="5338645"/>
            <a:ext cx="331470" cy="259686"/>
          </a:xfrm>
          <a:prstGeom prst="rect">
            <a:avLst/>
          </a:prstGeom>
        </p:spPr>
        <p:txBody>
          <a:bodyPr vert="horz" wrap="square" lIns="0" tIns="13335" rIns="0" bIns="0" rtlCol="0">
            <a:spAutoFit/>
          </a:bodyPr>
          <a:lstStyle/>
          <a:p>
            <a:pPr marL="39370">
              <a:lnSpc>
                <a:spcPct val="100000"/>
              </a:lnSpc>
              <a:spcBef>
                <a:spcPts val="105"/>
              </a:spcBef>
            </a:pPr>
            <a:r>
              <a:rPr sz="1600" b="1" spc="-25" dirty="0">
                <a:solidFill>
                  <a:srgbClr val="FFFFFF"/>
                </a:solidFill>
                <a:latin typeface="+mj-lt"/>
                <a:cs typeface="Century Gothic"/>
              </a:rPr>
              <a:t>1%</a:t>
            </a:r>
            <a:endParaRPr sz="1600" dirty="0">
              <a:latin typeface="+mj-lt"/>
              <a:cs typeface="Century Gothic"/>
            </a:endParaRPr>
          </a:p>
        </p:txBody>
      </p:sp>
      <p:sp>
        <p:nvSpPr>
          <p:cNvPr id="35" name="object 29">
            <a:extLst>
              <a:ext uri="{FF2B5EF4-FFF2-40B4-BE49-F238E27FC236}">
                <a16:creationId xmlns:a16="http://schemas.microsoft.com/office/drawing/2014/main" id="{F60C4297-A839-C01E-2F41-400C5DC52B99}"/>
              </a:ext>
            </a:extLst>
          </p:cNvPr>
          <p:cNvSpPr txBox="1"/>
          <p:nvPr/>
        </p:nvSpPr>
        <p:spPr>
          <a:xfrm>
            <a:off x="6812833" y="4529239"/>
            <a:ext cx="458823" cy="259686"/>
          </a:xfrm>
          <a:prstGeom prst="rect">
            <a:avLst/>
          </a:prstGeom>
        </p:spPr>
        <p:txBody>
          <a:bodyPr vert="horz" wrap="square" lIns="0" tIns="13335" rIns="0" bIns="0" rtlCol="0">
            <a:spAutoFit/>
          </a:bodyPr>
          <a:lstStyle/>
          <a:p>
            <a:pPr marL="12700" algn="ctr">
              <a:lnSpc>
                <a:spcPct val="100000"/>
              </a:lnSpc>
              <a:spcBef>
                <a:spcPts val="105"/>
              </a:spcBef>
            </a:pPr>
            <a:r>
              <a:rPr sz="1600" b="1" spc="-195" dirty="0">
                <a:latin typeface="+mj-lt"/>
                <a:cs typeface="Century Gothic"/>
              </a:rPr>
              <a:t>11%</a:t>
            </a:r>
            <a:endParaRPr sz="1600" dirty="0">
              <a:latin typeface="+mj-lt"/>
              <a:cs typeface="Century Gothic"/>
            </a:endParaRPr>
          </a:p>
        </p:txBody>
      </p:sp>
      <p:sp>
        <p:nvSpPr>
          <p:cNvPr id="36" name="TextBox 35">
            <a:extLst>
              <a:ext uri="{FF2B5EF4-FFF2-40B4-BE49-F238E27FC236}">
                <a16:creationId xmlns:a16="http://schemas.microsoft.com/office/drawing/2014/main" id="{EF92A335-A637-C405-EF46-19FAFED8C1C3}"/>
              </a:ext>
            </a:extLst>
          </p:cNvPr>
          <p:cNvSpPr txBox="1"/>
          <p:nvPr/>
        </p:nvSpPr>
        <p:spPr>
          <a:xfrm>
            <a:off x="10460005" y="5732518"/>
            <a:ext cx="478016" cy="300082"/>
          </a:xfrm>
          <a:prstGeom prst="rect">
            <a:avLst/>
          </a:prstGeom>
          <a:noFill/>
        </p:spPr>
        <p:txBody>
          <a:bodyPr wrap="none" rtlCol="0">
            <a:spAutoFit/>
          </a:bodyPr>
          <a:lstStyle/>
          <a:p>
            <a:r>
              <a:rPr lang="en-US" sz="1350" b="1" dirty="0">
                <a:latin typeface="+mj-lt"/>
              </a:rPr>
              <a:t>&gt;80</a:t>
            </a:r>
          </a:p>
        </p:txBody>
      </p:sp>
      <p:sp>
        <p:nvSpPr>
          <p:cNvPr id="38" name="TextBox 37">
            <a:extLst>
              <a:ext uri="{FF2B5EF4-FFF2-40B4-BE49-F238E27FC236}">
                <a16:creationId xmlns:a16="http://schemas.microsoft.com/office/drawing/2014/main" id="{B6CD25CC-DE6D-64CD-7689-1F7C6B603001}"/>
              </a:ext>
            </a:extLst>
          </p:cNvPr>
          <p:cNvSpPr txBox="1"/>
          <p:nvPr/>
        </p:nvSpPr>
        <p:spPr>
          <a:xfrm>
            <a:off x="3049845" y="5463297"/>
            <a:ext cx="659155" cy="577081"/>
          </a:xfrm>
          <a:prstGeom prst="rect">
            <a:avLst/>
          </a:prstGeom>
          <a:noFill/>
        </p:spPr>
        <p:txBody>
          <a:bodyPr wrap="none" rtlCol="0">
            <a:spAutoFit/>
          </a:bodyPr>
          <a:lstStyle/>
          <a:p>
            <a:r>
              <a:rPr lang="en-US" sz="1350" b="1" spc="-10" dirty="0">
                <a:latin typeface="+mj-lt"/>
                <a:cs typeface="Century Gothic"/>
              </a:rPr>
              <a:t>50–54</a:t>
            </a:r>
            <a:endParaRPr lang="en-US" sz="1350" dirty="0">
              <a:latin typeface="+mj-lt"/>
              <a:cs typeface="Century Gothic"/>
            </a:endParaRPr>
          </a:p>
          <a:p>
            <a:endParaRPr lang="en-US" dirty="0"/>
          </a:p>
        </p:txBody>
      </p:sp>
      <p:sp>
        <p:nvSpPr>
          <p:cNvPr id="39" name="TextBox 38">
            <a:extLst>
              <a:ext uri="{FF2B5EF4-FFF2-40B4-BE49-F238E27FC236}">
                <a16:creationId xmlns:a16="http://schemas.microsoft.com/office/drawing/2014/main" id="{B31F6145-6DBE-5951-6646-E897CC0ED029}"/>
              </a:ext>
            </a:extLst>
          </p:cNvPr>
          <p:cNvSpPr txBox="1"/>
          <p:nvPr/>
        </p:nvSpPr>
        <p:spPr>
          <a:xfrm>
            <a:off x="9172756" y="5682540"/>
            <a:ext cx="659155" cy="577081"/>
          </a:xfrm>
          <a:prstGeom prst="rect">
            <a:avLst/>
          </a:prstGeom>
          <a:noFill/>
        </p:spPr>
        <p:txBody>
          <a:bodyPr wrap="none" rtlCol="0">
            <a:spAutoFit/>
          </a:bodyPr>
          <a:lstStyle/>
          <a:p>
            <a:r>
              <a:rPr lang="en-US" sz="1350" b="1" spc="-10" dirty="0">
                <a:latin typeface="+mj-lt"/>
                <a:cs typeface="Century Gothic"/>
              </a:rPr>
              <a:t>75–79</a:t>
            </a:r>
            <a:endParaRPr lang="en-US" sz="1350" dirty="0">
              <a:latin typeface="+mj-lt"/>
              <a:cs typeface="Century Gothic"/>
            </a:endParaRPr>
          </a:p>
          <a:p>
            <a:endParaRPr lang="en-US" dirty="0"/>
          </a:p>
        </p:txBody>
      </p:sp>
    </p:spTree>
    <p:extLst>
      <p:ext uri="{BB962C8B-B14F-4D97-AF65-F5344CB8AC3E}">
        <p14:creationId xmlns:p14="http://schemas.microsoft.com/office/powerpoint/2010/main" val="2298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744BAD6E-C8C0-457A-957A-26A461AA0A6A}"/>
              </a:ext>
            </a:extLst>
          </p:cNvPr>
          <p:cNvSpPr>
            <a:spLocks noGrp="1"/>
          </p:cNvSpPr>
          <p:nvPr>
            <p:ph type="body" sz="quarter" idx="26"/>
          </p:nvPr>
        </p:nvSpPr>
        <p:spPr>
          <a:xfrm>
            <a:off x="457199" y="6338352"/>
            <a:ext cx="11274552" cy="153888"/>
          </a:xfrm>
        </p:spPr>
        <p:txBody>
          <a:bodyPr vert="horz" wrap="square" lIns="0" tIns="0" rIns="0" bIns="0" rtlCol="0" anchor="b" anchorCtr="0">
            <a:spAutoFit/>
          </a:bodyPr>
          <a:lstStyle/>
          <a:p>
            <a:pPr defTabSz="914400"/>
            <a:r>
              <a:rPr lang="en-US" b="0" dirty="0">
                <a:solidFill>
                  <a:schemeClr val="tx1"/>
                </a:solidFill>
              </a:rPr>
              <a:t>Sources: US Census Bureau, Current Population Survey, Annual Social and Economic Supplements. Social Security Administration, 2023 OASDI Trustees Report, Period Life Expectancy</a:t>
            </a:r>
          </a:p>
        </p:txBody>
      </p:sp>
      <p:sp>
        <p:nvSpPr>
          <p:cNvPr id="4" name="Text Placeholder 3">
            <a:extLst>
              <a:ext uri="{FF2B5EF4-FFF2-40B4-BE49-F238E27FC236}">
                <a16:creationId xmlns:a16="http://schemas.microsoft.com/office/drawing/2014/main" id="{B78E0C9B-24F8-46D0-94D9-9D113E08440E}"/>
              </a:ext>
            </a:extLst>
          </p:cNvPr>
          <p:cNvSpPr>
            <a:spLocks noGrp="1"/>
          </p:cNvSpPr>
          <p:nvPr>
            <p:ph type="body" sz="quarter" idx="32"/>
          </p:nvPr>
        </p:nvSpPr>
        <p:spPr/>
        <p:txBody>
          <a:bodyPr/>
          <a:lstStyle/>
          <a:p>
            <a:r>
              <a:rPr lang="en-US" dirty="0">
                <a:solidFill>
                  <a:schemeClr val="tx1"/>
                </a:solidFill>
              </a:rPr>
              <a:t>Couples should plan for age differences</a:t>
            </a:r>
          </a:p>
          <a:p>
            <a:endParaRPr lang="en-US" dirty="0"/>
          </a:p>
        </p:txBody>
      </p:sp>
      <p:grpSp>
        <p:nvGrpSpPr>
          <p:cNvPr id="35" name="Group 34">
            <a:extLst>
              <a:ext uri="{FF2B5EF4-FFF2-40B4-BE49-F238E27FC236}">
                <a16:creationId xmlns:a16="http://schemas.microsoft.com/office/drawing/2014/main" id="{D1450BF4-A252-4146-97D9-135DBE3E5751}"/>
              </a:ext>
            </a:extLst>
          </p:cNvPr>
          <p:cNvGrpSpPr/>
          <p:nvPr/>
        </p:nvGrpSpPr>
        <p:grpSpPr bwMode="gray">
          <a:xfrm>
            <a:off x="455613" y="2037347"/>
            <a:ext cx="3645119" cy="2858938"/>
            <a:chOff x="455613" y="2037347"/>
            <a:chExt cx="3645119" cy="2858938"/>
          </a:xfrm>
        </p:grpSpPr>
        <p:pic>
          <p:nvPicPr>
            <p:cNvPr id="37" name="Picture 36">
              <a:extLst>
                <a:ext uri="{FF2B5EF4-FFF2-40B4-BE49-F238E27FC236}">
                  <a16:creationId xmlns:a16="http://schemas.microsoft.com/office/drawing/2014/main" id="{CEFA34D4-4FA4-4FEE-9DF0-BA7D09F22B19}"/>
                </a:ext>
              </a:extLst>
            </p:cNvPr>
            <p:cNvPicPr>
              <a:picLocks noChangeAspect="1"/>
            </p:cNvPicPr>
            <p:nvPr/>
          </p:nvPicPr>
          <p:blipFill rotWithShape="1">
            <a:blip r:embed="rId3">
              <a:extLst>
                <a:ext uri="{28A0092B-C50C-407E-A947-70E740481C1C}">
                  <a14:useLocalDpi xmlns:a14="http://schemas.microsoft.com/office/drawing/2010/main" val="0"/>
                </a:ext>
              </a:extLst>
            </a:blip>
            <a:srcRect t="-1" r="424" b="764"/>
            <a:stretch/>
          </p:blipFill>
          <p:spPr bwMode="gray">
            <a:xfrm>
              <a:off x="455613" y="2037347"/>
              <a:ext cx="3645119" cy="2858938"/>
            </a:xfrm>
            <a:prstGeom prst="rect">
              <a:avLst/>
            </a:prstGeom>
            <a:solidFill>
              <a:srgbClr val="FFFFFF"/>
            </a:solidFill>
            <a:ln>
              <a:noFill/>
            </a:ln>
            <a:effectLst>
              <a:outerShdw blurRad="50800" dist="38100" dir="5400000" algn="t" rotWithShape="0">
                <a:srgbClr val="767676">
                  <a:alpha val="40000"/>
                </a:srgbClr>
              </a:outerShdw>
            </a:effectLst>
          </p:spPr>
        </p:pic>
        <p:sp>
          <p:nvSpPr>
            <p:cNvPr id="38" name="Rectangle 37">
              <a:extLst>
                <a:ext uri="{FF2B5EF4-FFF2-40B4-BE49-F238E27FC236}">
                  <a16:creationId xmlns:a16="http://schemas.microsoft.com/office/drawing/2014/main" id="{F685038B-9B09-41FD-9EB5-E70ACDCF2C86}"/>
                </a:ext>
              </a:extLst>
            </p:cNvPr>
            <p:cNvSpPr/>
            <p:nvPr/>
          </p:nvSpPr>
          <p:spPr bwMode="gray">
            <a:xfrm>
              <a:off x="624482" y="2128673"/>
              <a:ext cx="3304580" cy="2668409"/>
            </a:xfrm>
            <a:prstGeom prst="rect">
              <a:avLst/>
            </a:prstGeom>
            <a:solidFill>
              <a:srgbClr val="F1E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9" name="Picture 38">
            <a:extLst>
              <a:ext uri="{FF2B5EF4-FFF2-40B4-BE49-F238E27FC236}">
                <a16:creationId xmlns:a16="http://schemas.microsoft.com/office/drawing/2014/main" id="{F31B2AA6-7129-4752-B8A4-F9F63A1AFF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gray">
          <a:xfrm flipH="1">
            <a:off x="624482" y="2171699"/>
            <a:ext cx="3304580" cy="2550629"/>
          </a:xfrm>
          <a:prstGeom prst="rect">
            <a:avLst/>
          </a:prstGeom>
        </p:spPr>
      </p:pic>
      <p:grpSp>
        <p:nvGrpSpPr>
          <p:cNvPr id="17" name="Group 16">
            <a:extLst>
              <a:ext uri="{FF2B5EF4-FFF2-40B4-BE49-F238E27FC236}">
                <a16:creationId xmlns:a16="http://schemas.microsoft.com/office/drawing/2014/main" id="{4F8F40D2-6A89-4E2A-909F-58D46967D1B2}"/>
              </a:ext>
            </a:extLst>
          </p:cNvPr>
          <p:cNvGrpSpPr/>
          <p:nvPr/>
        </p:nvGrpSpPr>
        <p:grpSpPr>
          <a:xfrm>
            <a:off x="8035925" y="2037347"/>
            <a:ext cx="3670817" cy="3571631"/>
            <a:chOff x="8035925" y="2037347"/>
            <a:chExt cx="3670817" cy="3571631"/>
          </a:xfrm>
        </p:grpSpPr>
        <p:pic>
          <p:nvPicPr>
            <p:cNvPr id="12" name="Picture 11">
              <a:extLst>
                <a:ext uri="{FF2B5EF4-FFF2-40B4-BE49-F238E27FC236}">
                  <a16:creationId xmlns:a16="http://schemas.microsoft.com/office/drawing/2014/main" id="{B0A4D608-C70A-4B1B-91C7-4BE7B52050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507"/>
            <a:stretch/>
          </p:blipFill>
          <p:spPr>
            <a:xfrm>
              <a:off x="8035925" y="2037347"/>
              <a:ext cx="3670817" cy="2866441"/>
            </a:xfrm>
            <a:prstGeom prst="rect">
              <a:avLst/>
            </a:prstGeom>
          </p:spPr>
        </p:pic>
        <p:grpSp>
          <p:nvGrpSpPr>
            <p:cNvPr id="40" name="Group 39">
              <a:extLst>
                <a:ext uri="{FF2B5EF4-FFF2-40B4-BE49-F238E27FC236}">
                  <a16:creationId xmlns:a16="http://schemas.microsoft.com/office/drawing/2014/main" id="{2BCDBF6C-CD27-4BD0-AE19-4A0CAE043606}"/>
                </a:ext>
              </a:extLst>
            </p:cNvPr>
            <p:cNvGrpSpPr/>
            <p:nvPr/>
          </p:nvGrpSpPr>
          <p:grpSpPr bwMode="gray">
            <a:xfrm>
              <a:off x="10500551" y="4764195"/>
              <a:ext cx="1133887" cy="844783"/>
              <a:chOff x="6632262" y="4747483"/>
              <a:chExt cx="1133887" cy="844783"/>
            </a:xfrm>
          </p:grpSpPr>
          <p:grpSp>
            <p:nvGrpSpPr>
              <p:cNvPr id="47" name="Group 46">
                <a:extLst>
                  <a:ext uri="{FF2B5EF4-FFF2-40B4-BE49-F238E27FC236}">
                    <a16:creationId xmlns:a16="http://schemas.microsoft.com/office/drawing/2014/main" id="{21E7C9FC-0081-44F4-9CD1-63531C9D37D1}"/>
                  </a:ext>
                </a:extLst>
              </p:cNvPr>
              <p:cNvGrpSpPr/>
              <p:nvPr/>
            </p:nvGrpSpPr>
            <p:grpSpPr bwMode="gray">
              <a:xfrm>
                <a:off x="6632262" y="4747483"/>
                <a:ext cx="1133887" cy="844783"/>
                <a:chOff x="739461" y="4953883"/>
                <a:chExt cx="1133887" cy="844783"/>
              </a:xfrm>
            </p:grpSpPr>
            <p:sp>
              <p:nvSpPr>
                <p:cNvPr id="49" name="TextBox 48">
                  <a:extLst>
                    <a:ext uri="{FF2B5EF4-FFF2-40B4-BE49-F238E27FC236}">
                      <a16:creationId xmlns:a16="http://schemas.microsoft.com/office/drawing/2014/main" id="{FE21CDCE-E1EA-494F-A42C-DBB4EE5C47BF}"/>
                    </a:ext>
                  </a:extLst>
                </p:cNvPr>
                <p:cNvSpPr txBox="1"/>
                <p:nvPr/>
              </p:nvSpPr>
              <p:spPr bwMode="gray">
                <a:xfrm>
                  <a:off x="1472597" y="4953883"/>
                  <a:ext cx="400751"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br>
                    <a:rPr lang="en-US" sz="2800" b="1" dirty="0">
                      <a:solidFill>
                        <a:srgbClr val="767676"/>
                      </a:solidFill>
                    </a:rPr>
                  </a:br>
                  <a:r>
                    <a:rPr lang="en-US" sz="2800" b="1" dirty="0">
                      <a:solidFill>
                        <a:srgbClr val="00BFB3"/>
                      </a:solidFill>
                    </a:rPr>
                    <a:t>81</a:t>
                  </a:r>
                </a:p>
              </p:txBody>
            </p:sp>
            <p:sp>
              <p:nvSpPr>
                <p:cNvPr id="50" name="TextBox 49">
                  <a:extLst>
                    <a:ext uri="{FF2B5EF4-FFF2-40B4-BE49-F238E27FC236}">
                      <a16:creationId xmlns:a16="http://schemas.microsoft.com/office/drawing/2014/main" id="{CC12A129-EBD4-4524-8D96-2D090DFA2754}"/>
                    </a:ext>
                  </a:extLst>
                </p:cNvPr>
                <p:cNvSpPr txBox="1"/>
                <p:nvPr/>
              </p:nvSpPr>
              <p:spPr bwMode="gray">
                <a:xfrm>
                  <a:off x="739461" y="4953883"/>
                  <a:ext cx="400751"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p>
                <a:p>
                  <a:pPr>
                    <a:lnSpc>
                      <a:spcPts val="3400"/>
                    </a:lnSpc>
                  </a:pPr>
                  <a:r>
                    <a:rPr lang="en-US" sz="2800" b="1" dirty="0">
                      <a:solidFill>
                        <a:schemeClr val="accent1"/>
                      </a:solidFill>
                    </a:rPr>
                    <a:t>83</a:t>
                  </a:r>
                </a:p>
              </p:txBody>
            </p:sp>
          </p:grpSp>
          <p:cxnSp>
            <p:nvCxnSpPr>
              <p:cNvPr id="48" name="Straight Connector 47">
                <a:extLst>
                  <a:ext uri="{FF2B5EF4-FFF2-40B4-BE49-F238E27FC236}">
                    <a16:creationId xmlns:a16="http://schemas.microsoft.com/office/drawing/2014/main" id="{1A273302-A201-4B0E-9B4B-F29A41A9E940}"/>
                  </a:ext>
                </a:extLst>
              </p:cNvPr>
              <p:cNvCxnSpPr>
                <a:cxnSpLocks/>
              </p:cNvCxnSpPr>
              <p:nvPr/>
            </p:nvCxnSpPr>
            <p:spPr bwMode="gray">
              <a:xfrm>
                <a:off x="7190349" y="5211577"/>
                <a:ext cx="0" cy="343005"/>
              </a:xfrm>
              <a:prstGeom prst="line">
                <a:avLst/>
              </a:prstGeom>
              <a:ln>
                <a:solidFill>
                  <a:srgbClr val="A7A7A7"/>
                </a:solidFill>
              </a:ln>
            </p:spPr>
            <p:style>
              <a:lnRef idx="1">
                <a:schemeClr val="accent1"/>
              </a:lnRef>
              <a:fillRef idx="0">
                <a:schemeClr val="accent1"/>
              </a:fillRef>
              <a:effectRef idx="0">
                <a:schemeClr val="accent1"/>
              </a:effectRef>
              <a:fontRef idx="minor">
                <a:schemeClr val="tx1"/>
              </a:fontRef>
            </p:style>
          </p:cxnSp>
        </p:grpSp>
      </p:grpSp>
      <p:grpSp>
        <p:nvGrpSpPr>
          <p:cNvPr id="61" name="Group 60">
            <a:extLst>
              <a:ext uri="{FF2B5EF4-FFF2-40B4-BE49-F238E27FC236}">
                <a16:creationId xmlns:a16="http://schemas.microsoft.com/office/drawing/2014/main" id="{686630E7-FFDB-4666-9F9E-84D43E262976}"/>
              </a:ext>
            </a:extLst>
          </p:cNvPr>
          <p:cNvGrpSpPr/>
          <p:nvPr/>
        </p:nvGrpSpPr>
        <p:grpSpPr bwMode="gray">
          <a:xfrm>
            <a:off x="6632262" y="4767361"/>
            <a:ext cx="1133887" cy="844783"/>
            <a:chOff x="6632262" y="4747483"/>
            <a:chExt cx="1133887" cy="844783"/>
          </a:xfrm>
        </p:grpSpPr>
        <p:grpSp>
          <p:nvGrpSpPr>
            <p:cNvPr id="62" name="Group 61">
              <a:extLst>
                <a:ext uri="{FF2B5EF4-FFF2-40B4-BE49-F238E27FC236}">
                  <a16:creationId xmlns:a16="http://schemas.microsoft.com/office/drawing/2014/main" id="{D7AABB5C-44FB-4C69-B928-AED3476D4C41}"/>
                </a:ext>
              </a:extLst>
            </p:cNvPr>
            <p:cNvGrpSpPr/>
            <p:nvPr/>
          </p:nvGrpSpPr>
          <p:grpSpPr bwMode="gray">
            <a:xfrm>
              <a:off x="6632262" y="4747483"/>
              <a:ext cx="1133887" cy="844783"/>
              <a:chOff x="739461" y="4953883"/>
              <a:chExt cx="1133887" cy="844783"/>
            </a:xfrm>
          </p:grpSpPr>
          <p:sp>
            <p:nvSpPr>
              <p:cNvPr id="64" name="TextBox 63">
                <a:extLst>
                  <a:ext uri="{FF2B5EF4-FFF2-40B4-BE49-F238E27FC236}">
                    <a16:creationId xmlns:a16="http://schemas.microsoft.com/office/drawing/2014/main" id="{66E686A5-F664-4C53-A352-8F56BC131E81}"/>
                  </a:ext>
                </a:extLst>
              </p:cNvPr>
              <p:cNvSpPr txBox="1"/>
              <p:nvPr/>
            </p:nvSpPr>
            <p:spPr bwMode="gray">
              <a:xfrm>
                <a:off x="1472597" y="4953883"/>
                <a:ext cx="400751"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br>
                  <a:rPr lang="en-US" sz="2800" b="1" dirty="0">
                    <a:solidFill>
                      <a:srgbClr val="767676"/>
                    </a:solidFill>
                  </a:rPr>
                </a:br>
                <a:r>
                  <a:rPr lang="en-US" sz="2800" b="1" dirty="0">
                    <a:solidFill>
                      <a:srgbClr val="00BFB3"/>
                    </a:solidFill>
                  </a:rPr>
                  <a:t>63</a:t>
                </a:r>
              </a:p>
            </p:txBody>
          </p:sp>
          <p:sp>
            <p:nvSpPr>
              <p:cNvPr id="65" name="TextBox 64">
                <a:extLst>
                  <a:ext uri="{FF2B5EF4-FFF2-40B4-BE49-F238E27FC236}">
                    <a16:creationId xmlns:a16="http://schemas.microsoft.com/office/drawing/2014/main" id="{C7898FF1-FFB2-4CE2-A470-BBC934DC2AA0}"/>
                  </a:ext>
                </a:extLst>
              </p:cNvPr>
              <p:cNvSpPr txBox="1"/>
              <p:nvPr/>
            </p:nvSpPr>
            <p:spPr bwMode="gray">
              <a:xfrm>
                <a:off x="739461" y="4953883"/>
                <a:ext cx="400751"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p>
              <a:p>
                <a:pPr>
                  <a:lnSpc>
                    <a:spcPts val="3400"/>
                  </a:lnSpc>
                </a:pPr>
                <a:r>
                  <a:rPr lang="en-US" sz="2800" b="1" dirty="0">
                    <a:solidFill>
                      <a:schemeClr val="accent1"/>
                    </a:solidFill>
                  </a:rPr>
                  <a:t>65</a:t>
                </a:r>
              </a:p>
            </p:txBody>
          </p:sp>
        </p:grpSp>
        <p:cxnSp>
          <p:nvCxnSpPr>
            <p:cNvPr id="63" name="Straight Connector 62">
              <a:extLst>
                <a:ext uri="{FF2B5EF4-FFF2-40B4-BE49-F238E27FC236}">
                  <a16:creationId xmlns:a16="http://schemas.microsoft.com/office/drawing/2014/main" id="{1B739937-25D2-47E7-AA2D-9CCD05BCC2BD}"/>
                </a:ext>
              </a:extLst>
            </p:cNvPr>
            <p:cNvCxnSpPr>
              <a:cxnSpLocks/>
            </p:cNvCxnSpPr>
            <p:nvPr/>
          </p:nvCxnSpPr>
          <p:spPr bwMode="gray">
            <a:xfrm>
              <a:off x="7190349" y="5211577"/>
              <a:ext cx="0" cy="343005"/>
            </a:xfrm>
            <a:prstGeom prst="line">
              <a:avLst/>
            </a:prstGeom>
            <a:ln>
              <a:solidFill>
                <a:srgbClr val="A7A7A7"/>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00B06F6-1923-4DC4-BC97-DF7D21FEC30A}"/>
              </a:ext>
            </a:extLst>
          </p:cNvPr>
          <p:cNvGrpSpPr/>
          <p:nvPr/>
        </p:nvGrpSpPr>
        <p:grpSpPr>
          <a:xfrm>
            <a:off x="8035925" y="2037347"/>
            <a:ext cx="3670817" cy="3571631"/>
            <a:chOff x="8035925" y="2037347"/>
            <a:chExt cx="3670817" cy="3571631"/>
          </a:xfrm>
        </p:grpSpPr>
        <p:pic>
          <p:nvPicPr>
            <p:cNvPr id="14" name="Picture 13">
              <a:extLst>
                <a:ext uri="{FF2B5EF4-FFF2-40B4-BE49-F238E27FC236}">
                  <a16:creationId xmlns:a16="http://schemas.microsoft.com/office/drawing/2014/main" id="{8A15E43D-544B-4026-B0E8-1CCA4AF269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07" r="1"/>
            <a:stretch/>
          </p:blipFill>
          <p:spPr>
            <a:xfrm>
              <a:off x="8035925" y="2037347"/>
              <a:ext cx="3670817" cy="2866441"/>
            </a:xfrm>
            <a:prstGeom prst="rect">
              <a:avLst/>
            </a:prstGeom>
          </p:spPr>
        </p:pic>
        <p:sp>
          <p:nvSpPr>
            <p:cNvPr id="32" name="TextBox 31">
              <a:extLst>
                <a:ext uri="{FF2B5EF4-FFF2-40B4-BE49-F238E27FC236}">
                  <a16:creationId xmlns:a16="http://schemas.microsoft.com/office/drawing/2014/main" id="{E563E22E-7515-4BC6-A6A5-5C80753FEE48}"/>
                </a:ext>
              </a:extLst>
            </p:cNvPr>
            <p:cNvSpPr txBox="1"/>
            <p:nvPr/>
          </p:nvSpPr>
          <p:spPr bwMode="gray">
            <a:xfrm>
              <a:off x="11233687" y="4764195"/>
              <a:ext cx="200376"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br>
                <a:rPr lang="en-US" sz="2800" b="1" dirty="0">
                  <a:solidFill>
                    <a:srgbClr val="767676"/>
                  </a:solidFill>
                </a:rPr>
              </a:br>
              <a:r>
                <a:rPr lang="en-US" sz="2800" b="1" dirty="0">
                  <a:solidFill>
                    <a:srgbClr val="00BFB3"/>
                  </a:solidFill>
                </a:rPr>
                <a:t>8</a:t>
              </a:r>
            </a:p>
          </p:txBody>
        </p:sp>
      </p:grpSp>
      <p:grpSp>
        <p:nvGrpSpPr>
          <p:cNvPr id="33" name="Group 32">
            <a:extLst>
              <a:ext uri="{FF2B5EF4-FFF2-40B4-BE49-F238E27FC236}">
                <a16:creationId xmlns:a16="http://schemas.microsoft.com/office/drawing/2014/main" id="{77D84A95-876B-4F89-9788-7C77AB9C5F1C}"/>
              </a:ext>
            </a:extLst>
          </p:cNvPr>
          <p:cNvGrpSpPr/>
          <p:nvPr/>
        </p:nvGrpSpPr>
        <p:grpSpPr bwMode="gray">
          <a:xfrm>
            <a:off x="2844690" y="4805897"/>
            <a:ext cx="1133887" cy="844783"/>
            <a:chOff x="6632262" y="4747483"/>
            <a:chExt cx="1133887" cy="844783"/>
          </a:xfrm>
        </p:grpSpPr>
        <p:grpSp>
          <p:nvGrpSpPr>
            <p:cNvPr id="34" name="Group 33">
              <a:extLst>
                <a:ext uri="{FF2B5EF4-FFF2-40B4-BE49-F238E27FC236}">
                  <a16:creationId xmlns:a16="http://schemas.microsoft.com/office/drawing/2014/main" id="{C725A214-6CFF-468B-A887-D141F538CC90}"/>
                </a:ext>
              </a:extLst>
            </p:cNvPr>
            <p:cNvGrpSpPr/>
            <p:nvPr/>
          </p:nvGrpSpPr>
          <p:grpSpPr bwMode="gray">
            <a:xfrm>
              <a:off x="6632262" y="4747483"/>
              <a:ext cx="1133887" cy="844783"/>
              <a:chOff x="739461" y="4953883"/>
              <a:chExt cx="1133887" cy="844783"/>
            </a:xfrm>
          </p:grpSpPr>
          <p:sp>
            <p:nvSpPr>
              <p:cNvPr id="44" name="TextBox 43">
                <a:extLst>
                  <a:ext uri="{FF2B5EF4-FFF2-40B4-BE49-F238E27FC236}">
                    <a16:creationId xmlns:a16="http://schemas.microsoft.com/office/drawing/2014/main" id="{733A2372-E991-4ECC-8439-6D26106437A9}"/>
                  </a:ext>
                </a:extLst>
              </p:cNvPr>
              <p:cNvSpPr txBox="1"/>
              <p:nvPr/>
            </p:nvSpPr>
            <p:spPr bwMode="gray">
              <a:xfrm>
                <a:off x="1472597" y="4953883"/>
                <a:ext cx="400751"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br>
                  <a:rPr lang="en-US" sz="2800" b="1" dirty="0">
                    <a:solidFill>
                      <a:srgbClr val="767676"/>
                    </a:solidFill>
                  </a:rPr>
                </a:br>
                <a:r>
                  <a:rPr lang="en-US" sz="2800" b="1" dirty="0">
                    <a:solidFill>
                      <a:srgbClr val="00BFB3"/>
                    </a:solidFill>
                  </a:rPr>
                  <a:t>23</a:t>
                </a:r>
              </a:p>
            </p:txBody>
          </p:sp>
          <p:sp>
            <p:nvSpPr>
              <p:cNvPr id="45" name="TextBox 44">
                <a:extLst>
                  <a:ext uri="{FF2B5EF4-FFF2-40B4-BE49-F238E27FC236}">
                    <a16:creationId xmlns:a16="http://schemas.microsoft.com/office/drawing/2014/main" id="{BDE49FD0-CF59-465B-9651-BC04A13C6FB4}"/>
                  </a:ext>
                </a:extLst>
              </p:cNvPr>
              <p:cNvSpPr txBox="1"/>
              <p:nvPr/>
            </p:nvSpPr>
            <p:spPr bwMode="gray">
              <a:xfrm>
                <a:off x="739461" y="4953883"/>
                <a:ext cx="400751" cy="844783"/>
              </a:xfrm>
              <a:prstGeom prst="rect">
                <a:avLst/>
              </a:prstGeom>
              <a:noFill/>
            </p:spPr>
            <p:txBody>
              <a:bodyPr wrap="none" lIns="0" tIns="0" rIns="0" bIns="0" rtlCol="0">
                <a:spAutoFit/>
              </a:bodyPr>
              <a:lstStyle/>
              <a:p>
                <a:pPr>
                  <a:lnSpc>
                    <a:spcPts val="3400"/>
                  </a:lnSpc>
                </a:pPr>
                <a:r>
                  <a:rPr lang="en-US" sz="2800" b="1" dirty="0">
                    <a:solidFill>
                      <a:srgbClr val="767676"/>
                    </a:solidFill>
                  </a:rPr>
                  <a:t> </a:t>
                </a:r>
              </a:p>
              <a:p>
                <a:pPr>
                  <a:lnSpc>
                    <a:spcPts val="3400"/>
                  </a:lnSpc>
                </a:pPr>
                <a:r>
                  <a:rPr lang="en-US" sz="2800" b="1" dirty="0">
                    <a:solidFill>
                      <a:schemeClr val="accent1"/>
                    </a:solidFill>
                  </a:rPr>
                  <a:t>25</a:t>
                </a:r>
              </a:p>
            </p:txBody>
          </p:sp>
        </p:grpSp>
        <p:cxnSp>
          <p:nvCxnSpPr>
            <p:cNvPr id="43" name="Straight Connector 42">
              <a:extLst>
                <a:ext uri="{FF2B5EF4-FFF2-40B4-BE49-F238E27FC236}">
                  <a16:creationId xmlns:a16="http://schemas.microsoft.com/office/drawing/2014/main" id="{A48F65CA-8E7D-45DC-A6EF-377FBD9E9E8A}"/>
                </a:ext>
              </a:extLst>
            </p:cNvPr>
            <p:cNvCxnSpPr>
              <a:cxnSpLocks/>
            </p:cNvCxnSpPr>
            <p:nvPr/>
          </p:nvCxnSpPr>
          <p:spPr bwMode="gray">
            <a:xfrm>
              <a:off x="7190349" y="5211577"/>
              <a:ext cx="0" cy="343005"/>
            </a:xfrm>
            <a:prstGeom prst="line">
              <a:avLst/>
            </a:prstGeom>
            <a:ln>
              <a:solidFill>
                <a:srgbClr val="A7A7A7"/>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D73F5E96-6D79-4E76-92CB-1074836B5728}"/>
              </a:ext>
            </a:extLst>
          </p:cNvPr>
          <p:cNvSpPr txBox="1"/>
          <p:nvPr/>
        </p:nvSpPr>
        <p:spPr>
          <a:xfrm>
            <a:off x="8141585" y="2585172"/>
            <a:ext cx="2251781" cy="1692771"/>
          </a:xfrm>
          <a:prstGeom prst="rect">
            <a:avLst/>
          </a:prstGeom>
          <a:noFill/>
        </p:spPr>
        <p:txBody>
          <a:bodyPr wrap="square" rtlCol="0">
            <a:spAutoFit/>
          </a:bodyPr>
          <a:lstStyle/>
          <a:p>
            <a:r>
              <a:rPr lang="en-US" sz="2400" spc="-110" dirty="0">
                <a:solidFill>
                  <a:schemeClr val="bg1"/>
                </a:solidFill>
              </a:rPr>
              <a:t>Women may </a:t>
            </a:r>
          </a:p>
          <a:p>
            <a:r>
              <a:rPr lang="en-US" sz="2400" spc="-110" dirty="0">
                <a:solidFill>
                  <a:schemeClr val="bg1"/>
                </a:solidFill>
              </a:rPr>
              <a:t>live </a:t>
            </a:r>
            <a:r>
              <a:rPr lang="en-US" sz="2800" b="1" spc="-110" dirty="0">
                <a:solidFill>
                  <a:schemeClr val="bg1"/>
                </a:solidFill>
              </a:rPr>
              <a:t>5 years </a:t>
            </a:r>
          </a:p>
          <a:p>
            <a:r>
              <a:rPr lang="en-US" sz="2400" spc="-110" dirty="0">
                <a:solidFill>
                  <a:schemeClr val="bg1"/>
                </a:solidFill>
              </a:rPr>
              <a:t>or more on </a:t>
            </a:r>
          </a:p>
          <a:p>
            <a:r>
              <a:rPr lang="en-US" sz="2400" spc="-110" dirty="0">
                <a:solidFill>
                  <a:schemeClr val="bg1"/>
                </a:solidFill>
              </a:rPr>
              <a:t>their own</a:t>
            </a:r>
          </a:p>
        </p:txBody>
      </p:sp>
      <p:grpSp>
        <p:nvGrpSpPr>
          <p:cNvPr id="36" name="Group 35">
            <a:extLst>
              <a:ext uri="{FF2B5EF4-FFF2-40B4-BE49-F238E27FC236}">
                <a16:creationId xmlns:a16="http://schemas.microsoft.com/office/drawing/2014/main" id="{89B6C04A-DBB1-4E8C-8C52-7BE03E7506B4}"/>
              </a:ext>
            </a:extLst>
          </p:cNvPr>
          <p:cNvGrpSpPr/>
          <p:nvPr/>
        </p:nvGrpSpPr>
        <p:grpSpPr bwMode="gray">
          <a:xfrm>
            <a:off x="4240286" y="2044850"/>
            <a:ext cx="3623969" cy="2858938"/>
            <a:chOff x="4366713" y="2037347"/>
            <a:chExt cx="3623969" cy="2858938"/>
          </a:xfrm>
        </p:grpSpPr>
        <p:sp>
          <p:nvSpPr>
            <p:cNvPr id="42" name="Rectangle 41">
              <a:extLst>
                <a:ext uri="{FF2B5EF4-FFF2-40B4-BE49-F238E27FC236}">
                  <a16:creationId xmlns:a16="http://schemas.microsoft.com/office/drawing/2014/main" id="{3C212980-E1BD-48A1-9083-58AA996FAA8E}"/>
                </a:ext>
              </a:extLst>
            </p:cNvPr>
            <p:cNvSpPr/>
            <p:nvPr/>
          </p:nvSpPr>
          <p:spPr bwMode="gray">
            <a:xfrm>
              <a:off x="4366713" y="2037347"/>
              <a:ext cx="3623969" cy="2858938"/>
            </a:xfrm>
            <a:prstGeom prst="rect">
              <a:avLst/>
            </a:prstGeom>
            <a:solidFill>
              <a:srgbClr val="FFFFFF"/>
            </a:solidFill>
            <a:ln>
              <a:noFill/>
            </a:ln>
            <a:effectLst>
              <a:outerShdw blurRad="50800" dist="38100" dir="5400000" algn="t" rotWithShape="0">
                <a:srgbClr val="767676">
                  <a:alpha val="40000"/>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51" name="Picture 50">
              <a:extLst>
                <a:ext uri="{FF2B5EF4-FFF2-40B4-BE49-F238E27FC236}">
                  <a16:creationId xmlns:a16="http://schemas.microsoft.com/office/drawing/2014/main" id="{BF13A809-1D5D-4AC6-8BBA-E4D29A0A951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gray">
            <a:xfrm>
              <a:off x="4545706" y="2171698"/>
              <a:ext cx="3290108" cy="2552701"/>
            </a:xfrm>
            <a:prstGeom prst="rect">
              <a:avLst/>
            </a:prstGeom>
          </p:spPr>
        </p:pic>
      </p:grpSp>
    </p:spTree>
    <p:extLst>
      <p:ext uri="{BB962C8B-B14F-4D97-AF65-F5344CB8AC3E}">
        <p14:creationId xmlns:p14="http://schemas.microsoft.com/office/powerpoint/2010/main" val="213028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p:tgtEl>
                                          <p:spTgt spid="36"/>
                                        </p:tgtEl>
                                        <p:attrNameLst>
                                          <p:attrName>ppt_x</p:attrName>
                                        </p:attrNameLst>
                                      </p:cBhvr>
                                      <p:tavLst>
                                        <p:tav tm="0">
                                          <p:val>
                                            <p:strVal val="#ppt_x-#ppt_w*1.125000"/>
                                          </p:val>
                                        </p:tav>
                                        <p:tav tm="100000">
                                          <p:val>
                                            <p:strVal val="#ppt_x"/>
                                          </p:val>
                                        </p:tav>
                                      </p:tavLst>
                                    </p:anim>
                                    <p:animEffect transition="in" filter="wipe(right)">
                                      <p:cBhvr>
                                        <p:cTn id="13" dur="500"/>
                                        <p:tgtEl>
                                          <p:spTgt spid="36"/>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3">
            <a:extLst>
              <a:ext uri="{FF2B5EF4-FFF2-40B4-BE49-F238E27FC236}">
                <a16:creationId xmlns:a16="http://schemas.microsoft.com/office/drawing/2014/main" id="{DF00B30B-5CA9-41F9-A40D-094023E8A245}"/>
              </a:ext>
            </a:extLst>
          </p:cNvPr>
          <p:cNvSpPr>
            <a:spLocks noGrp="1"/>
          </p:cNvSpPr>
          <p:nvPr>
            <p:ph type="body" sz="quarter" idx="26"/>
          </p:nvPr>
        </p:nvSpPr>
        <p:spPr>
          <a:xfrm>
            <a:off x="457136" y="5604359"/>
            <a:ext cx="11274552" cy="846386"/>
          </a:xfrm>
        </p:spPr>
        <p:txBody>
          <a:bodyPr vert="horz" wrap="square" lIns="0" tIns="0" rIns="0" bIns="0" rtlCol="0" anchor="b" anchorCtr="0">
            <a:spAutoFit/>
          </a:bodyPr>
          <a:lstStyle/>
          <a:p>
            <a:pPr defTabSz="914400"/>
            <a:endParaRPr lang="en-US" b="0" dirty="0">
              <a:solidFill>
                <a:schemeClr val="tx1"/>
              </a:solidFill>
            </a:endParaRPr>
          </a:p>
          <a:p>
            <a:pPr defTabSz="914400"/>
            <a:r>
              <a:rPr lang="en-US" b="0" dirty="0">
                <a:solidFill>
                  <a:schemeClr val="tx1"/>
                </a:solidFill>
              </a:rPr>
              <a:t>At this age, individuals may begin taking withdrawals from their 401(k) without penalty.</a:t>
            </a:r>
          </a:p>
          <a:p>
            <a:pPr defTabSz="914400"/>
            <a:r>
              <a:rPr lang="en-US" b="0" dirty="0">
                <a:solidFill>
                  <a:schemeClr val="tx1"/>
                </a:solidFill>
              </a:rPr>
              <a:t>Initial Medicare enrollment eligibility is a 7-month period that includes the month you turn 65 and the 3 full months before and after.</a:t>
            </a:r>
          </a:p>
          <a:p>
            <a:pPr defTabSz="914400"/>
            <a:r>
              <a:rPr lang="en-US" b="0" dirty="0">
                <a:solidFill>
                  <a:schemeClr val="tx1"/>
                </a:solidFill>
              </a:rPr>
              <a:t>Starting in 2023, the age to begin taking Required Minimum Distributions (RMDs) from qualified, tax-deferred retirement accounts and avoid IRS penalties increased from 72 to 73. Starting in 2033, the age to begin taking RMDs from qualified, tax-deferred retirement accounts and avoid IRS penalties will increase from 73 to 75.</a:t>
            </a:r>
          </a:p>
        </p:txBody>
      </p:sp>
      <p:sp>
        <p:nvSpPr>
          <p:cNvPr id="7" name="Text Placeholder 6">
            <a:extLst>
              <a:ext uri="{FF2B5EF4-FFF2-40B4-BE49-F238E27FC236}">
                <a16:creationId xmlns:a16="http://schemas.microsoft.com/office/drawing/2014/main" id="{37EB7A83-C363-404E-8998-D4BF9F0519A8}"/>
              </a:ext>
            </a:extLst>
          </p:cNvPr>
          <p:cNvSpPr>
            <a:spLocks noGrp="1"/>
          </p:cNvSpPr>
          <p:nvPr>
            <p:ph type="body" sz="quarter" idx="32"/>
          </p:nvPr>
        </p:nvSpPr>
        <p:spPr/>
        <p:txBody>
          <a:bodyPr/>
          <a:lstStyle/>
          <a:p>
            <a:r>
              <a:rPr lang="en-US" dirty="0">
                <a:solidFill>
                  <a:schemeClr val="tx1"/>
                </a:solidFill>
              </a:rPr>
              <a:t>Important ages for retirement</a:t>
            </a:r>
          </a:p>
        </p:txBody>
      </p:sp>
      <p:cxnSp>
        <p:nvCxnSpPr>
          <p:cNvPr id="42" name="Straight Connector 41">
            <a:extLst>
              <a:ext uri="{FF2B5EF4-FFF2-40B4-BE49-F238E27FC236}">
                <a16:creationId xmlns:a16="http://schemas.microsoft.com/office/drawing/2014/main" id="{B54A4EB8-497E-426E-A24A-5F7A896D8A0B}"/>
              </a:ext>
            </a:extLst>
          </p:cNvPr>
          <p:cNvCxnSpPr>
            <a:cxnSpLocks/>
          </p:cNvCxnSpPr>
          <p:nvPr/>
        </p:nvCxnSpPr>
        <p:spPr>
          <a:xfrm flipV="1">
            <a:off x="532890"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3B99496A-33CB-4FDA-9B12-E61A3726CA1B}"/>
              </a:ext>
            </a:extLst>
          </p:cNvPr>
          <p:cNvSpPr/>
          <p:nvPr/>
        </p:nvSpPr>
        <p:spPr>
          <a:xfrm>
            <a:off x="584667" y="2359725"/>
            <a:ext cx="2327466" cy="1188720"/>
          </a:xfrm>
          <a:prstGeom prst="rect">
            <a:avLst/>
          </a:prstGeom>
        </p:spPr>
        <p:txBody>
          <a:bodyPr wrap="square">
            <a:noAutofit/>
          </a:bodyPr>
          <a:lstStyle/>
          <a:p>
            <a:pPr lvl="0"/>
            <a:r>
              <a:rPr lang="en-US" sz="2800" b="1" dirty="0">
                <a:solidFill>
                  <a:schemeClr val="accent4"/>
                </a:solidFill>
              </a:rPr>
              <a:t>50</a:t>
            </a:r>
          </a:p>
          <a:p>
            <a:pPr lvl="0"/>
            <a:r>
              <a:rPr lang="en-US" sz="1400" dirty="0">
                <a:solidFill>
                  <a:srgbClr val="000000">
                    <a:lumMod val="50000"/>
                    <a:lumOff val="50000"/>
                  </a:srgbClr>
                </a:solidFill>
              </a:rPr>
              <a:t>IRA/401(k) Catch-Up Contributions Begin</a:t>
            </a:r>
          </a:p>
        </p:txBody>
      </p:sp>
      <p:cxnSp>
        <p:nvCxnSpPr>
          <p:cNvPr id="68" name="Straight Connector 67">
            <a:extLst>
              <a:ext uri="{FF2B5EF4-FFF2-40B4-BE49-F238E27FC236}">
                <a16:creationId xmlns:a16="http://schemas.microsoft.com/office/drawing/2014/main" id="{A3905AAB-CB06-478F-9467-73F7C8EFCD9D}"/>
              </a:ext>
            </a:extLst>
          </p:cNvPr>
          <p:cNvCxnSpPr>
            <a:cxnSpLocks/>
          </p:cNvCxnSpPr>
          <p:nvPr/>
        </p:nvCxnSpPr>
        <p:spPr>
          <a:xfrm flipV="1">
            <a:off x="2950233"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EEEEDA2F-A78A-465D-9651-215DD81B1D3F}"/>
              </a:ext>
            </a:extLst>
          </p:cNvPr>
          <p:cNvSpPr/>
          <p:nvPr/>
        </p:nvSpPr>
        <p:spPr>
          <a:xfrm>
            <a:off x="3002009" y="2359725"/>
            <a:ext cx="2433839" cy="1188720"/>
          </a:xfrm>
          <a:prstGeom prst="rect">
            <a:avLst/>
          </a:prstGeom>
        </p:spPr>
        <p:txBody>
          <a:bodyPr wrap="square">
            <a:noAutofit/>
          </a:bodyPr>
          <a:lstStyle/>
          <a:p>
            <a:pPr lvl="0"/>
            <a:r>
              <a:rPr lang="en-US" sz="2800" b="1" dirty="0">
                <a:solidFill>
                  <a:schemeClr val="accent4"/>
                </a:solidFill>
              </a:rPr>
              <a:t>55</a:t>
            </a:r>
          </a:p>
          <a:p>
            <a:r>
              <a:rPr lang="en-US" sz="1400" dirty="0">
                <a:solidFill>
                  <a:schemeClr val="tx1">
                    <a:lumMod val="50000"/>
                    <a:lumOff val="50000"/>
                  </a:schemeClr>
                </a:solidFill>
              </a:rPr>
              <a:t>Eligible for Early Distributions from Current Qualified Employer Plan</a:t>
            </a:r>
          </a:p>
        </p:txBody>
      </p:sp>
      <p:cxnSp>
        <p:nvCxnSpPr>
          <p:cNvPr id="70" name="Straight Connector 69">
            <a:extLst>
              <a:ext uri="{FF2B5EF4-FFF2-40B4-BE49-F238E27FC236}">
                <a16:creationId xmlns:a16="http://schemas.microsoft.com/office/drawing/2014/main" id="{67559422-5BFA-4FD6-9EC9-4AD5C4955676}"/>
              </a:ext>
            </a:extLst>
          </p:cNvPr>
          <p:cNvCxnSpPr>
            <a:cxnSpLocks/>
          </p:cNvCxnSpPr>
          <p:nvPr/>
        </p:nvCxnSpPr>
        <p:spPr>
          <a:xfrm flipV="1">
            <a:off x="4924919" y="416457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AE3FC4A-33BA-4FA3-81CA-6E97CE4E384A}"/>
              </a:ext>
            </a:extLst>
          </p:cNvPr>
          <p:cNvCxnSpPr>
            <a:cxnSpLocks/>
          </p:cNvCxnSpPr>
          <p:nvPr/>
        </p:nvCxnSpPr>
        <p:spPr>
          <a:xfrm flipV="1">
            <a:off x="5359280"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07EAA5E-9D02-4B9A-8AFE-BEE456AE1EFD}"/>
              </a:ext>
            </a:extLst>
          </p:cNvPr>
          <p:cNvSpPr/>
          <p:nvPr/>
        </p:nvSpPr>
        <p:spPr>
          <a:xfrm>
            <a:off x="5407968" y="2359725"/>
            <a:ext cx="1784264" cy="1188720"/>
          </a:xfrm>
          <a:prstGeom prst="rect">
            <a:avLst/>
          </a:prstGeom>
        </p:spPr>
        <p:txBody>
          <a:bodyPr wrap="square">
            <a:noAutofit/>
          </a:bodyPr>
          <a:lstStyle/>
          <a:p>
            <a:pPr lvl="0"/>
            <a:r>
              <a:rPr lang="en-US" sz="2800" b="1" dirty="0">
                <a:solidFill>
                  <a:schemeClr val="accent4"/>
                </a:solidFill>
              </a:rPr>
              <a:t>60</a:t>
            </a:r>
          </a:p>
          <a:p>
            <a:r>
              <a:rPr lang="en-US" sz="1400" dirty="0">
                <a:solidFill>
                  <a:schemeClr val="tx1">
                    <a:lumMod val="50000"/>
                    <a:lumOff val="50000"/>
                  </a:schemeClr>
                </a:solidFill>
              </a:rPr>
              <a:t>Widow(er) Social Security Eligibility</a:t>
            </a:r>
          </a:p>
        </p:txBody>
      </p:sp>
      <p:sp>
        <p:nvSpPr>
          <p:cNvPr id="71" name="Rectangle 70">
            <a:extLst>
              <a:ext uri="{FF2B5EF4-FFF2-40B4-BE49-F238E27FC236}">
                <a16:creationId xmlns:a16="http://schemas.microsoft.com/office/drawing/2014/main" id="{D274A692-4AC1-4A8B-B618-0BF6679199F2}"/>
              </a:ext>
            </a:extLst>
          </p:cNvPr>
          <p:cNvSpPr/>
          <p:nvPr/>
        </p:nvSpPr>
        <p:spPr>
          <a:xfrm>
            <a:off x="5053258" y="4595189"/>
            <a:ext cx="1224713" cy="1188720"/>
          </a:xfrm>
          <a:prstGeom prst="rect">
            <a:avLst/>
          </a:prstGeom>
          <a:solidFill>
            <a:schemeClr val="bg1"/>
          </a:solidFill>
        </p:spPr>
        <p:txBody>
          <a:bodyPr wrap="square" lIns="0" tIns="0" rIns="0" bIns="0">
            <a:noAutofit/>
          </a:bodyPr>
          <a:lstStyle/>
          <a:p>
            <a:pPr lvl="0"/>
            <a:r>
              <a:rPr lang="en-US" sz="2800" b="1" dirty="0">
                <a:solidFill>
                  <a:schemeClr val="accent4"/>
                </a:solidFill>
              </a:rPr>
              <a:t>59½</a:t>
            </a:r>
          </a:p>
          <a:p>
            <a:r>
              <a:rPr lang="en-US" sz="1400" dirty="0">
                <a:solidFill>
                  <a:schemeClr val="tx1">
                    <a:lumMod val="50000"/>
                    <a:lumOff val="50000"/>
                  </a:schemeClr>
                </a:solidFill>
              </a:rPr>
              <a:t>Full retirement age for qualified plans</a:t>
            </a:r>
            <a:r>
              <a:rPr lang="en-US" sz="1400" baseline="30000" dirty="0">
                <a:solidFill>
                  <a:schemeClr val="tx1">
                    <a:lumMod val="50000"/>
                    <a:lumOff val="50000"/>
                  </a:schemeClr>
                </a:solidFill>
              </a:rPr>
              <a:t>1</a:t>
            </a:r>
          </a:p>
        </p:txBody>
      </p:sp>
      <p:cxnSp>
        <p:nvCxnSpPr>
          <p:cNvPr id="74" name="Straight Connector 73">
            <a:extLst>
              <a:ext uri="{FF2B5EF4-FFF2-40B4-BE49-F238E27FC236}">
                <a16:creationId xmlns:a16="http://schemas.microsoft.com/office/drawing/2014/main" id="{354D26F2-D53A-42D4-9EFB-8DA39942E015}"/>
              </a:ext>
            </a:extLst>
          </p:cNvPr>
          <p:cNvCxnSpPr>
            <a:cxnSpLocks/>
          </p:cNvCxnSpPr>
          <p:nvPr/>
        </p:nvCxnSpPr>
        <p:spPr>
          <a:xfrm flipV="1">
            <a:off x="6348417" y="416457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BA7C41D-FA03-4119-AA71-19540B626170}"/>
              </a:ext>
            </a:extLst>
          </p:cNvPr>
          <p:cNvSpPr/>
          <p:nvPr/>
        </p:nvSpPr>
        <p:spPr>
          <a:xfrm>
            <a:off x="6469206" y="4595189"/>
            <a:ext cx="1423688" cy="1188720"/>
          </a:xfrm>
          <a:prstGeom prst="rect">
            <a:avLst/>
          </a:prstGeom>
          <a:solidFill>
            <a:schemeClr val="bg1"/>
          </a:solidFill>
        </p:spPr>
        <p:txBody>
          <a:bodyPr wrap="square" lIns="0" tIns="0" rIns="0" bIns="0">
            <a:noAutofit/>
          </a:bodyPr>
          <a:lstStyle/>
          <a:p>
            <a:pPr lvl="0"/>
            <a:r>
              <a:rPr lang="en-US" sz="2800" b="1" dirty="0">
                <a:solidFill>
                  <a:schemeClr val="accent4"/>
                </a:solidFill>
              </a:rPr>
              <a:t>62</a:t>
            </a:r>
          </a:p>
          <a:p>
            <a:r>
              <a:rPr lang="en-US" sz="1400" dirty="0">
                <a:solidFill>
                  <a:schemeClr val="tx1">
                    <a:lumMod val="50000"/>
                    <a:lumOff val="50000"/>
                  </a:schemeClr>
                </a:solidFill>
              </a:rPr>
              <a:t>Early Social Security Benefits Eligibility</a:t>
            </a:r>
          </a:p>
        </p:txBody>
      </p:sp>
      <p:cxnSp>
        <p:nvCxnSpPr>
          <p:cNvPr id="76" name="Straight Connector 75">
            <a:extLst>
              <a:ext uri="{FF2B5EF4-FFF2-40B4-BE49-F238E27FC236}">
                <a16:creationId xmlns:a16="http://schemas.microsoft.com/office/drawing/2014/main" id="{647E6911-0964-44BF-A9F8-992EE67FFC20}"/>
              </a:ext>
            </a:extLst>
          </p:cNvPr>
          <p:cNvCxnSpPr>
            <a:cxnSpLocks/>
          </p:cNvCxnSpPr>
          <p:nvPr/>
        </p:nvCxnSpPr>
        <p:spPr>
          <a:xfrm flipV="1">
            <a:off x="7771006" y="1260210"/>
            <a:ext cx="0" cy="2688352"/>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D30E8948-34AC-477E-85C7-7C98D5A981F8}"/>
              </a:ext>
            </a:extLst>
          </p:cNvPr>
          <p:cNvSpPr/>
          <p:nvPr/>
        </p:nvSpPr>
        <p:spPr>
          <a:xfrm>
            <a:off x="7802440" y="1141141"/>
            <a:ext cx="2695229" cy="1188720"/>
          </a:xfrm>
          <a:prstGeom prst="rect">
            <a:avLst/>
          </a:prstGeom>
        </p:spPr>
        <p:txBody>
          <a:bodyPr wrap="square">
            <a:noAutofit/>
          </a:bodyPr>
          <a:lstStyle/>
          <a:p>
            <a:pPr lvl="0"/>
            <a:r>
              <a:rPr lang="en-US" sz="2800" b="1" dirty="0">
                <a:solidFill>
                  <a:schemeClr val="accent4"/>
                </a:solidFill>
              </a:rPr>
              <a:t>65 ±3 months</a:t>
            </a:r>
            <a:r>
              <a:rPr lang="en-US" sz="2000" b="1" baseline="50000" dirty="0">
                <a:solidFill>
                  <a:schemeClr val="accent4"/>
                </a:solidFill>
              </a:rPr>
              <a:t>2</a:t>
            </a:r>
            <a:r>
              <a:rPr lang="en-US" sz="2800" b="1" dirty="0">
                <a:solidFill>
                  <a:schemeClr val="accent4"/>
                </a:solidFill>
              </a:rPr>
              <a:t> </a:t>
            </a:r>
          </a:p>
          <a:p>
            <a:r>
              <a:rPr lang="en-US" sz="1400" dirty="0">
                <a:solidFill>
                  <a:schemeClr val="tx1">
                    <a:lumMod val="50000"/>
                    <a:lumOff val="50000"/>
                  </a:schemeClr>
                </a:solidFill>
              </a:rPr>
              <a:t>Sign up for Medicare</a:t>
            </a:r>
          </a:p>
        </p:txBody>
      </p:sp>
      <p:cxnSp>
        <p:nvCxnSpPr>
          <p:cNvPr id="78" name="Straight Connector 77">
            <a:extLst>
              <a:ext uri="{FF2B5EF4-FFF2-40B4-BE49-F238E27FC236}">
                <a16:creationId xmlns:a16="http://schemas.microsoft.com/office/drawing/2014/main" id="{EF04CB34-4497-4415-AF9B-21C6DC1E8ADC}"/>
              </a:ext>
            </a:extLst>
          </p:cNvPr>
          <p:cNvCxnSpPr>
            <a:cxnSpLocks/>
          </p:cNvCxnSpPr>
          <p:nvPr/>
        </p:nvCxnSpPr>
        <p:spPr>
          <a:xfrm flipV="1">
            <a:off x="8271822"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A46DE3F-5EBD-49E3-87B9-5E660BCDFD02}"/>
              </a:ext>
            </a:extLst>
          </p:cNvPr>
          <p:cNvSpPr/>
          <p:nvPr/>
        </p:nvSpPr>
        <p:spPr>
          <a:xfrm>
            <a:off x="8399522" y="2359726"/>
            <a:ext cx="1639224" cy="1188720"/>
          </a:xfrm>
          <a:prstGeom prst="rect">
            <a:avLst/>
          </a:prstGeom>
          <a:solidFill>
            <a:schemeClr val="bg1"/>
          </a:solidFill>
        </p:spPr>
        <p:txBody>
          <a:bodyPr wrap="square" lIns="0" tIns="0" rIns="0" bIns="0">
            <a:noAutofit/>
          </a:bodyPr>
          <a:lstStyle/>
          <a:p>
            <a:pPr lvl="0"/>
            <a:r>
              <a:rPr lang="en-US" sz="2800" b="1" dirty="0">
                <a:solidFill>
                  <a:schemeClr val="accent4"/>
                </a:solidFill>
              </a:rPr>
              <a:t>66-67</a:t>
            </a:r>
          </a:p>
          <a:p>
            <a:r>
              <a:rPr lang="en-US" sz="1400" dirty="0">
                <a:solidFill>
                  <a:schemeClr val="tx1">
                    <a:lumMod val="50000"/>
                    <a:lumOff val="50000"/>
                  </a:schemeClr>
                </a:solidFill>
              </a:rPr>
              <a:t>Social Security </a:t>
            </a:r>
            <a:br>
              <a:rPr lang="en-US" sz="1400" dirty="0">
                <a:solidFill>
                  <a:schemeClr val="tx1">
                    <a:lumMod val="50000"/>
                    <a:lumOff val="50000"/>
                  </a:schemeClr>
                </a:solidFill>
              </a:rPr>
            </a:br>
            <a:r>
              <a:rPr lang="en-US" sz="1400" dirty="0">
                <a:solidFill>
                  <a:schemeClr val="tx1">
                    <a:lumMod val="50000"/>
                    <a:lumOff val="50000"/>
                  </a:schemeClr>
                </a:solidFill>
              </a:rPr>
              <a:t>Full Retirement Age</a:t>
            </a:r>
          </a:p>
        </p:txBody>
      </p:sp>
      <p:sp>
        <p:nvSpPr>
          <p:cNvPr id="81" name="Rectangle 80">
            <a:extLst>
              <a:ext uri="{FF2B5EF4-FFF2-40B4-BE49-F238E27FC236}">
                <a16:creationId xmlns:a16="http://schemas.microsoft.com/office/drawing/2014/main" id="{4D045000-1EB4-4B16-963B-39572B14B15A}"/>
              </a:ext>
            </a:extLst>
          </p:cNvPr>
          <p:cNvSpPr/>
          <p:nvPr/>
        </p:nvSpPr>
        <p:spPr>
          <a:xfrm>
            <a:off x="9059646" y="4595189"/>
            <a:ext cx="1943765" cy="1188720"/>
          </a:xfrm>
          <a:prstGeom prst="rect">
            <a:avLst/>
          </a:prstGeom>
        </p:spPr>
        <p:txBody>
          <a:bodyPr wrap="square">
            <a:noAutofit/>
          </a:bodyPr>
          <a:lstStyle/>
          <a:p>
            <a:pPr algn="r"/>
            <a:r>
              <a:rPr lang="en-US" sz="2800" b="1" dirty="0">
                <a:solidFill>
                  <a:schemeClr val="accent4"/>
                </a:solidFill>
              </a:rPr>
              <a:t>73-75</a:t>
            </a:r>
            <a:r>
              <a:rPr lang="en-US" sz="2000" b="1" baseline="75000" dirty="0">
                <a:solidFill>
                  <a:schemeClr val="accent4"/>
                </a:solidFill>
              </a:rPr>
              <a:t>3</a:t>
            </a:r>
          </a:p>
          <a:p>
            <a:pPr algn="r"/>
            <a:r>
              <a:rPr lang="en-US" sz="1400" dirty="0">
                <a:solidFill>
                  <a:schemeClr val="tx1">
                    <a:lumMod val="50000"/>
                    <a:lumOff val="50000"/>
                  </a:schemeClr>
                </a:solidFill>
              </a:rPr>
              <a:t>Required Minimum Distributions (RMDs) Begin</a:t>
            </a:r>
          </a:p>
        </p:txBody>
      </p:sp>
      <p:cxnSp>
        <p:nvCxnSpPr>
          <p:cNvPr id="87" name="Straight Connector 86">
            <a:extLst>
              <a:ext uri="{FF2B5EF4-FFF2-40B4-BE49-F238E27FC236}">
                <a16:creationId xmlns:a16="http://schemas.microsoft.com/office/drawing/2014/main" id="{32011041-E1DA-4327-A0F9-5ACF544FCCD5}"/>
              </a:ext>
            </a:extLst>
          </p:cNvPr>
          <p:cNvCxnSpPr>
            <a:cxnSpLocks/>
          </p:cNvCxnSpPr>
          <p:nvPr/>
        </p:nvCxnSpPr>
        <p:spPr>
          <a:xfrm flipV="1">
            <a:off x="11147820" y="416457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615DB023-79A6-4776-9E01-5C0186B2366F}"/>
              </a:ext>
            </a:extLst>
          </p:cNvPr>
          <p:cNvSpPr/>
          <p:nvPr/>
        </p:nvSpPr>
        <p:spPr>
          <a:xfrm>
            <a:off x="10310063" y="2359726"/>
            <a:ext cx="1558084" cy="1188720"/>
          </a:xfrm>
          <a:prstGeom prst="rect">
            <a:avLst/>
          </a:prstGeom>
          <a:solidFill>
            <a:schemeClr val="bg1"/>
          </a:solidFill>
        </p:spPr>
        <p:txBody>
          <a:bodyPr wrap="square" lIns="0" tIns="0" rIns="0" bIns="0">
            <a:noAutofit/>
          </a:bodyPr>
          <a:lstStyle/>
          <a:p>
            <a:r>
              <a:rPr lang="en-US" sz="2800" b="1" dirty="0">
                <a:solidFill>
                  <a:schemeClr val="accent4"/>
                </a:solidFill>
              </a:rPr>
              <a:t>70</a:t>
            </a:r>
          </a:p>
          <a:p>
            <a:r>
              <a:rPr lang="en-US" sz="1400" dirty="0">
                <a:solidFill>
                  <a:schemeClr val="tx1">
                    <a:lumMod val="50000"/>
                    <a:lumOff val="50000"/>
                  </a:schemeClr>
                </a:solidFill>
              </a:rPr>
              <a:t>Maximum Social Security Benefits</a:t>
            </a:r>
          </a:p>
        </p:txBody>
      </p:sp>
      <p:cxnSp>
        <p:nvCxnSpPr>
          <p:cNvPr id="95" name="Straight Connector 94">
            <a:extLst>
              <a:ext uri="{FF2B5EF4-FFF2-40B4-BE49-F238E27FC236}">
                <a16:creationId xmlns:a16="http://schemas.microsoft.com/office/drawing/2014/main" id="{C884D4D7-78E7-41C4-9B32-A106C7523C12}"/>
              </a:ext>
            </a:extLst>
          </p:cNvPr>
          <p:cNvCxnSpPr>
            <a:cxnSpLocks/>
          </p:cNvCxnSpPr>
          <p:nvPr/>
        </p:nvCxnSpPr>
        <p:spPr>
          <a:xfrm flipV="1">
            <a:off x="10174404" y="2445021"/>
            <a:ext cx="0" cy="14630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
        <p:nvSpPr>
          <p:cNvPr id="3" name="Arrow: Chevron 2">
            <a:extLst>
              <a:ext uri="{FF2B5EF4-FFF2-40B4-BE49-F238E27FC236}">
                <a16:creationId xmlns:a16="http://schemas.microsoft.com/office/drawing/2014/main" id="{02294D57-BC09-4118-99A0-30572A318218}"/>
              </a:ext>
            </a:extLst>
          </p:cNvPr>
          <p:cNvSpPr/>
          <p:nvPr/>
        </p:nvSpPr>
        <p:spPr>
          <a:xfrm>
            <a:off x="917909"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Arrow: Chevron 48">
            <a:extLst>
              <a:ext uri="{FF2B5EF4-FFF2-40B4-BE49-F238E27FC236}">
                <a16:creationId xmlns:a16="http://schemas.microsoft.com/office/drawing/2014/main" id="{411E49C7-A16D-4E35-B289-28DCD79FFF24}"/>
              </a:ext>
            </a:extLst>
          </p:cNvPr>
          <p:cNvSpPr/>
          <p:nvPr/>
        </p:nvSpPr>
        <p:spPr>
          <a:xfrm>
            <a:off x="1399911"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Arrow: Chevron 49">
            <a:extLst>
              <a:ext uri="{FF2B5EF4-FFF2-40B4-BE49-F238E27FC236}">
                <a16:creationId xmlns:a16="http://schemas.microsoft.com/office/drawing/2014/main" id="{5BE268F4-66F6-43D8-83A2-92EE201B3389}"/>
              </a:ext>
            </a:extLst>
          </p:cNvPr>
          <p:cNvSpPr/>
          <p:nvPr/>
        </p:nvSpPr>
        <p:spPr>
          <a:xfrm>
            <a:off x="1881913"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Arrow: Chevron 50">
            <a:extLst>
              <a:ext uri="{FF2B5EF4-FFF2-40B4-BE49-F238E27FC236}">
                <a16:creationId xmlns:a16="http://schemas.microsoft.com/office/drawing/2014/main" id="{EA348324-E613-49CC-9A9A-3B97E18EF9B0}"/>
              </a:ext>
            </a:extLst>
          </p:cNvPr>
          <p:cNvSpPr/>
          <p:nvPr/>
        </p:nvSpPr>
        <p:spPr>
          <a:xfrm>
            <a:off x="2363915"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4C8A7FFB-11E5-4F19-875E-7575E0F26A11}"/>
              </a:ext>
            </a:extLst>
          </p:cNvPr>
          <p:cNvSpPr/>
          <p:nvPr/>
        </p:nvSpPr>
        <p:spPr>
          <a:xfrm>
            <a:off x="2845917"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Arrow: Chevron 52">
            <a:extLst>
              <a:ext uri="{FF2B5EF4-FFF2-40B4-BE49-F238E27FC236}">
                <a16:creationId xmlns:a16="http://schemas.microsoft.com/office/drawing/2014/main" id="{1FAD4CBF-3404-4B3A-BC7C-09C8333DF420}"/>
              </a:ext>
            </a:extLst>
          </p:cNvPr>
          <p:cNvSpPr/>
          <p:nvPr/>
        </p:nvSpPr>
        <p:spPr>
          <a:xfrm>
            <a:off x="3327919"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Arrow: Chevron 53">
            <a:extLst>
              <a:ext uri="{FF2B5EF4-FFF2-40B4-BE49-F238E27FC236}">
                <a16:creationId xmlns:a16="http://schemas.microsoft.com/office/drawing/2014/main" id="{00EA7173-C23A-4E35-8AB5-7CC7F4DDA981}"/>
              </a:ext>
            </a:extLst>
          </p:cNvPr>
          <p:cNvSpPr/>
          <p:nvPr/>
        </p:nvSpPr>
        <p:spPr>
          <a:xfrm>
            <a:off x="3809921"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Arrow: Chevron 54">
            <a:extLst>
              <a:ext uri="{FF2B5EF4-FFF2-40B4-BE49-F238E27FC236}">
                <a16:creationId xmlns:a16="http://schemas.microsoft.com/office/drawing/2014/main" id="{880E0C56-BDC6-420F-B57A-30927FDC3AFB}"/>
              </a:ext>
            </a:extLst>
          </p:cNvPr>
          <p:cNvSpPr/>
          <p:nvPr/>
        </p:nvSpPr>
        <p:spPr>
          <a:xfrm>
            <a:off x="4291923"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8" name="Arrow: Chevron 57">
            <a:extLst>
              <a:ext uri="{FF2B5EF4-FFF2-40B4-BE49-F238E27FC236}">
                <a16:creationId xmlns:a16="http://schemas.microsoft.com/office/drawing/2014/main" id="{B532AE7C-0185-41F8-85C1-B1A4EAF1D99F}"/>
              </a:ext>
            </a:extLst>
          </p:cNvPr>
          <p:cNvSpPr/>
          <p:nvPr/>
        </p:nvSpPr>
        <p:spPr>
          <a:xfrm>
            <a:off x="4773925"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Arrow: Chevron 58">
            <a:extLst>
              <a:ext uri="{FF2B5EF4-FFF2-40B4-BE49-F238E27FC236}">
                <a16:creationId xmlns:a16="http://schemas.microsoft.com/office/drawing/2014/main" id="{4FF88B49-D5F7-4E8E-83AB-C58E96CC2B7C}"/>
              </a:ext>
            </a:extLst>
          </p:cNvPr>
          <p:cNvSpPr/>
          <p:nvPr/>
        </p:nvSpPr>
        <p:spPr>
          <a:xfrm>
            <a:off x="5255927"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Arrow: Chevron 59">
            <a:extLst>
              <a:ext uri="{FF2B5EF4-FFF2-40B4-BE49-F238E27FC236}">
                <a16:creationId xmlns:a16="http://schemas.microsoft.com/office/drawing/2014/main" id="{01D9F85E-9BDA-4D6C-9100-12A5400A6AB5}"/>
              </a:ext>
            </a:extLst>
          </p:cNvPr>
          <p:cNvSpPr/>
          <p:nvPr/>
        </p:nvSpPr>
        <p:spPr>
          <a:xfrm>
            <a:off x="5737929"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Arrow: Chevron 60">
            <a:extLst>
              <a:ext uri="{FF2B5EF4-FFF2-40B4-BE49-F238E27FC236}">
                <a16:creationId xmlns:a16="http://schemas.microsoft.com/office/drawing/2014/main" id="{E8A405B1-1ED9-4070-B53D-6BE62836B7CE}"/>
              </a:ext>
            </a:extLst>
          </p:cNvPr>
          <p:cNvSpPr/>
          <p:nvPr/>
        </p:nvSpPr>
        <p:spPr>
          <a:xfrm>
            <a:off x="6219931"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Arrow: Chevron 61">
            <a:extLst>
              <a:ext uri="{FF2B5EF4-FFF2-40B4-BE49-F238E27FC236}">
                <a16:creationId xmlns:a16="http://schemas.microsoft.com/office/drawing/2014/main" id="{B9528D73-E157-4819-B252-218F36BD3B9E}"/>
              </a:ext>
            </a:extLst>
          </p:cNvPr>
          <p:cNvSpPr/>
          <p:nvPr/>
        </p:nvSpPr>
        <p:spPr>
          <a:xfrm>
            <a:off x="6701933"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Arrow: Chevron 62">
            <a:extLst>
              <a:ext uri="{FF2B5EF4-FFF2-40B4-BE49-F238E27FC236}">
                <a16:creationId xmlns:a16="http://schemas.microsoft.com/office/drawing/2014/main" id="{F257C9DA-A5DB-42DF-BAB0-20AA162A9C90}"/>
              </a:ext>
            </a:extLst>
          </p:cNvPr>
          <p:cNvSpPr/>
          <p:nvPr/>
        </p:nvSpPr>
        <p:spPr>
          <a:xfrm>
            <a:off x="7183935"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Arrow: Chevron 63">
            <a:extLst>
              <a:ext uri="{FF2B5EF4-FFF2-40B4-BE49-F238E27FC236}">
                <a16:creationId xmlns:a16="http://schemas.microsoft.com/office/drawing/2014/main" id="{C65AF44F-6C53-4038-B8AA-101992E303BE}"/>
              </a:ext>
            </a:extLst>
          </p:cNvPr>
          <p:cNvSpPr/>
          <p:nvPr/>
        </p:nvSpPr>
        <p:spPr>
          <a:xfrm>
            <a:off x="7665937"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Arrow: Chevron 64">
            <a:extLst>
              <a:ext uri="{FF2B5EF4-FFF2-40B4-BE49-F238E27FC236}">
                <a16:creationId xmlns:a16="http://schemas.microsoft.com/office/drawing/2014/main" id="{07DA485F-4075-4ED4-9CE9-FE71FAC05492}"/>
              </a:ext>
            </a:extLst>
          </p:cNvPr>
          <p:cNvSpPr/>
          <p:nvPr/>
        </p:nvSpPr>
        <p:spPr>
          <a:xfrm>
            <a:off x="8147939"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Chevron 65">
            <a:extLst>
              <a:ext uri="{FF2B5EF4-FFF2-40B4-BE49-F238E27FC236}">
                <a16:creationId xmlns:a16="http://schemas.microsoft.com/office/drawing/2014/main" id="{1BCFF9E8-C4EF-4FC7-A57A-178F68C55E5E}"/>
              </a:ext>
            </a:extLst>
          </p:cNvPr>
          <p:cNvSpPr/>
          <p:nvPr/>
        </p:nvSpPr>
        <p:spPr>
          <a:xfrm>
            <a:off x="8629941"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Arrow: Chevron 66">
            <a:extLst>
              <a:ext uri="{FF2B5EF4-FFF2-40B4-BE49-F238E27FC236}">
                <a16:creationId xmlns:a16="http://schemas.microsoft.com/office/drawing/2014/main" id="{E2F7E46D-2514-4C8A-8D8F-4F98D9A98CC7}"/>
              </a:ext>
            </a:extLst>
          </p:cNvPr>
          <p:cNvSpPr/>
          <p:nvPr/>
        </p:nvSpPr>
        <p:spPr>
          <a:xfrm>
            <a:off x="9111943" y="3900472"/>
            <a:ext cx="502920" cy="270323"/>
          </a:xfrm>
          <a:prstGeom prst="chevron">
            <a:avLst>
              <a:gd name="adj" fmla="val 49471"/>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8" name="Arrow: Chevron 97">
            <a:extLst>
              <a:ext uri="{FF2B5EF4-FFF2-40B4-BE49-F238E27FC236}">
                <a16:creationId xmlns:a16="http://schemas.microsoft.com/office/drawing/2014/main" id="{7D1FA11A-F371-4B41-ADE1-8AAA54103DB1}"/>
              </a:ext>
            </a:extLst>
          </p:cNvPr>
          <p:cNvSpPr/>
          <p:nvPr/>
        </p:nvSpPr>
        <p:spPr>
          <a:xfrm>
            <a:off x="9593945" y="3900472"/>
            <a:ext cx="502920" cy="270323"/>
          </a:xfrm>
          <a:prstGeom prst="chevron">
            <a:avLst>
              <a:gd name="adj" fmla="val 49471"/>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9" name="Arrow: Chevron 98">
            <a:extLst>
              <a:ext uri="{FF2B5EF4-FFF2-40B4-BE49-F238E27FC236}">
                <a16:creationId xmlns:a16="http://schemas.microsoft.com/office/drawing/2014/main" id="{FA0DCAE4-9B77-44AC-A34F-D56B6BC7ABE7}"/>
              </a:ext>
            </a:extLst>
          </p:cNvPr>
          <p:cNvSpPr/>
          <p:nvPr/>
        </p:nvSpPr>
        <p:spPr>
          <a:xfrm>
            <a:off x="10075947" y="3900472"/>
            <a:ext cx="502920" cy="270323"/>
          </a:xfrm>
          <a:prstGeom prst="chevron">
            <a:avLst>
              <a:gd name="adj" fmla="val 494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0" name="Arrow: Chevron 99">
            <a:extLst>
              <a:ext uri="{FF2B5EF4-FFF2-40B4-BE49-F238E27FC236}">
                <a16:creationId xmlns:a16="http://schemas.microsoft.com/office/drawing/2014/main" id="{3FB8D962-50E6-477A-90DA-AF8F99592E16}"/>
              </a:ext>
            </a:extLst>
          </p:cNvPr>
          <p:cNvSpPr/>
          <p:nvPr/>
        </p:nvSpPr>
        <p:spPr>
          <a:xfrm>
            <a:off x="11039960" y="3900472"/>
            <a:ext cx="502920" cy="270323"/>
          </a:xfrm>
          <a:prstGeom prst="chevron">
            <a:avLst>
              <a:gd name="adj" fmla="val 494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Arrow: Chevron 46">
            <a:extLst>
              <a:ext uri="{FF2B5EF4-FFF2-40B4-BE49-F238E27FC236}">
                <a16:creationId xmlns:a16="http://schemas.microsoft.com/office/drawing/2014/main" id="{103F375E-5179-4C5C-A551-3049F481444D}"/>
              </a:ext>
            </a:extLst>
          </p:cNvPr>
          <p:cNvSpPr/>
          <p:nvPr/>
        </p:nvSpPr>
        <p:spPr>
          <a:xfrm>
            <a:off x="10557949" y="3900472"/>
            <a:ext cx="502920" cy="270323"/>
          </a:xfrm>
          <a:prstGeom prst="chevron">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Arrow: Chevron 56">
            <a:extLst>
              <a:ext uri="{FF2B5EF4-FFF2-40B4-BE49-F238E27FC236}">
                <a16:creationId xmlns:a16="http://schemas.microsoft.com/office/drawing/2014/main" id="{5C254C3C-55C4-47C5-A987-CB3FBD44929A}"/>
              </a:ext>
            </a:extLst>
          </p:cNvPr>
          <p:cNvSpPr/>
          <p:nvPr/>
        </p:nvSpPr>
        <p:spPr>
          <a:xfrm>
            <a:off x="435907" y="3900472"/>
            <a:ext cx="502920" cy="2703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163046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6394-A477-C691-6FA6-7348B20BC192}"/>
              </a:ext>
            </a:extLst>
          </p:cNvPr>
          <p:cNvSpPr>
            <a:spLocks noGrp="1"/>
          </p:cNvSpPr>
          <p:nvPr>
            <p:ph type="title"/>
          </p:nvPr>
        </p:nvSpPr>
        <p:spPr>
          <a:xfrm>
            <a:off x="730799" y="1166880"/>
            <a:ext cx="9505021" cy="1303809"/>
          </a:xfrm>
        </p:spPr>
        <p:txBody>
          <a:bodyPr/>
          <a:lstStyle/>
          <a:p>
            <a:r>
              <a:rPr lang="en-US" dirty="0"/>
              <a:t>2. Take aim at your retirement target</a:t>
            </a:r>
          </a:p>
        </p:txBody>
      </p:sp>
      <p:sp>
        <p:nvSpPr>
          <p:cNvPr id="4" name="Text Placeholder 3">
            <a:extLst>
              <a:ext uri="{FF2B5EF4-FFF2-40B4-BE49-F238E27FC236}">
                <a16:creationId xmlns:a16="http://schemas.microsoft.com/office/drawing/2014/main" id="{7B739D58-88DC-813C-02FD-BFB9E2AB2F2C}"/>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2808635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SELTIME" val="05/29/2019 3:39:47 PM"/>
</p:tagLst>
</file>

<file path=ppt/tags/tag3.xml><?xml version="1.0" encoding="utf-8"?>
<p:tagLst xmlns:a="http://schemas.openxmlformats.org/drawingml/2006/main" xmlns:r="http://schemas.openxmlformats.org/officeDocument/2006/relationships" xmlns:p="http://schemas.openxmlformats.org/presentationml/2006/main">
  <p:tag name="SELTIME" val="05/29/2019 3:39:44 PM"/>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Evolved_VI">
  <a:themeElements>
    <a:clrScheme name="New VI">
      <a:dk1>
        <a:srgbClr val="000000"/>
      </a:dk1>
      <a:lt1>
        <a:srgbClr val="FFFFFF"/>
      </a:lt1>
      <a:dk2>
        <a:srgbClr val="DDEAFF"/>
      </a:dk2>
      <a:lt2>
        <a:srgbClr val="ECEDEE"/>
      </a:lt2>
      <a:accent1>
        <a:srgbClr val="002EB8"/>
      </a:accent1>
      <a:accent2>
        <a:srgbClr val="00BFB3"/>
      </a:accent2>
      <a:accent3>
        <a:srgbClr val="FF6035"/>
      </a:accent3>
      <a:accent4>
        <a:srgbClr val="6730E3"/>
      </a:accent4>
      <a:accent5>
        <a:srgbClr val="9EA1A8"/>
      </a:accent5>
      <a:accent6>
        <a:srgbClr val="B623E7"/>
      </a:accent6>
      <a:hlink>
        <a:srgbClr val="008077"/>
      </a:hlink>
      <a:folHlink>
        <a:srgbClr val="008077"/>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algn="l">
          <a:spcAft>
            <a:spcPts val="800"/>
          </a:spcAft>
          <a:defRPr sz="2000" dirty="0" smtClean="0"/>
        </a:defPPr>
      </a:lstStyle>
    </a:txDef>
  </a:objectDefaults>
  <a:extraClrSchemeLst/>
  <a:custClrLst>
    <a:custClr name="FT BLUE">
      <a:srgbClr val="002EB8"/>
    </a:custClr>
    <a:custClr name="FT TEAL3">
      <a:srgbClr val="00BFB3"/>
    </a:custClr>
    <a:custClr name="FT ORANGE">
      <a:srgbClr val="FF6035"/>
    </a:custClr>
    <a:custClr name="FT PURPLE">
      <a:srgbClr val="6730E3"/>
    </a:custClr>
    <a:custClr name="FT GRAY4">
      <a:srgbClr val="9EA1A8"/>
    </a:custClr>
    <a:custClr name="FT FUCHSIA">
      <a:srgbClr val="B623E7"/>
    </a:custClr>
    <a:custClr name="FT BLUE4">
      <a:srgbClr val="3769FF"/>
    </a:custClr>
    <a:custClr name="FT TEAL5">
      <a:srgbClr val="005C56"/>
    </a:custClr>
    <a:custClr name="FT PURPLE4">
      <a:srgbClr val="9F7DED"/>
    </a:custClr>
    <a:custClr name="FT ORANGE5">
      <a:srgbClr val="B82800"/>
    </a:custClr>
    <a:custClr name="FT BLUE">
      <a:srgbClr val="002EB8"/>
    </a:custClr>
    <a:custClr name="FT TEAL2">
      <a:srgbClr val="72DBD5"/>
    </a:custClr>
    <a:custClr name="FT BLUE2">
      <a:srgbClr val="ADC2FF"/>
    </a:custClr>
    <a:custClr name="FT GRAY2">
      <a:srgbClr val="D4D5D8"/>
    </a:custClr>
    <a:custClr name="FT PURPLE3">
      <a:srgbClr val="C0AAF3"/>
    </a:custClr>
    <a:custClr name="FT GRAY4">
      <a:srgbClr val="9EA1A8"/>
    </a:custClr>
    <a:custClr name="BLANK">
      <a:srgbClr val="FFFFFF"/>
    </a:custClr>
    <a:custClr name="BLANK">
      <a:srgbClr val="FFFFFF"/>
    </a:custClr>
    <a:custClr name="BLANK">
      <a:srgbClr val="FFFFFF"/>
    </a:custClr>
    <a:custClr name="BLANK">
      <a:srgbClr val="FFFFFF"/>
    </a:custClr>
    <a:custClr name="FT BLUE">
      <a:srgbClr val="002EB8"/>
    </a:custClr>
    <a:custClr name="FT BLUE5">
      <a:srgbClr val="1446E1"/>
    </a:custClr>
    <a:custClr name="FT BLUE1">
      <a:srgbClr val="DDEAFF"/>
    </a:custClr>
    <a:custClr name="FT TEAL5">
      <a:srgbClr val="005C56"/>
    </a:custClr>
    <a:custClr name="FT TEAL">
      <a:srgbClr val="008077"/>
    </a:custClr>
    <a:custClr name="FT TEAL1">
      <a:srgbClr val="E1F7F7"/>
    </a:custClr>
    <a:custClr name="FT PURPLE">
      <a:srgbClr val="6730E3"/>
    </a:custClr>
    <a:custClr name="FT PURPLE1">
      <a:srgbClr val="EEE9FC"/>
    </a:custClr>
    <a:custClr name="FT GRAY6">
      <a:srgbClr val="5C5E66"/>
    </a:custClr>
    <a:custClr name="FT GRAY1">
      <a:srgbClr val="ECEDEE"/>
    </a:custClr>
  </a:custClrLst>
  <a:extLst>
    <a:ext uri="{05A4C25C-085E-4340-85A3-A5531E510DB2}">
      <thm15:themeFamily xmlns:thm15="http://schemas.microsoft.com/office/thememl/2012/main" name="Evolved_VI" id="{97133FA6-3540-43B6-9AF9-474253A46D6A}" vid="{221EBCA3-AE35-4346-9F11-E7222D012242}"/>
    </a:ext>
  </a:extLst>
</a:theme>
</file>

<file path=ppt/theme/theme3.xml><?xml version="1.0" encoding="utf-8"?>
<a:theme xmlns:a="http://schemas.openxmlformats.org/drawingml/2006/main" name="Office Theme">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VariableList UniqueId="1b580cd3-b4f8-42b0-8a76-db21f1363989" Name="Computed" ContentType="XML" MajorVersion="0" MinorVersion="1" isLocalCopy="False" IsBaseObject="False" DataSourceId="3041c5ad-87b9-44c3-a1e3-9799e061861f" DataSourceMajorVersion="0" DataSourceMinorVersion="1"/>
</file>

<file path=customXml/item11.xml><?xml version="1.0" encoding="utf-8"?>
<VariableList UniqueId="cf98ee45-ce50-453b-8df0-34d5e357c103" Name="System" ContentType="XML" MajorVersion="0" MinorVersion="1" isLocalCopy="False" IsBaseObject="False" DataSourceId="93a4cef1-7188-4b29-ab42-9eb65080b59d" DataSourceMajorVersion="0" DataSourceMinorVersion="1"/>
</file>

<file path=customXml/item2.xml><?xml version="1.0" encoding="utf-8"?>
<p:properties xmlns:p="http://schemas.microsoft.com/office/2006/metadata/properties" xmlns:xsi="http://www.w3.org/2001/XMLSchema-instance" xmlns:pc="http://schemas.microsoft.com/office/infopath/2007/PartnerControls">
  <documentManagement>
    <TaxCatchAll xmlns="3887ee5d-3c32-4a4b-9faa-45cff5d6d1ea" xsi:nil="true"/>
    <lcf76f155ced4ddcb4097134ff3c332f xmlns="2c2c0c96-09f7-4f3c-8361-63454be69b59">
      <Terms xmlns="http://schemas.microsoft.com/office/infopath/2007/PartnerControls"/>
    </lcf76f155ced4ddcb4097134ff3c332f>
    <_dlc_DocId xmlns="3887ee5d-3c32-4a4b-9faa-45cff5d6d1ea">4SPE5PTTAYEA-178638068-27006</_dlc_DocId>
    <_dlc_DocIdUrl xmlns="3887ee5d-3c32-4a4b-9faa-45cff5d6d1ea">
      <Url>https://franklintempleton.sharepoint.com/teams/fta/_layouts/15/DocIdRedir.aspx?ID=4SPE5PTTAYEA-178638068-27006</Url>
      <Description>4SPE5PTTAYEA-178638068-27006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CBE307B00B9494B8804B067914411FE" ma:contentTypeVersion="1140" ma:contentTypeDescription="Create a new document." ma:contentTypeScope="" ma:versionID="a9420035ad9bcc7787f6b8cfe2fbcce5">
  <xsd:schema xmlns:xsd="http://www.w3.org/2001/XMLSchema" xmlns:xs="http://www.w3.org/2001/XMLSchema" xmlns:p="http://schemas.microsoft.com/office/2006/metadata/properties" xmlns:ns2="3887ee5d-3c32-4a4b-9faa-45cff5d6d1ea" xmlns:ns3="2c2c0c96-09f7-4f3c-8361-63454be69b59" targetNamespace="http://schemas.microsoft.com/office/2006/metadata/properties" ma:root="true" ma:fieldsID="d912889b058e534ee9353ebf2a524b14" ns2:_="" ns3:_="">
    <xsd:import namespace="3887ee5d-3c32-4a4b-9faa-45cff5d6d1ea"/>
    <xsd:import namespace="2c2c0c96-09f7-4f3c-8361-63454be69b59"/>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7ee5d-3c32-4a4b-9faa-45cff5d6d1ea"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01d7413-b7b9-4f41-a385-692441f3a053}" ma:internalName="TaxCatchAll" ma:showField="CatchAllData" ma:web="3887ee5d-3c32-4a4b-9faa-45cff5d6d1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c2c0c96-09f7-4f3c-8361-63454be69b59" elementFormDefault="qualified">
    <xsd:import namespace="http://schemas.microsoft.com/office/2006/documentManagement/types"/>
    <xsd:import namespace="http://schemas.microsoft.com/office/infopath/2007/PartnerControls"/>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a2cf999-78fc-4b4f-9c94-c21be84841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VariableListDefinition name="Computed" displayName="Computed" id="1b580cd3-b4f8-42b0-8a76-db21f1363989" isdomainofvalue="False" dataSourceId="3041c5ad-87b9-44c3-a1e3-9799e061861f"/>
</file>

<file path=customXml/item6.xml><?xml version="1.0" encoding="utf-8"?>
<AllExternalAdhocVariableMappings/>
</file>

<file path=customXml/item7.xml><?xml version="1.0" encoding="utf-8"?>
<VariableList UniqueId="ff0b522b-366f-43de-925a-15a72de91b83" Name="AD_HOC" ContentType="XML" MajorVersion="0" MinorVersion="1" isLocalCopy="False" IsBaseObject="False" DataSourceId="b6550304-bbd9-472f-b42f-40905f48c4ea" DataSourceMajorVersion="0" DataSourceMinorVersion="1"/>
</file>

<file path=customXml/item8.xml><?xml version="1.0" encoding="utf-8"?>
<VariableListDefinition name="AD_HOC" displayName="AD_HOC" id="ff0b522b-366f-43de-925a-15a72de91b83" isdomainofvalue="False" dataSourceId="b6550304-bbd9-472f-b42f-40905f48c4ea"/>
</file>

<file path=customXml/item9.xml><?xml version="1.0" encoding="utf-8"?>
<VariableListDefinition name="System" displayName="System" id="cf98ee45-ce50-453b-8df0-34d5e357c103" isdomainofvalue="False" dataSourceId="93a4cef1-7188-4b29-ab42-9eb65080b59d"/>
</file>

<file path=customXml/itemProps1.xml><?xml version="1.0" encoding="utf-8"?>
<ds:datastoreItem xmlns:ds="http://schemas.openxmlformats.org/officeDocument/2006/customXml" ds:itemID="{B6089380-6F5D-4584-B0BD-05094FABD083}">
  <ds:schemaRefs>
    <ds:schemaRef ds:uri="http://schemas.microsoft.com/sharepoint/v3/contenttype/forms"/>
  </ds:schemaRefs>
</ds:datastoreItem>
</file>

<file path=customXml/itemProps10.xml><?xml version="1.0" encoding="utf-8"?>
<ds:datastoreItem xmlns:ds="http://schemas.openxmlformats.org/officeDocument/2006/customXml" ds:itemID="{3FD43A90-EBE2-44F9-98DA-C2FBCDD52FF0}">
  <ds:schemaRefs/>
</ds:datastoreItem>
</file>

<file path=customXml/itemProps11.xml><?xml version="1.0" encoding="utf-8"?>
<ds:datastoreItem xmlns:ds="http://schemas.openxmlformats.org/officeDocument/2006/customXml" ds:itemID="{A8E35FE1-2E7D-432A-9CDE-9AE865D950BF}">
  <ds:schemaRefs/>
</ds:datastoreItem>
</file>

<file path=customXml/itemProps2.xml><?xml version="1.0" encoding="utf-8"?>
<ds:datastoreItem xmlns:ds="http://schemas.openxmlformats.org/officeDocument/2006/customXml" ds:itemID="{03B0A4AE-7F61-4A44-B914-366CEDDFDC1A}">
  <ds:schemaRefs>
    <ds:schemaRef ds:uri="http://schemas.openxmlformats.org/package/2006/metadata/core-properties"/>
    <ds:schemaRef ds:uri="http://purl.org/dc/dcmitype/"/>
    <ds:schemaRef ds:uri="http://purl.org/dc/terms/"/>
    <ds:schemaRef ds:uri="3887ee5d-3c32-4a4b-9faa-45cff5d6d1ea"/>
    <ds:schemaRef ds:uri="http://schemas.microsoft.com/office/2006/documentManagement/types"/>
    <ds:schemaRef ds:uri="http://www.w3.org/XML/1998/namespace"/>
    <ds:schemaRef ds:uri="http://purl.org/dc/elements/1.1/"/>
    <ds:schemaRef ds:uri="http://schemas.microsoft.com/office/infopath/2007/PartnerControls"/>
    <ds:schemaRef ds:uri="2c2c0c96-09f7-4f3c-8361-63454be69b59"/>
    <ds:schemaRef ds:uri="http://schemas.microsoft.com/office/2006/metadata/properties"/>
  </ds:schemaRefs>
</ds:datastoreItem>
</file>

<file path=customXml/itemProps3.xml><?xml version="1.0" encoding="utf-8"?>
<ds:datastoreItem xmlns:ds="http://schemas.openxmlformats.org/officeDocument/2006/customXml" ds:itemID="{75FF36DB-3FA8-4DF2-B3AF-492C1A7AD596}">
  <ds:schemaRefs>
    <ds:schemaRef ds:uri="http://schemas.microsoft.com/sharepoint/events"/>
  </ds:schemaRefs>
</ds:datastoreItem>
</file>

<file path=customXml/itemProps4.xml><?xml version="1.0" encoding="utf-8"?>
<ds:datastoreItem xmlns:ds="http://schemas.openxmlformats.org/officeDocument/2006/customXml" ds:itemID="{60F54010-6D62-4BDD-8A16-0874AC4B3B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7ee5d-3c32-4a4b-9faa-45cff5d6d1ea"/>
    <ds:schemaRef ds:uri="2c2c0c96-09f7-4f3c-8361-63454be69b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55682AC3-E987-4E44-9798-70B21DBF7037}">
  <ds:schemaRefs/>
</ds:datastoreItem>
</file>

<file path=customXml/itemProps6.xml><?xml version="1.0" encoding="utf-8"?>
<ds:datastoreItem xmlns:ds="http://schemas.openxmlformats.org/officeDocument/2006/customXml" ds:itemID="{AE66FBFF-990F-484D-9C82-52C37544C780}">
  <ds:schemaRefs/>
</ds:datastoreItem>
</file>

<file path=customXml/itemProps7.xml><?xml version="1.0" encoding="utf-8"?>
<ds:datastoreItem xmlns:ds="http://schemas.openxmlformats.org/officeDocument/2006/customXml" ds:itemID="{7B36A3B8-838F-459E-AC55-E5304203D354}">
  <ds:schemaRefs/>
</ds:datastoreItem>
</file>

<file path=customXml/itemProps8.xml><?xml version="1.0" encoding="utf-8"?>
<ds:datastoreItem xmlns:ds="http://schemas.openxmlformats.org/officeDocument/2006/customXml" ds:itemID="{A0F47A13-DFAE-48BA-9BCA-5D364353BE19}">
  <ds:schemaRefs/>
</ds:datastoreItem>
</file>

<file path=customXml/itemProps9.xml><?xml version="1.0" encoding="utf-8"?>
<ds:datastoreItem xmlns:ds="http://schemas.openxmlformats.org/officeDocument/2006/customXml" ds:itemID="{68F987AC-B16D-4E5B-AFE3-68D169F755E3}">
  <ds:schemaRefs/>
</ds:datastoreItem>
</file>

<file path=docProps/app.xml><?xml version="1.0" encoding="utf-8"?>
<Properties xmlns="http://schemas.openxmlformats.org/officeDocument/2006/extended-properties" xmlns:vt="http://schemas.openxmlformats.org/officeDocument/2006/docPropsVTypes">
  <Template>FTI_PPT_0219_16x9</Template>
  <TotalTime>0</TotalTime>
  <Words>10863</Words>
  <Application>Microsoft Office PowerPoint</Application>
  <PresentationFormat>Custom</PresentationFormat>
  <Paragraphs>1027</Paragraphs>
  <Slides>44</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Aptos</vt:lpstr>
      <vt:lpstr>Aptos Display</vt:lpstr>
      <vt:lpstr>Arial</vt:lpstr>
      <vt:lpstr>Arial Black</vt:lpstr>
      <vt:lpstr>Arial Narrow</vt:lpstr>
      <vt:lpstr>Calibri</vt:lpstr>
      <vt:lpstr>Century Gothic</vt:lpstr>
      <vt:lpstr>Custom Design</vt:lpstr>
      <vt:lpstr>Evolved_VI</vt:lpstr>
      <vt:lpstr>The home stretch</vt:lpstr>
      <vt:lpstr>Seven things you need to do in the decade before you retire </vt:lpstr>
      <vt:lpstr>1. Determine when the time is right</vt:lpstr>
      <vt:lpstr>PowerPoint Presentation</vt:lpstr>
      <vt:lpstr>PowerPoint Presentation</vt:lpstr>
      <vt:lpstr>PowerPoint Presentation</vt:lpstr>
      <vt:lpstr>PowerPoint Presentation</vt:lpstr>
      <vt:lpstr>PowerPoint Presentation</vt:lpstr>
      <vt:lpstr>2. Take aim at your retirement target</vt:lpstr>
      <vt:lpstr>PowerPoint Presentation</vt:lpstr>
      <vt:lpstr>PowerPoint Presentation</vt:lpstr>
      <vt:lpstr>PowerPoint Presentation</vt:lpstr>
      <vt:lpstr>3. Maximize your nest egg</vt:lpstr>
      <vt:lpstr>Take advantage of work-sponsored plans</vt:lpstr>
      <vt:lpstr>Participate in catch-up contributions at age 50</vt:lpstr>
      <vt:lpstr>You may be eligible to add personal retirement savings</vt:lpstr>
      <vt:lpstr>Add a spousal IRA for a spouse without income</vt:lpstr>
      <vt:lpstr>How tax-advantaged retirement savings can add up Hypothetical growth of retirement savings with a 6% return</vt:lpstr>
      <vt:lpstr>Get a portfolio checkup</vt:lpstr>
      <vt:lpstr>PowerPoint Presentation</vt:lpstr>
      <vt:lpstr>PowerPoint Presentation</vt:lpstr>
      <vt:lpstr>PowerPoint Presentation</vt:lpstr>
      <vt:lpstr>PowerPoint Presentation</vt:lpstr>
      <vt:lpstr>PowerPoint Presentation</vt:lpstr>
      <vt:lpstr>Create a social security strategy</vt:lpstr>
      <vt:lpstr>PowerPoint Presentation</vt:lpstr>
      <vt:lpstr>PowerPoint Presentation</vt:lpstr>
      <vt:lpstr>PowerPoint Presentation</vt:lpstr>
      <vt:lpstr>PowerPoint Presentation</vt:lpstr>
      <vt:lpstr>Building a retirement income stream</vt:lpstr>
      <vt:lpstr>PowerPoint Presentation</vt:lpstr>
      <vt:lpstr>PowerPoint Presentation</vt:lpstr>
      <vt:lpstr>PowerPoint Presentation</vt:lpstr>
      <vt:lpstr>Look beyond the money</vt:lpstr>
      <vt:lpstr>The human happiness curve</vt:lpstr>
      <vt:lpstr>PowerPoint Presentation</vt:lpstr>
      <vt:lpstr>PowerPoint Presentation</vt:lpstr>
      <vt:lpstr>PowerPoint Presentation</vt:lpstr>
      <vt:lpstr>PowerPoint Presentation</vt:lpstr>
      <vt:lpstr>PowerPoint Presentation</vt:lpstr>
      <vt:lpstr>PowerPoint Presentation</vt:lpstr>
      <vt:lpstr>Seven things you need to do in the decade before you retire </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McCarthy, Ellie</cp:lastModifiedBy>
  <cp:revision>2</cp:revision>
  <dcterms:created xsi:type="dcterms:W3CDTF">2019-04-08T23:39:11Z</dcterms:created>
  <dcterms:modified xsi:type="dcterms:W3CDTF">2026-02-03T17:01:32Z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0x0101002CBE307B00B9494B8804B067914411FE</vt:lpwstr>
  </property>
  <property fmtid="{D5CDD505-2E9C-101B-9397-08002B2CF9AE}" pid="4" name="_dlc_DocIdItemGuid">
    <vt:lpwstr>89044d66-7c3f-4645-bf3f-4d79dcb22180</vt:lpwstr>
  </property>
</Properties>
</file>