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4083" r:id="rId12"/>
  </p:sldMasterIdLst>
  <p:notesMasterIdLst>
    <p:notesMasterId r:id="rId30"/>
  </p:notesMasterIdLst>
  <p:handoutMasterIdLst>
    <p:handoutMasterId r:id="rId31"/>
  </p:handoutMasterIdLst>
  <p:sldIdLst>
    <p:sldId id="1366" r:id="rId13"/>
    <p:sldId id="1367" r:id="rId14"/>
    <p:sldId id="1337" r:id="rId15"/>
    <p:sldId id="1334" r:id="rId16"/>
    <p:sldId id="1340" r:id="rId17"/>
    <p:sldId id="1255" r:id="rId18"/>
    <p:sldId id="629" r:id="rId19"/>
    <p:sldId id="626" r:id="rId20"/>
    <p:sldId id="625" r:id="rId21"/>
    <p:sldId id="624" r:id="rId22"/>
    <p:sldId id="1368" r:id="rId23"/>
    <p:sldId id="1369" r:id="rId24"/>
    <p:sldId id="1370" r:id="rId25"/>
    <p:sldId id="1371" r:id="rId26"/>
    <p:sldId id="1253" r:id="rId27"/>
    <p:sldId id="1365" r:id="rId28"/>
    <p:sldId id="2147375398" r:id="rId29"/>
  </p:sldIdLst>
  <p:sldSz cx="12188825" cy="6858000"/>
  <p:notesSz cx="7010400" cy="9372600"/>
  <p:custDataLst>
    <p:custData r:id="rId6"/>
    <p:custData r:id="rId3"/>
    <p:custData r:id="rId8"/>
    <p:custData r:id="rId5"/>
    <p:custData r:id="rId10"/>
    <p:custData r:id="rId4"/>
    <p:custData r:id="rId7"/>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9" orient="horz" pos="840" userDrawn="1">
          <p15:clr>
            <a:srgbClr val="A4A3A4"/>
          </p15:clr>
        </p15:guide>
        <p15:guide id="32" orient="horz" pos="2496" userDrawn="1">
          <p15:clr>
            <a:srgbClr val="A4A3A4"/>
          </p15:clr>
        </p15:guide>
        <p15:guide id="33" pos="6671" userDrawn="1">
          <p15:clr>
            <a:srgbClr val="A4A3A4"/>
          </p15:clr>
        </p15:guide>
        <p15:guide id="34" pos="285"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CC0066"/>
    <a:srgbClr val="BAD583"/>
    <a:srgbClr val="DFF0F7"/>
    <a:srgbClr val="CCE2F5"/>
    <a:srgbClr val="767676"/>
    <a:srgbClr val="002856"/>
    <a:srgbClr val="81BB00"/>
    <a:srgbClr val="F59B00"/>
    <a:srgbClr val="5FC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9" autoAdjust="0"/>
    <p:restoredTop sz="76004" autoAdjust="0"/>
  </p:normalViewPr>
  <p:slideViewPr>
    <p:cSldViewPr snapToGrid="0">
      <p:cViewPr varScale="1">
        <p:scale>
          <a:sx n="62" d="100"/>
          <a:sy n="62" d="100"/>
        </p:scale>
        <p:origin x="840" y="62"/>
      </p:cViewPr>
      <p:guideLst>
        <p:guide orient="horz" pos="840"/>
        <p:guide orient="horz" pos="2496"/>
        <p:guide pos="6671"/>
        <p:guide pos="28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2" d="100"/>
          <a:sy n="82" d="100"/>
        </p:scale>
        <p:origin x="3918" y="96"/>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B3"/>
            </a:solidFill>
            <a:ln>
              <a:noFill/>
            </a:ln>
            <a:effectLst/>
          </c:spPr>
          <c:invertIfNegative val="0"/>
          <c:dPt>
            <c:idx val="0"/>
            <c:invertIfNegative val="0"/>
            <c:bubble3D val="0"/>
            <c:spPr>
              <a:solidFill>
                <a:srgbClr val="00BFB3"/>
              </a:solidFill>
              <a:ln>
                <a:noFill/>
              </a:ln>
              <a:effectLst/>
            </c:spPr>
            <c:extLst>
              <c:ext xmlns:c16="http://schemas.microsoft.com/office/drawing/2014/chart" uri="{C3380CC4-5D6E-409C-BE32-E72D297353CC}">
                <c16:uniqueId val="{00000023-87ED-4C32-B5B5-48158208B7DA}"/>
              </c:ext>
            </c:extLst>
          </c:dPt>
          <c:dPt>
            <c:idx val="1"/>
            <c:invertIfNegative val="0"/>
            <c:bubble3D val="0"/>
            <c:spPr>
              <a:solidFill>
                <a:srgbClr val="00BFB3"/>
              </a:solidFill>
              <a:ln>
                <a:noFill/>
              </a:ln>
              <a:effectLst/>
            </c:spPr>
            <c:extLst>
              <c:ext xmlns:c16="http://schemas.microsoft.com/office/drawing/2014/chart" uri="{C3380CC4-5D6E-409C-BE32-E72D297353CC}">
                <c16:uniqueId val="{00000001-CC1A-485C-8958-FB7B72A5AA82}"/>
              </c:ext>
            </c:extLst>
          </c:dPt>
          <c:dPt>
            <c:idx val="2"/>
            <c:invertIfNegative val="0"/>
            <c:bubble3D val="0"/>
            <c:spPr>
              <a:solidFill>
                <a:srgbClr val="00BFB3"/>
              </a:solidFill>
              <a:ln>
                <a:noFill/>
              </a:ln>
              <a:effectLst/>
            </c:spPr>
            <c:extLst>
              <c:ext xmlns:c16="http://schemas.microsoft.com/office/drawing/2014/chart" uri="{C3380CC4-5D6E-409C-BE32-E72D297353CC}">
                <c16:uniqueId val="{0000002B-0082-4733-A810-4A187976F06E}"/>
              </c:ext>
            </c:extLst>
          </c:dPt>
          <c:dPt>
            <c:idx val="3"/>
            <c:invertIfNegative val="0"/>
            <c:bubble3D val="0"/>
            <c:spPr>
              <a:solidFill>
                <a:srgbClr val="00BFB3"/>
              </a:solidFill>
              <a:ln>
                <a:noFill/>
              </a:ln>
              <a:effectLst/>
            </c:spPr>
            <c:extLst>
              <c:ext xmlns:c16="http://schemas.microsoft.com/office/drawing/2014/chart" uri="{C3380CC4-5D6E-409C-BE32-E72D297353CC}">
                <c16:uniqueId val="{0000002C-0082-4733-A810-4A187976F06E}"/>
              </c:ext>
            </c:extLst>
          </c:dPt>
          <c:dPt>
            <c:idx val="4"/>
            <c:invertIfNegative val="0"/>
            <c:bubble3D val="0"/>
            <c:spPr>
              <a:solidFill>
                <a:srgbClr val="00BFB3"/>
              </a:solidFill>
              <a:ln>
                <a:noFill/>
              </a:ln>
              <a:effectLst/>
            </c:spPr>
            <c:extLst>
              <c:ext xmlns:c16="http://schemas.microsoft.com/office/drawing/2014/chart" uri="{C3380CC4-5D6E-409C-BE32-E72D297353CC}">
                <c16:uniqueId val="{00000024-87ED-4C32-B5B5-48158208B7DA}"/>
              </c:ext>
            </c:extLst>
          </c:dPt>
          <c:dPt>
            <c:idx val="5"/>
            <c:invertIfNegative val="0"/>
            <c:bubble3D val="0"/>
            <c:spPr>
              <a:solidFill>
                <a:srgbClr val="00BFB3"/>
              </a:solidFill>
              <a:ln>
                <a:noFill/>
              </a:ln>
              <a:effectLst/>
            </c:spPr>
            <c:extLst>
              <c:ext xmlns:c16="http://schemas.microsoft.com/office/drawing/2014/chart" uri="{C3380CC4-5D6E-409C-BE32-E72D297353CC}">
                <c16:uniqueId val="{00000003-CC1A-485C-8958-FB7B72A5AA82}"/>
              </c:ext>
            </c:extLst>
          </c:dPt>
          <c:dPt>
            <c:idx val="6"/>
            <c:invertIfNegative val="0"/>
            <c:bubble3D val="0"/>
            <c:spPr>
              <a:solidFill>
                <a:srgbClr val="00BFB3"/>
              </a:solidFill>
              <a:ln>
                <a:noFill/>
              </a:ln>
              <a:effectLst/>
            </c:spPr>
            <c:extLst>
              <c:ext xmlns:c16="http://schemas.microsoft.com/office/drawing/2014/chart" uri="{C3380CC4-5D6E-409C-BE32-E72D297353CC}">
                <c16:uniqueId val="{00000005-CC1A-485C-8958-FB7B72A5AA82}"/>
              </c:ext>
            </c:extLst>
          </c:dPt>
          <c:dPt>
            <c:idx val="7"/>
            <c:invertIfNegative val="0"/>
            <c:bubble3D val="0"/>
            <c:spPr>
              <a:solidFill>
                <a:srgbClr val="00BFB3"/>
              </a:solidFill>
              <a:ln>
                <a:noFill/>
              </a:ln>
              <a:effectLst/>
            </c:spPr>
            <c:extLst>
              <c:ext xmlns:c16="http://schemas.microsoft.com/office/drawing/2014/chart" uri="{C3380CC4-5D6E-409C-BE32-E72D297353CC}">
                <c16:uniqueId val="{00000007-CC1A-485C-8958-FB7B72A5AA82}"/>
              </c:ext>
            </c:extLst>
          </c:dPt>
          <c:dPt>
            <c:idx val="8"/>
            <c:invertIfNegative val="0"/>
            <c:bubble3D val="0"/>
            <c:spPr>
              <a:solidFill>
                <a:srgbClr val="00BFB3"/>
              </a:solidFill>
              <a:ln>
                <a:noFill/>
              </a:ln>
              <a:effectLst/>
            </c:spPr>
            <c:extLst>
              <c:ext xmlns:c16="http://schemas.microsoft.com/office/drawing/2014/chart" uri="{C3380CC4-5D6E-409C-BE32-E72D297353CC}">
                <c16:uniqueId val="{00000009-CC1A-485C-8958-FB7B72A5AA82}"/>
              </c:ext>
            </c:extLst>
          </c:dPt>
          <c:dPt>
            <c:idx val="9"/>
            <c:invertIfNegative val="0"/>
            <c:bubble3D val="0"/>
            <c:spPr>
              <a:solidFill>
                <a:srgbClr val="00BFB3"/>
              </a:solidFill>
              <a:ln>
                <a:noFill/>
              </a:ln>
              <a:effectLst/>
            </c:spPr>
            <c:extLst>
              <c:ext xmlns:c16="http://schemas.microsoft.com/office/drawing/2014/chart" uri="{C3380CC4-5D6E-409C-BE32-E72D297353CC}">
                <c16:uniqueId val="{0000000B-CC1A-485C-8958-FB7B72A5AA82}"/>
              </c:ext>
            </c:extLst>
          </c:dPt>
          <c:dPt>
            <c:idx val="10"/>
            <c:invertIfNegative val="0"/>
            <c:bubble3D val="0"/>
            <c:spPr>
              <a:solidFill>
                <a:srgbClr val="00BFB3"/>
              </a:solidFill>
              <a:ln>
                <a:noFill/>
              </a:ln>
              <a:effectLst/>
            </c:spPr>
            <c:extLst>
              <c:ext xmlns:c16="http://schemas.microsoft.com/office/drawing/2014/chart" uri="{C3380CC4-5D6E-409C-BE32-E72D297353CC}">
                <c16:uniqueId val="{0000002D-0082-4733-A810-4A187976F06E}"/>
              </c:ext>
            </c:extLst>
          </c:dPt>
          <c:dPt>
            <c:idx val="11"/>
            <c:invertIfNegative val="0"/>
            <c:bubble3D val="0"/>
            <c:spPr>
              <a:solidFill>
                <a:srgbClr val="00BFB3"/>
              </a:solidFill>
              <a:ln>
                <a:noFill/>
              </a:ln>
              <a:effectLst/>
            </c:spPr>
            <c:extLst>
              <c:ext xmlns:c16="http://schemas.microsoft.com/office/drawing/2014/chart" uri="{C3380CC4-5D6E-409C-BE32-E72D297353CC}">
                <c16:uniqueId val="{00000036-F5ED-4B1F-933F-56EC1E10F19F}"/>
              </c:ext>
            </c:extLst>
          </c:dPt>
          <c:dPt>
            <c:idx val="12"/>
            <c:invertIfNegative val="0"/>
            <c:bubble3D val="0"/>
            <c:spPr>
              <a:solidFill>
                <a:srgbClr val="00BFB3"/>
              </a:solidFill>
              <a:ln>
                <a:noFill/>
              </a:ln>
              <a:effectLst/>
            </c:spPr>
            <c:extLst>
              <c:ext xmlns:c16="http://schemas.microsoft.com/office/drawing/2014/chart" uri="{C3380CC4-5D6E-409C-BE32-E72D297353CC}">
                <c16:uniqueId val="{0000002A-87ED-4C32-B5B5-48158208B7DA}"/>
              </c:ext>
            </c:extLst>
          </c:dPt>
          <c:dPt>
            <c:idx val="13"/>
            <c:invertIfNegative val="0"/>
            <c:bubble3D val="0"/>
            <c:spPr>
              <a:solidFill>
                <a:srgbClr val="00BFB3"/>
              </a:solidFill>
              <a:ln>
                <a:noFill/>
              </a:ln>
              <a:effectLst/>
            </c:spPr>
            <c:extLst>
              <c:ext xmlns:c16="http://schemas.microsoft.com/office/drawing/2014/chart" uri="{C3380CC4-5D6E-409C-BE32-E72D297353CC}">
                <c16:uniqueId val="{0000000D-CC1A-485C-8958-FB7B72A5AA82}"/>
              </c:ext>
            </c:extLst>
          </c:dPt>
          <c:dPt>
            <c:idx val="14"/>
            <c:invertIfNegative val="0"/>
            <c:bubble3D val="0"/>
            <c:spPr>
              <a:solidFill>
                <a:srgbClr val="00BFB3"/>
              </a:solidFill>
              <a:ln>
                <a:noFill/>
              </a:ln>
              <a:effectLst/>
            </c:spPr>
            <c:extLst>
              <c:ext xmlns:c16="http://schemas.microsoft.com/office/drawing/2014/chart" uri="{C3380CC4-5D6E-409C-BE32-E72D297353CC}">
                <c16:uniqueId val="{0000000F-CC1A-485C-8958-FB7B72A5AA82}"/>
              </c:ext>
            </c:extLst>
          </c:dPt>
          <c:dPt>
            <c:idx val="15"/>
            <c:invertIfNegative val="0"/>
            <c:bubble3D val="0"/>
            <c:spPr>
              <a:solidFill>
                <a:srgbClr val="00BFB3"/>
              </a:solidFill>
              <a:ln>
                <a:noFill/>
              </a:ln>
              <a:effectLst/>
            </c:spPr>
            <c:extLst>
              <c:ext xmlns:c16="http://schemas.microsoft.com/office/drawing/2014/chart" uri="{C3380CC4-5D6E-409C-BE32-E72D297353CC}">
                <c16:uniqueId val="{00000025-87ED-4C32-B5B5-48158208B7DA}"/>
              </c:ext>
            </c:extLst>
          </c:dPt>
          <c:dPt>
            <c:idx val="16"/>
            <c:invertIfNegative val="0"/>
            <c:bubble3D val="0"/>
            <c:spPr>
              <a:solidFill>
                <a:srgbClr val="00BFB3"/>
              </a:solidFill>
              <a:ln>
                <a:noFill/>
              </a:ln>
              <a:effectLst/>
            </c:spPr>
            <c:extLst>
              <c:ext xmlns:c16="http://schemas.microsoft.com/office/drawing/2014/chart" uri="{C3380CC4-5D6E-409C-BE32-E72D297353CC}">
                <c16:uniqueId val="{00000011-CC1A-485C-8958-FB7B72A5AA82}"/>
              </c:ext>
            </c:extLst>
          </c:dPt>
          <c:dPt>
            <c:idx val="18"/>
            <c:invertIfNegative val="0"/>
            <c:bubble3D val="0"/>
            <c:spPr>
              <a:solidFill>
                <a:srgbClr val="00BFB3"/>
              </a:solidFill>
              <a:ln>
                <a:noFill/>
              </a:ln>
              <a:effectLst/>
            </c:spPr>
            <c:extLst>
              <c:ext xmlns:c16="http://schemas.microsoft.com/office/drawing/2014/chart" uri="{C3380CC4-5D6E-409C-BE32-E72D297353CC}">
                <c16:uniqueId val="{00000026-87ED-4C32-B5B5-48158208B7DA}"/>
              </c:ext>
            </c:extLst>
          </c:dPt>
          <c:dPt>
            <c:idx val="19"/>
            <c:invertIfNegative val="0"/>
            <c:bubble3D val="0"/>
            <c:spPr>
              <a:solidFill>
                <a:srgbClr val="00BFB3"/>
              </a:solidFill>
              <a:ln>
                <a:noFill/>
              </a:ln>
              <a:effectLst/>
            </c:spPr>
            <c:extLst>
              <c:ext xmlns:c16="http://schemas.microsoft.com/office/drawing/2014/chart" uri="{C3380CC4-5D6E-409C-BE32-E72D297353CC}">
                <c16:uniqueId val="{00000013-CC1A-485C-8958-FB7B72A5AA82}"/>
              </c:ext>
            </c:extLst>
          </c:dPt>
          <c:dPt>
            <c:idx val="20"/>
            <c:invertIfNegative val="0"/>
            <c:bubble3D val="0"/>
            <c:spPr>
              <a:solidFill>
                <a:srgbClr val="00BFB3"/>
              </a:solidFill>
              <a:ln>
                <a:noFill/>
              </a:ln>
              <a:effectLst/>
            </c:spPr>
            <c:extLst>
              <c:ext xmlns:c16="http://schemas.microsoft.com/office/drawing/2014/chart" uri="{C3380CC4-5D6E-409C-BE32-E72D297353CC}">
                <c16:uniqueId val="{00000015-CC1A-485C-8958-FB7B72A5AA82}"/>
              </c:ext>
            </c:extLst>
          </c:dPt>
          <c:dPt>
            <c:idx val="21"/>
            <c:invertIfNegative val="0"/>
            <c:bubble3D val="0"/>
            <c:spPr>
              <a:solidFill>
                <a:srgbClr val="00BFB3"/>
              </a:solidFill>
              <a:ln>
                <a:noFill/>
              </a:ln>
              <a:effectLst/>
            </c:spPr>
            <c:extLst>
              <c:ext xmlns:c16="http://schemas.microsoft.com/office/drawing/2014/chart" uri="{C3380CC4-5D6E-409C-BE32-E72D297353CC}">
                <c16:uniqueId val="{00000027-87ED-4C32-B5B5-48158208B7DA}"/>
              </c:ext>
            </c:extLst>
          </c:dPt>
          <c:dPt>
            <c:idx val="22"/>
            <c:invertIfNegative val="0"/>
            <c:bubble3D val="0"/>
            <c:spPr>
              <a:solidFill>
                <a:srgbClr val="00BFB3"/>
              </a:solidFill>
              <a:ln>
                <a:noFill/>
              </a:ln>
              <a:effectLst/>
            </c:spPr>
            <c:extLst>
              <c:ext xmlns:c16="http://schemas.microsoft.com/office/drawing/2014/chart" uri="{C3380CC4-5D6E-409C-BE32-E72D297353CC}">
                <c16:uniqueId val="{00000017-CC1A-485C-8958-FB7B72A5AA82}"/>
              </c:ext>
            </c:extLst>
          </c:dPt>
          <c:dPt>
            <c:idx val="23"/>
            <c:invertIfNegative val="0"/>
            <c:bubble3D val="0"/>
            <c:spPr>
              <a:solidFill>
                <a:srgbClr val="00BFB3"/>
              </a:solidFill>
              <a:ln>
                <a:noFill/>
              </a:ln>
              <a:effectLst/>
            </c:spPr>
            <c:extLst>
              <c:ext xmlns:c16="http://schemas.microsoft.com/office/drawing/2014/chart" uri="{C3380CC4-5D6E-409C-BE32-E72D297353CC}">
                <c16:uniqueId val="{00000019-CC1A-485C-8958-FB7B72A5AA82}"/>
              </c:ext>
            </c:extLst>
          </c:dPt>
          <c:dPt>
            <c:idx val="24"/>
            <c:invertIfNegative val="0"/>
            <c:bubble3D val="0"/>
            <c:extLst>
              <c:ext xmlns:c16="http://schemas.microsoft.com/office/drawing/2014/chart" uri="{C3380CC4-5D6E-409C-BE32-E72D297353CC}">
                <c16:uniqueId val="{0000001B-CC1A-485C-8958-FB7B72A5AA82}"/>
              </c:ext>
            </c:extLst>
          </c:dPt>
          <c:dPt>
            <c:idx val="25"/>
            <c:invertIfNegative val="0"/>
            <c:bubble3D val="0"/>
            <c:spPr>
              <a:solidFill>
                <a:srgbClr val="00BFB3"/>
              </a:solidFill>
              <a:ln>
                <a:noFill/>
              </a:ln>
              <a:effectLst/>
            </c:spPr>
            <c:extLst>
              <c:ext xmlns:c16="http://schemas.microsoft.com/office/drawing/2014/chart" uri="{C3380CC4-5D6E-409C-BE32-E72D297353CC}">
                <c16:uniqueId val="{00000028-87ED-4C32-B5B5-48158208B7DA}"/>
              </c:ext>
            </c:extLst>
          </c:dPt>
          <c:dPt>
            <c:idx val="26"/>
            <c:invertIfNegative val="0"/>
            <c:bubble3D val="0"/>
            <c:spPr>
              <a:solidFill>
                <a:srgbClr val="00BFB3"/>
              </a:solidFill>
              <a:ln>
                <a:noFill/>
              </a:ln>
              <a:effectLst/>
            </c:spPr>
            <c:extLst>
              <c:ext xmlns:c16="http://schemas.microsoft.com/office/drawing/2014/chart" uri="{C3380CC4-5D6E-409C-BE32-E72D297353CC}">
                <c16:uniqueId val="{0000001D-CC1A-485C-8958-FB7B72A5AA82}"/>
              </c:ext>
            </c:extLst>
          </c:dPt>
          <c:dPt>
            <c:idx val="27"/>
            <c:invertIfNegative val="0"/>
            <c:bubble3D val="0"/>
            <c:spPr>
              <a:solidFill>
                <a:srgbClr val="00BFB3"/>
              </a:solidFill>
              <a:ln>
                <a:noFill/>
              </a:ln>
              <a:effectLst/>
            </c:spPr>
            <c:extLst>
              <c:ext xmlns:c16="http://schemas.microsoft.com/office/drawing/2014/chart" uri="{C3380CC4-5D6E-409C-BE32-E72D297353CC}">
                <c16:uniqueId val="{0000001F-CC1A-485C-8958-FB7B72A5AA82}"/>
              </c:ext>
            </c:extLst>
          </c:dPt>
          <c:dPt>
            <c:idx val="28"/>
            <c:invertIfNegative val="0"/>
            <c:bubble3D val="0"/>
            <c:spPr>
              <a:solidFill>
                <a:srgbClr val="00BFB3"/>
              </a:solidFill>
              <a:ln>
                <a:noFill/>
              </a:ln>
              <a:effectLst/>
            </c:spPr>
            <c:extLst>
              <c:ext xmlns:c16="http://schemas.microsoft.com/office/drawing/2014/chart" uri="{C3380CC4-5D6E-409C-BE32-E72D297353CC}">
                <c16:uniqueId val="{00000029-87ED-4C32-B5B5-48158208B7DA}"/>
              </c:ext>
            </c:extLst>
          </c:dPt>
          <c:dPt>
            <c:idx val="29"/>
            <c:invertIfNegative val="0"/>
            <c:bubble3D val="0"/>
            <c:spPr>
              <a:solidFill>
                <a:srgbClr val="00BFB3"/>
              </a:solidFill>
              <a:ln>
                <a:noFill/>
              </a:ln>
              <a:effectLst/>
            </c:spPr>
            <c:extLst>
              <c:ext xmlns:c16="http://schemas.microsoft.com/office/drawing/2014/chart" uri="{C3380CC4-5D6E-409C-BE32-E72D297353CC}">
                <c16:uniqueId val="{00000021-CC1A-485C-8958-FB7B72A5AA82}"/>
              </c:ext>
            </c:extLst>
          </c:dPt>
          <c:cat>
            <c:numRef>
              <c:f>Sheet1!$A$2:$A$31</c:f>
              <c:numCache>
                <c:formatCode>yyyy</c:formatCode>
                <c:ptCount val="30"/>
                <c:pt idx="0">
                  <c:v>34699</c:v>
                </c:pt>
                <c:pt idx="1">
                  <c:v>35064</c:v>
                </c:pt>
                <c:pt idx="2">
                  <c:v>35430</c:v>
                </c:pt>
                <c:pt idx="3">
                  <c:v>35795</c:v>
                </c:pt>
                <c:pt idx="4">
                  <c:v>36160</c:v>
                </c:pt>
                <c:pt idx="5">
                  <c:v>36525</c:v>
                </c:pt>
                <c:pt idx="6">
                  <c:v>36891</c:v>
                </c:pt>
                <c:pt idx="7">
                  <c:v>37256</c:v>
                </c:pt>
                <c:pt idx="8">
                  <c:v>37621</c:v>
                </c:pt>
                <c:pt idx="9">
                  <c:v>37986</c:v>
                </c:pt>
                <c:pt idx="10">
                  <c:v>38352</c:v>
                </c:pt>
                <c:pt idx="11">
                  <c:v>38717</c:v>
                </c:pt>
                <c:pt idx="12">
                  <c:v>39082</c:v>
                </c:pt>
                <c:pt idx="13">
                  <c:v>39447</c:v>
                </c:pt>
                <c:pt idx="14">
                  <c:v>39813</c:v>
                </c:pt>
                <c:pt idx="15">
                  <c:v>40178</c:v>
                </c:pt>
                <c:pt idx="16">
                  <c:v>40543</c:v>
                </c:pt>
                <c:pt idx="17">
                  <c:v>40908</c:v>
                </c:pt>
                <c:pt idx="18">
                  <c:v>41274</c:v>
                </c:pt>
                <c:pt idx="19">
                  <c:v>41639</c:v>
                </c:pt>
                <c:pt idx="20">
                  <c:v>42004</c:v>
                </c:pt>
                <c:pt idx="21">
                  <c:v>42369</c:v>
                </c:pt>
                <c:pt idx="22">
                  <c:v>42735</c:v>
                </c:pt>
                <c:pt idx="23">
                  <c:v>43100</c:v>
                </c:pt>
                <c:pt idx="24">
                  <c:v>43465</c:v>
                </c:pt>
                <c:pt idx="25">
                  <c:v>43830</c:v>
                </c:pt>
                <c:pt idx="26">
                  <c:v>44196</c:v>
                </c:pt>
                <c:pt idx="27">
                  <c:v>44561</c:v>
                </c:pt>
                <c:pt idx="28">
                  <c:v>44926</c:v>
                </c:pt>
                <c:pt idx="29">
                  <c:v>45291</c:v>
                </c:pt>
              </c:numCache>
            </c:numRef>
          </c:cat>
          <c:val>
            <c:numRef>
              <c:f>Sheet1!$B$2:$B$31</c:f>
              <c:numCache>
                <c:formatCode>"$"#,##0</c:formatCode>
                <c:ptCount val="30"/>
                <c:pt idx="0">
                  <c:v>18100</c:v>
                </c:pt>
                <c:pt idx="1">
                  <c:v>24658.333333333328</c:v>
                </c:pt>
                <c:pt idx="2">
                  <c:v>22716.666666666668</c:v>
                </c:pt>
                <c:pt idx="3">
                  <c:v>24383.333333333328</c:v>
                </c:pt>
                <c:pt idx="4">
                  <c:v>23512.5</c:v>
                </c:pt>
                <c:pt idx="5">
                  <c:v>20429.166666666661</c:v>
                </c:pt>
                <c:pt idx="6">
                  <c:v>23829.166666666668</c:v>
                </c:pt>
                <c:pt idx="7">
                  <c:v>15183.333333333336</c:v>
                </c:pt>
                <c:pt idx="8">
                  <c:v>5500.0000000000009</c:v>
                </c:pt>
                <c:pt idx="9">
                  <c:v>2795.833333333333</c:v>
                </c:pt>
                <c:pt idx="10">
                  <c:v>3483.333333333333</c:v>
                </c:pt>
                <c:pt idx="11">
                  <c:v>21770.833333333328</c:v>
                </c:pt>
                <c:pt idx="12">
                  <c:v>17704.166666666668</c:v>
                </c:pt>
                <c:pt idx="13">
                  <c:v>18412.5</c:v>
                </c:pt>
                <c:pt idx="14">
                  <c:v>10091.666666666666</c:v>
                </c:pt>
                <c:pt idx="15">
                  <c:v>999.99999999999977</c:v>
                </c:pt>
                <c:pt idx="16">
                  <c:v>225.00000000000003</c:v>
                </c:pt>
                <c:pt idx="17">
                  <c:v>129.16666666666666</c:v>
                </c:pt>
                <c:pt idx="18">
                  <c:v>150.00000000000003</c:v>
                </c:pt>
                <c:pt idx="19">
                  <c:v>99.999999999999986</c:v>
                </c:pt>
                <c:pt idx="20">
                  <c:v>83.333333333333329</c:v>
                </c:pt>
                <c:pt idx="21">
                  <c:v>154.16666666666669</c:v>
                </c:pt>
                <c:pt idx="22">
                  <c:v>795.83333333333326</c:v>
                </c:pt>
                <c:pt idx="23">
                  <c:v>3041.666666666667</c:v>
                </c:pt>
                <c:pt idx="24">
                  <c:v>7645.833333333333</c:v>
                </c:pt>
                <c:pt idx="25">
                  <c:v>9508.3333333333339</c:v>
                </c:pt>
                <c:pt idx="26">
                  <c:v>1862.5</c:v>
                </c:pt>
                <c:pt idx="27">
                  <c:v>104.16666666666666</c:v>
                </c:pt>
                <c:pt idx="28">
                  <c:v>7066.6666666666661</c:v>
                </c:pt>
                <c:pt idx="29">
                  <c:v>23883.333333333336</c:v>
                </c:pt>
              </c:numCache>
            </c:numRef>
          </c:val>
          <c:extLst>
            <c:ext xmlns:c16="http://schemas.microsoft.com/office/drawing/2014/chart" uri="{C3380CC4-5D6E-409C-BE32-E72D297353CC}">
              <c16:uniqueId val="{00000022-CC1A-485C-8958-FB7B72A5AA82}"/>
            </c:ext>
          </c:extLst>
        </c:ser>
        <c:ser>
          <c:idx val="1"/>
          <c:order val="1"/>
          <c:tx>
            <c:strRef>
              <c:f>Sheet1!$C$1</c:f>
              <c:strCache>
                <c:ptCount val="1"/>
                <c:pt idx="0">
                  <c:v>Less than 10K</c:v>
                </c:pt>
              </c:strCache>
            </c:strRef>
          </c:tx>
          <c:spPr>
            <a:solidFill>
              <a:srgbClr val="3769FF"/>
            </a:solidFill>
            <a:ln>
              <a:noFill/>
            </a:ln>
            <a:effectLst/>
          </c:spPr>
          <c:invertIfNegative val="0"/>
          <c:cat>
            <c:numRef>
              <c:f>Sheet1!$A$2:$A$31</c:f>
              <c:numCache>
                <c:formatCode>yyyy</c:formatCode>
                <c:ptCount val="30"/>
                <c:pt idx="0">
                  <c:v>34699</c:v>
                </c:pt>
                <c:pt idx="1">
                  <c:v>35064</c:v>
                </c:pt>
                <c:pt idx="2">
                  <c:v>35430</c:v>
                </c:pt>
                <c:pt idx="3">
                  <c:v>35795</c:v>
                </c:pt>
                <c:pt idx="4">
                  <c:v>36160</c:v>
                </c:pt>
                <c:pt idx="5">
                  <c:v>36525</c:v>
                </c:pt>
                <c:pt idx="6">
                  <c:v>36891</c:v>
                </c:pt>
                <c:pt idx="7">
                  <c:v>37256</c:v>
                </c:pt>
                <c:pt idx="8">
                  <c:v>37621</c:v>
                </c:pt>
                <c:pt idx="9">
                  <c:v>37986</c:v>
                </c:pt>
                <c:pt idx="10">
                  <c:v>38352</c:v>
                </c:pt>
                <c:pt idx="11">
                  <c:v>38717</c:v>
                </c:pt>
                <c:pt idx="12">
                  <c:v>39082</c:v>
                </c:pt>
                <c:pt idx="13">
                  <c:v>39447</c:v>
                </c:pt>
                <c:pt idx="14">
                  <c:v>39813</c:v>
                </c:pt>
                <c:pt idx="15">
                  <c:v>40178</c:v>
                </c:pt>
                <c:pt idx="16">
                  <c:v>40543</c:v>
                </c:pt>
                <c:pt idx="17">
                  <c:v>40908</c:v>
                </c:pt>
                <c:pt idx="18">
                  <c:v>41274</c:v>
                </c:pt>
                <c:pt idx="19">
                  <c:v>41639</c:v>
                </c:pt>
                <c:pt idx="20">
                  <c:v>42004</c:v>
                </c:pt>
                <c:pt idx="21">
                  <c:v>42369</c:v>
                </c:pt>
                <c:pt idx="22">
                  <c:v>42735</c:v>
                </c:pt>
                <c:pt idx="23">
                  <c:v>43100</c:v>
                </c:pt>
                <c:pt idx="24">
                  <c:v>43465</c:v>
                </c:pt>
                <c:pt idx="25">
                  <c:v>43830</c:v>
                </c:pt>
                <c:pt idx="26">
                  <c:v>44196</c:v>
                </c:pt>
                <c:pt idx="27">
                  <c:v>44561</c:v>
                </c:pt>
                <c:pt idx="28">
                  <c:v>44926</c:v>
                </c:pt>
                <c:pt idx="29">
                  <c:v>45291</c:v>
                </c:pt>
              </c:numCache>
            </c:numRef>
          </c:cat>
          <c:val>
            <c:numRef>
              <c:f>Sheet1!$C$2:$C$31</c:f>
              <c:numCache>
                <c:formatCode>General</c:formatCode>
                <c:ptCount val="30"/>
                <c:pt idx="8" formatCode="&quot;$&quot;#,##0">
                  <c:v>5500.0000000000009</c:v>
                </c:pt>
                <c:pt idx="9" formatCode="&quot;$&quot;#,##0">
                  <c:v>2795.833333333333</c:v>
                </c:pt>
                <c:pt idx="10" formatCode="&quot;$&quot;#,##0">
                  <c:v>3483.333333333333</c:v>
                </c:pt>
                <c:pt idx="15" formatCode="&quot;$&quot;#,##0">
                  <c:v>999.99999999999977</c:v>
                </c:pt>
                <c:pt idx="16" formatCode="&quot;$&quot;#,##0">
                  <c:v>225.00000000000003</c:v>
                </c:pt>
                <c:pt idx="17" formatCode="&quot;$&quot;#,##0">
                  <c:v>129.16666666666666</c:v>
                </c:pt>
                <c:pt idx="18" formatCode="&quot;$&quot;#,##0">
                  <c:v>150.00000000000003</c:v>
                </c:pt>
                <c:pt idx="19" formatCode="&quot;$&quot;#,##0">
                  <c:v>99.999999999999986</c:v>
                </c:pt>
                <c:pt idx="20" formatCode="&quot;$&quot;#,##0">
                  <c:v>83.333333333333329</c:v>
                </c:pt>
                <c:pt idx="21" formatCode="&quot;$&quot;#,##0">
                  <c:v>154.16666666666669</c:v>
                </c:pt>
                <c:pt idx="22" formatCode="&quot;$&quot;#,##0">
                  <c:v>795.83333333333326</c:v>
                </c:pt>
                <c:pt idx="23" formatCode="&quot;$&quot;#,##0">
                  <c:v>3041.666666666667</c:v>
                </c:pt>
                <c:pt idx="24" formatCode="&quot;$&quot;#,##0">
                  <c:v>7645.833333333333</c:v>
                </c:pt>
                <c:pt idx="25" formatCode="&quot;$&quot;#,##0">
                  <c:v>9508.3333333333339</c:v>
                </c:pt>
                <c:pt idx="26" formatCode="&quot;$&quot;#,##0">
                  <c:v>1862.5</c:v>
                </c:pt>
                <c:pt idx="27" formatCode="&quot;$&quot;#,##0">
                  <c:v>104.16666666666666</c:v>
                </c:pt>
                <c:pt idx="28" formatCode="&quot;$&quot;#,##0">
                  <c:v>7066.6666666666661</c:v>
                </c:pt>
              </c:numCache>
            </c:numRef>
          </c:val>
          <c:extLst>
            <c:ext xmlns:c16="http://schemas.microsoft.com/office/drawing/2014/chart" uri="{C3380CC4-5D6E-409C-BE32-E72D297353CC}">
              <c16:uniqueId val="{00000039-48E3-4B9E-B8B2-9139B35E540E}"/>
            </c:ext>
          </c:extLst>
        </c:ser>
        <c:dLbls>
          <c:showLegendKey val="0"/>
          <c:showVal val="0"/>
          <c:showCatName val="0"/>
          <c:showSerName val="0"/>
          <c:showPercent val="0"/>
          <c:showBubbleSize val="0"/>
        </c:dLbls>
        <c:gapWidth val="100"/>
        <c:overlap val="100"/>
        <c:axId val="636382319"/>
        <c:axId val="691887503"/>
      </c:barChart>
      <c:dateAx>
        <c:axId val="636382319"/>
        <c:scaling>
          <c:orientation val="minMax"/>
          <c:min val="34335"/>
        </c:scaling>
        <c:delete val="0"/>
        <c:axPos val="b"/>
        <c:numFmt formatCode="yyyy"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91887503"/>
        <c:crosses val="autoZero"/>
        <c:auto val="0"/>
        <c:lblOffset val="100"/>
        <c:baseTimeUnit val="years"/>
        <c:majorUnit val="5"/>
        <c:majorTimeUnit val="years"/>
      </c:dateAx>
      <c:valAx>
        <c:axId val="691887503"/>
        <c:scaling>
          <c:orientation val="minMax"/>
          <c:max val="25000"/>
          <c:min val="0"/>
        </c:scaling>
        <c:delete val="0"/>
        <c:axPos val="l"/>
        <c:majorGridlines>
          <c:spPr>
            <a:ln w="12700" cap="flat" cmpd="sng" algn="ctr">
              <a:solidFill>
                <a:srgbClr val="C9C9C9"/>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36382319"/>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598"/>
            </a:solidFill>
            <a:ln>
              <a:noFill/>
            </a:ln>
            <a:effectLst/>
          </c:spPr>
          <c:invertIfNegative val="0"/>
          <c:dPt>
            <c:idx val="0"/>
            <c:invertIfNegative val="0"/>
            <c:bubble3D val="0"/>
            <c:spPr>
              <a:solidFill>
                <a:srgbClr val="3769FF"/>
              </a:solidFill>
              <a:ln>
                <a:noFill/>
              </a:ln>
              <a:effectLst/>
            </c:spPr>
            <c:extLst>
              <c:ext xmlns:c16="http://schemas.microsoft.com/office/drawing/2014/chart" uri="{C3380CC4-5D6E-409C-BE32-E72D297353CC}">
                <c16:uniqueId val="{00000023-87ED-4C32-B5B5-48158208B7DA}"/>
              </c:ext>
            </c:extLst>
          </c:dPt>
          <c:dPt>
            <c:idx val="1"/>
            <c:invertIfNegative val="0"/>
            <c:bubble3D val="0"/>
            <c:spPr>
              <a:solidFill>
                <a:srgbClr val="00BFB3"/>
              </a:solidFill>
              <a:ln>
                <a:noFill/>
              </a:ln>
              <a:effectLst/>
            </c:spPr>
            <c:extLst>
              <c:ext xmlns:c16="http://schemas.microsoft.com/office/drawing/2014/chart" uri="{C3380CC4-5D6E-409C-BE32-E72D297353CC}">
                <c16:uniqueId val="{00000001-CC1A-485C-8958-FB7B72A5AA82}"/>
              </c:ext>
            </c:extLst>
          </c:dPt>
          <c:dPt>
            <c:idx val="2"/>
            <c:invertIfNegative val="0"/>
            <c:bubble3D val="0"/>
            <c:spPr>
              <a:solidFill>
                <a:srgbClr val="00BFB3"/>
              </a:solidFill>
              <a:ln>
                <a:noFill/>
              </a:ln>
              <a:effectLst/>
            </c:spPr>
            <c:extLst>
              <c:ext xmlns:c16="http://schemas.microsoft.com/office/drawing/2014/chart" uri="{C3380CC4-5D6E-409C-BE32-E72D297353CC}">
                <c16:uniqueId val="{0000002B-0082-4733-A810-4A187976F06E}"/>
              </c:ext>
            </c:extLst>
          </c:dPt>
          <c:dPt>
            <c:idx val="3"/>
            <c:invertIfNegative val="0"/>
            <c:bubble3D val="0"/>
            <c:spPr>
              <a:solidFill>
                <a:srgbClr val="00BFB3"/>
              </a:solidFill>
              <a:ln>
                <a:noFill/>
              </a:ln>
              <a:effectLst/>
            </c:spPr>
            <c:extLst>
              <c:ext xmlns:c16="http://schemas.microsoft.com/office/drawing/2014/chart" uri="{C3380CC4-5D6E-409C-BE32-E72D297353CC}">
                <c16:uniqueId val="{0000002C-0082-4733-A810-4A187976F06E}"/>
              </c:ext>
            </c:extLst>
          </c:dPt>
          <c:dPt>
            <c:idx val="4"/>
            <c:invertIfNegative val="0"/>
            <c:bubble3D val="0"/>
            <c:spPr>
              <a:solidFill>
                <a:srgbClr val="00BFB3"/>
              </a:solidFill>
              <a:ln>
                <a:noFill/>
              </a:ln>
              <a:effectLst/>
            </c:spPr>
            <c:extLst>
              <c:ext xmlns:c16="http://schemas.microsoft.com/office/drawing/2014/chart" uri="{C3380CC4-5D6E-409C-BE32-E72D297353CC}">
                <c16:uniqueId val="{00000024-87ED-4C32-B5B5-48158208B7DA}"/>
              </c:ext>
            </c:extLst>
          </c:dPt>
          <c:dPt>
            <c:idx val="5"/>
            <c:invertIfNegative val="0"/>
            <c:bubble3D val="0"/>
            <c:spPr>
              <a:solidFill>
                <a:srgbClr val="00BFB3"/>
              </a:solidFill>
              <a:ln>
                <a:noFill/>
              </a:ln>
              <a:effectLst/>
            </c:spPr>
            <c:extLst>
              <c:ext xmlns:c16="http://schemas.microsoft.com/office/drawing/2014/chart" uri="{C3380CC4-5D6E-409C-BE32-E72D297353CC}">
                <c16:uniqueId val="{00000003-CC1A-485C-8958-FB7B72A5AA82}"/>
              </c:ext>
            </c:extLst>
          </c:dPt>
          <c:dPt>
            <c:idx val="6"/>
            <c:invertIfNegative val="0"/>
            <c:bubble3D val="0"/>
            <c:spPr>
              <a:solidFill>
                <a:srgbClr val="3769FF"/>
              </a:solidFill>
              <a:ln>
                <a:noFill/>
              </a:ln>
              <a:effectLst/>
            </c:spPr>
            <c:extLst>
              <c:ext xmlns:c16="http://schemas.microsoft.com/office/drawing/2014/chart" uri="{C3380CC4-5D6E-409C-BE32-E72D297353CC}">
                <c16:uniqueId val="{00000005-CC1A-485C-8958-FB7B72A5AA82}"/>
              </c:ext>
            </c:extLst>
          </c:dPt>
          <c:dPt>
            <c:idx val="7"/>
            <c:invertIfNegative val="0"/>
            <c:bubble3D val="0"/>
            <c:spPr>
              <a:solidFill>
                <a:srgbClr val="3769FF"/>
              </a:solidFill>
              <a:ln>
                <a:noFill/>
              </a:ln>
              <a:effectLst/>
            </c:spPr>
            <c:extLst>
              <c:ext xmlns:c16="http://schemas.microsoft.com/office/drawing/2014/chart" uri="{C3380CC4-5D6E-409C-BE32-E72D297353CC}">
                <c16:uniqueId val="{00000007-CC1A-485C-8958-FB7B72A5AA82}"/>
              </c:ext>
            </c:extLst>
          </c:dPt>
          <c:dPt>
            <c:idx val="8"/>
            <c:invertIfNegative val="0"/>
            <c:bubble3D val="0"/>
            <c:spPr>
              <a:solidFill>
                <a:srgbClr val="3769FF"/>
              </a:solidFill>
              <a:ln>
                <a:noFill/>
              </a:ln>
              <a:effectLst/>
            </c:spPr>
            <c:extLst>
              <c:ext xmlns:c16="http://schemas.microsoft.com/office/drawing/2014/chart" uri="{C3380CC4-5D6E-409C-BE32-E72D297353CC}">
                <c16:uniqueId val="{00000009-CC1A-485C-8958-FB7B72A5AA82}"/>
              </c:ext>
            </c:extLst>
          </c:dPt>
          <c:dPt>
            <c:idx val="9"/>
            <c:invertIfNegative val="0"/>
            <c:bubble3D val="0"/>
            <c:spPr>
              <a:solidFill>
                <a:srgbClr val="00BFB3"/>
              </a:solidFill>
              <a:ln>
                <a:noFill/>
              </a:ln>
              <a:effectLst/>
            </c:spPr>
            <c:extLst>
              <c:ext xmlns:c16="http://schemas.microsoft.com/office/drawing/2014/chart" uri="{C3380CC4-5D6E-409C-BE32-E72D297353CC}">
                <c16:uniqueId val="{0000000B-CC1A-485C-8958-FB7B72A5AA82}"/>
              </c:ext>
            </c:extLst>
          </c:dPt>
          <c:dPt>
            <c:idx val="10"/>
            <c:invertIfNegative val="0"/>
            <c:bubble3D val="0"/>
            <c:spPr>
              <a:solidFill>
                <a:srgbClr val="00BFB3"/>
              </a:solidFill>
              <a:ln>
                <a:noFill/>
              </a:ln>
              <a:effectLst/>
            </c:spPr>
            <c:extLst>
              <c:ext xmlns:c16="http://schemas.microsoft.com/office/drawing/2014/chart" uri="{C3380CC4-5D6E-409C-BE32-E72D297353CC}">
                <c16:uniqueId val="{0000002D-0082-4733-A810-4A187976F06E}"/>
              </c:ext>
            </c:extLst>
          </c:dPt>
          <c:dPt>
            <c:idx val="11"/>
            <c:invertIfNegative val="0"/>
            <c:bubble3D val="0"/>
            <c:spPr>
              <a:solidFill>
                <a:srgbClr val="3769FF"/>
              </a:solidFill>
              <a:ln>
                <a:noFill/>
              </a:ln>
              <a:effectLst/>
            </c:spPr>
            <c:extLst>
              <c:ext xmlns:c16="http://schemas.microsoft.com/office/drawing/2014/chart" uri="{C3380CC4-5D6E-409C-BE32-E72D297353CC}">
                <c16:uniqueId val="{00000000-9B23-4793-B5AD-DAA53E426F7F}"/>
              </c:ext>
            </c:extLst>
          </c:dPt>
          <c:dPt>
            <c:idx val="12"/>
            <c:invertIfNegative val="0"/>
            <c:bubble3D val="0"/>
            <c:spPr>
              <a:solidFill>
                <a:srgbClr val="00BFB3"/>
              </a:solidFill>
              <a:ln>
                <a:noFill/>
              </a:ln>
              <a:effectLst/>
            </c:spPr>
            <c:extLst>
              <c:ext xmlns:c16="http://schemas.microsoft.com/office/drawing/2014/chart" uri="{C3380CC4-5D6E-409C-BE32-E72D297353CC}">
                <c16:uniqueId val="{0000002A-87ED-4C32-B5B5-48158208B7DA}"/>
              </c:ext>
            </c:extLst>
          </c:dPt>
          <c:dPt>
            <c:idx val="13"/>
            <c:invertIfNegative val="0"/>
            <c:bubble3D val="0"/>
            <c:spPr>
              <a:solidFill>
                <a:srgbClr val="3769FF"/>
              </a:solidFill>
              <a:ln>
                <a:noFill/>
              </a:ln>
              <a:effectLst/>
            </c:spPr>
            <c:extLst>
              <c:ext xmlns:c16="http://schemas.microsoft.com/office/drawing/2014/chart" uri="{C3380CC4-5D6E-409C-BE32-E72D297353CC}">
                <c16:uniqueId val="{0000000D-CC1A-485C-8958-FB7B72A5AA82}"/>
              </c:ext>
            </c:extLst>
          </c:dPt>
          <c:dPt>
            <c:idx val="14"/>
            <c:invertIfNegative val="0"/>
            <c:bubble3D val="0"/>
            <c:spPr>
              <a:solidFill>
                <a:srgbClr val="3769FF"/>
              </a:solidFill>
              <a:ln>
                <a:noFill/>
              </a:ln>
              <a:effectLst/>
            </c:spPr>
            <c:extLst>
              <c:ext xmlns:c16="http://schemas.microsoft.com/office/drawing/2014/chart" uri="{C3380CC4-5D6E-409C-BE32-E72D297353CC}">
                <c16:uniqueId val="{0000000F-CC1A-485C-8958-FB7B72A5AA82}"/>
              </c:ext>
            </c:extLst>
          </c:dPt>
          <c:dPt>
            <c:idx val="15"/>
            <c:invertIfNegative val="0"/>
            <c:bubble3D val="0"/>
            <c:spPr>
              <a:solidFill>
                <a:srgbClr val="00BFB3"/>
              </a:solidFill>
              <a:ln>
                <a:noFill/>
              </a:ln>
              <a:effectLst/>
            </c:spPr>
            <c:extLst>
              <c:ext xmlns:c16="http://schemas.microsoft.com/office/drawing/2014/chart" uri="{C3380CC4-5D6E-409C-BE32-E72D297353CC}">
                <c16:uniqueId val="{00000025-87ED-4C32-B5B5-48158208B7DA}"/>
              </c:ext>
            </c:extLst>
          </c:dPt>
          <c:dPt>
            <c:idx val="16"/>
            <c:invertIfNegative val="0"/>
            <c:bubble3D val="0"/>
            <c:spPr>
              <a:solidFill>
                <a:srgbClr val="00BFB3"/>
              </a:solidFill>
              <a:ln>
                <a:noFill/>
              </a:ln>
              <a:effectLst/>
            </c:spPr>
            <c:extLst>
              <c:ext xmlns:c16="http://schemas.microsoft.com/office/drawing/2014/chart" uri="{C3380CC4-5D6E-409C-BE32-E72D297353CC}">
                <c16:uniqueId val="{00000011-CC1A-485C-8958-FB7B72A5AA82}"/>
              </c:ext>
            </c:extLst>
          </c:dPt>
          <c:dPt>
            <c:idx val="17"/>
            <c:invertIfNegative val="0"/>
            <c:bubble3D val="0"/>
            <c:spPr>
              <a:solidFill>
                <a:srgbClr val="3769FF"/>
              </a:solidFill>
              <a:ln>
                <a:noFill/>
              </a:ln>
              <a:effectLst/>
            </c:spPr>
            <c:extLst>
              <c:ext xmlns:c16="http://schemas.microsoft.com/office/drawing/2014/chart" uri="{C3380CC4-5D6E-409C-BE32-E72D297353CC}">
                <c16:uniqueId val="{00000001-9B23-4793-B5AD-DAA53E426F7F}"/>
              </c:ext>
            </c:extLst>
          </c:dPt>
          <c:dPt>
            <c:idx val="18"/>
            <c:invertIfNegative val="0"/>
            <c:bubble3D val="0"/>
            <c:spPr>
              <a:solidFill>
                <a:srgbClr val="00BFB3"/>
              </a:solidFill>
              <a:ln>
                <a:noFill/>
              </a:ln>
              <a:effectLst/>
            </c:spPr>
            <c:extLst>
              <c:ext xmlns:c16="http://schemas.microsoft.com/office/drawing/2014/chart" uri="{C3380CC4-5D6E-409C-BE32-E72D297353CC}">
                <c16:uniqueId val="{00000026-87ED-4C32-B5B5-48158208B7DA}"/>
              </c:ext>
            </c:extLst>
          </c:dPt>
          <c:dPt>
            <c:idx val="19"/>
            <c:invertIfNegative val="0"/>
            <c:bubble3D val="0"/>
            <c:spPr>
              <a:solidFill>
                <a:srgbClr val="00BFB3"/>
              </a:solidFill>
              <a:ln>
                <a:noFill/>
              </a:ln>
              <a:effectLst/>
            </c:spPr>
            <c:extLst>
              <c:ext xmlns:c16="http://schemas.microsoft.com/office/drawing/2014/chart" uri="{C3380CC4-5D6E-409C-BE32-E72D297353CC}">
                <c16:uniqueId val="{00000013-CC1A-485C-8958-FB7B72A5AA82}"/>
              </c:ext>
            </c:extLst>
          </c:dPt>
          <c:dPt>
            <c:idx val="20"/>
            <c:invertIfNegative val="0"/>
            <c:bubble3D val="0"/>
            <c:spPr>
              <a:solidFill>
                <a:srgbClr val="00BFB3"/>
              </a:solidFill>
              <a:ln>
                <a:noFill/>
              </a:ln>
              <a:effectLst/>
            </c:spPr>
            <c:extLst>
              <c:ext xmlns:c16="http://schemas.microsoft.com/office/drawing/2014/chart" uri="{C3380CC4-5D6E-409C-BE32-E72D297353CC}">
                <c16:uniqueId val="{00000015-CC1A-485C-8958-FB7B72A5AA82}"/>
              </c:ext>
            </c:extLst>
          </c:dPt>
          <c:dPt>
            <c:idx val="21"/>
            <c:invertIfNegative val="0"/>
            <c:bubble3D val="0"/>
            <c:spPr>
              <a:solidFill>
                <a:srgbClr val="3769FF"/>
              </a:solidFill>
              <a:ln>
                <a:noFill/>
              </a:ln>
              <a:effectLst/>
            </c:spPr>
            <c:extLst>
              <c:ext xmlns:c16="http://schemas.microsoft.com/office/drawing/2014/chart" uri="{C3380CC4-5D6E-409C-BE32-E72D297353CC}">
                <c16:uniqueId val="{00000027-87ED-4C32-B5B5-48158208B7DA}"/>
              </c:ext>
            </c:extLst>
          </c:dPt>
          <c:dPt>
            <c:idx val="22"/>
            <c:invertIfNegative val="0"/>
            <c:bubble3D val="0"/>
            <c:spPr>
              <a:solidFill>
                <a:srgbClr val="00BFB3"/>
              </a:solidFill>
              <a:ln>
                <a:noFill/>
              </a:ln>
              <a:effectLst/>
            </c:spPr>
            <c:extLst>
              <c:ext xmlns:c16="http://schemas.microsoft.com/office/drawing/2014/chart" uri="{C3380CC4-5D6E-409C-BE32-E72D297353CC}">
                <c16:uniqueId val="{00000017-CC1A-485C-8958-FB7B72A5AA82}"/>
              </c:ext>
            </c:extLst>
          </c:dPt>
          <c:dPt>
            <c:idx val="23"/>
            <c:invertIfNegative val="0"/>
            <c:bubble3D val="0"/>
            <c:spPr>
              <a:solidFill>
                <a:srgbClr val="00BFB3"/>
              </a:solidFill>
              <a:ln>
                <a:noFill/>
              </a:ln>
              <a:effectLst/>
            </c:spPr>
            <c:extLst>
              <c:ext xmlns:c16="http://schemas.microsoft.com/office/drawing/2014/chart" uri="{C3380CC4-5D6E-409C-BE32-E72D297353CC}">
                <c16:uniqueId val="{00000019-CC1A-485C-8958-FB7B72A5AA82}"/>
              </c:ext>
            </c:extLst>
          </c:dPt>
          <c:dPt>
            <c:idx val="24"/>
            <c:invertIfNegative val="0"/>
            <c:bubble3D val="0"/>
            <c:spPr>
              <a:solidFill>
                <a:srgbClr val="3769FF"/>
              </a:solidFill>
              <a:ln>
                <a:noFill/>
              </a:ln>
              <a:effectLst/>
            </c:spPr>
            <c:extLst>
              <c:ext xmlns:c16="http://schemas.microsoft.com/office/drawing/2014/chart" uri="{C3380CC4-5D6E-409C-BE32-E72D297353CC}">
                <c16:uniqueId val="{0000001B-CC1A-485C-8958-FB7B72A5AA82}"/>
              </c:ext>
            </c:extLst>
          </c:dPt>
          <c:dPt>
            <c:idx val="25"/>
            <c:invertIfNegative val="0"/>
            <c:bubble3D val="0"/>
            <c:spPr>
              <a:solidFill>
                <a:srgbClr val="00BFB3"/>
              </a:solidFill>
              <a:ln>
                <a:noFill/>
              </a:ln>
              <a:effectLst/>
            </c:spPr>
            <c:extLst>
              <c:ext xmlns:c16="http://schemas.microsoft.com/office/drawing/2014/chart" uri="{C3380CC4-5D6E-409C-BE32-E72D297353CC}">
                <c16:uniqueId val="{00000028-87ED-4C32-B5B5-48158208B7DA}"/>
              </c:ext>
            </c:extLst>
          </c:dPt>
          <c:dPt>
            <c:idx val="26"/>
            <c:invertIfNegative val="0"/>
            <c:bubble3D val="0"/>
            <c:spPr>
              <a:solidFill>
                <a:srgbClr val="00BFB3"/>
              </a:solidFill>
              <a:ln>
                <a:noFill/>
              </a:ln>
              <a:effectLst/>
            </c:spPr>
            <c:extLst>
              <c:ext xmlns:c16="http://schemas.microsoft.com/office/drawing/2014/chart" uri="{C3380CC4-5D6E-409C-BE32-E72D297353CC}">
                <c16:uniqueId val="{0000001D-CC1A-485C-8958-FB7B72A5AA82}"/>
              </c:ext>
            </c:extLst>
          </c:dPt>
          <c:dPt>
            <c:idx val="27"/>
            <c:invertIfNegative val="0"/>
            <c:bubble3D val="0"/>
            <c:spPr>
              <a:solidFill>
                <a:srgbClr val="00BFB3"/>
              </a:solidFill>
              <a:ln>
                <a:noFill/>
              </a:ln>
              <a:effectLst/>
            </c:spPr>
            <c:extLst>
              <c:ext xmlns:c16="http://schemas.microsoft.com/office/drawing/2014/chart" uri="{C3380CC4-5D6E-409C-BE32-E72D297353CC}">
                <c16:uniqueId val="{0000001F-CC1A-485C-8958-FB7B72A5AA82}"/>
              </c:ext>
            </c:extLst>
          </c:dPt>
          <c:dPt>
            <c:idx val="28"/>
            <c:invertIfNegative val="0"/>
            <c:bubble3D val="0"/>
            <c:spPr>
              <a:solidFill>
                <a:srgbClr val="3769FF"/>
              </a:solidFill>
              <a:ln>
                <a:noFill/>
              </a:ln>
              <a:effectLst/>
            </c:spPr>
            <c:extLst>
              <c:ext xmlns:c16="http://schemas.microsoft.com/office/drawing/2014/chart" uri="{C3380CC4-5D6E-409C-BE32-E72D297353CC}">
                <c16:uniqueId val="{00000029-87ED-4C32-B5B5-48158208B7DA}"/>
              </c:ext>
            </c:extLst>
          </c:dPt>
          <c:dPt>
            <c:idx val="29"/>
            <c:invertIfNegative val="0"/>
            <c:bubble3D val="0"/>
            <c:spPr>
              <a:solidFill>
                <a:srgbClr val="00BFB3"/>
              </a:solidFill>
              <a:ln>
                <a:noFill/>
              </a:ln>
              <a:effectLst/>
            </c:spPr>
            <c:extLst>
              <c:ext xmlns:c16="http://schemas.microsoft.com/office/drawing/2014/chart" uri="{C3380CC4-5D6E-409C-BE32-E72D297353CC}">
                <c16:uniqueId val="{00000021-CC1A-485C-8958-FB7B72A5AA82}"/>
              </c:ext>
            </c:extLst>
          </c:dPt>
          <c:cat>
            <c:numRef>
              <c:f>Sheet1!$A$2:$A$31</c:f>
              <c:numCache>
                <c:formatCode>yyyy</c:formatCode>
                <c:ptCount val="30"/>
                <c:pt idx="0">
                  <c:v>34699</c:v>
                </c:pt>
                <c:pt idx="1">
                  <c:v>35064</c:v>
                </c:pt>
                <c:pt idx="2">
                  <c:v>35430</c:v>
                </c:pt>
                <c:pt idx="3">
                  <c:v>35795</c:v>
                </c:pt>
                <c:pt idx="4">
                  <c:v>36160</c:v>
                </c:pt>
                <c:pt idx="5">
                  <c:v>36525</c:v>
                </c:pt>
                <c:pt idx="6">
                  <c:v>36891</c:v>
                </c:pt>
                <c:pt idx="7">
                  <c:v>37256</c:v>
                </c:pt>
                <c:pt idx="8">
                  <c:v>37621</c:v>
                </c:pt>
                <c:pt idx="9">
                  <c:v>37986</c:v>
                </c:pt>
                <c:pt idx="10">
                  <c:v>38352</c:v>
                </c:pt>
                <c:pt idx="11">
                  <c:v>38717</c:v>
                </c:pt>
                <c:pt idx="12">
                  <c:v>39082</c:v>
                </c:pt>
                <c:pt idx="13">
                  <c:v>39447</c:v>
                </c:pt>
                <c:pt idx="14">
                  <c:v>39813</c:v>
                </c:pt>
                <c:pt idx="15">
                  <c:v>40178</c:v>
                </c:pt>
                <c:pt idx="16">
                  <c:v>40543</c:v>
                </c:pt>
                <c:pt idx="17">
                  <c:v>40908</c:v>
                </c:pt>
                <c:pt idx="18">
                  <c:v>41274</c:v>
                </c:pt>
                <c:pt idx="19">
                  <c:v>41639</c:v>
                </c:pt>
                <c:pt idx="20">
                  <c:v>42004</c:v>
                </c:pt>
                <c:pt idx="21">
                  <c:v>42369</c:v>
                </c:pt>
                <c:pt idx="22">
                  <c:v>42735</c:v>
                </c:pt>
                <c:pt idx="23">
                  <c:v>43100</c:v>
                </c:pt>
                <c:pt idx="24">
                  <c:v>43465</c:v>
                </c:pt>
                <c:pt idx="25">
                  <c:v>43830</c:v>
                </c:pt>
                <c:pt idx="26">
                  <c:v>44196</c:v>
                </c:pt>
                <c:pt idx="27">
                  <c:v>44561</c:v>
                </c:pt>
                <c:pt idx="28">
                  <c:v>44926</c:v>
                </c:pt>
                <c:pt idx="29">
                  <c:v>45291</c:v>
                </c:pt>
              </c:numCache>
            </c:numRef>
          </c:cat>
          <c:val>
            <c:numRef>
              <c:f>Sheet1!$B$2:$B$31</c:f>
              <c:numCache>
                <c:formatCode>0.00%</c:formatCode>
                <c:ptCount val="30"/>
                <c:pt idx="0">
                  <c:v>1.320464E-2</c:v>
                </c:pt>
                <c:pt idx="1">
                  <c:v>0.37577792999999998</c:v>
                </c:pt>
                <c:pt idx="2">
                  <c:v>0.22960164</c:v>
                </c:pt>
                <c:pt idx="3">
                  <c:v>0.33363379000000004</c:v>
                </c:pt>
                <c:pt idx="4">
                  <c:v>0.28578565</c:v>
                </c:pt>
                <c:pt idx="5">
                  <c:v>0.21041533000000001</c:v>
                </c:pt>
                <c:pt idx="6">
                  <c:v>-9.1043900000000011E-2</c:v>
                </c:pt>
                <c:pt idx="7">
                  <c:v>-0.11885835</c:v>
                </c:pt>
                <c:pt idx="8">
                  <c:v>-0.22100512999999999</c:v>
                </c:pt>
                <c:pt idx="9">
                  <c:v>0.28684511000000001</c:v>
                </c:pt>
                <c:pt idx="10">
                  <c:v>0.10882040999999999</c:v>
                </c:pt>
                <c:pt idx="11">
                  <c:v>4.9119460000000004E-2</c:v>
                </c:pt>
                <c:pt idx="12">
                  <c:v>0.15794282000000001</c:v>
                </c:pt>
                <c:pt idx="13">
                  <c:v>5.4939759999999997E-2</c:v>
                </c:pt>
                <c:pt idx="14">
                  <c:v>-0.36997833000000002</c:v>
                </c:pt>
                <c:pt idx="15">
                  <c:v>0.26464469000000002</c:v>
                </c:pt>
                <c:pt idx="16">
                  <c:v>0.15063367999999999</c:v>
                </c:pt>
                <c:pt idx="17">
                  <c:v>2.111789E-2</c:v>
                </c:pt>
                <c:pt idx="18">
                  <c:v>0.1600348</c:v>
                </c:pt>
                <c:pt idx="19">
                  <c:v>0.32388148999999999</c:v>
                </c:pt>
                <c:pt idx="20">
                  <c:v>0.13688512999999999</c:v>
                </c:pt>
                <c:pt idx="21">
                  <c:v>1.3838250000000002E-2</c:v>
                </c:pt>
                <c:pt idx="22">
                  <c:v>0.11959923</c:v>
                </c:pt>
                <c:pt idx="23">
                  <c:v>0.21831566999999999</c:v>
                </c:pt>
                <c:pt idx="24">
                  <c:v>-4.3843460000000001E-2</c:v>
                </c:pt>
                <c:pt idx="25">
                  <c:v>0.31486396</c:v>
                </c:pt>
                <c:pt idx="26">
                  <c:v>0.18398772999999999</c:v>
                </c:pt>
                <c:pt idx="27">
                  <c:v>0.28705418999999999</c:v>
                </c:pt>
                <c:pt idx="28">
                  <c:v>-0.18110865000000001</c:v>
                </c:pt>
                <c:pt idx="29">
                  <c:v>0.26287642999999999</c:v>
                </c:pt>
              </c:numCache>
            </c:numRef>
          </c:val>
          <c:extLst>
            <c:ext xmlns:c16="http://schemas.microsoft.com/office/drawing/2014/chart" uri="{C3380CC4-5D6E-409C-BE32-E72D297353CC}">
              <c16:uniqueId val="{00000022-CC1A-485C-8958-FB7B72A5AA82}"/>
            </c:ext>
          </c:extLst>
        </c:ser>
        <c:dLbls>
          <c:showLegendKey val="0"/>
          <c:showVal val="0"/>
          <c:showCatName val="0"/>
          <c:showSerName val="0"/>
          <c:showPercent val="0"/>
          <c:showBubbleSize val="0"/>
        </c:dLbls>
        <c:gapWidth val="100"/>
        <c:axId val="636382319"/>
        <c:axId val="691887503"/>
      </c:barChart>
      <c:dateAx>
        <c:axId val="636382319"/>
        <c:scaling>
          <c:orientation val="minMax"/>
          <c:min val="34335"/>
        </c:scaling>
        <c:delete val="0"/>
        <c:axPos val="b"/>
        <c:numFmt formatCode="yyyy"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91887503"/>
        <c:crosses val="autoZero"/>
        <c:auto val="0"/>
        <c:lblOffset val="100"/>
        <c:baseTimeUnit val="years"/>
        <c:majorUnit val="5"/>
        <c:majorTimeUnit val="years"/>
      </c:dateAx>
      <c:valAx>
        <c:axId val="691887503"/>
        <c:scaling>
          <c:orientation val="minMax"/>
          <c:max val="0.4"/>
          <c:min val="-0.4"/>
        </c:scaling>
        <c:delete val="0"/>
        <c:axPos val="l"/>
        <c:majorGridlines>
          <c:spPr>
            <a:ln w="12700" cap="flat" cmpd="sng" algn="ctr">
              <a:solidFill>
                <a:srgbClr val="C9C9C9"/>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363823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dirty="0"/>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6C50F10E-2B03-4D95-A745-DE19A4539249}" type="datetime1">
              <a:rPr lang="en-US" smtClean="0"/>
              <a:t>8/7/2025</a:t>
            </a:fld>
            <a:endParaRPr lang="en-US" dirty="0"/>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dirty="0"/>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46F970D5-8B3A-4B6D-BA4D-AC42F05181C7}" type="datetime1">
              <a:rPr lang="en-US" smtClean="0"/>
              <a:t>8/7/2025</a:t>
            </a:fld>
            <a:endParaRPr lang="en-US" dirty="0"/>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dirty="0"/>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dirty="0"/>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lvl="1"/>
            <a:r>
              <a:rPr lang="en-US" b="1" dirty="0"/>
              <a:t>Presentation description: </a:t>
            </a:r>
            <a:r>
              <a:rPr lang="en-US" dirty="0">
                <a:effectLst/>
                <a:ea typeface="Calibri" panose="020F0502020204030204" pitchFamily="34" charset="0"/>
              </a:rPr>
              <a:t>Many risks that people face during their working years, like inflation and market volatility, become magnified in retirement. Aligning retirement assets with appropriate time horizons may help retirees as they convert their lifetime savings into retirement income. This presentation examines different approaches to building a sustainable retirement income strategy</a:t>
            </a:r>
            <a:r>
              <a:rPr lang="en-US" dirty="0"/>
              <a:t>.</a:t>
            </a:r>
            <a:endParaRPr lang="en-US" b="1" dirty="0"/>
          </a:p>
          <a:p>
            <a:pPr lvl="1"/>
            <a:endParaRPr lang="en-US"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266944" y="8833104"/>
            <a:ext cx="1463040" cy="283314"/>
          </a:xfrm>
        </p:spPr>
        <p:txBody>
          <a:bodyPr/>
          <a:lstStyle/>
          <a:p>
            <a:fld id="{4FBD5869-E701-44DB-B9C5-C7F7FB528C06}" type="slidenum">
              <a:rPr lang="en-US" smtClean="0"/>
              <a:pPr/>
              <a:t>1</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8/7/2025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00138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C520DE67-6DCA-4A3D-875F-D28582FCC814}"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10</a:t>
            </a:fld>
            <a:endParaRPr lang="en-US" dirty="0"/>
          </a:p>
        </p:txBody>
      </p:sp>
      <p:sp>
        <p:nvSpPr>
          <p:cNvPr id="18" name="Notes Placeholder 17">
            <a:extLst>
              <a:ext uri="{FF2B5EF4-FFF2-40B4-BE49-F238E27FC236}">
                <a16:creationId xmlns:a16="http://schemas.microsoft.com/office/drawing/2014/main" id="{20597616-4A52-4693-BD70-92AC6C6B135E}"/>
              </a:ext>
            </a:extLst>
          </p:cNvPr>
          <p:cNvSpPr>
            <a:spLocks noGrp="1"/>
          </p:cNvSpPr>
          <p:nvPr>
            <p:ph type="body" idx="1"/>
          </p:nvPr>
        </p:nvSpPr>
        <p:spPr>
          <a:xfrm>
            <a:off x="80964" y="4645152"/>
            <a:ext cx="6848474" cy="4320213"/>
          </a:xfrm>
        </p:spPr>
        <p:txBody>
          <a:bodyPr/>
          <a:lstStyle/>
          <a:p>
            <a:pPr lvl="2">
              <a:buClrTx/>
            </a:pPr>
            <a:r>
              <a:rPr lang="en-US" dirty="0"/>
              <a:t>In a market recovery, it’s expected the multi-asset portfolio will also recover.</a:t>
            </a:r>
          </a:p>
          <a:p>
            <a:pPr lvl="2">
              <a:buClrTx/>
            </a:pPr>
            <a:r>
              <a:rPr lang="en-US" b="1" dirty="0"/>
              <a:t>[CLICK] </a:t>
            </a:r>
            <a:r>
              <a:rPr lang="en-US" dirty="0"/>
              <a:t>When this happens, we’ll switch back and use the multi-asset portfolio to fund retirement expenses.</a:t>
            </a:r>
          </a:p>
          <a:p>
            <a:pPr lvl="2">
              <a:buClrTx/>
            </a:pPr>
            <a:r>
              <a:rPr lang="en-US" b="1" dirty="0"/>
              <a:t>[CLICK]  </a:t>
            </a:r>
            <a:r>
              <a:rPr lang="en-US" dirty="0"/>
              <a:t>And, if the recovery is strong enough, money may also be shifted to replenish the reserve portfolio.</a:t>
            </a:r>
          </a:p>
          <a:p>
            <a:pPr lvl="2">
              <a:buClrTx/>
            </a:pPr>
            <a:r>
              <a:rPr lang="en-US" dirty="0"/>
              <a:t>Now let’s look at another strategy that is sometimes referred to as the bucket strategy.</a:t>
            </a:r>
          </a:p>
          <a:p>
            <a:endParaRPr lang="en-US" dirty="0"/>
          </a:p>
        </p:txBody>
      </p:sp>
      <p:sp>
        <p:nvSpPr>
          <p:cNvPr id="10" name="Header Placeholder 3">
            <a:extLst>
              <a:ext uri="{FF2B5EF4-FFF2-40B4-BE49-F238E27FC236}">
                <a16:creationId xmlns:a16="http://schemas.microsoft.com/office/drawing/2014/main" id="{A38C5862-D642-4859-BD3C-407720748EBF}"/>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Footer Placeholder 5">
            <a:extLst>
              <a:ext uri="{FF2B5EF4-FFF2-40B4-BE49-F238E27FC236}">
                <a16:creationId xmlns:a16="http://schemas.microsoft.com/office/drawing/2014/main" id="{35C044AD-F23F-1236-A1C9-8597FB0A3397}"/>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37605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C9B25384-2EC5-46F8-BC5E-9C612B6A5D18}"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11</a:t>
            </a:fld>
            <a:endParaRPr lang="en-US" dirty="0"/>
          </a:p>
        </p:txBody>
      </p:sp>
      <p:sp>
        <p:nvSpPr>
          <p:cNvPr id="3" name="Notes Placeholder 2">
            <a:extLst>
              <a:ext uri="{FF2B5EF4-FFF2-40B4-BE49-F238E27FC236}">
                <a16:creationId xmlns:a16="http://schemas.microsoft.com/office/drawing/2014/main" id="{111F8D7A-D87D-427B-9712-3FBDA6C985F2}"/>
              </a:ext>
            </a:extLst>
          </p:cNvPr>
          <p:cNvSpPr>
            <a:spLocks noGrp="1"/>
          </p:cNvSpPr>
          <p:nvPr>
            <p:ph type="body" idx="1"/>
          </p:nvPr>
        </p:nvSpPr>
        <p:spPr>
          <a:xfrm>
            <a:off x="80963" y="4645152"/>
            <a:ext cx="6848475" cy="4320213"/>
          </a:xfrm>
        </p:spPr>
        <p:txBody>
          <a:bodyPr/>
          <a:lstStyle/>
          <a:p>
            <a:pPr lvl="2">
              <a:buClrTx/>
            </a:pPr>
            <a:r>
              <a:rPr lang="en-US" dirty="0"/>
              <a:t>There are many variations of the bucket strategy, but the most common consists of three buckets which we’ll call Now, Soon, and Later.</a:t>
            </a:r>
          </a:p>
          <a:p>
            <a:pPr lvl="2">
              <a:buClrTx/>
            </a:pPr>
            <a:r>
              <a:rPr lang="en-US" b="1" dirty="0"/>
              <a:t>[CLICK] </a:t>
            </a:r>
            <a:r>
              <a:rPr lang="en-US" dirty="0"/>
              <a:t>Retirement assets are split into these three buckets.</a:t>
            </a:r>
          </a:p>
          <a:p>
            <a:pPr lvl="2">
              <a:buClrTx/>
            </a:pPr>
            <a:r>
              <a:rPr lang="en-US" dirty="0"/>
              <a:t>The Now Bucket is the smallest and holds the money needed in the short-term, usually within the next year. It will consist of cash and very safe investments.</a:t>
            </a:r>
          </a:p>
          <a:p>
            <a:pPr lvl="2">
              <a:buClrTx/>
            </a:pPr>
            <a:r>
              <a:rPr lang="en-US" dirty="0"/>
              <a:t>The Soon Bucket holds the money needed in the intermediate-term, generally over the next 2-10 years. It should be several times the size of the Now Bucket. The savings will be invested to generate income, usually in bonds, other fixed income investments, or dividend paying stocks.</a:t>
            </a:r>
          </a:p>
          <a:p>
            <a:pPr lvl="2">
              <a:buClrTx/>
            </a:pPr>
            <a:r>
              <a:rPr lang="en-US" dirty="0"/>
              <a:t>The Later Bucket is generally the largest bucket and holds the money needed in the long-term, usually 10 or more years. It is invested for growth and typically holds stocks.</a:t>
            </a:r>
          </a:p>
          <a:p>
            <a:pPr lvl="2">
              <a:buClrTx/>
            </a:pPr>
            <a:r>
              <a:rPr lang="en-US" dirty="0"/>
              <a:t>Segmenting retirement savings like this helps align investment allocations and risks with an appropriate time horizon.</a:t>
            </a:r>
          </a:p>
          <a:p>
            <a:pPr lvl="2">
              <a:buClrTx/>
            </a:pPr>
            <a:r>
              <a:rPr lang="en-US" dirty="0"/>
              <a:t>Let’s look at some different hypothetical markets and how this strategy works, starting again with an up market.</a:t>
            </a:r>
          </a:p>
          <a:p>
            <a:endParaRPr lang="en-US" dirty="0"/>
          </a:p>
        </p:txBody>
      </p:sp>
      <p:sp>
        <p:nvSpPr>
          <p:cNvPr id="10" name="Header Placeholder 3">
            <a:extLst>
              <a:ext uri="{FF2B5EF4-FFF2-40B4-BE49-F238E27FC236}">
                <a16:creationId xmlns:a16="http://schemas.microsoft.com/office/drawing/2014/main" id="{AB0E6331-35BF-4869-8046-6C662C4AC05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Footer Placeholder 5">
            <a:extLst>
              <a:ext uri="{FF2B5EF4-FFF2-40B4-BE49-F238E27FC236}">
                <a16:creationId xmlns:a16="http://schemas.microsoft.com/office/drawing/2014/main" id="{87F43472-1C52-2613-4EAD-9BB8A4DC3010}"/>
              </a:ext>
            </a:extLst>
          </p:cNvPr>
          <p:cNvSpPr>
            <a:spLocks noGrp="1"/>
          </p:cNvSpPr>
          <p:nvPr>
            <p:ph type="ftr" sz="quarter" idx="4"/>
          </p:nvPr>
        </p:nvSpPr>
        <p:spPr>
          <a:xfrm>
            <a:off x="5332959" y="223738"/>
            <a:ext cx="1431235" cy="283314"/>
          </a:xfrm>
        </p:spPr>
        <p:txBody>
          <a:bodyPr/>
          <a:lstStyle/>
          <a:p>
            <a:pPr algn="r"/>
            <a:r>
              <a:rPr lang="en-US" dirty="0"/>
              <a:t>MIL3 PPT 12/23</a:t>
            </a:r>
          </a:p>
        </p:txBody>
      </p:sp>
    </p:spTree>
    <p:extLst>
      <p:ext uri="{BB962C8B-B14F-4D97-AF65-F5344CB8AC3E}">
        <p14:creationId xmlns:p14="http://schemas.microsoft.com/office/powerpoint/2010/main" val="313284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658813"/>
            <a:ext cx="6848475" cy="3854450"/>
          </a:xfrm>
        </p:spPr>
      </p:sp>
      <p:sp>
        <p:nvSpPr>
          <p:cNvPr id="5" name="Date Placeholder 4"/>
          <p:cNvSpPr>
            <a:spLocks noGrp="1"/>
          </p:cNvSpPr>
          <p:nvPr>
            <p:ph type="dt" idx="1"/>
          </p:nvPr>
        </p:nvSpPr>
        <p:spPr/>
        <p:txBody>
          <a:bodyPr/>
          <a:lstStyle/>
          <a:p>
            <a:fld id="{0AC2092E-F81B-4D66-8CB7-56762AEA25CE}"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12</a:t>
            </a:fld>
            <a:endParaRPr lang="en-US" dirty="0"/>
          </a:p>
        </p:txBody>
      </p:sp>
      <p:sp>
        <p:nvSpPr>
          <p:cNvPr id="9" name="Notes Placeholder 8">
            <a:extLst>
              <a:ext uri="{FF2B5EF4-FFF2-40B4-BE49-F238E27FC236}">
                <a16:creationId xmlns:a16="http://schemas.microsoft.com/office/drawing/2014/main" id="{64AFC4AC-EF78-4EBA-958A-AF594F869D29}"/>
              </a:ext>
            </a:extLst>
          </p:cNvPr>
          <p:cNvSpPr>
            <a:spLocks noGrp="1"/>
          </p:cNvSpPr>
          <p:nvPr>
            <p:ph type="body" idx="1"/>
          </p:nvPr>
        </p:nvSpPr>
        <p:spPr>
          <a:xfrm>
            <a:off x="82550" y="4645152"/>
            <a:ext cx="6848475" cy="4320213"/>
          </a:xfrm>
        </p:spPr>
        <p:txBody>
          <a:bodyPr/>
          <a:lstStyle/>
          <a:p>
            <a:pPr lvl="2">
              <a:buClrTx/>
            </a:pPr>
            <a:r>
              <a:rPr lang="en-US" dirty="0"/>
              <a:t>When the market rises, it’s expected the Soon and Later Buckets will both rise as well. The Now Bucket remains unchanged because it’s mostly cash.</a:t>
            </a:r>
          </a:p>
          <a:p>
            <a:pPr lvl="2">
              <a:buClrTx/>
            </a:pPr>
            <a:r>
              <a:rPr lang="en-US" b="1" dirty="0"/>
              <a:t>[CLICK] </a:t>
            </a:r>
            <a:r>
              <a:rPr lang="en-US" dirty="0"/>
              <a:t>Over the course of the year, funds are withdrawn from the Now Bucket, depleting it by the end of the year.</a:t>
            </a:r>
          </a:p>
          <a:p>
            <a:pPr lvl="2">
              <a:buClrTx/>
            </a:pPr>
            <a:r>
              <a:rPr lang="en-US" b="1" dirty="0"/>
              <a:t>[CLICK] </a:t>
            </a:r>
            <a:r>
              <a:rPr lang="en-US" dirty="0"/>
              <a:t>To fund the next year’s spending, the Now Bucket will be refilled from the Soon Bucket.</a:t>
            </a:r>
          </a:p>
          <a:p>
            <a:pPr lvl="2">
              <a:buClrTx/>
            </a:pPr>
            <a:r>
              <a:rPr lang="en-US" b="1" dirty="0"/>
              <a:t>[CLICK] </a:t>
            </a:r>
            <a:r>
              <a:rPr lang="en-US" dirty="0"/>
              <a:t>Then, the Later Bucket replenishes the Soon Bucket, bringing all three back into balance.</a:t>
            </a:r>
          </a:p>
          <a:p>
            <a:pPr marL="142276" lvl="2" indent="-142276" defTabSz="948507">
              <a:spcAft>
                <a:spcPts val="622"/>
              </a:spcAft>
              <a:buClrTx/>
              <a:defRPr/>
            </a:pPr>
            <a:r>
              <a:rPr lang="en-US" dirty="0"/>
              <a:t>Now let’s look at what happens when there’s a down market.</a:t>
            </a:r>
          </a:p>
          <a:p>
            <a:endParaRPr lang="en-US" dirty="0"/>
          </a:p>
        </p:txBody>
      </p:sp>
      <p:sp>
        <p:nvSpPr>
          <p:cNvPr id="11" name="Header Placeholder 3">
            <a:extLst>
              <a:ext uri="{FF2B5EF4-FFF2-40B4-BE49-F238E27FC236}">
                <a16:creationId xmlns:a16="http://schemas.microsoft.com/office/drawing/2014/main" id="{DD8864BF-F57D-46A7-BAA6-01A28EE681C8}"/>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Footer Placeholder 5">
            <a:extLst>
              <a:ext uri="{FF2B5EF4-FFF2-40B4-BE49-F238E27FC236}">
                <a16:creationId xmlns:a16="http://schemas.microsoft.com/office/drawing/2014/main" id="{FBDB1DED-2816-0599-D117-1558E7BE1A82}"/>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166787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658813"/>
            <a:ext cx="6848475" cy="3854450"/>
          </a:xfrm>
        </p:spPr>
      </p:sp>
      <p:sp>
        <p:nvSpPr>
          <p:cNvPr id="5" name="Date Placeholder 4"/>
          <p:cNvSpPr>
            <a:spLocks noGrp="1"/>
          </p:cNvSpPr>
          <p:nvPr>
            <p:ph type="dt" idx="1"/>
          </p:nvPr>
        </p:nvSpPr>
        <p:spPr/>
        <p:txBody>
          <a:bodyPr/>
          <a:lstStyle/>
          <a:p>
            <a:fld id="{0A8EA347-F713-4288-89E6-830CC8CC567B}" type="datetime1">
              <a:rPr lang="en-US" smtClean="0"/>
              <a:t>8/7/2025</a:t>
            </a:fld>
            <a:endParaRPr lang="en-US" dirty="0"/>
          </a:p>
        </p:txBody>
      </p:sp>
      <p:sp>
        <p:nvSpPr>
          <p:cNvPr id="7" name="Slide Number Placeholder 6"/>
          <p:cNvSpPr>
            <a:spLocks noGrp="1"/>
          </p:cNvSpPr>
          <p:nvPr>
            <p:ph type="sldNum" sz="quarter" idx="5"/>
          </p:nvPr>
        </p:nvSpPr>
        <p:spPr>
          <a:xfrm>
            <a:off x="5330952" y="8844966"/>
            <a:ext cx="1402080" cy="276570"/>
          </a:xfrm>
        </p:spPr>
        <p:txBody>
          <a:bodyPr/>
          <a:lstStyle/>
          <a:p>
            <a:fld id="{4FBD5869-E701-44DB-B9C5-C7F7FB528C06}" type="slidenum">
              <a:rPr lang="en-US" smtClean="0"/>
              <a:pPr/>
              <a:t>13</a:t>
            </a:fld>
            <a:endParaRPr lang="en-US" dirty="0"/>
          </a:p>
        </p:txBody>
      </p:sp>
      <p:sp>
        <p:nvSpPr>
          <p:cNvPr id="9" name="Notes Placeholder 8">
            <a:extLst>
              <a:ext uri="{FF2B5EF4-FFF2-40B4-BE49-F238E27FC236}">
                <a16:creationId xmlns:a16="http://schemas.microsoft.com/office/drawing/2014/main" id="{9EEB227E-75EF-42F5-A873-67ADDCD600DF}"/>
              </a:ext>
            </a:extLst>
          </p:cNvPr>
          <p:cNvSpPr>
            <a:spLocks noGrp="1"/>
          </p:cNvSpPr>
          <p:nvPr>
            <p:ph type="body" idx="1"/>
          </p:nvPr>
        </p:nvSpPr>
        <p:spPr>
          <a:xfrm>
            <a:off x="82550" y="4645152"/>
            <a:ext cx="6848475" cy="4320213"/>
          </a:xfrm>
        </p:spPr>
        <p:txBody>
          <a:bodyPr/>
          <a:lstStyle/>
          <a:p>
            <a:pPr lvl="2">
              <a:buClrTx/>
            </a:pPr>
            <a:r>
              <a:rPr lang="en-US" dirty="0"/>
              <a:t>When the market declines, it’s expected the Soon and Later Buckets, based on their investments, may also see a decline. The Now Bucket, with its cash and very safe investments, doesn’t change.</a:t>
            </a:r>
          </a:p>
          <a:p>
            <a:pPr lvl="2">
              <a:buClrTx/>
            </a:pPr>
            <a:r>
              <a:rPr lang="en-US" b="1" dirty="0"/>
              <a:t>[CLICK] </a:t>
            </a:r>
            <a:r>
              <a:rPr lang="en-US" dirty="0"/>
              <a:t>During the year, money is still withdrawn from the Now Bucket, emptying it by year end.</a:t>
            </a:r>
          </a:p>
          <a:p>
            <a:pPr lvl="2">
              <a:buClrTx/>
            </a:pPr>
            <a:r>
              <a:rPr lang="en-US" b="1" dirty="0"/>
              <a:t>[CLICK] </a:t>
            </a:r>
            <a:r>
              <a:rPr lang="en-US" dirty="0"/>
              <a:t>The Soon Bucket will again be used to replenish the Now Bucket and provide next year’s spending.</a:t>
            </a:r>
          </a:p>
          <a:p>
            <a:pPr lvl="2">
              <a:buClrTx/>
            </a:pPr>
            <a:r>
              <a:rPr lang="en-US" b="1" dirty="0"/>
              <a:t>[CLICK] </a:t>
            </a:r>
            <a:r>
              <a:rPr lang="en-US" dirty="0"/>
              <a:t>However, this time the Later Bucket isn’t used to replenish the Soon Bucket. It will remain untouched.</a:t>
            </a:r>
          </a:p>
          <a:p>
            <a:pPr lvl="2">
              <a:buClrTx/>
            </a:pPr>
            <a:r>
              <a:rPr lang="en-US" dirty="0"/>
              <a:t>In this scenario, the Soon Bucket acts as a cushion, buying time for the Later Bucket to recover. Even after a decline, the Soon Bucket should have enough to fund retirement spending for several years, if needed.</a:t>
            </a:r>
          </a:p>
          <a:p>
            <a:pPr marL="142276" lvl="2" indent="-142276" defTabSz="948507">
              <a:spcAft>
                <a:spcPts val="622"/>
              </a:spcAft>
              <a:buClrTx/>
              <a:defRPr/>
            </a:pPr>
            <a:r>
              <a:rPr lang="en-US" dirty="0"/>
              <a:t>The hope is that the market, along with the buckets, will eventually recover.</a:t>
            </a:r>
          </a:p>
          <a:p>
            <a:endParaRPr lang="en-US" dirty="0"/>
          </a:p>
        </p:txBody>
      </p:sp>
      <p:sp>
        <p:nvSpPr>
          <p:cNvPr id="11" name="Header Placeholder 3">
            <a:extLst>
              <a:ext uri="{FF2B5EF4-FFF2-40B4-BE49-F238E27FC236}">
                <a16:creationId xmlns:a16="http://schemas.microsoft.com/office/drawing/2014/main" id="{7575BE12-3058-467A-BA54-1C6216015D8C}"/>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Footer Placeholder 5">
            <a:extLst>
              <a:ext uri="{FF2B5EF4-FFF2-40B4-BE49-F238E27FC236}">
                <a16:creationId xmlns:a16="http://schemas.microsoft.com/office/drawing/2014/main" id="{1CED1C51-CFAD-ECAF-7B27-186AD12708BC}"/>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00708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658813"/>
            <a:ext cx="6848475" cy="3854450"/>
          </a:xfrm>
        </p:spPr>
      </p:sp>
      <p:sp>
        <p:nvSpPr>
          <p:cNvPr id="5" name="Date Placeholder 4"/>
          <p:cNvSpPr>
            <a:spLocks noGrp="1"/>
          </p:cNvSpPr>
          <p:nvPr>
            <p:ph type="dt" idx="1"/>
          </p:nvPr>
        </p:nvSpPr>
        <p:spPr/>
        <p:txBody>
          <a:bodyPr/>
          <a:lstStyle/>
          <a:p>
            <a:fld id="{F10D0875-30E3-45FB-B8E5-2AC9FCA89A75}" type="datetime1">
              <a:rPr lang="en-US" smtClean="0"/>
              <a:t>8/7/2025</a:t>
            </a:fld>
            <a:endParaRPr lang="en-US" dirty="0"/>
          </a:p>
        </p:txBody>
      </p:sp>
      <p:sp>
        <p:nvSpPr>
          <p:cNvPr id="7" name="Slide Number Placeholder 6"/>
          <p:cNvSpPr>
            <a:spLocks noGrp="1"/>
          </p:cNvSpPr>
          <p:nvPr>
            <p:ph type="sldNum" sz="quarter" idx="5"/>
          </p:nvPr>
        </p:nvSpPr>
        <p:spPr>
          <a:xfrm>
            <a:off x="5327410" y="8837839"/>
            <a:ext cx="1402080" cy="276570"/>
          </a:xfrm>
        </p:spPr>
        <p:txBody>
          <a:bodyPr/>
          <a:lstStyle/>
          <a:p>
            <a:fld id="{4FBD5869-E701-44DB-B9C5-C7F7FB528C06}" type="slidenum">
              <a:rPr lang="en-US" smtClean="0"/>
              <a:pPr/>
              <a:t>14</a:t>
            </a:fld>
            <a:endParaRPr lang="en-US" dirty="0"/>
          </a:p>
        </p:txBody>
      </p:sp>
      <p:sp>
        <p:nvSpPr>
          <p:cNvPr id="8" name="Notes Placeholder 2">
            <a:extLst>
              <a:ext uri="{FF2B5EF4-FFF2-40B4-BE49-F238E27FC236}">
                <a16:creationId xmlns:a16="http://schemas.microsoft.com/office/drawing/2014/main" id="{3BD11BF1-9C77-4872-A15F-FE087516FE4C}"/>
              </a:ext>
            </a:extLst>
          </p:cNvPr>
          <p:cNvSpPr txBox="1">
            <a:spLocks noGrp="1"/>
          </p:cNvSpPr>
          <p:nvPr>
            <p:ph type="body" idx="1"/>
          </p:nvPr>
        </p:nvSpPr>
        <p:spPr>
          <a:xfrm>
            <a:off x="82550" y="4645152"/>
            <a:ext cx="6848475" cy="4320213"/>
          </a:xfrm>
          <a:prstGeom prst="rect">
            <a:avLst/>
          </a:prstGeom>
        </p:spPr>
        <p:txBody>
          <a:bodyPr vert="horz" lIns="0" tIns="0" rIns="0" bIns="0" rtlCol="0"/>
          <a:lst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13716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2">
              <a:buClrTx/>
            </a:pPr>
            <a:r>
              <a:rPr lang="en-US" dirty="0"/>
              <a:t>In a market recovery, it’s expected the Soon and Later Buckets will rise.</a:t>
            </a:r>
          </a:p>
          <a:p>
            <a:pPr lvl="2">
              <a:buClrTx/>
            </a:pPr>
            <a:r>
              <a:rPr lang="en-US" b="1" dirty="0"/>
              <a:t>[CLICK] </a:t>
            </a:r>
            <a:r>
              <a:rPr lang="en-US" dirty="0"/>
              <a:t>Once again, money is taken from the Now Bucket for the current year’s spending needs.</a:t>
            </a:r>
          </a:p>
          <a:p>
            <a:pPr lvl="2">
              <a:buClrTx/>
            </a:pPr>
            <a:r>
              <a:rPr lang="en-US" b="1" dirty="0"/>
              <a:t>[CLICK] </a:t>
            </a:r>
            <a:r>
              <a:rPr lang="en-US" dirty="0"/>
              <a:t>Like before, it is replenished using the Soon Bucket.</a:t>
            </a:r>
          </a:p>
          <a:p>
            <a:pPr lvl="2">
              <a:buClrTx/>
            </a:pPr>
            <a:r>
              <a:rPr lang="en-US" b="1" dirty="0"/>
              <a:t>[CLICK] </a:t>
            </a:r>
            <a:r>
              <a:rPr lang="en-US" dirty="0"/>
              <a:t>And once it has recovered, the Later Bucket can be used to replenish the Soon Bucket.</a:t>
            </a:r>
          </a:p>
          <a:p>
            <a:pPr lvl="2">
              <a:buClrTx/>
            </a:pPr>
            <a:r>
              <a:rPr lang="en-US" dirty="0"/>
              <a:t>These are just a couple of approaches you can use to build a retirement income strategy.</a:t>
            </a:r>
          </a:p>
        </p:txBody>
      </p:sp>
      <p:sp>
        <p:nvSpPr>
          <p:cNvPr id="11" name="Header Placeholder 3">
            <a:extLst>
              <a:ext uri="{FF2B5EF4-FFF2-40B4-BE49-F238E27FC236}">
                <a16:creationId xmlns:a16="http://schemas.microsoft.com/office/drawing/2014/main" id="{0F8AEABE-F745-4AB7-9AFE-481BB05EEC77}"/>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9" name="Footer Placeholder 5">
            <a:extLst>
              <a:ext uri="{FF2B5EF4-FFF2-40B4-BE49-F238E27FC236}">
                <a16:creationId xmlns:a16="http://schemas.microsoft.com/office/drawing/2014/main" id="{43758651-018B-1D3E-0C5E-801ACAEC3568}"/>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348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15</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lvl="2">
              <a:buClrTx/>
            </a:pPr>
            <a:r>
              <a:rPr lang="en-US" dirty="0"/>
              <a:t>Let’s recap the benefits of building a diverse retirement income strategy.</a:t>
            </a:r>
          </a:p>
          <a:p>
            <a:pPr lvl="2">
              <a:buClrTx/>
            </a:pPr>
            <a:r>
              <a:rPr lang="en-US" dirty="0"/>
              <a:t>One, it doesn’t rely solely on income yields or stock appreciation to generate retirement income.</a:t>
            </a:r>
          </a:p>
          <a:p>
            <a:pPr lvl="2">
              <a:buClrTx/>
            </a:pPr>
            <a:r>
              <a:rPr lang="en-US" dirty="0"/>
              <a:t>Income-oriented investments don’t always generate enough income to live on, and on their own, stocks may introduce an unacceptable level of risk to a retirement income strategy.</a:t>
            </a:r>
          </a:p>
          <a:p>
            <a:pPr lvl="2">
              <a:buClrTx/>
            </a:pPr>
            <a:r>
              <a:rPr lang="en-US" b="1" dirty="0"/>
              <a:t>[CLICK] </a:t>
            </a:r>
            <a:r>
              <a:rPr lang="en-US" dirty="0"/>
              <a:t>Two, a diverse strategy establishes an approach to help manage market volatility.</a:t>
            </a:r>
          </a:p>
          <a:p>
            <a:pPr lvl="2">
              <a:buClrTx/>
            </a:pPr>
            <a:r>
              <a:rPr lang="en-US" dirty="0"/>
              <a:t>Markets can be unpredictable, and it helps to have a plan when they don’t behave as expected.</a:t>
            </a:r>
          </a:p>
          <a:p>
            <a:pPr lvl="2">
              <a:buClrTx/>
            </a:pPr>
            <a:r>
              <a:rPr lang="en-US" b="1" dirty="0"/>
              <a:t>[CLICK] </a:t>
            </a:r>
            <a:r>
              <a:rPr lang="en-US" dirty="0"/>
              <a:t>And three, building a diverse retirement income strategy helps align investment allocations and risks with an appropriate time horizon.</a:t>
            </a:r>
          </a:p>
          <a:p>
            <a:pPr lvl="2">
              <a:buClrTx/>
            </a:pPr>
            <a:r>
              <a:rPr lang="en-US" dirty="0"/>
              <a:t>A financial professional can help assess your individual situation and design a customized strategy to meet your unique retirement income goals and risk tolerance.</a:t>
            </a:r>
          </a:p>
          <a:p>
            <a:endParaRPr lang="en-US" dirty="0"/>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8/7/2025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22505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7" name="Slide Number Placeholder 6"/>
          <p:cNvSpPr>
            <a:spLocks noGrp="1"/>
          </p:cNvSpPr>
          <p:nvPr>
            <p:ph type="sldNum" sz="quarter" idx="13"/>
          </p:nvPr>
        </p:nvSpPr>
        <p:spPr>
          <a:xfrm>
            <a:off x="5330952" y="8842248"/>
            <a:ext cx="1402080" cy="276570"/>
          </a:xfrm>
        </p:spPr>
        <p:txBody>
          <a:bodyPr/>
          <a:lstStyle/>
          <a:p>
            <a:pPr defTabSz="948507">
              <a:defRPr/>
            </a:pPr>
            <a:fld id="{4FBD5869-E701-44DB-B9C5-C7F7FB528C06}" type="slidenum">
              <a:rPr lang="en-US">
                <a:solidFill>
                  <a:srgbClr val="000000"/>
                </a:solidFill>
              </a:rPr>
              <a:pPr defTabSz="948507">
                <a:defRPr/>
              </a:pPr>
              <a:t>16</a:t>
            </a:fld>
            <a:endParaRPr lang="en-US" dirty="0">
              <a:solidFill>
                <a:srgbClr val="000000"/>
              </a:solidFill>
            </a:endParaRP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80964" y="4645152"/>
            <a:ext cx="6848474" cy="4320213"/>
          </a:xfrm>
        </p:spPr>
        <p:txBody>
          <a:bodyPr/>
          <a:lstStyle/>
          <a:p>
            <a:pPr lvl="2">
              <a:buClrTx/>
            </a:pPr>
            <a:r>
              <a:rPr lang="en-US" b="0" dirty="0"/>
              <a:t>At Franklin Templeton we like to say, “Retirement is wonderful if you have two essentials—much to live on and much to live for</a:t>
            </a:r>
            <a:r>
              <a:rPr lang="en-US" dirty="0"/>
              <a:t>.” </a:t>
            </a:r>
          </a:p>
          <a:p>
            <a:pPr lvl="2">
              <a:buClrTx/>
            </a:pPr>
            <a:r>
              <a:rPr lang="en-US" dirty="0"/>
              <a:t>That’s why it’s important that you are here today. You’ve shown that you want to take the steps to be prepared.</a:t>
            </a:r>
          </a:p>
          <a:p>
            <a:pPr lvl="2">
              <a:buClrTx/>
            </a:pPr>
            <a:r>
              <a:rPr lang="en-US" dirty="0"/>
              <a:t>Thank you for your time today.</a:t>
            </a:r>
          </a:p>
        </p:txBody>
      </p:sp>
      <p:sp>
        <p:nvSpPr>
          <p:cNvPr id="10" name="Header Placeholder 3">
            <a:extLst>
              <a:ext uri="{FF2B5EF4-FFF2-40B4-BE49-F238E27FC236}">
                <a16:creationId xmlns:a16="http://schemas.microsoft.com/office/drawing/2014/main" id="{F61409CA-230C-4873-8AA8-B5E1D1598B85}"/>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Date Placeholder 4">
            <a:extLst>
              <a:ext uri="{FF2B5EF4-FFF2-40B4-BE49-F238E27FC236}">
                <a16:creationId xmlns:a16="http://schemas.microsoft.com/office/drawing/2014/main" id="{DB444567-2D21-4D61-87C9-381804E4DEA2}"/>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8/7/2025</a:t>
            </a:fld>
            <a:endParaRPr lang="en-US" dirty="0"/>
          </a:p>
        </p:txBody>
      </p:sp>
      <p:sp>
        <p:nvSpPr>
          <p:cNvPr id="11" name="Footer Placeholder 5">
            <a:extLst>
              <a:ext uri="{FF2B5EF4-FFF2-40B4-BE49-F238E27FC236}">
                <a16:creationId xmlns:a16="http://schemas.microsoft.com/office/drawing/2014/main" id="{48C18A34-15A6-3D5D-6892-38600B02E89E}"/>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75266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93CBB4-23E5-496A-8182-D289DCC90DA0}"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8/7/2025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Lit Code EEE SEM</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81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Hello, I’m _____________ and I’d like to welcome you to Making It Last, Franklin Templeton’s presentation series offering key insights for developing and preserving a comprehensive retirement income strategy.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0"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266944" y="8833104"/>
            <a:ext cx="1463040" cy="283314"/>
          </a:xfrm>
        </p:spPr>
        <p:txBody>
          <a:bodyPr/>
          <a:lstStyle/>
          <a:p>
            <a:fld id="{4FBD5869-E701-44DB-B9C5-C7F7FB528C06}" type="slidenum">
              <a:rPr lang="en-US" smtClean="0"/>
              <a:pPr/>
              <a:t>2</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8/7/2025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351240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D74F8DA-457F-498A-9561-AC26D3FA8329}"/>
              </a:ext>
            </a:extLst>
          </p:cNvPr>
          <p:cNvSpPr>
            <a:spLocks noGrp="1" noRot="1" noChangeAspect="1"/>
          </p:cNvSpPr>
          <p:nvPr>
            <p:ph type="sldImg"/>
          </p:nvPr>
        </p:nvSpPr>
        <p:spPr>
          <a:xfrm>
            <a:off x="80963" y="658813"/>
            <a:ext cx="6848475" cy="3854450"/>
          </a:xfrm>
        </p:spPr>
      </p:sp>
      <p:sp>
        <p:nvSpPr>
          <p:cNvPr id="25" name="Notes Placeholder 24">
            <a:extLst>
              <a:ext uri="{FF2B5EF4-FFF2-40B4-BE49-F238E27FC236}">
                <a16:creationId xmlns:a16="http://schemas.microsoft.com/office/drawing/2014/main" id="{DCFD172D-6FA2-49FA-A452-50BF66B76E57}"/>
              </a:ext>
            </a:extLst>
          </p:cNvPr>
          <p:cNvSpPr>
            <a:spLocks noGrp="1"/>
          </p:cNvSpPr>
          <p:nvPr>
            <p:ph type="body" idx="1"/>
          </p:nvPr>
        </p:nvSpPr>
        <p:spPr>
          <a:xfrm>
            <a:off x="80964" y="4645152"/>
            <a:ext cx="6848474" cy="4325112"/>
          </a:xfrm>
        </p:spPr>
        <p:txBody>
          <a:bodyPr/>
          <a:lstStyle/>
          <a:p>
            <a:pPr marL="187955" indent="-187955">
              <a:buFont typeface="Arial" panose="020B0604020202020204" pitchFamily="34" charset="0"/>
              <a:buChar char="•"/>
            </a:pPr>
            <a:r>
              <a:rPr lang="en-US" b="0" dirty="0"/>
              <a:t>Making It Last is a series of presentation modules. Today, I will be focusing on our Building Retirement Income Strategies module.</a:t>
            </a:r>
          </a:p>
          <a:p>
            <a:pPr marL="187955" indent="-187955">
              <a:buFont typeface="Arial" panose="020B0604020202020204" pitchFamily="34" charset="0"/>
              <a:buChar char="•"/>
            </a:pPr>
            <a:r>
              <a:rPr lang="en-US" b="0" dirty="0"/>
              <a:t>Creating a strategy to convert lifetime savings into retirement income can be challenging. It may seem simple on the surface, but becomes much more complicated once things like market risk, taxes, inflation, and longevity are factored in.</a:t>
            </a:r>
          </a:p>
          <a:p>
            <a:pPr marL="187955" marR="0" lvl="0" indent="-18795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In this presentation, I will discuss a couple of approaches to build a retirement income strategy and how they might work in different market environments.</a:t>
            </a:r>
          </a:p>
          <a:p>
            <a:pPr marL="187955" indent="-187955">
              <a:buFont typeface="Arial" panose="020B0604020202020204" pitchFamily="34" charset="0"/>
              <a:buChar char="•"/>
            </a:pPr>
            <a:endParaRPr lang="en-US" b="0" dirty="0"/>
          </a:p>
        </p:txBody>
      </p:sp>
      <p:sp>
        <p:nvSpPr>
          <p:cNvPr id="14" name="Header Placeholder 3">
            <a:extLst>
              <a:ext uri="{FF2B5EF4-FFF2-40B4-BE49-F238E27FC236}">
                <a16:creationId xmlns:a16="http://schemas.microsoft.com/office/drawing/2014/main" id="{5A128E7D-A50B-47CF-B69E-C62E0EEEE44A}"/>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Slide Number Placeholder 6">
            <a:extLst>
              <a:ext uri="{FF2B5EF4-FFF2-40B4-BE49-F238E27FC236}">
                <a16:creationId xmlns:a16="http://schemas.microsoft.com/office/drawing/2014/main" id="{777A660B-419C-4DB7-B221-5D5E42417BBC}"/>
              </a:ext>
            </a:extLst>
          </p:cNvPr>
          <p:cNvSpPr>
            <a:spLocks noGrp="1"/>
          </p:cNvSpPr>
          <p:nvPr>
            <p:ph type="sldNum" sz="quarter" idx="5"/>
          </p:nvPr>
        </p:nvSpPr>
        <p:spPr>
          <a:xfrm>
            <a:off x="5266944" y="8833104"/>
            <a:ext cx="1463040" cy="283314"/>
          </a:xfrm>
        </p:spPr>
        <p:txBody>
          <a:bodyPr/>
          <a:lstStyle/>
          <a:p>
            <a:fld id="{4FBD5869-E701-44DB-B9C5-C7F7FB528C06}" type="slidenum">
              <a:rPr lang="en-US" smtClean="0"/>
              <a:pPr/>
              <a:t>3</a:t>
            </a:fld>
            <a:endParaRPr lang="en-US" dirty="0"/>
          </a:p>
        </p:txBody>
      </p:sp>
      <p:sp>
        <p:nvSpPr>
          <p:cNvPr id="9" name="Date Placeholder 4">
            <a:extLst>
              <a:ext uri="{FF2B5EF4-FFF2-40B4-BE49-F238E27FC236}">
                <a16:creationId xmlns:a16="http://schemas.microsoft.com/office/drawing/2014/main" id="{4860F28C-C5A3-4696-9954-FE0AC12BBB67}"/>
              </a:ext>
            </a:extLst>
          </p:cNvPr>
          <p:cNvSpPr txBox="1">
            <a:spLocks/>
          </p:cNvSpPr>
          <p:nvPr/>
        </p:nvSpPr>
        <p:spPr>
          <a:xfrm>
            <a:off x="228600" y="8839360"/>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8/7/2025</a:t>
            </a:fld>
            <a:endParaRPr lang="en-US" dirty="0"/>
          </a:p>
        </p:txBody>
      </p:sp>
      <p:sp>
        <p:nvSpPr>
          <p:cNvPr id="10" name="Footer Placeholder 5">
            <a:extLst>
              <a:ext uri="{FF2B5EF4-FFF2-40B4-BE49-F238E27FC236}">
                <a16:creationId xmlns:a16="http://schemas.microsoft.com/office/drawing/2014/main" id="{D5415296-CA10-7EFE-6319-714C2EC7630F}"/>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198480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4" y="4643582"/>
            <a:ext cx="6848474" cy="4325112"/>
          </a:xfrm>
        </p:spPr>
        <p:txBody>
          <a:bodyPr/>
          <a:lstStyle/>
          <a:p>
            <a:pPr marL="137160" lvl="2" indent="-137160">
              <a:buClrTx/>
            </a:pPr>
            <a:r>
              <a:rPr lang="en-US" dirty="0"/>
              <a:t>Here’s our agenda today:</a:t>
            </a:r>
          </a:p>
          <a:p>
            <a:pPr marL="537210" lvl="3" indent="-171450">
              <a:buClrTx/>
              <a:buFont typeface="Arial" panose="020B0604020202020204" pitchFamily="34" charset="0"/>
              <a:buChar char="•"/>
            </a:pPr>
            <a:r>
              <a:rPr lang="en-US" dirty="0"/>
              <a:t>First, I’ll begin with a quick retirement income reality check. I’ll discuss some outdated ideas and why they may not be the best options today.</a:t>
            </a:r>
          </a:p>
          <a:p>
            <a:pPr marL="537210" lvl="3" indent="-171450">
              <a:buClrTx/>
              <a:buFont typeface="Arial" panose="020B0604020202020204" pitchFamily="34" charset="0"/>
              <a:buChar char="•"/>
            </a:pPr>
            <a:r>
              <a:rPr lang="en-US" dirty="0"/>
              <a:t>Next, I’ll introduce a multi-asset plus reserve strategy to generate retirement income.</a:t>
            </a:r>
          </a:p>
          <a:p>
            <a:pPr marL="537210" lvl="3" indent="-171450">
              <a:buClrTx/>
              <a:buFont typeface="Arial" panose="020B0604020202020204" pitchFamily="34" charset="0"/>
              <a:buChar char="•"/>
            </a:pPr>
            <a:r>
              <a:rPr lang="en-US" dirty="0"/>
              <a:t>Last, we’ll look at how a time-based bucket strategy works.</a:t>
            </a:r>
          </a:p>
          <a:p>
            <a:pPr lvl="2">
              <a:buClrTx/>
            </a:pPr>
            <a:r>
              <a:rPr lang="en-US" dirty="0"/>
              <a:t>Let’s get started.</a:t>
            </a:r>
          </a:p>
          <a:p>
            <a:pPr lvl="1"/>
            <a:endParaRPr lang="en-US" dirty="0"/>
          </a:p>
          <a:p>
            <a:pPr lvl="1"/>
            <a:endParaRPr lang="en-US" dirty="0"/>
          </a:p>
        </p:txBody>
      </p:sp>
      <p:sp>
        <p:nvSpPr>
          <p:cNvPr id="13" name="Header Placeholder 3">
            <a:extLst>
              <a:ext uri="{FF2B5EF4-FFF2-40B4-BE49-F238E27FC236}">
                <a16:creationId xmlns:a16="http://schemas.microsoft.com/office/drawing/2014/main" id="{AD69703D-A6A4-4D32-B2CE-9761CE0EE6BF}"/>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Slide Number Placeholder 6">
            <a:extLst>
              <a:ext uri="{FF2B5EF4-FFF2-40B4-BE49-F238E27FC236}">
                <a16:creationId xmlns:a16="http://schemas.microsoft.com/office/drawing/2014/main" id="{D4C76F71-5BDD-4085-8B3A-D028D4BB3ACE}"/>
              </a:ext>
            </a:extLst>
          </p:cNvPr>
          <p:cNvSpPr>
            <a:spLocks noGrp="1"/>
          </p:cNvSpPr>
          <p:nvPr>
            <p:ph type="sldNum" sz="quarter" idx="5"/>
          </p:nvPr>
        </p:nvSpPr>
        <p:spPr>
          <a:xfrm>
            <a:off x="5269167" y="8829891"/>
            <a:ext cx="1463040" cy="283314"/>
          </a:xfrm>
        </p:spPr>
        <p:txBody>
          <a:bodyPr/>
          <a:lstStyle/>
          <a:p>
            <a:fld id="{4FBD5869-E701-44DB-B9C5-C7F7FB528C06}" type="slidenum">
              <a:rPr lang="en-US" smtClean="0"/>
              <a:pPr/>
              <a:t>4</a:t>
            </a:fld>
            <a:endParaRPr lang="en-US" dirty="0"/>
          </a:p>
        </p:txBody>
      </p:sp>
      <p:sp>
        <p:nvSpPr>
          <p:cNvPr id="11" name="Date Placeholder 4">
            <a:extLst>
              <a:ext uri="{FF2B5EF4-FFF2-40B4-BE49-F238E27FC236}">
                <a16:creationId xmlns:a16="http://schemas.microsoft.com/office/drawing/2014/main" id="{55AFFF6F-7E14-4A3A-8DAA-E11329C2B12F}"/>
              </a:ext>
            </a:extLst>
          </p:cNvPr>
          <p:cNvSpPr txBox="1">
            <a:spLocks/>
          </p:cNvSpPr>
          <p:nvPr/>
        </p:nvSpPr>
        <p:spPr>
          <a:xfrm>
            <a:off x="228600" y="8842248"/>
            <a:ext cx="1463040" cy="283314"/>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E71B6B-255D-423D-A86D-5820F28FB3D9}" type="datetime1">
              <a:rPr lang="en-US" sz="1200" smtClean="0"/>
              <a:pPr/>
              <a:t>8/7/2025</a:t>
            </a:fld>
            <a:endParaRPr lang="en-US" dirty="0"/>
          </a:p>
        </p:txBody>
      </p:sp>
      <p:sp>
        <p:nvSpPr>
          <p:cNvPr id="4" name="Footer Placeholder 5">
            <a:extLst>
              <a:ext uri="{FF2B5EF4-FFF2-40B4-BE49-F238E27FC236}">
                <a16:creationId xmlns:a16="http://schemas.microsoft.com/office/drawing/2014/main" id="{7490A292-4713-42B1-46F3-2C3A1B4AC26F}"/>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56735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3" y="4645152"/>
            <a:ext cx="6848475" cy="4320213"/>
          </a:xfrm>
        </p:spPr>
        <p:txBody>
          <a:bodyPr/>
          <a:lstStyle/>
          <a:p>
            <a:pPr lvl="2">
              <a:buClrTx/>
            </a:pPr>
            <a:r>
              <a:rPr lang="en-US" b="0" dirty="0"/>
              <a:t>Probably the most basic retirement income strategy is to invest your savings into something conservative that generates income, and then live off whatever interest payments you receive.</a:t>
            </a:r>
            <a:endParaRPr lang="en-US" dirty="0"/>
          </a:p>
          <a:p>
            <a:pPr lvl="2">
              <a:buClrTx/>
            </a:pPr>
            <a:r>
              <a:rPr lang="en-US" dirty="0"/>
              <a:t>This chart shows the average annual income you could have earned with a $500,000 investment in money market mutual funds over the last 30-years.</a:t>
            </a:r>
          </a:p>
          <a:p>
            <a:pPr lvl="2">
              <a:buClrTx/>
            </a:pPr>
            <a:r>
              <a:rPr lang="en-US" dirty="0"/>
              <a:t>Because interest rates are always changing, you can see that there were some periods where annual income was much higher, mostly in the mid- to late 1990s, and other periods where income was much lower, mostly in the 2010’s.</a:t>
            </a:r>
          </a:p>
          <a:p>
            <a:pPr lvl="2">
              <a:buClrTx/>
            </a:pPr>
            <a:r>
              <a:rPr lang="en-US" b="1" dirty="0"/>
              <a:t>[CLICK] </a:t>
            </a:r>
            <a:r>
              <a:rPr lang="en-US" dirty="0"/>
              <a:t>If looking at a $10,000 annual income threshold, which is less than $1,000 a month, we can see that this strategy fell short more than half the time. </a:t>
            </a:r>
          </a:p>
          <a:p>
            <a:pPr lvl="2">
              <a:buClrTx/>
            </a:pPr>
            <a:r>
              <a:rPr lang="en-US" dirty="0"/>
              <a:t>Many retirees may not be able to stomach the year-to-year volatility of a strategy like this. In some years enough income was generated to buy a new car, in other years the income was so small it might not have been enough to even cover a weekly grocery bill.</a:t>
            </a:r>
          </a:p>
        </p:txBody>
      </p:sp>
      <p:sp>
        <p:nvSpPr>
          <p:cNvPr id="5" name="Date Placeholder 4"/>
          <p:cNvSpPr>
            <a:spLocks noGrp="1"/>
          </p:cNvSpPr>
          <p:nvPr>
            <p:ph type="dt" idx="1"/>
          </p:nvPr>
        </p:nvSpPr>
        <p:spPr>
          <a:xfrm>
            <a:off x="228602" y="8842248"/>
            <a:ext cx="1402080" cy="276570"/>
          </a:xfrm>
        </p:spPr>
        <p:txBody>
          <a:bodyPr/>
          <a:lstStyle/>
          <a:p>
            <a:fld id="{0FC10844-67BC-2A4D-BA1E-F1EE5D64A902}"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5</a:t>
            </a:fld>
            <a:endParaRPr lang="en-US" dirty="0"/>
          </a:p>
        </p:txBody>
      </p:sp>
      <p:sp>
        <p:nvSpPr>
          <p:cNvPr id="9" name="Header Placeholder 3">
            <a:extLst>
              <a:ext uri="{FF2B5EF4-FFF2-40B4-BE49-F238E27FC236}">
                <a16:creationId xmlns:a16="http://schemas.microsoft.com/office/drawing/2014/main" id="{4767B0FD-6596-4019-894E-1973EA32419B}"/>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10" name="Footer Placeholder 5">
            <a:extLst>
              <a:ext uri="{FF2B5EF4-FFF2-40B4-BE49-F238E27FC236}">
                <a16:creationId xmlns:a16="http://schemas.microsoft.com/office/drawing/2014/main" id="{652B20F8-C49F-8CC0-E296-8C4DDD5E1645}"/>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272717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3" name="Notes Placeholder 2"/>
          <p:cNvSpPr>
            <a:spLocks noGrp="1"/>
          </p:cNvSpPr>
          <p:nvPr>
            <p:ph type="body" idx="1"/>
          </p:nvPr>
        </p:nvSpPr>
        <p:spPr>
          <a:xfrm>
            <a:off x="80964" y="4645152"/>
            <a:ext cx="6848474" cy="4320213"/>
          </a:xfrm>
        </p:spPr>
        <p:txBody>
          <a:bodyPr/>
          <a:lstStyle/>
          <a:p>
            <a:pPr lvl="2">
              <a:buClrTx/>
            </a:pPr>
            <a:r>
              <a:rPr lang="en-US" dirty="0"/>
              <a:t>If living off interest payments is not a viable strategy, you might think about investing in the stock market. After all, stocks have had strong historical returns.</a:t>
            </a:r>
          </a:p>
          <a:p>
            <a:pPr lvl="2">
              <a:buClrTx/>
            </a:pPr>
            <a:r>
              <a:rPr lang="en-US" b="1" dirty="0"/>
              <a:t>[CLICK] </a:t>
            </a:r>
            <a:r>
              <a:rPr lang="en-US" dirty="0"/>
              <a:t>In fact, over the last 30 years stocks have delivered an average annual return of nearly 11%. </a:t>
            </a:r>
          </a:p>
          <a:p>
            <a:pPr lvl="2">
              <a:buClrTx/>
            </a:pPr>
            <a:r>
              <a:rPr lang="en-US" dirty="0"/>
              <a:t>Why not invest in stocks, earn that 11% and take out the gains each year while keeping the original investment untouched?</a:t>
            </a:r>
          </a:p>
          <a:p>
            <a:pPr lvl="2">
              <a:buClrTx/>
            </a:pPr>
            <a:r>
              <a:rPr lang="en-US" b="1" dirty="0"/>
              <a:t>[CLICK] </a:t>
            </a:r>
            <a:r>
              <a:rPr lang="en-US" dirty="0"/>
              <a:t>Unfortunately, that historical return is an </a:t>
            </a:r>
            <a:r>
              <a:rPr lang="en-US" i="1" dirty="0"/>
              <a:t>average</a:t>
            </a:r>
            <a:r>
              <a:rPr lang="en-US" dirty="0"/>
              <a:t>, and not guaranteed each year. This chart shows that in the last 30 years, stocks failed to hit the average return 11 times.</a:t>
            </a:r>
          </a:p>
          <a:p>
            <a:pPr lvl="2">
              <a:buClrTx/>
            </a:pPr>
            <a:r>
              <a:rPr lang="en-US" dirty="0"/>
              <a:t>More critical are the years in which stocks had </a:t>
            </a:r>
            <a:r>
              <a:rPr lang="en-US" i="1" dirty="0"/>
              <a:t>negative</a:t>
            </a:r>
            <a:r>
              <a:rPr lang="en-US" dirty="0"/>
              <a:t> returns. The combination of withdrawals and declining markets can be very damaging to retirement savings.</a:t>
            </a:r>
          </a:p>
          <a:p>
            <a:pPr lvl="2">
              <a:buClrTx/>
            </a:pPr>
            <a:r>
              <a:rPr lang="en-US" dirty="0"/>
              <a:t>Building an effective retirement income strategy that can both generate the required income needed and withstand market ups and downs may require a more diversified, strategic approach.</a:t>
            </a:r>
          </a:p>
          <a:p>
            <a:pPr lvl="2">
              <a:buClrTx/>
            </a:pPr>
            <a:r>
              <a:rPr lang="en-US" dirty="0"/>
              <a:t>Let’s walk through a couple of examples.</a:t>
            </a:r>
          </a:p>
        </p:txBody>
      </p:sp>
      <p:sp>
        <p:nvSpPr>
          <p:cNvPr id="5" name="Date Placeholder 4"/>
          <p:cNvSpPr>
            <a:spLocks noGrp="1"/>
          </p:cNvSpPr>
          <p:nvPr>
            <p:ph type="dt" idx="1"/>
          </p:nvPr>
        </p:nvSpPr>
        <p:spPr/>
        <p:txBody>
          <a:bodyPr/>
          <a:lstStyle/>
          <a:p>
            <a:fld id="{0FC10844-67BC-2A4D-BA1E-F1EE5D64A902}"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6</a:t>
            </a:fld>
            <a:endParaRPr lang="en-US" dirty="0"/>
          </a:p>
        </p:txBody>
      </p:sp>
      <p:sp>
        <p:nvSpPr>
          <p:cNvPr id="9" name="Header Placeholder 3">
            <a:extLst>
              <a:ext uri="{FF2B5EF4-FFF2-40B4-BE49-F238E27FC236}">
                <a16:creationId xmlns:a16="http://schemas.microsoft.com/office/drawing/2014/main" id="{4767B0FD-6596-4019-894E-1973EA32419B}"/>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10" name="Footer Placeholder 5">
            <a:extLst>
              <a:ext uri="{FF2B5EF4-FFF2-40B4-BE49-F238E27FC236}">
                <a16:creationId xmlns:a16="http://schemas.microsoft.com/office/drawing/2014/main" id="{652B20F8-C49F-8CC0-E296-8C4DDD5E1645}"/>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8746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0F5391E6-3BE5-4976-8C48-1EC26D0DC6D8}"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7</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80964" y="4645152"/>
            <a:ext cx="6848474" cy="4320213"/>
          </a:xfrm>
        </p:spPr>
        <p:txBody>
          <a:bodyPr/>
          <a:lstStyle/>
          <a:p>
            <a:pPr lvl="2">
              <a:buClrTx/>
            </a:pPr>
            <a:r>
              <a:rPr lang="en-US" dirty="0"/>
              <a:t>The first strategy I’d like to share is called a multi-asset plus reserve strategy.</a:t>
            </a:r>
          </a:p>
          <a:p>
            <a:pPr lvl="2">
              <a:buClrTx/>
            </a:pPr>
            <a:r>
              <a:rPr lang="en-US" b="1" dirty="0"/>
              <a:t>[CLICK] </a:t>
            </a:r>
            <a:r>
              <a:rPr lang="en-US" dirty="0"/>
              <a:t>In this approach, retirement assets are split into two portfolios. </a:t>
            </a:r>
          </a:p>
          <a:p>
            <a:pPr lvl="2">
              <a:buClrTx/>
            </a:pPr>
            <a:r>
              <a:rPr lang="en-US" dirty="0"/>
              <a:t>One is a multi-asset portfolio, which simply means it is set up to invest in a mix of stocks and bonds. </a:t>
            </a:r>
          </a:p>
          <a:p>
            <a:pPr lvl="2">
              <a:buClrTx/>
            </a:pPr>
            <a:r>
              <a:rPr lang="en-US" dirty="0"/>
              <a:t>It will hold the majority of the retirement savings and the allocation to stocks and bonds can vary depending on a person’s situation and risk tolerance.</a:t>
            </a:r>
          </a:p>
          <a:p>
            <a:pPr lvl="2">
              <a:buClrTx/>
            </a:pPr>
            <a:r>
              <a:rPr lang="en-US" dirty="0"/>
              <a:t>The second is a reserve portfolio that is designed to hold enough to cover retirement income needs for two to three years. It will be invested very conservatively.</a:t>
            </a:r>
          </a:p>
          <a:p>
            <a:pPr marL="142276" lvl="2" indent="-142276" defTabSz="948507">
              <a:spcAft>
                <a:spcPts val="622"/>
              </a:spcAft>
              <a:buClrTx/>
              <a:defRPr/>
            </a:pPr>
            <a:r>
              <a:rPr lang="en-US" dirty="0"/>
              <a:t>Let’s see how this strategy works in different hypothetical markets, starting with an up market.</a:t>
            </a:r>
          </a:p>
          <a:p>
            <a:pPr marL="0" lvl="2" indent="0">
              <a:buNone/>
            </a:pPr>
            <a:endParaRPr lang="en-US" dirty="0"/>
          </a:p>
          <a:p>
            <a:pPr lvl="2"/>
            <a:endParaRPr lang="en-US" dirty="0"/>
          </a:p>
          <a:p>
            <a:endParaRPr lang="en-US" dirty="0"/>
          </a:p>
        </p:txBody>
      </p:sp>
      <p:sp>
        <p:nvSpPr>
          <p:cNvPr id="10" name="Header Placeholder 3">
            <a:extLst>
              <a:ext uri="{FF2B5EF4-FFF2-40B4-BE49-F238E27FC236}">
                <a16:creationId xmlns:a16="http://schemas.microsoft.com/office/drawing/2014/main" id="{48B69241-BEF9-4FE9-B524-F63284ED07DE}"/>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Footer Placeholder 5">
            <a:extLst>
              <a:ext uri="{FF2B5EF4-FFF2-40B4-BE49-F238E27FC236}">
                <a16:creationId xmlns:a16="http://schemas.microsoft.com/office/drawing/2014/main" id="{24036C98-4CD0-A054-C5CF-97B1AD45C49D}"/>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111875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96A07199-2668-4983-8F81-EE32225664D7}"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8</a:t>
            </a:fld>
            <a:endParaRPr lang="en-US" dirty="0"/>
          </a:p>
        </p:txBody>
      </p:sp>
      <p:sp>
        <p:nvSpPr>
          <p:cNvPr id="3" name="Notes Placeholder 2">
            <a:extLst>
              <a:ext uri="{FF2B5EF4-FFF2-40B4-BE49-F238E27FC236}">
                <a16:creationId xmlns:a16="http://schemas.microsoft.com/office/drawing/2014/main" id="{0DF7F820-C3C9-4136-922F-426D973C358F}"/>
              </a:ext>
            </a:extLst>
          </p:cNvPr>
          <p:cNvSpPr>
            <a:spLocks noGrp="1"/>
          </p:cNvSpPr>
          <p:nvPr>
            <p:ph type="body" idx="1"/>
          </p:nvPr>
        </p:nvSpPr>
        <p:spPr>
          <a:xfrm>
            <a:off x="80964" y="4645152"/>
            <a:ext cx="6848474" cy="4320213"/>
          </a:xfrm>
        </p:spPr>
        <p:txBody>
          <a:bodyPr/>
          <a:lstStyle/>
          <a:p>
            <a:pPr lvl="2">
              <a:buClrTx/>
            </a:pPr>
            <a:r>
              <a:rPr lang="en-US" dirty="0"/>
              <a:t>In a rising market the multi-asset portfolio may grow, depending on the underlying investments and the mix of stocks and bonds.</a:t>
            </a:r>
          </a:p>
          <a:p>
            <a:pPr lvl="2">
              <a:buClrTx/>
            </a:pPr>
            <a:r>
              <a:rPr lang="en-US" b="1" dirty="0"/>
              <a:t>[CLICK] </a:t>
            </a:r>
            <a:r>
              <a:rPr lang="en-US" dirty="0"/>
              <a:t>When this occurs, money will be withdrawn from this portfolio to support annual retirement expenses.</a:t>
            </a:r>
          </a:p>
          <a:p>
            <a:pPr marL="142276" lvl="2" indent="-142276" defTabSz="948507">
              <a:spcAft>
                <a:spcPts val="622"/>
              </a:spcAft>
              <a:buClrTx/>
              <a:defRPr/>
            </a:pPr>
            <a:r>
              <a:rPr lang="en-US" dirty="0"/>
              <a:t>Of course, markets don’t always go up, sometimes they go down.</a:t>
            </a:r>
          </a:p>
          <a:p>
            <a:pPr marL="0" lvl="2" indent="0">
              <a:buNone/>
            </a:pPr>
            <a:endParaRPr lang="en-US" dirty="0"/>
          </a:p>
          <a:p>
            <a:endParaRPr lang="en-US" dirty="0"/>
          </a:p>
        </p:txBody>
      </p:sp>
      <p:sp>
        <p:nvSpPr>
          <p:cNvPr id="10" name="Header Placeholder 3">
            <a:extLst>
              <a:ext uri="{FF2B5EF4-FFF2-40B4-BE49-F238E27FC236}">
                <a16:creationId xmlns:a16="http://schemas.microsoft.com/office/drawing/2014/main" id="{D54D7385-62D9-44AB-8203-7C80A35D928F}"/>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8" name="Footer Placeholder 5">
            <a:extLst>
              <a:ext uri="{FF2B5EF4-FFF2-40B4-BE49-F238E27FC236}">
                <a16:creationId xmlns:a16="http://schemas.microsoft.com/office/drawing/2014/main" id="{1237DFF6-5E78-311E-CEEB-E21241B3E423}"/>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315749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658813"/>
            <a:ext cx="6848475" cy="3854450"/>
          </a:xfrm>
        </p:spPr>
      </p:sp>
      <p:sp>
        <p:nvSpPr>
          <p:cNvPr id="5" name="Date Placeholder 4"/>
          <p:cNvSpPr>
            <a:spLocks noGrp="1"/>
          </p:cNvSpPr>
          <p:nvPr>
            <p:ph type="dt" idx="1"/>
          </p:nvPr>
        </p:nvSpPr>
        <p:spPr/>
        <p:txBody>
          <a:bodyPr/>
          <a:lstStyle/>
          <a:p>
            <a:fld id="{6973CB18-4489-49CE-98D4-F3352FEE4459}" type="datetime1">
              <a:rPr lang="en-US" smtClean="0"/>
              <a:t>8/7/2025</a:t>
            </a:fld>
            <a:endParaRPr lang="en-US" dirty="0"/>
          </a:p>
        </p:txBody>
      </p:sp>
      <p:sp>
        <p:nvSpPr>
          <p:cNvPr id="7" name="Slide Number Placeholder 6"/>
          <p:cNvSpPr>
            <a:spLocks noGrp="1"/>
          </p:cNvSpPr>
          <p:nvPr>
            <p:ph type="sldNum" sz="quarter" idx="5"/>
          </p:nvPr>
        </p:nvSpPr>
        <p:spPr>
          <a:xfrm>
            <a:off x="5330952" y="8842248"/>
            <a:ext cx="1402080" cy="276570"/>
          </a:xfrm>
        </p:spPr>
        <p:txBody>
          <a:bodyPr/>
          <a:lstStyle/>
          <a:p>
            <a:fld id="{4FBD5869-E701-44DB-B9C5-C7F7FB528C06}" type="slidenum">
              <a:rPr lang="en-US" smtClean="0"/>
              <a:pPr/>
              <a:t>9</a:t>
            </a:fld>
            <a:endParaRPr lang="en-US" dirty="0"/>
          </a:p>
        </p:txBody>
      </p:sp>
      <p:sp>
        <p:nvSpPr>
          <p:cNvPr id="8" name="Notes Placeholder 2">
            <a:extLst>
              <a:ext uri="{FF2B5EF4-FFF2-40B4-BE49-F238E27FC236}">
                <a16:creationId xmlns:a16="http://schemas.microsoft.com/office/drawing/2014/main" id="{A8985B9E-ECF3-4B31-A299-F00B56945BB4}"/>
              </a:ext>
            </a:extLst>
          </p:cNvPr>
          <p:cNvSpPr txBox="1">
            <a:spLocks noGrp="1"/>
          </p:cNvSpPr>
          <p:nvPr>
            <p:ph type="body" idx="1"/>
          </p:nvPr>
        </p:nvSpPr>
        <p:spPr>
          <a:xfrm>
            <a:off x="80964" y="4645152"/>
            <a:ext cx="6848474" cy="4320213"/>
          </a:xfrm>
          <a:prstGeom prst="rect">
            <a:avLst/>
          </a:prstGeom>
        </p:spPr>
        <p:txBody>
          <a:bodyPr vert="horz" lIns="0" tIns="0" rIns="0" bIns="0" rtlCol="0"/>
          <a:lst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13716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2">
              <a:buClrTx/>
            </a:pPr>
            <a:r>
              <a:rPr lang="en-US" dirty="0"/>
              <a:t>When the market contracts, it’s expected the multi-asset portfolio will lose some value as well, depending on the underlying investments and the mix of stocks and bonds.</a:t>
            </a:r>
          </a:p>
          <a:p>
            <a:pPr lvl="2">
              <a:buClrTx/>
            </a:pPr>
            <a:r>
              <a:rPr lang="en-US" b="1" dirty="0"/>
              <a:t>[CLICK] </a:t>
            </a:r>
            <a:r>
              <a:rPr lang="en-US" dirty="0"/>
              <a:t>When the value of the multi-asset portfolio has dropped, you don’t want to further deplete it by taking withdrawals to support retirement expenses.</a:t>
            </a:r>
          </a:p>
          <a:p>
            <a:pPr lvl="2">
              <a:buClrTx/>
            </a:pPr>
            <a:r>
              <a:rPr lang="en-US" dirty="0"/>
              <a:t>Doing so would be the equivalent of selling low.</a:t>
            </a:r>
          </a:p>
          <a:p>
            <a:pPr lvl="2">
              <a:buClrTx/>
            </a:pPr>
            <a:r>
              <a:rPr lang="en-US" b="1" dirty="0"/>
              <a:t>[CLICK] </a:t>
            </a:r>
            <a:r>
              <a:rPr lang="en-US" dirty="0"/>
              <a:t>Instead, the reserve portfolio is used to support retirement expenses during a down year.</a:t>
            </a:r>
          </a:p>
          <a:p>
            <a:pPr lvl="2">
              <a:buClrTx/>
            </a:pPr>
            <a:r>
              <a:rPr lang="en-US" dirty="0"/>
              <a:t>With its cash and conservative investments, it functions like an emergency fund.</a:t>
            </a:r>
          </a:p>
          <a:p>
            <a:pPr lvl="2">
              <a:buClrTx/>
            </a:pPr>
            <a:r>
              <a:rPr lang="en-US" dirty="0"/>
              <a:t>The hope is that using the reserve portfolio will buy some time and allow a market recovery to take hold.</a:t>
            </a:r>
          </a:p>
        </p:txBody>
      </p:sp>
      <p:sp>
        <p:nvSpPr>
          <p:cNvPr id="11" name="Header Placeholder 3">
            <a:extLst>
              <a:ext uri="{FF2B5EF4-FFF2-40B4-BE49-F238E27FC236}">
                <a16:creationId xmlns:a16="http://schemas.microsoft.com/office/drawing/2014/main" id="{3E5C6BD1-339A-4CE6-A92E-0280BE316F86}"/>
              </a:ext>
            </a:extLst>
          </p:cNvPr>
          <p:cNvSpPr txBox="1">
            <a:spLocks/>
          </p:cNvSpPr>
          <p:nvPr/>
        </p:nvSpPr>
        <p:spPr>
          <a:xfrm>
            <a:off x="238539" y="236095"/>
            <a:ext cx="5343277" cy="283314"/>
          </a:xfrm>
          <a:prstGeom prst="rect">
            <a:avLst/>
          </a:prstGeom>
        </p:spPr>
        <p:txBody>
          <a:bodyPr vert="horz" lIns="0" tIns="0" rIns="0" bIns="0" rtlCol="0"/>
          <a:lstStyle>
            <a:defPPr>
              <a:defRPr lang="en-US"/>
            </a:defPPr>
            <a:lvl1pPr marL="0" algn="l" defTabSz="914400" rtl="0" eaLnBrk="1" latinLnBrk="0" hangingPunct="1">
              <a:defRPr sz="1100" b="1" kern="1200" cap="all" baseline="0">
                <a:solidFill>
                  <a:schemeClr val="tx1"/>
                </a:solidFill>
                <a:latin typeface="Arial" panose="020B0604020202020204" pitchFamily="34" charset="0"/>
                <a:ea typeface="+mn-ea"/>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kern="1200" smtClean="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Making It Last – Building Retirement Income strategies</a:t>
            </a:r>
            <a:endParaRPr lang="en-US" dirty="0"/>
          </a:p>
        </p:txBody>
      </p:sp>
      <p:sp>
        <p:nvSpPr>
          <p:cNvPr id="9" name="Footer Placeholder 5">
            <a:extLst>
              <a:ext uri="{FF2B5EF4-FFF2-40B4-BE49-F238E27FC236}">
                <a16:creationId xmlns:a16="http://schemas.microsoft.com/office/drawing/2014/main" id="{589C7BBC-5B00-D6C8-7CE0-D2AAC5C26F5C}"/>
              </a:ext>
            </a:extLst>
          </p:cNvPr>
          <p:cNvSpPr>
            <a:spLocks noGrp="1"/>
          </p:cNvSpPr>
          <p:nvPr>
            <p:ph type="ftr" sz="quarter" idx="4"/>
          </p:nvPr>
        </p:nvSpPr>
        <p:spPr>
          <a:xfrm>
            <a:off x="5330952" y="228600"/>
            <a:ext cx="1431235" cy="283314"/>
          </a:xfrm>
        </p:spPr>
        <p:txBody>
          <a:bodyPr/>
          <a:lstStyle/>
          <a:p>
            <a:pPr algn="r"/>
            <a:r>
              <a:rPr lang="en-US" dirty="0"/>
              <a:t>MIL3 PPT 12/23</a:t>
            </a:r>
          </a:p>
        </p:txBody>
      </p:sp>
    </p:spTree>
    <p:extLst>
      <p:ext uri="{BB962C8B-B14F-4D97-AF65-F5344CB8AC3E}">
        <p14:creationId xmlns:p14="http://schemas.microsoft.com/office/powerpoint/2010/main" val="3737656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White cover (print) EXTERNAL US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grpSp>
        <p:nvGrpSpPr>
          <p:cNvPr id="12" name="Group 9">
            <a:extLst>
              <a:ext uri="{FF2B5EF4-FFF2-40B4-BE49-F238E27FC236}">
                <a16:creationId xmlns:a16="http://schemas.microsoft.com/office/drawing/2014/main" id="{A4717ED6-EA85-45B2-80E6-1116FD785B18}"/>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581D0BE2-1CC1-46E2-A864-87B6B177F96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4" name="Rectangle 11">
              <a:extLst>
                <a:ext uri="{FF2B5EF4-FFF2-40B4-BE49-F238E27FC236}">
                  <a16:creationId xmlns:a16="http://schemas.microsoft.com/office/drawing/2014/main" id="{AE8AA4F5-5098-49F7-BE1A-6816B98EC0CB}"/>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0613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744108761"/>
      </p:ext>
    </p:extLst>
  </p:cSld>
  <p:clrMapOvr>
    <a:masterClrMapping/>
  </p:clrMapOvr>
  <p:extLst>
    <p:ext uri="{DCECCB84-F9BA-43D5-87BE-67443E8EF086}">
      <p15:sldGuideLst xmlns:p15="http://schemas.microsoft.com/office/powerpoint/2012/main">
        <p15:guide id="3" orient="horz" pos="336" userDrawn="1">
          <p15:clr>
            <a:srgbClr val="FBAE40"/>
          </p15:clr>
        </p15:guide>
        <p15:guide id="4" orient="horz" pos="4200" userDrawn="1">
          <p15:clr>
            <a:srgbClr val="FBAE40"/>
          </p15:clr>
        </p15:guide>
        <p15:guide id="5" pos="2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788922981"/>
      </p:ext>
    </p:extLst>
  </p:cSld>
  <p:clrMapOvr>
    <a:masterClrMapping/>
  </p:clrMapOvr>
  <p:extLst>
    <p:ext uri="{DCECCB84-F9BA-43D5-87BE-67443E8EF086}">
      <p15:sldGuideLst xmlns:p15="http://schemas.microsoft.com/office/powerpoint/2012/main">
        <p15:guide id="1" orient="horz" pos="292" userDrawn="1">
          <p15:clr>
            <a:srgbClr val="FBAE40"/>
          </p15:clr>
        </p15:guide>
        <p15:guide id="2" pos="73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3709446119"/>
      </p:ext>
    </p:extLst>
  </p:cSld>
  <p:clrMapOvr>
    <a:masterClrMapping/>
  </p:clrMapOvr>
  <p:extLst>
    <p:ext uri="{DCECCB84-F9BA-43D5-87BE-67443E8EF086}">
      <p15:sldGuideLst xmlns:p15="http://schemas.microsoft.com/office/powerpoint/2012/main">
        <p15:guide id="1" pos="285" userDrawn="1">
          <p15:clr>
            <a:srgbClr val="FBAE40"/>
          </p15:clr>
        </p15:guide>
        <p15:guide id="2" orient="horz" pos="2160">
          <p15:clr>
            <a:srgbClr val="FBAE40"/>
          </p15:clr>
        </p15:guide>
        <p15:guide id="3" pos="73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394579186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303593652"/>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83408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15439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080452873"/>
      </p:ext>
    </p:extLst>
  </p:cSld>
  <p:clrMapOvr>
    <a:masterClrMapping/>
  </p:clrMapOvr>
  <p:extLst>
    <p:ext uri="{DCECCB84-F9BA-43D5-87BE-67443E8EF086}">
      <p15:sldGuideLst xmlns:p15="http://schemas.microsoft.com/office/powerpoint/2012/main">
        <p15:guide id="1" pos="737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670534904"/>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548762294"/>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White cover (print): Co-brand EXTERNAL US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3388390297"/>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1303871108"/>
      </p:ext>
    </p:extLst>
  </p:cSld>
  <p:clrMapOvr>
    <a:masterClrMapping/>
  </p:clrMapOvr>
  <p:extLst>
    <p:ext uri="{DCECCB84-F9BA-43D5-87BE-67443E8EF086}">
      <p15:sldGuideLst xmlns:p15="http://schemas.microsoft.com/office/powerpoint/2012/main">
        <p15:guide id="1" pos="742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794B29F-C370-47AF-8570-54A8C06DB895}"/>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4" name="TextBox 3">
            <a:extLst>
              <a:ext uri="{FF2B5EF4-FFF2-40B4-BE49-F238E27FC236}">
                <a16:creationId xmlns:a16="http://schemas.microsoft.com/office/drawing/2014/main" id="{3404D8D2-7284-E04B-88D2-5645BB32A04D}"/>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dirty="0">
                <a:solidFill>
                  <a:schemeClr val="accent4"/>
                </a:solidFill>
              </a:rPr>
              <a:t>“</a:t>
            </a:r>
          </a:p>
        </p:txBody>
      </p:sp>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Tree>
    <p:extLst>
      <p:ext uri="{BB962C8B-B14F-4D97-AF65-F5344CB8AC3E}">
        <p14:creationId xmlns:p14="http://schemas.microsoft.com/office/powerpoint/2010/main" val="315155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19" name="Straight Connector 18">
            <a:extLst>
              <a:ext uri="{FF2B5EF4-FFF2-40B4-BE49-F238E27FC236}">
                <a16:creationId xmlns:a16="http://schemas.microsoft.com/office/drawing/2014/main" id="{99C23400-7E44-4315-B7B0-83E1F12EB028}"/>
              </a:ext>
            </a:extLst>
          </p:cNvPr>
          <p:cNvCxnSpPr>
            <a:cxnSpLocks/>
          </p:cNvCxnSpPr>
          <p:nvPr userDrawn="1"/>
        </p:nvCxnSpPr>
        <p:spPr>
          <a:xfrm flipV="1">
            <a:off x="253922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
        <p:nvSpPr>
          <p:cNvPr id="10" name="exstream_shape42">
            <a:extLst>
              <a:ext uri="{FF2B5EF4-FFF2-40B4-BE49-F238E27FC236}">
                <a16:creationId xmlns:a16="http://schemas.microsoft.com/office/drawing/2014/main" id="{FB8AD2B5-A532-43BF-BD26-CE7973225BC6}"/>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Tree>
    <p:extLst>
      <p:ext uri="{BB962C8B-B14F-4D97-AF65-F5344CB8AC3E}">
        <p14:creationId xmlns:p14="http://schemas.microsoft.com/office/powerpoint/2010/main" val="608671118"/>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91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8C8D2-BCD5-2AE9-A501-E0C34E2FA418}"/>
              </a:ext>
            </a:extLst>
          </p:cNvPr>
          <p:cNvSpPr/>
          <p:nvPr userDrawn="1"/>
        </p:nvSpPr>
        <p:spPr>
          <a:xfrm>
            <a:off x="9978501" y="142043"/>
            <a:ext cx="1908699" cy="69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2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1"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3"/>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967270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7655501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6244731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6" name="Text Placeholder 3">
            <a:extLst>
              <a:ext uri="{FF2B5EF4-FFF2-40B4-BE49-F238E27FC236}">
                <a16:creationId xmlns:a16="http://schemas.microsoft.com/office/drawing/2014/main" id="{0913E663-2423-406C-93BE-B1E578506AC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7423262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163234460"/>
      </p:ext>
    </p:extLst>
  </p:cSld>
  <p:clrMapOvr>
    <a:masterClrMapping/>
  </p:clrMapOvr>
  <p:transition>
    <p:fade/>
  </p:transition>
  <p:extLst>
    <p:ext uri="{DCECCB84-F9BA-43D5-87BE-67443E8EF086}">
      <p15:sldGuideLst xmlns:p15="http://schemas.microsoft.com/office/powerpoint/2012/main">
        <p15:guide id="1" orient="horz" pos="1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White cover (print) EXTERNAL US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grpSp>
        <p:nvGrpSpPr>
          <p:cNvPr id="12" name="Group 9">
            <a:extLst>
              <a:ext uri="{FF2B5EF4-FFF2-40B4-BE49-F238E27FC236}">
                <a16:creationId xmlns:a16="http://schemas.microsoft.com/office/drawing/2014/main" id="{A4717ED6-EA85-45B2-80E6-1116FD785B18}"/>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581D0BE2-1CC1-46E2-A864-87B6B177F96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4" name="Rectangle 11">
              <a:extLst>
                <a:ext uri="{FF2B5EF4-FFF2-40B4-BE49-F238E27FC236}">
                  <a16:creationId xmlns:a16="http://schemas.microsoft.com/office/drawing/2014/main" id="{AE8AA4F5-5098-49F7-BE1A-6816B98EC0CB}"/>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9694236"/>
      </p:ext>
    </p:extLst>
  </p:cSld>
  <p:clrMapOvr>
    <a:masterClrMapping/>
  </p:clrMapOvr>
  <p:extLst>
    <p:ext uri="{DCECCB84-F9BA-43D5-87BE-67443E8EF086}">
      <p15:sldGuideLst xmlns:p15="http://schemas.microsoft.com/office/powerpoint/2012/main">
        <p15:guide id="1" orient="horz" pos="4320">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USE">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477454903"/>
      </p:ext>
    </p:extLst>
  </p:cSld>
  <p:clrMapOvr>
    <a:masterClrMapping/>
  </p:clrMapOvr>
  <p:extLst>
    <p:ext uri="{DCECCB84-F9BA-43D5-87BE-67443E8EF086}">
      <p15:sldGuideLst xmlns:p15="http://schemas.microsoft.com/office/powerpoint/2012/main">
        <p15:guide id="1" orient="horz" pos="23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White cover (print): Co-brand EXTERNAL US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1977383646"/>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USE">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854353286"/>
      </p:ext>
    </p:extLst>
  </p:cSld>
  <p:clrMapOvr>
    <a:masterClrMapping/>
  </p:clrMapOvr>
  <p:extLst>
    <p:ext uri="{DCECCB84-F9BA-43D5-87BE-67443E8EF086}">
      <p15:sldGuideLst xmlns:p15="http://schemas.microsoft.com/office/powerpoint/2012/main">
        <p15:guide id="1" orient="horz" pos="23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237161854"/>
      </p:ext>
    </p:extLst>
  </p:cSld>
  <p:clrMapOvr>
    <a:masterClrMapping/>
  </p:clrMapOvr>
  <p:extLst>
    <p:ext uri="{DCECCB84-F9BA-43D5-87BE-67443E8EF086}">
      <p15:sldGuideLst xmlns:p15="http://schemas.microsoft.com/office/powerpoint/2012/main">
        <p15:guide id="1" orient="horz" pos="1019">
          <p15:clr>
            <a:srgbClr val="FBAE40"/>
          </p15:clr>
        </p15:guide>
        <p15:guide id="2" orient="horz" pos="4200">
          <p15:clr>
            <a:srgbClr val="FBAE40"/>
          </p15:clr>
        </p15:guide>
        <p15:guide id="3" pos="58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4241446582"/>
      </p:ext>
    </p:extLst>
  </p:cSld>
  <p:clrMapOvr>
    <a:masterClrMapping/>
  </p:clrMapOvr>
  <p:extLst>
    <p:ext uri="{DCECCB84-F9BA-43D5-87BE-67443E8EF086}">
      <p15:sldGuideLst xmlns:p15="http://schemas.microsoft.com/office/powerpoint/2012/main">
        <p15:guide id="1" orient="horz" pos="4201">
          <p15:clr>
            <a:srgbClr val="FBAE40"/>
          </p15:clr>
        </p15:guide>
        <p15:guide id="3" pos="287">
          <p15:clr>
            <a:srgbClr val="FBAE40"/>
          </p15:clr>
        </p15:guide>
        <p15:guide id="5" orient="horz" pos="2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664061981"/>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1270504856"/>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Business Group Name </a:t>
            </a:r>
            <a:br>
              <a:rPr lang="en-US" dirty="0"/>
            </a:br>
            <a:r>
              <a:rPr lang="en-US" dirty="0"/>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2365368492"/>
      </p:ext>
    </p:extLst>
  </p:cSld>
  <p:clrMapOvr>
    <a:masterClrMapping/>
  </p:clrMapOvr>
  <p:extLst>
    <p:ext uri="{DCECCB84-F9BA-43D5-87BE-67443E8EF086}">
      <p15:sldGuideLst xmlns:p15="http://schemas.microsoft.com/office/powerpoint/2012/main">
        <p15:guide id="1" orient="horz" pos="4201">
          <p15:clr>
            <a:srgbClr val="FBAE40"/>
          </p15:clr>
        </p15:guide>
        <p15:guide id="2" pos="2011">
          <p15:clr>
            <a:srgbClr val="FBAE40"/>
          </p15:clr>
        </p15:guide>
        <p15:guide id="5" orient="horz" pos="54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endParaRPr lang="en-US" dirty="0"/>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793479651"/>
      </p:ext>
    </p:extLst>
  </p:cSld>
  <p:clrMapOvr>
    <a:masterClrMapping/>
  </p:clrMapOvr>
  <p:extLst>
    <p:ext uri="{DCECCB84-F9BA-43D5-87BE-67443E8EF086}">
      <p15:sldGuideLst xmlns:p15="http://schemas.microsoft.com/office/powerpoint/2012/main">
        <p15:guide id="0" orient="horz" pos="4200">
          <p15:clr>
            <a:srgbClr val="FBAE40"/>
          </p15:clr>
        </p15:guide>
        <p15:guide id="3" orient="horz" pos="336">
          <p15:clr>
            <a:srgbClr val="FBAE40"/>
          </p15:clr>
        </p15:guide>
        <p15:guide id="4" pos="28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1564340327"/>
      </p:ext>
    </p:extLst>
  </p:cSld>
  <p:clrMapOvr>
    <a:masterClrMapping/>
  </p:clrMapOvr>
  <p:extLst>
    <p:ext uri="{DCECCB84-F9BA-43D5-87BE-67443E8EF086}">
      <p15:sldGuideLst xmlns:p15="http://schemas.microsoft.com/office/powerpoint/2012/main">
        <p15:guide id="3" orient="horz" pos="336">
          <p15:clr>
            <a:srgbClr val="FBAE40"/>
          </p15:clr>
        </p15:guide>
        <p15:guide id="4" orient="horz" pos="4200">
          <p15:clr>
            <a:srgbClr val="FBAE40"/>
          </p15:clr>
        </p15:guide>
        <p15:guide id="5" pos="28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45106653"/>
      </p:ext>
    </p:extLst>
  </p:cSld>
  <p:clrMapOvr>
    <a:masterClrMapping/>
  </p:clrMapOvr>
  <p:extLst>
    <p:ext uri="{DCECCB84-F9BA-43D5-87BE-67443E8EF086}">
      <p15:sldGuideLst xmlns:p15="http://schemas.microsoft.com/office/powerpoint/2012/main">
        <p15:guide id="1" orient="horz" pos="292">
          <p15:clr>
            <a:srgbClr val="FBAE40"/>
          </p15:clr>
        </p15:guide>
        <p15:guide id="2" pos="73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1271630"/>
      </p:ext>
    </p:extLst>
  </p:cSld>
  <p:clrMapOvr>
    <a:masterClrMapping/>
  </p:clrMapOvr>
  <p:extLst>
    <p:ext uri="{DCECCB84-F9BA-43D5-87BE-67443E8EF086}">
      <p15:sldGuideLst xmlns:p15="http://schemas.microsoft.com/office/powerpoint/2012/main">
        <p15:guide id="1" orient="horz" pos="1019" userDrawn="1">
          <p15:clr>
            <a:srgbClr val="FBAE40"/>
          </p15:clr>
        </p15:guide>
        <p15:guide id="2" orient="horz" pos="4200" userDrawn="1">
          <p15:clr>
            <a:srgbClr val="FBAE40"/>
          </p15:clr>
        </p15:guide>
        <p15:guide id="3" pos="58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3869092563"/>
      </p:ext>
    </p:extLst>
  </p:cSld>
  <p:clrMapOvr>
    <a:masterClrMapping/>
  </p:clrMapOvr>
  <p:extLst>
    <p:ext uri="{DCECCB84-F9BA-43D5-87BE-67443E8EF086}">
      <p15:sldGuideLst xmlns:p15="http://schemas.microsoft.com/office/powerpoint/2012/main">
        <p15:guide id="1" pos="285">
          <p15:clr>
            <a:srgbClr val="FBAE40"/>
          </p15:clr>
        </p15:guide>
        <p15:guide id="2" orient="horz" pos="2160">
          <p15:clr>
            <a:srgbClr val="FBAE40"/>
          </p15:clr>
        </p15:guide>
        <p15:guide id="3" pos="738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p:txBody>
      </p:sp>
    </p:spTree>
    <p:extLst>
      <p:ext uri="{BB962C8B-B14F-4D97-AF65-F5344CB8AC3E}">
        <p14:creationId xmlns:p14="http://schemas.microsoft.com/office/powerpoint/2010/main" val="1856792722"/>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296515959"/>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138513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746437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985299827"/>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3178770667"/>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dirty="0"/>
              <a:t>Chart/Table Head</a:t>
            </a:r>
          </a:p>
          <a:p>
            <a:pPr lvl="1"/>
            <a:r>
              <a:rPr lang="en-US" dirty="0"/>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dirty="0"/>
              <a:t>Slide title</a:t>
            </a:r>
          </a:p>
          <a:p>
            <a:pPr lvl="1"/>
            <a:r>
              <a:rPr lang="en-US" dirty="0"/>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063088298"/>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886209664"/>
      </p:ext>
    </p:extLst>
  </p:cSld>
  <p:clrMapOvr>
    <a:masterClrMapping/>
  </p:clrMapOvr>
  <p:extLst>
    <p:ext uri="{DCECCB84-F9BA-43D5-87BE-67443E8EF086}">
      <p15:sldGuideLst xmlns:p15="http://schemas.microsoft.com/office/powerpoint/2012/main">
        <p15:guide id="1" pos="742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Tree>
    <p:extLst>
      <p:ext uri="{BB962C8B-B14F-4D97-AF65-F5344CB8AC3E}">
        <p14:creationId xmlns:p14="http://schemas.microsoft.com/office/powerpoint/2010/main" val="31576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3125536289"/>
      </p:ext>
    </p:extLst>
  </p:cSld>
  <p:clrMapOvr>
    <a:masterClrMapping/>
  </p:clrMapOvr>
  <p:extLst>
    <p:ext uri="{DCECCB84-F9BA-43D5-87BE-67443E8EF086}">
      <p15:sldGuideLst xmlns:p15="http://schemas.microsoft.com/office/powerpoint/2012/main">
        <p15:guide id="1" orient="horz" pos="4201">
          <p15:clr>
            <a:srgbClr val="FBAE40"/>
          </p15:clr>
        </p15:guide>
        <p15:guide id="3" pos="287" userDrawn="1">
          <p15:clr>
            <a:srgbClr val="FBAE40"/>
          </p15:clr>
        </p15:guide>
        <p15:guide id="5" orient="horz" pos="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 Quote (pri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2928D-B7A8-AFDA-DC89-5CB298BEF57B}"/>
              </a:ext>
            </a:extLst>
          </p:cNvPr>
          <p:cNvPicPr>
            <a:picLocks noChangeAspect="1"/>
          </p:cNvPicPr>
          <p:nvPr userDrawn="1"/>
        </p:nvPicPr>
        <p:blipFill>
          <a:blip r:embed="rId2"/>
          <a:stretch>
            <a:fillRect/>
          </a:stretch>
        </p:blipFill>
        <p:spPr>
          <a:xfrm>
            <a:off x="-1" y="6156251"/>
            <a:ext cx="12188825" cy="106439"/>
          </a:xfrm>
          <a:prstGeom prst="rect">
            <a:avLst/>
          </a:prstGeom>
        </p:spPr>
      </p:pic>
      <p:sp>
        <p:nvSpPr>
          <p:cNvPr id="9" name="Text Placeholder 4">
            <a:extLst>
              <a:ext uri="{FF2B5EF4-FFF2-40B4-BE49-F238E27FC236}">
                <a16:creationId xmlns:a16="http://schemas.microsoft.com/office/drawing/2014/main" id="{728ADA4A-48E4-3478-CC40-0F5F499FEAC0}"/>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10" name="TextBox 9">
            <a:extLst>
              <a:ext uri="{FF2B5EF4-FFF2-40B4-BE49-F238E27FC236}">
                <a16:creationId xmlns:a16="http://schemas.microsoft.com/office/drawing/2014/main" id="{15D0DFE4-047B-6E2D-3FAD-C5CFE2D2B4D6}"/>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dirty="0">
                <a:solidFill>
                  <a:schemeClr val="accent4"/>
                </a:solidFill>
              </a:rPr>
              <a:t>“</a:t>
            </a:r>
          </a:p>
        </p:txBody>
      </p:sp>
    </p:spTree>
    <p:extLst>
      <p:ext uri="{BB962C8B-B14F-4D97-AF65-F5344CB8AC3E}">
        <p14:creationId xmlns:p14="http://schemas.microsoft.com/office/powerpoint/2010/main" val="205859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8" y="5469929"/>
            <a:ext cx="2526423" cy="930866"/>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2025 Franklin Templeton. All rights reserved. </a:t>
            </a:r>
          </a:p>
        </p:txBody>
      </p: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Tree>
    <p:extLst>
      <p:ext uri="{BB962C8B-B14F-4D97-AF65-F5344CB8AC3E}">
        <p14:creationId xmlns:p14="http://schemas.microsoft.com/office/powerpoint/2010/main" val="1382739521"/>
      </p:ext>
    </p:extLst>
  </p:cSld>
  <p:clrMapOvr>
    <a:masterClrMapping/>
  </p:clrMapOvr>
  <p:extLst>
    <p:ext uri="{DCECCB84-F9BA-43D5-87BE-67443E8EF086}">
      <p15:sldGuideLst xmlns:p15="http://schemas.microsoft.com/office/powerpoint/2012/main">
        <p15:guide id="1" orient="horz" pos="3192">
          <p15:clr>
            <a:srgbClr val="FBAE40"/>
          </p15:clr>
        </p15:guide>
        <p15:guide id="2" pos="9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8C8D2-BCD5-2AE9-A501-E0C34E2FA418}"/>
              </a:ext>
            </a:extLst>
          </p:cNvPr>
          <p:cNvSpPr/>
          <p:nvPr userDrawn="1"/>
        </p:nvSpPr>
        <p:spPr>
          <a:xfrm>
            <a:off x="9978501" y="142043"/>
            <a:ext cx="1908699" cy="69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79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1"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3"/>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1844731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54094047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612133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241560409"/>
      </p:ext>
    </p:extLst>
  </p:cSld>
  <p:clrMapOvr>
    <a:masterClrMapping/>
  </p:clrMapOvr>
  <p:transition>
    <p:fade/>
  </p:transition>
  <p:extLst>
    <p:ext uri="{DCECCB84-F9BA-43D5-87BE-67443E8EF086}">
      <p15:sldGuideLst xmlns:p15="http://schemas.microsoft.com/office/powerpoint/2012/main">
        <p15:guide id="1" orient="horz" pos="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2979990979"/>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dirty="0"/>
              <a:t>Name</a:t>
            </a:r>
          </a:p>
          <a:p>
            <a:pPr lvl="1"/>
            <a:r>
              <a:rPr lang="en-US" dirty="0"/>
              <a:t>Second level</a:t>
            </a:r>
          </a:p>
          <a:p>
            <a:pPr lvl="2"/>
            <a:r>
              <a:rPr lang="en-US" dirty="0"/>
              <a:t>Third level</a:t>
            </a:r>
          </a:p>
          <a:p>
            <a:pPr lvl="3"/>
            <a:r>
              <a:rPr lang="en-US" dirty="0"/>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dirty="0"/>
              <a:t>Name</a:t>
            </a:r>
          </a:p>
          <a:p>
            <a:pPr lvl="1"/>
            <a:r>
              <a:rPr lang="en-US" dirty="0"/>
              <a:t>Second level</a:t>
            </a:r>
          </a:p>
          <a:p>
            <a:pPr lvl="2"/>
            <a:r>
              <a:rPr lang="en-US" dirty="0"/>
              <a:t>Third level</a:t>
            </a:r>
          </a:p>
          <a:p>
            <a:pPr lvl="3"/>
            <a:r>
              <a:rPr lang="en-US" dirty="0"/>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1576940115"/>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endParaRPr lang="en-US" dirty="0"/>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dirty="0"/>
              <a:t>Business Group Name </a:t>
            </a:r>
            <a:br>
              <a:rPr lang="en-US" dirty="0"/>
            </a:br>
            <a:r>
              <a:rPr lang="en-US" dirty="0"/>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66439113"/>
      </p:ext>
    </p:extLst>
  </p:cSld>
  <p:clrMapOvr>
    <a:masterClrMapping/>
  </p:clrMapOvr>
  <p:extLst>
    <p:ext uri="{DCECCB84-F9BA-43D5-87BE-67443E8EF086}">
      <p15:sldGuideLst xmlns:p15="http://schemas.microsoft.com/office/powerpoint/2012/main">
        <p15:guide id="1" orient="horz" pos="4201">
          <p15:clr>
            <a:srgbClr val="FBAE40"/>
          </p15:clr>
        </p15:guide>
        <p15:guide id="2" pos="2011" userDrawn="1">
          <p15:clr>
            <a:srgbClr val="FBAE40"/>
          </p15:clr>
        </p15:guide>
        <p15:guide id="5" orient="horz" pos="5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endParaRPr lang="en-US" dirty="0"/>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4068956830"/>
      </p:ext>
    </p:extLst>
  </p:cSld>
  <p:clrMapOvr>
    <a:masterClrMapping/>
  </p:clrMapOvr>
  <p:extLst>
    <p:ext uri="{DCECCB84-F9BA-43D5-87BE-67443E8EF086}">
      <p15:sldGuideLst xmlns:p15="http://schemas.microsoft.com/office/powerpoint/2012/main">
        <p15:guide id="0" orient="horz" pos="4200" userDrawn="1">
          <p15:clr>
            <a:srgbClr val="FBAE40"/>
          </p15:clr>
        </p15:guide>
        <p15:guide id="3" orient="horz" pos="336" userDrawn="1">
          <p15:clr>
            <a:srgbClr val="FBAE40"/>
          </p15:clr>
        </p15:guide>
        <p15:guide id="4" pos="28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09B7B-1ABC-D120-A8FD-7C8D8537BFC9}"/>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32879" y="191257"/>
            <a:ext cx="1556663" cy="454455"/>
          </a:xfrm>
          <a:prstGeom prst="rect">
            <a:avLst/>
          </a:prstGeom>
        </p:spPr>
      </p:pic>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4063" r:id="rId1"/>
    <p:sldLayoutId id="2147484052" r:id="rId2"/>
    <p:sldLayoutId id="2147484049" r:id="rId3"/>
    <p:sldLayoutId id="2147484053" r:id="rId4"/>
    <p:sldLayoutId id="2147484066" r:id="rId5"/>
    <p:sldLayoutId id="2147484067" r:id="rId6"/>
    <p:sldLayoutId id="2147484068" r:id="rId7"/>
    <p:sldLayoutId id="2147484065" r:id="rId8"/>
    <p:sldLayoutId id="2147484011" r:id="rId9"/>
    <p:sldLayoutId id="2147484012" r:id="rId10"/>
    <p:sldLayoutId id="2147483903" r:id="rId11"/>
    <p:sldLayoutId id="2147484056" r:id="rId12"/>
    <p:sldLayoutId id="2147484013" r:id="rId13"/>
    <p:sldLayoutId id="2147484035" r:id="rId14"/>
    <p:sldLayoutId id="2147483655" r:id="rId15"/>
    <p:sldLayoutId id="2147484054" r:id="rId16"/>
    <p:sldLayoutId id="2147483665" r:id="rId17"/>
    <p:sldLayoutId id="2147484039" r:id="rId18"/>
    <p:sldLayoutId id="2147483980" r:id="rId19"/>
    <p:sldLayoutId id="2147483723" r:id="rId20"/>
    <p:sldLayoutId id="2147484036" r:id="rId21"/>
    <p:sldLayoutId id="2147483684" r:id="rId22"/>
    <p:sldLayoutId id="2147484043" r:id="rId23"/>
    <p:sldLayoutId id="2147484075" r:id="rId24"/>
    <p:sldLayoutId id="2147484077" r:id="rId25"/>
    <p:sldLayoutId id="2147484078" r:id="rId26"/>
    <p:sldLayoutId id="2147484079" r:id="rId27"/>
    <p:sldLayoutId id="2147484080" r:id="rId28"/>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09B7B-1ABC-D120-A8FD-7C8D8537BFC9}"/>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32879" y="191257"/>
            <a:ext cx="1556663" cy="454455"/>
          </a:xfrm>
          <a:prstGeom prst="rect">
            <a:avLst/>
          </a:prstGeom>
        </p:spPr>
      </p:pic>
    </p:spTree>
    <p:extLst>
      <p:ext uri="{BB962C8B-B14F-4D97-AF65-F5344CB8AC3E}">
        <p14:creationId xmlns:p14="http://schemas.microsoft.com/office/powerpoint/2010/main" val="1516878522"/>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1.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18.jpeg"/><Relationship Id="rId21"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20.png"/><Relationship Id="rId17"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7.xml"/><Relationship Id="rId6" Type="http://schemas.openxmlformats.org/officeDocument/2006/relationships/image" Target="../media/image21.png"/><Relationship Id="rId11" Type="http://schemas.openxmlformats.org/officeDocument/2006/relationships/image" Target="../media/image19.png"/><Relationship Id="rId5" Type="http://schemas.openxmlformats.org/officeDocument/2006/relationships/image" Target="../media/image28.png"/><Relationship Id="rId15" Type="http://schemas.openxmlformats.org/officeDocument/2006/relationships/image" Target="../media/image31.png"/><Relationship Id="rId10" Type="http://schemas.openxmlformats.org/officeDocument/2006/relationships/image" Target="../media/image24.png"/><Relationship Id="rId19"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25.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3.png"/><Relationship Id="rId18" Type="http://schemas.openxmlformats.org/officeDocument/2006/relationships/image" Target="../media/image33.png"/><Relationship Id="rId3" Type="http://schemas.openxmlformats.org/officeDocument/2006/relationships/image" Target="../media/image18.jpeg"/><Relationship Id="rId7" Type="http://schemas.openxmlformats.org/officeDocument/2006/relationships/image" Target="../media/image29.png"/><Relationship Id="rId12" Type="http://schemas.openxmlformats.org/officeDocument/2006/relationships/image" Target="../media/image30.png"/><Relationship Id="rId17"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27.xml"/><Relationship Id="rId6" Type="http://schemas.openxmlformats.org/officeDocument/2006/relationships/image" Target="../media/image21.png"/><Relationship Id="rId11" Type="http://schemas.openxmlformats.org/officeDocument/2006/relationships/image" Target="../media/image20.png"/><Relationship Id="rId5" Type="http://schemas.openxmlformats.org/officeDocument/2006/relationships/image" Target="../media/image38.png"/><Relationship Id="rId15" Type="http://schemas.openxmlformats.org/officeDocument/2006/relationships/image" Target="../media/image16.png"/><Relationship Id="rId10" Type="http://schemas.openxmlformats.org/officeDocument/2006/relationships/image" Target="../media/image19.png"/><Relationship Id="rId19" Type="http://schemas.openxmlformats.org/officeDocument/2006/relationships/image" Target="../media/image34.png"/><Relationship Id="rId4" Type="http://schemas.openxmlformats.org/officeDocument/2006/relationships/image" Target="../media/image14.png"/><Relationship Id="rId9" Type="http://schemas.openxmlformats.org/officeDocument/2006/relationships/image" Target="../media/image25.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3.png"/><Relationship Id="rId18" Type="http://schemas.openxmlformats.org/officeDocument/2006/relationships/image" Target="../media/image34.png"/><Relationship Id="rId3" Type="http://schemas.openxmlformats.org/officeDocument/2006/relationships/image" Target="../media/image18.jpeg"/><Relationship Id="rId21"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4.xml"/><Relationship Id="rId16" Type="http://schemas.openxmlformats.org/officeDocument/2006/relationships/image" Target="../media/image41.png"/><Relationship Id="rId20" Type="http://schemas.openxmlformats.org/officeDocument/2006/relationships/image" Target="../media/image36.png"/><Relationship Id="rId1" Type="http://schemas.openxmlformats.org/officeDocument/2006/relationships/slideLayout" Target="../slideLayouts/slideLayout27.xml"/><Relationship Id="rId6" Type="http://schemas.openxmlformats.org/officeDocument/2006/relationships/image" Target="../media/image21.png"/><Relationship Id="rId11" Type="http://schemas.openxmlformats.org/officeDocument/2006/relationships/image" Target="../media/image20.png"/><Relationship Id="rId5" Type="http://schemas.openxmlformats.org/officeDocument/2006/relationships/image" Target="../media/image28.png"/><Relationship Id="rId15" Type="http://schemas.openxmlformats.org/officeDocument/2006/relationships/image" Target="../media/image40.png"/><Relationship Id="rId10" Type="http://schemas.openxmlformats.org/officeDocument/2006/relationships/image" Target="../media/image19.png"/><Relationship Id="rId19" Type="http://schemas.openxmlformats.org/officeDocument/2006/relationships/image" Target="../media/image42.png"/><Relationship Id="rId4" Type="http://schemas.openxmlformats.org/officeDocument/2006/relationships/image" Target="../media/image17.png"/><Relationship Id="rId9" Type="http://schemas.openxmlformats.org/officeDocument/2006/relationships/image" Target="../media/image25.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823700" y="6537325"/>
            <a:ext cx="365125" cy="1841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2EC474DE-0624-BC69-1E37-85457E8676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499"/>
            <a:ext cx="12188825" cy="4491001"/>
          </a:xfrm>
          <a:prstGeom prst="rect">
            <a:avLst/>
          </a:prstGeom>
        </p:spPr>
      </p:pic>
    </p:spTree>
    <p:extLst>
      <p:ext uri="{BB962C8B-B14F-4D97-AF65-F5344CB8AC3E}">
        <p14:creationId xmlns:p14="http://schemas.microsoft.com/office/powerpoint/2010/main" val="38396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Multi-asset plus reserve strategy</a:t>
            </a:r>
          </a:p>
        </p:txBody>
      </p:sp>
      <p:pic>
        <p:nvPicPr>
          <p:cNvPr id="25" name="Picture 24">
            <a:extLst>
              <a:ext uri="{FF2B5EF4-FFF2-40B4-BE49-F238E27FC236}">
                <a16:creationId xmlns:a16="http://schemas.microsoft.com/office/drawing/2014/main" id="{6709C925-EF26-DB4E-B9DE-434674B687C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10</a:t>
            </a:fld>
            <a:endParaRPr lang="en-US" dirty="0"/>
          </a:p>
        </p:txBody>
      </p:sp>
      <p:sp>
        <p:nvSpPr>
          <p:cNvPr id="9" name="TextBox 8">
            <a:extLst>
              <a:ext uri="{FF2B5EF4-FFF2-40B4-BE49-F238E27FC236}">
                <a16:creationId xmlns:a16="http://schemas.microsoft.com/office/drawing/2014/main" id="{FA69188B-BFCB-EE47-B660-B4C68017E7C4}"/>
              </a:ext>
              <a:ext uri="{C183D7F6-B498-43B3-948B-1728B52AA6E4}">
                <adec:decorative xmlns:adec="http://schemas.microsoft.com/office/drawing/2017/decorative" val="1"/>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667" y="1691923"/>
            <a:ext cx="2468880" cy="2468880"/>
          </a:xfrm>
          <a:prstGeom prst="rect">
            <a:avLst/>
          </a:prstGeom>
        </p:spPr>
      </p:pic>
      <p:sp>
        <p:nvSpPr>
          <p:cNvPr id="13" name="TextBox 12">
            <a:extLst>
              <a:ext uri="{FF2B5EF4-FFF2-40B4-BE49-F238E27FC236}">
                <a16:creationId xmlns:a16="http://schemas.microsoft.com/office/drawing/2014/main" id="{68FAE6DD-0BFA-184A-99C9-2872F3C34881}"/>
              </a:ext>
              <a:ext uri="{C183D7F6-B498-43B3-948B-1728B52AA6E4}">
                <adec:decorative xmlns:adec="http://schemas.microsoft.com/office/drawing/2017/decorative" val="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 uri="{C183D7F6-B498-43B3-948B-1728B52AA6E4}">
                <adec:decorative xmlns:adec="http://schemas.microsoft.com/office/drawing/2017/decorative" val="1"/>
              </a:ext>
            </a:extLst>
          </p:cNvPr>
          <p:cNvSpPr>
            <a:spLocks noChangeAspect="1"/>
          </p:cNvSpPr>
          <p:nvPr/>
        </p:nvSpPr>
        <p:spPr>
          <a:xfrm>
            <a:off x="8613648" y="2577159"/>
            <a:ext cx="694944" cy="694944"/>
          </a:xfrm>
          <a:prstGeom prst="ellipse">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82139C7-077B-654F-B904-474407DD4951}"/>
              </a:ext>
              <a:ext uri="{C183D7F6-B498-43B3-948B-1728B52AA6E4}">
                <adec:decorative xmlns:adec="http://schemas.microsoft.com/office/drawing/2017/decorative" val="1"/>
              </a:ext>
            </a:extLst>
          </p:cNvPr>
          <p:cNvSpPr>
            <a:spLocks noChangeAspect="1"/>
          </p:cNvSpPr>
          <p:nvPr/>
        </p:nvSpPr>
        <p:spPr>
          <a:xfrm>
            <a:off x="1929384" y="1644471"/>
            <a:ext cx="2557072" cy="2560320"/>
          </a:xfrm>
          <a:prstGeom prst="ellipse">
            <a:avLst/>
          </a:prstGeom>
          <a:noFill/>
          <a:ln>
            <a:solidFill>
              <a:srgbClr val="C9C9C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5107B4D-D035-E140-B6CE-31FBDA04B2AE}"/>
              </a:ext>
              <a:ext uri="{C183D7F6-B498-43B3-948B-1728B52AA6E4}">
                <adec:decorative xmlns:adec="http://schemas.microsoft.com/office/drawing/2017/decorative" val="1"/>
              </a:ext>
            </a:extLst>
          </p:cNvPr>
          <p:cNvSpPr txBox="1"/>
          <p:nvPr/>
        </p:nvSpPr>
        <p:spPr>
          <a:xfrm>
            <a:off x="4824665" y="2834640"/>
            <a:ext cx="3351201" cy="400110"/>
          </a:xfrm>
          <a:prstGeom prst="rect">
            <a:avLst/>
          </a:prstGeom>
          <a:noFill/>
        </p:spPr>
        <p:txBody>
          <a:bodyPr wrap="square" lIns="0" tIns="0" rIns="0" bIns="0" rtlCol="0">
            <a:spAutoFit/>
          </a:bodyPr>
          <a:lstStyle/>
          <a:p>
            <a:pPr algn="ctr">
              <a:defRPr/>
            </a:pPr>
            <a:r>
              <a:rPr lang="en-US" sz="2600" b="1" dirty="0">
                <a:solidFill>
                  <a:srgbClr val="81BB00"/>
                </a:solidFill>
              </a:rPr>
              <a:t>Market RECOVERY</a:t>
            </a:r>
          </a:p>
        </p:txBody>
      </p:sp>
      <p:pic>
        <p:nvPicPr>
          <p:cNvPr id="11" name="Picture 10">
            <a:extLst>
              <a:ext uri="{FF2B5EF4-FFF2-40B4-BE49-F238E27FC236}">
                <a16:creationId xmlns:a16="http://schemas.microsoft.com/office/drawing/2014/main" id="{D363A2F2-3B7D-BA4E-80CB-7238CC291B7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017" y="1463040"/>
            <a:ext cx="2336496" cy="1463039"/>
          </a:xfrm>
          <a:prstGeom prst="rect">
            <a:avLst/>
          </a:prstGeom>
        </p:spPr>
      </p:pic>
      <p:sp>
        <p:nvSpPr>
          <p:cNvPr id="21" name="Oval 20">
            <a:extLst>
              <a:ext uri="{FF2B5EF4-FFF2-40B4-BE49-F238E27FC236}">
                <a16:creationId xmlns:a16="http://schemas.microsoft.com/office/drawing/2014/main" id="{61B5F0AF-563C-ED4B-94B3-1908E2370B01}"/>
              </a:ext>
              <a:ext uri="{C183D7F6-B498-43B3-948B-1728B52AA6E4}">
                <adec:decorative xmlns:adec="http://schemas.microsoft.com/office/drawing/2017/decorative" val="1"/>
              </a:ext>
            </a:extLst>
          </p:cNvPr>
          <p:cNvSpPr>
            <a:spLocks noChangeAspect="1"/>
          </p:cNvSpPr>
          <p:nvPr/>
        </p:nvSpPr>
        <p:spPr>
          <a:xfrm>
            <a:off x="8505080" y="2468880"/>
            <a:ext cx="913240" cy="914400"/>
          </a:xfrm>
          <a:prstGeom prst="ellipse">
            <a:avLst/>
          </a:prstGeom>
          <a:noFill/>
          <a:ln>
            <a:solidFill>
              <a:srgbClr val="A7A7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bill 4">
            <a:extLst>
              <a:ext uri="{FF2B5EF4-FFF2-40B4-BE49-F238E27FC236}">
                <a16:creationId xmlns:a16="http://schemas.microsoft.com/office/drawing/2014/main" id="{10579DA1-1BFE-1F4F-930D-87DE352ED498}"/>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17492" y="3383280"/>
            <a:ext cx="822960" cy="822960"/>
          </a:xfrm>
          <a:prstGeom prst="rect">
            <a:avLst/>
          </a:prstGeom>
        </p:spPr>
      </p:pic>
      <p:pic>
        <p:nvPicPr>
          <p:cNvPr id="19" name="bill 4">
            <a:extLst>
              <a:ext uri="{FF2B5EF4-FFF2-40B4-BE49-F238E27FC236}">
                <a16:creationId xmlns:a16="http://schemas.microsoft.com/office/drawing/2014/main" id="{88383066-B2E9-8E42-BF5E-F94D605D481A}"/>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6691" y="3324005"/>
            <a:ext cx="822960" cy="822960"/>
          </a:xfrm>
          <a:prstGeom prst="rect">
            <a:avLst/>
          </a:prstGeom>
        </p:spPr>
      </p:pic>
      <p:pic>
        <p:nvPicPr>
          <p:cNvPr id="20" name="bill 4">
            <a:extLst>
              <a:ext uri="{FF2B5EF4-FFF2-40B4-BE49-F238E27FC236}">
                <a16:creationId xmlns:a16="http://schemas.microsoft.com/office/drawing/2014/main" id="{982EDEBC-A82B-DC40-80F2-AEC122BC040B}"/>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2066" y="3266439"/>
            <a:ext cx="822960" cy="822960"/>
          </a:xfrm>
          <a:prstGeom prst="rect">
            <a:avLst/>
          </a:prstGeom>
        </p:spPr>
      </p:pic>
      <p:pic>
        <p:nvPicPr>
          <p:cNvPr id="22" name="bill 4">
            <a:extLst>
              <a:ext uri="{FF2B5EF4-FFF2-40B4-BE49-F238E27FC236}">
                <a16:creationId xmlns:a16="http://schemas.microsoft.com/office/drawing/2014/main" id="{36983DA8-AB7A-1847-8A46-5C82CE06D0B1}"/>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9864" y="3198850"/>
            <a:ext cx="822960" cy="822960"/>
          </a:xfrm>
          <a:prstGeom prst="rect">
            <a:avLst/>
          </a:prstGeom>
        </p:spPr>
      </p:pic>
      <p:pic>
        <p:nvPicPr>
          <p:cNvPr id="33" name="bill 4">
            <a:extLst>
              <a:ext uri="{FF2B5EF4-FFF2-40B4-BE49-F238E27FC236}">
                <a16:creationId xmlns:a16="http://schemas.microsoft.com/office/drawing/2014/main" id="{7EB413DB-0B43-5343-8DAD-945676990770}"/>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04564" y="3432913"/>
            <a:ext cx="822960" cy="822960"/>
          </a:xfrm>
          <a:prstGeom prst="rect">
            <a:avLst/>
          </a:prstGeom>
        </p:spPr>
      </p:pic>
      <p:sp>
        <p:nvSpPr>
          <p:cNvPr id="8" name="Rectangle 7" descr="Image showing a pie chart split into stocks and bonds, and a circle for 2–3 years of reserve cash or fixed income, and a graph labeled 'Market Recovery'. Explains that in market recovery, it’s expected the multi-asset portfolio will also recover.">
            <a:extLst>
              <a:ext uri="{FF2B5EF4-FFF2-40B4-BE49-F238E27FC236}">
                <a16:creationId xmlns:a16="http://schemas.microsoft.com/office/drawing/2014/main" id="{C2B6FAC7-4F3A-3F94-7AAA-06618DC913BA}"/>
              </a:ext>
            </a:extLst>
          </p:cNvPr>
          <p:cNvSpPr/>
          <p:nvPr/>
        </p:nvSpPr>
        <p:spPr>
          <a:xfrm>
            <a:off x="457200" y="959743"/>
            <a:ext cx="11452860" cy="5577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128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1000" fill="hold"/>
                                        <p:tgtEl>
                                          <p:spTgt spid="6"/>
                                        </p:tgtEl>
                                      </p:cBhvr>
                                      <p:by x="142000" y="142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94000" y="94000"/>
                                    </p:animScale>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childTnLst>
                                </p:cTn>
                              </p:par>
                              <p:par>
                                <p:cTn id="14" presetID="42" presetClass="path" presetSubtype="0" accel="50000" decel="50000" fill="hold" nodeType="withEffect">
                                  <p:stCondLst>
                                    <p:cond delay="500"/>
                                  </p:stCondLst>
                                  <p:childTnLst>
                                    <p:animMotion origin="layout" path="M 4.29799E-7 -7.40741E-7 L 0.11031 0.16019 " pathEditMode="relative" rAng="0" ptsTypes="AA">
                                      <p:cBhvr>
                                        <p:cTn id="15" dur="500" fill="hold"/>
                                        <p:tgtEl>
                                          <p:spTgt spid="24"/>
                                        </p:tgtEl>
                                        <p:attrNameLst>
                                          <p:attrName>ppt_x</p:attrName>
                                          <p:attrName>ppt_y</p:attrName>
                                        </p:attrNameLst>
                                      </p:cBhvr>
                                      <p:rCtr x="5509" y="8009"/>
                                    </p:animMotion>
                                  </p:childTnLst>
                                </p:cTn>
                              </p:par>
                              <p:par>
                                <p:cTn id="16" presetID="10" presetClass="entr" presetSubtype="0" fill="hold" nodeType="with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50"/>
                                        <p:tgtEl>
                                          <p:spTgt spid="19"/>
                                        </p:tgtEl>
                                      </p:cBhvr>
                                    </p:animEffect>
                                  </p:childTnLst>
                                </p:cTn>
                              </p:par>
                              <p:par>
                                <p:cTn id="19" presetID="42" presetClass="path" presetSubtype="0" accel="50000" decel="50000" fill="hold" nodeType="withEffect">
                                  <p:stCondLst>
                                    <p:cond delay="1000"/>
                                  </p:stCondLst>
                                  <p:childTnLst>
                                    <p:animMotion origin="layout" path="M -1.81818E-6 4.07407E-6 L 0.11032 0.16018 " pathEditMode="relative" rAng="0" ptsTypes="AA">
                                      <p:cBhvr>
                                        <p:cTn id="20" dur="500" fill="hold"/>
                                        <p:tgtEl>
                                          <p:spTgt spid="19"/>
                                        </p:tgtEl>
                                        <p:attrNameLst>
                                          <p:attrName>ppt_x</p:attrName>
                                          <p:attrName>ppt_y</p:attrName>
                                        </p:attrNameLst>
                                      </p:cBhvr>
                                      <p:rCtr x="5509" y="8009"/>
                                    </p:animMotion>
                                  </p:childTnLst>
                                </p:cTn>
                              </p:par>
                              <p:par>
                                <p:cTn id="21" presetID="10" presetClass="entr" presetSubtype="0" fill="hold" nodeType="withEffect">
                                  <p:stCondLst>
                                    <p:cond delay="1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50"/>
                                        <p:tgtEl>
                                          <p:spTgt spid="20"/>
                                        </p:tgtEl>
                                      </p:cBhvr>
                                    </p:animEffect>
                                  </p:childTnLst>
                                </p:cTn>
                              </p:par>
                              <p:par>
                                <p:cTn id="24" presetID="42" presetClass="path" presetSubtype="0" accel="50000" decel="50000" fill="hold" nodeType="withEffect">
                                  <p:stCondLst>
                                    <p:cond delay="1500"/>
                                  </p:stCondLst>
                                  <p:childTnLst>
                                    <p:animMotion origin="layout" path="M -3.33941E-6 -2.59259E-6 L 0.11032 0.16019 " pathEditMode="relative" rAng="0" ptsTypes="AA">
                                      <p:cBhvr>
                                        <p:cTn id="25" dur="500" fill="hold"/>
                                        <p:tgtEl>
                                          <p:spTgt spid="20"/>
                                        </p:tgtEl>
                                        <p:attrNameLst>
                                          <p:attrName>ppt_x</p:attrName>
                                          <p:attrName>ppt_y</p:attrName>
                                        </p:attrNameLst>
                                      </p:cBhvr>
                                      <p:rCtr x="5509" y="8009"/>
                                    </p:animMotion>
                                  </p:childTnLst>
                                </p:cTn>
                              </p:par>
                              <p:par>
                                <p:cTn id="26" presetID="10" presetClass="entr" presetSubtype="0" fill="hold" nodeType="withEffect">
                                  <p:stCondLst>
                                    <p:cond delay="175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50"/>
                                        <p:tgtEl>
                                          <p:spTgt spid="22"/>
                                        </p:tgtEl>
                                      </p:cBhvr>
                                    </p:animEffect>
                                  </p:childTnLst>
                                </p:cTn>
                              </p:par>
                              <p:par>
                                <p:cTn id="29" presetID="42" presetClass="path" presetSubtype="0" accel="50000" decel="50000" fill="hold" nodeType="withEffect">
                                  <p:stCondLst>
                                    <p:cond delay="2000"/>
                                  </p:stCondLst>
                                  <p:childTnLst>
                                    <p:animMotion origin="layout" path="M -3.89164E-6 1.11111E-6 L 0.11032 0.16018 " pathEditMode="relative" rAng="0" ptsTypes="AA">
                                      <p:cBhvr>
                                        <p:cTn id="30" dur="500" fill="hold"/>
                                        <p:tgtEl>
                                          <p:spTgt spid="22"/>
                                        </p:tgtEl>
                                        <p:attrNameLst>
                                          <p:attrName>ppt_x</p:attrName>
                                          <p:attrName>ppt_y</p:attrName>
                                        </p:attrNameLst>
                                      </p:cBhvr>
                                      <p:rCtr x="5509" y="8009"/>
                                    </p:animMotion>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6"/>
                                        </p:tgtEl>
                                      </p:cBhvr>
                                      <p:by x="88000" y="88000"/>
                                    </p:animScale>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childTnLst>
                                </p:cTn>
                              </p:par>
                              <p:par>
                                <p:cTn id="38" presetID="42" presetClass="path" presetSubtype="0" accel="50000" decel="50000" fill="hold" nodeType="withEffect">
                                  <p:stCondLst>
                                    <p:cond delay="500"/>
                                  </p:stCondLst>
                                  <p:childTnLst>
                                    <p:animMotion origin="layout" path="M 2.89138E-6 3.33333E-6 L 0.40179 -0.0676 " pathEditMode="relative" rAng="0" ptsTypes="AA">
                                      <p:cBhvr>
                                        <p:cTn id="39" dur="500" fill="hold"/>
                                        <p:tgtEl>
                                          <p:spTgt spid="33"/>
                                        </p:tgtEl>
                                        <p:attrNameLst>
                                          <p:attrName>ppt_x</p:attrName>
                                          <p:attrName>ppt_y</p:attrName>
                                        </p:attrNameLst>
                                      </p:cBhvr>
                                      <p:rCtr x="20083" y="-3380"/>
                                    </p:animMotion>
                                  </p:childTnLst>
                                </p:cTn>
                              </p:par>
                              <p:par>
                                <p:cTn id="40" presetID="6" presetClass="emph" presetSubtype="0" fill="hold" grpId="0" nodeType="withEffect">
                                  <p:stCondLst>
                                    <p:cond delay="500"/>
                                  </p:stCondLst>
                                  <p:childTnLst>
                                    <p:animScale>
                                      <p:cBhvr>
                                        <p:cTn id="41" dur="1250" fill="hold"/>
                                        <p:tgtEl>
                                          <p:spTgt spid="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rPr>
              <a:t>Time-based bucket strategy</a:t>
            </a:r>
          </a:p>
        </p:txBody>
      </p:sp>
      <p:pic>
        <p:nvPicPr>
          <p:cNvPr id="27" name="Picture 26">
            <a:extLst>
              <a:ext uri="{FF2B5EF4-FFF2-40B4-BE49-F238E27FC236}">
                <a16:creationId xmlns:a16="http://schemas.microsoft.com/office/drawing/2014/main" id="{0547189C-257C-7D46-BFB1-E60DBC28043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11</a:t>
            </a:fld>
            <a:endParaRPr lang="en-US" dirty="0"/>
          </a:p>
        </p:txBody>
      </p:sp>
      <p:sp>
        <p:nvSpPr>
          <p:cNvPr id="24" name="TextBox 23">
            <a:extLst>
              <a:ext uri="{FF2B5EF4-FFF2-40B4-BE49-F238E27FC236}">
                <a16:creationId xmlns:a16="http://schemas.microsoft.com/office/drawing/2014/main" id="{2C8A7DD1-C42A-BA44-9F8E-CBE5C328DAAA}"/>
              </a:ext>
              <a:ext uri="{C183D7F6-B498-43B3-948B-1728B52AA6E4}">
                <adec:decorative xmlns:adec="http://schemas.microsoft.com/office/drawing/2017/decorative" val="1"/>
              </a:ext>
            </a:extLst>
          </p:cNvPr>
          <p:cNvSpPr txBox="1"/>
          <p:nvPr/>
        </p:nvSpPr>
        <p:spPr>
          <a:xfrm>
            <a:off x="365760" y="3017520"/>
            <a:ext cx="2384917" cy="365760"/>
          </a:xfrm>
          <a:prstGeom prst="rect">
            <a:avLst/>
          </a:prstGeom>
          <a:solidFill>
            <a:srgbClr val="3769FF"/>
          </a:solidFill>
        </p:spPr>
        <p:txBody>
          <a:bodyPr wrap="square" lIns="0" tIns="0" rIns="0" bIns="0" rtlCol="0" anchor="ctr" anchorCtr="0">
            <a:noAutofit/>
          </a:bodyPr>
          <a:lstStyle/>
          <a:p>
            <a:pPr algn="ctr">
              <a:defRPr/>
            </a:pPr>
            <a:r>
              <a:rPr lang="en-US" b="1" dirty="0">
                <a:solidFill>
                  <a:schemeClr val="bg1"/>
                </a:solidFill>
              </a:rPr>
              <a:t>Retirement Assets</a:t>
            </a:r>
          </a:p>
        </p:txBody>
      </p:sp>
      <p:pic>
        <p:nvPicPr>
          <p:cNvPr id="35" name="S water">
            <a:extLst>
              <a:ext uri="{FF2B5EF4-FFF2-40B4-BE49-F238E27FC236}">
                <a16:creationId xmlns:a16="http://schemas.microsoft.com/office/drawing/2014/main" id="{B327B9A4-38B5-A140-A4B8-8749A2C285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15" name="S glass">
            <a:extLst>
              <a:ext uri="{FF2B5EF4-FFF2-40B4-BE49-F238E27FC236}">
                <a16:creationId xmlns:a16="http://schemas.microsoft.com/office/drawing/2014/main" id="{09643339-FE4A-D045-ADD7-ADCA4AD3078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2" name="M water BLUE">
            <a:extLst>
              <a:ext uri="{FF2B5EF4-FFF2-40B4-BE49-F238E27FC236}">
                <a16:creationId xmlns:a16="http://schemas.microsoft.com/office/drawing/2014/main" id="{84DABDEC-071F-6F4D-9E02-95D86887E0C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60" y="3923527"/>
            <a:ext cx="1554480" cy="1131494"/>
          </a:xfrm>
          <a:prstGeom prst="rect">
            <a:avLst/>
          </a:prstGeom>
        </p:spPr>
      </p:pic>
      <p:sp>
        <p:nvSpPr>
          <p:cNvPr id="25" name="M ripple">
            <a:extLst>
              <a:ext uri="{FF2B5EF4-FFF2-40B4-BE49-F238E27FC236}">
                <a16:creationId xmlns:a16="http://schemas.microsoft.com/office/drawing/2014/main" id="{E42AEDDD-311D-8A43-AB51-F0B7558DAD0B}"/>
              </a:ext>
              <a:ext uri="{C183D7F6-B498-43B3-948B-1728B52AA6E4}">
                <adec:decorative xmlns:adec="http://schemas.microsoft.com/office/drawing/2017/decorative" val="1"/>
              </a:ext>
            </a:extLst>
          </p:cNvPr>
          <p:cNvSpPr>
            <a:spLocks/>
          </p:cNvSpPr>
          <p:nvPr/>
        </p:nvSpPr>
        <p:spPr>
          <a:xfrm>
            <a:off x="6126480" y="3548931"/>
            <a:ext cx="1463040" cy="3657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M glass KO">
            <a:extLst>
              <a:ext uri="{FF2B5EF4-FFF2-40B4-BE49-F238E27FC236}">
                <a16:creationId xmlns:a16="http://schemas.microsoft.com/office/drawing/2014/main" id="{5EEC0D27-80D7-9E47-BE9E-27DF9F629CA5}"/>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89320" y="3247094"/>
            <a:ext cx="1737360" cy="2055169"/>
          </a:xfrm>
          <a:prstGeom prst="rect">
            <a:avLst/>
          </a:prstGeom>
        </p:spPr>
      </p:pic>
      <p:pic>
        <p:nvPicPr>
          <p:cNvPr id="14" name="M glass no line">
            <a:extLst>
              <a:ext uri="{FF2B5EF4-FFF2-40B4-BE49-F238E27FC236}">
                <a16:creationId xmlns:a16="http://schemas.microsoft.com/office/drawing/2014/main" id="{F33F31F6-371F-5D46-958F-B143A325655D}"/>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pic>
        <p:nvPicPr>
          <p:cNvPr id="28" name="M glass">
            <a:extLst>
              <a:ext uri="{FF2B5EF4-FFF2-40B4-BE49-F238E27FC236}">
                <a16:creationId xmlns:a16="http://schemas.microsoft.com/office/drawing/2014/main" id="{81ECA8BD-880F-5540-8F55-8FD1371964FB}"/>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pic>
        <p:nvPicPr>
          <p:cNvPr id="29" name="L water BLUE">
            <a:extLst>
              <a:ext uri="{FF2B5EF4-FFF2-40B4-BE49-F238E27FC236}">
                <a16:creationId xmlns:a16="http://schemas.microsoft.com/office/drawing/2014/main" id="{53AEAB6F-B71C-F94E-92C0-0E2209593F7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657600"/>
            <a:ext cx="2103120" cy="1530842"/>
          </a:xfrm>
          <a:prstGeom prst="rect">
            <a:avLst/>
          </a:prstGeom>
        </p:spPr>
      </p:pic>
      <p:pic>
        <p:nvPicPr>
          <p:cNvPr id="33" name="L glass KO">
            <a:extLst>
              <a:ext uri="{FF2B5EF4-FFF2-40B4-BE49-F238E27FC236}">
                <a16:creationId xmlns:a16="http://schemas.microsoft.com/office/drawing/2014/main" id="{C1570FCA-81E8-D844-A785-C0D01D7D9AD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531352" y="2719556"/>
            <a:ext cx="2286000" cy="2704171"/>
          </a:xfrm>
          <a:prstGeom prst="rect">
            <a:avLst/>
          </a:prstGeom>
        </p:spPr>
      </p:pic>
      <p:pic>
        <p:nvPicPr>
          <p:cNvPr id="34" name="glass L">
            <a:extLst>
              <a:ext uri="{FF2B5EF4-FFF2-40B4-BE49-F238E27FC236}">
                <a16:creationId xmlns:a16="http://schemas.microsoft.com/office/drawing/2014/main" id="{79AE60DE-6914-244F-B037-7FE659669E6F}"/>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13" name="L glass no line">
            <a:extLst>
              <a:ext uri="{FF2B5EF4-FFF2-40B4-BE49-F238E27FC236}">
                <a16:creationId xmlns:a16="http://schemas.microsoft.com/office/drawing/2014/main" id="{DE7DA76D-C6A6-294B-BAC8-FEE5819836B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88393" y="2654183"/>
            <a:ext cx="2377440" cy="2377440"/>
          </a:xfrm>
          <a:prstGeom prst="rect">
            <a:avLst/>
          </a:prstGeom>
        </p:spPr>
      </p:pic>
      <p:pic>
        <p:nvPicPr>
          <p:cNvPr id="12" name="eggL">
            <a:extLst>
              <a:ext uri="{FF2B5EF4-FFF2-40B4-BE49-F238E27FC236}">
                <a16:creationId xmlns:a16="http://schemas.microsoft.com/office/drawing/2014/main" id="{15470326-DA91-C64A-AB1D-589EF325FD51}"/>
              </a:ext>
              <a:ext uri="{C183D7F6-B498-43B3-948B-1728B52AA6E4}">
                <adec:decorative xmlns:adec="http://schemas.microsoft.com/office/drawing/2017/decorative" val="1"/>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6271" y="1135197"/>
            <a:ext cx="1828800" cy="1828800"/>
          </a:xfrm>
          <a:prstGeom prst="rect">
            <a:avLst/>
          </a:prstGeom>
        </p:spPr>
      </p:pic>
      <p:pic>
        <p:nvPicPr>
          <p:cNvPr id="18" name="eggM">
            <a:extLst>
              <a:ext uri="{FF2B5EF4-FFF2-40B4-BE49-F238E27FC236}">
                <a16:creationId xmlns:a16="http://schemas.microsoft.com/office/drawing/2014/main" id="{B2F5DBF1-C51D-F645-9F50-636894136985}"/>
              </a:ext>
              <a:ext uri="{C183D7F6-B498-43B3-948B-1728B52AA6E4}">
                <adec:decorative xmlns:adec="http://schemas.microsoft.com/office/drawing/2017/decorative" val="1"/>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4325" y="1224405"/>
            <a:ext cx="1828800" cy="1828800"/>
          </a:xfrm>
          <a:prstGeom prst="rect">
            <a:avLst/>
          </a:prstGeom>
        </p:spPr>
      </p:pic>
      <p:pic>
        <p:nvPicPr>
          <p:cNvPr id="7" name="eggS">
            <a:extLst>
              <a:ext uri="{FF2B5EF4-FFF2-40B4-BE49-F238E27FC236}">
                <a16:creationId xmlns:a16="http://schemas.microsoft.com/office/drawing/2014/main" id="{788F486B-AE07-E549-8206-E1E2F70F3DEC}"/>
              </a:ext>
              <a:ext uri="{C183D7F6-B498-43B3-948B-1728B52AA6E4}">
                <adec:decorative xmlns:adec="http://schemas.microsoft.com/office/drawing/2017/decorative" val="1"/>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9576" y="1280160"/>
            <a:ext cx="1828800" cy="1828800"/>
          </a:xfrm>
          <a:prstGeom prst="rect">
            <a:avLst/>
          </a:prstGeom>
        </p:spPr>
      </p:pic>
      <p:pic>
        <p:nvPicPr>
          <p:cNvPr id="16" name="nest">
            <a:extLst>
              <a:ext uri="{FF2B5EF4-FFF2-40B4-BE49-F238E27FC236}">
                <a16:creationId xmlns:a16="http://schemas.microsoft.com/office/drawing/2014/main" id="{C07CEB24-E4EA-9F47-8D49-74C472C70785}"/>
              </a:ext>
              <a:ext uri="{C183D7F6-B498-43B3-948B-1728B52AA6E4}">
                <adec:decorative xmlns:adec="http://schemas.microsoft.com/office/drawing/2017/decorative" val="1"/>
              </a:ext>
            </a:extLst>
          </p:cNvPr>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0080" y="1280160"/>
            <a:ext cx="1828800" cy="1828800"/>
          </a:xfrm>
          <a:prstGeom prst="rect">
            <a:avLst/>
          </a:prstGeom>
        </p:spPr>
      </p:pic>
      <p:sp>
        <p:nvSpPr>
          <p:cNvPr id="9" name="TextBox 8">
            <a:extLst>
              <a:ext uri="{FF2B5EF4-FFF2-40B4-BE49-F238E27FC236}">
                <a16:creationId xmlns:a16="http://schemas.microsoft.com/office/drawing/2014/main" id="{FA69188B-BFCB-EE47-B660-B4C68017E7C4}"/>
              </a:ext>
              <a:ext uri="{C183D7F6-B498-43B3-948B-1728B52AA6E4}">
                <adec:decorative xmlns:adec="http://schemas.microsoft.com/office/drawing/2017/decorative" val="1"/>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0" name="TextBox 9">
            <a:extLst>
              <a:ext uri="{FF2B5EF4-FFF2-40B4-BE49-F238E27FC236}">
                <a16:creationId xmlns:a16="http://schemas.microsoft.com/office/drawing/2014/main" id="{99ACAB80-70DF-3446-A55E-6ABC2E14E59B}"/>
              </a:ext>
              <a:ext uri="{C183D7F6-B498-43B3-948B-1728B52AA6E4}">
                <adec:decorative xmlns:adec="http://schemas.microsoft.com/office/drawing/2017/decorative" val="1"/>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11" name="TextBox 10">
            <a:extLst>
              <a:ext uri="{FF2B5EF4-FFF2-40B4-BE49-F238E27FC236}">
                <a16:creationId xmlns:a16="http://schemas.microsoft.com/office/drawing/2014/main" id="{F754824E-5BC8-7A4B-88D7-BE03C8E5E6ED}"/>
              </a:ext>
              <a:ext uri="{C183D7F6-B498-43B3-948B-1728B52AA6E4}">
                <adec:decorative xmlns:adec="http://schemas.microsoft.com/office/drawing/2017/decorative" val="1"/>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sp>
        <p:nvSpPr>
          <p:cNvPr id="3" name="Rectangle 2" descr="Slide illustrating a three-bucket retirement strategy labeled Now, Soon, and Later. The Now bucket holds short-term cash and safe investments; the Soon bucket contains intermediate-term income-generating assets like bonds and dividend stocks; and the Later bucket is invested for long-term growth, typically in stocks. The strategy aligns investment risk with time horizons.">
            <a:extLst>
              <a:ext uri="{FF2B5EF4-FFF2-40B4-BE49-F238E27FC236}">
                <a16:creationId xmlns:a16="http://schemas.microsoft.com/office/drawing/2014/main" id="{DD91EB84-10AF-C778-2196-33A7840201B9}"/>
              </a:ext>
            </a:extLst>
          </p:cNvPr>
          <p:cNvSpPr/>
          <p:nvPr/>
        </p:nvSpPr>
        <p:spPr>
          <a:xfrm>
            <a:off x="189576" y="959743"/>
            <a:ext cx="11809673" cy="5339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571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6"/>
                                        </p:tgtEl>
                                      </p:cBhvr>
                                    </p:animEffect>
                                    <p:set>
                                      <p:cBhvr>
                                        <p:cTn id="7" dur="1" fill="hold">
                                          <p:stCondLst>
                                            <p:cond delay="249"/>
                                          </p:stCondLst>
                                        </p:cTn>
                                        <p:tgtEl>
                                          <p:spTgt spid="16"/>
                                        </p:tgtEl>
                                        <p:attrNameLst>
                                          <p:attrName>style.visibility</p:attrName>
                                        </p:attrNameLst>
                                      </p:cBhvr>
                                      <p:to>
                                        <p:strVal val="hidden"/>
                                      </p:to>
                                    </p:set>
                                  </p:childTnLst>
                                </p:cTn>
                              </p:par>
                            </p:childTnLst>
                          </p:cTn>
                        </p:par>
                        <p:par>
                          <p:cTn id="8" fill="hold">
                            <p:stCondLst>
                              <p:cond delay="250"/>
                            </p:stCondLst>
                            <p:childTnLst>
                              <p:par>
                                <p:cTn id="9" presetID="42" presetClass="path" presetSubtype="0" accel="50000" decel="50000" fill="hold" nodeType="afterEffect">
                                  <p:stCondLst>
                                    <p:cond delay="500"/>
                                  </p:stCondLst>
                                  <p:childTnLst>
                                    <p:animMotion origin="layout" path="M 2.13858E-6 -2.59259E-6 L 0.64106 -0.00301 " pathEditMode="relative" rAng="0" ptsTypes="AA">
                                      <p:cBhvr>
                                        <p:cTn id="10" dur="1000" fill="hold"/>
                                        <p:tgtEl>
                                          <p:spTgt spid="12"/>
                                        </p:tgtEl>
                                        <p:attrNameLst>
                                          <p:attrName>ppt_x</p:attrName>
                                          <p:attrName>ppt_y</p:attrName>
                                        </p:attrNameLst>
                                      </p:cBhvr>
                                      <p:rCtr x="32222" y="-162"/>
                                    </p:animMotion>
                                  </p:childTnLst>
                                </p:cTn>
                              </p:par>
                              <p:par>
                                <p:cTn id="11" presetID="42" presetClass="path" presetSubtype="0" accel="50000" decel="50000" fill="hold" nodeType="withEffect">
                                  <p:stCondLst>
                                    <p:cond delay="750"/>
                                  </p:stCondLst>
                                  <p:childTnLst>
                                    <p:animMotion origin="layout" path="M 1.31545E-6 4.44444E-6 L 0.44347 -0.00811 " pathEditMode="relative" rAng="0" ptsTypes="AA">
                                      <p:cBhvr>
                                        <p:cTn id="12" dur="800" fill="hold"/>
                                        <p:tgtEl>
                                          <p:spTgt spid="18"/>
                                        </p:tgtEl>
                                        <p:attrNameLst>
                                          <p:attrName>ppt_x</p:attrName>
                                          <p:attrName>ppt_y</p:attrName>
                                        </p:attrNameLst>
                                      </p:cBhvr>
                                      <p:rCtr x="22167" y="-417"/>
                                    </p:animMotion>
                                  </p:childTnLst>
                                </p:cTn>
                              </p:par>
                              <p:par>
                                <p:cTn id="13" presetID="42" presetClass="path" presetSubtype="0" accel="50000" decel="50000" fill="hold" nodeType="withEffect">
                                  <p:stCondLst>
                                    <p:cond delay="1000"/>
                                  </p:stCondLst>
                                  <p:childTnLst>
                                    <p:animMotion origin="layout" path="M 1.63584E-6 2.59259E-6 L 0.28367 -0.00278 " pathEditMode="relative" rAng="0" ptsTypes="AA">
                                      <p:cBhvr>
                                        <p:cTn id="14" dur="600" fill="hold"/>
                                        <p:tgtEl>
                                          <p:spTgt spid="7"/>
                                        </p:tgtEl>
                                        <p:attrNameLst>
                                          <p:attrName>ppt_x</p:attrName>
                                          <p:attrName>ppt_y</p:attrName>
                                        </p:attrNameLst>
                                      </p:cBhvr>
                                      <p:rCtr x="14183" y="-139"/>
                                    </p:animMotion>
                                  </p:childTnLst>
                                </p:cTn>
                              </p:par>
                              <p:par>
                                <p:cTn id="15" presetID="10" presetClass="exit" presetSubtype="0" fill="hold" grpId="0" nodeType="withEffect">
                                  <p:stCondLst>
                                    <p:cond delay="1000"/>
                                  </p:stCondLst>
                                  <p:childTnLst>
                                    <p:animEffect transition="out" filter="fade">
                                      <p:cBhvr>
                                        <p:cTn id="16" dur="250"/>
                                        <p:tgtEl>
                                          <p:spTgt spid="24"/>
                                        </p:tgtEl>
                                      </p:cBhvr>
                                    </p:animEffect>
                                    <p:set>
                                      <p:cBhvr>
                                        <p:cTn id="17" dur="1" fill="hold">
                                          <p:stCondLst>
                                            <p:cond delay="249"/>
                                          </p:stCondLst>
                                        </p:cTn>
                                        <p:tgtEl>
                                          <p:spTgt spid="24"/>
                                        </p:tgtEl>
                                        <p:attrNameLst>
                                          <p:attrName>style.visibility</p:attrName>
                                        </p:attrNameLst>
                                      </p:cBhvr>
                                      <p:to>
                                        <p:strVal val="hidden"/>
                                      </p:to>
                                    </p:set>
                                  </p:childTnLst>
                                </p:cTn>
                              </p:par>
                            </p:childTnLst>
                          </p:cTn>
                        </p:par>
                        <p:par>
                          <p:cTn id="18" fill="hold">
                            <p:stCondLst>
                              <p:cond delay="1850"/>
                            </p:stCondLst>
                            <p:childTnLst>
                              <p:par>
                                <p:cTn id="19" presetID="42" presetClass="path" presetSubtype="0" accel="50000" decel="50000" fill="hold" nodeType="afterEffect">
                                  <p:stCondLst>
                                    <p:cond delay="500"/>
                                  </p:stCondLst>
                                  <p:childTnLst>
                                    <p:animMotion origin="layout" path="M 0.44347 -0.00811 L 0.44269 0.28865 " pathEditMode="relative" rAng="0" ptsTypes="AA">
                                      <p:cBhvr>
                                        <p:cTn id="20" dur="500" fill="hold"/>
                                        <p:tgtEl>
                                          <p:spTgt spid="18"/>
                                        </p:tgtEl>
                                        <p:attrNameLst>
                                          <p:attrName>ppt_x</p:attrName>
                                          <p:attrName>ppt_y</p:attrName>
                                        </p:attrNameLst>
                                      </p:cBhvr>
                                      <p:rCtr x="-39" y="14838"/>
                                    </p:animMotion>
                                  </p:childTnLst>
                                </p:cTn>
                              </p:par>
                              <p:par>
                                <p:cTn id="21" presetID="42" presetClass="path" presetSubtype="0" accel="50000" decel="50000" fill="hold" nodeType="withEffect">
                                  <p:stCondLst>
                                    <p:cond delay="500"/>
                                  </p:stCondLst>
                                  <p:childTnLst>
                                    <p:animMotion origin="layout" path="M 0.64106 -0.00301 L 0.6447 0.26528 " pathEditMode="relative" rAng="0" ptsTypes="AA">
                                      <p:cBhvr>
                                        <p:cTn id="22" dur="500" fill="hold"/>
                                        <p:tgtEl>
                                          <p:spTgt spid="12"/>
                                        </p:tgtEl>
                                        <p:attrNameLst>
                                          <p:attrName>ppt_x</p:attrName>
                                          <p:attrName>ppt_y</p:attrName>
                                        </p:attrNameLst>
                                      </p:cBhvr>
                                      <p:rCtr x="13" y="13333"/>
                                    </p:animMotion>
                                  </p:childTnLst>
                                </p:cTn>
                              </p:par>
                              <p:par>
                                <p:cTn id="23" presetID="42" presetClass="path" presetSubtype="0" accel="50000" decel="50000" fill="hold" nodeType="withEffect">
                                  <p:stCondLst>
                                    <p:cond delay="500"/>
                                  </p:stCondLst>
                                  <p:childTnLst>
                                    <p:animMotion origin="layout" path="M 0.28367 -0.00278 L 0.28549 0.31088 " pathEditMode="relative" rAng="0" ptsTypes="AA">
                                      <p:cBhvr>
                                        <p:cTn id="24" dur="500" fill="hold"/>
                                        <p:tgtEl>
                                          <p:spTgt spid="7"/>
                                        </p:tgtEl>
                                        <p:attrNameLst>
                                          <p:attrName>ppt_x</p:attrName>
                                          <p:attrName>ppt_y</p:attrName>
                                        </p:attrNameLst>
                                      </p:cBhvr>
                                      <p:rCtr x="91" y="15671"/>
                                    </p:animMotion>
                                  </p:childTnLst>
                                </p:cTn>
                              </p:par>
                              <p:par>
                                <p:cTn id="25" presetID="10" presetClass="exit" presetSubtype="0" fill="hold" nodeType="withEffect">
                                  <p:stCondLst>
                                    <p:cond delay="750"/>
                                  </p:stCondLst>
                                  <p:childTnLst>
                                    <p:animEffect transition="out" filter="fade">
                                      <p:cBhvr>
                                        <p:cTn id="26" dur="250"/>
                                        <p:tgtEl>
                                          <p:spTgt spid="7"/>
                                        </p:tgtEl>
                                      </p:cBhvr>
                                    </p:animEffect>
                                    <p:set>
                                      <p:cBhvr>
                                        <p:cTn id="27" dur="1" fill="hold">
                                          <p:stCondLst>
                                            <p:cond delay="249"/>
                                          </p:stCondLst>
                                        </p:cTn>
                                        <p:tgtEl>
                                          <p:spTgt spid="7"/>
                                        </p:tgtEl>
                                        <p:attrNameLst>
                                          <p:attrName>style.visibility</p:attrName>
                                        </p:attrNameLst>
                                      </p:cBhvr>
                                      <p:to>
                                        <p:strVal val="hidden"/>
                                      </p:to>
                                    </p:set>
                                  </p:childTnLst>
                                </p:cTn>
                              </p:par>
                              <p:par>
                                <p:cTn id="28" presetID="10" presetClass="exit" presetSubtype="0" fill="hold" nodeType="withEffect">
                                  <p:stCondLst>
                                    <p:cond delay="750"/>
                                  </p:stCondLst>
                                  <p:childTnLst>
                                    <p:animEffect transition="out" filter="fade">
                                      <p:cBhvr>
                                        <p:cTn id="29" dur="250"/>
                                        <p:tgtEl>
                                          <p:spTgt spid="18"/>
                                        </p:tgtEl>
                                      </p:cBhvr>
                                    </p:animEffect>
                                    <p:set>
                                      <p:cBhvr>
                                        <p:cTn id="30" dur="1" fill="hold">
                                          <p:stCondLst>
                                            <p:cond delay="249"/>
                                          </p:stCondLst>
                                        </p:cTn>
                                        <p:tgtEl>
                                          <p:spTgt spid="18"/>
                                        </p:tgtEl>
                                        <p:attrNameLst>
                                          <p:attrName>style.visibility</p:attrName>
                                        </p:attrNameLst>
                                      </p:cBhvr>
                                      <p:to>
                                        <p:strVal val="hidden"/>
                                      </p:to>
                                    </p:set>
                                  </p:childTnLst>
                                </p:cTn>
                              </p:par>
                              <p:par>
                                <p:cTn id="31" presetID="10" presetClass="exit" presetSubtype="0" fill="hold" nodeType="withEffect">
                                  <p:stCondLst>
                                    <p:cond delay="750"/>
                                  </p:stCondLst>
                                  <p:childTnLst>
                                    <p:animEffect transition="out" filter="fade">
                                      <p:cBhvr>
                                        <p:cTn id="32" dur="250"/>
                                        <p:tgtEl>
                                          <p:spTgt spid="12"/>
                                        </p:tgtEl>
                                      </p:cBhvr>
                                    </p:animEffect>
                                    <p:set>
                                      <p:cBhvr>
                                        <p:cTn id="33" dur="1" fill="hold">
                                          <p:stCondLst>
                                            <p:cond delay="249"/>
                                          </p:stCondLst>
                                        </p:cTn>
                                        <p:tgtEl>
                                          <p:spTgt spid="12"/>
                                        </p:tgtEl>
                                        <p:attrNameLst>
                                          <p:attrName>style.visibility</p:attrName>
                                        </p:attrNameLst>
                                      </p:cBhvr>
                                      <p:to>
                                        <p:strVal val="hidden"/>
                                      </p:to>
                                    </p:set>
                                  </p:childTnLst>
                                </p:cTn>
                              </p:par>
                              <p:par>
                                <p:cTn id="34" presetID="10" presetClass="entr" presetSubtype="0" fill="hold" nodeType="withEffect">
                                  <p:stCondLst>
                                    <p:cond delay="75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50"/>
                                        <p:tgtEl>
                                          <p:spTgt spid="29"/>
                                        </p:tgtEl>
                                      </p:cBhvr>
                                    </p:animEffect>
                                  </p:childTnLst>
                                </p:cTn>
                              </p:par>
                              <p:par>
                                <p:cTn id="37" presetID="10" presetClass="entr" presetSubtype="0" fill="hold" nodeType="withEffect">
                                  <p:stCondLst>
                                    <p:cond delay="75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50"/>
                                        <p:tgtEl>
                                          <p:spTgt spid="22"/>
                                        </p:tgtEl>
                                      </p:cBhvr>
                                    </p:animEffect>
                                  </p:childTnLst>
                                </p:cTn>
                              </p:par>
                              <p:par>
                                <p:cTn id="40" presetID="10" presetClass="entr" presetSubtype="0" fill="hold" nodeType="withEffect">
                                  <p:stCondLst>
                                    <p:cond delay="75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childTnLst>
                                </p:cTn>
                              </p:par>
                            </p:childTnLst>
                          </p:cTn>
                        </p:par>
                        <p:par>
                          <p:cTn id="43" fill="hold">
                            <p:stCondLst>
                              <p:cond delay="2850"/>
                            </p:stCondLst>
                            <p:childTnLst>
                              <p:par>
                                <p:cTn id="44" presetID="10" presetClass="entr" presetSubtype="0" fill="hold" nodeType="afterEffect">
                                  <p:stCondLst>
                                    <p:cond delay="5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250"/>
                                        <p:tgtEl>
                                          <p:spTgt spid="34"/>
                                        </p:tgtEl>
                                      </p:cBhvr>
                                    </p:animEffect>
                                  </p:childTnLst>
                                </p:cTn>
                              </p:par>
                              <p:par>
                                <p:cTn id="47" presetID="10" presetClass="entr" presetSubtype="0" fill="hold" nodeType="with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50"/>
                                        <p:tgtEl>
                                          <p:spTgt spid="28"/>
                                        </p:tgtEl>
                                      </p:cBhvr>
                                    </p:animEffect>
                                  </p:childTnLst>
                                </p:cTn>
                              </p:par>
                            </p:childTnLst>
                          </p:cTn>
                        </p:par>
                        <p:par>
                          <p:cTn id="50" fill="hold">
                            <p:stCondLst>
                              <p:cond delay="3600"/>
                            </p:stCondLst>
                            <p:childTnLst>
                              <p:par>
                                <p:cTn id="51" presetID="1" presetClass="exit" presetSubtype="0" fill="hold" nodeType="after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34534E-81B5-694E-AEB2-2DE50EEAD7AF}"/>
              </a:ext>
            </a:extLst>
          </p:cNvPr>
          <p:cNvSpPr>
            <a:spLocks noGrp="1"/>
          </p:cNvSpPr>
          <p:nvPr>
            <p:ph type="body" sz="quarter" idx="32"/>
          </p:nvPr>
        </p:nvSpPr>
        <p:spPr/>
        <p:txBody>
          <a:bodyPr/>
          <a:lstStyle/>
          <a:p>
            <a:r>
              <a:rPr lang="en-US" dirty="0">
                <a:solidFill>
                  <a:schemeClr val="tx1"/>
                </a:solidFill>
              </a:rPr>
              <a:t>Time-based bucket strategy</a:t>
            </a:r>
          </a:p>
        </p:txBody>
      </p:sp>
      <p:pic>
        <p:nvPicPr>
          <p:cNvPr id="28" name="couple">
            <a:extLst>
              <a:ext uri="{FF2B5EF4-FFF2-40B4-BE49-F238E27FC236}">
                <a16:creationId xmlns:a16="http://schemas.microsoft.com/office/drawing/2014/main" id="{6FE4AF71-0E22-7A47-AE02-26158D44E4C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29" name="UP text">
            <a:extLst>
              <a:ext uri="{FF2B5EF4-FFF2-40B4-BE49-F238E27FC236}">
                <a16:creationId xmlns:a16="http://schemas.microsoft.com/office/drawing/2014/main" id="{FAC525BA-D1EE-2843-AED5-1C9779C5D0A5}"/>
              </a:ext>
              <a:ext uri="{C183D7F6-B498-43B3-948B-1728B52AA6E4}">
                <adec:decorative xmlns:adec="http://schemas.microsoft.com/office/drawing/2017/decorative" val="1"/>
              </a:ext>
            </a:extLst>
          </p:cNvPr>
          <p:cNvSpPr txBox="1"/>
          <p:nvPr/>
        </p:nvSpPr>
        <p:spPr>
          <a:xfrm>
            <a:off x="548640" y="2651760"/>
            <a:ext cx="2384917" cy="400110"/>
          </a:xfrm>
          <a:prstGeom prst="rect">
            <a:avLst/>
          </a:prstGeom>
          <a:noFill/>
        </p:spPr>
        <p:txBody>
          <a:bodyPr wrap="square" lIns="0" tIns="0" rIns="0" bIns="0" rtlCol="0">
            <a:spAutoFit/>
          </a:bodyPr>
          <a:lstStyle/>
          <a:p>
            <a:pPr>
              <a:defRPr/>
            </a:pPr>
            <a:r>
              <a:rPr lang="en-US" sz="2600" b="1" dirty="0">
                <a:solidFill>
                  <a:srgbClr val="81BB00"/>
                </a:solidFill>
              </a:rPr>
              <a:t>UP Market</a:t>
            </a:r>
          </a:p>
        </p:txBody>
      </p:sp>
      <p:pic>
        <p:nvPicPr>
          <p:cNvPr id="30" name="UP MARKET">
            <a:extLst>
              <a:ext uri="{FF2B5EF4-FFF2-40B4-BE49-F238E27FC236}">
                <a16:creationId xmlns:a16="http://schemas.microsoft.com/office/drawing/2014/main" id="{821B6CDB-1057-8C41-A162-FED4054158C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80160"/>
            <a:ext cx="2336496" cy="1463039"/>
          </a:xfrm>
          <a:prstGeom prst="rect">
            <a:avLst/>
          </a:prstGeom>
        </p:spPr>
      </p:pic>
      <p:sp>
        <p:nvSpPr>
          <p:cNvPr id="2" name="Slide Number Placeholder 1">
            <a:extLst>
              <a:ext uri="{FF2B5EF4-FFF2-40B4-BE49-F238E27FC236}">
                <a16:creationId xmlns:a16="http://schemas.microsoft.com/office/drawing/2014/main" id="{00DCB3AA-0AD1-FB4B-B5D4-1F5F65679C4C}"/>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12</a:t>
            </a:fld>
            <a:endParaRPr lang="en-US" dirty="0"/>
          </a:p>
        </p:txBody>
      </p:sp>
      <p:pic>
        <p:nvPicPr>
          <p:cNvPr id="6" name="L water GREEN">
            <a:extLst>
              <a:ext uri="{FF2B5EF4-FFF2-40B4-BE49-F238E27FC236}">
                <a16:creationId xmlns:a16="http://schemas.microsoft.com/office/drawing/2014/main" id="{F3318166-9550-4643-85FC-59779537E9B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92" y="3657600"/>
            <a:ext cx="2103120" cy="1530842"/>
          </a:xfrm>
          <a:prstGeom prst="rect">
            <a:avLst/>
          </a:prstGeom>
        </p:spPr>
      </p:pic>
      <p:pic>
        <p:nvPicPr>
          <p:cNvPr id="8" name="L water BLUE">
            <a:extLst>
              <a:ext uri="{FF2B5EF4-FFF2-40B4-BE49-F238E27FC236}">
                <a16:creationId xmlns:a16="http://schemas.microsoft.com/office/drawing/2014/main" id="{8D50E73C-5575-F645-B945-2B181ED6F4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657600"/>
            <a:ext cx="2103120" cy="1530842"/>
          </a:xfrm>
          <a:prstGeom prst="rect">
            <a:avLst/>
          </a:prstGeom>
        </p:spPr>
      </p:pic>
      <p:pic>
        <p:nvPicPr>
          <p:cNvPr id="14" name="L water bottom">
            <a:extLst>
              <a:ext uri="{FF2B5EF4-FFF2-40B4-BE49-F238E27FC236}">
                <a16:creationId xmlns:a16="http://schemas.microsoft.com/office/drawing/2014/main" id="{3BE82923-0E92-9143-AA1B-9CEBC09E528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232" y="3946564"/>
            <a:ext cx="1920240" cy="1024128"/>
          </a:xfrm>
          <a:prstGeom prst="rect">
            <a:avLst/>
          </a:prstGeom>
        </p:spPr>
      </p:pic>
      <p:pic>
        <p:nvPicPr>
          <p:cNvPr id="25" name="L water BLUE top">
            <a:extLst>
              <a:ext uri="{FF2B5EF4-FFF2-40B4-BE49-F238E27FC236}">
                <a16:creationId xmlns:a16="http://schemas.microsoft.com/office/drawing/2014/main" id="{3F9BAB2D-6137-8C43-A197-67E9A6C4BC5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255264"/>
            <a:ext cx="2103120" cy="1530842"/>
          </a:xfrm>
          <a:prstGeom prst="rect">
            <a:avLst/>
          </a:prstGeom>
        </p:spPr>
      </p:pic>
      <p:sp>
        <p:nvSpPr>
          <p:cNvPr id="26" name="L ripple">
            <a:extLst>
              <a:ext uri="{FF2B5EF4-FFF2-40B4-BE49-F238E27FC236}">
                <a16:creationId xmlns:a16="http://schemas.microsoft.com/office/drawing/2014/main" id="{6F3567A4-6810-A442-9941-0767585A38D6}"/>
              </a:ext>
              <a:ext uri="{C183D7F6-B498-43B3-948B-1728B52AA6E4}">
                <adec:decorative xmlns:adec="http://schemas.microsoft.com/office/drawing/2017/decorative" val="1"/>
              </a:ext>
            </a:extLst>
          </p:cNvPr>
          <p:cNvSpPr/>
          <p:nvPr/>
        </p:nvSpPr>
        <p:spPr>
          <a:xfrm>
            <a:off x="8765603" y="3314471"/>
            <a:ext cx="18288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 glass KO">
            <a:extLst>
              <a:ext uri="{FF2B5EF4-FFF2-40B4-BE49-F238E27FC236}">
                <a16:creationId xmlns:a16="http://schemas.microsoft.com/office/drawing/2014/main" id="{27FB1CA1-1DCE-A542-A286-B130B79D007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31352" y="2719556"/>
            <a:ext cx="2286000" cy="2704171"/>
          </a:xfrm>
          <a:prstGeom prst="rect">
            <a:avLst/>
          </a:prstGeom>
        </p:spPr>
      </p:pic>
      <p:pic>
        <p:nvPicPr>
          <p:cNvPr id="20" name="glass L">
            <a:extLst>
              <a:ext uri="{FF2B5EF4-FFF2-40B4-BE49-F238E27FC236}">
                <a16:creationId xmlns:a16="http://schemas.microsoft.com/office/drawing/2014/main" id="{79DC8720-92C8-6E4E-A0FB-AF8E685125D4}"/>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34" name="M water GREEN">
            <a:extLst>
              <a:ext uri="{FF2B5EF4-FFF2-40B4-BE49-F238E27FC236}">
                <a16:creationId xmlns:a16="http://schemas.microsoft.com/office/drawing/2014/main" id="{78F58E75-C788-6940-A88D-AFCA76093C2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760" y="3922776"/>
            <a:ext cx="1554480" cy="1131494"/>
          </a:xfrm>
          <a:prstGeom prst="rect">
            <a:avLst/>
          </a:prstGeom>
        </p:spPr>
      </p:pic>
      <p:pic>
        <p:nvPicPr>
          <p:cNvPr id="35" name="M water BLUE">
            <a:extLst>
              <a:ext uri="{FF2B5EF4-FFF2-40B4-BE49-F238E27FC236}">
                <a16:creationId xmlns:a16="http://schemas.microsoft.com/office/drawing/2014/main" id="{67603967-2CE7-0E4E-9AA3-1CE040BBD29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60" y="3923527"/>
            <a:ext cx="1554480" cy="1131494"/>
          </a:xfrm>
          <a:prstGeom prst="rect">
            <a:avLst/>
          </a:prstGeom>
        </p:spPr>
      </p:pic>
      <p:pic>
        <p:nvPicPr>
          <p:cNvPr id="36" name="M water bottom">
            <a:extLst>
              <a:ext uri="{FF2B5EF4-FFF2-40B4-BE49-F238E27FC236}">
                <a16:creationId xmlns:a16="http://schemas.microsoft.com/office/drawing/2014/main" id="{48E4E91A-805A-2044-BA14-7FD22EDE95E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6480" y="4157578"/>
            <a:ext cx="1463040" cy="780288"/>
          </a:xfrm>
          <a:prstGeom prst="rect">
            <a:avLst/>
          </a:prstGeom>
        </p:spPr>
      </p:pic>
      <p:pic>
        <p:nvPicPr>
          <p:cNvPr id="37" name="M water BLUE top">
            <a:extLst>
              <a:ext uri="{FF2B5EF4-FFF2-40B4-BE49-F238E27FC236}">
                <a16:creationId xmlns:a16="http://schemas.microsoft.com/office/drawing/2014/main" id="{C607C3D6-CF82-BA43-B359-FF82C6E699D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60" y="3660235"/>
            <a:ext cx="1554480" cy="1131494"/>
          </a:xfrm>
          <a:prstGeom prst="rect">
            <a:avLst/>
          </a:prstGeom>
        </p:spPr>
      </p:pic>
      <p:sp>
        <p:nvSpPr>
          <p:cNvPr id="38" name="M ripple">
            <a:extLst>
              <a:ext uri="{FF2B5EF4-FFF2-40B4-BE49-F238E27FC236}">
                <a16:creationId xmlns:a16="http://schemas.microsoft.com/office/drawing/2014/main" id="{1E38A928-22B1-954D-B7F3-BFEB61921B4F}"/>
              </a:ext>
              <a:ext uri="{C183D7F6-B498-43B3-948B-1728B52AA6E4}">
                <adec:decorative xmlns:adec="http://schemas.microsoft.com/office/drawing/2017/decorative" val="1"/>
              </a:ext>
            </a:extLst>
          </p:cNvPr>
          <p:cNvSpPr>
            <a:spLocks/>
          </p:cNvSpPr>
          <p:nvPr/>
        </p:nvSpPr>
        <p:spPr>
          <a:xfrm>
            <a:off x="6126480" y="3689607"/>
            <a:ext cx="1463040" cy="3657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M glass KO">
            <a:extLst>
              <a:ext uri="{FF2B5EF4-FFF2-40B4-BE49-F238E27FC236}">
                <a16:creationId xmlns:a16="http://schemas.microsoft.com/office/drawing/2014/main" id="{0D1AF0F6-7F0C-B147-82AF-1D5EE62F116D}"/>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89320" y="3247094"/>
            <a:ext cx="1737360" cy="2055169"/>
          </a:xfrm>
          <a:prstGeom prst="rect">
            <a:avLst/>
          </a:prstGeom>
        </p:spPr>
      </p:pic>
      <p:pic>
        <p:nvPicPr>
          <p:cNvPr id="40" name="M glass">
            <a:extLst>
              <a:ext uri="{FF2B5EF4-FFF2-40B4-BE49-F238E27FC236}">
                <a16:creationId xmlns:a16="http://schemas.microsoft.com/office/drawing/2014/main" id="{DCBAB5AD-9AD5-9B4B-9674-F6B8AF4D9468}"/>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pic>
        <p:nvPicPr>
          <p:cNvPr id="5" name="S water">
            <a:extLst>
              <a:ext uri="{FF2B5EF4-FFF2-40B4-BE49-F238E27FC236}">
                <a16:creationId xmlns:a16="http://schemas.microsoft.com/office/drawing/2014/main" id="{724A1E55-DAE6-8C49-8D17-B621E9F6098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23" name="glass S">
            <a:extLst>
              <a:ext uri="{FF2B5EF4-FFF2-40B4-BE49-F238E27FC236}">
                <a16:creationId xmlns:a16="http://schemas.microsoft.com/office/drawing/2014/main" id="{1196971A-8C19-664C-BDB9-CF400A9E4A8E}"/>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4" name="glass S tilt">
            <a:extLst>
              <a:ext uri="{FF2B5EF4-FFF2-40B4-BE49-F238E27FC236}">
                <a16:creationId xmlns:a16="http://schemas.microsoft.com/office/drawing/2014/main" id="{1229D446-A799-9C45-8553-C177E4329496}"/>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49040" y="3657600"/>
            <a:ext cx="914400" cy="914400"/>
          </a:xfrm>
          <a:prstGeom prst="rect">
            <a:avLst/>
          </a:prstGeom>
        </p:spPr>
      </p:pic>
      <p:pic>
        <p:nvPicPr>
          <p:cNvPr id="27" name="bill 4">
            <a:extLst>
              <a:ext uri="{FF2B5EF4-FFF2-40B4-BE49-F238E27FC236}">
                <a16:creationId xmlns:a16="http://schemas.microsoft.com/office/drawing/2014/main" id="{8709939F-DBF0-0642-BE07-570BD029E29E}"/>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37560" y="3391585"/>
            <a:ext cx="822960" cy="822960"/>
          </a:xfrm>
          <a:prstGeom prst="rect">
            <a:avLst/>
          </a:prstGeom>
        </p:spPr>
      </p:pic>
      <p:pic>
        <p:nvPicPr>
          <p:cNvPr id="31" name="bill 4">
            <a:extLst>
              <a:ext uri="{FF2B5EF4-FFF2-40B4-BE49-F238E27FC236}">
                <a16:creationId xmlns:a16="http://schemas.microsoft.com/office/drawing/2014/main" id="{95C73038-D75B-F94C-BAC5-3E5356D153F4}"/>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5133" y="3332621"/>
            <a:ext cx="822960" cy="822960"/>
          </a:xfrm>
          <a:prstGeom prst="rect">
            <a:avLst/>
          </a:prstGeom>
        </p:spPr>
      </p:pic>
      <p:pic>
        <p:nvPicPr>
          <p:cNvPr id="32" name="bill 4">
            <a:extLst>
              <a:ext uri="{FF2B5EF4-FFF2-40B4-BE49-F238E27FC236}">
                <a16:creationId xmlns:a16="http://schemas.microsoft.com/office/drawing/2014/main" id="{1D4E92FF-A940-6F47-9EBC-7896E4B29FF9}"/>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56093" y="3281639"/>
            <a:ext cx="822960" cy="822960"/>
          </a:xfrm>
          <a:prstGeom prst="rect">
            <a:avLst/>
          </a:prstGeom>
        </p:spPr>
      </p:pic>
      <p:pic>
        <p:nvPicPr>
          <p:cNvPr id="33" name="bill 4">
            <a:extLst>
              <a:ext uri="{FF2B5EF4-FFF2-40B4-BE49-F238E27FC236}">
                <a16:creationId xmlns:a16="http://schemas.microsoft.com/office/drawing/2014/main" id="{31FF515E-F7B0-B94A-9E61-A000B828F0F5}"/>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14960" y="3220872"/>
            <a:ext cx="822960" cy="822960"/>
          </a:xfrm>
          <a:prstGeom prst="rect">
            <a:avLst/>
          </a:prstGeom>
        </p:spPr>
      </p:pic>
      <p:sp>
        <p:nvSpPr>
          <p:cNvPr id="3" name="Rectangle M">
            <a:extLst>
              <a:ext uri="{FF2B5EF4-FFF2-40B4-BE49-F238E27FC236}">
                <a16:creationId xmlns:a16="http://schemas.microsoft.com/office/drawing/2014/main" id="{144FA6D5-939C-B04F-BC23-4E7789A3ACDC}"/>
              </a:ext>
              <a:ext uri="{C183D7F6-B498-43B3-948B-1728B52AA6E4}">
                <adec:decorative xmlns:adec="http://schemas.microsoft.com/office/drawing/2017/decorative" val="1"/>
              </a:ext>
            </a:extLst>
          </p:cNvPr>
          <p:cNvSpPr/>
          <p:nvPr/>
        </p:nvSpPr>
        <p:spPr>
          <a:xfrm>
            <a:off x="5943600" y="3212118"/>
            <a:ext cx="192024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M glass low">
            <a:extLst>
              <a:ext uri="{FF2B5EF4-FFF2-40B4-BE49-F238E27FC236}">
                <a16:creationId xmlns:a16="http://schemas.microsoft.com/office/drawing/2014/main" id="{4D7568A5-9A1A-0148-AE8E-5808D91FAA5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43600" y="3206763"/>
            <a:ext cx="1828800" cy="2095500"/>
          </a:xfrm>
          <a:prstGeom prst="rect">
            <a:avLst/>
          </a:prstGeom>
        </p:spPr>
      </p:pic>
      <p:pic>
        <p:nvPicPr>
          <p:cNvPr id="56" name="M glass reg">
            <a:extLst>
              <a:ext uri="{FF2B5EF4-FFF2-40B4-BE49-F238E27FC236}">
                <a16:creationId xmlns:a16="http://schemas.microsoft.com/office/drawing/2014/main" id="{BD9BD13F-2E27-3D46-BAA0-020CA73E4486}"/>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3600" y="3206763"/>
            <a:ext cx="1828800" cy="2095500"/>
          </a:xfrm>
          <a:prstGeom prst="rect">
            <a:avLst/>
          </a:prstGeom>
        </p:spPr>
      </p:pic>
      <p:grpSp>
        <p:nvGrpSpPr>
          <p:cNvPr id="41" name="Group 40">
            <a:extLst>
              <a:ext uri="{FF2B5EF4-FFF2-40B4-BE49-F238E27FC236}">
                <a16:creationId xmlns:a16="http://schemas.microsoft.com/office/drawing/2014/main" id="{865A118C-67FB-F740-A4BB-80ACDA8BFB4D}"/>
              </a:ext>
              <a:ext uri="{C183D7F6-B498-43B3-948B-1728B52AA6E4}">
                <adec:decorative xmlns:adec="http://schemas.microsoft.com/office/drawing/2017/decorative" val="1"/>
              </a:ext>
            </a:extLst>
          </p:cNvPr>
          <p:cNvGrpSpPr/>
          <p:nvPr/>
        </p:nvGrpSpPr>
        <p:grpSpPr>
          <a:xfrm>
            <a:off x="4559395" y="2169312"/>
            <a:ext cx="2262968" cy="2103120"/>
            <a:chOff x="4559395" y="2169312"/>
            <a:chExt cx="2262968" cy="2103120"/>
          </a:xfrm>
        </p:grpSpPr>
        <p:pic>
          <p:nvPicPr>
            <p:cNvPr id="42" name="water pouring">
              <a:extLst>
                <a:ext uri="{FF2B5EF4-FFF2-40B4-BE49-F238E27FC236}">
                  <a16:creationId xmlns:a16="http://schemas.microsoft.com/office/drawing/2014/main" id="{09519C51-2BC8-2444-A730-5B9216CD55C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59395" y="3045976"/>
              <a:ext cx="2194560" cy="1137917"/>
            </a:xfrm>
            <a:prstGeom prst="rect">
              <a:avLst/>
            </a:prstGeom>
          </p:spPr>
        </p:pic>
        <p:pic>
          <p:nvPicPr>
            <p:cNvPr id="43" name="glass M tilt">
              <a:extLst>
                <a:ext uri="{FF2B5EF4-FFF2-40B4-BE49-F238E27FC236}">
                  <a16:creationId xmlns:a16="http://schemas.microsoft.com/office/drawing/2014/main" id="{0EB7844E-C823-664B-8835-F1BBEFF6390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19243" y="2169312"/>
              <a:ext cx="2103120" cy="2103120"/>
            </a:xfrm>
            <a:prstGeom prst="rect">
              <a:avLst/>
            </a:prstGeom>
          </p:spPr>
        </p:pic>
      </p:grpSp>
      <p:sp>
        <p:nvSpPr>
          <p:cNvPr id="57" name="Rectangle L">
            <a:extLst>
              <a:ext uri="{FF2B5EF4-FFF2-40B4-BE49-F238E27FC236}">
                <a16:creationId xmlns:a16="http://schemas.microsoft.com/office/drawing/2014/main" id="{2C132F4F-2B57-FA44-A7A5-D2EDF4F8205D}"/>
              </a:ext>
              <a:ext uri="{C183D7F6-B498-43B3-948B-1728B52AA6E4}">
                <adec:decorative xmlns:adec="http://schemas.microsoft.com/office/drawing/2017/decorative" val="1"/>
              </a:ext>
            </a:extLst>
          </p:cNvPr>
          <p:cNvSpPr/>
          <p:nvPr/>
        </p:nvSpPr>
        <p:spPr>
          <a:xfrm>
            <a:off x="8358310" y="2532967"/>
            <a:ext cx="2604270" cy="247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892E7597-A16A-7542-BD0D-C7F384AC9803}"/>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88172" y="2655127"/>
            <a:ext cx="2374900" cy="2768600"/>
          </a:xfrm>
          <a:prstGeom prst="rect">
            <a:avLst/>
          </a:prstGeom>
        </p:spPr>
      </p:pic>
      <p:grpSp>
        <p:nvGrpSpPr>
          <p:cNvPr id="53" name="Group 52">
            <a:extLst>
              <a:ext uri="{FF2B5EF4-FFF2-40B4-BE49-F238E27FC236}">
                <a16:creationId xmlns:a16="http://schemas.microsoft.com/office/drawing/2014/main" id="{9BF582CC-A540-7F4C-87E5-E5652843DEC1}"/>
              </a:ext>
              <a:ext uri="{C183D7F6-B498-43B3-948B-1728B52AA6E4}">
                <adec:decorative xmlns:adec="http://schemas.microsoft.com/office/drawing/2017/decorative" val="1"/>
              </a:ext>
            </a:extLst>
          </p:cNvPr>
          <p:cNvGrpSpPr/>
          <p:nvPr/>
        </p:nvGrpSpPr>
        <p:grpSpPr>
          <a:xfrm>
            <a:off x="6675482" y="744131"/>
            <a:ext cx="3001631" cy="2743200"/>
            <a:chOff x="6482629" y="213759"/>
            <a:chExt cx="3001631" cy="2743200"/>
          </a:xfrm>
        </p:grpSpPr>
        <p:pic>
          <p:nvPicPr>
            <p:cNvPr id="54" name="water pouring L">
              <a:extLst>
                <a:ext uri="{FF2B5EF4-FFF2-40B4-BE49-F238E27FC236}">
                  <a16:creationId xmlns:a16="http://schemas.microsoft.com/office/drawing/2014/main" id="{71C7509D-E833-2245-A743-92537821EEE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82629" y="1327913"/>
              <a:ext cx="2926080" cy="1517221"/>
            </a:xfrm>
            <a:prstGeom prst="rect">
              <a:avLst/>
            </a:prstGeom>
          </p:spPr>
        </p:pic>
        <p:pic>
          <p:nvPicPr>
            <p:cNvPr id="55" name="glass L tilt">
              <a:extLst>
                <a:ext uri="{FF2B5EF4-FFF2-40B4-BE49-F238E27FC236}">
                  <a16:creationId xmlns:a16="http://schemas.microsoft.com/office/drawing/2014/main" id="{7E984871-201F-7044-BE27-A0FD059E911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41060" y="213759"/>
              <a:ext cx="2743200" cy="2743200"/>
            </a:xfrm>
            <a:prstGeom prst="rect">
              <a:avLst/>
            </a:prstGeom>
          </p:spPr>
        </p:pic>
      </p:grpSp>
      <p:sp>
        <p:nvSpPr>
          <p:cNvPr id="15" name="TextBox 14">
            <a:extLst>
              <a:ext uri="{FF2B5EF4-FFF2-40B4-BE49-F238E27FC236}">
                <a16:creationId xmlns:a16="http://schemas.microsoft.com/office/drawing/2014/main" id="{9EB8CBCF-2555-404E-8C24-8F3895AA81F3}"/>
              </a:ext>
              <a:ext uri="{C183D7F6-B498-43B3-948B-1728B52AA6E4}">
                <adec:decorative xmlns:adec="http://schemas.microsoft.com/office/drawing/2017/decorative" val="1"/>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6" name="TextBox 15">
            <a:extLst>
              <a:ext uri="{FF2B5EF4-FFF2-40B4-BE49-F238E27FC236}">
                <a16:creationId xmlns:a16="http://schemas.microsoft.com/office/drawing/2014/main" id="{9A473F4F-A576-6D42-9820-5D609BBAD1A4}"/>
              </a:ext>
              <a:ext uri="{C183D7F6-B498-43B3-948B-1728B52AA6E4}">
                <adec:decorative xmlns:adec="http://schemas.microsoft.com/office/drawing/2017/decorative" val="1"/>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17" name="TextBox 16">
            <a:extLst>
              <a:ext uri="{FF2B5EF4-FFF2-40B4-BE49-F238E27FC236}">
                <a16:creationId xmlns:a16="http://schemas.microsoft.com/office/drawing/2014/main" id="{6131865A-F49A-A54B-ADB9-8AEDC5512C11}"/>
              </a:ext>
              <a:ext uri="{C183D7F6-B498-43B3-948B-1728B52AA6E4}">
                <adec:decorative xmlns:adec="http://schemas.microsoft.com/office/drawing/2017/decorative" val="1"/>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sp>
        <p:nvSpPr>
          <p:cNvPr id="7" name="Rectangle 6" descr="Slide showing how the three-bucket retirement strategy functions in a rising market. The Now Bucket, mostly cash, is used for annual withdrawals and depleted over the year. It is then refilled from the Soon Bucket, which is replenished by the Later Bucket. The Soon and Later Buckets grow with the market, keeping all buckets balanced.">
            <a:extLst>
              <a:ext uri="{FF2B5EF4-FFF2-40B4-BE49-F238E27FC236}">
                <a16:creationId xmlns:a16="http://schemas.microsoft.com/office/drawing/2014/main" id="{1BF8BDB4-824C-63FA-DBF8-198279986175}"/>
              </a:ext>
            </a:extLst>
          </p:cNvPr>
          <p:cNvSpPr/>
          <p:nvPr/>
        </p:nvSpPr>
        <p:spPr>
          <a:xfrm>
            <a:off x="319314" y="959743"/>
            <a:ext cx="11047313" cy="5020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79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35"/>
                                        </p:tgtEl>
                                      </p:cBhvr>
                                    </p:animEffect>
                                    <p:set>
                                      <p:cBhvr>
                                        <p:cTn id="10" dur="1" fill="hold">
                                          <p:stCondLst>
                                            <p:cond delay="249"/>
                                          </p:stCondLst>
                                        </p:cTn>
                                        <p:tgtEl>
                                          <p:spTgt spid="35"/>
                                        </p:tgtEl>
                                        <p:attrNameLst>
                                          <p:attrName>style.visibility</p:attrName>
                                        </p:attrNameLst>
                                      </p:cBhvr>
                                      <p:to>
                                        <p:strVal val="hidden"/>
                                      </p:to>
                                    </p:set>
                                  </p:childTnLst>
                                </p:cTn>
                              </p:par>
                            </p:childTnLst>
                          </p:cTn>
                        </p:par>
                        <p:par>
                          <p:cTn id="11" fill="hold">
                            <p:stCondLst>
                              <p:cond delay="250"/>
                            </p:stCondLst>
                            <p:childTnLst>
                              <p:par>
                                <p:cTn id="12" presetID="42" presetClass="path" presetSubtype="0" accel="50000" decel="50000" fill="hold" nodeType="afterEffect">
                                  <p:stCondLst>
                                    <p:cond delay="500"/>
                                  </p:stCondLst>
                                  <p:childTnLst>
                                    <p:animMotion origin="layout" path="M 3.72493E-6 2.59259E-6 L -0.00052 -0.05764 " pathEditMode="relative" rAng="0" ptsTypes="AA">
                                      <p:cBhvr>
                                        <p:cTn id="13" dur="500" fill="hold"/>
                                        <p:tgtEl>
                                          <p:spTgt spid="6"/>
                                        </p:tgtEl>
                                        <p:attrNameLst>
                                          <p:attrName>ppt_x</p:attrName>
                                          <p:attrName>ppt_y</p:attrName>
                                        </p:attrNameLst>
                                      </p:cBhvr>
                                      <p:rCtr x="-26" y="-2894"/>
                                    </p:animMotion>
                                  </p:childTnLst>
                                </p:cTn>
                              </p:par>
                              <p:par>
                                <p:cTn id="14" presetID="42" presetClass="path" presetSubtype="0" accel="50000" decel="50000" fill="hold" nodeType="withEffect">
                                  <p:stCondLst>
                                    <p:cond delay="500"/>
                                  </p:stCondLst>
                                  <p:childTnLst>
                                    <p:animMotion origin="layout" path="M 3.47747E-6 1.85185E-6 L -0.00013 -0.03773 " pathEditMode="relative" rAng="0" ptsTypes="AA">
                                      <p:cBhvr>
                                        <p:cTn id="15" dur="500" fill="hold"/>
                                        <p:tgtEl>
                                          <p:spTgt spid="34"/>
                                        </p:tgtEl>
                                        <p:attrNameLst>
                                          <p:attrName>ppt_x</p:attrName>
                                          <p:attrName>ppt_y</p:attrName>
                                        </p:attrNameLst>
                                      </p:cBhvr>
                                      <p:rCtr x="-13" y="-1898"/>
                                    </p:animMotion>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6" presetClass="emph" presetSubtype="0" fill="hold" grpId="1" nodeType="withEffect">
                                  <p:stCondLst>
                                    <p:cond delay="0"/>
                                  </p:stCondLst>
                                  <p:childTnLst>
                                    <p:animScale>
                                      <p:cBhvr>
                                        <p:cTn id="24" dur="500" fill="hold"/>
                                        <p:tgtEl>
                                          <p:spTgt spid="26"/>
                                        </p:tgtEl>
                                      </p:cBhvr>
                                      <p:by x="0" y="0"/>
                                    </p:animScale>
                                  </p:childTnLst>
                                </p:cTn>
                              </p:par>
                              <p:par>
                                <p:cTn id="25" presetID="6" presetClass="emph" presetSubtype="0" fill="hold" grpId="1" nodeType="withEffect">
                                  <p:stCondLst>
                                    <p:cond delay="0"/>
                                  </p:stCondLst>
                                  <p:childTnLst>
                                    <p:animScale>
                                      <p:cBhvr>
                                        <p:cTn id="26" dur="500" fill="hold"/>
                                        <p:tgtEl>
                                          <p:spTgt spid="38"/>
                                        </p:tgtEl>
                                      </p:cBhvr>
                                      <p:by x="0" y="0"/>
                                    </p:animScale>
                                  </p:childTnLst>
                                </p:cTn>
                              </p:par>
                            </p:childTnLst>
                          </p:cTn>
                        </p:par>
                        <p:par>
                          <p:cTn id="27" fill="hold">
                            <p:stCondLst>
                              <p:cond delay="1750"/>
                            </p:stCondLst>
                            <p:childTnLst>
                              <p:par>
                                <p:cTn id="28" presetID="10"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1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25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50"/>
                                        <p:tgtEl>
                                          <p:spTgt spid="24"/>
                                        </p:tgtEl>
                                      </p:cBhvr>
                                    </p:animEffect>
                                  </p:childTnLst>
                                </p:cTn>
                              </p:par>
                              <p:par>
                                <p:cTn id="39" presetID="10" presetClass="exit" presetSubtype="0" fill="hold" nodeType="withEffect">
                                  <p:stCondLst>
                                    <p:cond delay="0"/>
                                  </p:stCondLst>
                                  <p:childTnLst>
                                    <p:animEffect transition="out" filter="fade">
                                      <p:cBhvr>
                                        <p:cTn id="40" dur="250"/>
                                        <p:tgtEl>
                                          <p:spTgt spid="23"/>
                                        </p:tgtEl>
                                      </p:cBhvr>
                                    </p:animEffect>
                                    <p:set>
                                      <p:cBhvr>
                                        <p:cTn id="41" dur="1" fill="hold">
                                          <p:stCondLst>
                                            <p:cond delay="249"/>
                                          </p:stCondLst>
                                        </p:cTn>
                                        <p:tgtEl>
                                          <p:spTgt spid="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5"/>
                                        </p:tgtEl>
                                      </p:cBhvr>
                                    </p:animEffect>
                                    <p:set>
                                      <p:cBhvr>
                                        <p:cTn id="44" dur="1" fill="hold">
                                          <p:stCondLst>
                                            <p:cond delay="249"/>
                                          </p:stCondLst>
                                        </p:cTn>
                                        <p:tgtEl>
                                          <p:spTgt spid="5"/>
                                        </p:tgtEl>
                                        <p:attrNameLst>
                                          <p:attrName>style.visibility</p:attrName>
                                        </p:attrNameLst>
                                      </p:cBhvr>
                                      <p:to>
                                        <p:strVal val="hidden"/>
                                      </p:to>
                                    </p:set>
                                  </p:childTnLst>
                                </p:cTn>
                              </p:par>
                              <p:par>
                                <p:cTn id="45" presetID="10" presetClass="exit" presetSubtype="0" fill="hold" nodeType="withEffect">
                                  <p:stCondLst>
                                    <p:cond delay="2500"/>
                                  </p:stCondLst>
                                  <p:childTnLst>
                                    <p:animEffect transition="out" filter="fade">
                                      <p:cBhvr>
                                        <p:cTn id="46" dur="250"/>
                                        <p:tgtEl>
                                          <p:spTgt spid="24"/>
                                        </p:tgtEl>
                                      </p:cBhvr>
                                    </p:animEffect>
                                    <p:set>
                                      <p:cBhvr>
                                        <p:cTn id="47" dur="1" fill="hold">
                                          <p:stCondLst>
                                            <p:cond delay="249"/>
                                          </p:stCondLst>
                                        </p:cTn>
                                        <p:tgtEl>
                                          <p:spTgt spid="24"/>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250"/>
                                        <p:tgtEl>
                                          <p:spTgt spid="27"/>
                                        </p:tgtEl>
                                      </p:cBhvr>
                                    </p:animEffect>
                                  </p:childTnLst>
                                </p:cTn>
                              </p:par>
                              <p:par>
                                <p:cTn id="51" presetID="42" presetClass="path" presetSubtype="0" accel="50000" decel="50000" fill="hold" nodeType="withEffect">
                                  <p:stCondLst>
                                    <p:cond delay="500"/>
                                  </p:stCondLst>
                                  <p:childTnLst>
                                    <p:animMotion origin="layout" path="M -1.95363E-6 1.85185E-6 L -0.08544 0.13727 " pathEditMode="relative" rAng="0" ptsTypes="AA">
                                      <p:cBhvr>
                                        <p:cTn id="52" dur="500" fill="hold"/>
                                        <p:tgtEl>
                                          <p:spTgt spid="27"/>
                                        </p:tgtEl>
                                        <p:attrNameLst>
                                          <p:attrName>ppt_x</p:attrName>
                                          <p:attrName>ppt_y</p:attrName>
                                        </p:attrNameLst>
                                      </p:cBhvr>
                                      <p:rCtr x="-4272" y="6852"/>
                                    </p:animMotion>
                                  </p:childTnLst>
                                </p:cTn>
                              </p:par>
                              <p:par>
                                <p:cTn id="53" presetID="10" presetClass="entr" presetSubtype="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par>
                                <p:cTn id="56" presetID="42" presetClass="path" presetSubtype="0" accel="50000" decel="50000" fill="hold" nodeType="withEffect">
                                  <p:stCondLst>
                                    <p:cond delay="1000"/>
                                  </p:stCondLst>
                                  <p:childTnLst>
                                    <p:animMotion origin="layout" path="M -9.16905E-7 -3.33333E-6 L -0.08544 0.13727 " pathEditMode="relative" rAng="0" ptsTypes="AA">
                                      <p:cBhvr>
                                        <p:cTn id="57" dur="500" fill="hold"/>
                                        <p:tgtEl>
                                          <p:spTgt spid="31"/>
                                        </p:tgtEl>
                                        <p:attrNameLst>
                                          <p:attrName>ppt_x</p:attrName>
                                          <p:attrName>ppt_y</p:attrName>
                                        </p:attrNameLst>
                                      </p:cBhvr>
                                      <p:rCtr x="-4272" y="6852"/>
                                    </p:animMotion>
                                  </p:childTnLst>
                                </p:cTn>
                              </p:par>
                              <p:par>
                                <p:cTn id="58" presetID="10"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42" presetClass="path" presetSubtype="0" accel="50000" decel="50000" fill="hold" nodeType="withEffect">
                                  <p:stCondLst>
                                    <p:cond delay="1500"/>
                                  </p:stCondLst>
                                  <p:childTnLst>
                                    <p:animMotion origin="layout" path="M -1.22428E-7 4.07407E-6 L -0.08544 0.13726 " pathEditMode="relative" rAng="0" ptsTypes="AA">
                                      <p:cBhvr>
                                        <p:cTn id="62" dur="500" fill="hold"/>
                                        <p:tgtEl>
                                          <p:spTgt spid="32"/>
                                        </p:tgtEl>
                                        <p:attrNameLst>
                                          <p:attrName>ppt_x</p:attrName>
                                          <p:attrName>ppt_y</p:attrName>
                                        </p:attrNameLst>
                                      </p:cBhvr>
                                      <p:rCtr x="-4272" y="6852"/>
                                    </p:animMotion>
                                  </p:childTnLst>
                                </p:cTn>
                              </p:par>
                              <p:par>
                                <p:cTn id="63" presetID="10" presetClass="entr" presetSubtype="0" fill="hold" nodeType="withEffect">
                                  <p:stCondLst>
                                    <p:cond delay="175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childTnLst>
                                </p:cTn>
                              </p:par>
                              <p:par>
                                <p:cTn id="66" presetID="42" presetClass="path" presetSubtype="0" accel="50000" decel="50000" fill="hold" nodeType="withEffect">
                                  <p:stCondLst>
                                    <p:cond delay="2000"/>
                                  </p:stCondLst>
                                  <p:childTnLst>
                                    <p:animMotion origin="layout" path="M 9.14301E-7 3.7037E-7 L -0.08544 0.13727 " pathEditMode="relative" rAng="0" ptsTypes="AA">
                                      <p:cBhvr>
                                        <p:cTn id="67" dur="500" fill="hold"/>
                                        <p:tgtEl>
                                          <p:spTgt spid="33"/>
                                        </p:tgtEl>
                                        <p:attrNameLst>
                                          <p:attrName>ppt_x</p:attrName>
                                          <p:attrName>ppt_y</p:attrName>
                                        </p:attrNameLst>
                                      </p:cBhvr>
                                      <p:rCtr x="-4272" y="6852"/>
                                    </p:animMotion>
                                  </p:childTnLst>
                                </p:cTn>
                              </p:par>
                            </p:childTnLst>
                          </p:cTn>
                        </p:par>
                        <p:par>
                          <p:cTn id="68" fill="hold">
                            <p:stCondLst>
                              <p:cond delay="275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25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250"/>
                                        <p:tgtEl>
                                          <p:spTgt spid="41"/>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250"/>
                                        <p:tgtEl>
                                          <p:spTgt spid="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250"/>
                                        <p:tgtEl>
                                          <p:spTgt spid="3"/>
                                        </p:tgtEl>
                                      </p:cBhvr>
                                    </p:animEffect>
                                  </p:childTnLst>
                                </p:cTn>
                              </p:par>
                            </p:childTnLst>
                          </p:cTn>
                        </p:par>
                        <p:par>
                          <p:cTn id="83" fill="hold">
                            <p:stCondLst>
                              <p:cond delay="250"/>
                            </p:stCondLst>
                            <p:childTnLst>
                              <p:par>
                                <p:cTn id="84" presetID="10" presetClass="exit" presetSubtype="0" fill="hold" nodeType="afterEffect">
                                  <p:stCondLst>
                                    <p:cond delay="250"/>
                                  </p:stCondLst>
                                  <p:childTnLst>
                                    <p:animEffect transition="out" filter="fade">
                                      <p:cBhvr>
                                        <p:cTn id="85" dur="250"/>
                                        <p:tgtEl>
                                          <p:spTgt spid="41"/>
                                        </p:tgtEl>
                                      </p:cBhvr>
                                    </p:animEffect>
                                    <p:set>
                                      <p:cBhvr>
                                        <p:cTn id="86" dur="1" fill="hold">
                                          <p:stCondLst>
                                            <p:cond delay="249"/>
                                          </p:stCondLst>
                                        </p:cTn>
                                        <p:tgtEl>
                                          <p:spTgt spid="41"/>
                                        </p:tgtEl>
                                        <p:attrNameLst>
                                          <p:attrName>style.visibility</p:attrName>
                                        </p:attrNameLst>
                                      </p:cBhvr>
                                      <p:to>
                                        <p:strVal val="hidden"/>
                                      </p:to>
                                    </p:set>
                                  </p:childTnLst>
                                </p:cTn>
                              </p:par>
                              <p:par>
                                <p:cTn id="87" presetID="10" presetClass="entr" presetSubtype="0" fill="hold" nodeType="withEffect">
                                  <p:stCondLst>
                                    <p:cond delay="25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25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25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250"/>
                                        <p:tgtEl>
                                          <p:spTgt spid="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250"/>
                                        <p:tgtEl>
                                          <p:spTgt spid="57"/>
                                        </p:tgtEl>
                                      </p:cBhvr>
                                    </p:animEffect>
                                  </p:childTnLst>
                                </p:cTn>
                              </p:par>
                            </p:childTnLst>
                          </p:cTn>
                        </p:par>
                        <p:par>
                          <p:cTn id="101" fill="hold">
                            <p:stCondLst>
                              <p:cond delay="250"/>
                            </p:stCondLst>
                            <p:childTnLst>
                              <p:par>
                                <p:cTn id="102" presetID="10" presetClass="exit" presetSubtype="0" fill="hold" nodeType="afterEffect">
                                  <p:stCondLst>
                                    <p:cond delay="250"/>
                                  </p:stCondLst>
                                  <p:childTnLst>
                                    <p:animEffect transition="out" filter="fade">
                                      <p:cBhvr>
                                        <p:cTn id="103" dur="250"/>
                                        <p:tgtEl>
                                          <p:spTgt spid="53"/>
                                        </p:tgtEl>
                                      </p:cBhvr>
                                    </p:animEffect>
                                    <p:set>
                                      <p:cBhvr>
                                        <p:cTn id="104" dur="1" fill="hold">
                                          <p:stCondLst>
                                            <p:cond delay="249"/>
                                          </p:stCondLst>
                                        </p:cTn>
                                        <p:tgtEl>
                                          <p:spTgt spid="53"/>
                                        </p:tgtEl>
                                        <p:attrNameLst>
                                          <p:attrName>style.visibility</p:attrName>
                                        </p:attrNameLst>
                                      </p:cBhvr>
                                      <p:to>
                                        <p:strVal val="hidden"/>
                                      </p:to>
                                    </p:set>
                                  </p:childTnLst>
                                </p:cTn>
                              </p:par>
                              <p:par>
                                <p:cTn id="105" presetID="10" presetClass="entr" presetSubtype="0" fill="hold" nodeType="withEffect">
                                  <p:stCondLst>
                                    <p:cond delay="25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8" grpId="0" animBg="1"/>
      <p:bldP spid="38" grpId="1" animBg="1"/>
      <p:bldP spid="3"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34534E-81B5-694E-AEB2-2DE50EEAD7AF}"/>
              </a:ext>
              <a:ext uri="{C183D7F6-B498-43B3-948B-1728B52AA6E4}">
                <adec:decorative xmlns:adec="http://schemas.microsoft.com/office/drawing/2017/decorative" val="0"/>
              </a:ext>
            </a:extLst>
          </p:cNvPr>
          <p:cNvSpPr>
            <a:spLocks noGrp="1"/>
          </p:cNvSpPr>
          <p:nvPr>
            <p:ph type="body" sz="quarter" idx="32"/>
          </p:nvPr>
        </p:nvSpPr>
        <p:spPr/>
        <p:txBody>
          <a:bodyPr/>
          <a:lstStyle/>
          <a:p>
            <a:r>
              <a:rPr lang="en-US" dirty="0">
                <a:solidFill>
                  <a:schemeClr val="tx1"/>
                </a:solidFill>
              </a:rPr>
              <a:t>Time-based bucket strategy</a:t>
            </a:r>
          </a:p>
        </p:txBody>
      </p:sp>
      <p:pic>
        <p:nvPicPr>
          <p:cNvPr id="15" name="Picture 14">
            <a:extLst>
              <a:ext uri="{FF2B5EF4-FFF2-40B4-BE49-F238E27FC236}">
                <a16:creationId xmlns:a16="http://schemas.microsoft.com/office/drawing/2014/main" id="{BDE980EE-D1C4-074F-B805-2AD56B188CE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16" name="TextBox 15">
            <a:extLst>
              <a:ext uri="{FF2B5EF4-FFF2-40B4-BE49-F238E27FC236}">
                <a16:creationId xmlns:a16="http://schemas.microsoft.com/office/drawing/2014/main" id="{CDE6BAE3-D17F-F948-8C82-2D1DDFC015CD}"/>
              </a:ext>
              <a:ext uri="{C183D7F6-B498-43B3-948B-1728B52AA6E4}">
                <adec:decorative xmlns:adec="http://schemas.microsoft.com/office/drawing/2017/decorative" val="1"/>
              </a:ext>
            </a:extLst>
          </p:cNvPr>
          <p:cNvSpPr txBox="1"/>
          <p:nvPr/>
        </p:nvSpPr>
        <p:spPr>
          <a:xfrm>
            <a:off x="548640" y="2651760"/>
            <a:ext cx="2384917" cy="400110"/>
          </a:xfrm>
          <a:prstGeom prst="rect">
            <a:avLst/>
          </a:prstGeom>
          <a:noFill/>
        </p:spPr>
        <p:txBody>
          <a:bodyPr wrap="square" lIns="0" tIns="0" rIns="0" bIns="0" rtlCol="0">
            <a:spAutoFit/>
          </a:bodyPr>
          <a:lstStyle/>
          <a:p>
            <a:pPr>
              <a:defRPr/>
            </a:pPr>
            <a:r>
              <a:rPr lang="en-US" sz="2600" b="1" dirty="0">
                <a:solidFill>
                  <a:srgbClr val="CB0000"/>
                </a:solidFill>
              </a:rPr>
              <a:t>DOWN Market</a:t>
            </a:r>
          </a:p>
        </p:txBody>
      </p:sp>
      <p:pic>
        <p:nvPicPr>
          <p:cNvPr id="17" name="Picture 16">
            <a:extLst>
              <a:ext uri="{FF2B5EF4-FFF2-40B4-BE49-F238E27FC236}">
                <a16:creationId xmlns:a16="http://schemas.microsoft.com/office/drawing/2014/main" id="{5E2402BD-CA7E-E04C-91D0-4BED24E9140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80160"/>
            <a:ext cx="2336495" cy="1463039"/>
          </a:xfrm>
          <a:prstGeom prst="rect">
            <a:avLst/>
          </a:prstGeom>
        </p:spPr>
      </p:pic>
      <p:sp>
        <p:nvSpPr>
          <p:cNvPr id="2" name="Slide Number Placeholder 1">
            <a:extLst>
              <a:ext uri="{FF2B5EF4-FFF2-40B4-BE49-F238E27FC236}">
                <a16:creationId xmlns:a16="http://schemas.microsoft.com/office/drawing/2014/main" id="{00DCB3AA-0AD1-FB4B-B5D4-1F5F65679C4C}"/>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13</a:t>
            </a:fld>
            <a:endParaRPr lang="en-US" dirty="0"/>
          </a:p>
        </p:txBody>
      </p:sp>
      <p:pic>
        <p:nvPicPr>
          <p:cNvPr id="10" name="L water RED">
            <a:extLst>
              <a:ext uri="{FF2B5EF4-FFF2-40B4-BE49-F238E27FC236}">
                <a16:creationId xmlns:a16="http://schemas.microsoft.com/office/drawing/2014/main" id="{910FB0D8-B1FC-2D45-929D-8F5874821B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92" y="3611880"/>
            <a:ext cx="2103120" cy="1530842"/>
          </a:xfrm>
          <a:prstGeom prst="rect">
            <a:avLst/>
          </a:prstGeom>
        </p:spPr>
      </p:pic>
      <p:pic>
        <p:nvPicPr>
          <p:cNvPr id="8" name="L water BLUE">
            <a:extLst>
              <a:ext uri="{FF2B5EF4-FFF2-40B4-BE49-F238E27FC236}">
                <a16:creationId xmlns:a16="http://schemas.microsoft.com/office/drawing/2014/main" id="{8D50E73C-5575-F645-B945-2B181ED6F4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611880"/>
            <a:ext cx="2103120" cy="1530842"/>
          </a:xfrm>
          <a:prstGeom prst="rect">
            <a:avLst/>
          </a:prstGeom>
        </p:spPr>
      </p:pic>
      <p:pic>
        <p:nvPicPr>
          <p:cNvPr id="14" name="L water bottom">
            <a:extLst>
              <a:ext uri="{FF2B5EF4-FFF2-40B4-BE49-F238E27FC236}">
                <a16:creationId xmlns:a16="http://schemas.microsoft.com/office/drawing/2014/main" id="{3BE82923-0E92-9143-AA1B-9CEBC09E528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232" y="4202596"/>
            <a:ext cx="1920240" cy="1024128"/>
          </a:xfrm>
          <a:prstGeom prst="rect">
            <a:avLst/>
          </a:prstGeom>
        </p:spPr>
      </p:pic>
      <p:pic>
        <p:nvPicPr>
          <p:cNvPr id="25" name="L water BLUE top">
            <a:extLst>
              <a:ext uri="{FF2B5EF4-FFF2-40B4-BE49-F238E27FC236}">
                <a16:creationId xmlns:a16="http://schemas.microsoft.com/office/drawing/2014/main" id="{3F9BAB2D-6137-8C43-A197-67E9A6C4BC5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880918"/>
            <a:ext cx="2103120" cy="1530842"/>
          </a:xfrm>
          <a:prstGeom prst="rect">
            <a:avLst/>
          </a:prstGeom>
        </p:spPr>
      </p:pic>
      <p:sp>
        <p:nvSpPr>
          <p:cNvPr id="26" name="L ripple">
            <a:extLst>
              <a:ext uri="{FF2B5EF4-FFF2-40B4-BE49-F238E27FC236}">
                <a16:creationId xmlns:a16="http://schemas.microsoft.com/office/drawing/2014/main" id="{6F3567A4-6810-A442-9941-0767585A38D6}"/>
              </a:ext>
              <a:ext uri="{C183D7F6-B498-43B3-948B-1728B52AA6E4}">
                <adec:decorative xmlns:adec="http://schemas.microsoft.com/office/drawing/2017/decorative" val="1"/>
              </a:ext>
            </a:extLst>
          </p:cNvPr>
          <p:cNvSpPr/>
          <p:nvPr/>
        </p:nvSpPr>
        <p:spPr>
          <a:xfrm>
            <a:off x="8765445" y="3932100"/>
            <a:ext cx="18288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 glass KO">
            <a:extLst>
              <a:ext uri="{FF2B5EF4-FFF2-40B4-BE49-F238E27FC236}">
                <a16:creationId xmlns:a16="http://schemas.microsoft.com/office/drawing/2014/main" id="{27FB1CA1-1DCE-A542-A286-B130B79D007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31352" y="2719556"/>
            <a:ext cx="2286000" cy="2704171"/>
          </a:xfrm>
          <a:prstGeom prst="rect">
            <a:avLst/>
          </a:prstGeom>
        </p:spPr>
      </p:pic>
      <p:pic>
        <p:nvPicPr>
          <p:cNvPr id="20" name="glass L">
            <a:extLst>
              <a:ext uri="{FF2B5EF4-FFF2-40B4-BE49-F238E27FC236}">
                <a16:creationId xmlns:a16="http://schemas.microsoft.com/office/drawing/2014/main" id="{79DC8720-92C8-6E4E-A0FB-AF8E685125D4}"/>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39" name="S water">
            <a:extLst>
              <a:ext uri="{FF2B5EF4-FFF2-40B4-BE49-F238E27FC236}">
                <a16:creationId xmlns:a16="http://schemas.microsoft.com/office/drawing/2014/main" id="{A003586F-5457-924F-B092-43DC2AA0D76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28" name="glass S">
            <a:extLst>
              <a:ext uri="{FF2B5EF4-FFF2-40B4-BE49-F238E27FC236}">
                <a16:creationId xmlns:a16="http://schemas.microsoft.com/office/drawing/2014/main" id="{E53EBAE4-EE9B-FF41-B22C-C83EA093BE28}"/>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9" name="glass S tilt">
            <a:extLst>
              <a:ext uri="{FF2B5EF4-FFF2-40B4-BE49-F238E27FC236}">
                <a16:creationId xmlns:a16="http://schemas.microsoft.com/office/drawing/2014/main" id="{E3853088-F2EE-7349-B7FE-5C8CEDF78A09}"/>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9040" y="3657600"/>
            <a:ext cx="914400" cy="914400"/>
          </a:xfrm>
          <a:prstGeom prst="rect">
            <a:avLst/>
          </a:prstGeom>
        </p:spPr>
      </p:pic>
      <p:pic>
        <p:nvPicPr>
          <p:cNvPr id="30" name="bill 4">
            <a:extLst>
              <a:ext uri="{FF2B5EF4-FFF2-40B4-BE49-F238E27FC236}">
                <a16:creationId xmlns:a16="http://schemas.microsoft.com/office/drawing/2014/main" id="{DACC682B-FCDB-1B4B-83E1-FE2B86801BC3}"/>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7560" y="3391585"/>
            <a:ext cx="822960" cy="822960"/>
          </a:xfrm>
          <a:prstGeom prst="rect">
            <a:avLst/>
          </a:prstGeom>
        </p:spPr>
      </p:pic>
      <p:pic>
        <p:nvPicPr>
          <p:cNvPr id="31" name="bill 4">
            <a:extLst>
              <a:ext uri="{FF2B5EF4-FFF2-40B4-BE49-F238E27FC236}">
                <a16:creationId xmlns:a16="http://schemas.microsoft.com/office/drawing/2014/main" id="{E0CF6371-D301-9942-A693-8EBEBD67302E}"/>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5133" y="3332621"/>
            <a:ext cx="822960" cy="822960"/>
          </a:xfrm>
          <a:prstGeom prst="rect">
            <a:avLst/>
          </a:prstGeom>
        </p:spPr>
      </p:pic>
      <p:pic>
        <p:nvPicPr>
          <p:cNvPr id="32" name="bill 4">
            <a:extLst>
              <a:ext uri="{FF2B5EF4-FFF2-40B4-BE49-F238E27FC236}">
                <a16:creationId xmlns:a16="http://schemas.microsoft.com/office/drawing/2014/main" id="{D27062B6-DBE1-724B-B234-59D15C74630E}"/>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6093" y="3281639"/>
            <a:ext cx="822960" cy="822960"/>
          </a:xfrm>
          <a:prstGeom prst="rect">
            <a:avLst/>
          </a:prstGeom>
        </p:spPr>
      </p:pic>
      <p:pic>
        <p:nvPicPr>
          <p:cNvPr id="33" name="bill 4">
            <a:extLst>
              <a:ext uri="{FF2B5EF4-FFF2-40B4-BE49-F238E27FC236}">
                <a16:creationId xmlns:a16="http://schemas.microsoft.com/office/drawing/2014/main" id="{77581DB0-6D10-3943-93DF-549C891BD13E}"/>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4960" y="3220872"/>
            <a:ext cx="822960" cy="822960"/>
          </a:xfrm>
          <a:prstGeom prst="rect">
            <a:avLst/>
          </a:prstGeom>
        </p:spPr>
      </p:pic>
      <p:pic>
        <p:nvPicPr>
          <p:cNvPr id="35" name="Sign">
            <a:extLst>
              <a:ext uri="{FF2B5EF4-FFF2-40B4-BE49-F238E27FC236}">
                <a16:creationId xmlns:a16="http://schemas.microsoft.com/office/drawing/2014/main" id="{27290B60-EA06-D44F-A749-19236A9DF080}"/>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49401" y="2463670"/>
            <a:ext cx="2194560" cy="2194560"/>
          </a:xfrm>
          <a:prstGeom prst="rect">
            <a:avLst/>
          </a:prstGeom>
        </p:spPr>
      </p:pic>
      <p:grpSp>
        <p:nvGrpSpPr>
          <p:cNvPr id="36" name="Group 35">
            <a:extLst>
              <a:ext uri="{FF2B5EF4-FFF2-40B4-BE49-F238E27FC236}">
                <a16:creationId xmlns:a16="http://schemas.microsoft.com/office/drawing/2014/main" id="{D90C28F4-FD3F-694A-ABD0-49CC47D0E2B4}"/>
              </a:ext>
              <a:ext uri="{C183D7F6-B498-43B3-948B-1728B52AA6E4}">
                <adec:decorative xmlns:adec="http://schemas.microsoft.com/office/drawing/2017/decorative" val="1"/>
              </a:ext>
            </a:extLst>
          </p:cNvPr>
          <p:cNvGrpSpPr/>
          <p:nvPr/>
        </p:nvGrpSpPr>
        <p:grpSpPr>
          <a:xfrm>
            <a:off x="8807166" y="3175798"/>
            <a:ext cx="1719525" cy="1102637"/>
            <a:chOff x="2330855" y="2377440"/>
            <a:chExt cx="1719525" cy="1102637"/>
          </a:xfrm>
        </p:grpSpPr>
        <p:sp>
          <p:nvSpPr>
            <p:cNvPr id="37" name="TextBox 36">
              <a:extLst>
                <a:ext uri="{FF2B5EF4-FFF2-40B4-BE49-F238E27FC236}">
                  <a16:creationId xmlns:a16="http://schemas.microsoft.com/office/drawing/2014/main" id="{67165FD2-2032-674C-8A61-1B69DBB7CD48}"/>
                </a:ext>
              </a:extLst>
            </p:cNvPr>
            <p:cNvSpPr txBox="1"/>
            <p:nvPr/>
          </p:nvSpPr>
          <p:spPr>
            <a:xfrm>
              <a:off x="2330855" y="2926079"/>
              <a:ext cx="1719525" cy="553998"/>
            </a:xfrm>
            <a:prstGeom prst="rect">
              <a:avLst/>
            </a:prstGeom>
            <a:noFill/>
          </p:spPr>
          <p:txBody>
            <a:bodyPr wrap="square" lIns="0" tIns="0" rIns="0" bIns="0" rtlCol="0">
              <a:spAutoFit/>
            </a:bodyPr>
            <a:lstStyle/>
            <a:p>
              <a:pPr algn="ctr"/>
              <a:r>
                <a:rPr lang="en-US" b="1" dirty="0"/>
                <a:t>DON’T</a:t>
              </a:r>
              <a:br>
                <a:rPr lang="en-US" b="1" dirty="0"/>
              </a:br>
              <a:r>
                <a:rPr lang="en-US" b="1" dirty="0"/>
                <a:t>USE</a:t>
              </a:r>
            </a:p>
          </p:txBody>
        </p:sp>
        <p:pic>
          <p:nvPicPr>
            <p:cNvPr id="38" name="Picture 37">
              <a:extLst>
                <a:ext uri="{FF2B5EF4-FFF2-40B4-BE49-F238E27FC236}">
                  <a16:creationId xmlns:a16="http://schemas.microsoft.com/office/drawing/2014/main" id="{06E684A7-B008-B044-B19E-725ED1E5B50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33600" y="2377440"/>
              <a:ext cx="548640" cy="548640"/>
            </a:xfrm>
            <a:prstGeom prst="rect">
              <a:avLst/>
            </a:prstGeom>
          </p:spPr>
        </p:pic>
      </p:grpSp>
      <p:pic>
        <p:nvPicPr>
          <p:cNvPr id="34" name="M water RED">
            <a:extLst>
              <a:ext uri="{FF2B5EF4-FFF2-40B4-BE49-F238E27FC236}">
                <a16:creationId xmlns:a16="http://schemas.microsoft.com/office/drawing/2014/main" id="{63DB6640-B431-D44F-898D-5CE3DA6FA36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689" y="3928401"/>
            <a:ext cx="1554480" cy="1131494"/>
          </a:xfrm>
          <a:prstGeom prst="rect">
            <a:avLst/>
          </a:prstGeom>
        </p:spPr>
      </p:pic>
      <p:pic>
        <p:nvPicPr>
          <p:cNvPr id="40" name="M water BLUE">
            <a:extLst>
              <a:ext uri="{FF2B5EF4-FFF2-40B4-BE49-F238E27FC236}">
                <a16:creationId xmlns:a16="http://schemas.microsoft.com/office/drawing/2014/main" id="{4192400A-D423-4045-9B68-61F7F1B3626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2689" y="3928401"/>
            <a:ext cx="1554480" cy="1131494"/>
          </a:xfrm>
          <a:prstGeom prst="rect">
            <a:avLst/>
          </a:prstGeom>
        </p:spPr>
      </p:pic>
      <p:pic>
        <p:nvPicPr>
          <p:cNvPr id="41" name="M water bottom">
            <a:extLst>
              <a:ext uri="{FF2B5EF4-FFF2-40B4-BE49-F238E27FC236}">
                <a16:creationId xmlns:a16="http://schemas.microsoft.com/office/drawing/2014/main" id="{C6E04AC0-962C-FE48-B887-B3466D0EC6E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6616" y="4333859"/>
            <a:ext cx="1463040" cy="780288"/>
          </a:xfrm>
          <a:prstGeom prst="rect">
            <a:avLst/>
          </a:prstGeom>
        </p:spPr>
      </p:pic>
      <p:pic>
        <p:nvPicPr>
          <p:cNvPr id="42" name="M water BLUE top">
            <a:extLst>
              <a:ext uri="{FF2B5EF4-FFF2-40B4-BE49-F238E27FC236}">
                <a16:creationId xmlns:a16="http://schemas.microsoft.com/office/drawing/2014/main" id="{F019B3DC-BECC-D842-BFFE-D7B98856D1F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504" y="4118132"/>
            <a:ext cx="1554480" cy="1131494"/>
          </a:xfrm>
          <a:prstGeom prst="rect">
            <a:avLst/>
          </a:prstGeom>
        </p:spPr>
      </p:pic>
      <p:sp>
        <p:nvSpPr>
          <p:cNvPr id="43" name="M ripple">
            <a:extLst>
              <a:ext uri="{FF2B5EF4-FFF2-40B4-BE49-F238E27FC236}">
                <a16:creationId xmlns:a16="http://schemas.microsoft.com/office/drawing/2014/main" id="{CDE996BD-87C8-D443-995F-8B5EA4296304}"/>
              </a:ext>
              <a:ext uri="{C183D7F6-B498-43B3-948B-1728B52AA6E4}">
                <adec:decorative xmlns:adec="http://schemas.microsoft.com/office/drawing/2017/decorative" val="1"/>
              </a:ext>
            </a:extLst>
          </p:cNvPr>
          <p:cNvSpPr>
            <a:spLocks noChangeAspect="1"/>
          </p:cNvSpPr>
          <p:nvPr/>
        </p:nvSpPr>
        <p:spPr>
          <a:xfrm>
            <a:off x="6170238" y="4167629"/>
            <a:ext cx="1371600"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M glass KO">
            <a:extLst>
              <a:ext uri="{FF2B5EF4-FFF2-40B4-BE49-F238E27FC236}">
                <a16:creationId xmlns:a16="http://schemas.microsoft.com/office/drawing/2014/main" id="{ABFD5EFF-4E60-7449-890D-0E5876548F2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90125" y="3247094"/>
            <a:ext cx="1737360" cy="2055169"/>
          </a:xfrm>
          <a:prstGeom prst="rect">
            <a:avLst/>
          </a:prstGeom>
        </p:spPr>
      </p:pic>
      <p:pic>
        <p:nvPicPr>
          <p:cNvPr id="45" name="M glass">
            <a:extLst>
              <a:ext uri="{FF2B5EF4-FFF2-40B4-BE49-F238E27FC236}">
                <a16:creationId xmlns:a16="http://schemas.microsoft.com/office/drawing/2014/main" id="{93CB16AC-45D0-4542-90DB-D4AE963E3949}"/>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sp>
        <p:nvSpPr>
          <p:cNvPr id="49" name="Rectangle M">
            <a:extLst>
              <a:ext uri="{FF2B5EF4-FFF2-40B4-BE49-F238E27FC236}">
                <a16:creationId xmlns:a16="http://schemas.microsoft.com/office/drawing/2014/main" id="{20C4EF1F-CC08-3946-A023-37C6C6343F69}"/>
              </a:ext>
              <a:ext uri="{C183D7F6-B498-43B3-948B-1728B52AA6E4}">
                <adec:decorative xmlns:adec="http://schemas.microsoft.com/office/drawing/2017/decorative" val="1"/>
              </a:ext>
            </a:extLst>
          </p:cNvPr>
          <p:cNvSpPr/>
          <p:nvPr/>
        </p:nvSpPr>
        <p:spPr>
          <a:xfrm>
            <a:off x="5943600" y="3212118"/>
            <a:ext cx="192024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M glass lower">
            <a:extLst>
              <a:ext uri="{FF2B5EF4-FFF2-40B4-BE49-F238E27FC236}">
                <a16:creationId xmlns:a16="http://schemas.microsoft.com/office/drawing/2014/main" id="{1CE915D2-3EE6-5548-9495-B64F4F775C9E}"/>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43600" y="3200277"/>
            <a:ext cx="1828800" cy="2108200"/>
          </a:xfrm>
          <a:prstGeom prst="rect">
            <a:avLst/>
          </a:prstGeom>
        </p:spPr>
      </p:pic>
      <p:sp>
        <p:nvSpPr>
          <p:cNvPr id="18" name="TextBox 17">
            <a:extLst>
              <a:ext uri="{FF2B5EF4-FFF2-40B4-BE49-F238E27FC236}">
                <a16:creationId xmlns:a16="http://schemas.microsoft.com/office/drawing/2014/main" id="{C643963D-4A9A-784F-8280-5E19CADCDDAF}"/>
              </a:ext>
              <a:ext uri="{C183D7F6-B498-43B3-948B-1728B52AA6E4}">
                <adec:decorative xmlns:adec="http://schemas.microsoft.com/office/drawing/2017/decorative" val="1"/>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9" name="TextBox 18">
            <a:extLst>
              <a:ext uri="{FF2B5EF4-FFF2-40B4-BE49-F238E27FC236}">
                <a16:creationId xmlns:a16="http://schemas.microsoft.com/office/drawing/2014/main" id="{094C0B9D-FCD6-9E42-983C-DA14851E6EA1}"/>
              </a:ext>
              <a:ext uri="{C183D7F6-B498-43B3-948B-1728B52AA6E4}">
                <adec:decorative xmlns:adec="http://schemas.microsoft.com/office/drawing/2017/decorative" val="1"/>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21" name="TextBox 20">
            <a:extLst>
              <a:ext uri="{FF2B5EF4-FFF2-40B4-BE49-F238E27FC236}">
                <a16:creationId xmlns:a16="http://schemas.microsoft.com/office/drawing/2014/main" id="{34FE46A3-727D-214D-80FE-0D376DFFA5E0}"/>
              </a:ext>
              <a:ext uri="{C183D7F6-B498-43B3-948B-1728B52AA6E4}">
                <adec:decorative xmlns:adec="http://schemas.microsoft.com/office/drawing/2017/decorative" val="1"/>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grpSp>
        <p:nvGrpSpPr>
          <p:cNvPr id="46" name="Group 45">
            <a:extLst>
              <a:ext uri="{FF2B5EF4-FFF2-40B4-BE49-F238E27FC236}">
                <a16:creationId xmlns:a16="http://schemas.microsoft.com/office/drawing/2014/main" id="{F5214E11-7F66-6F44-A838-5EF2BDBA4780}"/>
              </a:ext>
              <a:ext uri="{C183D7F6-B498-43B3-948B-1728B52AA6E4}">
                <adec:decorative xmlns:adec="http://schemas.microsoft.com/office/drawing/2017/decorative" val="1"/>
              </a:ext>
            </a:extLst>
          </p:cNvPr>
          <p:cNvGrpSpPr/>
          <p:nvPr/>
        </p:nvGrpSpPr>
        <p:grpSpPr>
          <a:xfrm>
            <a:off x="4559395" y="2169312"/>
            <a:ext cx="2262968" cy="2103120"/>
            <a:chOff x="4559395" y="2169312"/>
            <a:chExt cx="2262968" cy="2103120"/>
          </a:xfrm>
        </p:grpSpPr>
        <p:pic>
          <p:nvPicPr>
            <p:cNvPr id="47" name="water pouring">
              <a:extLst>
                <a:ext uri="{FF2B5EF4-FFF2-40B4-BE49-F238E27FC236}">
                  <a16:creationId xmlns:a16="http://schemas.microsoft.com/office/drawing/2014/main" id="{59D8BA96-3EB9-FF47-8ADF-8FB3BCCC82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59395" y="3045976"/>
              <a:ext cx="2194560" cy="1137917"/>
            </a:xfrm>
            <a:prstGeom prst="rect">
              <a:avLst/>
            </a:prstGeom>
          </p:spPr>
        </p:pic>
        <p:pic>
          <p:nvPicPr>
            <p:cNvPr id="48" name="glass M tilt">
              <a:extLst>
                <a:ext uri="{FF2B5EF4-FFF2-40B4-BE49-F238E27FC236}">
                  <a16:creationId xmlns:a16="http://schemas.microsoft.com/office/drawing/2014/main" id="{3CE73D11-B1BA-5D4B-B6A1-94D5763D8D7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19243" y="2169312"/>
              <a:ext cx="2103120" cy="2103120"/>
            </a:xfrm>
            <a:prstGeom prst="rect">
              <a:avLst/>
            </a:prstGeom>
          </p:spPr>
        </p:pic>
      </p:grpSp>
      <p:sp>
        <p:nvSpPr>
          <p:cNvPr id="3" name="Rectangle 2" descr="Slide showing how the three-bucket retirement strategy works in a down market. The Now Bucket, holding cash, remains stable and is used for annual withdrawals. It is refilled from the Soon Bucket, which may have declined but still provides short-term funding. The Later Bucket is left untouched to allow time for market recovery, with the Soon Bucket acting as a cushion.">
            <a:extLst>
              <a:ext uri="{FF2B5EF4-FFF2-40B4-BE49-F238E27FC236}">
                <a16:creationId xmlns:a16="http://schemas.microsoft.com/office/drawing/2014/main" id="{EA10B59A-E52F-9138-FD52-DB4E479A3A51}"/>
              </a:ext>
            </a:extLst>
          </p:cNvPr>
          <p:cNvSpPr/>
          <p:nvPr/>
        </p:nvSpPr>
        <p:spPr>
          <a:xfrm>
            <a:off x="304800" y="856343"/>
            <a:ext cx="11335385" cy="513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2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500"/>
                                  </p:stCondLst>
                                  <p:childTnLst>
                                    <p:animEffect transition="out" filter="fade">
                                      <p:cBhvr>
                                        <p:cTn id="9" dur="250"/>
                                        <p:tgtEl>
                                          <p:spTgt spid="40"/>
                                        </p:tgtEl>
                                      </p:cBhvr>
                                    </p:animEffect>
                                    <p:set>
                                      <p:cBhvr>
                                        <p:cTn id="10" dur="1" fill="hold">
                                          <p:stCondLst>
                                            <p:cond delay="249"/>
                                          </p:stCondLst>
                                        </p:cTn>
                                        <p:tgtEl>
                                          <p:spTgt spid="40"/>
                                        </p:tgtEl>
                                        <p:attrNameLst>
                                          <p:attrName>style.visibility</p:attrName>
                                        </p:attrNameLst>
                                      </p:cBhvr>
                                      <p:to>
                                        <p:strVal val="hidden"/>
                                      </p:to>
                                    </p:set>
                                  </p:childTnLst>
                                </p:cTn>
                              </p:par>
                            </p:childTnLst>
                          </p:cTn>
                        </p:par>
                        <p:par>
                          <p:cTn id="11" fill="hold">
                            <p:stCondLst>
                              <p:cond delay="750"/>
                            </p:stCondLst>
                            <p:childTnLst>
                              <p:par>
                                <p:cTn id="12" presetID="42" presetClass="path" presetSubtype="0" accel="50000" decel="50000" fill="hold" nodeType="afterEffect">
                                  <p:stCondLst>
                                    <p:cond delay="500"/>
                                  </p:stCondLst>
                                  <p:childTnLst>
                                    <p:animMotion origin="layout" path="M 3.72493E-6 -4.44444E-6 L 0.00013 0.03959 " pathEditMode="relative" rAng="0" ptsTypes="AA">
                                      <p:cBhvr>
                                        <p:cTn id="13" dur="500" fill="hold"/>
                                        <p:tgtEl>
                                          <p:spTgt spid="10"/>
                                        </p:tgtEl>
                                        <p:attrNameLst>
                                          <p:attrName>ppt_x</p:attrName>
                                          <p:attrName>ppt_y</p:attrName>
                                        </p:attrNameLst>
                                      </p:cBhvr>
                                      <p:rCtr x="0" y="1968"/>
                                    </p:animMotion>
                                  </p:childTnLst>
                                </p:cTn>
                              </p:par>
                              <p:par>
                                <p:cTn id="14" presetID="42" presetClass="path" presetSubtype="0" accel="50000" decel="50000" fill="hold" nodeType="withEffect">
                                  <p:stCondLst>
                                    <p:cond delay="500"/>
                                  </p:stCondLst>
                                  <p:childTnLst>
                                    <p:animMotion origin="layout" path="M 3.23522E-6 -4.07407E-6 L -0.00026 0.02801 " pathEditMode="relative" rAng="0" ptsTypes="AA">
                                      <p:cBhvr>
                                        <p:cTn id="15" dur="500" fill="hold"/>
                                        <p:tgtEl>
                                          <p:spTgt spid="34"/>
                                        </p:tgtEl>
                                        <p:attrNameLst>
                                          <p:attrName>ppt_x</p:attrName>
                                          <p:attrName>ppt_y</p:attrName>
                                        </p:attrNameLst>
                                      </p:cBhvr>
                                      <p:rCtr x="-13" y="1389"/>
                                    </p:animMotion>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6" presetClass="emph" presetSubtype="0" fill="hold" grpId="1" nodeType="withEffect">
                                  <p:stCondLst>
                                    <p:cond delay="0"/>
                                  </p:stCondLst>
                                  <p:childTnLst>
                                    <p:animScale>
                                      <p:cBhvr>
                                        <p:cTn id="24" dur="500" fill="hold"/>
                                        <p:tgtEl>
                                          <p:spTgt spid="26"/>
                                        </p:tgtEl>
                                      </p:cBhvr>
                                      <p:by x="0" y="0"/>
                                    </p:animScale>
                                  </p:childTnLst>
                                </p:cTn>
                              </p:par>
                              <p:par>
                                <p:cTn id="25" presetID="6" presetClass="emph" presetSubtype="0" fill="hold" grpId="1" nodeType="withEffect">
                                  <p:stCondLst>
                                    <p:cond delay="0"/>
                                  </p:stCondLst>
                                  <p:childTnLst>
                                    <p:animScale>
                                      <p:cBhvr>
                                        <p:cTn id="26" dur="500" fill="hold"/>
                                        <p:tgtEl>
                                          <p:spTgt spid="43"/>
                                        </p:tgtEl>
                                      </p:cBhvr>
                                      <p:by x="0" y="0"/>
                                    </p:animScale>
                                  </p:childTnLst>
                                </p:cTn>
                              </p:par>
                            </p:childTnLst>
                          </p:cTn>
                        </p:par>
                        <p:par>
                          <p:cTn id="27" fill="hold">
                            <p:stCondLst>
                              <p:cond delay="2250"/>
                            </p:stCondLst>
                            <p:childTnLst>
                              <p:par>
                                <p:cTn id="28" presetID="10"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10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5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50"/>
                                        <p:tgtEl>
                                          <p:spTgt spid="29"/>
                                        </p:tgtEl>
                                      </p:cBhvr>
                                    </p:animEffect>
                                  </p:childTnLst>
                                </p:cTn>
                              </p:par>
                              <p:par>
                                <p:cTn id="39" presetID="10" presetClass="exit" presetSubtype="0" fill="hold" nodeType="withEffect">
                                  <p:stCondLst>
                                    <p:cond delay="0"/>
                                  </p:stCondLst>
                                  <p:childTnLst>
                                    <p:animEffect transition="out" filter="fade">
                                      <p:cBhvr>
                                        <p:cTn id="40" dur="250"/>
                                        <p:tgtEl>
                                          <p:spTgt spid="28"/>
                                        </p:tgtEl>
                                      </p:cBhvr>
                                    </p:animEffect>
                                    <p:set>
                                      <p:cBhvr>
                                        <p:cTn id="41" dur="1" fill="hold">
                                          <p:stCondLst>
                                            <p:cond delay="249"/>
                                          </p:stCondLst>
                                        </p:cTn>
                                        <p:tgtEl>
                                          <p:spTgt spid="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39"/>
                                        </p:tgtEl>
                                      </p:cBhvr>
                                    </p:animEffect>
                                    <p:set>
                                      <p:cBhvr>
                                        <p:cTn id="44" dur="1" fill="hold">
                                          <p:stCondLst>
                                            <p:cond delay="249"/>
                                          </p:stCondLst>
                                        </p:cTn>
                                        <p:tgtEl>
                                          <p:spTgt spid="39"/>
                                        </p:tgtEl>
                                        <p:attrNameLst>
                                          <p:attrName>style.visibility</p:attrName>
                                        </p:attrNameLst>
                                      </p:cBhvr>
                                      <p:to>
                                        <p:strVal val="hidden"/>
                                      </p:to>
                                    </p:set>
                                  </p:childTnLst>
                                </p:cTn>
                              </p:par>
                              <p:par>
                                <p:cTn id="45" presetID="10" presetClass="exit" presetSubtype="0" fill="hold" nodeType="withEffect">
                                  <p:stCondLst>
                                    <p:cond delay="2500"/>
                                  </p:stCondLst>
                                  <p:childTnLst>
                                    <p:animEffect transition="out" filter="fade">
                                      <p:cBhvr>
                                        <p:cTn id="46" dur="250"/>
                                        <p:tgtEl>
                                          <p:spTgt spid="29"/>
                                        </p:tgtEl>
                                      </p:cBhvr>
                                    </p:animEffect>
                                    <p:set>
                                      <p:cBhvr>
                                        <p:cTn id="47" dur="1" fill="hold">
                                          <p:stCondLst>
                                            <p:cond delay="249"/>
                                          </p:stCondLst>
                                        </p:cTn>
                                        <p:tgtEl>
                                          <p:spTgt spid="2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50"/>
                                        <p:tgtEl>
                                          <p:spTgt spid="30"/>
                                        </p:tgtEl>
                                      </p:cBhvr>
                                    </p:animEffect>
                                  </p:childTnLst>
                                </p:cTn>
                              </p:par>
                              <p:par>
                                <p:cTn id="51" presetID="42" presetClass="path" presetSubtype="0" accel="50000" decel="50000" fill="hold" nodeType="withEffect">
                                  <p:stCondLst>
                                    <p:cond delay="500"/>
                                  </p:stCondLst>
                                  <p:childTnLst>
                                    <p:animMotion origin="layout" path="M -1.95363E-6 1.85185E-6 L -0.08544 0.13727 " pathEditMode="relative" rAng="0" ptsTypes="AA">
                                      <p:cBhvr>
                                        <p:cTn id="52" dur="500" fill="hold"/>
                                        <p:tgtEl>
                                          <p:spTgt spid="30"/>
                                        </p:tgtEl>
                                        <p:attrNameLst>
                                          <p:attrName>ppt_x</p:attrName>
                                          <p:attrName>ppt_y</p:attrName>
                                        </p:attrNameLst>
                                      </p:cBhvr>
                                      <p:rCtr x="-4272" y="6852"/>
                                    </p:animMotion>
                                  </p:childTnLst>
                                </p:cTn>
                              </p:par>
                              <p:par>
                                <p:cTn id="53" presetID="10" presetClass="entr" presetSubtype="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par>
                                <p:cTn id="56" presetID="42" presetClass="path" presetSubtype="0" accel="50000" decel="50000" fill="hold" nodeType="withEffect">
                                  <p:stCondLst>
                                    <p:cond delay="1000"/>
                                  </p:stCondLst>
                                  <p:childTnLst>
                                    <p:animMotion origin="layout" path="M -9.16905E-7 -3.33333E-6 L -0.08544 0.13727 " pathEditMode="relative" rAng="0" ptsTypes="AA">
                                      <p:cBhvr>
                                        <p:cTn id="57" dur="500" fill="hold"/>
                                        <p:tgtEl>
                                          <p:spTgt spid="31"/>
                                        </p:tgtEl>
                                        <p:attrNameLst>
                                          <p:attrName>ppt_x</p:attrName>
                                          <p:attrName>ppt_y</p:attrName>
                                        </p:attrNameLst>
                                      </p:cBhvr>
                                      <p:rCtr x="-4272" y="6852"/>
                                    </p:animMotion>
                                  </p:childTnLst>
                                </p:cTn>
                              </p:par>
                              <p:par>
                                <p:cTn id="58" presetID="10"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42" presetClass="path" presetSubtype="0" accel="50000" decel="50000" fill="hold" nodeType="withEffect">
                                  <p:stCondLst>
                                    <p:cond delay="1500"/>
                                  </p:stCondLst>
                                  <p:childTnLst>
                                    <p:animMotion origin="layout" path="M -1.22428E-7 4.07407E-6 L -0.08544 0.13726 " pathEditMode="relative" rAng="0" ptsTypes="AA">
                                      <p:cBhvr>
                                        <p:cTn id="62" dur="500" fill="hold"/>
                                        <p:tgtEl>
                                          <p:spTgt spid="32"/>
                                        </p:tgtEl>
                                        <p:attrNameLst>
                                          <p:attrName>ppt_x</p:attrName>
                                          <p:attrName>ppt_y</p:attrName>
                                        </p:attrNameLst>
                                      </p:cBhvr>
                                      <p:rCtr x="-4272" y="6852"/>
                                    </p:animMotion>
                                  </p:childTnLst>
                                </p:cTn>
                              </p:par>
                              <p:par>
                                <p:cTn id="63" presetID="10" presetClass="entr" presetSubtype="0" fill="hold" nodeType="withEffect">
                                  <p:stCondLst>
                                    <p:cond delay="175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childTnLst>
                                </p:cTn>
                              </p:par>
                              <p:par>
                                <p:cTn id="66" presetID="42" presetClass="path" presetSubtype="0" accel="50000" decel="50000" fill="hold" nodeType="withEffect">
                                  <p:stCondLst>
                                    <p:cond delay="2000"/>
                                  </p:stCondLst>
                                  <p:childTnLst>
                                    <p:animMotion origin="layout" path="M 9.14301E-7 3.7037E-7 L -0.08544 0.13727 " pathEditMode="relative" rAng="0" ptsTypes="AA">
                                      <p:cBhvr>
                                        <p:cTn id="67" dur="500" fill="hold"/>
                                        <p:tgtEl>
                                          <p:spTgt spid="33"/>
                                        </p:tgtEl>
                                        <p:attrNameLst>
                                          <p:attrName>ppt_x</p:attrName>
                                          <p:attrName>ppt_y</p:attrName>
                                        </p:attrNameLst>
                                      </p:cBhvr>
                                      <p:rCtr x="-4272" y="6852"/>
                                    </p:animMotion>
                                  </p:childTnLst>
                                </p:cTn>
                              </p:par>
                            </p:childTnLst>
                          </p:cTn>
                        </p:par>
                        <p:par>
                          <p:cTn id="68" fill="hold">
                            <p:stCondLst>
                              <p:cond delay="275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5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250"/>
                                        <p:tgtEl>
                                          <p:spTgt spid="46"/>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50"/>
                                        <p:tgtEl>
                                          <p:spTgt spid="3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250"/>
                                        <p:tgtEl>
                                          <p:spTgt spid="49"/>
                                        </p:tgtEl>
                                      </p:cBhvr>
                                    </p:animEffect>
                                  </p:childTnLst>
                                </p:cTn>
                              </p:par>
                              <p:par>
                                <p:cTn id="83" presetID="10" presetClass="exit" presetSubtype="0" fill="hold" nodeType="withEffect">
                                  <p:stCondLst>
                                    <p:cond delay="500"/>
                                  </p:stCondLst>
                                  <p:childTnLst>
                                    <p:animEffect transition="out" filter="fade">
                                      <p:cBhvr>
                                        <p:cTn id="84" dur="250"/>
                                        <p:tgtEl>
                                          <p:spTgt spid="46"/>
                                        </p:tgtEl>
                                      </p:cBhvr>
                                    </p:animEffect>
                                    <p:set>
                                      <p:cBhvr>
                                        <p:cTn id="85" dur="1" fill="hold">
                                          <p:stCondLst>
                                            <p:cond delay="249"/>
                                          </p:stCondLst>
                                        </p:cTn>
                                        <p:tgtEl>
                                          <p:spTgt spid="46"/>
                                        </p:tgtEl>
                                        <p:attrNameLst>
                                          <p:attrName>style.visibility</p:attrName>
                                        </p:attrNameLst>
                                      </p:cBhvr>
                                      <p:to>
                                        <p:strVal val="hidden"/>
                                      </p:to>
                                    </p:set>
                                  </p:childTnLst>
                                </p:cTn>
                              </p:par>
                              <p:par>
                                <p:cTn id="86" presetID="10" presetClass="entr" presetSubtype="0" fill="hold" nodeType="withEffect">
                                  <p:stCondLst>
                                    <p:cond delay="50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25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 calcmode="lin" valueType="num">
                                      <p:cBhvr>
                                        <p:cTn id="95" dur="500" fill="hold"/>
                                        <p:tgtEl>
                                          <p:spTgt spid="35"/>
                                        </p:tgtEl>
                                        <p:attrNameLst>
                                          <p:attrName>style.rotation</p:attrName>
                                        </p:attrNameLst>
                                      </p:cBhvr>
                                      <p:tavLst>
                                        <p:tav tm="0">
                                          <p:val>
                                            <p:fltVal val="90"/>
                                          </p:val>
                                        </p:tav>
                                        <p:tav tm="100000">
                                          <p:val>
                                            <p:fltVal val="0"/>
                                          </p:val>
                                        </p:tav>
                                      </p:tavLst>
                                    </p:anim>
                                    <p:animEffect transition="in" filter="fade">
                                      <p:cBhvr>
                                        <p:cTn id="96" dur="500"/>
                                        <p:tgtEl>
                                          <p:spTgt spid="35"/>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43" grpId="0" animBg="1"/>
      <p:bldP spid="43" grpId="1"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34534E-81B5-694E-AEB2-2DE50EEAD7AF}"/>
              </a:ext>
            </a:extLst>
          </p:cNvPr>
          <p:cNvSpPr>
            <a:spLocks noGrp="1"/>
          </p:cNvSpPr>
          <p:nvPr>
            <p:ph type="body" sz="quarter" idx="32"/>
          </p:nvPr>
        </p:nvSpPr>
        <p:spPr/>
        <p:txBody>
          <a:bodyPr/>
          <a:lstStyle/>
          <a:p>
            <a:r>
              <a:rPr lang="en-US" dirty="0">
                <a:solidFill>
                  <a:schemeClr val="tx1"/>
                </a:solidFill>
              </a:rPr>
              <a:t>Time-based bucket strategy</a:t>
            </a:r>
          </a:p>
        </p:txBody>
      </p:sp>
      <p:pic>
        <p:nvPicPr>
          <p:cNvPr id="15" name="Picture 14">
            <a:extLst>
              <a:ext uri="{FF2B5EF4-FFF2-40B4-BE49-F238E27FC236}">
                <a16:creationId xmlns:a16="http://schemas.microsoft.com/office/drawing/2014/main" id="{386B8012-42F3-1948-930F-55A6792315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16" name="TextBox 15">
            <a:extLst>
              <a:ext uri="{FF2B5EF4-FFF2-40B4-BE49-F238E27FC236}">
                <a16:creationId xmlns:a16="http://schemas.microsoft.com/office/drawing/2014/main" id="{19162F22-2EED-4F45-8F12-06415719DCA9}"/>
              </a:ext>
              <a:ext uri="{C183D7F6-B498-43B3-948B-1728B52AA6E4}">
                <adec:decorative xmlns:adec="http://schemas.microsoft.com/office/drawing/2017/decorative" val="1"/>
              </a:ext>
            </a:extLst>
          </p:cNvPr>
          <p:cNvSpPr txBox="1"/>
          <p:nvPr/>
        </p:nvSpPr>
        <p:spPr>
          <a:xfrm>
            <a:off x="548640" y="2651760"/>
            <a:ext cx="3351201" cy="400110"/>
          </a:xfrm>
          <a:prstGeom prst="rect">
            <a:avLst/>
          </a:prstGeom>
          <a:noFill/>
        </p:spPr>
        <p:txBody>
          <a:bodyPr wrap="square" lIns="0" tIns="0" rIns="0" bIns="0" rtlCol="0">
            <a:spAutoFit/>
          </a:bodyPr>
          <a:lstStyle/>
          <a:p>
            <a:pPr>
              <a:defRPr/>
            </a:pPr>
            <a:r>
              <a:rPr lang="en-US" sz="2600" b="1" dirty="0">
                <a:solidFill>
                  <a:srgbClr val="81BB00"/>
                </a:solidFill>
              </a:rPr>
              <a:t>Market RECOVERY</a:t>
            </a:r>
          </a:p>
        </p:txBody>
      </p:sp>
      <p:pic>
        <p:nvPicPr>
          <p:cNvPr id="17" name="Picture 16">
            <a:extLst>
              <a:ext uri="{FF2B5EF4-FFF2-40B4-BE49-F238E27FC236}">
                <a16:creationId xmlns:a16="http://schemas.microsoft.com/office/drawing/2014/main" id="{2DD8D0F7-F9ED-6B48-9C7F-E24BE2AF3CF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80160"/>
            <a:ext cx="2336495" cy="1463039"/>
          </a:xfrm>
          <a:prstGeom prst="rect">
            <a:avLst/>
          </a:prstGeom>
        </p:spPr>
      </p:pic>
      <p:sp>
        <p:nvSpPr>
          <p:cNvPr id="2" name="Slide Number Placeholder 1">
            <a:extLst>
              <a:ext uri="{FF2B5EF4-FFF2-40B4-BE49-F238E27FC236}">
                <a16:creationId xmlns:a16="http://schemas.microsoft.com/office/drawing/2014/main" id="{00DCB3AA-0AD1-FB4B-B5D4-1F5F65679C4C}"/>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14</a:t>
            </a:fld>
            <a:endParaRPr lang="en-US" dirty="0"/>
          </a:p>
        </p:txBody>
      </p:sp>
      <p:pic>
        <p:nvPicPr>
          <p:cNvPr id="6" name="L water GREEN">
            <a:extLst>
              <a:ext uri="{FF2B5EF4-FFF2-40B4-BE49-F238E27FC236}">
                <a16:creationId xmlns:a16="http://schemas.microsoft.com/office/drawing/2014/main" id="{F3318166-9550-4643-85FC-59779537E9B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92" y="3877056"/>
            <a:ext cx="2103120" cy="1530842"/>
          </a:xfrm>
          <a:prstGeom prst="rect">
            <a:avLst/>
          </a:prstGeom>
        </p:spPr>
      </p:pic>
      <p:pic>
        <p:nvPicPr>
          <p:cNvPr id="8" name="L water BLUE">
            <a:extLst>
              <a:ext uri="{FF2B5EF4-FFF2-40B4-BE49-F238E27FC236}">
                <a16:creationId xmlns:a16="http://schemas.microsoft.com/office/drawing/2014/main" id="{8D50E73C-5575-F645-B945-2B181ED6F4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877056"/>
            <a:ext cx="2103120" cy="1530842"/>
          </a:xfrm>
          <a:prstGeom prst="rect">
            <a:avLst/>
          </a:prstGeom>
        </p:spPr>
      </p:pic>
      <p:pic>
        <p:nvPicPr>
          <p:cNvPr id="14" name="L water bottom">
            <a:extLst>
              <a:ext uri="{FF2B5EF4-FFF2-40B4-BE49-F238E27FC236}">
                <a16:creationId xmlns:a16="http://schemas.microsoft.com/office/drawing/2014/main" id="{3BE82923-0E92-9143-AA1B-9CEBC09E528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232" y="4160520"/>
            <a:ext cx="1920240" cy="1024128"/>
          </a:xfrm>
          <a:prstGeom prst="rect">
            <a:avLst/>
          </a:prstGeom>
        </p:spPr>
      </p:pic>
      <p:pic>
        <p:nvPicPr>
          <p:cNvPr id="25" name="L water BLUE top">
            <a:extLst>
              <a:ext uri="{FF2B5EF4-FFF2-40B4-BE49-F238E27FC236}">
                <a16:creationId xmlns:a16="http://schemas.microsoft.com/office/drawing/2014/main" id="{3F9BAB2D-6137-8C43-A197-67E9A6C4BC5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264408"/>
            <a:ext cx="2103120" cy="1530842"/>
          </a:xfrm>
          <a:prstGeom prst="rect">
            <a:avLst/>
          </a:prstGeom>
        </p:spPr>
      </p:pic>
      <p:sp>
        <p:nvSpPr>
          <p:cNvPr id="26" name="L ripple">
            <a:extLst>
              <a:ext uri="{FF2B5EF4-FFF2-40B4-BE49-F238E27FC236}">
                <a16:creationId xmlns:a16="http://schemas.microsoft.com/office/drawing/2014/main" id="{6F3567A4-6810-A442-9941-0767585A38D6}"/>
              </a:ext>
              <a:ext uri="{C183D7F6-B498-43B3-948B-1728B52AA6E4}">
                <adec:decorative xmlns:adec="http://schemas.microsoft.com/office/drawing/2017/decorative" val="1"/>
              </a:ext>
            </a:extLst>
          </p:cNvPr>
          <p:cNvSpPr/>
          <p:nvPr/>
        </p:nvSpPr>
        <p:spPr>
          <a:xfrm>
            <a:off x="8765603" y="3313837"/>
            <a:ext cx="18288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 glass KO">
            <a:extLst>
              <a:ext uri="{FF2B5EF4-FFF2-40B4-BE49-F238E27FC236}">
                <a16:creationId xmlns:a16="http://schemas.microsoft.com/office/drawing/2014/main" id="{27FB1CA1-1DCE-A542-A286-B130B79D007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32813" y="2719556"/>
            <a:ext cx="2286000" cy="2704171"/>
          </a:xfrm>
          <a:prstGeom prst="rect">
            <a:avLst/>
          </a:prstGeom>
        </p:spPr>
      </p:pic>
      <p:pic>
        <p:nvPicPr>
          <p:cNvPr id="20" name="glass L">
            <a:extLst>
              <a:ext uri="{FF2B5EF4-FFF2-40B4-BE49-F238E27FC236}">
                <a16:creationId xmlns:a16="http://schemas.microsoft.com/office/drawing/2014/main" id="{79DC8720-92C8-6E4E-A0FB-AF8E685125D4}"/>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34" name="S water">
            <a:extLst>
              <a:ext uri="{FF2B5EF4-FFF2-40B4-BE49-F238E27FC236}">
                <a16:creationId xmlns:a16="http://schemas.microsoft.com/office/drawing/2014/main" id="{E6E3D4A0-6243-804A-98A6-E8E1EF45C38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28" name="glass S">
            <a:extLst>
              <a:ext uri="{FF2B5EF4-FFF2-40B4-BE49-F238E27FC236}">
                <a16:creationId xmlns:a16="http://schemas.microsoft.com/office/drawing/2014/main" id="{D9A5C721-AD22-6543-84ED-83CE4E60D378}"/>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9" name="glass S tilt">
            <a:extLst>
              <a:ext uri="{FF2B5EF4-FFF2-40B4-BE49-F238E27FC236}">
                <a16:creationId xmlns:a16="http://schemas.microsoft.com/office/drawing/2014/main" id="{00B10899-6EFF-714E-993C-633F19ACC15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9040" y="3657600"/>
            <a:ext cx="914400" cy="914400"/>
          </a:xfrm>
          <a:prstGeom prst="rect">
            <a:avLst/>
          </a:prstGeom>
        </p:spPr>
      </p:pic>
      <p:pic>
        <p:nvPicPr>
          <p:cNvPr id="30" name="bill 4">
            <a:extLst>
              <a:ext uri="{FF2B5EF4-FFF2-40B4-BE49-F238E27FC236}">
                <a16:creationId xmlns:a16="http://schemas.microsoft.com/office/drawing/2014/main" id="{C9F09928-A6D5-C943-BD7B-25D032F8BE5D}"/>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7560" y="3391585"/>
            <a:ext cx="822960" cy="822960"/>
          </a:xfrm>
          <a:prstGeom prst="rect">
            <a:avLst/>
          </a:prstGeom>
        </p:spPr>
      </p:pic>
      <p:pic>
        <p:nvPicPr>
          <p:cNvPr id="31" name="bill 4">
            <a:extLst>
              <a:ext uri="{FF2B5EF4-FFF2-40B4-BE49-F238E27FC236}">
                <a16:creationId xmlns:a16="http://schemas.microsoft.com/office/drawing/2014/main" id="{FC26ED64-C3F7-D840-A06A-763A0405583D}"/>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5133" y="3332621"/>
            <a:ext cx="822960" cy="822960"/>
          </a:xfrm>
          <a:prstGeom prst="rect">
            <a:avLst/>
          </a:prstGeom>
        </p:spPr>
      </p:pic>
      <p:pic>
        <p:nvPicPr>
          <p:cNvPr id="32" name="bill 4">
            <a:extLst>
              <a:ext uri="{FF2B5EF4-FFF2-40B4-BE49-F238E27FC236}">
                <a16:creationId xmlns:a16="http://schemas.microsoft.com/office/drawing/2014/main" id="{060ECA1B-46F8-6348-A441-8A70CFDAD221}"/>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6093" y="3281639"/>
            <a:ext cx="822960" cy="822960"/>
          </a:xfrm>
          <a:prstGeom prst="rect">
            <a:avLst/>
          </a:prstGeom>
        </p:spPr>
      </p:pic>
      <p:pic>
        <p:nvPicPr>
          <p:cNvPr id="33" name="bill 4">
            <a:extLst>
              <a:ext uri="{FF2B5EF4-FFF2-40B4-BE49-F238E27FC236}">
                <a16:creationId xmlns:a16="http://schemas.microsoft.com/office/drawing/2014/main" id="{AEC1B87A-C7ED-AF44-A653-2D509D33E3FD}"/>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4960" y="3220872"/>
            <a:ext cx="822960" cy="822960"/>
          </a:xfrm>
          <a:prstGeom prst="rect">
            <a:avLst/>
          </a:prstGeom>
        </p:spPr>
      </p:pic>
      <p:pic>
        <p:nvPicPr>
          <p:cNvPr id="24" name="M water GREEN">
            <a:extLst>
              <a:ext uri="{FF2B5EF4-FFF2-40B4-BE49-F238E27FC236}">
                <a16:creationId xmlns:a16="http://schemas.microsoft.com/office/drawing/2014/main" id="{67801020-4851-6A4C-9F0E-C4093B9FC90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82689" y="4177920"/>
            <a:ext cx="1554480" cy="1131492"/>
          </a:xfrm>
          <a:prstGeom prst="rect">
            <a:avLst/>
          </a:prstGeom>
        </p:spPr>
      </p:pic>
      <p:pic>
        <p:nvPicPr>
          <p:cNvPr id="27" name="M water BLUE">
            <a:extLst>
              <a:ext uri="{FF2B5EF4-FFF2-40B4-BE49-F238E27FC236}">
                <a16:creationId xmlns:a16="http://schemas.microsoft.com/office/drawing/2014/main" id="{C2CC9425-623D-6943-9A94-DE5F57D2AD1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2689" y="4177918"/>
            <a:ext cx="1554480" cy="1131494"/>
          </a:xfrm>
          <a:prstGeom prst="rect">
            <a:avLst/>
          </a:prstGeom>
        </p:spPr>
      </p:pic>
      <p:pic>
        <p:nvPicPr>
          <p:cNvPr id="35" name="M water bottom">
            <a:extLst>
              <a:ext uri="{FF2B5EF4-FFF2-40B4-BE49-F238E27FC236}">
                <a16:creationId xmlns:a16="http://schemas.microsoft.com/office/drawing/2014/main" id="{A2E6140E-D4A3-AD45-A60D-F8BCEF8DED3E}"/>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6616" y="4378365"/>
            <a:ext cx="1463040" cy="780288"/>
          </a:xfrm>
          <a:prstGeom prst="rect">
            <a:avLst/>
          </a:prstGeom>
        </p:spPr>
      </p:pic>
      <p:pic>
        <p:nvPicPr>
          <p:cNvPr id="36" name="M water BLUE top">
            <a:extLst>
              <a:ext uri="{FF2B5EF4-FFF2-40B4-BE49-F238E27FC236}">
                <a16:creationId xmlns:a16="http://schemas.microsoft.com/office/drawing/2014/main" id="{8E2CE3D5-B6EC-FB4D-9D8B-322202F590E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504" y="3988564"/>
            <a:ext cx="1554480" cy="1131494"/>
          </a:xfrm>
          <a:prstGeom prst="rect">
            <a:avLst/>
          </a:prstGeom>
        </p:spPr>
      </p:pic>
      <p:sp>
        <p:nvSpPr>
          <p:cNvPr id="37" name="M ripple">
            <a:extLst>
              <a:ext uri="{FF2B5EF4-FFF2-40B4-BE49-F238E27FC236}">
                <a16:creationId xmlns:a16="http://schemas.microsoft.com/office/drawing/2014/main" id="{B6A07D4A-3887-1949-B005-021682D54109}"/>
              </a:ext>
              <a:ext uri="{C183D7F6-B498-43B3-948B-1728B52AA6E4}">
                <adec:decorative xmlns:adec="http://schemas.microsoft.com/office/drawing/2017/decorative" val="1"/>
              </a:ext>
            </a:extLst>
          </p:cNvPr>
          <p:cNvSpPr>
            <a:spLocks noChangeAspect="1"/>
          </p:cNvSpPr>
          <p:nvPr/>
        </p:nvSpPr>
        <p:spPr>
          <a:xfrm>
            <a:off x="6170238" y="3977640"/>
            <a:ext cx="1371600"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M glass KO">
            <a:extLst>
              <a:ext uri="{FF2B5EF4-FFF2-40B4-BE49-F238E27FC236}">
                <a16:creationId xmlns:a16="http://schemas.microsoft.com/office/drawing/2014/main" id="{78493663-3DAF-CB48-A4D4-91B2891A7D64}"/>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90125" y="3247094"/>
            <a:ext cx="1737360" cy="2055169"/>
          </a:xfrm>
          <a:prstGeom prst="rect">
            <a:avLst/>
          </a:prstGeom>
        </p:spPr>
      </p:pic>
      <p:pic>
        <p:nvPicPr>
          <p:cNvPr id="39" name="M glass">
            <a:extLst>
              <a:ext uri="{FF2B5EF4-FFF2-40B4-BE49-F238E27FC236}">
                <a16:creationId xmlns:a16="http://schemas.microsoft.com/office/drawing/2014/main" id="{2AD830CC-8ACB-9F47-8BD6-C03D0F53BBF3}"/>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sp>
        <p:nvSpPr>
          <p:cNvPr id="43" name="Rectangle M">
            <a:extLst>
              <a:ext uri="{FF2B5EF4-FFF2-40B4-BE49-F238E27FC236}">
                <a16:creationId xmlns:a16="http://schemas.microsoft.com/office/drawing/2014/main" id="{FC304A89-5D9A-8C4D-BF9C-7424064B1D94}"/>
              </a:ext>
              <a:ext uri="{C183D7F6-B498-43B3-948B-1728B52AA6E4}">
                <adec:decorative xmlns:adec="http://schemas.microsoft.com/office/drawing/2017/decorative" val="1"/>
              </a:ext>
            </a:extLst>
          </p:cNvPr>
          <p:cNvSpPr/>
          <p:nvPr/>
        </p:nvSpPr>
        <p:spPr>
          <a:xfrm>
            <a:off x="5943600" y="3212118"/>
            <a:ext cx="192024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M glass midlow">
            <a:extLst>
              <a:ext uri="{FF2B5EF4-FFF2-40B4-BE49-F238E27FC236}">
                <a16:creationId xmlns:a16="http://schemas.microsoft.com/office/drawing/2014/main" id="{4EEDC839-1A8C-DF4F-9197-35060427EFFA}"/>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5943600" y="3206763"/>
            <a:ext cx="1828800" cy="2095499"/>
          </a:xfrm>
          <a:prstGeom prst="rect">
            <a:avLst/>
          </a:prstGeom>
        </p:spPr>
      </p:pic>
      <p:sp>
        <p:nvSpPr>
          <p:cNvPr id="48" name="Rectangle L">
            <a:extLst>
              <a:ext uri="{FF2B5EF4-FFF2-40B4-BE49-F238E27FC236}">
                <a16:creationId xmlns:a16="http://schemas.microsoft.com/office/drawing/2014/main" id="{EE391CB1-09E5-584C-AC0A-E6656FE5DB85}"/>
              </a:ext>
              <a:ext uri="{C183D7F6-B498-43B3-948B-1728B52AA6E4}">
                <adec:decorative xmlns:adec="http://schemas.microsoft.com/office/drawing/2017/decorative" val="1"/>
              </a:ext>
            </a:extLst>
          </p:cNvPr>
          <p:cNvSpPr/>
          <p:nvPr/>
        </p:nvSpPr>
        <p:spPr>
          <a:xfrm>
            <a:off x="8358310" y="2532967"/>
            <a:ext cx="2604270" cy="247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M glass reg">
            <a:extLst>
              <a:ext uri="{FF2B5EF4-FFF2-40B4-BE49-F238E27FC236}">
                <a16:creationId xmlns:a16="http://schemas.microsoft.com/office/drawing/2014/main" id="{8649EA61-366F-5C4C-A137-A7F05F8C71D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3600" y="3206763"/>
            <a:ext cx="1828800" cy="2095500"/>
          </a:xfrm>
          <a:prstGeom prst="rect">
            <a:avLst/>
          </a:prstGeom>
        </p:spPr>
      </p:pic>
      <p:grpSp>
        <p:nvGrpSpPr>
          <p:cNvPr id="40" name="M tilt glass">
            <a:extLst>
              <a:ext uri="{FF2B5EF4-FFF2-40B4-BE49-F238E27FC236}">
                <a16:creationId xmlns:a16="http://schemas.microsoft.com/office/drawing/2014/main" id="{1D8E3FF1-A4D0-A044-B8EB-636ADA65EC8F}"/>
              </a:ext>
              <a:ext uri="{C183D7F6-B498-43B3-948B-1728B52AA6E4}">
                <adec:decorative xmlns:adec="http://schemas.microsoft.com/office/drawing/2017/decorative" val="1"/>
              </a:ext>
            </a:extLst>
          </p:cNvPr>
          <p:cNvGrpSpPr/>
          <p:nvPr/>
        </p:nvGrpSpPr>
        <p:grpSpPr>
          <a:xfrm>
            <a:off x="4559395" y="2169312"/>
            <a:ext cx="2262968" cy="2103120"/>
            <a:chOff x="4559395" y="2169312"/>
            <a:chExt cx="2262968" cy="2103120"/>
          </a:xfrm>
        </p:grpSpPr>
        <p:pic>
          <p:nvPicPr>
            <p:cNvPr id="41" name="water pouring">
              <a:extLst>
                <a:ext uri="{FF2B5EF4-FFF2-40B4-BE49-F238E27FC236}">
                  <a16:creationId xmlns:a16="http://schemas.microsoft.com/office/drawing/2014/main" id="{134D7A6D-0D0E-4347-B47A-34DD662BFA1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59395" y="3045976"/>
              <a:ext cx="2194560" cy="1137917"/>
            </a:xfrm>
            <a:prstGeom prst="rect">
              <a:avLst/>
            </a:prstGeom>
          </p:spPr>
        </p:pic>
        <p:pic>
          <p:nvPicPr>
            <p:cNvPr id="42" name="glass M tilt">
              <a:extLst>
                <a:ext uri="{FF2B5EF4-FFF2-40B4-BE49-F238E27FC236}">
                  <a16:creationId xmlns:a16="http://schemas.microsoft.com/office/drawing/2014/main" id="{1BD2A4D3-4B2B-2646-9E04-8CAD2D0024C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19243" y="2169312"/>
              <a:ext cx="2103120" cy="2103120"/>
            </a:xfrm>
            <a:prstGeom prst="rect">
              <a:avLst/>
            </a:prstGeom>
          </p:spPr>
        </p:pic>
      </p:grpSp>
      <p:pic>
        <p:nvPicPr>
          <p:cNvPr id="50" name="L glass reg">
            <a:extLst>
              <a:ext uri="{FF2B5EF4-FFF2-40B4-BE49-F238E27FC236}">
                <a16:creationId xmlns:a16="http://schemas.microsoft.com/office/drawing/2014/main" id="{41B5BAA4-D6C3-6B4C-9FB2-D926C77A0D09}"/>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88172" y="2655127"/>
            <a:ext cx="2374900" cy="2768600"/>
          </a:xfrm>
          <a:prstGeom prst="rect">
            <a:avLst/>
          </a:prstGeom>
        </p:spPr>
      </p:pic>
      <p:grpSp>
        <p:nvGrpSpPr>
          <p:cNvPr id="45" name="L tilt glass">
            <a:extLst>
              <a:ext uri="{FF2B5EF4-FFF2-40B4-BE49-F238E27FC236}">
                <a16:creationId xmlns:a16="http://schemas.microsoft.com/office/drawing/2014/main" id="{104D4787-7A2D-AB43-A0CA-ECF7B4D2CF80}"/>
              </a:ext>
              <a:ext uri="{C183D7F6-B498-43B3-948B-1728B52AA6E4}">
                <adec:decorative xmlns:adec="http://schemas.microsoft.com/office/drawing/2017/decorative" val="1"/>
              </a:ext>
            </a:extLst>
          </p:cNvPr>
          <p:cNvGrpSpPr/>
          <p:nvPr/>
        </p:nvGrpSpPr>
        <p:grpSpPr>
          <a:xfrm>
            <a:off x="6675482" y="744131"/>
            <a:ext cx="3001631" cy="2743200"/>
            <a:chOff x="6482629" y="213759"/>
            <a:chExt cx="3001631" cy="2743200"/>
          </a:xfrm>
        </p:grpSpPr>
        <p:pic>
          <p:nvPicPr>
            <p:cNvPr id="46" name="water pouring L">
              <a:extLst>
                <a:ext uri="{FF2B5EF4-FFF2-40B4-BE49-F238E27FC236}">
                  <a16:creationId xmlns:a16="http://schemas.microsoft.com/office/drawing/2014/main" id="{33998A6C-B26E-EA4F-964A-278F731E3A9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82629" y="1327913"/>
              <a:ext cx="2926080" cy="1517221"/>
            </a:xfrm>
            <a:prstGeom prst="rect">
              <a:avLst/>
            </a:prstGeom>
          </p:spPr>
        </p:pic>
        <p:pic>
          <p:nvPicPr>
            <p:cNvPr id="47" name="glass L tilt">
              <a:extLst>
                <a:ext uri="{FF2B5EF4-FFF2-40B4-BE49-F238E27FC236}">
                  <a16:creationId xmlns:a16="http://schemas.microsoft.com/office/drawing/2014/main" id="{9CB81051-1098-0340-A4EC-361692CDDB2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41060" y="213759"/>
              <a:ext cx="2743200" cy="2743200"/>
            </a:xfrm>
            <a:prstGeom prst="rect">
              <a:avLst/>
            </a:prstGeom>
          </p:spPr>
        </p:pic>
      </p:grpSp>
      <p:sp>
        <p:nvSpPr>
          <p:cNvPr id="18" name="TextBox 17">
            <a:extLst>
              <a:ext uri="{FF2B5EF4-FFF2-40B4-BE49-F238E27FC236}">
                <a16:creationId xmlns:a16="http://schemas.microsoft.com/office/drawing/2014/main" id="{AD838EB7-9791-6A4D-BCA7-50E8B6FC5C86}"/>
              </a:ext>
              <a:ext uri="{C183D7F6-B498-43B3-948B-1728B52AA6E4}">
                <adec:decorative xmlns:adec="http://schemas.microsoft.com/office/drawing/2017/decorative" val="1"/>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9" name="TextBox 18">
            <a:extLst>
              <a:ext uri="{FF2B5EF4-FFF2-40B4-BE49-F238E27FC236}">
                <a16:creationId xmlns:a16="http://schemas.microsoft.com/office/drawing/2014/main" id="{02B1911E-072E-F24B-A6E3-A4C817345496}"/>
              </a:ext>
              <a:ext uri="{C183D7F6-B498-43B3-948B-1728B52AA6E4}">
                <adec:decorative xmlns:adec="http://schemas.microsoft.com/office/drawing/2017/decorative" val="1"/>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21" name="TextBox 20">
            <a:extLst>
              <a:ext uri="{FF2B5EF4-FFF2-40B4-BE49-F238E27FC236}">
                <a16:creationId xmlns:a16="http://schemas.microsoft.com/office/drawing/2014/main" id="{5F264943-297B-A749-A70D-5DF2B3EE010D}"/>
              </a:ext>
              <a:ext uri="{C183D7F6-B498-43B3-948B-1728B52AA6E4}">
                <adec:decorative xmlns:adec="http://schemas.microsoft.com/office/drawing/2017/decorative" val="1"/>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sp>
        <p:nvSpPr>
          <p:cNvPr id="3" name="Rectangle 2" descr="Slide showing how the three-bucket retirement strategy functions during a market recovery. The Now Bucket is used for annual spending and refilled from the Soon Bucket. Once recovered, the Later Bucket replenishes the Soon Bucket, restoring balance across all three buckets.">
            <a:extLst>
              <a:ext uri="{FF2B5EF4-FFF2-40B4-BE49-F238E27FC236}">
                <a16:creationId xmlns:a16="http://schemas.microsoft.com/office/drawing/2014/main" id="{DFAB275F-9F7C-8455-B839-47580773C65E}"/>
              </a:ext>
            </a:extLst>
          </p:cNvPr>
          <p:cNvSpPr/>
          <p:nvPr/>
        </p:nvSpPr>
        <p:spPr>
          <a:xfrm>
            <a:off x="304800" y="856343"/>
            <a:ext cx="11335385" cy="513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37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500"/>
                                  </p:stCondLst>
                                  <p:childTnLst>
                                    <p:animEffect transition="out" filter="fade">
                                      <p:cBhvr>
                                        <p:cTn id="9" dur="250"/>
                                        <p:tgtEl>
                                          <p:spTgt spid="27"/>
                                        </p:tgtEl>
                                      </p:cBhvr>
                                    </p:animEffect>
                                    <p:set>
                                      <p:cBhvr>
                                        <p:cTn id="10" dur="1" fill="hold">
                                          <p:stCondLst>
                                            <p:cond delay="249"/>
                                          </p:stCondLst>
                                        </p:cTn>
                                        <p:tgtEl>
                                          <p:spTgt spid="27"/>
                                        </p:tgtEl>
                                        <p:attrNameLst>
                                          <p:attrName>style.visibility</p:attrName>
                                        </p:attrNameLst>
                                      </p:cBhvr>
                                      <p:to>
                                        <p:strVal val="hidden"/>
                                      </p:to>
                                    </p:set>
                                  </p:childTnLst>
                                </p:cTn>
                              </p:par>
                            </p:childTnLst>
                          </p:cTn>
                        </p:par>
                        <p:par>
                          <p:cTn id="11" fill="hold">
                            <p:stCondLst>
                              <p:cond delay="750"/>
                            </p:stCondLst>
                            <p:childTnLst>
                              <p:par>
                                <p:cTn id="12" presetID="42" presetClass="path" presetSubtype="0" accel="50000" decel="50000" fill="hold" nodeType="afterEffect">
                                  <p:stCondLst>
                                    <p:cond delay="500"/>
                                  </p:stCondLst>
                                  <p:childTnLst>
                                    <p:animMotion origin="layout" path="M 3.72493E-6 -1.85185E-6 L 0.00013 -0.08819 " pathEditMode="relative" rAng="0" ptsTypes="AA">
                                      <p:cBhvr>
                                        <p:cTn id="13" dur="500" fill="hold"/>
                                        <p:tgtEl>
                                          <p:spTgt spid="6"/>
                                        </p:tgtEl>
                                        <p:attrNameLst>
                                          <p:attrName>ppt_x</p:attrName>
                                          <p:attrName>ppt_y</p:attrName>
                                        </p:attrNameLst>
                                      </p:cBhvr>
                                      <p:rCtr x="0" y="-4421"/>
                                    </p:animMotion>
                                  </p:childTnLst>
                                </p:cTn>
                              </p:par>
                              <p:par>
                                <p:cTn id="14" presetID="42" presetClass="path" presetSubtype="0" accel="50000" decel="50000" fill="hold" nodeType="withEffect">
                                  <p:stCondLst>
                                    <p:cond delay="500"/>
                                  </p:stCondLst>
                                  <p:childTnLst>
                                    <p:animMotion origin="layout" path="M 3.23522E-6 3.33333E-6 L -0.00026 -0.02732 " pathEditMode="relative" rAng="0" ptsTypes="AA">
                                      <p:cBhvr>
                                        <p:cTn id="15" dur="500" fill="hold"/>
                                        <p:tgtEl>
                                          <p:spTgt spid="24"/>
                                        </p:tgtEl>
                                        <p:attrNameLst>
                                          <p:attrName>ppt_x</p:attrName>
                                          <p:attrName>ppt_y</p:attrName>
                                        </p:attrNameLst>
                                      </p:cBhvr>
                                      <p:rCtr x="-13" y="-1366"/>
                                    </p:animMotion>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6" presetClass="emph" presetSubtype="0" fill="hold" grpId="1" nodeType="withEffect">
                                  <p:stCondLst>
                                    <p:cond delay="0"/>
                                  </p:stCondLst>
                                  <p:childTnLst>
                                    <p:animScale>
                                      <p:cBhvr>
                                        <p:cTn id="24" dur="500" fill="hold"/>
                                        <p:tgtEl>
                                          <p:spTgt spid="26"/>
                                        </p:tgtEl>
                                      </p:cBhvr>
                                      <p:by x="0" y="0"/>
                                    </p:animScale>
                                  </p:childTnLst>
                                </p:cTn>
                              </p:par>
                              <p:par>
                                <p:cTn id="25" presetID="6" presetClass="emph" presetSubtype="0" fill="hold" grpId="1" nodeType="withEffect">
                                  <p:stCondLst>
                                    <p:cond delay="0"/>
                                  </p:stCondLst>
                                  <p:childTnLst>
                                    <p:animScale>
                                      <p:cBhvr>
                                        <p:cTn id="26" dur="500" fill="hold"/>
                                        <p:tgtEl>
                                          <p:spTgt spid="37"/>
                                        </p:tgtEl>
                                      </p:cBhvr>
                                      <p:by x="0" y="0"/>
                                    </p:animScale>
                                  </p:childTnLst>
                                </p:cTn>
                              </p:par>
                            </p:childTnLst>
                          </p:cTn>
                        </p:par>
                        <p:par>
                          <p:cTn id="27" fill="hold">
                            <p:stCondLst>
                              <p:cond delay="2250"/>
                            </p:stCondLst>
                            <p:childTnLst>
                              <p:par>
                                <p:cTn id="28" presetID="10"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5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50"/>
                                        <p:tgtEl>
                                          <p:spTgt spid="29"/>
                                        </p:tgtEl>
                                      </p:cBhvr>
                                    </p:animEffect>
                                  </p:childTnLst>
                                </p:cTn>
                              </p:par>
                              <p:par>
                                <p:cTn id="39" presetID="10" presetClass="exit" presetSubtype="0" fill="hold" nodeType="withEffect">
                                  <p:stCondLst>
                                    <p:cond delay="0"/>
                                  </p:stCondLst>
                                  <p:childTnLst>
                                    <p:animEffect transition="out" filter="fade">
                                      <p:cBhvr>
                                        <p:cTn id="40" dur="250"/>
                                        <p:tgtEl>
                                          <p:spTgt spid="28"/>
                                        </p:tgtEl>
                                      </p:cBhvr>
                                    </p:animEffect>
                                    <p:set>
                                      <p:cBhvr>
                                        <p:cTn id="41" dur="1" fill="hold">
                                          <p:stCondLst>
                                            <p:cond delay="249"/>
                                          </p:stCondLst>
                                        </p:cTn>
                                        <p:tgtEl>
                                          <p:spTgt spid="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34"/>
                                        </p:tgtEl>
                                      </p:cBhvr>
                                    </p:animEffect>
                                    <p:set>
                                      <p:cBhvr>
                                        <p:cTn id="44" dur="1" fill="hold">
                                          <p:stCondLst>
                                            <p:cond delay="249"/>
                                          </p:stCondLst>
                                        </p:cTn>
                                        <p:tgtEl>
                                          <p:spTgt spid="34"/>
                                        </p:tgtEl>
                                        <p:attrNameLst>
                                          <p:attrName>style.visibility</p:attrName>
                                        </p:attrNameLst>
                                      </p:cBhvr>
                                      <p:to>
                                        <p:strVal val="hidden"/>
                                      </p:to>
                                    </p:set>
                                  </p:childTnLst>
                                </p:cTn>
                              </p:par>
                              <p:par>
                                <p:cTn id="45" presetID="10" presetClass="exit" presetSubtype="0" fill="hold" nodeType="withEffect">
                                  <p:stCondLst>
                                    <p:cond delay="2500"/>
                                  </p:stCondLst>
                                  <p:childTnLst>
                                    <p:animEffect transition="out" filter="fade">
                                      <p:cBhvr>
                                        <p:cTn id="46" dur="250"/>
                                        <p:tgtEl>
                                          <p:spTgt spid="29"/>
                                        </p:tgtEl>
                                      </p:cBhvr>
                                    </p:animEffect>
                                    <p:set>
                                      <p:cBhvr>
                                        <p:cTn id="47" dur="1" fill="hold">
                                          <p:stCondLst>
                                            <p:cond delay="249"/>
                                          </p:stCondLst>
                                        </p:cTn>
                                        <p:tgtEl>
                                          <p:spTgt spid="2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50"/>
                                        <p:tgtEl>
                                          <p:spTgt spid="30"/>
                                        </p:tgtEl>
                                      </p:cBhvr>
                                    </p:animEffect>
                                  </p:childTnLst>
                                </p:cTn>
                              </p:par>
                              <p:par>
                                <p:cTn id="51" presetID="42" presetClass="path" presetSubtype="0" accel="50000" decel="50000" fill="hold" nodeType="withEffect">
                                  <p:stCondLst>
                                    <p:cond delay="500"/>
                                  </p:stCondLst>
                                  <p:childTnLst>
                                    <p:animMotion origin="layout" path="M -1.95363E-6 1.85185E-6 L -0.08544 0.13727 " pathEditMode="relative" rAng="0" ptsTypes="AA">
                                      <p:cBhvr>
                                        <p:cTn id="52" dur="500" fill="hold"/>
                                        <p:tgtEl>
                                          <p:spTgt spid="30"/>
                                        </p:tgtEl>
                                        <p:attrNameLst>
                                          <p:attrName>ppt_x</p:attrName>
                                          <p:attrName>ppt_y</p:attrName>
                                        </p:attrNameLst>
                                      </p:cBhvr>
                                      <p:rCtr x="-4272" y="6852"/>
                                    </p:animMotion>
                                  </p:childTnLst>
                                </p:cTn>
                              </p:par>
                              <p:par>
                                <p:cTn id="53" presetID="10" presetClass="entr" presetSubtype="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par>
                                <p:cTn id="56" presetID="42" presetClass="path" presetSubtype="0" accel="50000" decel="50000" fill="hold" nodeType="withEffect">
                                  <p:stCondLst>
                                    <p:cond delay="1000"/>
                                  </p:stCondLst>
                                  <p:childTnLst>
                                    <p:animMotion origin="layout" path="M -9.16905E-7 -3.33333E-6 L -0.08544 0.13727 " pathEditMode="relative" rAng="0" ptsTypes="AA">
                                      <p:cBhvr>
                                        <p:cTn id="57" dur="500" fill="hold"/>
                                        <p:tgtEl>
                                          <p:spTgt spid="31"/>
                                        </p:tgtEl>
                                        <p:attrNameLst>
                                          <p:attrName>ppt_x</p:attrName>
                                          <p:attrName>ppt_y</p:attrName>
                                        </p:attrNameLst>
                                      </p:cBhvr>
                                      <p:rCtr x="-4272" y="6852"/>
                                    </p:animMotion>
                                  </p:childTnLst>
                                </p:cTn>
                              </p:par>
                              <p:par>
                                <p:cTn id="58" presetID="10"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42" presetClass="path" presetSubtype="0" accel="50000" decel="50000" fill="hold" nodeType="withEffect">
                                  <p:stCondLst>
                                    <p:cond delay="1500"/>
                                  </p:stCondLst>
                                  <p:childTnLst>
                                    <p:animMotion origin="layout" path="M -1.22428E-7 4.07407E-6 L -0.08544 0.13726 " pathEditMode="relative" rAng="0" ptsTypes="AA">
                                      <p:cBhvr>
                                        <p:cTn id="62" dur="500" fill="hold"/>
                                        <p:tgtEl>
                                          <p:spTgt spid="32"/>
                                        </p:tgtEl>
                                        <p:attrNameLst>
                                          <p:attrName>ppt_x</p:attrName>
                                          <p:attrName>ppt_y</p:attrName>
                                        </p:attrNameLst>
                                      </p:cBhvr>
                                      <p:rCtr x="-4272" y="6852"/>
                                    </p:animMotion>
                                  </p:childTnLst>
                                </p:cTn>
                              </p:par>
                              <p:par>
                                <p:cTn id="63" presetID="10" presetClass="entr" presetSubtype="0" fill="hold" nodeType="withEffect">
                                  <p:stCondLst>
                                    <p:cond delay="175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childTnLst>
                                </p:cTn>
                              </p:par>
                              <p:par>
                                <p:cTn id="66" presetID="42" presetClass="path" presetSubtype="0" accel="50000" decel="50000" fill="hold" nodeType="withEffect">
                                  <p:stCondLst>
                                    <p:cond delay="2000"/>
                                  </p:stCondLst>
                                  <p:childTnLst>
                                    <p:animMotion origin="layout" path="M 9.14301E-7 3.7037E-7 L -0.08544 0.13727 " pathEditMode="relative" rAng="0" ptsTypes="AA">
                                      <p:cBhvr>
                                        <p:cTn id="67" dur="500" fill="hold"/>
                                        <p:tgtEl>
                                          <p:spTgt spid="33"/>
                                        </p:tgtEl>
                                        <p:attrNameLst>
                                          <p:attrName>ppt_x</p:attrName>
                                          <p:attrName>ppt_y</p:attrName>
                                        </p:attrNameLst>
                                      </p:cBhvr>
                                      <p:rCtr x="-4272" y="6852"/>
                                    </p:animMotion>
                                  </p:childTnLst>
                                </p:cTn>
                              </p:par>
                            </p:childTnLst>
                          </p:cTn>
                        </p:par>
                        <p:par>
                          <p:cTn id="68" fill="hold">
                            <p:stCondLst>
                              <p:cond delay="275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5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25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5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250"/>
                                        <p:tgtEl>
                                          <p:spTgt spid="43"/>
                                        </p:tgtEl>
                                      </p:cBhvr>
                                    </p:animEffect>
                                  </p:childTnLst>
                                </p:cTn>
                              </p:par>
                              <p:par>
                                <p:cTn id="83" presetID="10" presetClass="exit" presetSubtype="0" fill="hold" nodeType="withEffect">
                                  <p:stCondLst>
                                    <p:cond delay="500"/>
                                  </p:stCondLst>
                                  <p:childTnLst>
                                    <p:animEffect transition="out" filter="fade">
                                      <p:cBhvr>
                                        <p:cTn id="84" dur="250"/>
                                        <p:tgtEl>
                                          <p:spTgt spid="40"/>
                                        </p:tgtEl>
                                      </p:cBhvr>
                                    </p:animEffect>
                                    <p:set>
                                      <p:cBhvr>
                                        <p:cTn id="85" dur="1" fill="hold">
                                          <p:stCondLst>
                                            <p:cond delay="249"/>
                                          </p:stCondLst>
                                        </p:cTn>
                                        <p:tgtEl>
                                          <p:spTgt spid="40"/>
                                        </p:tgtEl>
                                        <p:attrNameLst>
                                          <p:attrName>style.visibility</p:attrName>
                                        </p:attrNameLst>
                                      </p:cBhvr>
                                      <p:to>
                                        <p:strVal val="hidden"/>
                                      </p:to>
                                    </p:set>
                                  </p:childTnLst>
                                </p:cTn>
                              </p:par>
                              <p:par>
                                <p:cTn id="86" presetID="10" presetClass="entr" presetSubtype="0" fill="hold" nodeType="withEffect">
                                  <p:stCondLst>
                                    <p:cond delay="50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25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25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250"/>
                                        <p:tgtEl>
                                          <p:spTgt spid="48"/>
                                        </p:tgtEl>
                                      </p:cBhvr>
                                    </p:animEffect>
                                  </p:childTnLst>
                                </p:cTn>
                              </p:par>
                              <p:par>
                                <p:cTn id="97" presetID="10" presetClass="entr" presetSubtype="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250"/>
                                        <p:tgtEl>
                                          <p:spTgt spid="49"/>
                                        </p:tgtEl>
                                      </p:cBhvr>
                                    </p:animEffect>
                                  </p:childTnLst>
                                </p:cTn>
                              </p:par>
                              <p:par>
                                <p:cTn id="100" presetID="10" presetClass="exit" presetSubtype="0" fill="hold" nodeType="withEffect">
                                  <p:stCondLst>
                                    <p:cond delay="500"/>
                                  </p:stCondLst>
                                  <p:childTnLst>
                                    <p:animEffect transition="out" filter="fade">
                                      <p:cBhvr>
                                        <p:cTn id="101" dur="250"/>
                                        <p:tgtEl>
                                          <p:spTgt spid="45"/>
                                        </p:tgtEl>
                                      </p:cBhvr>
                                    </p:animEffect>
                                    <p:set>
                                      <p:cBhvr>
                                        <p:cTn id="102" dur="1" fill="hold">
                                          <p:stCondLst>
                                            <p:cond delay="249"/>
                                          </p:stCondLst>
                                        </p:cTn>
                                        <p:tgtEl>
                                          <p:spTgt spid="45"/>
                                        </p:tgtEl>
                                        <p:attrNameLst>
                                          <p:attrName>style.visibility</p:attrName>
                                        </p:attrNameLst>
                                      </p:cBhvr>
                                      <p:to>
                                        <p:strVal val="hidden"/>
                                      </p:to>
                                    </p:set>
                                  </p:childTnLst>
                                </p:cTn>
                              </p:par>
                              <p:par>
                                <p:cTn id="103" presetID="10" presetClass="entr" presetSubtype="0" fill="hold"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7" grpId="0" animBg="1"/>
      <p:bldP spid="37" grpId="1" animBg="1"/>
      <p:bldP spid="43"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2DFD7-04C8-A541-BB03-09F02A60522F}"/>
              </a:ext>
            </a:extLst>
          </p:cNvPr>
          <p:cNvSpPr>
            <a:spLocks noGrp="1"/>
          </p:cNvSpPr>
          <p:nvPr>
            <p:ph type="body" sz="quarter" idx="32"/>
          </p:nvPr>
        </p:nvSpPr>
        <p:spPr/>
        <p:txBody>
          <a:bodyPr/>
          <a:lstStyle/>
          <a:p>
            <a:r>
              <a:rPr lang="en-US" dirty="0">
                <a:solidFill>
                  <a:schemeClr val="tx1"/>
                </a:solidFill>
              </a:rPr>
              <a:t>Benefits of a diverse retirement income strategy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8DEE4CCE-E124-4EEF-808B-DF88997C2318}" type="slidenum">
              <a:rPr lang="en-US">
                <a:solidFill>
                  <a:srgbClr val="000000"/>
                </a:solidFill>
              </a:rPr>
              <a:pPr>
                <a:defRPr/>
              </a:pPr>
              <a:t>15</a:t>
            </a:fld>
            <a:endParaRPr lang="en-US" dirty="0">
              <a:solidFill>
                <a:srgbClr val="000000"/>
              </a:solidFill>
            </a:endParaRPr>
          </a:p>
        </p:txBody>
      </p:sp>
      <p:sp>
        <p:nvSpPr>
          <p:cNvPr id="4" name="Text Placeholder 3"/>
          <p:cNvSpPr>
            <a:spLocks noGrp="1"/>
          </p:cNvSpPr>
          <p:nvPr>
            <p:ph type="body" sz="quarter" idx="14"/>
          </p:nvPr>
        </p:nvSpPr>
        <p:spPr/>
        <p:txBody>
          <a:bodyPr/>
          <a:lstStyle/>
          <a:p>
            <a:pPr marL="457063" indent="-457063">
              <a:spcAft>
                <a:spcPts val="1799"/>
              </a:spcAft>
              <a:buClr>
                <a:srgbClr val="3769FF"/>
              </a:buClr>
              <a:buFont typeface="+mj-lt"/>
              <a:buAutoNum type="arabicPeriod"/>
            </a:pPr>
            <a:r>
              <a:rPr lang="en-US" sz="2799" dirty="0"/>
              <a:t>Doesn’t rely solely on income yields or stock appreciation to generate retirement income</a:t>
            </a:r>
          </a:p>
          <a:p>
            <a:pPr marL="457063" indent="-457063">
              <a:spcAft>
                <a:spcPts val="1799"/>
              </a:spcAft>
              <a:buClr>
                <a:srgbClr val="3769FF"/>
              </a:buClr>
              <a:buFont typeface="+mj-lt"/>
              <a:buAutoNum type="arabicPeriod"/>
            </a:pPr>
            <a:r>
              <a:rPr lang="en-US" sz="2799" dirty="0"/>
              <a:t>Establishes an approach to help manage market volatility </a:t>
            </a:r>
          </a:p>
          <a:p>
            <a:pPr marL="457063" indent="-457063">
              <a:spcAft>
                <a:spcPts val="1799"/>
              </a:spcAft>
              <a:buClr>
                <a:srgbClr val="3769FF"/>
              </a:buClr>
              <a:buFont typeface="+mj-lt"/>
              <a:buAutoNum type="arabicPeriod"/>
            </a:pPr>
            <a:r>
              <a:rPr lang="en-US" sz="2799" dirty="0"/>
              <a:t>Aligns investment allocations and risks with an appropriate time horizon</a:t>
            </a:r>
          </a:p>
        </p:txBody>
      </p:sp>
      <p:sp>
        <p:nvSpPr>
          <p:cNvPr id="6" name="Text Placeholder 3">
            <a:extLst>
              <a:ext uri="{FF2B5EF4-FFF2-40B4-BE49-F238E27FC236}">
                <a16:creationId xmlns:a16="http://schemas.microsoft.com/office/drawing/2014/main" id="{771F7165-06CF-4DC4-A908-70EC28E2F033}"/>
              </a:ext>
            </a:extLst>
          </p:cNvPr>
          <p:cNvSpPr>
            <a:spLocks noGrp="1"/>
          </p:cNvSpPr>
          <p:nvPr>
            <p:ph type="body" sz="quarter" idx="26"/>
          </p:nvPr>
        </p:nvSpPr>
        <p:spPr>
          <a:xfrm>
            <a:off x="457199" y="6336549"/>
            <a:ext cx="11274552" cy="246221"/>
          </a:xfrm>
        </p:spPr>
        <p:txBody>
          <a:bodyPr/>
          <a:lstStyle/>
          <a:p>
            <a:pPr lvl="2"/>
            <a:r>
              <a:rPr lang="en-US" sz="1600" b="1" i="0" dirty="0"/>
              <a:t>Diversification and asset allocation strategies do not ensure a profit or protect against a loss.</a:t>
            </a:r>
          </a:p>
        </p:txBody>
      </p:sp>
    </p:spTree>
    <p:extLst>
      <p:ext uri="{BB962C8B-B14F-4D97-AF65-F5344CB8AC3E}">
        <p14:creationId xmlns:p14="http://schemas.microsoft.com/office/powerpoint/2010/main" val="229727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90C84D0-1440-6C3C-B39E-00F851A8212B}"/>
              </a:ext>
            </a:extLst>
          </p:cNvPr>
          <p:cNvSpPr>
            <a:spLocks noGrp="1"/>
          </p:cNvSpPr>
          <p:nvPr>
            <p:ph type="body" sz="quarter" idx="11"/>
          </p:nvPr>
        </p:nvSpPr>
        <p:spPr>
          <a:xfrm>
            <a:off x="1600199" y="1810512"/>
            <a:ext cx="9137651" cy="2585323"/>
          </a:xfrm>
        </p:spPr>
        <p:txBody>
          <a:bodyPr/>
          <a:lstStyle/>
          <a:p>
            <a:pPr>
              <a:spcAft>
                <a:spcPts val="0"/>
              </a:spcAft>
            </a:pPr>
            <a:r>
              <a:rPr lang="en-US" b="0" dirty="0"/>
              <a:t>Retirement is wonderful if you have </a:t>
            </a:r>
            <a:br>
              <a:rPr lang="en-US" b="0" dirty="0"/>
            </a:br>
            <a:r>
              <a:rPr lang="en-US" b="0" dirty="0"/>
              <a:t>two essentials – </a:t>
            </a:r>
            <a:r>
              <a:rPr lang="en-US" b="1" dirty="0"/>
              <a:t>much to live on and </a:t>
            </a:r>
          </a:p>
          <a:p>
            <a:r>
              <a:rPr lang="en-US" b="1" dirty="0"/>
              <a:t>much to live for</a:t>
            </a:r>
            <a:r>
              <a:rPr lang="en-US" dirty="0"/>
              <a:t>.”</a:t>
            </a:r>
          </a:p>
          <a:p>
            <a:r>
              <a:rPr lang="en-US" sz="2000" b="0" dirty="0"/>
              <a:t>– Unknown</a:t>
            </a:r>
          </a:p>
          <a:p>
            <a:endParaRPr lang="en-US" dirty="0"/>
          </a:p>
        </p:txBody>
      </p:sp>
    </p:spTree>
    <p:extLst>
      <p:ext uri="{BB962C8B-B14F-4D97-AF65-F5344CB8AC3E}">
        <p14:creationId xmlns:p14="http://schemas.microsoft.com/office/powerpoint/2010/main" val="380858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941EBEBF-C048-162F-69C5-6CD2077C24EB}"/>
              </a:ext>
              <a:ext uri="{C183D7F6-B498-43B3-948B-1728B52AA6E4}">
                <adec:decorative xmlns:adec="http://schemas.microsoft.com/office/drawing/2017/decorative" val="1"/>
              </a:ext>
            </a:extLst>
          </p:cNvPr>
          <p:cNvSpPr txBox="1">
            <a:spLocks/>
          </p:cNvSpPr>
          <p:nvPr/>
        </p:nvSpPr>
        <p:spPr>
          <a:xfrm>
            <a:off x="9864537" y="6537960"/>
            <a:ext cx="1828800" cy="182880"/>
          </a:xfrm>
          <a:prstGeom prst="rect">
            <a:avLst/>
          </a:prstGeom>
        </p:spPr>
        <p:txBody>
          <a:bodyPr lIns="0" tIns="0" rIns="0" bIns="0" anchor="b" anchorCtr="0"/>
          <a:lstStyle>
            <a:lvl1pPr marL="0" indent="0" algn="r" defTabSz="1218895" rtl="0" eaLnBrk="1" latinLnBrk="0" hangingPunct="1">
              <a:spcBef>
                <a:spcPct val="20000"/>
              </a:spcBef>
              <a:buFont typeface="Arial" panose="020B0604020202020204" pitchFamily="34" charset="0"/>
              <a:buNone/>
              <a:defRPr sz="800" kern="1200" baseline="0">
                <a:solidFill>
                  <a:schemeClr val="tx1"/>
                </a:solidFill>
                <a:latin typeface="Arial" panose="020B0604020202020204" pitchFamily="34" charset="0"/>
                <a:ea typeface="+mn-ea"/>
                <a:cs typeface="Arial" panose="020B0604020202020204" pitchFamily="34" charset="0"/>
              </a:defRPr>
            </a:lvl1pPr>
            <a:lvl2pPr marL="4572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3pPr>
            <a:lvl4pPr marL="13716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1218895" rtl="0" eaLnBrk="1" latinLnBrk="0" hangingPunct="1">
              <a:spcBef>
                <a:spcPct val="200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marR="0" lvl="0" indent="0" algn="r" defTabSz="121889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MIL3 PPT 8/25</a:t>
            </a:r>
          </a:p>
        </p:txBody>
      </p:sp>
      <p:sp>
        <p:nvSpPr>
          <p:cNvPr id="5" name="Text Placeholder 4">
            <a:extLst>
              <a:ext uri="{FF2B5EF4-FFF2-40B4-BE49-F238E27FC236}">
                <a16:creationId xmlns:a16="http://schemas.microsoft.com/office/drawing/2014/main" id="{56E8BBD7-9733-8096-EAB4-E37E3F6B1FA6}"/>
              </a:ext>
            </a:extLst>
          </p:cNvPr>
          <p:cNvSpPr>
            <a:spLocks noGrp="1"/>
          </p:cNvSpPr>
          <p:nvPr>
            <p:ph type="body" sz="quarter" idx="26"/>
          </p:nvPr>
        </p:nvSpPr>
        <p:spPr>
          <a:xfrm>
            <a:off x="449146" y="1867814"/>
            <a:ext cx="11244191" cy="3334246"/>
          </a:xfrm>
        </p:spPr>
        <p:txBody>
          <a:bodyPr/>
          <a:lstStyle/>
          <a:p>
            <a:pPr lvl="1"/>
            <a:r>
              <a:rPr lang="en-US" sz="1400" b="1" dirty="0">
                <a:solidFill>
                  <a:srgbClr val="222222"/>
                </a:solidFill>
              </a:rPr>
              <a:t>All investments involve risks, including possible loss of principal. There are no assurances that desired outcomes from ideas outlined in this document will be attained.</a:t>
            </a:r>
          </a:p>
          <a:p>
            <a:pPr lvl="1"/>
            <a:r>
              <a:rPr lang="en-US" sz="1400" dirty="0">
                <a:solidFill>
                  <a:srgbClr val="222222"/>
                </a:solidFill>
              </a:rPr>
              <a:t>Franklin Templeton, its affiliates and its employees are not in the business of providing tax or legal advice to taxpayers. These materials and any tax-related statements are not intended or written to be used, and cannot be used or relied upon by any such taxpayer for the purpose of avoiding tax penalties or complying with any applicable tax laws or regulations. Tax-related statements, if any, may have been written in connection with the “promotion or marketing” of the transaction(s) or matter(s) addressed by these materials to the extent allowed by applicable law. Any such taxpayer should seek advice based on the taxpayer’s particular circumstances from an independent tax professional.</a:t>
            </a:r>
            <a:endParaRPr lang="de-DE" altLang="en-US" sz="1400" b="1" dirty="0"/>
          </a:p>
          <a:p>
            <a:pPr lvl="1"/>
            <a:r>
              <a:rPr lang="de-DE" altLang="en-US" sz="1400" b="1" dirty="0"/>
              <a:t>The content in this presentation is general in nature and intended for educational purposes only </a:t>
            </a:r>
            <a:r>
              <a:rPr lang="en-US" altLang="en-US" sz="1400" b="1" dirty="0"/>
              <a:t>is not directed to or based on the financial situation or needs of any particular investor, and does not constitute, and should not be construed as, investment advice, a forecast of future events, a guarantee of future results, or</a:t>
            </a:r>
            <a:r>
              <a:rPr lang="de-DE" altLang="en-US" sz="1400" b="1" dirty="0"/>
              <a:t> it should not be considered tax, legal or investment advice or an investment recommendation. Consult your financial professional for personalized advice that is tailored to your specific goals, individual situation, and risk tolerance. </a:t>
            </a:r>
          </a:p>
          <a:p>
            <a:pPr lvl="1"/>
            <a:endParaRPr lang="de-DE" altLang="en-US" sz="1400" b="1" dirty="0"/>
          </a:p>
          <a:p>
            <a:pPr lvl="1"/>
            <a:r>
              <a:rPr lang="en-US" altLang="en-US" sz="1400" dirty="0"/>
              <a:t>U.S. by Franklin Templeton, One Franklin Parkway, San Mateo, California 94403-1906, (800) DIAL BEN/342-5236, franklintempleton.com. Investments are not FDIC insured; may lose value; and are not bank guaranteed.</a:t>
            </a:r>
          </a:p>
        </p:txBody>
      </p:sp>
    </p:spTree>
    <p:extLst>
      <p:ext uri="{BB962C8B-B14F-4D97-AF65-F5344CB8AC3E}">
        <p14:creationId xmlns:p14="http://schemas.microsoft.com/office/powerpoint/2010/main" val="409643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DDA91-F52E-96BD-D055-DBC238F1F7EC}"/>
              </a:ext>
            </a:extLst>
          </p:cNvPr>
          <p:cNvSpPr>
            <a:spLocks noGrp="1"/>
          </p:cNvSpPr>
          <p:nvPr>
            <p:ph type="body" sz="quarter" idx="10"/>
          </p:nvPr>
        </p:nvSpPr>
        <p:spPr/>
        <p:txBody>
          <a:bodyPr/>
          <a:lstStyle/>
          <a:p>
            <a:pPr marL="0" marR="0" lvl="0" indent="0" algn="l" defTabSz="1218895"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Making it last</a:t>
            </a:r>
          </a:p>
          <a:p>
            <a:pPr marL="0" marR="0" lvl="0" indent="0" algn="l" defTabSz="1218895"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769FF"/>
                </a:solidFill>
                <a:effectLst/>
                <a:uLnTx/>
                <a:uFillTx/>
                <a:latin typeface="Century Gothic" panose="020B0502020202020204" pitchFamily="34" charset="0"/>
                <a:ea typeface="+mn-ea"/>
                <a:cs typeface="+mn-cs"/>
              </a:rPr>
              <a:t>Advanced retirement income strategies for everyday investors</a:t>
            </a:r>
          </a:p>
          <a:p>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823700" y="6537325"/>
            <a:ext cx="365125" cy="1841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Placeholder 6">
            <a:extLst>
              <a:ext uri="{FF2B5EF4-FFF2-40B4-BE49-F238E27FC236}">
                <a16:creationId xmlns:a16="http://schemas.microsoft.com/office/drawing/2014/main" id="{932FD6FD-58F1-E6EC-4CC5-1D098F1B0AED}"/>
              </a:ext>
              <a:ext uri="{C183D7F6-B498-43B3-948B-1728B52AA6E4}">
                <adec:decorative xmlns:adec="http://schemas.microsoft.com/office/drawing/2017/decorative" val="1"/>
              </a:ext>
            </a:extLst>
          </p:cNvPr>
          <p:cNvPicPr>
            <a:picLocks noGrp="1" noChangeAspect="1"/>
          </p:cNvPicPr>
          <p:nvPr>
            <p:ph type="pic" sz="quarter" idx="27"/>
          </p:nvPr>
        </p:nvPicPr>
        <p:blipFill>
          <a:blip r:embed="rId3"/>
          <a:srcRect l="16453" r="16453"/>
          <a:stretch/>
        </p:blipFill>
        <p:spPr>
          <a:xfrm>
            <a:off x="7159625" y="0"/>
            <a:ext cx="5029200" cy="5853113"/>
          </a:xfrm>
        </p:spPr>
      </p:pic>
    </p:spTree>
    <p:extLst>
      <p:ext uri="{BB962C8B-B14F-4D97-AF65-F5344CB8AC3E}">
        <p14:creationId xmlns:p14="http://schemas.microsoft.com/office/powerpoint/2010/main" val="13875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E4CCE-E124-4EEF-808B-DF88997C2318}" type="slidenum">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itle 7"/>
          <p:cNvSpPr>
            <a:spLocks noGrp="1"/>
          </p:cNvSpPr>
          <p:nvPr>
            <p:ph type="title"/>
          </p:nvPr>
        </p:nvSpPr>
        <p:spPr/>
        <p:txBody>
          <a:bodyPr/>
          <a:lstStyle/>
          <a:p>
            <a:r>
              <a:rPr lang="en-US" dirty="0">
                <a:solidFill>
                  <a:schemeClr val="tx1"/>
                </a:solidFill>
              </a:rPr>
              <a:t>Making it last – Retirement Income Modules</a:t>
            </a:r>
          </a:p>
        </p:txBody>
      </p:sp>
      <p:sp>
        <p:nvSpPr>
          <p:cNvPr id="2" name="Text Placeholder 3">
            <a:extLst>
              <a:ext uri="{FF2B5EF4-FFF2-40B4-BE49-F238E27FC236}">
                <a16:creationId xmlns:a16="http://schemas.microsoft.com/office/drawing/2014/main" id="{75BCA974-3CB0-80BB-5BB3-B5FE0672ECF5}"/>
              </a:ext>
            </a:extLst>
          </p:cNvPr>
          <p:cNvSpPr txBox="1">
            <a:spLocks/>
          </p:cNvSpPr>
          <p:nvPr/>
        </p:nvSpPr>
        <p:spPr>
          <a:xfrm>
            <a:off x="457200" y="1280160"/>
            <a:ext cx="11247120" cy="4389120"/>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457200" lvl="2" indent="-457200">
              <a:spcBef>
                <a:spcPts val="1200"/>
              </a:spcBef>
              <a:buClr>
                <a:srgbClr val="3769FF"/>
              </a:buClr>
              <a:buFont typeface="+mj-lt"/>
              <a:buAutoNum type="arabicPeriod"/>
            </a:pPr>
            <a:r>
              <a:rPr lang="en-US" sz="2800" dirty="0">
                <a:solidFill>
                  <a:srgbClr val="595959"/>
                </a:solidFill>
              </a:rPr>
              <a:t>Retirement income challenges</a:t>
            </a:r>
          </a:p>
          <a:p>
            <a:pPr marL="457200" lvl="2" indent="-457200">
              <a:spcBef>
                <a:spcPts val="2000"/>
              </a:spcBef>
              <a:buClr>
                <a:srgbClr val="3769FF"/>
              </a:buClr>
              <a:buFont typeface="+mj-lt"/>
              <a:buAutoNum type="arabicPeriod"/>
            </a:pPr>
            <a:r>
              <a:rPr lang="en-US" sz="2800" dirty="0">
                <a:solidFill>
                  <a:srgbClr val="595959"/>
                </a:solidFill>
              </a:rPr>
              <a:t>Social Security choices</a:t>
            </a:r>
          </a:p>
          <a:p>
            <a:pPr marL="457200" lvl="2" indent="-457200">
              <a:spcBef>
                <a:spcPts val="2000"/>
              </a:spcBef>
              <a:buClr>
                <a:srgbClr val="3769FF"/>
              </a:buClr>
              <a:buFont typeface="+mj-lt"/>
              <a:buAutoNum type="arabicPeriod"/>
            </a:pPr>
            <a:r>
              <a:rPr lang="en-US" sz="2800" b="1" dirty="0"/>
              <a:t>Building retirement income strategies</a:t>
            </a:r>
          </a:p>
          <a:p>
            <a:pPr marL="457200" lvl="2" indent="-457200">
              <a:spcBef>
                <a:spcPts val="2000"/>
              </a:spcBef>
              <a:buClr>
                <a:srgbClr val="3769FF"/>
              </a:buClr>
              <a:buFont typeface="+mj-lt"/>
              <a:buAutoNum type="arabicPeriod"/>
            </a:pPr>
            <a:r>
              <a:rPr lang="en-US" sz="2800" dirty="0">
                <a:solidFill>
                  <a:srgbClr val="595959"/>
                </a:solidFill>
              </a:rPr>
              <a:t>Tax-smart withdrawals</a:t>
            </a:r>
          </a:p>
          <a:p>
            <a:pPr marL="457200" lvl="2" indent="-457200">
              <a:spcBef>
                <a:spcPts val="2000"/>
              </a:spcBef>
              <a:buClr>
                <a:srgbClr val="3769FF"/>
              </a:buClr>
              <a:buFont typeface="+mj-lt"/>
              <a:buAutoNum type="arabicPeriod"/>
            </a:pPr>
            <a:r>
              <a:rPr lang="en-US" sz="2800" dirty="0">
                <a:solidFill>
                  <a:srgbClr val="595959"/>
                </a:solidFill>
              </a:rPr>
              <a:t>Installing guardrails for volatile markets</a:t>
            </a:r>
          </a:p>
        </p:txBody>
      </p:sp>
    </p:spTree>
    <p:extLst>
      <p:ext uri="{BB962C8B-B14F-4D97-AF65-F5344CB8AC3E}">
        <p14:creationId xmlns:p14="http://schemas.microsoft.com/office/powerpoint/2010/main" val="11196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238665-DF8F-744E-B97C-7F763C1BC3D3}"/>
              </a:ext>
            </a:extLst>
          </p:cNvPr>
          <p:cNvSpPr>
            <a:spLocks noGrp="1"/>
          </p:cNvSpPr>
          <p:nvPr>
            <p:ph type="body" sz="quarter" idx="10"/>
          </p:nvPr>
        </p:nvSpPr>
        <p:spPr/>
        <p:txBody>
          <a:bodyPr/>
          <a:lstStyle/>
          <a:p>
            <a:pPr>
              <a:spcAft>
                <a:spcPts val="3000"/>
              </a:spcAft>
            </a:pPr>
            <a:r>
              <a:rPr lang="en-US" dirty="0"/>
              <a:t>Building retirement </a:t>
            </a:r>
            <a:br>
              <a:rPr lang="en-US" dirty="0"/>
            </a:br>
            <a:r>
              <a:rPr lang="en-US" dirty="0"/>
              <a:t>income strategies</a:t>
            </a:r>
          </a:p>
          <a:p>
            <a:pPr marL="274320" indent="-274320">
              <a:buClr>
                <a:srgbClr val="3769FF"/>
              </a:buClr>
              <a:buSzPct val="110000"/>
              <a:buFont typeface="Arial" panose="020B0604020202020204" pitchFamily="34" charset="0"/>
              <a:buChar char="•"/>
            </a:pPr>
            <a:r>
              <a:rPr lang="en-US" sz="2600" cap="none" dirty="0">
                <a:latin typeface="Arial"/>
                <a:cs typeface="Arial"/>
              </a:rPr>
              <a:t>A retirement income reality check</a:t>
            </a:r>
          </a:p>
          <a:p>
            <a:pPr marL="274320" indent="-274320">
              <a:buClr>
                <a:srgbClr val="3769FF"/>
              </a:buClr>
              <a:buSzPct val="110000"/>
              <a:buFont typeface="Arial" panose="020B0604020202020204" pitchFamily="34" charset="0"/>
              <a:buChar char="•"/>
            </a:pPr>
            <a:r>
              <a:rPr lang="en-US" sz="2600" cap="none" dirty="0">
                <a:latin typeface="Arial"/>
                <a:cs typeface="Arial"/>
              </a:rPr>
              <a:t>Multi-asset plus reserve strategy</a:t>
            </a:r>
          </a:p>
          <a:p>
            <a:pPr marL="274320" indent="-274320">
              <a:buClr>
                <a:srgbClr val="3769FF"/>
              </a:buClr>
              <a:buSzPct val="110000"/>
              <a:buFont typeface="Arial" panose="020B0604020202020204" pitchFamily="34" charset="0"/>
              <a:buChar char="•"/>
            </a:pPr>
            <a:r>
              <a:rPr lang="en-US" sz="2600" cap="none" dirty="0">
                <a:latin typeface="Arial"/>
                <a:cs typeface="Arial"/>
              </a:rPr>
              <a:t>Time-based bucket strategy</a:t>
            </a:r>
          </a:p>
        </p:txBody>
      </p:sp>
      <p:pic>
        <p:nvPicPr>
          <p:cNvPr id="10" name="Picture Placeholder 9">
            <a:extLst>
              <a:ext uri="{FF2B5EF4-FFF2-40B4-BE49-F238E27FC236}">
                <a16:creationId xmlns:a16="http://schemas.microsoft.com/office/drawing/2014/main" id="{C3FEF5DB-4CBD-309B-E08C-2DE2F59F7645}"/>
              </a:ext>
              <a:ext uri="{C183D7F6-B498-43B3-948B-1728B52AA6E4}">
                <adec:decorative xmlns:adec="http://schemas.microsoft.com/office/drawing/2017/decorative" val="1"/>
              </a:ext>
            </a:extLst>
          </p:cNvPr>
          <p:cNvPicPr>
            <a:picLocks noGrp="1" noChangeAspect="1"/>
          </p:cNvPicPr>
          <p:nvPr>
            <p:ph type="pic" sz="quarter" idx="27"/>
          </p:nvPr>
        </p:nvPicPr>
        <p:blipFill>
          <a:blip r:embed="rId3"/>
          <a:srcRect l="394" r="394"/>
          <a:stretch/>
        </p:blipFill>
        <p:spPr/>
      </p:pic>
    </p:spTree>
    <p:extLst>
      <p:ext uri="{BB962C8B-B14F-4D97-AF65-F5344CB8AC3E}">
        <p14:creationId xmlns:p14="http://schemas.microsoft.com/office/powerpoint/2010/main" val="425021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523CFB-0872-0542-92D5-42ABB772B52F}"/>
              </a:ext>
            </a:extLst>
          </p:cNvPr>
          <p:cNvSpPr>
            <a:spLocks noGrp="1"/>
          </p:cNvSpPr>
          <p:nvPr>
            <p:ph type="body" sz="quarter" idx="32"/>
          </p:nvPr>
        </p:nvSpPr>
        <p:spPr>
          <a:xfrm>
            <a:off x="457199" y="182880"/>
            <a:ext cx="9318171" cy="776863"/>
          </a:xfrm>
        </p:spPr>
        <p:txBody>
          <a:bodyPr/>
          <a:lstStyle/>
          <a:p>
            <a:r>
              <a:rPr lang="en-US" dirty="0">
                <a:solidFill>
                  <a:schemeClr val="tx1"/>
                </a:solidFill>
              </a:rPr>
              <a:t>Living off the interest</a:t>
            </a:r>
          </a:p>
        </p:txBody>
      </p:sp>
      <p:sp>
        <p:nvSpPr>
          <p:cNvPr id="9" name="Text Placeholder 3">
            <a:extLst>
              <a:ext uri="{FF2B5EF4-FFF2-40B4-BE49-F238E27FC236}">
                <a16:creationId xmlns:a16="http://schemas.microsoft.com/office/drawing/2014/main" id="{781D29B9-2190-904D-A5A8-984247762AA6}"/>
              </a:ext>
            </a:extLst>
          </p:cNvPr>
          <p:cNvSpPr>
            <a:spLocks noGrp="1"/>
          </p:cNvSpPr>
          <p:nvPr>
            <p:ph type="body" sz="quarter" idx="14"/>
          </p:nvPr>
        </p:nvSpPr>
        <p:spPr>
          <a:xfrm>
            <a:off x="457198" y="1280160"/>
            <a:ext cx="9423919" cy="548640"/>
          </a:xfrm>
        </p:spPr>
        <p:txBody>
          <a:bodyPr/>
          <a:lstStyle/>
          <a:p>
            <a:r>
              <a:rPr lang="en-US" dirty="0"/>
              <a:t>Annual income from a $500,000 money market fund investment over the last 30 years</a:t>
            </a:r>
          </a:p>
        </p:txBody>
      </p:sp>
      <p:graphicFrame>
        <p:nvGraphicFramePr>
          <p:cNvPr id="16" name="Chart 15" descr="Bar chart titled 'Living off the interest' showing annual income from a $500,000 money market fund investment from 1994 to 2024. Income fluctuates between $0 and $25,000, with a line marking the $10,000 annual income threshold. The chart illustrates variability in returns over 30 years.">
            <a:extLst>
              <a:ext uri="{FF2B5EF4-FFF2-40B4-BE49-F238E27FC236}">
                <a16:creationId xmlns:a16="http://schemas.microsoft.com/office/drawing/2014/main" id="{5F218283-FF12-49B1-B4DE-F4BADC77E008}"/>
              </a:ext>
            </a:extLst>
          </p:cNvPr>
          <p:cNvGraphicFramePr/>
          <p:nvPr>
            <p:extLst>
              <p:ext uri="{D42A27DB-BD31-4B8C-83A1-F6EECF244321}">
                <p14:modId xmlns:p14="http://schemas.microsoft.com/office/powerpoint/2010/main" val="2658014774"/>
              </p:ext>
            </p:extLst>
          </p:nvPr>
        </p:nvGraphicFramePr>
        <p:xfrm>
          <a:off x="457200" y="1737360"/>
          <a:ext cx="96012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1083479-C3E7-3C45-8F82-9FA6F43FD6F8}"/>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5</a:t>
            </a:fld>
            <a:endParaRPr lang="en-US" dirty="0"/>
          </a:p>
        </p:txBody>
      </p:sp>
      <p:sp>
        <p:nvSpPr>
          <p:cNvPr id="15" name="TextBox 14">
            <a:extLst>
              <a:ext uri="{FF2B5EF4-FFF2-40B4-BE49-F238E27FC236}">
                <a16:creationId xmlns:a16="http://schemas.microsoft.com/office/drawing/2014/main" id="{4AB31CAF-8152-1925-C93D-02A020714386}"/>
              </a:ext>
              <a:ext uri="{C183D7F6-B498-43B3-948B-1728B52AA6E4}">
                <adec:decorative xmlns:adec="http://schemas.microsoft.com/office/drawing/2017/decorative" val="1"/>
              </a:ext>
            </a:extLst>
          </p:cNvPr>
          <p:cNvSpPr txBox="1"/>
          <p:nvPr/>
        </p:nvSpPr>
        <p:spPr>
          <a:xfrm>
            <a:off x="9607978" y="5345892"/>
            <a:ext cx="481780" cy="292388"/>
          </a:xfrm>
          <a:prstGeom prst="rect">
            <a:avLst/>
          </a:prstGeom>
          <a:noFill/>
        </p:spPr>
        <p:txBody>
          <a:bodyPr wrap="square" rtlCol="0">
            <a:spAutoFit/>
          </a:bodyPr>
          <a:lstStyle/>
          <a:p>
            <a:r>
              <a:rPr lang="en-US" sz="1300" b="1" dirty="0">
                <a:latin typeface="Arial Narrow" panose="020B0606020202030204" pitchFamily="34" charset="0"/>
              </a:rPr>
              <a:t>2024</a:t>
            </a:r>
          </a:p>
        </p:txBody>
      </p:sp>
      <p:sp>
        <p:nvSpPr>
          <p:cNvPr id="5" name="Text Placeholder 4">
            <a:extLst>
              <a:ext uri="{FF2B5EF4-FFF2-40B4-BE49-F238E27FC236}">
                <a16:creationId xmlns:a16="http://schemas.microsoft.com/office/drawing/2014/main" id="{8E2C9423-9876-7145-91F5-53303B6AC46F}"/>
              </a:ext>
            </a:extLst>
          </p:cNvPr>
          <p:cNvSpPr>
            <a:spLocks noGrp="1"/>
          </p:cNvSpPr>
          <p:nvPr>
            <p:ph type="body" sz="quarter" idx="26"/>
          </p:nvPr>
        </p:nvSpPr>
        <p:spPr>
          <a:xfrm>
            <a:off x="457073" y="5853454"/>
            <a:ext cx="11274552" cy="728405"/>
          </a:xfrm>
        </p:spPr>
        <p:txBody>
          <a:bodyPr/>
          <a:lstStyle/>
          <a:p>
            <a:pPr lvl="2"/>
            <a:r>
              <a:rPr lang="en-US" dirty="0"/>
              <a:t>This chart is for illustrative purposes only and does not reflect the performance of any Franklin Templeton fund.</a:t>
            </a:r>
          </a:p>
          <a:p>
            <a:pPr lvl="1"/>
            <a:r>
              <a:rPr lang="en-US" sz="1200" i="1" dirty="0"/>
              <a:t>Past performance does not guarantee future results.</a:t>
            </a:r>
          </a:p>
          <a:p>
            <a:r>
              <a:rPr lang="en-US" dirty="0"/>
              <a:t>Source: Source: Lipper for Investment Management. Annual income is based on an average of month end Lipper Money Market Fund yields each calendar year. Indexes are unmanaged and one cannot invest directly in an index. Index returns do not reflect any fees, expenses or sales charges. </a:t>
            </a:r>
          </a:p>
        </p:txBody>
      </p:sp>
      <p:cxnSp>
        <p:nvCxnSpPr>
          <p:cNvPr id="7" name="Straight Connector 6">
            <a:extLst>
              <a:ext uri="{FF2B5EF4-FFF2-40B4-BE49-F238E27FC236}">
                <a16:creationId xmlns:a16="http://schemas.microsoft.com/office/drawing/2014/main" id="{117291E6-C1D5-CAD2-B9F7-4242A82FA201}"/>
              </a:ext>
              <a:ext uri="{C183D7F6-B498-43B3-948B-1728B52AA6E4}">
                <adec:decorative xmlns:adec="http://schemas.microsoft.com/office/drawing/2017/decorative" val="1"/>
              </a:ext>
            </a:extLst>
          </p:cNvPr>
          <p:cNvCxnSpPr>
            <a:cxnSpLocks/>
          </p:cNvCxnSpPr>
          <p:nvPr/>
        </p:nvCxnSpPr>
        <p:spPr>
          <a:xfrm flipH="1">
            <a:off x="1155804" y="3934673"/>
            <a:ext cx="8770775" cy="0"/>
          </a:xfrm>
          <a:prstGeom prst="line">
            <a:avLst/>
          </a:prstGeom>
          <a:ln w="50800">
            <a:solidFill>
              <a:srgbClr val="FF60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821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wipe(down)">
                                      <p:cBhvr>
                                        <p:cTn id="7" dur="500"/>
                                        <p:tgtEl>
                                          <p:spTgt spid="1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down)">
                                      <p:cBhvr>
                                        <p:cTn id="16" dur="500"/>
                                        <p:tgtEl>
                                          <p:spTgt spid="1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animBg="0"/>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523CFB-0872-0542-92D5-42ABB772B52F}"/>
              </a:ext>
            </a:extLst>
          </p:cNvPr>
          <p:cNvSpPr>
            <a:spLocks noGrp="1"/>
          </p:cNvSpPr>
          <p:nvPr>
            <p:ph type="body" sz="quarter" idx="32"/>
          </p:nvPr>
        </p:nvSpPr>
        <p:spPr>
          <a:xfrm>
            <a:off x="457199" y="182880"/>
            <a:ext cx="9318171" cy="776863"/>
          </a:xfrm>
        </p:spPr>
        <p:txBody>
          <a:bodyPr/>
          <a:lstStyle/>
          <a:p>
            <a:r>
              <a:rPr lang="en-US" dirty="0">
                <a:solidFill>
                  <a:schemeClr val="tx1"/>
                </a:solidFill>
              </a:rPr>
              <a:t>Stocks have delivered strong historical returns but the ride is often bumpy</a:t>
            </a:r>
          </a:p>
          <a:p>
            <a:endParaRPr lang="en-US" dirty="0">
              <a:solidFill>
                <a:schemeClr val="tx1"/>
              </a:solidFill>
            </a:endParaRPr>
          </a:p>
        </p:txBody>
      </p:sp>
      <p:sp>
        <p:nvSpPr>
          <p:cNvPr id="9" name="Text Placeholder 3">
            <a:extLst>
              <a:ext uri="{FF2B5EF4-FFF2-40B4-BE49-F238E27FC236}">
                <a16:creationId xmlns:a16="http://schemas.microsoft.com/office/drawing/2014/main" id="{781D29B9-2190-904D-A5A8-984247762AA6}"/>
              </a:ext>
            </a:extLst>
          </p:cNvPr>
          <p:cNvSpPr>
            <a:spLocks noGrp="1"/>
          </p:cNvSpPr>
          <p:nvPr>
            <p:ph type="body" sz="quarter" idx="14"/>
          </p:nvPr>
        </p:nvSpPr>
        <p:spPr>
          <a:xfrm>
            <a:off x="457199" y="1280160"/>
            <a:ext cx="8686800" cy="548640"/>
          </a:xfrm>
        </p:spPr>
        <p:txBody>
          <a:bodyPr/>
          <a:lstStyle/>
          <a:p>
            <a:r>
              <a:rPr lang="en-US" dirty="0"/>
              <a:t>S&amp;P 500 index average annual total returns over the last 30 years</a:t>
            </a:r>
          </a:p>
        </p:txBody>
      </p:sp>
      <p:sp>
        <p:nvSpPr>
          <p:cNvPr id="12" name="AVG total text">
            <a:extLst>
              <a:ext uri="{FF2B5EF4-FFF2-40B4-BE49-F238E27FC236}">
                <a16:creationId xmlns:a16="http://schemas.microsoft.com/office/drawing/2014/main" id="{98616345-7966-F94B-A41E-B28A65D1BCAA}"/>
              </a:ext>
              <a:ext uri="{C183D7F6-B498-43B3-948B-1728B52AA6E4}">
                <adec:decorative xmlns:adec="http://schemas.microsoft.com/office/drawing/2017/decorative" val="1"/>
              </a:ext>
            </a:extLst>
          </p:cNvPr>
          <p:cNvSpPr>
            <a:spLocks noGrp="1"/>
          </p:cNvSpPr>
          <p:nvPr>
            <p:ph sz="quarter" idx="27"/>
          </p:nvPr>
        </p:nvSpPr>
        <p:spPr>
          <a:xfrm>
            <a:off x="457198" y="1817297"/>
            <a:ext cx="8686800" cy="815546"/>
          </a:xfrm>
        </p:spPr>
        <p:txBody>
          <a:bodyPr/>
          <a:lstStyle/>
          <a:p>
            <a:r>
              <a:rPr lang="en-US" dirty="0"/>
              <a:t>The average annual total return of the </a:t>
            </a:r>
            <a:r>
              <a:rPr lang="en-US" b="1" dirty="0"/>
              <a:t>S&amp;P 500 Index </a:t>
            </a:r>
            <a:br>
              <a:rPr lang="en-US" dirty="0"/>
            </a:br>
            <a:r>
              <a:rPr lang="en-US" dirty="0"/>
              <a:t>over the last 30 years was:</a:t>
            </a:r>
          </a:p>
        </p:txBody>
      </p:sp>
      <p:graphicFrame>
        <p:nvGraphicFramePr>
          <p:cNvPr id="16" name="Chart 15" descr="Bar graph titled 'S&amp;P 500 index average annual total returns over the last 30 years,' showing yearly returns from 1994 to 2023. Returns range from -40% to +40%, with a red line marking the average return of 10.88%. Positive years are in teal, negative in blue. The chart highlights the volatility and long-term strength of stock market performance.">
            <a:extLst>
              <a:ext uri="{FF2B5EF4-FFF2-40B4-BE49-F238E27FC236}">
                <a16:creationId xmlns:a16="http://schemas.microsoft.com/office/drawing/2014/main" id="{5F218283-FF12-49B1-B4DE-F4BADC77E008}"/>
              </a:ext>
            </a:extLst>
          </p:cNvPr>
          <p:cNvGraphicFramePr/>
          <p:nvPr>
            <p:extLst>
              <p:ext uri="{D42A27DB-BD31-4B8C-83A1-F6EECF244321}">
                <p14:modId xmlns:p14="http://schemas.microsoft.com/office/powerpoint/2010/main" val="1006138056"/>
              </p:ext>
            </p:extLst>
          </p:nvPr>
        </p:nvGraphicFramePr>
        <p:xfrm>
          <a:off x="457200" y="1737360"/>
          <a:ext cx="96012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1083479-C3E7-3C45-8F82-9FA6F43FD6F8}"/>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6</a:t>
            </a:fld>
            <a:endParaRPr lang="en-US" dirty="0"/>
          </a:p>
        </p:txBody>
      </p:sp>
      <p:cxnSp>
        <p:nvCxnSpPr>
          <p:cNvPr id="11" name="Straight Connector 10">
            <a:extLst>
              <a:ext uri="{FF2B5EF4-FFF2-40B4-BE49-F238E27FC236}">
                <a16:creationId xmlns:a16="http://schemas.microsoft.com/office/drawing/2014/main" id="{F7298986-25DD-2C4C-9286-7D6BCFEF5752}"/>
              </a:ext>
              <a:ext uri="{C183D7F6-B498-43B3-948B-1728B52AA6E4}">
                <adec:decorative xmlns:adec="http://schemas.microsoft.com/office/drawing/2017/decorative" val="1"/>
              </a:ext>
            </a:extLst>
          </p:cNvPr>
          <p:cNvCxnSpPr>
            <a:cxnSpLocks/>
          </p:cNvCxnSpPr>
          <p:nvPr/>
        </p:nvCxnSpPr>
        <p:spPr>
          <a:xfrm>
            <a:off x="1005837" y="3091815"/>
            <a:ext cx="8906648" cy="0"/>
          </a:xfrm>
          <a:prstGeom prst="line">
            <a:avLst/>
          </a:prstGeom>
          <a:ln w="50800">
            <a:solidFill>
              <a:srgbClr val="FF6035"/>
            </a:solidFill>
            <a:prstDash val="solid"/>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13985671-4891-AB40-A136-7B906F2A38C4}"/>
              </a:ext>
              <a:ext uri="{C183D7F6-B498-43B3-948B-1728B52AA6E4}">
                <adec:decorative xmlns:adec="http://schemas.microsoft.com/office/drawing/2017/decorative" val="1"/>
              </a:ext>
            </a:extLst>
          </p:cNvPr>
          <p:cNvSpPr>
            <a:spLocks noChangeAspect="1"/>
          </p:cNvSpPr>
          <p:nvPr/>
        </p:nvSpPr>
        <p:spPr>
          <a:xfrm rot="16200000">
            <a:off x="876998" y="2973081"/>
            <a:ext cx="318211" cy="274320"/>
          </a:xfrm>
          <a:prstGeom prst="triangle">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
            <a:extLst>
              <a:ext uri="{FF2B5EF4-FFF2-40B4-BE49-F238E27FC236}">
                <a16:creationId xmlns:a16="http://schemas.microsoft.com/office/drawing/2014/main" id="{D025F5B6-9390-CE43-AF8F-E8B3FF25F2E2}"/>
              </a:ext>
              <a:ext uri="{C183D7F6-B498-43B3-948B-1728B52AA6E4}">
                <adec:decorative xmlns:adec="http://schemas.microsoft.com/office/drawing/2017/decorative" val="1"/>
              </a:ext>
            </a:extLst>
          </p:cNvPr>
          <p:cNvSpPr txBox="1">
            <a:spLocks/>
          </p:cNvSpPr>
          <p:nvPr/>
        </p:nvSpPr>
        <p:spPr>
          <a:xfrm>
            <a:off x="457199" y="2779776"/>
            <a:ext cx="1645920" cy="640080"/>
          </a:xfrm>
          <a:prstGeom prst="rect">
            <a:avLst/>
          </a:prstGeom>
          <a:solidFill>
            <a:srgbClr val="FF6035"/>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a:solidFill>
                  <a:schemeClr val="bg1"/>
                </a:solidFill>
              </a:rPr>
              <a:t>10.88%</a:t>
            </a:r>
          </a:p>
        </p:txBody>
      </p:sp>
      <p:sp>
        <p:nvSpPr>
          <p:cNvPr id="15" name="TextBox 14">
            <a:extLst>
              <a:ext uri="{FF2B5EF4-FFF2-40B4-BE49-F238E27FC236}">
                <a16:creationId xmlns:a16="http://schemas.microsoft.com/office/drawing/2014/main" id="{4AB31CAF-8152-1925-C93D-02A020714386}"/>
              </a:ext>
              <a:ext uri="{C183D7F6-B498-43B3-948B-1728B52AA6E4}">
                <adec:decorative xmlns:adec="http://schemas.microsoft.com/office/drawing/2017/decorative" val="1"/>
              </a:ext>
            </a:extLst>
          </p:cNvPr>
          <p:cNvSpPr txBox="1"/>
          <p:nvPr/>
        </p:nvSpPr>
        <p:spPr>
          <a:xfrm>
            <a:off x="9607978" y="5345892"/>
            <a:ext cx="481780" cy="292388"/>
          </a:xfrm>
          <a:prstGeom prst="rect">
            <a:avLst/>
          </a:prstGeom>
          <a:noFill/>
        </p:spPr>
        <p:txBody>
          <a:bodyPr wrap="square" rtlCol="0">
            <a:spAutoFit/>
          </a:bodyPr>
          <a:lstStyle/>
          <a:p>
            <a:r>
              <a:rPr lang="en-US" sz="1300" b="1" dirty="0">
                <a:latin typeface="Arial Narrow" panose="020B0606020202030204" pitchFamily="34" charset="0"/>
              </a:rPr>
              <a:t>2023</a:t>
            </a:r>
          </a:p>
        </p:txBody>
      </p:sp>
      <p:sp>
        <p:nvSpPr>
          <p:cNvPr id="5" name="Text Placeholder 4">
            <a:extLst>
              <a:ext uri="{FF2B5EF4-FFF2-40B4-BE49-F238E27FC236}">
                <a16:creationId xmlns:a16="http://schemas.microsoft.com/office/drawing/2014/main" id="{8E2C9423-9876-7145-91F5-53303B6AC46F}"/>
              </a:ext>
            </a:extLst>
          </p:cNvPr>
          <p:cNvSpPr>
            <a:spLocks noGrp="1"/>
          </p:cNvSpPr>
          <p:nvPr>
            <p:ph type="body" sz="quarter" idx="26"/>
          </p:nvPr>
        </p:nvSpPr>
        <p:spPr>
          <a:xfrm>
            <a:off x="457073" y="6007343"/>
            <a:ext cx="11274552" cy="574516"/>
          </a:xfrm>
        </p:spPr>
        <p:txBody>
          <a:bodyPr/>
          <a:lstStyle/>
          <a:p>
            <a:pPr lvl="2"/>
            <a:r>
              <a:rPr lang="en-US" dirty="0"/>
              <a:t>This chart is for illustrative purposes only and does not reflect the performance of any Franklin Templeton fund.</a:t>
            </a:r>
          </a:p>
          <a:p>
            <a:pPr lvl="1"/>
            <a:r>
              <a:rPr lang="en-US" sz="1200" i="1" dirty="0"/>
              <a:t>Past performance does not guarantee future results.</a:t>
            </a:r>
          </a:p>
          <a:p>
            <a:r>
              <a:rPr lang="en-US" dirty="0"/>
              <a:t>Source: © 2024 Morningstar, Inc. Indexes are unmanaged and one cannot invest directly in an index. Index returns do not reflect any fees, expenses or sales charges. </a:t>
            </a:r>
          </a:p>
        </p:txBody>
      </p:sp>
    </p:spTree>
    <p:extLst>
      <p:ext uri="{BB962C8B-B14F-4D97-AF65-F5344CB8AC3E}">
        <p14:creationId xmlns:p14="http://schemas.microsoft.com/office/powerpoint/2010/main" val="3953086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0" nodeType="clickEffect">
                                  <p:stCondLst>
                                    <p:cond delay="0"/>
                                  </p:stCondLst>
                                  <p:childTnLst>
                                    <p:animEffect transition="out" filter="wipe(right)">
                                      <p:cBhvr>
                                        <p:cTn id="13" dur="250"/>
                                        <p:tgtEl>
                                          <p:spTgt spid="12">
                                            <p:txEl>
                                              <p:pRg st="0" end="0"/>
                                            </p:txEl>
                                          </p:spTgt>
                                        </p:tgtEl>
                                      </p:cBhvr>
                                    </p:animEffect>
                                    <p:set>
                                      <p:cBhvr>
                                        <p:cTn id="14" dur="1" fill="hold">
                                          <p:stCondLst>
                                            <p:cond delay="249"/>
                                          </p:stCondLst>
                                        </p:cTn>
                                        <p:tgtEl>
                                          <p:spTgt spid="12">
                                            <p:txEl>
                                              <p:pRg st="0" end="0"/>
                                            </p:txEl>
                                          </p:spTgt>
                                        </p:tgtEl>
                                        <p:attrNameLst>
                                          <p:attrName>style.visibility</p:attrName>
                                        </p:attrNameLst>
                                      </p:cBhvr>
                                      <p:to>
                                        <p:strVal val="hidden"/>
                                      </p:to>
                                    </p:set>
                                  </p:childTnLst>
                                </p:cTn>
                              </p:par>
                            </p:childTnLst>
                          </p:cTn>
                        </p:par>
                        <p:par>
                          <p:cTn id="15" fill="hold">
                            <p:stCondLst>
                              <p:cond delay="250"/>
                            </p:stCondLst>
                            <p:childTnLst>
                              <p:par>
                                <p:cTn id="16" presetID="0" presetClass="path" presetSubtype="0" accel="50000" decel="50000" fill="hold" grpId="1" nodeType="afterEffect">
                                  <p:stCondLst>
                                    <p:cond delay="0"/>
                                  </p:stCondLst>
                                  <p:childTnLst>
                                    <p:animMotion origin="layout" path="M 4.74603E-6 -1.85185E-6 L 0.79525 -0.00023 " pathEditMode="relative" rAng="0" ptsTypes="AA">
                                      <p:cBhvr>
                                        <p:cTn id="17" dur="1000" fill="hold"/>
                                        <p:tgtEl>
                                          <p:spTgt spid="13"/>
                                        </p:tgtEl>
                                        <p:attrNameLst>
                                          <p:attrName>ppt_x</p:attrName>
                                          <p:attrName>ppt_y</p:attrName>
                                        </p:attrNameLst>
                                      </p:cBhvr>
                                      <p:rCtr x="39763" y="-23"/>
                                    </p:animMotion>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nodeType="withEffect">
                                  <p:stCondLst>
                                    <p:cond delay="5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par>
                                <p:cTn id="26" presetID="22" presetClass="entr" presetSubtype="8" fill="hold" grpId="0" nodeType="withEffect">
                                  <p:stCondLst>
                                    <p:cond delay="5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par>
                                <p:cTn id="29" presetID="22" presetClass="entr" presetSubtype="8" fill="hold" grpId="0" nodeType="withEffect">
                                  <p:stCondLst>
                                    <p:cond delay="75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Graphic spid="16" grpId="0">
        <p:bldAsOne/>
      </p:bldGraphic>
      <p:bldP spid="14" grpId="0" animBg="1"/>
      <p:bldP spid="13" grpId="0" animBg="1"/>
      <p:bldP spid="13" grpId="1"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Multi-asset plus reserve strategy</a:t>
            </a:r>
          </a:p>
        </p:txBody>
      </p:sp>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7</a:t>
            </a:fld>
            <a:endParaRPr lang="en-US" dirty="0"/>
          </a:p>
        </p:txBody>
      </p:sp>
      <p:sp>
        <p:nvSpPr>
          <p:cNvPr id="8" name="TextBox 7">
            <a:extLst>
              <a:ext uri="{FF2B5EF4-FFF2-40B4-BE49-F238E27FC236}">
                <a16:creationId xmlns:a16="http://schemas.microsoft.com/office/drawing/2014/main" id="{CF308463-6988-FD47-B05F-D9F7C01701E1}"/>
              </a:ext>
              <a:ext uri="{C183D7F6-B498-43B3-948B-1728B52AA6E4}">
                <adec:decorative xmlns:adec="http://schemas.microsoft.com/office/drawing/2017/decorative" val="1"/>
              </a:ext>
            </a:extLst>
          </p:cNvPr>
          <p:cNvSpPr txBox="1"/>
          <p:nvPr/>
        </p:nvSpPr>
        <p:spPr>
          <a:xfrm>
            <a:off x="5307809" y="3749040"/>
            <a:ext cx="2384917" cy="365760"/>
          </a:xfrm>
          <a:prstGeom prst="rect">
            <a:avLst/>
          </a:prstGeom>
          <a:solidFill>
            <a:srgbClr val="3769FF"/>
          </a:solidFill>
        </p:spPr>
        <p:txBody>
          <a:bodyPr wrap="square" lIns="0" tIns="0" rIns="0" bIns="0" rtlCol="0" anchor="ctr" anchorCtr="0">
            <a:noAutofit/>
          </a:bodyPr>
          <a:lstStyle/>
          <a:p>
            <a:pPr algn="ctr">
              <a:defRPr/>
            </a:pPr>
            <a:r>
              <a:rPr lang="en-US" b="1" dirty="0">
                <a:solidFill>
                  <a:schemeClr val="bg1"/>
                </a:solidFill>
              </a:rPr>
              <a:t>Retirement Assets</a:t>
            </a:r>
          </a:p>
        </p:txBody>
      </p:sp>
      <p:sp>
        <p:nvSpPr>
          <p:cNvPr id="9" name="TextBox 8">
            <a:extLst>
              <a:ext uri="{FF2B5EF4-FFF2-40B4-BE49-F238E27FC236}">
                <a16:creationId xmlns:a16="http://schemas.microsoft.com/office/drawing/2014/main" id="{FA69188B-BFCB-EE47-B660-B4C68017E7C4}"/>
              </a:ext>
              <a:ext uri="{C183D7F6-B498-43B3-948B-1728B52AA6E4}">
                <adec:decorative xmlns:adec="http://schemas.microsoft.com/office/drawing/2017/decorative" val="1"/>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1463040"/>
            <a:ext cx="2926080" cy="2926080"/>
          </a:xfrm>
          <a:prstGeom prst="rect">
            <a:avLst/>
          </a:prstGeom>
        </p:spPr>
      </p:pic>
      <p:sp>
        <p:nvSpPr>
          <p:cNvPr id="13" name="TextBox 12">
            <a:extLst>
              <a:ext uri="{FF2B5EF4-FFF2-40B4-BE49-F238E27FC236}">
                <a16:creationId xmlns:a16="http://schemas.microsoft.com/office/drawing/2014/main" id="{68FAE6DD-0BFA-184A-99C9-2872F3C34881}"/>
              </a:ext>
              <a:ext uri="{C183D7F6-B498-43B3-948B-1728B52AA6E4}">
                <adec:decorative xmlns:adec="http://schemas.microsoft.com/office/drawing/2017/decorative" val="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 uri="{C183D7F6-B498-43B3-948B-1728B52AA6E4}">
                <adec:decorative xmlns:adec="http://schemas.microsoft.com/office/drawing/2017/decorative" val="1"/>
              </a:ext>
            </a:extLst>
          </p:cNvPr>
          <p:cNvSpPr>
            <a:spLocks noChangeAspect="1"/>
          </p:cNvSpPr>
          <p:nvPr/>
        </p:nvSpPr>
        <p:spPr>
          <a:xfrm>
            <a:off x="8503920" y="2468880"/>
            <a:ext cx="914400" cy="914400"/>
          </a:xfrm>
          <a:prstGeom prst="ellipse">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CA2E7037-D030-E34E-812F-7B59C522CA3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pic>
        <p:nvPicPr>
          <p:cNvPr id="14" name="egg L">
            <a:extLst>
              <a:ext uri="{FF2B5EF4-FFF2-40B4-BE49-F238E27FC236}">
                <a16:creationId xmlns:a16="http://schemas.microsoft.com/office/drawing/2014/main" id="{3F1A4141-7298-004D-B7E8-8DD0C88D636B}"/>
              </a:ext>
              <a:ext uri="{C183D7F6-B498-43B3-948B-1728B52AA6E4}">
                <adec:decorative xmlns:adec="http://schemas.microsoft.com/office/drawing/2017/decorative" val="1"/>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9240" y="1828800"/>
            <a:ext cx="1828800" cy="1828800"/>
          </a:xfrm>
          <a:prstGeom prst="rect">
            <a:avLst/>
          </a:prstGeom>
        </p:spPr>
      </p:pic>
      <p:pic>
        <p:nvPicPr>
          <p:cNvPr id="16" name="egg S">
            <a:extLst>
              <a:ext uri="{FF2B5EF4-FFF2-40B4-BE49-F238E27FC236}">
                <a16:creationId xmlns:a16="http://schemas.microsoft.com/office/drawing/2014/main" id="{073C46DD-9515-414E-A9BE-B4C05C1C0E8A}"/>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89320" y="2011680"/>
            <a:ext cx="1828800" cy="1828800"/>
          </a:xfrm>
          <a:prstGeom prst="rect">
            <a:avLst/>
          </a:prstGeom>
        </p:spPr>
      </p:pic>
      <p:pic>
        <p:nvPicPr>
          <p:cNvPr id="11" name="nest">
            <a:extLst>
              <a:ext uri="{FF2B5EF4-FFF2-40B4-BE49-F238E27FC236}">
                <a16:creationId xmlns:a16="http://schemas.microsoft.com/office/drawing/2014/main" id="{26A3BF9E-CEB7-1B45-B999-0E8CC74DBFBE}"/>
              </a:ext>
              <a:ext uri="{C183D7F6-B498-43B3-948B-1728B52AA6E4}">
                <adec:decorative xmlns:adec="http://schemas.microsoft.com/office/drawing/2017/decorative" val="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7840" y="2011680"/>
            <a:ext cx="1828800" cy="1828800"/>
          </a:xfrm>
          <a:prstGeom prst="rect">
            <a:avLst/>
          </a:prstGeom>
        </p:spPr>
      </p:pic>
      <p:sp>
        <p:nvSpPr>
          <p:cNvPr id="4" name="Rectangle 3" descr="The image illustrates a retirement strategy with two portfolios: a multi-asset portfolio investing in stocks and bonds, and a reserve portfolio holding 2–3 years of cash or fixed income for conservative investment. A piggy bank icon represents retirement assets, and the diagram visually separates growth and reserve components.">
            <a:extLst>
              <a:ext uri="{FF2B5EF4-FFF2-40B4-BE49-F238E27FC236}">
                <a16:creationId xmlns:a16="http://schemas.microsoft.com/office/drawing/2014/main" id="{24C34E9A-7090-D8B7-17E0-92949E7BE600}"/>
              </a:ext>
            </a:extLst>
          </p:cNvPr>
          <p:cNvSpPr/>
          <p:nvPr/>
        </p:nvSpPr>
        <p:spPr>
          <a:xfrm>
            <a:off x="274320" y="1120140"/>
            <a:ext cx="11670030" cy="541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2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1"/>
                                        </p:tgtEl>
                                      </p:cBhvr>
                                    </p:animEffect>
                                    <p:set>
                                      <p:cBhvr>
                                        <p:cTn id="7" dur="1" fill="hold">
                                          <p:stCondLst>
                                            <p:cond delay="249"/>
                                          </p:stCondLst>
                                        </p:cTn>
                                        <p:tgtEl>
                                          <p:spTgt spid="11"/>
                                        </p:tgtEl>
                                        <p:attrNameLst>
                                          <p:attrName>style.visibility</p:attrName>
                                        </p:attrNameLst>
                                      </p:cBhvr>
                                      <p:to>
                                        <p:strVal val="hidden"/>
                                      </p:to>
                                    </p:set>
                                  </p:childTnLst>
                                </p:cTn>
                              </p:par>
                            </p:childTnLst>
                          </p:cTn>
                        </p:par>
                        <p:par>
                          <p:cTn id="8" fill="hold">
                            <p:stCondLst>
                              <p:cond delay="250"/>
                            </p:stCondLst>
                            <p:childTnLst>
                              <p:par>
                                <p:cTn id="9" presetID="42" presetClass="path" presetSubtype="0" accel="50000" decel="50000" fill="hold" nodeType="afterEffect">
                                  <p:stCondLst>
                                    <p:cond delay="0"/>
                                  </p:stCondLst>
                                  <p:childTnLst>
                                    <p:animMotion origin="layout" path="M 4.07919E-6 0 L -0.24864 0.00671 " pathEditMode="relative" rAng="0" ptsTypes="AA">
                                      <p:cBhvr>
                                        <p:cTn id="10" dur="750" fill="hold"/>
                                        <p:tgtEl>
                                          <p:spTgt spid="14"/>
                                        </p:tgtEl>
                                        <p:attrNameLst>
                                          <p:attrName>ppt_x</p:attrName>
                                          <p:attrName>ppt_y</p:attrName>
                                        </p:attrNameLst>
                                      </p:cBhvr>
                                      <p:rCtr x="-12438" y="324"/>
                                    </p:animMotion>
                                  </p:childTnLst>
                                </p:cTn>
                              </p:par>
                            </p:childTnLst>
                          </p:cTn>
                        </p:par>
                        <p:par>
                          <p:cTn id="11" fill="hold">
                            <p:stCondLst>
                              <p:cond delay="1000"/>
                            </p:stCondLst>
                            <p:childTnLst>
                              <p:par>
                                <p:cTn id="12" presetID="53" presetClass="entr" presetSubtype="16" fill="hold" nodeType="afterEffect">
                                  <p:stCondLst>
                                    <p:cond delay="25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10" presetClass="exit" presetSubtype="0" fill="hold" nodeType="withEffect">
                                  <p:stCondLst>
                                    <p:cond delay="250"/>
                                  </p:stCondLst>
                                  <p:childTnLst>
                                    <p:animEffect transition="out" filter="fade">
                                      <p:cBhvr>
                                        <p:cTn id="18" dur="250"/>
                                        <p:tgtEl>
                                          <p:spTgt spid="14"/>
                                        </p:tgtEl>
                                      </p:cBhvr>
                                    </p:animEffect>
                                    <p:set>
                                      <p:cBhvr>
                                        <p:cTn id="19" dur="1" fill="hold">
                                          <p:stCondLst>
                                            <p:cond delay="249"/>
                                          </p:stCondLst>
                                        </p:cTn>
                                        <p:tgtEl>
                                          <p:spTgt spid="14"/>
                                        </p:tgtEl>
                                        <p:attrNameLst>
                                          <p:attrName>style.visibility</p:attrName>
                                        </p:attrNameLst>
                                      </p:cBhvr>
                                      <p:to>
                                        <p:strVal val="hidden"/>
                                      </p:to>
                                    </p:set>
                                  </p:childTnLst>
                                </p:cTn>
                              </p:par>
                            </p:childTnLst>
                          </p:cTn>
                        </p:par>
                        <p:par>
                          <p:cTn id="20" fill="hold">
                            <p:stCondLst>
                              <p:cond delay="175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par>
                          <p:cTn id="24" fill="hold">
                            <p:stCondLst>
                              <p:cond delay="2250"/>
                            </p:stCondLst>
                            <p:childTnLst>
                              <p:par>
                                <p:cTn id="25" presetID="42" presetClass="path" presetSubtype="0" accel="50000" decel="50000" fill="hold" nodeType="afterEffect">
                                  <p:stCondLst>
                                    <p:cond delay="0"/>
                                  </p:stCondLst>
                                  <p:childTnLst>
                                    <p:animMotion origin="layout" path="M -3.5478E-6 -3.7037E-7 L 0.1701 -0.00231 " pathEditMode="relative" rAng="0" ptsTypes="AA">
                                      <p:cBhvr>
                                        <p:cTn id="26" dur="500" fill="hold"/>
                                        <p:tgtEl>
                                          <p:spTgt spid="16"/>
                                        </p:tgtEl>
                                        <p:attrNameLst>
                                          <p:attrName>ppt_x</p:attrName>
                                          <p:attrName>ppt_y</p:attrName>
                                        </p:attrNameLst>
                                      </p:cBhvr>
                                      <p:rCtr x="8505" y="-116"/>
                                    </p:animMotion>
                                  </p:childTnLst>
                                </p:cTn>
                              </p:par>
                              <p:par>
                                <p:cTn id="27" presetID="10" presetClass="exit" presetSubtype="0" fill="hold" grpId="0" nodeType="withEffect">
                                  <p:stCondLst>
                                    <p:cond delay="0"/>
                                  </p:stCondLst>
                                  <p:childTnLst>
                                    <p:animEffect transition="out" filter="fade">
                                      <p:cBhvr>
                                        <p:cTn id="28" dur="250"/>
                                        <p:tgtEl>
                                          <p:spTgt spid="8"/>
                                        </p:tgtEl>
                                      </p:cBhvr>
                                    </p:animEffect>
                                    <p:set>
                                      <p:cBhvr>
                                        <p:cTn id="29" dur="1" fill="hold">
                                          <p:stCondLst>
                                            <p:cond delay="249"/>
                                          </p:stCondLst>
                                        </p:cTn>
                                        <p:tgtEl>
                                          <p:spTgt spid="8"/>
                                        </p:tgtEl>
                                        <p:attrNameLst>
                                          <p:attrName>style.visibility</p:attrName>
                                        </p:attrNameLst>
                                      </p:cBhvr>
                                      <p:to>
                                        <p:strVal val="hidden"/>
                                      </p:to>
                                    </p:set>
                                  </p:childTnLst>
                                </p:cTn>
                              </p:par>
                            </p:childTnLst>
                          </p:cTn>
                        </p:par>
                        <p:par>
                          <p:cTn id="30" fill="hold">
                            <p:stCondLst>
                              <p:cond delay="2750"/>
                            </p:stCondLst>
                            <p:childTnLst>
                              <p:par>
                                <p:cTn id="31" presetID="53" presetClass="entr" presetSubtype="16" fill="hold" grpId="0" nodeType="after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10" presetClass="exit" presetSubtype="0" fill="hold" nodeType="withEffect">
                                  <p:stCondLst>
                                    <p:cond delay="250"/>
                                  </p:stCondLst>
                                  <p:childTnLst>
                                    <p:animEffect transition="out" filter="fade">
                                      <p:cBhvr>
                                        <p:cTn id="37" dur="250"/>
                                        <p:tgtEl>
                                          <p:spTgt spid="16"/>
                                        </p:tgtEl>
                                      </p:cBhvr>
                                    </p:animEffect>
                                    <p:set>
                                      <p:cBhvr>
                                        <p:cTn id="38" dur="1" fill="hold">
                                          <p:stCondLst>
                                            <p:cond delay="249"/>
                                          </p:stCondLst>
                                        </p:cTn>
                                        <p:tgtEl>
                                          <p:spTgt spid="16"/>
                                        </p:tgtEl>
                                        <p:attrNameLst>
                                          <p:attrName>style.visibility</p:attrName>
                                        </p:attrNameLst>
                                      </p:cBhvr>
                                      <p:to>
                                        <p:strVal val="hidden"/>
                                      </p:to>
                                    </p:set>
                                  </p:childTnLst>
                                </p:cTn>
                              </p:par>
                            </p:childTnLst>
                          </p:cTn>
                        </p:par>
                        <p:par>
                          <p:cTn id="39" fill="hold">
                            <p:stCondLst>
                              <p:cond delay="3500"/>
                            </p:stCondLst>
                            <p:childTnLst>
                              <p:par>
                                <p:cTn id="40" presetID="10" presetClass="entr" presetSubtype="0" fill="hold" grpId="0" nodeType="afterEffect">
                                  <p:stCondLst>
                                    <p:cond delay="2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Multi-asset plus reserve strategy</a:t>
            </a:r>
          </a:p>
        </p:txBody>
      </p:sp>
      <p:pic>
        <p:nvPicPr>
          <p:cNvPr id="18" name="Picture 17">
            <a:extLst>
              <a:ext uri="{FF2B5EF4-FFF2-40B4-BE49-F238E27FC236}">
                <a16:creationId xmlns:a16="http://schemas.microsoft.com/office/drawing/2014/main" id="{8E9466A5-5F31-C647-92BE-0D35323E4E2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8</a:t>
            </a:fld>
            <a:endParaRPr lang="en-US" dirty="0"/>
          </a:p>
        </p:txBody>
      </p:sp>
      <p:sp>
        <p:nvSpPr>
          <p:cNvPr id="9" name="TextBox 8">
            <a:extLst>
              <a:ext uri="{FF2B5EF4-FFF2-40B4-BE49-F238E27FC236}">
                <a16:creationId xmlns:a16="http://schemas.microsoft.com/office/drawing/2014/main" id="{FA69188B-BFCB-EE47-B660-B4C68017E7C4}"/>
              </a:ext>
              <a:ext uri="{C183D7F6-B498-43B3-948B-1728B52AA6E4}">
                <adec:decorative xmlns:adec="http://schemas.microsoft.com/office/drawing/2017/decorative" val="1"/>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0" y="1463040"/>
            <a:ext cx="2926080" cy="2926080"/>
          </a:xfrm>
          <a:prstGeom prst="rect">
            <a:avLst/>
          </a:prstGeom>
        </p:spPr>
      </p:pic>
      <p:sp>
        <p:nvSpPr>
          <p:cNvPr id="13" name="TextBox 12">
            <a:extLst>
              <a:ext uri="{FF2B5EF4-FFF2-40B4-BE49-F238E27FC236}">
                <a16:creationId xmlns:a16="http://schemas.microsoft.com/office/drawing/2014/main" id="{68FAE6DD-0BFA-184A-99C9-2872F3C34881}"/>
              </a:ext>
              <a:ext uri="{C183D7F6-B498-43B3-948B-1728B52AA6E4}">
                <adec:decorative xmlns:adec="http://schemas.microsoft.com/office/drawing/2017/decorative" val="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 uri="{C183D7F6-B498-43B3-948B-1728B52AA6E4}">
                <adec:decorative xmlns:adec="http://schemas.microsoft.com/office/drawing/2017/decorative" val="1"/>
              </a:ext>
            </a:extLst>
          </p:cNvPr>
          <p:cNvSpPr>
            <a:spLocks noChangeAspect="1"/>
          </p:cNvSpPr>
          <p:nvPr/>
        </p:nvSpPr>
        <p:spPr>
          <a:xfrm>
            <a:off x="8503920" y="2468880"/>
            <a:ext cx="914400" cy="914400"/>
          </a:xfrm>
          <a:prstGeom prst="ellipse">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82139C7-077B-654F-B904-474407DD4951}"/>
              </a:ext>
              <a:ext uri="{C183D7F6-B498-43B3-948B-1728B52AA6E4}">
                <adec:decorative xmlns:adec="http://schemas.microsoft.com/office/drawing/2017/decorative" val="1"/>
              </a:ext>
            </a:extLst>
          </p:cNvPr>
          <p:cNvSpPr>
            <a:spLocks noChangeAspect="1"/>
          </p:cNvSpPr>
          <p:nvPr/>
        </p:nvSpPr>
        <p:spPr>
          <a:xfrm>
            <a:off x="1929384" y="1644471"/>
            <a:ext cx="2557072" cy="256032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5107B4D-D035-E140-B6CE-31FBDA04B2AE}"/>
              </a:ext>
              <a:ext uri="{C183D7F6-B498-43B3-948B-1728B52AA6E4}">
                <adec:decorative xmlns:adec="http://schemas.microsoft.com/office/drawing/2017/decorative" val="1"/>
              </a:ext>
            </a:extLst>
          </p:cNvPr>
          <p:cNvSpPr txBox="1"/>
          <p:nvPr/>
        </p:nvSpPr>
        <p:spPr>
          <a:xfrm>
            <a:off x="5307809" y="2834640"/>
            <a:ext cx="2384917" cy="400110"/>
          </a:xfrm>
          <a:prstGeom prst="rect">
            <a:avLst/>
          </a:prstGeom>
          <a:noFill/>
        </p:spPr>
        <p:txBody>
          <a:bodyPr wrap="square" lIns="0" tIns="0" rIns="0" bIns="0" rtlCol="0">
            <a:spAutoFit/>
          </a:bodyPr>
          <a:lstStyle/>
          <a:p>
            <a:pPr algn="ctr">
              <a:defRPr/>
            </a:pPr>
            <a:r>
              <a:rPr lang="en-US" sz="2600" b="1" dirty="0">
                <a:solidFill>
                  <a:srgbClr val="81BB00"/>
                </a:solidFill>
              </a:rPr>
              <a:t>UP Market</a:t>
            </a:r>
          </a:p>
        </p:txBody>
      </p:sp>
      <p:pic>
        <p:nvPicPr>
          <p:cNvPr id="30" name="Picture 29">
            <a:extLst>
              <a:ext uri="{FF2B5EF4-FFF2-40B4-BE49-F238E27FC236}">
                <a16:creationId xmlns:a16="http://schemas.microsoft.com/office/drawing/2014/main" id="{76C348FC-EEDD-6743-A855-7FBE66DC735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017" y="1463040"/>
            <a:ext cx="2336496" cy="1463039"/>
          </a:xfrm>
          <a:prstGeom prst="rect">
            <a:avLst/>
          </a:prstGeom>
        </p:spPr>
      </p:pic>
      <p:pic>
        <p:nvPicPr>
          <p:cNvPr id="32" name="bill 4">
            <a:extLst>
              <a:ext uri="{FF2B5EF4-FFF2-40B4-BE49-F238E27FC236}">
                <a16:creationId xmlns:a16="http://schemas.microsoft.com/office/drawing/2014/main" id="{3CD486AE-201D-004A-B19E-EDAE432ADC20}"/>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17492" y="3383280"/>
            <a:ext cx="822960" cy="822960"/>
          </a:xfrm>
          <a:prstGeom prst="rect">
            <a:avLst/>
          </a:prstGeom>
        </p:spPr>
      </p:pic>
      <p:pic>
        <p:nvPicPr>
          <p:cNvPr id="21" name="bill 4">
            <a:extLst>
              <a:ext uri="{FF2B5EF4-FFF2-40B4-BE49-F238E27FC236}">
                <a16:creationId xmlns:a16="http://schemas.microsoft.com/office/drawing/2014/main" id="{9E11990F-4659-BA4E-8EAB-04552F6A5A4F}"/>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6691" y="3324005"/>
            <a:ext cx="822960" cy="822960"/>
          </a:xfrm>
          <a:prstGeom prst="rect">
            <a:avLst/>
          </a:prstGeom>
        </p:spPr>
      </p:pic>
      <p:pic>
        <p:nvPicPr>
          <p:cNvPr id="22" name="bill 4">
            <a:extLst>
              <a:ext uri="{FF2B5EF4-FFF2-40B4-BE49-F238E27FC236}">
                <a16:creationId xmlns:a16="http://schemas.microsoft.com/office/drawing/2014/main" id="{AB660874-C3C6-0C44-BAAD-20F2262C51E6}"/>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2066" y="3266439"/>
            <a:ext cx="822960" cy="822960"/>
          </a:xfrm>
          <a:prstGeom prst="rect">
            <a:avLst/>
          </a:prstGeom>
        </p:spPr>
      </p:pic>
      <p:pic>
        <p:nvPicPr>
          <p:cNvPr id="24" name="bill 4">
            <a:extLst>
              <a:ext uri="{FF2B5EF4-FFF2-40B4-BE49-F238E27FC236}">
                <a16:creationId xmlns:a16="http://schemas.microsoft.com/office/drawing/2014/main" id="{4412FF5D-7D8E-6445-8219-1762808AEA73}"/>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9864" y="3198850"/>
            <a:ext cx="822960" cy="822960"/>
          </a:xfrm>
          <a:prstGeom prst="rect">
            <a:avLst/>
          </a:prstGeom>
        </p:spPr>
      </p:pic>
      <p:sp>
        <p:nvSpPr>
          <p:cNvPr id="4" name="Rectangle 3" descr="Image showing a pie chart split into stocks and bonds, an circle for 2–3 years of reserve cash or fixed income, and a graph labeled 'Up Market' with an upward trend. Text explains that in rising markets, the multi-asset portfolio may grow and be used to fund retirement expenses.">
            <a:extLst>
              <a:ext uri="{FF2B5EF4-FFF2-40B4-BE49-F238E27FC236}">
                <a16:creationId xmlns:a16="http://schemas.microsoft.com/office/drawing/2014/main" id="{62A2DA2C-5881-AC25-A24B-FCCE088E79E6}"/>
              </a:ext>
            </a:extLst>
          </p:cNvPr>
          <p:cNvSpPr/>
          <p:nvPr/>
        </p:nvSpPr>
        <p:spPr>
          <a:xfrm>
            <a:off x="457200" y="959743"/>
            <a:ext cx="11452860" cy="5577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728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1000" fill="hold"/>
                                        <p:tgtEl>
                                          <p:spTgt spid="6"/>
                                        </p:tgtEl>
                                      </p:cBhvr>
                                      <p:by x="115000" y="11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87000" y="87000"/>
                                    </p:animScale>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childTnLst>
                                </p:cTn>
                              </p:par>
                              <p:par>
                                <p:cTn id="14" presetID="42" presetClass="path" presetSubtype="0" accel="50000" decel="50000" fill="hold" nodeType="withEffect">
                                  <p:stCondLst>
                                    <p:cond delay="500"/>
                                  </p:stCondLst>
                                  <p:childTnLst>
                                    <p:animMotion origin="layout" path="M 4.29799E-7 -7.40741E-7 L 0.11031 0.16019 " pathEditMode="relative" rAng="0" ptsTypes="AA">
                                      <p:cBhvr>
                                        <p:cTn id="15" dur="500" fill="hold"/>
                                        <p:tgtEl>
                                          <p:spTgt spid="32"/>
                                        </p:tgtEl>
                                        <p:attrNameLst>
                                          <p:attrName>ppt_x</p:attrName>
                                          <p:attrName>ppt_y</p:attrName>
                                        </p:attrNameLst>
                                      </p:cBhvr>
                                      <p:rCtr x="5509" y="8009"/>
                                    </p:animMotion>
                                  </p:childTnLst>
                                </p:cTn>
                              </p:par>
                              <p:par>
                                <p:cTn id="16" presetID="10" presetClass="entr" presetSubtype="0" fill="hold" nodeType="withEffect">
                                  <p:stCondLst>
                                    <p:cond delay="75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childTnLst>
                                </p:cTn>
                              </p:par>
                              <p:par>
                                <p:cTn id="19" presetID="42" presetClass="path" presetSubtype="0" accel="50000" decel="50000" fill="hold" nodeType="withEffect">
                                  <p:stCondLst>
                                    <p:cond delay="1000"/>
                                  </p:stCondLst>
                                  <p:childTnLst>
                                    <p:animMotion origin="layout" path="M -1.81818E-6 4.07407E-6 L 0.11032 0.16018 " pathEditMode="relative" rAng="0" ptsTypes="AA">
                                      <p:cBhvr>
                                        <p:cTn id="20" dur="500" fill="hold"/>
                                        <p:tgtEl>
                                          <p:spTgt spid="21"/>
                                        </p:tgtEl>
                                        <p:attrNameLst>
                                          <p:attrName>ppt_x</p:attrName>
                                          <p:attrName>ppt_y</p:attrName>
                                        </p:attrNameLst>
                                      </p:cBhvr>
                                      <p:rCtr x="5509" y="8009"/>
                                    </p:animMotion>
                                  </p:childTnLst>
                                </p:cTn>
                              </p:par>
                              <p:par>
                                <p:cTn id="21" presetID="10" presetClass="entr" presetSubtype="0"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childTnLst>
                                </p:cTn>
                              </p:par>
                              <p:par>
                                <p:cTn id="24" presetID="42" presetClass="path" presetSubtype="0" accel="50000" decel="50000" fill="hold" nodeType="withEffect">
                                  <p:stCondLst>
                                    <p:cond delay="1500"/>
                                  </p:stCondLst>
                                  <p:childTnLst>
                                    <p:animMotion origin="layout" path="M -3.33941E-6 -2.59259E-6 L 0.11032 0.16019 " pathEditMode="relative" rAng="0" ptsTypes="AA">
                                      <p:cBhvr>
                                        <p:cTn id="25" dur="500" fill="hold"/>
                                        <p:tgtEl>
                                          <p:spTgt spid="22"/>
                                        </p:tgtEl>
                                        <p:attrNameLst>
                                          <p:attrName>ppt_x</p:attrName>
                                          <p:attrName>ppt_y</p:attrName>
                                        </p:attrNameLst>
                                      </p:cBhvr>
                                      <p:rCtr x="5509" y="8009"/>
                                    </p:animMotion>
                                  </p:childTnLst>
                                </p:cTn>
                              </p:par>
                              <p:par>
                                <p:cTn id="26" presetID="10" presetClass="entr" presetSubtype="0" fill="hold" nodeType="withEffect">
                                  <p:stCondLst>
                                    <p:cond delay="17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50"/>
                                        <p:tgtEl>
                                          <p:spTgt spid="24"/>
                                        </p:tgtEl>
                                      </p:cBhvr>
                                    </p:animEffect>
                                  </p:childTnLst>
                                </p:cTn>
                              </p:par>
                              <p:par>
                                <p:cTn id="29" presetID="42" presetClass="path" presetSubtype="0" accel="50000" decel="50000" fill="hold" nodeType="withEffect">
                                  <p:stCondLst>
                                    <p:cond delay="2000"/>
                                  </p:stCondLst>
                                  <p:childTnLst>
                                    <p:animMotion origin="layout" path="M -3.89164E-6 1.11111E-6 L 0.11032 0.16018 " pathEditMode="relative" rAng="0" ptsTypes="AA">
                                      <p:cBhvr>
                                        <p:cTn id="30" dur="500" fill="hold"/>
                                        <p:tgtEl>
                                          <p:spTgt spid="24"/>
                                        </p:tgtEl>
                                        <p:attrNameLst>
                                          <p:attrName>ppt_x</p:attrName>
                                          <p:attrName>ppt_y</p:attrName>
                                        </p:attrNameLst>
                                      </p:cBhvr>
                                      <p:rCtr x="5509"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solidFill>
                  <a:schemeClr val="tx1"/>
                </a:solidFill>
                <a:latin typeface="Arial"/>
                <a:cs typeface="Arial"/>
              </a:rPr>
              <a:t>Multi-asset plus reserve strategy</a:t>
            </a:r>
          </a:p>
        </p:txBody>
      </p:sp>
      <p:pic>
        <p:nvPicPr>
          <p:cNvPr id="26" name="Picture 25">
            <a:extLst>
              <a:ext uri="{FF2B5EF4-FFF2-40B4-BE49-F238E27FC236}">
                <a16:creationId xmlns:a16="http://schemas.microsoft.com/office/drawing/2014/main" id="{2618EF6F-CA8A-134B-8C9B-4345FDDFE34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 uri="{C183D7F6-B498-43B3-948B-1728B52AA6E4}">
                <adec:decorative xmlns:adec="http://schemas.microsoft.com/office/drawing/2017/decorative" val="1"/>
              </a:ext>
            </a:extLst>
          </p:cNvPr>
          <p:cNvSpPr>
            <a:spLocks noGrp="1"/>
          </p:cNvSpPr>
          <p:nvPr>
            <p:ph type="sldNum" sz="quarter" idx="4"/>
          </p:nvPr>
        </p:nvSpPr>
        <p:spPr/>
        <p:txBody>
          <a:bodyPr/>
          <a:lstStyle/>
          <a:p>
            <a:fld id="{8DEE4CCE-E124-4EEF-808B-DF88997C2318}" type="slidenum">
              <a:rPr lang="en-US" smtClean="0"/>
              <a:pPr/>
              <a:t>9</a:t>
            </a:fld>
            <a:endParaRPr lang="en-US" dirty="0"/>
          </a:p>
        </p:txBody>
      </p:sp>
      <p:sp>
        <p:nvSpPr>
          <p:cNvPr id="9" name="TextBox 8">
            <a:extLst>
              <a:ext uri="{FF2B5EF4-FFF2-40B4-BE49-F238E27FC236}">
                <a16:creationId xmlns:a16="http://schemas.microsoft.com/office/drawing/2014/main" id="{FA69188B-BFCB-EE47-B660-B4C68017E7C4}"/>
              </a:ext>
              <a:ext uri="{C183D7F6-B498-43B3-948B-1728B52AA6E4}">
                <adec:decorative xmlns:adec="http://schemas.microsoft.com/office/drawing/2017/decorative" val="1"/>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0" y="1463040"/>
            <a:ext cx="2926080" cy="2926080"/>
          </a:xfrm>
          <a:prstGeom prst="rect">
            <a:avLst/>
          </a:prstGeom>
        </p:spPr>
      </p:pic>
      <p:sp>
        <p:nvSpPr>
          <p:cNvPr id="13" name="TextBox 12">
            <a:extLst>
              <a:ext uri="{FF2B5EF4-FFF2-40B4-BE49-F238E27FC236}">
                <a16:creationId xmlns:a16="http://schemas.microsoft.com/office/drawing/2014/main" id="{68FAE6DD-0BFA-184A-99C9-2872F3C34881}"/>
              </a:ext>
              <a:ext uri="{C183D7F6-B498-43B3-948B-1728B52AA6E4}">
                <adec:decorative xmlns:adec="http://schemas.microsoft.com/office/drawing/2017/decorative" val="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 uri="{C183D7F6-B498-43B3-948B-1728B52AA6E4}">
                <adec:decorative xmlns:adec="http://schemas.microsoft.com/office/drawing/2017/decorative" val="1"/>
              </a:ext>
            </a:extLst>
          </p:cNvPr>
          <p:cNvSpPr>
            <a:spLocks noChangeAspect="1"/>
          </p:cNvSpPr>
          <p:nvPr/>
        </p:nvSpPr>
        <p:spPr>
          <a:xfrm>
            <a:off x="8503920" y="2468880"/>
            <a:ext cx="914400" cy="914400"/>
          </a:xfrm>
          <a:prstGeom prst="ellipse">
            <a:avLst/>
          </a:prstGeom>
          <a:solidFill>
            <a:srgbClr val="FF6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82139C7-077B-654F-B904-474407DD4951}"/>
              </a:ext>
              <a:ext uri="{C183D7F6-B498-43B3-948B-1728B52AA6E4}">
                <adec:decorative xmlns:adec="http://schemas.microsoft.com/office/drawing/2017/decorative" val="1"/>
              </a:ext>
            </a:extLst>
          </p:cNvPr>
          <p:cNvSpPr>
            <a:spLocks noChangeAspect="1"/>
          </p:cNvSpPr>
          <p:nvPr/>
        </p:nvSpPr>
        <p:spPr>
          <a:xfrm>
            <a:off x="1929384" y="1644471"/>
            <a:ext cx="2557072" cy="2560320"/>
          </a:xfrm>
          <a:prstGeom prst="ellipse">
            <a:avLst/>
          </a:prstGeom>
          <a:noFill/>
          <a:ln>
            <a:solidFill>
              <a:srgbClr val="A7A7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5107B4D-D035-E140-B6CE-31FBDA04B2AE}"/>
              </a:ext>
              <a:ext uri="{C183D7F6-B498-43B3-948B-1728B52AA6E4}">
                <adec:decorative xmlns:adec="http://schemas.microsoft.com/office/drawing/2017/decorative" val="1"/>
              </a:ext>
            </a:extLst>
          </p:cNvPr>
          <p:cNvSpPr txBox="1"/>
          <p:nvPr/>
        </p:nvSpPr>
        <p:spPr>
          <a:xfrm>
            <a:off x="5307809" y="2834640"/>
            <a:ext cx="2384917" cy="400110"/>
          </a:xfrm>
          <a:prstGeom prst="rect">
            <a:avLst/>
          </a:prstGeom>
          <a:noFill/>
        </p:spPr>
        <p:txBody>
          <a:bodyPr wrap="square" lIns="0" tIns="0" rIns="0" bIns="0" rtlCol="0">
            <a:spAutoFit/>
          </a:bodyPr>
          <a:lstStyle/>
          <a:p>
            <a:pPr algn="ctr">
              <a:defRPr/>
            </a:pPr>
            <a:r>
              <a:rPr lang="en-US" sz="2600" b="1" dirty="0">
                <a:solidFill>
                  <a:srgbClr val="CB0000"/>
                </a:solidFill>
              </a:rPr>
              <a:t>DOWN Market</a:t>
            </a:r>
          </a:p>
        </p:txBody>
      </p:sp>
      <p:pic>
        <p:nvPicPr>
          <p:cNvPr id="30" name="Picture 29">
            <a:extLst>
              <a:ext uri="{FF2B5EF4-FFF2-40B4-BE49-F238E27FC236}">
                <a16:creationId xmlns:a16="http://schemas.microsoft.com/office/drawing/2014/main" id="{76C348FC-EEDD-6743-A855-7FBE66DC735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017" y="1463040"/>
            <a:ext cx="2336495" cy="1463039"/>
          </a:xfrm>
          <a:prstGeom prst="rect">
            <a:avLst/>
          </a:prstGeom>
        </p:spPr>
      </p:pic>
      <p:sp>
        <p:nvSpPr>
          <p:cNvPr id="21" name="Oval 20">
            <a:extLst>
              <a:ext uri="{FF2B5EF4-FFF2-40B4-BE49-F238E27FC236}">
                <a16:creationId xmlns:a16="http://schemas.microsoft.com/office/drawing/2014/main" id="{3A3E42F3-0AB1-D94D-A447-89368C444344}"/>
              </a:ext>
              <a:ext uri="{C183D7F6-B498-43B3-948B-1728B52AA6E4}">
                <adec:decorative xmlns:adec="http://schemas.microsoft.com/office/drawing/2017/decorative" val="1"/>
              </a:ext>
            </a:extLst>
          </p:cNvPr>
          <p:cNvSpPr>
            <a:spLocks noChangeAspect="1"/>
          </p:cNvSpPr>
          <p:nvPr/>
        </p:nvSpPr>
        <p:spPr>
          <a:xfrm>
            <a:off x="8505080" y="2468880"/>
            <a:ext cx="913240" cy="914400"/>
          </a:xfrm>
          <a:prstGeom prst="ellipse">
            <a:avLst/>
          </a:prstGeom>
          <a:noFill/>
          <a:ln>
            <a:solidFill>
              <a:srgbClr val="A7A7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bill 4">
            <a:extLst>
              <a:ext uri="{FF2B5EF4-FFF2-40B4-BE49-F238E27FC236}">
                <a16:creationId xmlns:a16="http://schemas.microsoft.com/office/drawing/2014/main" id="{C487426F-D404-D943-97F9-DAA5991501C6}"/>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53785" y="2918646"/>
            <a:ext cx="822960" cy="822960"/>
          </a:xfrm>
          <a:prstGeom prst="rect">
            <a:avLst/>
          </a:prstGeom>
        </p:spPr>
      </p:pic>
      <p:pic>
        <p:nvPicPr>
          <p:cNvPr id="22" name="bill 4">
            <a:extLst>
              <a:ext uri="{FF2B5EF4-FFF2-40B4-BE49-F238E27FC236}">
                <a16:creationId xmlns:a16="http://schemas.microsoft.com/office/drawing/2014/main" id="{358666C2-463D-F348-8527-F66F7DB38CA3}"/>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06414" y="2863425"/>
            <a:ext cx="822960" cy="822960"/>
          </a:xfrm>
          <a:prstGeom prst="rect">
            <a:avLst/>
          </a:prstGeom>
        </p:spPr>
      </p:pic>
      <p:pic>
        <p:nvPicPr>
          <p:cNvPr id="24" name="bill 4">
            <a:extLst>
              <a:ext uri="{FF2B5EF4-FFF2-40B4-BE49-F238E27FC236}">
                <a16:creationId xmlns:a16="http://schemas.microsoft.com/office/drawing/2014/main" id="{FABA51BB-0DA2-A14D-AE3C-B841C2262C82}"/>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62292" y="2808204"/>
            <a:ext cx="822960" cy="822960"/>
          </a:xfrm>
          <a:prstGeom prst="rect">
            <a:avLst/>
          </a:prstGeom>
        </p:spPr>
      </p:pic>
      <p:pic>
        <p:nvPicPr>
          <p:cNvPr id="25" name="bill 4">
            <a:extLst>
              <a:ext uri="{FF2B5EF4-FFF2-40B4-BE49-F238E27FC236}">
                <a16:creationId xmlns:a16="http://schemas.microsoft.com/office/drawing/2014/main" id="{A602E627-621F-CA49-8BEA-339BB11E12F1}"/>
              </a:ext>
              <a:ext uri="{C183D7F6-B498-43B3-948B-1728B52AA6E4}">
                <adec:decorative xmlns:adec="http://schemas.microsoft.com/office/drawing/2017/decorative" val="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07305" y="2754536"/>
            <a:ext cx="822960" cy="822960"/>
          </a:xfrm>
          <a:prstGeom prst="rect">
            <a:avLst/>
          </a:prstGeom>
        </p:spPr>
      </p:pic>
      <p:pic>
        <p:nvPicPr>
          <p:cNvPr id="8" name="Picture 7">
            <a:extLst>
              <a:ext uri="{FF2B5EF4-FFF2-40B4-BE49-F238E27FC236}">
                <a16:creationId xmlns:a16="http://schemas.microsoft.com/office/drawing/2014/main" id="{6F3BBB3C-C8C6-2A4E-A219-B7BD4014C1A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3090" y="1665312"/>
            <a:ext cx="2194560" cy="2194560"/>
          </a:xfrm>
          <a:prstGeom prst="rect">
            <a:avLst/>
          </a:prstGeom>
        </p:spPr>
      </p:pic>
      <p:grpSp>
        <p:nvGrpSpPr>
          <p:cNvPr id="12" name="Group 11">
            <a:extLst>
              <a:ext uri="{FF2B5EF4-FFF2-40B4-BE49-F238E27FC236}">
                <a16:creationId xmlns:a16="http://schemas.microsoft.com/office/drawing/2014/main" id="{BE3EA712-8819-2C4A-8EE0-DB5C7F74E082}"/>
              </a:ext>
              <a:ext uri="{C183D7F6-B498-43B3-948B-1728B52AA6E4}">
                <adec:decorative xmlns:adec="http://schemas.microsoft.com/office/drawing/2017/decorative" val="1"/>
              </a:ext>
            </a:extLst>
          </p:cNvPr>
          <p:cNvGrpSpPr/>
          <p:nvPr/>
        </p:nvGrpSpPr>
        <p:grpSpPr>
          <a:xfrm>
            <a:off x="2330855" y="2377440"/>
            <a:ext cx="1719525" cy="1102637"/>
            <a:chOff x="2330855" y="2377440"/>
            <a:chExt cx="1719525" cy="1102637"/>
          </a:xfrm>
        </p:grpSpPr>
        <p:sp>
          <p:nvSpPr>
            <p:cNvPr id="10" name="TextBox 9">
              <a:extLst>
                <a:ext uri="{FF2B5EF4-FFF2-40B4-BE49-F238E27FC236}">
                  <a16:creationId xmlns:a16="http://schemas.microsoft.com/office/drawing/2014/main" id="{7EF8D98C-CF59-0C4A-B96C-95EBF4EB0946}"/>
                </a:ext>
              </a:extLst>
            </p:cNvPr>
            <p:cNvSpPr txBox="1"/>
            <p:nvPr/>
          </p:nvSpPr>
          <p:spPr>
            <a:xfrm>
              <a:off x="2330855" y="2926079"/>
              <a:ext cx="1719525" cy="553998"/>
            </a:xfrm>
            <a:prstGeom prst="rect">
              <a:avLst/>
            </a:prstGeom>
            <a:noFill/>
          </p:spPr>
          <p:txBody>
            <a:bodyPr wrap="square" lIns="0" tIns="0" rIns="0" bIns="0" rtlCol="0">
              <a:spAutoFit/>
            </a:bodyPr>
            <a:lstStyle/>
            <a:p>
              <a:pPr algn="ctr"/>
              <a:r>
                <a:rPr lang="en-US" b="1" dirty="0"/>
                <a:t>DON’T</a:t>
              </a:r>
              <a:br>
                <a:rPr lang="en-US" b="1" dirty="0"/>
              </a:br>
              <a:r>
                <a:rPr lang="en-US" b="1" dirty="0"/>
                <a:t>USE</a:t>
              </a:r>
            </a:p>
          </p:txBody>
        </p:sp>
        <p:pic>
          <p:nvPicPr>
            <p:cNvPr id="11" name="Picture 10">
              <a:extLst>
                <a:ext uri="{FF2B5EF4-FFF2-40B4-BE49-F238E27FC236}">
                  <a16:creationId xmlns:a16="http://schemas.microsoft.com/office/drawing/2014/main" id="{7B457227-2778-7042-BD80-7240AE96C6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3600" y="2377440"/>
              <a:ext cx="548640" cy="548640"/>
            </a:xfrm>
            <a:prstGeom prst="rect">
              <a:avLst/>
            </a:prstGeom>
          </p:spPr>
        </p:pic>
      </p:grpSp>
      <p:sp>
        <p:nvSpPr>
          <p:cNvPr id="4" name="Rectangle 3" descr="Image showing a pie chart split into stocks and bonds, a circle for 2–3 years of reserve cash or fixed income, and a graph labeled 'Down Market' with an downward trend. Text explains that in down markets, the multi-asset portfolio may decrease and someone may not want to further deplete it by taking withdrawals to support retirement expenses.">
            <a:extLst>
              <a:ext uri="{FF2B5EF4-FFF2-40B4-BE49-F238E27FC236}">
                <a16:creationId xmlns:a16="http://schemas.microsoft.com/office/drawing/2014/main" id="{6FEE3CCE-C06B-99F8-8467-A90724FBCBD4}"/>
              </a:ext>
            </a:extLst>
          </p:cNvPr>
          <p:cNvSpPr/>
          <p:nvPr/>
        </p:nvSpPr>
        <p:spPr>
          <a:xfrm>
            <a:off x="457200" y="959743"/>
            <a:ext cx="11452860" cy="5577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7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500" fill="hold"/>
                                        <p:tgtEl>
                                          <p:spTgt spid="6"/>
                                        </p:tgtEl>
                                      </p:cBhvr>
                                      <p:by x="85000" y="85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gtEl>
                                      </p:cBhvr>
                                      <p:by x="75000" y="75000"/>
                                    </p:animScale>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50"/>
                                        <p:tgtEl>
                                          <p:spTgt spid="33"/>
                                        </p:tgtEl>
                                      </p:cBhvr>
                                    </p:animEffect>
                                  </p:childTnLst>
                                </p:cTn>
                              </p:par>
                              <p:par>
                                <p:cTn id="26" presetID="42" presetClass="path" presetSubtype="0" accel="50000" decel="50000" fill="hold" nodeType="withEffect">
                                  <p:stCondLst>
                                    <p:cond delay="500"/>
                                  </p:stCondLst>
                                  <p:childTnLst>
                                    <p:animMotion origin="layout" path="M 2.53451E-6 1.85185E-6 L -0.08297 0.22778 " pathEditMode="relative" rAng="0" ptsTypes="AA">
                                      <p:cBhvr>
                                        <p:cTn id="27" dur="500" fill="hold"/>
                                        <p:tgtEl>
                                          <p:spTgt spid="33"/>
                                        </p:tgtEl>
                                        <p:attrNameLst>
                                          <p:attrName>ppt_x</p:attrName>
                                          <p:attrName>ppt_y</p:attrName>
                                        </p:attrNameLst>
                                      </p:cBhvr>
                                      <p:rCtr x="-4155" y="11389"/>
                                    </p:animMotion>
                                  </p:childTnLst>
                                </p:cTn>
                              </p:par>
                              <p:par>
                                <p:cTn id="28" presetID="10" presetClass="entr" presetSubtype="0" fill="hold" nodeType="withEffect">
                                  <p:stCondLst>
                                    <p:cond delay="75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par>
                                <p:cTn id="31" presetID="42" presetClass="path" presetSubtype="0" accel="50000" decel="50000" fill="hold" nodeType="withEffect">
                                  <p:stCondLst>
                                    <p:cond delay="1000"/>
                                  </p:stCondLst>
                                  <p:childTnLst>
                                    <p:animMotion origin="layout" path="M 4.54024E-6 3.7037E-6 L -0.08297 0.22777 " pathEditMode="relative" rAng="0" ptsTypes="AA">
                                      <p:cBhvr>
                                        <p:cTn id="32" dur="500" fill="hold"/>
                                        <p:tgtEl>
                                          <p:spTgt spid="22"/>
                                        </p:tgtEl>
                                        <p:attrNameLst>
                                          <p:attrName>ppt_x</p:attrName>
                                          <p:attrName>ppt_y</p:attrName>
                                        </p:attrNameLst>
                                      </p:cBhvr>
                                      <p:rCtr x="-4155" y="11389"/>
                                    </p:animMotion>
                                  </p:childTnLst>
                                </p:cTn>
                              </p:par>
                              <p:par>
                                <p:cTn id="33" presetID="10" presetClass="entr" presetSubtype="0" fill="hold" nodeType="withEffect">
                                  <p:stCondLst>
                                    <p:cond delay="12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par>
                                <p:cTn id="36" presetID="42" presetClass="path" presetSubtype="0" accel="50000" decel="50000" fill="hold" nodeType="withEffect">
                                  <p:stCondLst>
                                    <p:cond delay="1500"/>
                                  </p:stCondLst>
                                  <p:childTnLst>
                                    <p:animMotion origin="layout" path="M -4.18078E-6 -4.44444E-6 L -0.08296 0.22778 " pathEditMode="relative" rAng="0" ptsTypes="AA">
                                      <p:cBhvr>
                                        <p:cTn id="37" dur="500" fill="hold"/>
                                        <p:tgtEl>
                                          <p:spTgt spid="24"/>
                                        </p:tgtEl>
                                        <p:attrNameLst>
                                          <p:attrName>ppt_x</p:attrName>
                                          <p:attrName>ppt_y</p:attrName>
                                        </p:attrNameLst>
                                      </p:cBhvr>
                                      <p:rCtr x="-4155" y="11389"/>
                                    </p:animMotion>
                                  </p:childTnLst>
                                </p:cTn>
                              </p:par>
                              <p:par>
                                <p:cTn id="38" presetID="10" presetClass="entr" presetSubtype="0" fill="hold" nodeType="withEffect">
                                  <p:stCondLst>
                                    <p:cond delay="17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42" presetClass="path" presetSubtype="0" accel="50000" decel="50000" fill="hold" nodeType="withEffect">
                                  <p:stCondLst>
                                    <p:cond delay="2000"/>
                                  </p:stCondLst>
                                  <p:childTnLst>
                                    <p:animMotion origin="layout" path="M -9.63793E-7 -4.07407E-6 L -0.08296 0.22778 " pathEditMode="relative" rAng="0" ptsTypes="AA">
                                      <p:cBhvr>
                                        <p:cTn id="42" dur="500" fill="hold"/>
                                        <p:tgtEl>
                                          <p:spTgt spid="25"/>
                                        </p:tgtEl>
                                        <p:attrNameLst>
                                          <p:attrName>ppt_x</p:attrName>
                                          <p:attrName>ppt_y</p:attrName>
                                        </p:attrNameLst>
                                      </p:cBhvr>
                                      <p:rCtr x="-4155" y="1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heme/theme1.xml><?xml version="1.0" encoding="utf-8"?>
<a:theme xmlns:a="http://schemas.openxmlformats.org/drawingml/2006/main" name="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16x9.pptx" id="{1337EC0E-D4BB-4332-B639-EA03AB3BCB22}" vid="{F04773BB-CA0A-4169-B188-A8772FECFC38}"/>
    </a:ext>
  </a:extLst>
</a:theme>
</file>

<file path=ppt/theme/theme2.xml><?xml version="1.0" encoding="utf-8"?>
<a:theme xmlns:a="http://schemas.openxmlformats.org/drawingml/2006/main" name="1_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16x9.pptx" id="{1337EC0E-D4BB-4332-B639-EA03AB3BCB22}" vid="{F04773BB-CA0A-4169-B188-A8772FECFC38}"/>
    </a:ext>
  </a:extLst>
</a:theme>
</file>

<file path=ppt/theme/theme3.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Definition name="AD_HOC" displayName="AD_HOC" id="fc5ea8b7-b95e-4876-abd2-fbd76252cf41" isdomainofvalue="False" dataSourceId="619eca5a-109c-464d-834c-79685503abe4"/>
</file>

<file path=customXml/item2.xml><?xml version="1.0" encoding="utf-8"?>
<ct:contentTypeSchema xmlns:ct="http://schemas.microsoft.com/office/2006/metadata/contentType" xmlns:ma="http://schemas.microsoft.com/office/2006/metadata/properties/metaAttributes" ct:_="" ma:_="" ma:contentTypeName="Document" ma:contentTypeID="0x010100B98F3C9C63E94D4FB61BEBEF19E7C391" ma:contentTypeVersion="17" ma:contentTypeDescription="Create a new document." ma:contentTypeScope="" ma:versionID="1a6df2174bddd7838ab1d77ec5f1ca63">
  <xsd:schema xmlns:xsd="http://www.w3.org/2001/XMLSchema" xmlns:xs="http://www.w3.org/2001/XMLSchema" xmlns:p="http://schemas.microsoft.com/office/2006/metadata/properties" xmlns:ns2="935f0eac-4832-4786-84ff-8304664f0e73" xmlns:ns3="1173f359-c552-4015-80a5-7b333ac5aaf4" targetNamespace="http://schemas.microsoft.com/office/2006/metadata/properties" ma:root="true" ma:fieldsID="1652e0b0fcc68e6b5d5487ed3e23bfce" ns2:_="" ns3:_="">
    <xsd:import namespace="935f0eac-4832-4786-84ff-8304664f0e73"/>
    <xsd:import namespace="1173f359-c552-4015-80a5-7b333ac5a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f0eac-4832-4786-84ff-8304664f0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3f359-c552-4015-80a5-7b333ac5aaf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77cd85-a7d2-4a1e-8afa-0ed2e733a163}" ma:internalName="TaxCatchAll" ma:showField="CatchAllData" ma:web="1173f359-c552-4015-80a5-7b333ac5aa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VariableList UniqueId="717c0824-d226-458e-85c0-1234f5cad226" Name="System" ContentType="XML" MajorVersion="0" MinorVersion="1" isLocalCopy="False" IsBaseObject="False" DataSourceId="0260c1ff-b3fd-41a0-9530-f7d1e5e7ae5c" DataSourceMajorVersion="0" DataSourceMinorVersion="1"/>
</file>

<file path=customXml/item4.xml><?xml version="1.0" encoding="utf-8"?>
<VariableList UniqueId="54e31162-3309-4715-8a02-87c4c0b1eb1f" Name="Computed" ContentType="XML" MajorVersion="0" MinorVersion="1" isLocalCopy="False" IsBaseObject="False" DataSourceId="ad6b37c3-fc24-4636-9d24-882fe889a132" DataSourceMajorVersion="0" DataSourceMinorVersion="1"/>
</file>

<file path=customXml/item5.xml><?xml version="1.0" encoding="utf-8"?>
<VariableListDefinition name="System" displayName="System" id="717c0824-d226-458e-85c0-1234f5cad226" isdomainofvalue="False" dataSourceId="0260c1ff-b3fd-41a0-9530-f7d1e5e7ae5c"/>
</file>

<file path=customXml/item6.xml><?xml version="1.0" encoding="utf-8"?>
<AllExternalAdhocVariableMappings/>
</file>

<file path=customXml/item7.xml><?xml version="1.0" encoding="utf-8"?>
<VariableList UniqueId="fc5ea8b7-b95e-4876-abd2-fbd76252cf41" Name="AD_HOC" ContentType="XML" MajorVersion="0" MinorVersion="1" isLocalCopy="False" IsBaseObject="False" DataSourceId="619eca5a-109c-464d-834c-79685503abe4" DataSourceMajorVersion="0" DataSourceMinorVersion="1"/>
</file>

<file path=customXml/item8.xml><?xml version="1.0" encoding="utf-8"?>
<VariableListDefinition name="Computed" displayName="Computed" id="54e31162-3309-4715-8a02-87c4c0b1eb1f" isdomainofvalue="False" dataSourceId="ad6b37c3-fc24-4636-9d24-882fe889a132"/>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935f0eac-4832-4786-84ff-8304664f0e73">
      <Terms xmlns="http://schemas.microsoft.com/office/infopath/2007/PartnerControls"/>
    </lcf76f155ced4ddcb4097134ff3c332f>
    <TaxCatchAll xmlns="1173f359-c552-4015-80a5-7b333ac5aaf4" xsi:nil="true"/>
  </documentManagement>
</p:properties>
</file>

<file path=customXml/itemProps1.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10.xml><?xml version="1.0" encoding="utf-8"?>
<ds:datastoreItem xmlns:ds="http://schemas.openxmlformats.org/officeDocument/2006/customXml" ds:itemID="{D7F6791D-14DB-4544-80E0-460991786216}">
  <ds:schemaRefs/>
</ds:datastoreItem>
</file>

<file path=customXml/itemProps2.xml><?xml version="1.0" encoding="utf-8"?>
<ds:datastoreItem xmlns:ds="http://schemas.openxmlformats.org/officeDocument/2006/customXml" ds:itemID="{7F5E6DD6-1C27-4EE4-92CC-0007667B7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f0eac-4832-4786-84ff-8304664f0e73"/>
    <ds:schemaRef ds:uri="1173f359-c552-4015-80a5-7b333ac5a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0E3D22-CD29-47F6-A076-A4CF2A1411F5}">
  <ds:schemaRefs/>
</ds:datastoreItem>
</file>

<file path=customXml/itemProps4.xml><?xml version="1.0" encoding="utf-8"?>
<ds:datastoreItem xmlns:ds="http://schemas.openxmlformats.org/officeDocument/2006/customXml" ds:itemID="{0D365201-06BE-4836-8BE6-40FEF2166C63}">
  <ds:schemaRefs/>
</ds:datastoreItem>
</file>

<file path=customXml/itemProps5.xml><?xml version="1.0" encoding="utf-8"?>
<ds:datastoreItem xmlns:ds="http://schemas.openxmlformats.org/officeDocument/2006/customXml" ds:itemID="{1DBE8146-A142-4429-94F7-0E0D2310F362}">
  <ds:schemaRefs/>
</ds:datastoreItem>
</file>

<file path=customXml/itemProps6.xml><?xml version="1.0" encoding="utf-8"?>
<ds:datastoreItem xmlns:ds="http://schemas.openxmlformats.org/officeDocument/2006/customXml" ds:itemID="{BA00A03F-4653-4604-9C51-2965D14563C6}">
  <ds:schemaRefs/>
</ds:datastoreItem>
</file>

<file path=customXml/itemProps7.xml><?xml version="1.0" encoding="utf-8"?>
<ds:datastoreItem xmlns:ds="http://schemas.openxmlformats.org/officeDocument/2006/customXml" ds:itemID="{0AADEDF8-93FB-462C-99CF-D870E0F9D9EA}">
  <ds:schemaRefs/>
</ds:datastoreItem>
</file>

<file path=customXml/itemProps8.xml><?xml version="1.0" encoding="utf-8"?>
<ds:datastoreItem xmlns:ds="http://schemas.openxmlformats.org/officeDocument/2006/customXml" ds:itemID="{624E4A15-E222-47ED-9ABF-36FE88E58AEF}">
  <ds:schemaRefs/>
</ds:datastoreItem>
</file>

<file path=customXml/itemProps9.xml><?xml version="1.0" encoding="utf-8"?>
<ds:datastoreItem xmlns:ds="http://schemas.openxmlformats.org/officeDocument/2006/customXml" ds:itemID="{C194B890-B2F3-4D44-8CBF-DF774E0FB5E7}">
  <ds:schemaRefs>
    <ds:schemaRef ds:uri="http://www.w3.org/XML/1998/namespace"/>
    <ds:schemaRef ds:uri="http://schemas.microsoft.com/office/2006/documentManagement/types"/>
    <ds:schemaRef ds:uri="935f0eac-4832-4786-84ff-8304664f0e73"/>
    <ds:schemaRef ds:uri="http://purl.org/dc/elements/1.1/"/>
    <ds:schemaRef ds:uri="http://schemas.microsoft.com/office/2006/metadata/properties"/>
    <ds:schemaRef ds:uri="http://schemas.openxmlformats.org/package/2006/metadata/core-properties"/>
    <ds:schemaRef ds:uri="http://purl.org/dc/terms/"/>
    <ds:schemaRef ds:uri="http://purl.org/dc/dcmitype/"/>
    <ds:schemaRef ds:uri="http://schemas.microsoft.com/office/infopath/2007/PartnerControls"/>
    <ds:schemaRef ds:uri="1173f359-c552-4015-80a5-7b333ac5aaf4"/>
  </ds:schemaRefs>
</ds:datastoreItem>
</file>

<file path=docProps/app.xml><?xml version="1.0" encoding="utf-8"?>
<Properties xmlns="http://schemas.openxmlformats.org/officeDocument/2006/extended-properties" xmlns:vt="http://schemas.openxmlformats.org/officeDocument/2006/docPropsVTypes">
  <Template>FT 16x9 Corporate Template</Template>
  <TotalTime>393</TotalTime>
  <Words>2809</Words>
  <Application>Microsoft Office PowerPoint</Application>
  <PresentationFormat>Custom</PresentationFormat>
  <Paragraphs>255</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Arial Narrow</vt:lpstr>
      <vt:lpstr>Calibri</vt:lpstr>
      <vt:lpstr>Century Gothic</vt:lpstr>
      <vt:lpstr>FT 16x9 Corporate Template</vt:lpstr>
      <vt:lpstr>1_FT 16x9 Corporate Template</vt:lpstr>
      <vt:lpstr>PowerPoint Presentation</vt:lpstr>
      <vt:lpstr>PowerPoint Presentation</vt:lpstr>
      <vt:lpstr>Making it last – Retirement Income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Sylvia</dc:creator>
  <dc:description>Fixed Layout Issues re: conversion between 4:3 &amp; 16:9 aspect ratios. _x000d_
FT PPT Template_16x9_0121</dc:description>
  <cp:lastModifiedBy>Yazdan, Mandy</cp:lastModifiedBy>
  <cp:revision>18</cp:revision>
  <cp:lastPrinted>2025-08-07T15:57:15Z</cp:lastPrinted>
  <dcterms:created xsi:type="dcterms:W3CDTF">2022-09-22T01:12:46Z</dcterms:created>
  <dcterms:modified xsi:type="dcterms:W3CDTF">2025-08-07T16:08:53Z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0x010100B98F3C9C63E94D4FB61BEBEF19E7C391</vt:lpwstr>
  </property>
  <property fmtid="{D5CDD505-2E9C-101B-9397-08002B2CF9AE}" pid="3" name="_dlc_DocIdItemGuid">
    <vt:lpwstr>ad8be191-ceaf-4911-bc3a-d91ffaee1daa</vt:lpwstr>
  </property>
  <property fmtid="{D5CDD505-2E9C-101B-9397-08002B2CF9AE}" pid="4" name="MediaServiceImageTags">
    <vt:lpwstr/>
  </property>
</Properties>
</file>