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7"/>
  </p:notesMasterIdLst>
  <p:handoutMasterIdLst>
    <p:handoutMasterId r:id="rId28"/>
  </p:handoutMasterIdLst>
  <p:sldIdLst>
    <p:sldId id="1366" r:id="rId12"/>
    <p:sldId id="1367" r:id="rId13"/>
    <p:sldId id="1337" r:id="rId14"/>
    <p:sldId id="1334" r:id="rId15"/>
    <p:sldId id="1375" r:id="rId16"/>
    <p:sldId id="1377" r:id="rId17"/>
    <p:sldId id="1255" r:id="rId18"/>
    <p:sldId id="629" r:id="rId19"/>
    <p:sldId id="1372" r:id="rId20"/>
    <p:sldId id="1373" r:id="rId21"/>
    <p:sldId id="1374" r:id="rId22"/>
    <p:sldId id="1253" r:id="rId23"/>
    <p:sldId id="1376" r:id="rId24"/>
    <p:sldId id="1365" r:id="rId25"/>
    <p:sldId id="2147375398" r:id="rId26"/>
  </p:sldIdLst>
  <p:sldSz cx="12188825" cy="6858000"/>
  <p:notesSz cx="7010400" cy="9372600"/>
  <p:custDataLst>
    <p:custData r:id="rId9"/>
    <p:custData r:id="rId8"/>
    <p:custData r:id="rId6"/>
    <p:custData r:id="rId3"/>
    <p:custData r:id="rId5"/>
    <p:custData r:id="rId10"/>
    <p:custData r:id="rId4"/>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9" orient="horz" pos="840" userDrawn="1">
          <p15:clr>
            <a:srgbClr val="A4A3A4"/>
          </p15:clr>
        </p15:guide>
        <p15:guide id="32" orient="horz" pos="2496" userDrawn="1">
          <p15:clr>
            <a:srgbClr val="A4A3A4"/>
          </p15:clr>
        </p15:guide>
        <p15:guide id="33" pos="6671" userDrawn="1">
          <p15:clr>
            <a:srgbClr val="A4A3A4"/>
          </p15:clr>
        </p15:guide>
        <p15:guide id="34" pos="285"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CC0066"/>
    <a:srgbClr val="BAD583"/>
    <a:srgbClr val="DFF0F7"/>
    <a:srgbClr val="CCE2F5"/>
    <a:srgbClr val="767676"/>
    <a:srgbClr val="002856"/>
    <a:srgbClr val="81BB00"/>
    <a:srgbClr val="F59B00"/>
    <a:srgbClr val="5FC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9" autoAdjust="0"/>
    <p:restoredTop sz="91332" autoAdjust="0"/>
  </p:normalViewPr>
  <p:slideViewPr>
    <p:cSldViewPr snapToGrid="0">
      <p:cViewPr varScale="1">
        <p:scale>
          <a:sx n="109" d="100"/>
          <a:sy n="109" d="100"/>
        </p:scale>
        <p:origin x="126" y="252"/>
      </p:cViewPr>
      <p:guideLst>
        <p:guide orient="horz" pos="840"/>
        <p:guide orient="horz" pos="2496"/>
        <p:guide pos="6671"/>
        <p:guide pos="28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2" d="100"/>
          <a:sy n="82" d="100"/>
        </p:scale>
        <p:origin x="3918" y="96"/>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67496870264215"/>
          <c:y val="8.8888888888888892E-2"/>
          <c:w val="0.31990756518344354"/>
          <c:h val="0.78887587925553782"/>
        </c:manualLayout>
      </c:layout>
      <c:doughnutChart>
        <c:varyColors val="1"/>
        <c:ser>
          <c:idx val="0"/>
          <c:order val="0"/>
          <c:tx>
            <c:strRef>
              <c:f>Sheet1!$B$1</c:f>
              <c:strCache>
                <c:ptCount val="1"/>
                <c:pt idx="0">
                  <c:v>Sales</c:v>
                </c:pt>
              </c:strCache>
            </c:strRef>
          </c:tx>
          <c:dPt>
            <c:idx val="0"/>
            <c:bubble3D val="0"/>
            <c:spPr>
              <a:solidFill>
                <a:srgbClr val="ED7700"/>
              </a:solidFill>
              <a:ln w="19050">
                <a:solidFill>
                  <a:schemeClr val="lt1"/>
                </a:solidFill>
              </a:ln>
              <a:effectLst/>
            </c:spPr>
            <c:extLst>
              <c:ext xmlns:c16="http://schemas.microsoft.com/office/drawing/2014/chart" uri="{C3380CC4-5D6E-409C-BE32-E72D297353CC}">
                <c16:uniqueId val="{00000001-9E24-4D14-B8E8-1CB8D6D005F6}"/>
              </c:ext>
            </c:extLst>
          </c:dPt>
          <c:dPt>
            <c:idx val="1"/>
            <c:bubble3D val="0"/>
            <c:spPr>
              <a:solidFill>
                <a:srgbClr val="00A0DC"/>
              </a:solidFill>
              <a:ln w="19050">
                <a:solidFill>
                  <a:schemeClr val="lt1"/>
                </a:solidFill>
              </a:ln>
              <a:effectLst/>
            </c:spPr>
            <c:extLst>
              <c:ext xmlns:c16="http://schemas.microsoft.com/office/drawing/2014/chart" uri="{C3380CC4-5D6E-409C-BE32-E72D297353CC}">
                <c16:uniqueId val="{00000003-9E24-4D14-B8E8-1CB8D6D005F6}"/>
              </c:ext>
            </c:extLst>
          </c:dPt>
          <c:dPt>
            <c:idx val="2"/>
            <c:bubble3D val="0"/>
            <c:spPr>
              <a:solidFill>
                <a:srgbClr val="81BB00"/>
              </a:solidFill>
              <a:ln w="19050">
                <a:solidFill>
                  <a:schemeClr val="lt1"/>
                </a:solidFill>
              </a:ln>
              <a:effectLst/>
            </c:spPr>
            <c:extLst>
              <c:ext xmlns:c16="http://schemas.microsoft.com/office/drawing/2014/chart" uri="{C3380CC4-5D6E-409C-BE32-E72D297353CC}">
                <c16:uniqueId val="{00000005-9E24-4D14-B8E8-1CB8D6D005F6}"/>
              </c:ext>
            </c:extLst>
          </c:dPt>
          <c:dLbls>
            <c:dLbl>
              <c:idx val="0"/>
              <c:layout>
                <c:manualLayout>
                  <c:x val="0.33814921010952259"/>
                  <c:y val="-5.555507577927216E-3"/>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9990473841236762"/>
                      <c:h val="0.32244454039970111"/>
                    </c:manualLayout>
                  </c15:layout>
                </c:ext>
                <c:ext xmlns:c16="http://schemas.microsoft.com/office/drawing/2014/chart" uri="{C3380CC4-5D6E-409C-BE32-E72D297353CC}">
                  <c16:uniqueId val="{00000001-9E24-4D14-B8E8-1CB8D6D005F6}"/>
                </c:ext>
              </c:extLst>
            </c:dLbl>
            <c:dLbl>
              <c:idx val="1"/>
              <c:layout>
                <c:manualLayout>
                  <c:x val="0.34503698950084172"/>
                  <c:y val="1.7661118455126054E-3"/>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273383126537299"/>
                      <c:h val="0.32244454039970111"/>
                    </c:manualLayout>
                  </c15:layout>
                </c:ext>
                <c:ext xmlns:c16="http://schemas.microsoft.com/office/drawing/2014/chart" uri="{C3380CC4-5D6E-409C-BE32-E72D297353CC}">
                  <c16:uniqueId val="{00000003-9E24-4D14-B8E8-1CB8D6D005F6}"/>
                </c:ext>
              </c:extLst>
            </c:dLbl>
            <c:dLbl>
              <c:idx val="2"/>
              <c:layout>
                <c:manualLayout>
                  <c:x val="-0.17903142452080478"/>
                  <c:y val="2.3459709353820051E-3"/>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fld id="{7341D174-F947-4C41-AA44-EE27706D870D}" type="CATEGORYNAME">
                      <a:rPr lang="en-US" smtClean="0"/>
                      <a:pPr algn="l">
                        <a:defRPr sz="1600">
                          <a:solidFill>
                            <a:schemeClr val="tx1"/>
                          </a:solidFill>
                        </a:defRPr>
                      </a:pPr>
                      <a:t>[CATEGORY NAME]</a:t>
                    </a:fld>
                    <a:r>
                      <a:rPr lang="en-US" baseline="0" dirty="0"/>
                      <a:t>
</a:t>
                    </a:r>
                    <a:fld id="{6F9619E4-57F9-4268-8D06-CE70B95C2134}" type="VALUE">
                      <a:rPr lang="en-US" baseline="0"/>
                      <a:pPr algn="l">
                        <a:defRPr sz="1600">
                          <a:solidFill>
                            <a:schemeClr val="tx1"/>
                          </a:solidFill>
                        </a:defRPr>
                      </a:pPr>
                      <a:t>[VALUE]</a:t>
                    </a:fld>
                    <a:endParaRPr lang="en-US" baseline="0" dirty="0"/>
                  </a:p>
                </c:rich>
              </c:tx>
              <c:numFmt formatCode="&quot;$&quot;#,##0" sourceLinked="0"/>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553277836785048"/>
                      <c:h val="0.3231666610174237"/>
                    </c:manualLayout>
                  </c15:layout>
                  <c15:dlblFieldTable/>
                  <c15:showDataLabelsRange val="0"/>
                </c:ext>
                <c:ext xmlns:c16="http://schemas.microsoft.com/office/drawing/2014/chart" uri="{C3380CC4-5D6E-409C-BE32-E72D297353CC}">
                  <c16:uniqueId val="{00000005-9E24-4D14-B8E8-1CB8D6D005F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Taxable Brokerage Account</c:v>
                </c:pt>
                <c:pt idx="1">
                  <c:v>Tax-Deferred 401(k) Account</c:v>
                </c:pt>
                <c:pt idx="2">
                  <c:v>Tax-Exempt Roth Account</c:v>
                </c:pt>
              </c:strCache>
            </c:strRef>
          </c:cat>
          <c:val>
            <c:numRef>
              <c:f>Sheet1!$B$2:$B$4</c:f>
              <c:numCache>
                <c:formatCode>"$"#,##0_);[Red]\("$"#,##0\)</c:formatCode>
                <c:ptCount val="3"/>
                <c:pt idx="0">
                  <c:v>150000</c:v>
                </c:pt>
                <c:pt idx="1">
                  <c:v>550000</c:v>
                </c:pt>
                <c:pt idx="2">
                  <c:v>300000</c:v>
                </c:pt>
              </c:numCache>
            </c:numRef>
          </c:val>
          <c:extLst>
            <c:ext xmlns:c16="http://schemas.microsoft.com/office/drawing/2014/chart" uri="{C3380CC4-5D6E-409C-BE32-E72D297353CC}">
              <c16:uniqueId val="{00000006-9E24-4D14-B8E8-1CB8D6D005F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0"/>
          <c:tx>
            <c:strRef>
              <c:f>Sheet1!$D$1</c:f>
              <c:strCache>
                <c:ptCount val="1"/>
                <c:pt idx="0">
                  <c:v>Taxable Income (Brokerage Income)</c:v>
                </c:pt>
              </c:strCache>
            </c:strRef>
          </c:tx>
          <c:spPr>
            <a:solidFill>
              <a:schemeClr val="accent3"/>
            </a:solidFill>
            <a:ln>
              <a:noFill/>
            </a:ln>
            <a:effectLst/>
          </c:spPr>
          <c:invertIfNegative val="0"/>
          <c:cat>
            <c:numRef>
              <c:f>Sheet1!$A$2:$A$32</c:f>
              <c:numCache>
                <c:formatCode>0</c:formatCode>
                <c:ptCount val="3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numCache>
            </c:numRef>
          </c:cat>
          <c:val>
            <c:numRef>
              <c:f>Sheet1!$D$2:$D$32</c:f>
              <c:numCache>
                <c:formatCode>_("$"* #,##0_);_("$"* \(#,##0\);_("$"* "-"??_);_(@_)</c:formatCode>
                <c:ptCount val="31"/>
                <c:pt idx="0">
                  <c:v>70000</c:v>
                </c:pt>
                <c:pt idx="1">
                  <c:v>70000</c:v>
                </c:pt>
                <c:pt idx="2">
                  <c:v>12772</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0-F964-4C1B-BDE8-DD822B889B54}"/>
            </c:ext>
          </c:extLst>
        </c:ser>
        <c:ser>
          <c:idx val="1"/>
          <c:order val="1"/>
          <c:tx>
            <c:strRef>
              <c:f>Sheet1!$C$1</c:f>
              <c:strCache>
                <c:ptCount val="1"/>
                <c:pt idx="0">
                  <c:v> Social Security </c:v>
                </c:pt>
              </c:strCache>
            </c:strRef>
          </c:tx>
          <c:spPr>
            <a:solidFill>
              <a:srgbClr val="F7BB00"/>
            </a:solidFill>
            <a:ln>
              <a:noFill/>
            </a:ln>
            <a:effectLst/>
          </c:spPr>
          <c:invertIfNegative val="0"/>
          <c:cat>
            <c:numRef>
              <c:f>Sheet1!$A$2:$A$32</c:f>
              <c:numCache>
                <c:formatCode>0</c:formatCode>
                <c:ptCount val="3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numCache>
            </c:numRef>
          </c:cat>
          <c:val>
            <c:numRef>
              <c:f>Sheet1!$C$2:$C$32</c:f>
              <c:numCache>
                <c:formatCode>_("$"* #,##0_);_("$"* \(#,##0\);_("$"* "-"??_);_(@_)</c:formatCode>
                <c:ptCount val="31"/>
                <c:pt idx="0">
                  <c:v>0</c:v>
                </c:pt>
                <c:pt idx="1">
                  <c:v>0</c:v>
                </c:pt>
                <c:pt idx="2">
                  <c:v>25000</c:v>
                </c:pt>
                <c:pt idx="3">
                  <c:v>25000</c:v>
                </c:pt>
                <c:pt idx="4">
                  <c:v>25000</c:v>
                </c:pt>
                <c:pt idx="5">
                  <c:v>25000</c:v>
                </c:pt>
                <c:pt idx="6">
                  <c:v>25000</c:v>
                </c:pt>
                <c:pt idx="7">
                  <c:v>25000</c:v>
                </c:pt>
                <c:pt idx="8">
                  <c:v>25000</c:v>
                </c:pt>
                <c:pt idx="9">
                  <c:v>25000</c:v>
                </c:pt>
                <c:pt idx="10">
                  <c:v>25000</c:v>
                </c:pt>
                <c:pt idx="11">
                  <c:v>25000</c:v>
                </c:pt>
                <c:pt idx="12">
                  <c:v>25000</c:v>
                </c:pt>
                <c:pt idx="13">
                  <c:v>25000</c:v>
                </c:pt>
                <c:pt idx="14">
                  <c:v>25000</c:v>
                </c:pt>
                <c:pt idx="15">
                  <c:v>25000</c:v>
                </c:pt>
                <c:pt idx="16">
                  <c:v>25000</c:v>
                </c:pt>
                <c:pt idx="17">
                  <c:v>25000</c:v>
                </c:pt>
                <c:pt idx="18">
                  <c:v>25000</c:v>
                </c:pt>
                <c:pt idx="19">
                  <c:v>25000</c:v>
                </c:pt>
                <c:pt idx="20">
                  <c:v>25000</c:v>
                </c:pt>
                <c:pt idx="21">
                  <c:v>25000</c:v>
                </c:pt>
                <c:pt idx="22">
                  <c:v>25000</c:v>
                </c:pt>
                <c:pt idx="23">
                  <c:v>25000</c:v>
                </c:pt>
                <c:pt idx="24">
                  <c:v>25000</c:v>
                </c:pt>
                <c:pt idx="25">
                  <c:v>25000</c:v>
                </c:pt>
                <c:pt idx="26">
                  <c:v>25000</c:v>
                </c:pt>
                <c:pt idx="27">
                  <c:v>25000</c:v>
                </c:pt>
                <c:pt idx="28">
                  <c:v>25000</c:v>
                </c:pt>
                <c:pt idx="29">
                  <c:v>25000</c:v>
                </c:pt>
                <c:pt idx="30">
                  <c:v>0</c:v>
                </c:pt>
              </c:numCache>
            </c:numRef>
          </c:val>
          <c:extLst>
            <c:ext xmlns:c16="http://schemas.microsoft.com/office/drawing/2014/chart" uri="{C3380CC4-5D6E-409C-BE32-E72D297353CC}">
              <c16:uniqueId val="{00000001-F964-4C1B-BDE8-DD822B889B54}"/>
            </c:ext>
          </c:extLst>
        </c:ser>
        <c:ser>
          <c:idx val="3"/>
          <c:order val="2"/>
          <c:tx>
            <c:strRef>
              <c:f>Sheet1!$E$1</c:f>
              <c:strCache>
                <c:ptCount val="1"/>
                <c:pt idx="0">
                  <c:v>Tax-Defered Income (IRA Income) to hit Goal</c:v>
                </c:pt>
              </c:strCache>
            </c:strRef>
          </c:tx>
          <c:spPr>
            <a:solidFill>
              <a:srgbClr val="00A0DC"/>
            </a:solidFill>
            <a:ln>
              <a:noFill/>
            </a:ln>
            <a:effectLst/>
          </c:spPr>
          <c:invertIfNegative val="0"/>
          <c:cat>
            <c:numRef>
              <c:f>Sheet1!$A$2:$A$32</c:f>
              <c:numCache>
                <c:formatCode>0</c:formatCode>
                <c:ptCount val="3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numCache>
            </c:numRef>
          </c:cat>
          <c:val>
            <c:numRef>
              <c:f>Sheet1!$E$2:$E$32</c:f>
              <c:numCache>
                <c:formatCode>_("$"* #,##0_);_("$"* \(#,##0\);_("$"* "-"??_);_(@_)</c:formatCode>
                <c:ptCount val="31"/>
                <c:pt idx="0">
                  <c:v>0</c:v>
                </c:pt>
                <c:pt idx="1">
                  <c:v>0</c:v>
                </c:pt>
                <c:pt idx="2">
                  <c:v>32228</c:v>
                </c:pt>
                <c:pt idx="3">
                  <c:v>45000</c:v>
                </c:pt>
                <c:pt idx="4">
                  <c:v>45000</c:v>
                </c:pt>
                <c:pt idx="5">
                  <c:v>45000</c:v>
                </c:pt>
                <c:pt idx="6">
                  <c:v>45000</c:v>
                </c:pt>
                <c:pt idx="7">
                  <c:v>45000</c:v>
                </c:pt>
                <c:pt idx="8">
                  <c:v>45000</c:v>
                </c:pt>
                <c:pt idx="9">
                  <c:v>45000</c:v>
                </c:pt>
                <c:pt idx="10">
                  <c:v>45000</c:v>
                </c:pt>
                <c:pt idx="11">
                  <c:v>45000</c:v>
                </c:pt>
                <c:pt idx="12">
                  <c:v>45000</c:v>
                </c:pt>
                <c:pt idx="13">
                  <c:v>45000</c:v>
                </c:pt>
                <c:pt idx="14">
                  <c:v>45000</c:v>
                </c:pt>
                <c:pt idx="15">
                  <c:v>45000</c:v>
                </c:pt>
                <c:pt idx="16">
                  <c:v>40333</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2-F964-4C1B-BDE8-DD822B889B54}"/>
            </c:ext>
          </c:extLst>
        </c:ser>
        <c:ser>
          <c:idx val="5"/>
          <c:order val="3"/>
          <c:tx>
            <c:strRef>
              <c:f>Sheet1!$G$1</c:f>
              <c:strCache>
                <c:ptCount val="1"/>
                <c:pt idx="0">
                  <c:v>Tax-Exempt Income (Roth Income)</c:v>
                </c:pt>
              </c:strCache>
            </c:strRef>
          </c:tx>
          <c:spPr>
            <a:solidFill>
              <a:srgbClr val="81BB00"/>
            </a:solidFill>
            <a:ln>
              <a:noFill/>
            </a:ln>
            <a:effectLst/>
          </c:spPr>
          <c:invertIfNegative val="0"/>
          <c:cat>
            <c:numRef>
              <c:f>Sheet1!$A$2:$A$32</c:f>
              <c:numCache>
                <c:formatCode>0</c:formatCode>
                <c:ptCount val="3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numCache>
            </c:numRef>
          </c:cat>
          <c:val>
            <c:numRef>
              <c:f>Sheet1!$G$2:$G$32</c:f>
              <c:numCache>
                <c:formatCode>_("$"* #,##0_);_("$"* \(#,##0\);_("$"* "-"??_);_(@_)</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4666.9547341870457</c:v>
                </c:pt>
                <c:pt idx="17">
                  <c:v>45000</c:v>
                </c:pt>
                <c:pt idx="18">
                  <c:v>45000</c:v>
                </c:pt>
                <c:pt idx="19">
                  <c:v>45000</c:v>
                </c:pt>
                <c:pt idx="20">
                  <c:v>45000</c:v>
                </c:pt>
                <c:pt idx="21">
                  <c:v>45000</c:v>
                </c:pt>
                <c:pt idx="22">
                  <c:v>45000</c:v>
                </c:pt>
                <c:pt idx="23">
                  <c:v>45000</c:v>
                </c:pt>
                <c:pt idx="24">
                  <c:v>45000</c:v>
                </c:pt>
                <c:pt idx="25">
                  <c:v>45000</c:v>
                </c:pt>
                <c:pt idx="26">
                  <c:v>45000</c:v>
                </c:pt>
                <c:pt idx="27">
                  <c:v>45000</c:v>
                </c:pt>
                <c:pt idx="28">
                  <c:v>45000</c:v>
                </c:pt>
                <c:pt idx="29">
                  <c:v>42315.501259161647</c:v>
                </c:pt>
                <c:pt idx="30">
                  <c:v>0</c:v>
                </c:pt>
              </c:numCache>
            </c:numRef>
          </c:val>
          <c:extLst>
            <c:ext xmlns:c16="http://schemas.microsoft.com/office/drawing/2014/chart" uri="{C3380CC4-5D6E-409C-BE32-E72D297353CC}">
              <c16:uniqueId val="{00000003-F964-4C1B-BDE8-DD822B889B54}"/>
            </c:ext>
          </c:extLst>
        </c:ser>
        <c:ser>
          <c:idx val="6"/>
          <c:order val="4"/>
          <c:tx>
            <c:strRef>
              <c:f>Sheet1!$H$1</c:f>
              <c:strCache>
                <c:ptCount val="1"/>
                <c:pt idx="0">
                  <c:v>Total Taxes</c:v>
                </c:pt>
              </c:strCache>
            </c:strRef>
          </c:tx>
          <c:spPr>
            <a:solidFill>
              <a:srgbClr val="CB0000"/>
            </a:solidFill>
            <a:ln>
              <a:noFill/>
            </a:ln>
            <a:effectLst/>
          </c:spPr>
          <c:invertIfNegative val="0"/>
          <c:cat>
            <c:numRef>
              <c:f>Sheet1!$A$2:$A$32</c:f>
              <c:numCache>
                <c:formatCode>0</c:formatCode>
                <c:ptCount val="3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numCache>
            </c:numRef>
          </c:cat>
          <c:val>
            <c:numRef>
              <c:f>Sheet1!$H$2:$H$32</c:f>
              <c:numCache>
                <c:formatCode>_("$"* #,##0_);_("$"* \(#,##0\);_("$"* "-"??_);_(@_)</c:formatCode>
                <c:ptCount val="31"/>
                <c:pt idx="0">
                  <c:v>0</c:v>
                </c:pt>
                <c:pt idx="1">
                  <c:v>0</c:v>
                </c:pt>
                <c:pt idx="2">
                  <c:v>-1070</c:v>
                </c:pt>
                <c:pt idx="3">
                  <c:v>-4058</c:v>
                </c:pt>
                <c:pt idx="4">
                  <c:v>-4058</c:v>
                </c:pt>
                <c:pt idx="5">
                  <c:v>-4058</c:v>
                </c:pt>
                <c:pt idx="6">
                  <c:v>-4058</c:v>
                </c:pt>
                <c:pt idx="7">
                  <c:v>-4058</c:v>
                </c:pt>
                <c:pt idx="8">
                  <c:v>-4058</c:v>
                </c:pt>
                <c:pt idx="9">
                  <c:v>-4058</c:v>
                </c:pt>
                <c:pt idx="10">
                  <c:v>-4058</c:v>
                </c:pt>
                <c:pt idx="11">
                  <c:v>-4058</c:v>
                </c:pt>
                <c:pt idx="12">
                  <c:v>-4058</c:v>
                </c:pt>
                <c:pt idx="13">
                  <c:v>-4058</c:v>
                </c:pt>
                <c:pt idx="14">
                  <c:v>-4058</c:v>
                </c:pt>
                <c:pt idx="15">
                  <c:v>-4058</c:v>
                </c:pt>
                <c:pt idx="16">
                  <c:v>-2726</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4-F964-4C1B-BDE8-DD822B889B54}"/>
            </c:ext>
          </c:extLst>
        </c:ser>
        <c:ser>
          <c:idx val="4"/>
          <c:order val="5"/>
          <c:tx>
            <c:strRef>
              <c:f>Sheet1!$F$1</c:f>
              <c:strCache>
                <c:ptCount val="1"/>
                <c:pt idx="0">
                  <c:v>Extra Income to Cover Taxes</c:v>
                </c:pt>
              </c:strCache>
            </c:strRef>
          </c:tx>
          <c:spPr>
            <a:solidFill>
              <a:srgbClr val="00A0DC"/>
            </a:solidFill>
            <a:ln>
              <a:noFill/>
            </a:ln>
            <a:effectLst/>
          </c:spPr>
          <c:invertIfNegative val="0"/>
          <c:dPt>
            <c:idx val="16"/>
            <c:invertIfNegative val="0"/>
            <c:bubble3D val="0"/>
            <c:spPr>
              <a:solidFill>
                <a:srgbClr val="81BB00"/>
              </a:solidFill>
              <a:ln>
                <a:noFill/>
              </a:ln>
              <a:effectLst/>
            </c:spPr>
            <c:extLst>
              <c:ext xmlns:c16="http://schemas.microsoft.com/office/drawing/2014/chart" uri="{C3380CC4-5D6E-409C-BE32-E72D297353CC}">
                <c16:uniqueId val="{00000006-F964-4C1B-BDE8-DD822B889B54}"/>
              </c:ext>
            </c:extLst>
          </c:dPt>
          <c:cat>
            <c:numRef>
              <c:f>Sheet1!$A$2:$A$32</c:f>
              <c:numCache>
                <c:formatCode>0</c:formatCode>
                <c:ptCount val="3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numCache>
            </c:numRef>
          </c:cat>
          <c:val>
            <c:numRef>
              <c:f>Sheet1!$F$2:$F$32</c:f>
              <c:numCache>
                <c:formatCode>_("$"* #,##0_);_("$"* \(#,##0\);_("$"* "-"??_);_(@_)</c:formatCode>
                <c:ptCount val="31"/>
                <c:pt idx="0">
                  <c:v>0</c:v>
                </c:pt>
                <c:pt idx="1">
                  <c:v>0</c:v>
                </c:pt>
                <c:pt idx="2">
                  <c:v>1070</c:v>
                </c:pt>
                <c:pt idx="3">
                  <c:v>4058</c:v>
                </c:pt>
                <c:pt idx="4">
                  <c:v>4058</c:v>
                </c:pt>
                <c:pt idx="5">
                  <c:v>4058</c:v>
                </c:pt>
                <c:pt idx="6">
                  <c:v>4058</c:v>
                </c:pt>
                <c:pt idx="7">
                  <c:v>4058</c:v>
                </c:pt>
                <c:pt idx="8">
                  <c:v>4058</c:v>
                </c:pt>
                <c:pt idx="9">
                  <c:v>4058</c:v>
                </c:pt>
                <c:pt idx="10">
                  <c:v>4058</c:v>
                </c:pt>
                <c:pt idx="11">
                  <c:v>4058</c:v>
                </c:pt>
                <c:pt idx="12">
                  <c:v>4058</c:v>
                </c:pt>
                <c:pt idx="13">
                  <c:v>4058</c:v>
                </c:pt>
                <c:pt idx="14">
                  <c:v>4058</c:v>
                </c:pt>
                <c:pt idx="15">
                  <c:v>4058</c:v>
                </c:pt>
                <c:pt idx="16">
                  <c:v>2726</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7-F964-4C1B-BDE8-DD822B889B54}"/>
            </c:ext>
          </c:extLst>
        </c:ser>
        <c:dLbls>
          <c:showLegendKey val="0"/>
          <c:showVal val="0"/>
          <c:showCatName val="0"/>
          <c:showSerName val="0"/>
          <c:showPercent val="0"/>
          <c:showBubbleSize val="0"/>
        </c:dLbls>
        <c:gapWidth val="5"/>
        <c:overlap val="100"/>
        <c:axId val="1536270671"/>
        <c:axId val="1536271151"/>
      </c:barChart>
      <c:catAx>
        <c:axId val="1536270671"/>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36271151"/>
        <c:crosses val="autoZero"/>
        <c:auto val="1"/>
        <c:lblAlgn val="ctr"/>
        <c:lblOffset val="450"/>
        <c:tickLblSkip val="2"/>
        <c:noMultiLvlLbl val="0"/>
      </c:catAx>
      <c:valAx>
        <c:axId val="1536271151"/>
        <c:scaling>
          <c:orientation val="minMax"/>
          <c:max val="75000"/>
          <c:min val="-10000"/>
        </c:scaling>
        <c:delete val="0"/>
        <c:axPos val="l"/>
        <c:majorGridlines>
          <c:spPr>
            <a:ln w="9525" cap="flat" cmpd="sng" algn="ctr">
              <a:gradFill flip="none" rotWithShape="1">
                <a:gsLst>
                  <a:gs pos="0">
                    <a:schemeClr val="accent1">
                      <a:lumMod val="5000"/>
                      <a:lumOff val="95000"/>
                      <a:alpha val="0"/>
                    </a:schemeClr>
                  </a:gs>
                  <a:gs pos="27000">
                    <a:srgbClr val="A7A7A7"/>
                  </a:gs>
                </a:gsLst>
                <a:lin ang="16200000" scaled="1"/>
                <a:tileRect/>
              </a:gradFill>
              <a:round/>
            </a:ln>
            <a:effectLst/>
          </c:spPr>
        </c:majorGridlines>
        <c:numFmt formatCode="&quot;$&quot;#,##0_);;&quot;$&quot;&quot;0&quot;_);@"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Arial Narrow" panose="020B0606020202030204" pitchFamily="34" charset="0"/>
                <a:ea typeface="+mn-ea"/>
                <a:cs typeface="+mn-cs"/>
              </a:defRPr>
            </a:pPr>
            <a:endParaRPr lang="en-US"/>
          </a:p>
        </c:txPr>
        <c:crossAx val="153627067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Sheet1!$F$1</c:f>
              <c:strCache>
                <c:ptCount val="1"/>
                <c:pt idx="0">
                  <c:v>TDI1</c:v>
                </c:pt>
              </c:strCache>
            </c:strRef>
          </c:tx>
          <c:spPr>
            <a:solidFill>
              <a:schemeClr val="accent4"/>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Sheet1!$F$2:$F$34</c:f>
              <c:numCache>
                <c:formatCode>"$"#,##0_);[Red]\("$"#,##0\)</c:formatCode>
                <c:ptCount val="33"/>
                <c:pt idx="0">
                  <c:v>32304</c:v>
                </c:pt>
                <c:pt idx="1">
                  <c:v>32304</c:v>
                </c:pt>
                <c:pt idx="29">
                  <c:v>0</c:v>
                </c:pt>
                <c:pt idx="30">
                  <c:v>0</c:v>
                </c:pt>
                <c:pt idx="31">
                  <c:v>0</c:v>
                </c:pt>
                <c:pt idx="32">
                  <c:v>0</c:v>
                </c:pt>
              </c:numCache>
            </c:numRef>
          </c:val>
          <c:extLst>
            <c:ext xmlns:c16="http://schemas.microsoft.com/office/drawing/2014/chart" uri="{C3380CC4-5D6E-409C-BE32-E72D297353CC}">
              <c16:uniqueId val="{00000000-98CD-4220-A599-D4BA88D45FA1}"/>
            </c:ext>
          </c:extLst>
        </c:ser>
        <c:ser>
          <c:idx val="0"/>
          <c:order val="1"/>
          <c:tx>
            <c:strRef>
              <c:f>Sheet1!$B$1</c:f>
              <c:strCache>
                <c:ptCount val="1"/>
                <c:pt idx="0">
                  <c:v>SS1</c:v>
                </c:pt>
              </c:strCache>
            </c:strRef>
          </c:tx>
          <c:spPr>
            <a:solidFill>
              <a:srgbClr val="F7BB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Sheet1!$B$2:$B$34</c:f>
              <c:numCache>
                <c:formatCode>"$"#,##0_);[Red]\("$"#,##0\)</c:formatCode>
                <c:ptCount val="33"/>
                <c:pt idx="0">
                  <c:v>0</c:v>
                </c:pt>
                <c:pt idx="1">
                  <c:v>0</c:v>
                </c:pt>
                <c:pt idx="2">
                  <c:v>25000</c:v>
                </c:pt>
                <c:pt idx="3">
                  <c:v>25000</c:v>
                </c:pt>
                <c:pt idx="4">
                  <c:v>25000</c:v>
                </c:pt>
                <c:pt idx="5">
                  <c:v>25000</c:v>
                </c:pt>
                <c:pt idx="6">
                  <c:v>25000</c:v>
                </c:pt>
                <c:pt idx="7">
                  <c:v>25000</c:v>
                </c:pt>
                <c:pt idx="8">
                  <c:v>25000</c:v>
                </c:pt>
                <c:pt idx="9">
                  <c:v>25000</c:v>
                </c:pt>
                <c:pt idx="10">
                  <c:v>25000</c:v>
                </c:pt>
                <c:pt idx="11">
                  <c:v>25000</c:v>
                </c:pt>
                <c:pt idx="12">
                  <c:v>25000</c:v>
                </c:pt>
                <c:pt idx="13">
                  <c:v>25000</c:v>
                </c:pt>
                <c:pt idx="14">
                  <c:v>25000</c:v>
                </c:pt>
                <c:pt idx="15">
                  <c:v>25000</c:v>
                </c:pt>
                <c:pt idx="16">
                  <c:v>25000</c:v>
                </c:pt>
                <c:pt idx="17">
                  <c:v>25000</c:v>
                </c:pt>
                <c:pt idx="18">
                  <c:v>25000</c:v>
                </c:pt>
                <c:pt idx="19">
                  <c:v>25000</c:v>
                </c:pt>
                <c:pt idx="20">
                  <c:v>25000</c:v>
                </c:pt>
                <c:pt idx="21">
                  <c:v>25000</c:v>
                </c:pt>
                <c:pt idx="22">
                  <c:v>25000</c:v>
                </c:pt>
                <c:pt idx="23">
                  <c:v>25000</c:v>
                </c:pt>
              </c:numCache>
            </c:numRef>
          </c:val>
          <c:extLst>
            <c:ext xmlns:c16="http://schemas.microsoft.com/office/drawing/2014/chart" uri="{C3380CC4-5D6E-409C-BE32-E72D297353CC}">
              <c16:uniqueId val="{00000001-98CD-4220-A599-D4BA88D45FA1}"/>
            </c:ext>
          </c:extLst>
        </c:ser>
        <c:ser>
          <c:idx val="1"/>
          <c:order val="2"/>
          <c:tx>
            <c:strRef>
              <c:f>Sheet1!$C$1</c:f>
              <c:strCache>
                <c:ptCount val="1"/>
                <c:pt idx="0">
                  <c:v> SS 2 </c:v>
                </c:pt>
              </c:strCache>
            </c:strRef>
          </c:tx>
          <c:spPr>
            <a:solidFill>
              <a:srgbClr val="F7BB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Sheet1!$C$2:$C$34</c:f>
              <c:numCache>
                <c:formatCode>General</c:formatCode>
                <c:ptCount val="33"/>
                <c:pt idx="24" formatCode="&quot;$&quot;#,##0_);[Red]\(&quot;$&quot;#,##0\)">
                  <c:v>25000</c:v>
                </c:pt>
                <c:pt idx="25" formatCode="&quot;$&quot;#,##0_);[Red]\(&quot;$&quot;#,##0\)">
                  <c:v>25000</c:v>
                </c:pt>
                <c:pt idx="26" formatCode="&quot;$&quot;#,##0_);[Red]\(&quot;$&quot;#,##0\)">
                  <c:v>25000</c:v>
                </c:pt>
                <c:pt idx="27" formatCode="&quot;$&quot;#,##0_);[Red]\(&quot;$&quot;#,##0\)">
                  <c:v>25000</c:v>
                </c:pt>
              </c:numCache>
            </c:numRef>
          </c:val>
          <c:extLst>
            <c:ext xmlns:c16="http://schemas.microsoft.com/office/drawing/2014/chart" uri="{C3380CC4-5D6E-409C-BE32-E72D297353CC}">
              <c16:uniqueId val="{00000002-98CD-4220-A599-D4BA88D45FA1}"/>
            </c:ext>
          </c:extLst>
        </c:ser>
        <c:ser>
          <c:idx val="8"/>
          <c:order val="3"/>
          <c:tx>
            <c:strRef>
              <c:f>Sheet1!$G$1</c:f>
              <c:strCache>
                <c:ptCount val="1"/>
                <c:pt idx="0">
                  <c:v>TDI2</c:v>
                </c:pt>
              </c:strCache>
            </c:strRef>
          </c:tx>
          <c:spPr>
            <a:solidFill>
              <a:srgbClr val="00A0DC"/>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Sheet1!$G$2:$G$34</c:f>
              <c:numCache>
                <c:formatCode>General</c:formatCode>
                <c:ptCount val="33"/>
                <c:pt idx="2" formatCode="&quot;$&quot;#,##0_);[Red]\(&quot;$&quot;#,##0\)">
                  <c:v>26824</c:v>
                </c:pt>
                <c:pt idx="3" formatCode="&quot;$&quot;#,##0_);[Red]\(&quot;$&quot;#,##0\)">
                  <c:v>26824</c:v>
                </c:pt>
                <c:pt idx="4" formatCode="&quot;$&quot;#,##0_);[Red]\(&quot;$&quot;#,##0\)">
                  <c:v>26824</c:v>
                </c:pt>
                <c:pt idx="5" formatCode="&quot;$&quot;#,##0_);[Red]\(&quot;$&quot;#,##0\)">
                  <c:v>26824</c:v>
                </c:pt>
                <c:pt idx="6" formatCode="&quot;$&quot;#,##0_);[Red]\(&quot;$&quot;#,##0\)">
                  <c:v>27231</c:v>
                </c:pt>
                <c:pt idx="7" formatCode="&quot;$&quot;#,##0_);[Red]\(&quot;$&quot;#,##0\)">
                  <c:v>28036</c:v>
                </c:pt>
                <c:pt idx="8" formatCode="&quot;$&quot;#,##0_);[Red]\(&quot;$&quot;#,##0\)">
                  <c:v>28036</c:v>
                </c:pt>
                <c:pt idx="9" formatCode="&quot;$&quot;#,##0_);[Red]\(&quot;$&quot;#,##0\)">
                  <c:v>28036</c:v>
                </c:pt>
                <c:pt idx="10" formatCode="&quot;$&quot;#,##0_);[Red]\(&quot;$&quot;#,##0\)">
                  <c:v>28036</c:v>
                </c:pt>
                <c:pt idx="11" formatCode="&quot;$&quot;#,##0_);[Red]\(&quot;$&quot;#,##0\)">
                  <c:v>28036</c:v>
                </c:pt>
                <c:pt idx="12" formatCode="&quot;$&quot;#,##0_);[Red]\(&quot;$&quot;#,##0\)">
                  <c:v>28036</c:v>
                </c:pt>
                <c:pt idx="13" formatCode="&quot;$&quot;#,##0_);[Red]\(&quot;$&quot;#,##0\)">
                  <c:v>28036</c:v>
                </c:pt>
                <c:pt idx="14" formatCode="&quot;$&quot;#,##0_);[Red]\(&quot;$&quot;#,##0\)">
                  <c:v>28036</c:v>
                </c:pt>
                <c:pt idx="15" formatCode="&quot;$&quot;#,##0_);[Red]\(&quot;$&quot;#,##0\)">
                  <c:v>28036</c:v>
                </c:pt>
                <c:pt idx="16" formatCode="&quot;$&quot;#,##0_);[Red]\(&quot;$&quot;#,##0\)">
                  <c:v>28036</c:v>
                </c:pt>
                <c:pt idx="17" formatCode="&quot;$&quot;#,##0_);[Red]\(&quot;$&quot;#,##0\)">
                  <c:v>28036</c:v>
                </c:pt>
                <c:pt idx="18" formatCode="&quot;$&quot;#,##0_);[Red]\(&quot;$&quot;#,##0\)">
                  <c:v>28036</c:v>
                </c:pt>
                <c:pt idx="19" formatCode="&quot;$&quot;#,##0_);[Red]\(&quot;$&quot;#,##0\)">
                  <c:v>28036</c:v>
                </c:pt>
                <c:pt idx="20" formatCode="&quot;$&quot;#,##0_);[Red]\(&quot;$&quot;#,##0\)">
                  <c:v>28036</c:v>
                </c:pt>
                <c:pt idx="21" formatCode="&quot;$&quot;#,##0_);[Red]\(&quot;$&quot;#,##0\)">
                  <c:v>28036</c:v>
                </c:pt>
                <c:pt idx="22" formatCode="&quot;$&quot;#,##0_);[Red]\(&quot;$&quot;#,##0\)">
                  <c:v>28036</c:v>
                </c:pt>
                <c:pt idx="23" formatCode="&quot;$&quot;#,##0_);[Red]\(&quot;$&quot;#,##0\)">
                  <c:v>28036</c:v>
                </c:pt>
                <c:pt idx="24" formatCode="&quot;$&quot;#,##0_);[Red]\(&quot;$&quot;#,##0\)">
                  <c:v>28036</c:v>
                </c:pt>
                <c:pt idx="25" formatCode="&quot;$&quot;#,##0_);[Red]\(&quot;$&quot;#,##0\)">
                  <c:v>28036</c:v>
                </c:pt>
                <c:pt idx="26" formatCode="&quot;$&quot;#,##0_);[Red]\(&quot;$&quot;#,##0\)">
                  <c:v>28036</c:v>
                </c:pt>
                <c:pt idx="27" formatCode="&quot;$&quot;#,##0_);[Red]\(&quot;$&quot;#,##0\)">
                  <c:v>28036</c:v>
                </c:pt>
              </c:numCache>
            </c:numRef>
          </c:val>
          <c:extLst>
            <c:ext xmlns:c16="http://schemas.microsoft.com/office/drawing/2014/chart" uri="{C3380CC4-5D6E-409C-BE32-E72D297353CC}">
              <c16:uniqueId val="{00000003-98CD-4220-A599-D4BA88D45FA1}"/>
            </c:ext>
          </c:extLst>
        </c:ser>
        <c:ser>
          <c:idx val="2"/>
          <c:order val="4"/>
          <c:tx>
            <c:strRef>
              <c:f>Sheet1!$D$1</c:f>
              <c:strCache>
                <c:ptCount val="1"/>
                <c:pt idx="0">
                  <c:v> SS 3 </c:v>
                </c:pt>
              </c:strCache>
            </c:strRef>
          </c:tx>
          <c:spPr>
            <a:solidFill>
              <a:srgbClr val="F7BB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Sheet1!$D$2:$D$34</c:f>
              <c:numCache>
                <c:formatCode>General</c:formatCode>
                <c:ptCount val="33"/>
                <c:pt idx="28" formatCode="&quot;$&quot;#,##0_);[Red]\(&quot;$&quot;#,##0\)">
                  <c:v>25000</c:v>
                </c:pt>
                <c:pt idx="29" formatCode="&quot;$&quot;#,##0_);[Red]\(&quot;$&quot;#,##0\)">
                  <c:v>25000</c:v>
                </c:pt>
              </c:numCache>
            </c:numRef>
          </c:val>
          <c:extLst>
            <c:ext xmlns:c16="http://schemas.microsoft.com/office/drawing/2014/chart" uri="{C3380CC4-5D6E-409C-BE32-E72D297353CC}">
              <c16:uniqueId val="{00000004-98CD-4220-A599-D4BA88D45FA1}"/>
            </c:ext>
          </c:extLst>
        </c:ser>
        <c:ser>
          <c:idx val="7"/>
          <c:order val="5"/>
          <c:tx>
            <c:strRef>
              <c:f>Sheet1!$H$1</c:f>
              <c:strCache>
                <c:ptCount val="1"/>
                <c:pt idx="0">
                  <c:v>TDI3</c:v>
                </c:pt>
              </c:strCache>
            </c:strRef>
          </c:tx>
          <c:spPr>
            <a:solidFill>
              <a:srgbClr val="1CA8DD"/>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Sheet1!$H$2:$H$34</c:f>
              <c:numCache>
                <c:formatCode>General</c:formatCode>
                <c:ptCount val="33"/>
                <c:pt idx="28" formatCode="&quot;$&quot;#,##0_);[Red]\(&quot;$&quot;#,##0\)">
                  <c:v>10953</c:v>
                </c:pt>
              </c:numCache>
            </c:numRef>
          </c:val>
          <c:extLst>
            <c:ext xmlns:c16="http://schemas.microsoft.com/office/drawing/2014/chart" uri="{C3380CC4-5D6E-409C-BE32-E72D297353CC}">
              <c16:uniqueId val="{00000005-98CD-4220-A599-D4BA88D45FA1}"/>
            </c:ext>
          </c:extLst>
        </c:ser>
        <c:ser>
          <c:idx val="4"/>
          <c:order val="6"/>
          <c:tx>
            <c:strRef>
              <c:f>Sheet1!$I$1</c:f>
              <c:strCache>
                <c:ptCount val="1"/>
                <c:pt idx="0">
                  <c:v>Taxable Income (Brokerage Income)</c:v>
                </c:pt>
              </c:strCache>
            </c:strRef>
          </c:tx>
          <c:spPr>
            <a:solidFill>
              <a:srgbClr val="ED77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Sheet1!$I$2:$I$34</c:f>
              <c:numCache>
                <c:formatCode>"$"#,##0_);[Red]\("$"#,##0\)</c:formatCode>
                <c:ptCount val="33"/>
                <c:pt idx="0">
                  <c:v>37696</c:v>
                </c:pt>
                <c:pt idx="1">
                  <c:v>37696</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6-98CD-4220-A599-D4BA88D45FA1}"/>
            </c:ext>
          </c:extLst>
        </c:ser>
        <c:ser>
          <c:idx val="11"/>
          <c:order val="7"/>
          <c:tx>
            <c:strRef>
              <c:f>Sheet1!$J$1</c:f>
              <c:strCache>
                <c:ptCount val="1"/>
                <c:pt idx="0">
                  <c:v>TI2</c:v>
                </c:pt>
              </c:strCache>
            </c:strRef>
          </c:tx>
          <c:spPr>
            <a:solidFill>
              <a:srgbClr val="ED77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Sheet1!$J$2:$J$34</c:f>
              <c:numCache>
                <c:formatCode>General</c:formatCode>
                <c:ptCount val="33"/>
                <c:pt idx="2" formatCode="&quot;$&quot;#,##0_);[Red]\(&quot;$&quot;#,##0\)">
                  <c:v>18176</c:v>
                </c:pt>
                <c:pt idx="3" formatCode="&quot;$&quot;#,##0_);[Red]\(&quot;$&quot;#,##0\)">
                  <c:v>18176</c:v>
                </c:pt>
                <c:pt idx="4" formatCode="&quot;$&quot;#,##0_);[Red]\(&quot;$&quot;#,##0\)">
                  <c:v>18176</c:v>
                </c:pt>
                <c:pt idx="5" formatCode="&quot;$&quot;#,##0_);[Red]\(&quot;$&quot;#,##0\)">
                  <c:v>18176</c:v>
                </c:pt>
                <c:pt idx="6" formatCode="&quot;$&quot;#,##0_);[Red]\(&quot;$&quot;#,##0\)">
                  <c:v>12074</c:v>
                </c:pt>
              </c:numCache>
            </c:numRef>
          </c:val>
          <c:extLst>
            <c:ext xmlns:c16="http://schemas.microsoft.com/office/drawing/2014/chart" uri="{C3380CC4-5D6E-409C-BE32-E72D297353CC}">
              <c16:uniqueId val="{00000007-98CD-4220-A599-D4BA88D45FA1}"/>
            </c:ext>
          </c:extLst>
        </c:ser>
        <c:ser>
          <c:idx val="5"/>
          <c:order val="8"/>
          <c:tx>
            <c:strRef>
              <c:f>Sheet1!$K$1</c:f>
              <c:strCache>
                <c:ptCount val="1"/>
                <c:pt idx="0">
                  <c:v>Tax-Exempt Income (Roth Income)</c:v>
                </c:pt>
              </c:strCache>
            </c:strRef>
          </c:tx>
          <c:spPr>
            <a:solidFill>
              <a:srgbClr val="81BB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Sheet1!$K$2:$K$34</c:f>
              <c:numCache>
                <c:formatCode>"$"#,##0_);[Red]\("$"#,##0\)</c:formatCode>
                <c:ptCount val="33"/>
                <c:pt idx="0">
                  <c:v>0</c:v>
                </c:pt>
                <c:pt idx="1">
                  <c:v>0</c:v>
                </c:pt>
                <c:pt idx="2">
                  <c:v>0</c:v>
                </c:pt>
                <c:pt idx="3">
                  <c:v>0</c:v>
                </c:pt>
                <c:pt idx="4">
                  <c:v>0</c:v>
                </c:pt>
                <c:pt idx="5">
                  <c:v>0</c:v>
                </c:pt>
                <c:pt idx="6">
                  <c:v>5695</c:v>
                </c:pt>
                <c:pt idx="7">
                  <c:v>16964</c:v>
                </c:pt>
                <c:pt idx="8">
                  <c:v>16964</c:v>
                </c:pt>
                <c:pt idx="9">
                  <c:v>16964</c:v>
                </c:pt>
                <c:pt idx="10">
                  <c:v>16964</c:v>
                </c:pt>
                <c:pt idx="11">
                  <c:v>16964</c:v>
                </c:pt>
                <c:pt idx="12">
                  <c:v>16964</c:v>
                </c:pt>
                <c:pt idx="13">
                  <c:v>16964</c:v>
                </c:pt>
                <c:pt idx="14">
                  <c:v>16964</c:v>
                </c:pt>
                <c:pt idx="15">
                  <c:v>16964</c:v>
                </c:pt>
                <c:pt idx="16">
                  <c:v>16964</c:v>
                </c:pt>
                <c:pt idx="17">
                  <c:v>16964</c:v>
                </c:pt>
                <c:pt idx="18">
                  <c:v>16964</c:v>
                </c:pt>
                <c:pt idx="19">
                  <c:v>16964</c:v>
                </c:pt>
                <c:pt idx="20">
                  <c:v>16964</c:v>
                </c:pt>
                <c:pt idx="21">
                  <c:v>16964</c:v>
                </c:pt>
                <c:pt idx="22">
                  <c:v>16964</c:v>
                </c:pt>
                <c:pt idx="23">
                  <c:v>16964</c:v>
                </c:pt>
                <c:pt idx="24">
                  <c:v>16964</c:v>
                </c:pt>
                <c:pt idx="25">
                  <c:v>16964</c:v>
                </c:pt>
                <c:pt idx="26">
                  <c:v>16964</c:v>
                </c:pt>
                <c:pt idx="27">
                  <c:v>16964</c:v>
                </c:pt>
                <c:pt idx="28">
                  <c:v>34047</c:v>
                </c:pt>
                <c:pt idx="29">
                  <c:v>45000</c:v>
                </c:pt>
              </c:numCache>
            </c:numRef>
          </c:val>
          <c:extLst>
            <c:ext xmlns:c16="http://schemas.microsoft.com/office/drawing/2014/chart" uri="{C3380CC4-5D6E-409C-BE32-E72D297353CC}">
              <c16:uniqueId val="{00000008-98CD-4220-A599-D4BA88D45FA1}"/>
            </c:ext>
          </c:extLst>
        </c:ser>
        <c:ser>
          <c:idx val="9"/>
          <c:order val="9"/>
          <c:tx>
            <c:strRef>
              <c:f>Sheet1!$E$1</c:f>
              <c:strCache>
                <c:ptCount val="1"/>
                <c:pt idx="0">
                  <c:v> SS 5</c:v>
                </c:pt>
              </c:strCache>
            </c:strRef>
          </c:tx>
          <c:spPr>
            <a:solidFill>
              <a:srgbClr val="F7BB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Sheet1!$E$2:$E$34</c:f>
              <c:numCache>
                <c:formatCode>General</c:formatCode>
                <c:ptCount val="33"/>
                <c:pt idx="30" formatCode="&quot;$&quot;#,##0_);[Red]\(&quot;$&quot;#,##0\)">
                  <c:v>25000</c:v>
                </c:pt>
                <c:pt idx="31" formatCode="&quot;$&quot;#,##0_);[Red]\(&quot;$&quot;#,##0\)">
                  <c:v>25000</c:v>
                </c:pt>
                <c:pt idx="32" formatCode="&quot;$&quot;#,##0_);[Red]\(&quot;$&quot;#,##0\)">
                  <c:v>25000</c:v>
                </c:pt>
              </c:numCache>
            </c:numRef>
          </c:val>
          <c:extLst>
            <c:ext xmlns:c16="http://schemas.microsoft.com/office/drawing/2014/chart" uri="{C3380CC4-5D6E-409C-BE32-E72D297353CC}">
              <c16:uniqueId val="{00000009-98CD-4220-A599-D4BA88D45FA1}"/>
            </c:ext>
          </c:extLst>
        </c:ser>
        <c:ser>
          <c:idx val="10"/>
          <c:order val="10"/>
          <c:tx>
            <c:strRef>
              <c:f>Sheet1!$L$1</c:f>
              <c:strCache>
                <c:ptCount val="1"/>
                <c:pt idx="0">
                  <c:v>TEI2</c:v>
                </c:pt>
              </c:strCache>
            </c:strRef>
          </c:tx>
          <c:spPr>
            <a:solidFill>
              <a:srgbClr val="81BB00"/>
            </a:solidFill>
            <a:ln>
              <a:noFill/>
            </a:ln>
            <a:effectLst/>
          </c:spPr>
          <c:invertIfNegative val="0"/>
          <c:cat>
            <c:numRef>
              <c:f>Sheet1!$A$2:$A$34</c:f>
              <c:numCache>
                <c:formatCode>General</c:formatCode>
                <c:ptCount val="33"/>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numCache>
            </c:numRef>
          </c:cat>
          <c:val>
            <c:numRef>
              <c:f>Sheet1!$L$2:$L$34</c:f>
              <c:numCache>
                <c:formatCode>General</c:formatCode>
                <c:ptCount val="33"/>
                <c:pt idx="30" formatCode="&quot;$&quot;#,##0_);[Red]\(&quot;$&quot;#,##0\)">
                  <c:v>45000</c:v>
                </c:pt>
                <c:pt idx="31" formatCode="&quot;$&quot;#,##0_);[Red]\(&quot;$&quot;#,##0\)">
                  <c:v>45000</c:v>
                </c:pt>
                <c:pt idx="32" formatCode="&quot;$&quot;#,##0_);[Red]\(&quot;$&quot;#,##0\)">
                  <c:v>14701</c:v>
                </c:pt>
              </c:numCache>
            </c:numRef>
          </c:val>
          <c:extLst>
            <c:ext xmlns:c16="http://schemas.microsoft.com/office/drawing/2014/chart" uri="{C3380CC4-5D6E-409C-BE32-E72D297353CC}">
              <c16:uniqueId val="{0000000A-98CD-4220-A599-D4BA88D45FA1}"/>
            </c:ext>
          </c:extLst>
        </c:ser>
        <c:dLbls>
          <c:showLegendKey val="0"/>
          <c:showVal val="0"/>
          <c:showCatName val="0"/>
          <c:showSerName val="0"/>
          <c:showPercent val="0"/>
          <c:showBubbleSize val="0"/>
        </c:dLbls>
        <c:gapWidth val="5"/>
        <c:overlap val="100"/>
        <c:axId val="894622208"/>
        <c:axId val="894622688"/>
      </c:barChart>
      <c:catAx>
        <c:axId val="894622208"/>
        <c:scaling>
          <c:orientation val="minMax"/>
        </c:scaling>
        <c:delete val="0"/>
        <c:axPos val="b"/>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94622688"/>
        <c:crosses val="autoZero"/>
        <c:auto val="1"/>
        <c:lblAlgn val="ctr"/>
        <c:lblOffset val="450"/>
        <c:tickLblSkip val="2"/>
        <c:noMultiLvlLbl val="0"/>
      </c:catAx>
      <c:valAx>
        <c:axId val="894622688"/>
        <c:scaling>
          <c:orientation val="minMax"/>
          <c:max val="75000"/>
          <c:min val="-10000"/>
        </c:scaling>
        <c:delete val="0"/>
        <c:axPos val="l"/>
        <c:majorGridlines>
          <c:spPr>
            <a:ln w="9525" cap="flat" cmpd="sng" algn="ctr">
              <a:gradFill flip="none" rotWithShape="1">
                <a:gsLst>
                  <a:gs pos="0">
                    <a:schemeClr val="accent1">
                      <a:lumMod val="5000"/>
                      <a:lumOff val="95000"/>
                      <a:alpha val="0"/>
                    </a:schemeClr>
                  </a:gs>
                  <a:gs pos="19000">
                    <a:srgbClr val="A7A7A7"/>
                  </a:gs>
                </a:gsLst>
                <a:lin ang="16200000" scaled="1"/>
                <a:tileRect/>
              </a:gradFill>
              <a:round/>
            </a:ln>
            <a:effectLst/>
          </c:spPr>
        </c:majorGridlines>
        <c:numFmt formatCode="&quot;$&quot;#,##0_);;&quot;$&quot;&quot;0&quot;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894622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dirty="0"/>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6C50F10E-2B03-4D95-A745-DE19A4539249}" type="datetime1">
              <a:rPr lang="en-US" smtClean="0"/>
              <a:t>8/8/2025</a:t>
            </a:fld>
            <a:endParaRPr lang="en-US" dirty="0"/>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dirty="0"/>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46F970D5-8B3A-4B6D-BA4D-AC42F05181C7}" type="datetime1">
              <a:rPr lang="en-US" smtClean="0"/>
              <a:t>8/8/2025</a:t>
            </a:fld>
            <a:endParaRPr lang="en-US" dirty="0"/>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dirty="0"/>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dirty="0"/>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sa.gov/history/taxationofbenefit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sa.gov/policy/docs/issuepapers/ip2015-02.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lvl="1"/>
            <a:r>
              <a:rPr lang="en-US" b="1" dirty="0"/>
              <a:t>Presentation description: </a:t>
            </a:r>
            <a:r>
              <a:rPr lang="en-US" dirty="0">
                <a:effectLst/>
                <a:ea typeface="Calibri" panose="020F0502020204030204" pitchFamily="34" charset="0"/>
              </a:rPr>
              <a:t>In retirement, it’s often assumed that income taxes will decline. While this may be true for some, it isn’t always the case. If they aren’t managed properly, taxes can have a significant impact on retirement income. This presentation identifies the taxes retirees are likely to face and how they might benefit from applying a tax-smart withdrawal strategy</a:t>
            </a:r>
            <a:r>
              <a:rPr lang="en-US" dirty="0"/>
              <a:t>.</a:t>
            </a:r>
          </a:p>
          <a:p>
            <a:pPr lvl="1"/>
            <a:endParaRPr lang="en-US" dirty="0"/>
          </a:p>
          <a:p>
            <a:pPr lvl="1"/>
            <a:endParaRPr lang="en-US" dirty="0"/>
          </a:p>
          <a:p>
            <a:pPr lvl="1"/>
            <a:endParaRPr lang="en-US"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1</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00138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8/8/2025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10</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Here we have a married couple who are both 65 and ready to retire.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To live comfortably in retirement, they feel they’ll need $70,000 per year in total income.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They plan to begin receiving Social Security benefits in a couple years, at age 67, which will contribute $25,000 per year to their retirement income.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Last, to fund their retirement, this couple has saved $1,000,000 in several accounts:</a:t>
            </a:r>
          </a:p>
          <a:p>
            <a:pPr lvl="3">
              <a:buClr>
                <a:srgbClr val="3769FF"/>
              </a:buClr>
            </a:pPr>
            <a:r>
              <a:rPr lang="en-US" b="0" dirty="0"/>
              <a:t>$150,000 in a taxable brokerage account</a:t>
            </a:r>
          </a:p>
          <a:p>
            <a:pPr lvl="3">
              <a:buClr>
                <a:srgbClr val="3769FF"/>
              </a:buClr>
            </a:pPr>
            <a:r>
              <a:rPr lang="en-US" b="0" dirty="0"/>
              <a:t>$550,000 in a tax-deferred 401(k) account</a:t>
            </a:r>
          </a:p>
          <a:p>
            <a:pPr lvl="3">
              <a:buClr>
                <a:srgbClr val="3769FF"/>
              </a:buClr>
            </a:pPr>
            <a:r>
              <a:rPr lang="en-US" b="0" dirty="0"/>
              <a:t>And $300,000 in a tax-exempt Roth account</a:t>
            </a:r>
          </a:p>
          <a:p>
            <a:pPr lvl="2">
              <a:buClr>
                <a:srgbClr val="3769FF"/>
              </a:buClr>
            </a:pPr>
            <a:r>
              <a:rPr lang="en-US" b="0" dirty="0"/>
              <a:t>First, let’s see how using the conventional withdrawal order would work for this hypothetical couple.</a:t>
            </a:r>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17129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8/8/2025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11</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Here we have a chart we’ll use to represent our couple’s projected retirement. Along the bottom, their ages are shown from 65 up to 95. Each year we have to come up with $70,000 from a combination of Social Security and their taxable, tax-deferred and tax-exempt savings accounts.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Let’s see how this would work using the conventional retirement withdrawal strategy.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latin typeface="Arial"/>
                <a:cs typeface="Arial"/>
              </a:rPr>
              <a:t>[CLICK] </a:t>
            </a:r>
            <a:r>
              <a:rPr lang="en-US" b="0" dirty="0">
                <a:latin typeface="Arial"/>
                <a:cs typeface="Arial"/>
              </a:rPr>
              <a:t>First, our couple will use funds from their taxable brokerage account. They had $150,000 in this account, so it’s enough to cover ages 65 and 66, but runs out when they are 67.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latin typeface="Arial"/>
                <a:cs typeface="Arial"/>
              </a:rPr>
              <a:t>[CLICK] </a:t>
            </a:r>
            <a:r>
              <a:rPr lang="en-US" b="0" dirty="0">
                <a:latin typeface="Arial"/>
                <a:cs typeface="Arial"/>
              </a:rPr>
              <a:t>Remember that at age 67, our couple will begin receiving Social Security of $25,000 per year.</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latin typeface="Arial"/>
                <a:cs typeface="Arial"/>
              </a:rPr>
              <a:t>[CLICK]</a:t>
            </a:r>
            <a:r>
              <a:rPr lang="en-US" b="0" dirty="0">
                <a:latin typeface="Arial"/>
                <a:cs typeface="Arial"/>
              </a:rPr>
              <a:t> Next, they will supplement their Social Security benefits by continuing to draw money from their tax-deferred 401(k) account until those assets deplete when they are 81.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latin typeface="Arial"/>
                <a:cs typeface="Arial"/>
              </a:rPr>
              <a:t>[CLICK] </a:t>
            </a:r>
            <a:r>
              <a:rPr lang="en-US" b="0" dirty="0">
                <a:latin typeface="Arial"/>
                <a:cs typeface="Arial"/>
              </a:rPr>
              <a:t>Last, they will use their tax-exempt Roth account until it is exhausted. This gets our couple almost through age 94. Not bad, that’s 29 years of retirement income.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latin typeface="Arial"/>
                <a:cs typeface="Arial"/>
              </a:rPr>
              <a:t>[CLICK] </a:t>
            </a:r>
            <a:r>
              <a:rPr lang="en-US" b="0" dirty="0">
                <a:latin typeface="Arial"/>
                <a:cs typeface="Arial"/>
              </a:rPr>
              <a:t>However, under this strategy our couple would have to withdraw extra money each year between the ages of 67 and 81 to cover income taxes totaling more than $56,000.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What if there’s a smarter way?</a:t>
            </a:r>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386958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12</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0" dirty="0">
                <a:latin typeface="Arial"/>
                <a:cs typeface="Arial"/>
              </a:rPr>
              <a:t>Instead of following the conventional withdrawal order, our couple may benefit from using a tax-informed withdrawal strategy. This time we’ll look to stage the withdrawals to minimize taxes over the life of their retirement.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 </a:t>
            </a:r>
            <a:r>
              <a:rPr lang="en-US" sz="1020" b="0" dirty="0">
                <a:latin typeface="Arial"/>
                <a:cs typeface="Arial"/>
              </a:rPr>
              <a:t>First, they should always utilize their 0% federal income tax bracket by withdrawing from tax-deferred assets. The opportunity to take untaxed income should never be wasted.</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0" dirty="0"/>
              <a:t>Each year we are all eligible to have some income that is not taxed. It typically comes in the form of the IRS standard deduction</a:t>
            </a:r>
            <a:r>
              <a:rPr lang="en-US" sz="1020" b="0" dirty="0">
                <a:latin typeface="Arial"/>
                <a:cs typeface="Arial"/>
              </a:rPr>
              <a:t>. Currently, the standard deduction for a married couple over 65 is $32,300.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 </a:t>
            </a:r>
            <a:r>
              <a:rPr lang="en-US" sz="1020" b="0" dirty="0">
                <a:latin typeface="Arial"/>
                <a:cs typeface="Arial"/>
              </a:rPr>
              <a:t>Next, they want to try and avoid taxes on their Social Security benefits. The Social Security tax threshold is very low and can easily be crossed if you’re not careful.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a:t>
            </a:r>
            <a:r>
              <a:rPr lang="en-US" sz="1020" dirty="0">
                <a:latin typeface="Arial"/>
                <a:cs typeface="Arial"/>
              </a:rPr>
              <a:t> </a:t>
            </a:r>
            <a:r>
              <a:rPr lang="en-US" sz="1020" b="0" dirty="0">
                <a:latin typeface="Arial"/>
                <a:cs typeface="Arial"/>
              </a:rPr>
              <a:t>Our couple will still utilize their 0% tax bracket but will have to reduce their tax-deferred withdrawals a little each year they receive Social Security to avoid triggering taxes on their benefits.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 </a:t>
            </a:r>
            <a:r>
              <a:rPr lang="en-US" sz="1020" b="0" dirty="0">
                <a:latin typeface="Arial"/>
                <a:cs typeface="Arial"/>
              </a:rPr>
              <a:t>Last, they fill any income gaps with taxable (brokerage) or tax-exempt (Roth) assets. Long-term capital gains have a much higher tax threshold while tax-exempt (Roth) assets are not federally taxable at all, providing great flexibility for our couple.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0" dirty="0">
                <a:latin typeface="Arial"/>
                <a:cs typeface="Arial"/>
              </a:rPr>
              <a:t>The result?</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 </a:t>
            </a:r>
            <a:r>
              <a:rPr lang="en-US" sz="1020" b="0" dirty="0">
                <a:latin typeface="Arial"/>
                <a:cs typeface="Arial"/>
              </a:rPr>
              <a:t>$0 of federal income taxes paid. Nothing. This translates into…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 </a:t>
            </a:r>
            <a:r>
              <a:rPr lang="en-US" sz="1020" b="0" dirty="0">
                <a:latin typeface="Arial"/>
                <a:cs typeface="Arial"/>
              </a:rPr>
              <a:t>Over $107,000 of additional income. That’s the federal income tax savings over $56,000, plus about $50,000 in potential growth those savings could generate. What does this buy?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1" dirty="0">
                <a:latin typeface="Arial"/>
                <a:cs typeface="Arial"/>
              </a:rPr>
              <a:t>[CLICK] </a:t>
            </a:r>
            <a:r>
              <a:rPr lang="en-US" sz="1020" b="0" dirty="0">
                <a:latin typeface="Arial"/>
                <a:cs typeface="Arial"/>
              </a:rPr>
              <a:t>An extra 2 years and 7 months of retirement income. More than two extra years and all our couple did was change how they withdrew their retirement savings.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020" b="0" dirty="0"/>
              <a:t>Everyone’s situation is unique, and those with higher income requirements or more assets may not be able to completely avoid federal income taxes. However, there are some general guidelines you can follow to avoid paying more in taxes than necessary.</a:t>
            </a:r>
            <a:endParaRPr lang="en-US" sz="1020" b="0" dirty="0">
              <a:latin typeface="Arial"/>
              <a:cs typeface="Arial"/>
            </a:endParaRP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22505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13</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0" dirty="0"/>
              <a:t>Step 1, always try to fill up lower tax brackets using tax-deferred income every year.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0" dirty="0"/>
              <a:t>Filling up the 0% tax bracket as we did in our example is a must. But for those with more savings or higher income needs, it may make sense to fill up the 10% or 12% tax brackets. Later in retirement, required minimum distributions may force withdrawals into a higher tax rate, so taking some of that money and paying 10% income tax today might be better than a much higher tax rate in the future.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0" dirty="0"/>
              <a:t>Even if the money isn’t needed, it may make sense to take it anyway, pay the lower tax rate, and convert the proceeds into a Roth account. This is a popular strategy that can potentially add flexibility later in retirement.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1" dirty="0">
                <a:latin typeface="Arial"/>
                <a:cs typeface="Arial"/>
              </a:rPr>
              <a:t>[CLICK] </a:t>
            </a:r>
            <a:r>
              <a:rPr lang="en-US" sz="1100" b="0" dirty="0">
                <a:latin typeface="Arial"/>
                <a:cs typeface="Arial"/>
              </a:rPr>
              <a:t>Step 2, be aware of taxes on Social Security benefits. The federal tax threshold on Social Security is only $32,000 for married couples and $25,000 for singles.</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0" dirty="0"/>
              <a:t>In fact, when Congress and the Reagan administration passed Social Security reforms in 1983, these tax thresholds were not indexed. They’re the same today as they were more than 40 years ago. In 1984 less than 10% of beneficiaries paid Social Security taxes. Today, more than half do.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1" dirty="0">
                <a:latin typeface="Arial"/>
                <a:cs typeface="Arial"/>
              </a:rPr>
              <a:t>[CLICK] </a:t>
            </a:r>
            <a:r>
              <a:rPr lang="en-US" sz="1100" b="0" dirty="0">
                <a:latin typeface="Arial"/>
                <a:cs typeface="Arial"/>
              </a:rPr>
              <a:t>Step 3, strategically utilize any taxable personal savings or tax-exempt (Roth) accounts you have. These offer significant tax flexibility and may help provide income without triggering taxes.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sz="1100" b="0" dirty="0">
                <a:latin typeface="Arial"/>
                <a:cs typeface="Arial"/>
              </a:rPr>
              <a:t>These guidelines are broadly applicable, but everyone’s tax situation is unique. </a:t>
            </a:r>
            <a:r>
              <a:rPr lang="en-US" sz="1100" b="0" dirty="0"/>
              <a:t>Tax laws can change, and you should carefully review and discuss your options with a qualified tax professional. </a:t>
            </a:r>
          </a:p>
          <a:p>
            <a:pPr marL="187955" marR="0" lvl="0" indent="-187955" algn="l" defTabSz="914400" rtl="0" eaLnBrk="1" fontAlgn="auto" latinLnBrk="0" hangingPunct="1">
              <a:lnSpc>
                <a:spcPct val="100000"/>
              </a:lnSpc>
              <a:spcBef>
                <a:spcPts val="0"/>
              </a:spcBef>
              <a:spcAft>
                <a:spcPts val="1000"/>
              </a:spcAft>
              <a:buClr>
                <a:srgbClr val="3769FF"/>
              </a:buClr>
              <a:buSzTx/>
              <a:buFont typeface="Arial" panose="020B0604020202020204" pitchFamily="34" charset="0"/>
              <a:buChar char="•"/>
              <a:tabLst/>
              <a:defRPr/>
            </a:pPr>
            <a:r>
              <a:rPr lang="en-US" sz="1100" b="0" dirty="0"/>
              <a:t>Fortunately, intelligently staging your withdrawals across different account types may significantly benefit your retirement income strategy.</a:t>
            </a:r>
            <a:endParaRPr lang="en-US" sz="1100" b="0" dirty="0">
              <a:latin typeface="Arial"/>
              <a:cs typeface="Arial"/>
            </a:endParaRPr>
          </a:p>
          <a:p>
            <a:pPr marL="0" lvl="2" indent="0">
              <a:buNone/>
            </a:pPr>
            <a:r>
              <a:rPr lang="en-US" sz="1100" i="1" dirty="0">
                <a:latin typeface="Arial"/>
                <a:cs typeface="Arial"/>
              </a:rPr>
              <a:t>Source: Social Security Administration, </a:t>
            </a:r>
            <a:r>
              <a:rPr lang="en-US" sz="1100" i="1" dirty="0">
                <a:latin typeface="Arial"/>
                <a:cs typeface="Arial"/>
                <a:hlinkClick r:id="rId3"/>
              </a:rPr>
              <a:t>https://www.ssa.gov/history/taxationofbenefits.html</a:t>
            </a:r>
            <a:r>
              <a:rPr lang="en-US" sz="1100" i="1" dirty="0">
                <a:latin typeface="Arial"/>
                <a:cs typeface="Arial"/>
              </a:rPr>
              <a:t>, </a:t>
            </a:r>
            <a:r>
              <a:rPr lang="en-US" sz="1100" i="1" dirty="0">
                <a:latin typeface="Arial"/>
                <a:cs typeface="Arial"/>
                <a:hlinkClick r:id="rId4"/>
              </a:rPr>
              <a:t>https://www.ssa.gov/policy/docs/issuepapers/ip2015-02.html</a:t>
            </a:r>
            <a:r>
              <a:rPr lang="en-US" sz="1100" i="1" dirty="0">
                <a:latin typeface="Arial"/>
                <a:cs typeface="Arial"/>
              </a:rPr>
              <a:t>  </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22505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14</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At Franklin Templeton we like to say, “Retirement is wonderful if you have two essentials—much to live on and much to live for.</a:t>
            </a:r>
            <a:r>
              <a:rPr lang="en-US" dirty="0"/>
              <a: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That’s why it’s important that you are here today. You’ve shown that you want to take the steps to be prepared.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Thank you for your time today.</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75266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FD93CBB4-23E5-496A-8182-D289DCC90DA0}" type="datetime1">
              <a:rPr lang="en-US" smtClean="0"/>
              <a:t>8/8/2025</a:t>
            </a:fld>
            <a:endParaRPr lang="en-US" dirty="0"/>
          </a:p>
        </p:txBody>
      </p:sp>
      <p:sp>
        <p:nvSpPr>
          <p:cNvPr id="6" name="Footer Placeholder 5"/>
          <p:cNvSpPr>
            <a:spLocks noGrp="1"/>
          </p:cNvSpPr>
          <p:nvPr>
            <p:ph type="ftr" sz="quarter" idx="12"/>
          </p:nvPr>
        </p:nvSpPr>
        <p:spPr/>
        <p:txBody>
          <a:bodyPr/>
          <a:lstStyle/>
          <a:p>
            <a:pPr algn="r"/>
            <a:r>
              <a:rPr lang="en-US" dirty="0"/>
              <a:t>Lit Code EEE SEM</a:t>
            </a:r>
          </a:p>
        </p:txBody>
      </p:sp>
      <p:sp>
        <p:nvSpPr>
          <p:cNvPr id="7" name="Slide Number Placeholder 6"/>
          <p:cNvSpPr>
            <a:spLocks noGrp="1"/>
          </p:cNvSpPr>
          <p:nvPr>
            <p:ph type="sldNum" sz="quarter" idx="13"/>
          </p:nvPr>
        </p:nvSpPr>
        <p:spPr/>
        <p:txBody>
          <a:bodyPr/>
          <a:lstStyle/>
          <a:p>
            <a:fld id="{4FBD5869-E701-44DB-B9C5-C7F7FB528C06}" type="slidenum">
              <a:rPr lang="en-US" smtClean="0"/>
              <a:pPr/>
              <a:t>15</a:t>
            </a:fld>
            <a:endParaRPr lang="en-US" dirty="0"/>
          </a:p>
        </p:txBody>
      </p:sp>
    </p:spTree>
    <p:extLst>
      <p:ext uri="{BB962C8B-B14F-4D97-AF65-F5344CB8AC3E}">
        <p14:creationId xmlns:p14="http://schemas.microsoft.com/office/powerpoint/2010/main" val="403781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Hello, I’m _____________ and I’d like to welcome you to Making It Last, Franklin Templeton’s presentation series offering key insights for developing and preserving a comprehensive retirement income strategy.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0"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2</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351240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marL="187955" indent="-187955">
              <a:buClr>
                <a:srgbClr val="3769FF"/>
              </a:buClr>
              <a:buFont typeface="Arial" panose="020B0604020202020204" pitchFamily="34" charset="0"/>
              <a:buChar char="•"/>
            </a:pPr>
            <a:r>
              <a:rPr lang="en-US" b="0" dirty="0"/>
              <a:t>Making It Last is a series of presentation modules. Today, I will be focusing on our Tax-Smart Withdrawals module.</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Taxes are something very few people like to think about. But, if not managed properly, they can take a big bite out of your retirement.</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In this presentation, I will discuss how making tax-smart withdrawals may help reduce your tax burden and extend your retirement income strategy.</a:t>
            </a:r>
          </a:p>
          <a:p>
            <a:pPr marL="187955" indent="-187955">
              <a:buFont typeface="Arial" panose="020B0604020202020204" pitchFamily="34" charset="0"/>
              <a:buChar char="•"/>
            </a:pPr>
            <a:endParaRPr lang="en-US" b="0"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3</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198480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4" y="4643582"/>
            <a:ext cx="6848474" cy="4325112"/>
          </a:xfrm>
        </p:spPr>
        <p:txBody>
          <a:bodyPr/>
          <a:lstStyle/>
          <a:p>
            <a:pPr marL="137160" lvl="2" indent="-137160">
              <a:buClr>
                <a:srgbClr val="3769FF"/>
              </a:buClr>
              <a:defRPr/>
            </a:pPr>
            <a:r>
              <a:rPr lang="en-US" dirty="0"/>
              <a:t>Here’s our agenda:</a:t>
            </a:r>
          </a:p>
          <a:p>
            <a:pPr marL="502920" lvl="3" indent="-137160">
              <a:buClr>
                <a:srgbClr val="3769FF"/>
              </a:buClr>
              <a:buFont typeface="Arial" panose="020B0604020202020204" pitchFamily="34" charset="0"/>
              <a:buChar char="•"/>
              <a:defRPr/>
            </a:pPr>
            <a:r>
              <a:rPr lang="en-US" dirty="0"/>
              <a:t>First, I’d like to talk about where you choose to live in retirement, and how that can make a big difference in the taxes you might pay.</a:t>
            </a:r>
          </a:p>
          <a:p>
            <a:pPr marL="502920" lvl="3" indent="-137160">
              <a:buClr>
                <a:srgbClr val="3769FF"/>
              </a:buClr>
              <a:buFont typeface="Arial" panose="020B0604020202020204" pitchFamily="34" charset="0"/>
              <a:buChar char="•"/>
              <a:defRPr/>
            </a:pPr>
            <a:r>
              <a:rPr lang="en-US" dirty="0"/>
              <a:t>Next, we’ll look at how saving for retirement has changed over the years.</a:t>
            </a:r>
          </a:p>
          <a:p>
            <a:pPr marL="502920" lvl="3" indent="-137160">
              <a:buClr>
                <a:srgbClr val="3769FF"/>
              </a:buClr>
              <a:buFont typeface="Arial" panose="020B0604020202020204" pitchFamily="34" charset="0"/>
              <a:buChar char="•"/>
              <a:defRPr/>
            </a:pPr>
            <a:r>
              <a:rPr lang="en-US" dirty="0"/>
              <a:t>Last, I’ll introduce a couple of withdrawal strategies that may help reduce the tax bite on your retirement income.</a:t>
            </a:r>
          </a:p>
          <a:p>
            <a:pPr marL="137160" lvl="2" indent="-137160">
              <a:buClr>
                <a:srgbClr val="3769FF"/>
              </a:buClr>
            </a:pPr>
            <a:r>
              <a:rPr lang="en-US" dirty="0"/>
              <a:t>Let’s begin.</a:t>
            </a:r>
          </a:p>
        </p:txBody>
      </p:sp>
      <p:sp>
        <p:nvSpPr>
          <p:cNvPr id="13" name="Header Placeholder 3">
            <a:extLst>
              <a:ext uri="{FF2B5EF4-FFF2-40B4-BE49-F238E27FC236}">
                <a16:creationId xmlns:a16="http://schemas.microsoft.com/office/drawing/2014/main" id="{AD69703D-A6A4-4D32-B2CE-9761CE0EE6BF}"/>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Slide Number Placeholder 6">
            <a:extLst>
              <a:ext uri="{FF2B5EF4-FFF2-40B4-BE49-F238E27FC236}">
                <a16:creationId xmlns:a16="http://schemas.microsoft.com/office/drawing/2014/main" id="{D4C76F71-5BDD-4085-8B3A-D028D4BB3ACE}"/>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4</a:t>
            </a:fld>
            <a:endParaRPr lang="en-US" dirty="0"/>
          </a:p>
        </p:txBody>
      </p:sp>
      <p:sp>
        <p:nvSpPr>
          <p:cNvPr id="11" name="Date Placeholder 4">
            <a:extLst>
              <a:ext uri="{FF2B5EF4-FFF2-40B4-BE49-F238E27FC236}">
                <a16:creationId xmlns:a16="http://schemas.microsoft.com/office/drawing/2014/main" id="{55AFFF6F-7E14-4A3A-8DAA-E11329C2B12F}"/>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4" name="Footer Placeholder 5">
            <a:extLst>
              <a:ext uri="{FF2B5EF4-FFF2-40B4-BE49-F238E27FC236}">
                <a16:creationId xmlns:a16="http://schemas.microsoft.com/office/drawing/2014/main" id="{7490A292-4713-42B1-46F3-2C3A1B4AC26F}"/>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56735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5</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Taxes can be one of the biggest expenses you’ll face in retirement, and they can significantly eat  away at your retirement income strategy.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Fortunately, being aware of what taxes you’ll face and developing smart withdrawal strategies may help you keep more of what you’ve saved.</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8/8/2025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62623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E7784-EAF5-6D12-D441-F4D3B34C3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60FB0-EF7C-A731-E490-6F919D0B5619}"/>
              </a:ext>
            </a:extLst>
          </p:cNvPr>
          <p:cNvSpPr>
            <a:spLocks noGrp="1" noRot="1" noChangeAspect="1"/>
          </p:cNvSpPr>
          <p:nvPr>
            <p:ph type="sldImg"/>
          </p:nvPr>
        </p:nvSpPr>
        <p:spPr>
          <a:xfrm>
            <a:off x="80963" y="658813"/>
            <a:ext cx="6848475" cy="3854450"/>
          </a:xfrm>
        </p:spPr>
      </p:sp>
      <p:sp>
        <p:nvSpPr>
          <p:cNvPr id="3" name="Notes Placeholder 2">
            <a:extLst>
              <a:ext uri="{FF2B5EF4-FFF2-40B4-BE49-F238E27FC236}">
                <a16:creationId xmlns:a16="http://schemas.microsoft.com/office/drawing/2014/main" id="{C6081C88-40E2-23F1-C408-AE578DC2E39E}"/>
              </a:ext>
            </a:extLst>
          </p:cNvPr>
          <p:cNvSpPr>
            <a:spLocks noGrp="1"/>
          </p:cNvSpPr>
          <p:nvPr>
            <p:ph type="body" idx="1"/>
          </p:nvPr>
        </p:nvSpPr>
        <p:spPr>
          <a:xfrm>
            <a:off x="80963" y="4645152"/>
            <a:ext cx="6848475"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Where one lives in retirement can have a big impact on how much tax one pays on their retirement income.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Income taxes are a major source of revenue for many states and even some local cities and counties.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Most states have some form of income tax that may be assessed on your retirement income, and the rates can vary widely.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Understanding and estimating how much state income tax you might have to pay should be an important part of your retirement income strategy.</a:t>
            </a:r>
          </a:p>
        </p:txBody>
      </p:sp>
      <p:sp>
        <p:nvSpPr>
          <p:cNvPr id="5" name="Date Placeholder 4">
            <a:extLst>
              <a:ext uri="{FF2B5EF4-FFF2-40B4-BE49-F238E27FC236}">
                <a16:creationId xmlns:a16="http://schemas.microsoft.com/office/drawing/2014/main" id="{4FE9A35A-4E07-4A20-6AA8-06E592B3B6B0}"/>
              </a:ext>
            </a:extLst>
          </p:cNvPr>
          <p:cNvSpPr>
            <a:spLocks noGrp="1"/>
          </p:cNvSpPr>
          <p:nvPr>
            <p:ph type="dt" idx="1"/>
          </p:nvPr>
        </p:nvSpPr>
        <p:spPr>
          <a:xfrm>
            <a:off x="228602" y="8842248"/>
            <a:ext cx="1402080" cy="276570"/>
          </a:xfrm>
        </p:spPr>
        <p:txBody>
          <a:bodyPr/>
          <a:lstStyle/>
          <a:p>
            <a:fld id="{0FC10844-67BC-2A4D-BA1E-F1EE5D64A902}" type="datetime1">
              <a:rPr lang="en-US" smtClean="0"/>
              <a:t>8/8/2025</a:t>
            </a:fld>
            <a:endParaRPr lang="en-US" dirty="0"/>
          </a:p>
        </p:txBody>
      </p:sp>
      <p:sp>
        <p:nvSpPr>
          <p:cNvPr id="7" name="Slide Number Placeholder 6">
            <a:extLst>
              <a:ext uri="{FF2B5EF4-FFF2-40B4-BE49-F238E27FC236}">
                <a16:creationId xmlns:a16="http://schemas.microsoft.com/office/drawing/2014/main" id="{89E7BA2F-D537-87FE-52D6-651079A7D22D}"/>
              </a:ext>
            </a:extLst>
          </p:cNvPr>
          <p:cNvSpPr>
            <a:spLocks noGrp="1"/>
          </p:cNvSpPr>
          <p:nvPr>
            <p:ph type="sldNum" sz="quarter" idx="5"/>
          </p:nvPr>
        </p:nvSpPr>
        <p:spPr>
          <a:xfrm>
            <a:off x="5330952" y="8842248"/>
            <a:ext cx="1402080" cy="276570"/>
          </a:xfrm>
        </p:spPr>
        <p:txBody>
          <a:bodyPr/>
          <a:lstStyle/>
          <a:p>
            <a:fld id="{4FBD5869-E701-44DB-B9C5-C7F7FB528C06}" type="slidenum">
              <a:rPr lang="en-US" smtClean="0"/>
              <a:pPr/>
              <a:t>6</a:t>
            </a:fld>
            <a:endParaRPr lang="en-US" dirty="0"/>
          </a:p>
        </p:txBody>
      </p:sp>
      <p:sp>
        <p:nvSpPr>
          <p:cNvPr id="9" name="Header Placeholder 3">
            <a:extLst>
              <a:ext uri="{FF2B5EF4-FFF2-40B4-BE49-F238E27FC236}">
                <a16:creationId xmlns:a16="http://schemas.microsoft.com/office/drawing/2014/main" id="{0E0124C0-BDE0-E736-86AD-6B51C5EFAB23}"/>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10" name="Footer Placeholder 5">
            <a:extLst>
              <a:ext uri="{FF2B5EF4-FFF2-40B4-BE49-F238E27FC236}">
                <a16:creationId xmlns:a16="http://schemas.microsoft.com/office/drawing/2014/main" id="{2B844719-251C-7E49-7A68-C4130697EEF8}"/>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30588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In addition, your Social Security benefits may be considered taxable income, depending on where you live.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Currently, 10 states have some form of taxation on Social Security. Missouri and Nebraska recently passed legislation that eliminated their taxes on Social Security beginning this year. And, West Virginia has proposed legislation that would end its Social Security tax by 2026.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In addition, some states, such as Colorado and Vermont, have recently reduced their taxes on Social Security benefits.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If you reside in one of these 10 states, you should understand how the Social Security taxes are applied and factor it into your retirement income strategy.</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Moving may help reduce state taxes, but for many retirees it may not be a realistic option. Other important factors, such as the cost of living, proximity to friends and family, and other taxes, such as sales and property taxes, should also be considered before relocating.</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However, something that impacts all of us, no matter where we live, are federal income taxes.* Let’s talk about some potential strategies that may help reduce federal taxes on retirement income.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latin typeface="Arial"/>
                <a:cs typeface="Arial"/>
              </a:rPr>
              <a:t>To begin, let’s review how the retirement landscape has evolved over the last 40+ years.</a:t>
            </a:r>
          </a:p>
          <a:p>
            <a:endParaRPr lang="en-US" b="0" dirty="0"/>
          </a:p>
          <a:p>
            <a:pPr lvl="4"/>
            <a:r>
              <a:rPr lang="en-US" i="1" dirty="0">
                <a:latin typeface="Arial"/>
                <a:cs typeface="Arial"/>
              </a:rPr>
              <a:t>*Note to Presenter: US federal income taxes are assessed based on citizenship not location. So even moving to another country does not relieve a US citizen of their federal income tax obligations.</a:t>
            </a:r>
            <a:endParaRPr lang="en-US" dirty="0">
              <a:latin typeface="Arial"/>
              <a:cs typeface="Arial"/>
            </a:endParaRPr>
          </a:p>
        </p:txBody>
      </p:sp>
      <p:sp>
        <p:nvSpPr>
          <p:cNvPr id="5" name="Date Placeholder 4"/>
          <p:cNvSpPr>
            <a:spLocks noGrp="1"/>
          </p:cNvSpPr>
          <p:nvPr>
            <p:ph type="dt" idx="1"/>
          </p:nvPr>
        </p:nvSpPr>
        <p:spPr/>
        <p:txBody>
          <a:bodyPr/>
          <a:lstStyle/>
          <a:p>
            <a:fld id="{0FC10844-67BC-2A4D-BA1E-F1EE5D64A902}" type="datetime1">
              <a:rPr lang="en-US" smtClean="0"/>
              <a:t>8/8/2025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7</a:t>
            </a:fld>
            <a:endParaRPr lang="en-US" dirty="0"/>
          </a:p>
        </p:txBody>
      </p:sp>
      <p:sp>
        <p:nvSpPr>
          <p:cNvPr id="9" name="Header Placeholder 3">
            <a:extLst>
              <a:ext uri="{FF2B5EF4-FFF2-40B4-BE49-F238E27FC236}">
                <a16:creationId xmlns:a16="http://schemas.microsoft.com/office/drawing/2014/main" id="{4767B0FD-6596-4019-894E-1973EA32419B}"/>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10" name="Footer Placeholder 5">
            <a:extLst>
              <a:ext uri="{FF2B5EF4-FFF2-40B4-BE49-F238E27FC236}">
                <a16:creationId xmlns:a16="http://schemas.microsoft.com/office/drawing/2014/main" id="{652B20F8-C49F-8CC0-E296-8C4DDD5E1645}"/>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8746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8/8/2025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8</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Back in the early 1980s, people generally funded their retirement from just three potential sources, Social Security, a company pension, and any personal bank or brokerage savings they may have accumulated, usually in some sort of taxable investment account.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This is what was commonly referred to as “the three-legged stool of retirement.</a:t>
            </a:r>
            <a:r>
              <a:rPr lang="en-US" dirty="0"/>
              <a: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t>[CLICK] </a:t>
            </a:r>
            <a:r>
              <a:rPr lang="en-US" b="0" dirty="0"/>
              <a:t>By the early 2000s, we started to see some significant changes in the types of accounts available to retirement savers</a:t>
            </a:r>
            <a:r>
              <a:rPr lang="en-US" dirty="0"/>
              <a: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While worker pensions were on the decline, new retirement savings options gained in popularity.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Tax-deferred retirement accounts like 401(k)s and IRAs were created by legislation in the mid-1970s and really grew in popularity through the 80s and 90s.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In 1997, tax-exempt Roth savings accounts were introduced, offering a different way to save for retirement—pay your federal income taxes on your contributions up front and never have to pay them again.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t>[CLICK] </a:t>
            </a:r>
            <a:r>
              <a:rPr lang="en-US" b="0" dirty="0"/>
              <a:t>Today, tax-deferred 401(k)s and IRAs have mostly displaced pensions as the predominant retirement savings vehicles available to workers.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Tax-exempt (Roth) accounts continue to grow in popularity and in 2003 health savings accounts (HSAs) were introduced as a tax-advantaged way to save for health expenses</a:t>
            </a:r>
            <a:r>
              <a:rPr lang="en-US" dirty="0"/>
              <a: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Each account type comes with different tax implications. While today’s retirement account options are more complex, they may also provide greater flexibility to </a:t>
            </a:r>
            <a:r>
              <a:rPr lang="en-US" dirty="0"/>
              <a:t>manage when, and potentially how much, taxes are owed</a:t>
            </a:r>
            <a:r>
              <a:rPr lang="en-US" b="0" dirty="0"/>
              <a:t>.</a:t>
            </a:r>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111875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8/8/2025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9</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As these new savings options grew in popularity, a conventional withdrawal order was developed to help retirees with multiple accounts stage the sequence of their withdrawals. It says that: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First, money should be taken from any taxable personal accounts such as a brokerage account.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Second, tax-deferred accounts like traditional IRAs or 401(k)s, should be accessed.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And third, tax-exempt accounts, like Roth IRAs or Health Savings Accounts, should be used.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t>[CLICK] </a:t>
            </a:r>
            <a:r>
              <a:rPr lang="en-US" b="0" dirty="0"/>
              <a:t>The benefit of the conventional withdrawal order is it keeps money in tax-advantaged accounts for as long as possible, allowing those funds to potentially benefit from tax-deferred growth. And this strategy is easy to learn and execute.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1" dirty="0"/>
              <a:t>[CLICK] </a:t>
            </a:r>
            <a:r>
              <a:rPr lang="en-US" b="0" dirty="0"/>
              <a:t>However, one problem with the conventional withdrawal order is that it doesn’t fully assess the long-term impact of taxes on retirement income, which can be significant.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This is partly because taxes are levied annually, so most of us look at how much tax is owed on a year-to-year basis. Instead, it may be beneficial to make withdrawal decisions with the goal of minimizing total </a:t>
            </a:r>
            <a:r>
              <a:rPr lang="en-US" b="0" i="1" dirty="0"/>
              <a:t>lifetime</a:t>
            </a:r>
            <a:r>
              <a:rPr lang="en-US" b="0" dirty="0"/>
              <a:t> taxes.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Using a tax-informed withdrawal order may help further reduce your tax bill and stretch a retirement income strategy. </a:t>
            </a:r>
          </a:p>
          <a:p>
            <a:pPr marL="187955" marR="0" lvl="0" indent="-187955" algn="l" defTabSz="914400" rtl="0" eaLnBrk="1" fontAlgn="auto" latinLnBrk="0" hangingPunct="1">
              <a:lnSpc>
                <a:spcPct val="100000"/>
              </a:lnSpc>
              <a:spcBef>
                <a:spcPts val="0"/>
              </a:spcBef>
              <a:spcAft>
                <a:spcPts val="600"/>
              </a:spcAft>
              <a:buClr>
                <a:srgbClr val="3769FF"/>
              </a:buClr>
              <a:buSzTx/>
              <a:buFont typeface="Arial" panose="020B0604020202020204" pitchFamily="34" charset="0"/>
              <a:buChar char="•"/>
              <a:tabLst/>
              <a:defRPr/>
            </a:pPr>
            <a:r>
              <a:rPr lang="en-US" b="0" dirty="0"/>
              <a:t>To explain, let’s look at an example.</a:t>
            </a:r>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Tax-Smart Withdrawals</a:t>
            </a:r>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MIL4 PPT 12/23</a:t>
            </a:r>
          </a:p>
        </p:txBody>
      </p:sp>
    </p:spTree>
    <p:extLst>
      <p:ext uri="{BB962C8B-B14F-4D97-AF65-F5344CB8AC3E}">
        <p14:creationId xmlns:p14="http://schemas.microsoft.com/office/powerpoint/2010/main" val="2616664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White cover (print) EXTERNAL US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grpSp>
        <p:nvGrpSpPr>
          <p:cNvPr id="12" name="Group 9">
            <a:extLst>
              <a:ext uri="{FF2B5EF4-FFF2-40B4-BE49-F238E27FC236}">
                <a16:creationId xmlns:a16="http://schemas.microsoft.com/office/drawing/2014/main" id="{A4717ED6-EA85-45B2-80E6-1116FD785B18}"/>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581D0BE2-1CC1-46E2-A864-87B6B177F96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4" name="Rectangle 11">
              <a:extLst>
                <a:ext uri="{FF2B5EF4-FFF2-40B4-BE49-F238E27FC236}">
                  <a16:creationId xmlns:a16="http://schemas.microsoft.com/office/drawing/2014/main" id="{AE8AA4F5-5098-49F7-BE1A-6816B98EC0CB}"/>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0613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744108761"/>
      </p:ext>
    </p:extLst>
  </p:cSld>
  <p:clrMapOvr>
    <a:masterClrMapping/>
  </p:clrMapOvr>
  <p:extLst>
    <p:ext uri="{DCECCB84-F9BA-43D5-87BE-67443E8EF086}">
      <p15:sldGuideLst xmlns:p15="http://schemas.microsoft.com/office/powerpoint/2012/main">
        <p15:guide id="3" orient="horz" pos="336" userDrawn="1">
          <p15:clr>
            <a:srgbClr val="FBAE40"/>
          </p15:clr>
        </p15:guide>
        <p15:guide id="4" orient="horz" pos="4200" userDrawn="1">
          <p15:clr>
            <a:srgbClr val="FBAE40"/>
          </p15:clr>
        </p15:guide>
        <p15:guide id="5" pos="2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788922981"/>
      </p:ext>
    </p:extLst>
  </p:cSld>
  <p:clrMapOvr>
    <a:masterClrMapping/>
  </p:clrMapOvr>
  <p:extLst>
    <p:ext uri="{DCECCB84-F9BA-43D5-87BE-67443E8EF086}">
      <p15:sldGuideLst xmlns:p15="http://schemas.microsoft.com/office/powerpoint/2012/main">
        <p15:guide id="1" orient="horz" pos="292" userDrawn="1">
          <p15:clr>
            <a:srgbClr val="FBAE40"/>
          </p15:clr>
        </p15:guide>
        <p15:guide id="2" pos="73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3709446119"/>
      </p:ext>
    </p:extLst>
  </p:cSld>
  <p:clrMapOvr>
    <a:masterClrMapping/>
  </p:clrMapOvr>
  <p:extLst>
    <p:ext uri="{DCECCB84-F9BA-43D5-87BE-67443E8EF086}">
      <p15:sldGuideLst xmlns:p15="http://schemas.microsoft.com/office/powerpoint/2012/main">
        <p15:guide id="1" pos="285" userDrawn="1">
          <p15:clr>
            <a:srgbClr val="FBAE40"/>
          </p15:clr>
        </p15:guide>
        <p15:guide id="2" orient="horz" pos="2160">
          <p15:clr>
            <a:srgbClr val="FBAE40"/>
          </p15:clr>
        </p15:guide>
        <p15:guide id="3" pos="73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94579186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03593652"/>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83408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15439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80452873"/>
      </p:ext>
    </p:extLst>
  </p:cSld>
  <p:clrMapOvr>
    <a:masterClrMapping/>
  </p:clrMapOvr>
  <p:extLst>
    <p:ext uri="{DCECCB84-F9BA-43D5-87BE-67443E8EF086}">
      <p15:sldGuideLst xmlns:p15="http://schemas.microsoft.com/office/powerpoint/2012/main">
        <p15:guide id="1" pos="737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670534904"/>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548762294"/>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White cover (print): Co-brand EXTERNAL US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3388390297"/>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303871108"/>
      </p:ext>
    </p:extLst>
  </p:cSld>
  <p:clrMapOvr>
    <a:masterClrMapping/>
  </p:clrMapOvr>
  <p:extLst>
    <p:ext uri="{DCECCB84-F9BA-43D5-87BE-67443E8EF086}">
      <p15:sldGuideLst xmlns:p15="http://schemas.microsoft.com/office/powerpoint/2012/main">
        <p15:guide id="1" pos="742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Tree>
    <p:extLst>
      <p:ext uri="{BB962C8B-B14F-4D97-AF65-F5344CB8AC3E}">
        <p14:creationId xmlns:p14="http://schemas.microsoft.com/office/powerpoint/2010/main" val="315155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
        <p:nvSpPr>
          <p:cNvPr id="9" name="Text Placeholder 4">
            <a:extLst>
              <a:ext uri="{FF2B5EF4-FFF2-40B4-BE49-F238E27FC236}">
                <a16:creationId xmlns:a16="http://schemas.microsoft.com/office/drawing/2014/main" id="{728ADA4A-48E4-3478-CC40-0F5F499FEAC0}"/>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10" name="TextBox 9">
            <a:extLst>
              <a:ext uri="{FF2B5EF4-FFF2-40B4-BE49-F238E27FC236}">
                <a16:creationId xmlns:a16="http://schemas.microsoft.com/office/drawing/2014/main" id="{15D0DFE4-047B-6E2D-3FAD-C5CFE2D2B4D6}"/>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dirty="0">
                <a:solidFill>
                  <a:schemeClr val="accent4"/>
                </a:solidFill>
              </a:rPr>
              <a:t>“</a:t>
            </a:r>
          </a:p>
        </p:txBody>
      </p:sp>
    </p:spTree>
    <p:extLst>
      <p:ext uri="{BB962C8B-B14F-4D97-AF65-F5344CB8AC3E}">
        <p14:creationId xmlns:p14="http://schemas.microsoft.com/office/powerpoint/2010/main" val="844792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8" y="5469929"/>
            <a:ext cx="2526423" cy="930866"/>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2025 Franklin Templeton. All rights reserved. </a:t>
            </a:r>
          </a:p>
        </p:txBody>
      </p: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Tree>
    <p:extLst>
      <p:ext uri="{BB962C8B-B14F-4D97-AF65-F5344CB8AC3E}">
        <p14:creationId xmlns:p14="http://schemas.microsoft.com/office/powerpoint/2010/main" val="608671118"/>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91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8C8D2-BCD5-2AE9-A501-E0C34E2FA418}"/>
              </a:ext>
            </a:extLst>
          </p:cNvPr>
          <p:cNvSpPr/>
          <p:nvPr userDrawn="1"/>
        </p:nvSpPr>
        <p:spPr>
          <a:xfrm>
            <a:off x="9978501" y="142043"/>
            <a:ext cx="1908699" cy="69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2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1"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3"/>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96727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7655501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6244731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163234460"/>
      </p:ext>
    </p:extLst>
  </p:cSld>
  <p:clrMapOvr>
    <a:masterClrMapping/>
  </p:clrMapOvr>
  <p:transition>
    <p:fade/>
  </p:transition>
  <p:extLst>
    <p:ext uri="{DCECCB84-F9BA-43D5-87BE-67443E8EF086}">
      <p15:sldGuideLst xmlns:p15="http://schemas.microsoft.com/office/powerpoint/2012/main">
        <p15:guide id="1" orient="horz" pos="1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USE">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477454903"/>
      </p:ext>
    </p:extLst>
  </p:cSld>
  <p:clrMapOvr>
    <a:masterClrMapping/>
  </p:clrMapOvr>
  <p:extLst>
    <p:ext uri="{DCECCB84-F9BA-43D5-87BE-67443E8EF086}">
      <p15:sldGuideLst xmlns:p15="http://schemas.microsoft.com/office/powerpoint/2012/main">
        <p15:guide id="1" orient="horz" pos="23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1271630"/>
      </p:ext>
    </p:extLst>
  </p:cSld>
  <p:clrMapOvr>
    <a:masterClrMapping/>
  </p:clrMapOvr>
  <p:extLst>
    <p:ext uri="{DCECCB84-F9BA-43D5-87BE-67443E8EF086}">
      <p15:sldGuideLst xmlns:p15="http://schemas.microsoft.com/office/powerpoint/2012/main">
        <p15:guide id="1" orient="horz" pos="1019" userDrawn="1">
          <p15:clr>
            <a:srgbClr val="FBAE40"/>
          </p15:clr>
        </p15:guide>
        <p15:guide id="2" orient="horz" pos="4200" userDrawn="1">
          <p15:clr>
            <a:srgbClr val="FBAE40"/>
          </p15:clr>
        </p15:guide>
        <p15:guide id="3" pos="58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3125536289"/>
      </p:ext>
    </p:extLst>
  </p:cSld>
  <p:clrMapOvr>
    <a:masterClrMapping/>
  </p:clrMapOvr>
  <p:extLst>
    <p:ext uri="{DCECCB84-F9BA-43D5-87BE-67443E8EF086}">
      <p15:sldGuideLst xmlns:p15="http://schemas.microsoft.com/office/powerpoint/2012/main">
        <p15:guide id="1" orient="horz" pos="4201">
          <p15:clr>
            <a:srgbClr val="FBAE40"/>
          </p15:clr>
        </p15:guide>
        <p15:guide id="3" pos="287" userDrawn="1">
          <p15:clr>
            <a:srgbClr val="FBAE40"/>
          </p15:clr>
        </p15:guide>
        <p15:guide id="5" orient="horz" pos="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2979990979"/>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1576940115"/>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Business Group Name </a:t>
            </a:r>
            <a:br>
              <a:rPr lang="en-US" dirty="0"/>
            </a:br>
            <a:r>
              <a:rPr lang="en-US" dirty="0"/>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66439113"/>
      </p:ext>
    </p:extLst>
  </p:cSld>
  <p:clrMapOvr>
    <a:masterClrMapping/>
  </p:clrMapOvr>
  <p:extLst>
    <p:ext uri="{DCECCB84-F9BA-43D5-87BE-67443E8EF086}">
      <p15:sldGuideLst xmlns:p15="http://schemas.microsoft.com/office/powerpoint/2012/main">
        <p15:guide id="1" orient="horz" pos="4201">
          <p15:clr>
            <a:srgbClr val="FBAE40"/>
          </p15:clr>
        </p15:guide>
        <p15:guide id="2" pos="2011" userDrawn="1">
          <p15:clr>
            <a:srgbClr val="FBAE40"/>
          </p15:clr>
        </p15:guide>
        <p15:guide id="5" orient="horz" pos="5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endParaRPr lang="en-US" dirty="0"/>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4068956830"/>
      </p:ext>
    </p:extLst>
  </p:cSld>
  <p:clrMapOvr>
    <a:masterClrMapping/>
  </p:clrMapOvr>
  <p:extLst>
    <p:ext uri="{DCECCB84-F9BA-43D5-87BE-67443E8EF086}">
      <p15:sldGuideLst xmlns:p15="http://schemas.microsoft.com/office/powerpoint/2012/main">
        <p15:guide id="0" orient="horz" pos="4200" userDrawn="1">
          <p15:clr>
            <a:srgbClr val="FBAE40"/>
          </p15:clr>
        </p15:guide>
        <p15:guide id="3" orient="horz" pos="336" userDrawn="1">
          <p15:clr>
            <a:srgbClr val="FBAE40"/>
          </p15:clr>
        </p15:guide>
        <p15:guide id="4" pos="28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09B7B-1ABC-D120-A8FD-7C8D8537BFC9}"/>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32879" y="191257"/>
            <a:ext cx="1556663" cy="454455"/>
          </a:xfrm>
          <a:prstGeom prst="rect">
            <a:avLst/>
          </a:prstGeom>
        </p:spPr>
      </p:pic>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4063" r:id="rId1"/>
    <p:sldLayoutId id="2147484052" r:id="rId2"/>
    <p:sldLayoutId id="2147484049" r:id="rId3"/>
    <p:sldLayoutId id="2147484053" r:id="rId4"/>
    <p:sldLayoutId id="2147484066" r:id="rId5"/>
    <p:sldLayoutId id="2147484067" r:id="rId6"/>
    <p:sldLayoutId id="2147484068" r:id="rId7"/>
    <p:sldLayoutId id="2147484065" r:id="rId8"/>
    <p:sldLayoutId id="2147484011" r:id="rId9"/>
    <p:sldLayoutId id="2147484012" r:id="rId10"/>
    <p:sldLayoutId id="2147483903" r:id="rId11"/>
    <p:sldLayoutId id="2147484056" r:id="rId12"/>
    <p:sldLayoutId id="2147484013" r:id="rId13"/>
    <p:sldLayoutId id="2147484035" r:id="rId14"/>
    <p:sldLayoutId id="2147483655" r:id="rId15"/>
    <p:sldLayoutId id="2147484054" r:id="rId16"/>
    <p:sldLayoutId id="2147483665" r:id="rId17"/>
    <p:sldLayoutId id="2147484039" r:id="rId18"/>
    <p:sldLayoutId id="2147483980" r:id="rId19"/>
    <p:sldLayoutId id="2147483723" r:id="rId20"/>
    <p:sldLayoutId id="2147484036" r:id="rId21"/>
    <p:sldLayoutId id="2147484083" r:id="rId22"/>
    <p:sldLayoutId id="2147483684" r:id="rId23"/>
    <p:sldLayoutId id="2147484043" r:id="rId24"/>
    <p:sldLayoutId id="2147484075" r:id="rId25"/>
    <p:sldLayoutId id="2147484077" r:id="rId26"/>
    <p:sldLayoutId id="2147484078" r:id="rId27"/>
    <p:sldLayoutId id="2147484080" r:id="rId28"/>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C474DE-0624-BC69-1E37-85457E8676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499"/>
            <a:ext cx="12188825" cy="4491001"/>
          </a:xfrm>
          <a:prstGeom prst="rect">
            <a:avLst/>
          </a:prstGeom>
        </p:spPr>
      </p:pic>
    </p:spTree>
    <p:extLst>
      <p:ext uri="{BB962C8B-B14F-4D97-AF65-F5344CB8AC3E}">
        <p14:creationId xmlns:p14="http://schemas.microsoft.com/office/powerpoint/2010/main" val="38396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10</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A real world look at the conventional strategy</a:t>
            </a:r>
          </a:p>
        </p:txBody>
      </p:sp>
      <p:sp>
        <p:nvSpPr>
          <p:cNvPr id="28" name="Slide Number Placeholder 1">
            <a:extLst>
              <a:ext uri="{FF2B5EF4-FFF2-40B4-BE49-F238E27FC236}">
                <a16:creationId xmlns:a16="http://schemas.microsoft.com/office/drawing/2014/main" id="{AD430154-3473-B563-6DEA-D856314F813C}"/>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10</a:t>
            </a:fld>
            <a:endParaRPr lang="en-US" dirty="0">
              <a:solidFill>
                <a:srgbClr val="000000"/>
              </a:solidFill>
            </a:endParaRPr>
          </a:p>
        </p:txBody>
      </p:sp>
      <p:sp>
        <p:nvSpPr>
          <p:cNvPr id="51" name="Slide Number Placeholder 1">
            <a:extLst>
              <a:ext uri="{FF2B5EF4-FFF2-40B4-BE49-F238E27FC236}">
                <a16:creationId xmlns:a16="http://schemas.microsoft.com/office/drawing/2014/main" id="{BE02764D-B4F4-47A2-B377-28E0BD7EBB12}"/>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10</a:t>
            </a:fld>
            <a:endParaRPr lang="en-US" dirty="0">
              <a:solidFill>
                <a:srgbClr val="000000"/>
              </a:solidFill>
            </a:endParaRPr>
          </a:p>
        </p:txBody>
      </p:sp>
      <p:sp>
        <p:nvSpPr>
          <p:cNvPr id="3" name="Slide Number Placeholder 1">
            <a:extLst>
              <a:ext uri="{FF2B5EF4-FFF2-40B4-BE49-F238E27FC236}">
                <a16:creationId xmlns:a16="http://schemas.microsoft.com/office/drawing/2014/main" id="{8C810EC0-BAA7-C14B-0AD6-5DFB7A679203}"/>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10</a:t>
            </a:fld>
            <a:endParaRPr lang="en-US" dirty="0">
              <a:solidFill>
                <a:srgbClr val="000000"/>
              </a:solidFill>
            </a:endParaRPr>
          </a:p>
        </p:txBody>
      </p:sp>
      <p:sp>
        <p:nvSpPr>
          <p:cNvPr id="13" name="Content Placeholder 2">
            <a:extLst>
              <a:ext uri="{FF2B5EF4-FFF2-40B4-BE49-F238E27FC236}">
                <a16:creationId xmlns:a16="http://schemas.microsoft.com/office/drawing/2014/main" id="{77D754B8-91A5-561C-A8DC-3DD4323ED705}"/>
              </a:ext>
            </a:extLst>
          </p:cNvPr>
          <p:cNvSpPr>
            <a:spLocks noGrp="1"/>
          </p:cNvSpPr>
          <p:nvPr>
            <p:ph sz="quarter" idx="27"/>
          </p:nvPr>
        </p:nvSpPr>
        <p:spPr>
          <a:xfrm>
            <a:off x="3931920" y="1371600"/>
            <a:ext cx="7315200" cy="2560320"/>
          </a:xfrm>
        </p:spPr>
        <p:txBody>
          <a:bodyPr/>
          <a:lstStyle/>
          <a:p>
            <a:pPr lvl="1">
              <a:spcAft>
                <a:spcPts val="1200"/>
              </a:spcAft>
            </a:pPr>
            <a:r>
              <a:rPr lang="en-US" dirty="0"/>
              <a:t>Age at Retirement: </a:t>
            </a:r>
            <a:r>
              <a:rPr lang="en-US" b="1" dirty="0">
                <a:solidFill>
                  <a:srgbClr val="3769FF"/>
                </a:solidFill>
              </a:rPr>
              <a:t>65</a:t>
            </a:r>
          </a:p>
          <a:p>
            <a:pPr lvl="1">
              <a:spcAft>
                <a:spcPts val="1200"/>
              </a:spcAft>
            </a:pPr>
            <a:r>
              <a:rPr lang="en-US" dirty="0"/>
              <a:t>Desired Retirement Income:</a:t>
            </a:r>
            <a:r>
              <a:rPr lang="en-US" dirty="0">
                <a:solidFill>
                  <a:srgbClr val="3769FF"/>
                </a:solidFill>
              </a:rPr>
              <a:t> </a:t>
            </a:r>
            <a:r>
              <a:rPr lang="en-US" b="1" dirty="0">
                <a:solidFill>
                  <a:srgbClr val="3769FF"/>
                </a:solidFill>
              </a:rPr>
              <a:t>$70,000</a:t>
            </a:r>
          </a:p>
          <a:p>
            <a:pPr lvl="1">
              <a:spcAft>
                <a:spcPts val="1200"/>
              </a:spcAft>
            </a:pPr>
            <a:r>
              <a:rPr lang="en-US" dirty="0"/>
              <a:t>Age When Social Security Starts: </a:t>
            </a:r>
            <a:r>
              <a:rPr lang="en-US" b="1" dirty="0">
                <a:solidFill>
                  <a:srgbClr val="3769FF"/>
                </a:solidFill>
              </a:rPr>
              <a:t>67</a:t>
            </a:r>
          </a:p>
          <a:p>
            <a:pPr lvl="1">
              <a:spcAft>
                <a:spcPts val="1200"/>
              </a:spcAft>
            </a:pPr>
            <a:r>
              <a:rPr lang="en-US" dirty="0"/>
              <a:t>Social Security Benefit: </a:t>
            </a:r>
            <a:r>
              <a:rPr lang="en-US" b="1" dirty="0">
                <a:solidFill>
                  <a:srgbClr val="3769FF"/>
                </a:solidFill>
              </a:rPr>
              <a:t>$25,000/year</a:t>
            </a:r>
          </a:p>
          <a:p>
            <a:pPr lvl="1">
              <a:spcAft>
                <a:spcPts val="1200"/>
              </a:spcAft>
            </a:pPr>
            <a:r>
              <a:rPr lang="en-US" dirty="0"/>
              <a:t>Retirement Assets: </a:t>
            </a:r>
            <a:r>
              <a:rPr lang="en-US" b="1" dirty="0">
                <a:solidFill>
                  <a:srgbClr val="3769FF"/>
                </a:solidFill>
              </a:rPr>
              <a:t>$1,000,000</a:t>
            </a:r>
          </a:p>
        </p:txBody>
      </p:sp>
      <p:sp>
        <p:nvSpPr>
          <p:cNvPr id="14" name="Text Placeholder 3">
            <a:extLst>
              <a:ext uri="{FF2B5EF4-FFF2-40B4-BE49-F238E27FC236}">
                <a16:creationId xmlns:a16="http://schemas.microsoft.com/office/drawing/2014/main" id="{F0BA234B-60B3-C0F3-75B1-9AF671E19D23}"/>
              </a:ext>
            </a:extLst>
          </p:cNvPr>
          <p:cNvSpPr>
            <a:spLocks noGrp="1"/>
          </p:cNvSpPr>
          <p:nvPr>
            <p:ph type="body" sz="quarter" idx="26"/>
          </p:nvPr>
        </p:nvSpPr>
        <p:spPr>
          <a:xfrm>
            <a:off x="457199" y="6338352"/>
            <a:ext cx="11274552" cy="153888"/>
          </a:xfrm>
        </p:spPr>
        <p:txBody>
          <a:bodyPr/>
          <a:lstStyle/>
          <a:p>
            <a:r>
              <a:rPr lang="en-US" dirty="0"/>
              <a:t>This example is intended only to illustrate the federal income tax effects of retirement account withdrawals. It does not take into account state or municipal taxes. All values used in the example are hypothetical and will differ for every individual.</a:t>
            </a:r>
          </a:p>
        </p:txBody>
      </p:sp>
      <p:pic>
        <p:nvPicPr>
          <p:cNvPr id="15" name="Picture 14">
            <a:extLst>
              <a:ext uri="{FF2B5EF4-FFF2-40B4-BE49-F238E27FC236}">
                <a16:creationId xmlns:a16="http://schemas.microsoft.com/office/drawing/2014/main" id="{705E21DA-3EE2-5989-66EF-5381EC11C3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2560320" cy="2560320"/>
          </a:xfrm>
          <a:prstGeom prst="rect">
            <a:avLst/>
          </a:prstGeom>
        </p:spPr>
      </p:pic>
      <p:graphicFrame>
        <p:nvGraphicFramePr>
          <p:cNvPr id="16" name="Chart 15" descr="Pie chart illustrating retirement assets allocation. Tax-Exempt Roth Account: $300,000, Taxable Brokerage Account: $150,000, Tax-Deferred 401(k) Account: $550,000.">
            <a:extLst>
              <a:ext uri="{FF2B5EF4-FFF2-40B4-BE49-F238E27FC236}">
                <a16:creationId xmlns:a16="http://schemas.microsoft.com/office/drawing/2014/main" id="{D24FD5D4-A9FD-98A7-AD30-070EA8E857D9}"/>
              </a:ext>
            </a:extLst>
          </p:cNvPr>
          <p:cNvGraphicFramePr>
            <a:graphicFrameLocks/>
          </p:cNvGraphicFramePr>
          <p:nvPr>
            <p:extLst>
              <p:ext uri="{D42A27DB-BD31-4B8C-83A1-F6EECF244321}">
                <p14:modId xmlns:p14="http://schemas.microsoft.com/office/powerpoint/2010/main" val="3818783615"/>
              </p:ext>
            </p:extLst>
          </p:nvPr>
        </p:nvGraphicFramePr>
        <p:xfrm>
          <a:off x="3886200" y="3579039"/>
          <a:ext cx="6693149" cy="2714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3681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11</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The conventional withdrawal strategy</a:t>
            </a:r>
          </a:p>
          <a:p>
            <a:endParaRPr lang="en-US" dirty="0">
              <a:solidFill>
                <a:schemeClr val="tx1"/>
              </a:solidFill>
              <a:latin typeface="Arial"/>
              <a:cs typeface="Arial"/>
            </a:endParaRPr>
          </a:p>
        </p:txBody>
      </p:sp>
      <p:sp>
        <p:nvSpPr>
          <p:cNvPr id="28" name="Slide Number Placeholder 1">
            <a:extLst>
              <a:ext uri="{FF2B5EF4-FFF2-40B4-BE49-F238E27FC236}">
                <a16:creationId xmlns:a16="http://schemas.microsoft.com/office/drawing/2014/main" id="{AD430154-3473-B563-6DEA-D856314F813C}"/>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11</a:t>
            </a:fld>
            <a:endParaRPr lang="en-US" dirty="0">
              <a:solidFill>
                <a:srgbClr val="000000"/>
              </a:solidFill>
            </a:endParaRPr>
          </a:p>
        </p:txBody>
      </p:sp>
      <p:sp>
        <p:nvSpPr>
          <p:cNvPr id="51" name="Slide Number Placeholder 1">
            <a:extLst>
              <a:ext uri="{FF2B5EF4-FFF2-40B4-BE49-F238E27FC236}">
                <a16:creationId xmlns:a16="http://schemas.microsoft.com/office/drawing/2014/main" id="{BE02764D-B4F4-47A2-B377-28E0BD7EBB12}"/>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11</a:t>
            </a:fld>
            <a:endParaRPr lang="en-US" dirty="0">
              <a:solidFill>
                <a:srgbClr val="000000"/>
              </a:solidFill>
            </a:endParaRPr>
          </a:p>
        </p:txBody>
      </p:sp>
      <p:sp>
        <p:nvSpPr>
          <p:cNvPr id="3" name="Slide Number Placeholder 1">
            <a:extLst>
              <a:ext uri="{FF2B5EF4-FFF2-40B4-BE49-F238E27FC236}">
                <a16:creationId xmlns:a16="http://schemas.microsoft.com/office/drawing/2014/main" id="{8C810EC0-BAA7-C14B-0AD6-5DFB7A679203}"/>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11</a:t>
            </a:fld>
            <a:endParaRPr lang="en-US" dirty="0">
              <a:solidFill>
                <a:srgbClr val="000000"/>
              </a:solidFill>
            </a:endParaRPr>
          </a:p>
        </p:txBody>
      </p:sp>
      <p:graphicFrame>
        <p:nvGraphicFramePr>
          <p:cNvPr id="42" name="Chart 41" descr="Bar graph showing conventional withdrawal strategy for retirement income. X-axis: age (65 to 95), Y-axis: income value ($0,000 to $70,000).">
            <a:extLst>
              <a:ext uri="{FF2B5EF4-FFF2-40B4-BE49-F238E27FC236}">
                <a16:creationId xmlns:a16="http://schemas.microsoft.com/office/drawing/2014/main" id="{2B2779FA-E150-1E1C-ED53-1E0FD5B665E8}"/>
              </a:ext>
            </a:extLst>
          </p:cNvPr>
          <p:cNvGraphicFramePr/>
          <p:nvPr>
            <p:extLst>
              <p:ext uri="{D42A27DB-BD31-4B8C-83A1-F6EECF244321}">
                <p14:modId xmlns:p14="http://schemas.microsoft.com/office/powerpoint/2010/main" val="3719021164"/>
              </p:ext>
            </p:extLst>
          </p:nvPr>
        </p:nvGraphicFramePr>
        <p:xfrm>
          <a:off x="365760" y="1170432"/>
          <a:ext cx="9487367" cy="4645152"/>
        </p:xfrm>
        <a:graphic>
          <a:graphicData uri="http://schemas.openxmlformats.org/drawingml/2006/chart">
            <c:chart xmlns:c="http://schemas.openxmlformats.org/drawingml/2006/chart" xmlns:r="http://schemas.openxmlformats.org/officeDocument/2006/relationships" r:id="rId3"/>
          </a:graphicData>
        </a:graphic>
      </p:graphicFrame>
      <p:sp>
        <p:nvSpPr>
          <p:cNvPr id="44" name="Age">
            <a:extLst>
              <a:ext uri="{FF2B5EF4-FFF2-40B4-BE49-F238E27FC236}">
                <a16:creationId xmlns:a16="http://schemas.microsoft.com/office/drawing/2014/main" id="{B22621FA-0FE8-C093-EE55-C5DF23055799}"/>
              </a:ext>
              <a:ext uri="{C183D7F6-B498-43B3-948B-1728B52AA6E4}">
                <adec:decorative xmlns:adec="http://schemas.microsoft.com/office/drawing/2017/decorative" val="1"/>
              </a:ext>
            </a:extLst>
          </p:cNvPr>
          <p:cNvSpPr txBox="1"/>
          <p:nvPr/>
        </p:nvSpPr>
        <p:spPr>
          <a:xfrm>
            <a:off x="5526766" y="5797027"/>
            <a:ext cx="731330" cy="276927"/>
          </a:xfrm>
          <a:prstGeom prst="rect">
            <a:avLst/>
          </a:prstGeom>
          <a:noFill/>
        </p:spPr>
        <p:txBody>
          <a:bodyPr wrap="square" lIns="0" tIns="0" rIns="0" bIns="0" rtlCol="0">
            <a:spAutoFit/>
          </a:bodyPr>
          <a:lstStyle/>
          <a:p>
            <a:pPr algn="ctr"/>
            <a:r>
              <a:rPr lang="en-US" sz="1799" dirty="0">
                <a:solidFill>
                  <a:srgbClr val="000000"/>
                </a:solidFill>
                <a:latin typeface="Arial Narrow" panose="020B0604020202020204" pitchFamily="34" charset="0"/>
                <a:cs typeface="Arial Narrow" panose="020B0604020202020204" pitchFamily="34" charset="0"/>
              </a:rPr>
              <a:t>Age</a:t>
            </a:r>
            <a:endParaRPr lang="en-US" sz="1600" dirty="0">
              <a:solidFill>
                <a:srgbClr val="000000"/>
              </a:solidFill>
              <a:latin typeface="Arial Narrow" panose="020B0604020202020204" pitchFamily="34" charset="0"/>
              <a:cs typeface="Arial Narrow" panose="020B0604020202020204" pitchFamily="34" charset="0"/>
            </a:endParaRPr>
          </a:p>
        </p:txBody>
      </p:sp>
      <p:sp>
        <p:nvSpPr>
          <p:cNvPr id="45" name="TAXABLE text">
            <a:extLst>
              <a:ext uri="{FF2B5EF4-FFF2-40B4-BE49-F238E27FC236}">
                <a16:creationId xmlns:a16="http://schemas.microsoft.com/office/drawing/2014/main" id="{69DD79C3-35C1-C3AB-4491-C25F1402720B}"/>
              </a:ext>
              <a:ext uri="{C183D7F6-B498-43B3-948B-1728B52AA6E4}">
                <adec:decorative xmlns:adec="http://schemas.microsoft.com/office/drawing/2017/decorative" val="1"/>
              </a:ext>
            </a:extLst>
          </p:cNvPr>
          <p:cNvSpPr txBox="1"/>
          <p:nvPr/>
        </p:nvSpPr>
        <p:spPr>
          <a:xfrm rot="16200000">
            <a:off x="907140" y="3727727"/>
            <a:ext cx="1280160" cy="365760"/>
          </a:xfrm>
          <a:prstGeom prst="rect">
            <a:avLst/>
          </a:prstGeom>
          <a:solidFill>
            <a:srgbClr val="ED7700"/>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Taxable</a:t>
            </a:r>
          </a:p>
        </p:txBody>
      </p:sp>
      <p:sp>
        <p:nvSpPr>
          <p:cNvPr id="46" name="SOCIAL SECURITY">
            <a:extLst>
              <a:ext uri="{FF2B5EF4-FFF2-40B4-BE49-F238E27FC236}">
                <a16:creationId xmlns:a16="http://schemas.microsoft.com/office/drawing/2014/main" id="{83AFC7D7-9FEE-45F6-1925-3EBF37C35810}"/>
              </a:ext>
              <a:ext uri="{C183D7F6-B498-43B3-948B-1728B52AA6E4}">
                <adec:decorative xmlns:adec="http://schemas.microsoft.com/office/drawing/2017/decorative" val="1"/>
              </a:ext>
            </a:extLst>
          </p:cNvPr>
          <p:cNvSpPr txBox="1"/>
          <p:nvPr/>
        </p:nvSpPr>
        <p:spPr>
          <a:xfrm>
            <a:off x="2947416" y="4370486"/>
            <a:ext cx="2377440" cy="365760"/>
          </a:xfrm>
          <a:prstGeom prst="rect">
            <a:avLst/>
          </a:prstGeom>
          <a:solidFill>
            <a:srgbClr val="F7BB00"/>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Social security</a:t>
            </a:r>
          </a:p>
        </p:txBody>
      </p:sp>
      <p:sp>
        <p:nvSpPr>
          <p:cNvPr id="47" name="TAX DEFERRED">
            <a:extLst>
              <a:ext uri="{FF2B5EF4-FFF2-40B4-BE49-F238E27FC236}">
                <a16:creationId xmlns:a16="http://schemas.microsoft.com/office/drawing/2014/main" id="{F196BD5E-94A1-F771-B1AA-1ED911D4E050}"/>
              </a:ext>
              <a:ext uri="{C183D7F6-B498-43B3-948B-1728B52AA6E4}">
                <adec:decorative xmlns:adec="http://schemas.microsoft.com/office/drawing/2017/decorative" val="1"/>
              </a:ext>
            </a:extLst>
          </p:cNvPr>
          <p:cNvSpPr txBox="1"/>
          <p:nvPr/>
        </p:nvSpPr>
        <p:spPr>
          <a:xfrm>
            <a:off x="2135351" y="2022641"/>
            <a:ext cx="2057400" cy="365760"/>
          </a:xfrm>
          <a:prstGeom prst="rect">
            <a:avLst/>
          </a:prstGeom>
          <a:solidFill>
            <a:srgbClr val="00A0DC"/>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Tax Deferred</a:t>
            </a:r>
          </a:p>
        </p:txBody>
      </p:sp>
      <p:sp>
        <p:nvSpPr>
          <p:cNvPr id="48" name="TAX EXEMPT">
            <a:extLst>
              <a:ext uri="{FF2B5EF4-FFF2-40B4-BE49-F238E27FC236}">
                <a16:creationId xmlns:a16="http://schemas.microsoft.com/office/drawing/2014/main" id="{B6FD68DD-AC12-7B2A-C4E6-4B9F7D5BEFA5}"/>
              </a:ext>
              <a:ext uri="{C183D7F6-B498-43B3-948B-1728B52AA6E4}">
                <adec:decorative xmlns:adec="http://schemas.microsoft.com/office/drawing/2017/decorative" val="1"/>
              </a:ext>
            </a:extLst>
          </p:cNvPr>
          <p:cNvSpPr txBox="1"/>
          <p:nvPr/>
        </p:nvSpPr>
        <p:spPr>
          <a:xfrm>
            <a:off x="7143260" y="2022641"/>
            <a:ext cx="1645920" cy="365760"/>
          </a:xfrm>
          <a:prstGeom prst="rect">
            <a:avLst/>
          </a:prstGeom>
          <a:solidFill>
            <a:srgbClr val="81BB00"/>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Tax exempt</a:t>
            </a:r>
          </a:p>
        </p:txBody>
      </p:sp>
      <p:grpSp>
        <p:nvGrpSpPr>
          <p:cNvPr id="49" name="Group 48">
            <a:extLst>
              <a:ext uri="{FF2B5EF4-FFF2-40B4-BE49-F238E27FC236}">
                <a16:creationId xmlns:a16="http://schemas.microsoft.com/office/drawing/2014/main" id="{2EBEE207-E7BF-37A0-15F4-0009397FC5E7}"/>
              </a:ext>
            </a:extLst>
          </p:cNvPr>
          <p:cNvGrpSpPr/>
          <p:nvPr/>
        </p:nvGrpSpPr>
        <p:grpSpPr>
          <a:xfrm>
            <a:off x="10192215" y="5214773"/>
            <a:ext cx="1548212" cy="553998"/>
            <a:chOff x="707896" y="5074920"/>
            <a:chExt cx="1548212" cy="553998"/>
          </a:xfrm>
        </p:grpSpPr>
        <p:sp>
          <p:nvSpPr>
            <p:cNvPr id="50" name="TextBox 49">
              <a:extLst>
                <a:ext uri="{FF2B5EF4-FFF2-40B4-BE49-F238E27FC236}">
                  <a16:creationId xmlns:a16="http://schemas.microsoft.com/office/drawing/2014/main" id="{4EFDEC9B-809A-D0CE-D33E-A9FBA56CBA72}"/>
                </a:ext>
              </a:extLst>
            </p:cNvPr>
            <p:cNvSpPr txBox="1"/>
            <p:nvPr/>
          </p:nvSpPr>
          <p:spPr>
            <a:xfrm>
              <a:off x="967585" y="5074920"/>
              <a:ext cx="1288523"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B0000"/>
                  </a:solidFill>
                  <a:effectLst/>
                  <a:uLnTx/>
                  <a:uFillTx/>
                </a:rPr>
                <a:t>$56,548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B0000"/>
                  </a:solidFill>
                  <a:effectLst/>
                  <a:uLnTx/>
                  <a:uFillTx/>
                </a:rPr>
                <a:t>Taxes Paid</a:t>
              </a:r>
            </a:p>
          </p:txBody>
        </p:sp>
        <p:sp>
          <p:nvSpPr>
            <p:cNvPr id="52" name="Triangle 141">
              <a:extLst>
                <a:ext uri="{FF2B5EF4-FFF2-40B4-BE49-F238E27FC236}">
                  <a16:creationId xmlns:a16="http://schemas.microsoft.com/office/drawing/2014/main" id="{41802B97-3680-FCB3-F8DF-CDDF060504D5}"/>
                </a:ext>
              </a:extLst>
            </p:cNvPr>
            <p:cNvSpPr>
              <a:spLocks noChangeAspect="1"/>
            </p:cNvSpPr>
            <p:nvPr/>
          </p:nvSpPr>
          <p:spPr>
            <a:xfrm rot="16200000">
              <a:off x="693265" y="5114596"/>
              <a:ext cx="212141" cy="182880"/>
            </a:xfrm>
            <a:prstGeom prst="triangle">
              <a:avLst/>
            </a:prstGeom>
            <a:solidFill>
              <a:srgbClr val="CB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53" name="Straight Connector 52">
            <a:extLst>
              <a:ext uri="{FF2B5EF4-FFF2-40B4-BE49-F238E27FC236}">
                <a16:creationId xmlns:a16="http://schemas.microsoft.com/office/drawing/2014/main" id="{118F89F0-8366-42F5-B13C-C58FE3585C91}"/>
              </a:ext>
              <a:ext uri="{C183D7F6-B498-43B3-948B-1728B52AA6E4}">
                <adec:decorative xmlns:adec="http://schemas.microsoft.com/office/drawing/2017/decorative" val="1"/>
              </a:ext>
            </a:extLst>
          </p:cNvPr>
          <p:cNvCxnSpPr>
            <a:cxnSpLocks/>
            <a:endCxn id="52" idx="3"/>
          </p:cNvCxnSpPr>
          <p:nvPr/>
        </p:nvCxnSpPr>
        <p:spPr>
          <a:xfrm>
            <a:off x="5895975" y="5345889"/>
            <a:ext cx="4479120" cy="0"/>
          </a:xfrm>
          <a:prstGeom prst="line">
            <a:avLst/>
          </a:prstGeom>
          <a:noFill/>
          <a:ln w="25400" cap="flat" cmpd="sng" algn="ctr">
            <a:solidFill>
              <a:srgbClr val="CB0000"/>
            </a:solidFill>
            <a:prstDash val="solid"/>
          </a:ln>
          <a:effectLst/>
        </p:spPr>
      </p:cxnSp>
      <p:sp>
        <p:nvSpPr>
          <p:cNvPr id="54" name="Text Placeholder 4">
            <a:extLst>
              <a:ext uri="{FF2B5EF4-FFF2-40B4-BE49-F238E27FC236}">
                <a16:creationId xmlns:a16="http://schemas.microsoft.com/office/drawing/2014/main" id="{816C09D2-DCBC-4C79-D9AC-E8A0658CAD59}"/>
              </a:ext>
            </a:extLst>
          </p:cNvPr>
          <p:cNvSpPr txBox="1">
            <a:spLocks/>
          </p:cNvSpPr>
          <p:nvPr/>
        </p:nvSpPr>
        <p:spPr>
          <a:xfrm>
            <a:off x="458604" y="5964758"/>
            <a:ext cx="7528775" cy="18466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illustrative purposes only.</a:t>
            </a:r>
          </a:p>
        </p:txBody>
      </p:sp>
      <p:sp>
        <p:nvSpPr>
          <p:cNvPr id="43" name="Caveat">
            <a:extLst>
              <a:ext uri="{FF2B5EF4-FFF2-40B4-BE49-F238E27FC236}">
                <a16:creationId xmlns:a16="http://schemas.microsoft.com/office/drawing/2014/main" id="{B4C1D26E-1DBB-F68F-D13F-9BCA5EB30BC3}"/>
              </a:ext>
            </a:extLst>
          </p:cNvPr>
          <p:cNvSpPr txBox="1">
            <a:spLocks/>
          </p:cNvSpPr>
          <p:nvPr/>
        </p:nvSpPr>
        <p:spPr>
          <a:xfrm>
            <a:off x="458604" y="6176448"/>
            <a:ext cx="10397238" cy="461665"/>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Source: Franklin Templeton with data obtained from the Internal Revenue Service. Assumes 2024 tax rates and standard deduction amounts for a married couple filing jointly and age 65 and older. Long-term capital gains taxes are applied to 20% of taxable withdrawals. All figures are net of inflation and no cost-of-living adjustments are made to Social Security benefits. Retirement savings are assumed to grow at a 3% real rate of return. There is no assurance that any estimate, forecast or projection will be realized.</a:t>
            </a:r>
          </a:p>
        </p:txBody>
      </p:sp>
    </p:spTree>
    <p:extLst>
      <p:ext uri="{BB962C8B-B14F-4D97-AF65-F5344CB8AC3E}">
        <p14:creationId xmlns:p14="http://schemas.microsoft.com/office/powerpoint/2010/main" val="293108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graphicEl>
                                              <a:chart seriesIdx="0" categoryIdx="-4" bldStep="series"/>
                                            </p:graphicEl>
                                          </p:spTgt>
                                        </p:tgtEl>
                                        <p:attrNameLst>
                                          <p:attrName>style.visibility</p:attrName>
                                        </p:attrNameLst>
                                      </p:cBhvr>
                                      <p:to>
                                        <p:strVal val="visible"/>
                                      </p:to>
                                    </p:set>
                                    <p:animEffect transition="in" filter="wipe(down)">
                                      <p:cBhvr>
                                        <p:cTn id="7" dur="500"/>
                                        <p:tgtEl>
                                          <p:spTgt spid="42">
                                            <p:graphicEl>
                                              <a:chart seriesIdx="0" categoryIdx="-4" bldStep="series"/>
                                            </p:graphicEl>
                                          </p:spTgt>
                                        </p:tgtEl>
                                      </p:cBhvr>
                                    </p:animEffect>
                                  </p:childTnLst>
                                </p:cTn>
                              </p:par>
                              <p:par>
                                <p:cTn id="8" presetID="10" presetClass="entr" presetSubtype="0" fill="hold" grpId="0" nodeType="withEffect">
                                  <p:stCondLst>
                                    <p:cond delay="35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5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
                                            <p:graphicEl>
                                              <a:chart seriesIdx="1" categoryIdx="-4" bldStep="series"/>
                                            </p:graphicEl>
                                          </p:spTgt>
                                        </p:tgtEl>
                                        <p:attrNameLst>
                                          <p:attrName>style.visibility</p:attrName>
                                        </p:attrNameLst>
                                      </p:cBhvr>
                                      <p:to>
                                        <p:strVal val="visible"/>
                                      </p:to>
                                    </p:set>
                                    <p:animEffect transition="in" filter="wipe(down)">
                                      <p:cBhvr>
                                        <p:cTn id="15" dur="500"/>
                                        <p:tgtEl>
                                          <p:spTgt spid="42">
                                            <p:graphicEl>
                                              <a:chart seriesIdx="1" categoryIdx="-4" bldStep="series"/>
                                            </p:graphicEl>
                                          </p:spTgt>
                                        </p:tgtEl>
                                      </p:cBhvr>
                                    </p:animEffect>
                                  </p:childTnLst>
                                </p:cTn>
                              </p:par>
                              <p:par>
                                <p:cTn id="16" presetID="10" presetClass="entr" presetSubtype="0" fill="hold" grpId="0" nodeType="withEffect">
                                  <p:stCondLst>
                                    <p:cond delay="35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2">
                                            <p:graphicEl>
                                              <a:chart seriesIdx="2" categoryIdx="-4" bldStep="series"/>
                                            </p:graphicEl>
                                          </p:spTgt>
                                        </p:tgtEl>
                                        <p:attrNameLst>
                                          <p:attrName>style.visibility</p:attrName>
                                        </p:attrNameLst>
                                      </p:cBhvr>
                                      <p:to>
                                        <p:strVal val="visible"/>
                                      </p:to>
                                    </p:set>
                                    <p:animEffect transition="in" filter="wipe(down)">
                                      <p:cBhvr>
                                        <p:cTn id="23" dur="500"/>
                                        <p:tgtEl>
                                          <p:spTgt spid="42">
                                            <p:graphicEl>
                                              <a:chart seriesIdx="2" categoryIdx="-4" bldStep="series"/>
                                            </p:graphicEl>
                                          </p:spTgt>
                                        </p:tgtEl>
                                      </p:cBhvr>
                                    </p:animEffect>
                                  </p:childTnLst>
                                </p:cTn>
                              </p:par>
                              <p:par>
                                <p:cTn id="24" presetID="10" presetClass="entr" presetSubtype="0" fill="hold" grpId="0" nodeType="withEffect">
                                  <p:stCondLst>
                                    <p:cond delay="35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2">
                                            <p:graphicEl>
                                              <a:chart seriesIdx="3" categoryIdx="-4" bldStep="series"/>
                                            </p:graphicEl>
                                          </p:spTgt>
                                        </p:tgtEl>
                                        <p:attrNameLst>
                                          <p:attrName>style.visibility</p:attrName>
                                        </p:attrNameLst>
                                      </p:cBhvr>
                                      <p:to>
                                        <p:strVal val="visible"/>
                                      </p:to>
                                    </p:set>
                                    <p:animEffect transition="in" filter="wipe(down)">
                                      <p:cBhvr>
                                        <p:cTn id="31" dur="500"/>
                                        <p:tgtEl>
                                          <p:spTgt spid="42">
                                            <p:graphicEl>
                                              <a:chart seriesIdx="3" categoryIdx="-4" bldStep="series"/>
                                            </p:graphicEl>
                                          </p:spTgt>
                                        </p:tgtEl>
                                      </p:cBhvr>
                                    </p:animEffect>
                                  </p:childTnLst>
                                </p:cTn>
                              </p:par>
                              <p:par>
                                <p:cTn id="32" presetID="10" presetClass="entr" presetSubtype="0" fill="hold" grpId="0" nodeType="withEffect">
                                  <p:stCondLst>
                                    <p:cond delay="3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2">
                                            <p:graphicEl>
                                              <a:chart seriesIdx="4" categoryIdx="-4" bldStep="series"/>
                                            </p:graphicEl>
                                          </p:spTgt>
                                        </p:tgtEl>
                                        <p:attrNameLst>
                                          <p:attrName>style.visibility</p:attrName>
                                        </p:attrNameLst>
                                      </p:cBhvr>
                                      <p:to>
                                        <p:strVal val="visible"/>
                                      </p:to>
                                    </p:set>
                                    <p:animEffect transition="in" filter="wipe(up)">
                                      <p:cBhvr>
                                        <p:cTn id="39" dur="250"/>
                                        <p:tgtEl>
                                          <p:spTgt spid="42">
                                            <p:graphicEl>
                                              <a:chart seriesIdx="4" categoryIdx="-4" bldStep="series"/>
                                            </p:graphicEl>
                                          </p:spTgt>
                                        </p:tgtEl>
                                      </p:cBhvr>
                                    </p:animEffect>
                                  </p:childTnLst>
                                </p:cTn>
                              </p:par>
                              <p:par>
                                <p:cTn id="40" presetID="22" presetClass="entr" presetSubtype="4" fill="hold" grpId="0" nodeType="withEffect">
                                  <p:stCondLst>
                                    <p:cond delay="100"/>
                                  </p:stCondLst>
                                  <p:childTnLst>
                                    <p:set>
                                      <p:cBhvr>
                                        <p:cTn id="41" dur="1" fill="hold">
                                          <p:stCondLst>
                                            <p:cond delay="0"/>
                                          </p:stCondLst>
                                        </p:cTn>
                                        <p:tgtEl>
                                          <p:spTgt spid="42">
                                            <p:graphicEl>
                                              <a:chart seriesIdx="5" categoryIdx="-4" bldStep="series"/>
                                            </p:graphicEl>
                                          </p:spTgt>
                                        </p:tgtEl>
                                        <p:attrNameLst>
                                          <p:attrName>style.visibility</p:attrName>
                                        </p:attrNameLst>
                                      </p:cBhvr>
                                      <p:to>
                                        <p:strVal val="visible"/>
                                      </p:to>
                                    </p:set>
                                    <p:animEffect transition="in" filter="wipe(down)">
                                      <p:cBhvr>
                                        <p:cTn id="42" dur="250"/>
                                        <p:tgtEl>
                                          <p:spTgt spid="42">
                                            <p:graphicEl>
                                              <a:chart seriesIdx="5" categoryIdx="-4" bldStep="series"/>
                                            </p:graphicEl>
                                          </p:spTgt>
                                        </p:tgtEl>
                                      </p:cBhvr>
                                    </p:animEffect>
                                  </p:childTnLst>
                                </p:cTn>
                              </p:par>
                            </p:childTnLst>
                          </p:cTn>
                        </p:par>
                        <p:par>
                          <p:cTn id="43" fill="hold">
                            <p:stCondLst>
                              <p:cond delay="350"/>
                            </p:stCondLst>
                            <p:childTnLst>
                              <p:par>
                                <p:cTn id="44" presetID="22" presetClass="entr" presetSubtype="8"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25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uiExpand="1">
        <p:bldSub>
          <a:bldChart bld="series" animBg="0"/>
        </p:bldSub>
      </p:bldGraphic>
      <p:bldP spid="45" grpId="0" animBg="1"/>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8DEE4CCE-E124-4EEF-808B-DF88997C2318}" type="slidenum">
              <a:rPr lang="en-US">
                <a:solidFill>
                  <a:srgbClr val="000000"/>
                </a:solidFill>
              </a:rPr>
              <a:pPr>
                <a:defRPr/>
              </a:pPr>
              <a:t>12</a:t>
            </a:fld>
            <a:endParaRPr lang="en-US" dirty="0">
              <a:solidFill>
                <a:srgbClr val="000000"/>
              </a:solidFill>
            </a:endParaRPr>
          </a:p>
        </p:txBody>
      </p:sp>
      <p:sp>
        <p:nvSpPr>
          <p:cNvPr id="2" name="Text Placeholder 1">
            <a:extLst>
              <a:ext uri="{FF2B5EF4-FFF2-40B4-BE49-F238E27FC236}">
                <a16:creationId xmlns:a16="http://schemas.microsoft.com/office/drawing/2014/main" id="{A762DFD7-04C8-A541-BB03-09F02A60522F}"/>
              </a:ext>
            </a:extLst>
          </p:cNvPr>
          <p:cNvSpPr>
            <a:spLocks noGrp="1"/>
          </p:cNvSpPr>
          <p:nvPr>
            <p:ph type="body" sz="quarter" idx="32"/>
          </p:nvPr>
        </p:nvSpPr>
        <p:spPr>
          <a:xfrm>
            <a:off x="457200" y="183753"/>
            <a:ext cx="8915400" cy="776863"/>
          </a:xfrm>
        </p:spPr>
        <p:txBody>
          <a:bodyPr/>
          <a:lstStyle/>
          <a:p>
            <a:r>
              <a:rPr lang="en-US" dirty="0">
                <a:solidFill>
                  <a:schemeClr val="tx1"/>
                </a:solidFill>
              </a:rPr>
              <a:t>The benefits of a tax-informed withdrawal strategy</a:t>
            </a:r>
          </a:p>
        </p:txBody>
      </p:sp>
      <p:graphicFrame>
        <p:nvGraphicFramePr>
          <p:cNvPr id="97" name="Chart 96" descr="This chart illustrates a tax-informed withdrawal strategy for a married couple over 65. By utilizing their 0% federal income tax bracket, avoiding taxes on Social Security benefits, and filling income gaps with taxable or tax-exempt assets, the couple can achieve significant savings. The strategy results in $0 federal income taxes paid, translating to over $107,000 in additional income, which includes $56,000 in tax savings and about $50,000 in potential growth. This extra income extends their retirement by an additional 2 years and 7 months.">
            <a:extLst>
              <a:ext uri="{FF2B5EF4-FFF2-40B4-BE49-F238E27FC236}">
                <a16:creationId xmlns:a16="http://schemas.microsoft.com/office/drawing/2014/main" id="{976CD492-80CC-BBBE-8E7F-B49A3E205C9D}"/>
              </a:ext>
            </a:extLst>
          </p:cNvPr>
          <p:cNvGraphicFramePr/>
          <p:nvPr>
            <p:extLst>
              <p:ext uri="{D42A27DB-BD31-4B8C-83A1-F6EECF244321}">
                <p14:modId xmlns:p14="http://schemas.microsoft.com/office/powerpoint/2010/main" val="951141485"/>
              </p:ext>
            </p:extLst>
          </p:nvPr>
        </p:nvGraphicFramePr>
        <p:xfrm>
          <a:off x="365760" y="1170432"/>
          <a:ext cx="10040112" cy="4645152"/>
        </p:xfrm>
        <a:graphic>
          <a:graphicData uri="http://schemas.openxmlformats.org/drawingml/2006/chart">
            <c:chart xmlns:c="http://schemas.openxmlformats.org/drawingml/2006/chart" xmlns:r="http://schemas.openxmlformats.org/officeDocument/2006/relationships" r:id="rId3"/>
          </a:graphicData>
        </a:graphic>
      </p:graphicFrame>
      <p:sp>
        <p:nvSpPr>
          <p:cNvPr id="98" name="Step 1">
            <a:extLst>
              <a:ext uri="{FF2B5EF4-FFF2-40B4-BE49-F238E27FC236}">
                <a16:creationId xmlns:a16="http://schemas.microsoft.com/office/drawing/2014/main" id="{6BE7CFA8-3CDF-98DA-B49F-9ED94CE8434E}"/>
              </a:ext>
              <a:ext uri="{C183D7F6-B498-43B3-948B-1728B52AA6E4}">
                <adec:decorative xmlns:adec="http://schemas.microsoft.com/office/drawing/2017/decorative" val="1"/>
              </a:ext>
            </a:extLst>
          </p:cNvPr>
          <p:cNvSpPr txBox="1">
            <a:spLocks/>
          </p:cNvSpPr>
          <p:nvPr/>
        </p:nvSpPr>
        <p:spPr>
          <a:xfrm>
            <a:off x="1267731" y="753174"/>
            <a:ext cx="3778108" cy="492315"/>
          </a:xfrm>
          <a:prstGeom prst="rect">
            <a:avLst/>
          </a:prstGeom>
          <a:solidFill>
            <a:srgbClr val="767676"/>
          </a:solidFill>
        </p:spPr>
        <p:txBody>
          <a:bodyPr wrap="square" lIns="91416" tIns="91416" rIns="91416" bIns="91416">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Step 1: Fill up 0% tax bracket</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0" name="Step 2">
            <a:extLst>
              <a:ext uri="{FF2B5EF4-FFF2-40B4-BE49-F238E27FC236}">
                <a16:creationId xmlns:a16="http://schemas.microsoft.com/office/drawing/2014/main" id="{FD0E4279-A20F-12A0-298D-76CEB3D3F7FE}"/>
              </a:ext>
              <a:ext uri="{C183D7F6-B498-43B3-948B-1728B52AA6E4}">
                <adec:decorative xmlns:adec="http://schemas.microsoft.com/office/drawing/2017/decorative" val="1"/>
              </a:ext>
            </a:extLst>
          </p:cNvPr>
          <p:cNvSpPr txBox="1">
            <a:spLocks/>
          </p:cNvSpPr>
          <p:nvPr/>
        </p:nvSpPr>
        <p:spPr>
          <a:xfrm>
            <a:off x="1267731" y="753174"/>
            <a:ext cx="4457972" cy="492315"/>
          </a:xfrm>
          <a:prstGeom prst="rect">
            <a:avLst/>
          </a:prstGeom>
          <a:solidFill>
            <a:srgbClr val="767676"/>
          </a:solidFill>
        </p:spPr>
        <p:txBody>
          <a:bodyPr wrap="square" lIns="91416" tIns="91416" rIns="91416" bIns="91416">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9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Step 2: Avoid Social Security Taxes</a:t>
            </a:r>
          </a:p>
        </p:txBody>
      </p:sp>
      <p:sp>
        <p:nvSpPr>
          <p:cNvPr id="101" name="Step 3">
            <a:extLst>
              <a:ext uri="{FF2B5EF4-FFF2-40B4-BE49-F238E27FC236}">
                <a16:creationId xmlns:a16="http://schemas.microsoft.com/office/drawing/2014/main" id="{9D3DA41D-82AB-6DCD-CB6A-5DA3D417BD17}"/>
              </a:ext>
              <a:ext uri="{C183D7F6-B498-43B3-948B-1728B52AA6E4}">
                <adec:decorative xmlns:adec="http://schemas.microsoft.com/office/drawing/2017/decorative" val="1"/>
              </a:ext>
            </a:extLst>
          </p:cNvPr>
          <p:cNvSpPr txBox="1">
            <a:spLocks/>
          </p:cNvSpPr>
          <p:nvPr/>
        </p:nvSpPr>
        <p:spPr>
          <a:xfrm>
            <a:off x="1267731" y="753174"/>
            <a:ext cx="8320536" cy="492266"/>
          </a:xfrm>
          <a:prstGeom prst="rect">
            <a:avLst/>
          </a:prstGeom>
          <a:solidFill>
            <a:srgbClr val="767676"/>
          </a:solidFill>
        </p:spPr>
        <p:txBody>
          <a:bodyPr wrap="square" lIns="91416" tIns="91416" rIns="91416" bIns="91416">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9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Step 3: Use taxable or tax-exempt (Roth) assets to fill income gaps</a:t>
            </a:r>
          </a:p>
        </p:txBody>
      </p:sp>
      <p:sp>
        <p:nvSpPr>
          <p:cNvPr id="102" name="Text Placeholder 4">
            <a:extLst>
              <a:ext uri="{FF2B5EF4-FFF2-40B4-BE49-F238E27FC236}">
                <a16:creationId xmlns:a16="http://schemas.microsoft.com/office/drawing/2014/main" id="{5297E9DE-555D-9D5C-0C99-D8423C75BB5D}"/>
              </a:ext>
              <a:ext uri="{C183D7F6-B498-43B3-948B-1728B52AA6E4}">
                <adec:decorative xmlns:adec="http://schemas.microsoft.com/office/drawing/2017/decorative" val="1"/>
              </a:ext>
            </a:extLst>
          </p:cNvPr>
          <p:cNvSpPr txBox="1">
            <a:spLocks/>
          </p:cNvSpPr>
          <p:nvPr/>
        </p:nvSpPr>
        <p:spPr>
          <a:xfrm>
            <a:off x="458604" y="5964758"/>
            <a:ext cx="7528775" cy="18466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illustrative purposes only.</a:t>
            </a:r>
          </a:p>
        </p:txBody>
      </p:sp>
      <p:sp>
        <p:nvSpPr>
          <p:cNvPr id="103" name="SOCIAL SECURITY">
            <a:extLst>
              <a:ext uri="{FF2B5EF4-FFF2-40B4-BE49-F238E27FC236}">
                <a16:creationId xmlns:a16="http://schemas.microsoft.com/office/drawing/2014/main" id="{80A8CF26-327C-1D0D-9322-09B48E664BAB}"/>
              </a:ext>
              <a:ext uri="{C183D7F6-B498-43B3-948B-1728B52AA6E4}">
                <adec:decorative xmlns:adec="http://schemas.microsoft.com/office/drawing/2017/decorative" val="1"/>
              </a:ext>
            </a:extLst>
          </p:cNvPr>
          <p:cNvSpPr txBox="1"/>
          <p:nvPr/>
        </p:nvSpPr>
        <p:spPr>
          <a:xfrm>
            <a:off x="3593103" y="4368001"/>
            <a:ext cx="2194560" cy="365760"/>
          </a:xfrm>
          <a:prstGeom prst="rect">
            <a:avLst/>
          </a:prstGeom>
          <a:solidFill>
            <a:srgbClr val="F7BB00"/>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Social security</a:t>
            </a:r>
          </a:p>
        </p:txBody>
      </p:sp>
      <p:grpSp>
        <p:nvGrpSpPr>
          <p:cNvPr id="104" name="Group 103">
            <a:extLst>
              <a:ext uri="{FF2B5EF4-FFF2-40B4-BE49-F238E27FC236}">
                <a16:creationId xmlns:a16="http://schemas.microsoft.com/office/drawing/2014/main" id="{E88467E2-EAE8-42E4-4FCF-6B4F7CF56077}"/>
              </a:ext>
              <a:ext uri="{C183D7F6-B498-43B3-948B-1728B52AA6E4}">
                <adec:decorative xmlns:adec="http://schemas.microsoft.com/office/drawing/2017/decorative" val="1"/>
              </a:ext>
            </a:extLst>
          </p:cNvPr>
          <p:cNvGrpSpPr/>
          <p:nvPr/>
        </p:nvGrpSpPr>
        <p:grpSpPr>
          <a:xfrm>
            <a:off x="1826796" y="3699794"/>
            <a:ext cx="5981179" cy="1426464"/>
            <a:chOff x="1826796" y="3502944"/>
            <a:chExt cx="5981179" cy="1623887"/>
          </a:xfrm>
          <a:solidFill>
            <a:srgbClr val="00A0DC"/>
          </a:solidFill>
        </p:grpSpPr>
        <p:sp>
          <p:nvSpPr>
            <p:cNvPr id="105" name="Rectangle 104">
              <a:extLst>
                <a:ext uri="{FF2B5EF4-FFF2-40B4-BE49-F238E27FC236}">
                  <a16:creationId xmlns:a16="http://schemas.microsoft.com/office/drawing/2014/main" id="{33270CC9-02AF-6FE1-88E7-D7BCDC9474D0}"/>
                </a:ext>
              </a:extLst>
            </p:cNvPr>
            <p:cNvSpPr/>
            <p:nvPr/>
          </p:nvSpPr>
          <p:spPr>
            <a:xfrm>
              <a:off x="182679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8E131922-C36C-5DE2-73F1-7B2D2AA72936}"/>
                </a:ext>
              </a:extLst>
            </p:cNvPr>
            <p:cNvSpPr/>
            <p:nvPr/>
          </p:nvSpPr>
          <p:spPr>
            <a:xfrm>
              <a:off x="2099297"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B20FC5E7-64FE-2E3A-540B-CB66214CA563}"/>
                </a:ext>
              </a:extLst>
            </p:cNvPr>
            <p:cNvSpPr/>
            <p:nvPr/>
          </p:nvSpPr>
          <p:spPr>
            <a:xfrm>
              <a:off x="2371798"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8F740048-FF0E-C4EB-5D07-0FAA4593415A}"/>
                </a:ext>
              </a:extLst>
            </p:cNvPr>
            <p:cNvSpPr/>
            <p:nvPr/>
          </p:nvSpPr>
          <p:spPr>
            <a:xfrm>
              <a:off x="2644299"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E085429E-7022-C0FB-4453-8716CAF0BE78}"/>
                </a:ext>
              </a:extLst>
            </p:cNvPr>
            <p:cNvSpPr/>
            <p:nvPr/>
          </p:nvSpPr>
          <p:spPr>
            <a:xfrm>
              <a:off x="2916800"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62825189-E3E9-694B-4153-03B88D5DA373}"/>
                </a:ext>
              </a:extLst>
            </p:cNvPr>
            <p:cNvSpPr/>
            <p:nvPr/>
          </p:nvSpPr>
          <p:spPr>
            <a:xfrm>
              <a:off x="3189301"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B8A833AD-A3D5-3441-1900-3D2A04E684E5}"/>
                </a:ext>
              </a:extLst>
            </p:cNvPr>
            <p:cNvSpPr/>
            <p:nvPr/>
          </p:nvSpPr>
          <p:spPr>
            <a:xfrm>
              <a:off x="3461802"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5BF8B67E-20AF-DB19-ED65-FBC0DD9BACED}"/>
                </a:ext>
              </a:extLst>
            </p:cNvPr>
            <p:cNvSpPr/>
            <p:nvPr/>
          </p:nvSpPr>
          <p:spPr>
            <a:xfrm>
              <a:off x="3734303"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40FE467E-5295-CF6E-6FD1-51D08333F5C2}"/>
                </a:ext>
              </a:extLst>
            </p:cNvPr>
            <p:cNvSpPr/>
            <p:nvPr/>
          </p:nvSpPr>
          <p:spPr>
            <a:xfrm>
              <a:off x="4006804"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0A424747-6D99-4EF6-BDA4-276B98E7E498}"/>
                </a:ext>
              </a:extLst>
            </p:cNvPr>
            <p:cNvSpPr/>
            <p:nvPr/>
          </p:nvSpPr>
          <p:spPr>
            <a:xfrm>
              <a:off x="4279305"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E681939-2088-2D42-28AC-74BAFF2B7ECF}"/>
                </a:ext>
              </a:extLst>
            </p:cNvPr>
            <p:cNvSpPr/>
            <p:nvPr/>
          </p:nvSpPr>
          <p:spPr>
            <a:xfrm>
              <a:off x="455180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C656A659-90A3-383D-20A3-DEA20B39D36F}"/>
                </a:ext>
              </a:extLst>
            </p:cNvPr>
            <p:cNvSpPr/>
            <p:nvPr/>
          </p:nvSpPr>
          <p:spPr>
            <a:xfrm>
              <a:off x="4824307"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806C980-CA51-0050-B535-6996BFE1ACEA}"/>
                </a:ext>
              </a:extLst>
            </p:cNvPr>
            <p:cNvSpPr/>
            <p:nvPr/>
          </p:nvSpPr>
          <p:spPr>
            <a:xfrm>
              <a:off x="5096808"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666521B3-09E0-7B09-6C2C-336D12D86B28}"/>
                </a:ext>
              </a:extLst>
            </p:cNvPr>
            <p:cNvSpPr/>
            <p:nvPr/>
          </p:nvSpPr>
          <p:spPr>
            <a:xfrm>
              <a:off x="5369309"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3F4442BD-0013-2F5F-D9E9-80740CD7694C}"/>
                </a:ext>
              </a:extLst>
            </p:cNvPr>
            <p:cNvSpPr/>
            <p:nvPr/>
          </p:nvSpPr>
          <p:spPr>
            <a:xfrm>
              <a:off x="5641810"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F08C3F00-9678-1387-8075-560DBA9F85BF}"/>
                </a:ext>
              </a:extLst>
            </p:cNvPr>
            <p:cNvSpPr/>
            <p:nvPr/>
          </p:nvSpPr>
          <p:spPr>
            <a:xfrm>
              <a:off x="5914311"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7B52C175-BA08-C46C-5F89-09E473CA7D7C}"/>
                </a:ext>
              </a:extLst>
            </p:cNvPr>
            <p:cNvSpPr/>
            <p:nvPr/>
          </p:nvSpPr>
          <p:spPr>
            <a:xfrm>
              <a:off x="6186812"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76F18754-D446-C3EA-6E78-3A809DB09FBA}"/>
                </a:ext>
              </a:extLst>
            </p:cNvPr>
            <p:cNvSpPr/>
            <p:nvPr/>
          </p:nvSpPr>
          <p:spPr>
            <a:xfrm>
              <a:off x="6459313"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C8D5A01A-DF39-5E78-7F87-9F147F8EE90E}"/>
                </a:ext>
              </a:extLst>
            </p:cNvPr>
            <p:cNvSpPr/>
            <p:nvPr/>
          </p:nvSpPr>
          <p:spPr>
            <a:xfrm>
              <a:off x="6731814"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6C494D1D-E447-AC60-7F49-E1B7DCEE846F}"/>
                </a:ext>
              </a:extLst>
            </p:cNvPr>
            <p:cNvSpPr/>
            <p:nvPr/>
          </p:nvSpPr>
          <p:spPr>
            <a:xfrm>
              <a:off x="7004315"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F75065D0-382F-352E-BFA5-DB2D547B4FB0}"/>
                </a:ext>
              </a:extLst>
            </p:cNvPr>
            <p:cNvSpPr/>
            <p:nvPr/>
          </p:nvSpPr>
          <p:spPr>
            <a:xfrm>
              <a:off x="727681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84848D33-7E73-644B-1214-5F4355A31C9D}"/>
                </a:ext>
              </a:extLst>
            </p:cNvPr>
            <p:cNvSpPr/>
            <p:nvPr/>
          </p:nvSpPr>
          <p:spPr>
            <a:xfrm>
              <a:off x="7549325" y="4834223"/>
              <a:ext cx="258650" cy="292608"/>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127" name="Age">
            <a:extLst>
              <a:ext uri="{FF2B5EF4-FFF2-40B4-BE49-F238E27FC236}">
                <a16:creationId xmlns:a16="http://schemas.microsoft.com/office/drawing/2014/main" id="{78B12583-6DF1-B084-27E7-B5DE2668BF77}"/>
              </a:ext>
              <a:ext uri="{C183D7F6-B498-43B3-948B-1728B52AA6E4}">
                <adec:decorative xmlns:adec="http://schemas.microsoft.com/office/drawing/2017/decorative" val="1"/>
              </a:ext>
            </a:extLst>
          </p:cNvPr>
          <p:cNvSpPr txBox="1"/>
          <p:nvPr/>
        </p:nvSpPr>
        <p:spPr>
          <a:xfrm>
            <a:off x="5526766" y="5797027"/>
            <a:ext cx="731330" cy="276927"/>
          </a:xfrm>
          <a:prstGeom prst="rect">
            <a:avLst/>
          </a:prstGeom>
          <a:noFill/>
        </p:spPr>
        <p:txBody>
          <a:bodyPr wrap="square" lIns="0" tIns="0" rIns="0" bIns="0" rtlCol="0">
            <a:spAutoFit/>
          </a:bodyPr>
          <a:lstStyle/>
          <a:p>
            <a:pPr algn="ctr"/>
            <a:r>
              <a:rPr lang="en-US" sz="1799" dirty="0">
                <a:solidFill>
                  <a:srgbClr val="000000"/>
                </a:solidFill>
                <a:latin typeface="Arial Narrow" panose="020B0604020202020204" pitchFamily="34" charset="0"/>
                <a:cs typeface="Arial Narrow" panose="020B0604020202020204" pitchFamily="34" charset="0"/>
              </a:rPr>
              <a:t>Age</a:t>
            </a:r>
            <a:endParaRPr lang="en-US" sz="1600" dirty="0">
              <a:solidFill>
                <a:srgbClr val="000000"/>
              </a:solidFill>
              <a:latin typeface="Arial Narrow" panose="020B0604020202020204" pitchFamily="34" charset="0"/>
              <a:cs typeface="Arial Narrow" panose="020B0604020202020204" pitchFamily="34" charset="0"/>
            </a:endParaRPr>
          </a:p>
        </p:txBody>
      </p:sp>
      <p:grpSp>
        <p:nvGrpSpPr>
          <p:cNvPr id="128" name="Group 127">
            <a:extLst>
              <a:ext uri="{FF2B5EF4-FFF2-40B4-BE49-F238E27FC236}">
                <a16:creationId xmlns:a16="http://schemas.microsoft.com/office/drawing/2014/main" id="{54371AAE-4632-130D-66CF-DC69C642222A}"/>
              </a:ext>
              <a:ext uri="{C183D7F6-B498-43B3-948B-1728B52AA6E4}">
                <adec:decorative xmlns:adec="http://schemas.microsoft.com/office/drawing/2017/decorative" val="1"/>
              </a:ext>
            </a:extLst>
          </p:cNvPr>
          <p:cNvGrpSpPr/>
          <p:nvPr/>
        </p:nvGrpSpPr>
        <p:grpSpPr>
          <a:xfrm>
            <a:off x="7820943" y="2454849"/>
            <a:ext cx="1075717" cy="1417320"/>
            <a:chOff x="7820943" y="2454849"/>
            <a:chExt cx="1075717" cy="1417320"/>
          </a:xfrm>
          <a:solidFill>
            <a:srgbClr val="00A0DC"/>
          </a:solidFill>
        </p:grpSpPr>
        <p:sp>
          <p:nvSpPr>
            <p:cNvPr id="129" name="Rectangle 128">
              <a:extLst>
                <a:ext uri="{FF2B5EF4-FFF2-40B4-BE49-F238E27FC236}">
                  <a16:creationId xmlns:a16="http://schemas.microsoft.com/office/drawing/2014/main" id="{4ED87C4B-C849-68E8-9D83-447A309AF7F1}"/>
                </a:ext>
              </a:extLst>
            </p:cNvPr>
            <p:cNvSpPr/>
            <p:nvPr/>
          </p:nvSpPr>
          <p:spPr>
            <a:xfrm>
              <a:off x="7820943" y="2454849"/>
              <a:ext cx="258650" cy="141732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1874F1B8-986D-3381-2DBD-696DF9AAEE1B}"/>
                </a:ext>
              </a:extLst>
            </p:cNvPr>
            <p:cNvSpPr/>
            <p:nvPr/>
          </p:nvSpPr>
          <p:spPr>
            <a:xfrm>
              <a:off x="8093296" y="2454849"/>
              <a:ext cx="258650" cy="141732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A05DA7A2-E556-F712-D11C-A274F133E4A3}"/>
                </a:ext>
              </a:extLst>
            </p:cNvPr>
            <p:cNvSpPr/>
            <p:nvPr/>
          </p:nvSpPr>
          <p:spPr>
            <a:xfrm>
              <a:off x="8365649" y="2454849"/>
              <a:ext cx="258650" cy="141732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F57F6238-77B0-0FA1-B29E-47A6926CBB87}"/>
                </a:ext>
              </a:extLst>
            </p:cNvPr>
            <p:cNvSpPr/>
            <p:nvPr/>
          </p:nvSpPr>
          <p:spPr>
            <a:xfrm>
              <a:off x="8638010" y="2491425"/>
              <a:ext cx="258650" cy="138074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133" name="TAX DEFERRED">
            <a:extLst>
              <a:ext uri="{FF2B5EF4-FFF2-40B4-BE49-F238E27FC236}">
                <a16:creationId xmlns:a16="http://schemas.microsoft.com/office/drawing/2014/main" id="{4AA843BF-DCC2-80A6-54E3-D1F3B1E7F8C4}"/>
              </a:ext>
              <a:ext uri="{C183D7F6-B498-43B3-948B-1728B52AA6E4}">
                <adec:decorative xmlns:adec="http://schemas.microsoft.com/office/drawing/2017/decorative" val="1"/>
              </a:ext>
            </a:extLst>
          </p:cNvPr>
          <p:cNvSpPr txBox="1"/>
          <p:nvPr/>
        </p:nvSpPr>
        <p:spPr>
          <a:xfrm>
            <a:off x="3768363" y="4368001"/>
            <a:ext cx="1828800" cy="365760"/>
          </a:xfrm>
          <a:prstGeom prst="rect">
            <a:avLst/>
          </a:prstGeom>
          <a:solidFill>
            <a:srgbClr val="00A0DC"/>
          </a:solidFill>
        </p:spPr>
        <p:txBody>
          <a:bodyPr wrap="square" lIns="0" tIns="45720" rIns="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Tax Deferred</a:t>
            </a:r>
          </a:p>
        </p:txBody>
      </p:sp>
      <p:sp>
        <p:nvSpPr>
          <p:cNvPr id="134" name="Rectangle 133">
            <a:extLst>
              <a:ext uri="{FF2B5EF4-FFF2-40B4-BE49-F238E27FC236}">
                <a16:creationId xmlns:a16="http://schemas.microsoft.com/office/drawing/2014/main" id="{96042719-1868-1119-1FB9-34DCD8AC5F6D}"/>
              </a:ext>
              <a:ext uri="{C183D7F6-B498-43B3-948B-1728B52AA6E4}">
                <adec:decorative xmlns:adec="http://schemas.microsoft.com/office/drawing/2017/decorative" val="1"/>
              </a:ext>
            </a:extLst>
          </p:cNvPr>
          <p:cNvSpPr/>
          <p:nvPr/>
        </p:nvSpPr>
        <p:spPr>
          <a:xfrm>
            <a:off x="7548590" y="2454849"/>
            <a:ext cx="258650" cy="1417320"/>
          </a:xfrm>
          <a:prstGeom prst="rect">
            <a:avLst/>
          </a:prstGeom>
          <a:solidFill>
            <a:srgbClr val="00A0D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5" name="Blue Dotted Line">
            <a:extLst>
              <a:ext uri="{FF2B5EF4-FFF2-40B4-BE49-F238E27FC236}">
                <a16:creationId xmlns:a16="http://schemas.microsoft.com/office/drawing/2014/main" id="{DE6FD30F-58B4-5B92-6DC1-3A81CA584101}"/>
              </a:ext>
              <a:ext uri="{C183D7F6-B498-43B3-948B-1728B52AA6E4}">
                <adec:decorative xmlns:adec="http://schemas.microsoft.com/office/drawing/2017/decorative" val="1"/>
              </a:ext>
            </a:extLst>
          </p:cNvPr>
          <p:cNvSpPr/>
          <p:nvPr/>
        </p:nvSpPr>
        <p:spPr>
          <a:xfrm>
            <a:off x="1825335" y="2255044"/>
            <a:ext cx="5709552" cy="202137"/>
          </a:xfrm>
          <a:custGeom>
            <a:avLst/>
            <a:gdLst>
              <a:gd name="connsiteX0" fmla="*/ 0 w 5727384"/>
              <a:gd name="connsiteY0" fmla="*/ 0 h 173736"/>
              <a:gd name="connsiteX1" fmla="*/ 5727384 w 5727384"/>
              <a:gd name="connsiteY1" fmla="*/ 0 h 173736"/>
              <a:gd name="connsiteX2" fmla="*/ 5727384 w 5727384"/>
              <a:gd name="connsiteY2" fmla="*/ 173736 h 173736"/>
              <a:gd name="connsiteX3" fmla="*/ 0 w 5727384"/>
              <a:gd name="connsiteY3" fmla="*/ 173736 h 173736"/>
              <a:gd name="connsiteX4" fmla="*/ 0 w 5727384"/>
              <a:gd name="connsiteY4" fmla="*/ 0 h 173736"/>
              <a:gd name="connsiteX0" fmla="*/ 0 w 5818824"/>
              <a:gd name="connsiteY0" fmla="*/ 173736 h 265176"/>
              <a:gd name="connsiteX1" fmla="*/ 0 w 5818824"/>
              <a:gd name="connsiteY1" fmla="*/ 0 h 265176"/>
              <a:gd name="connsiteX2" fmla="*/ 5727384 w 5818824"/>
              <a:gd name="connsiteY2" fmla="*/ 0 h 265176"/>
              <a:gd name="connsiteX3" fmla="*/ 5818824 w 5818824"/>
              <a:gd name="connsiteY3" fmla="*/ 265176 h 265176"/>
              <a:gd name="connsiteX0" fmla="*/ 0 w 5727384"/>
              <a:gd name="connsiteY0" fmla="*/ 173736 h 173736"/>
              <a:gd name="connsiteX1" fmla="*/ 0 w 5727384"/>
              <a:gd name="connsiteY1" fmla="*/ 0 h 173736"/>
              <a:gd name="connsiteX2" fmla="*/ 5727384 w 5727384"/>
              <a:gd name="connsiteY2" fmla="*/ 0 h 173736"/>
              <a:gd name="connsiteX3" fmla="*/ 5725955 w 5727384"/>
              <a:gd name="connsiteY3" fmla="*/ 158019 h 173736"/>
              <a:gd name="connsiteX0" fmla="*/ 0 w 5727384"/>
              <a:gd name="connsiteY0" fmla="*/ 173736 h 179450"/>
              <a:gd name="connsiteX1" fmla="*/ 0 w 5727384"/>
              <a:gd name="connsiteY1" fmla="*/ 0 h 179450"/>
              <a:gd name="connsiteX2" fmla="*/ 5727384 w 5727384"/>
              <a:gd name="connsiteY2" fmla="*/ 0 h 179450"/>
              <a:gd name="connsiteX3" fmla="*/ 5725955 w 5727384"/>
              <a:gd name="connsiteY3" fmla="*/ 179450 h 179450"/>
            </a:gdLst>
            <a:ahLst/>
            <a:cxnLst>
              <a:cxn ang="0">
                <a:pos x="connsiteX0" y="connsiteY0"/>
              </a:cxn>
              <a:cxn ang="0">
                <a:pos x="connsiteX1" y="connsiteY1"/>
              </a:cxn>
              <a:cxn ang="0">
                <a:pos x="connsiteX2" y="connsiteY2"/>
              </a:cxn>
              <a:cxn ang="0">
                <a:pos x="connsiteX3" y="connsiteY3"/>
              </a:cxn>
            </a:cxnLst>
            <a:rect l="l" t="t" r="r" b="b"/>
            <a:pathLst>
              <a:path w="5727384" h="179450">
                <a:moveTo>
                  <a:pt x="0" y="173736"/>
                </a:moveTo>
                <a:lnTo>
                  <a:pt x="0" y="0"/>
                </a:lnTo>
                <a:lnTo>
                  <a:pt x="5727384" y="0"/>
                </a:lnTo>
                <a:cubicBezTo>
                  <a:pt x="5727384" y="57912"/>
                  <a:pt x="5725955" y="179450"/>
                  <a:pt x="5725955" y="179450"/>
                </a:cubicBezTo>
              </a:path>
            </a:pathLst>
          </a:custGeom>
          <a:noFill/>
          <a:ln w="12700" cap="flat" cmpd="sng" algn="ctr">
            <a:solidFill>
              <a:srgbClr val="00A0DC"/>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Arial"/>
              <a:ea typeface="+mn-ea"/>
              <a:cs typeface="+mn-cs"/>
            </a:endParaRPr>
          </a:p>
        </p:txBody>
      </p:sp>
      <p:sp>
        <p:nvSpPr>
          <p:cNvPr id="136" name="TAXABLE text">
            <a:extLst>
              <a:ext uri="{FF2B5EF4-FFF2-40B4-BE49-F238E27FC236}">
                <a16:creationId xmlns:a16="http://schemas.microsoft.com/office/drawing/2014/main" id="{666D00C2-50E7-F2A7-D668-F5F5A0C067C4}"/>
              </a:ext>
              <a:ext uri="{C183D7F6-B498-43B3-948B-1728B52AA6E4}">
                <adec:decorative xmlns:adec="http://schemas.microsoft.com/office/drawing/2017/decorative" val="1"/>
              </a:ext>
            </a:extLst>
          </p:cNvPr>
          <p:cNvSpPr txBox="1"/>
          <p:nvPr/>
        </p:nvSpPr>
        <p:spPr>
          <a:xfrm rot="16200000">
            <a:off x="909961" y="2402584"/>
            <a:ext cx="1280160" cy="365760"/>
          </a:xfrm>
          <a:prstGeom prst="rect">
            <a:avLst/>
          </a:prstGeom>
          <a:solidFill>
            <a:srgbClr val="ED7700"/>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Taxable</a:t>
            </a:r>
          </a:p>
        </p:txBody>
      </p:sp>
      <p:sp>
        <p:nvSpPr>
          <p:cNvPr id="137" name="TAX EXEMPT">
            <a:extLst>
              <a:ext uri="{FF2B5EF4-FFF2-40B4-BE49-F238E27FC236}">
                <a16:creationId xmlns:a16="http://schemas.microsoft.com/office/drawing/2014/main" id="{46824644-AA85-95A3-4C4A-97569AF34100}"/>
              </a:ext>
              <a:ext uri="{C183D7F6-B498-43B3-948B-1728B52AA6E4}">
                <adec:decorative xmlns:adec="http://schemas.microsoft.com/office/drawing/2017/decorative" val="1"/>
              </a:ext>
            </a:extLst>
          </p:cNvPr>
          <p:cNvSpPr txBox="1"/>
          <p:nvPr/>
        </p:nvSpPr>
        <p:spPr>
          <a:xfrm>
            <a:off x="3867423" y="1813831"/>
            <a:ext cx="1645920" cy="365760"/>
          </a:xfrm>
          <a:prstGeom prst="rect">
            <a:avLst/>
          </a:prstGeom>
          <a:solidFill>
            <a:srgbClr val="81BB00"/>
          </a:solidFill>
        </p:spPr>
        <p:txBody>
          <a:bodyPr wrap="square" lIns="45720" tIns="45720" rIns="45720" bIns="45720" rtlCol="0" anchor="ctr"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all" spc="0" normalizeH="0" baseline="0" noProof="0" dirty="0">
                <a:ln>
                  <a:noFill/>
                </a:ln>
                <a:solidFill>
                  <a:srgbClr val="000000"/>
                </a:solidFill>
                <a:effectLst/>
                <a:uLnTx/>
                <a:uFillTx/>
              </a:rPr>
              <a:t>Tax exempt</a:t>
            </a:r>
          </a:p>
        </p:txBody>
      </p:sp>
      <p:sp>
        <p:nvSpPr>
          <p:cNvPr id="138" name="White Rectangle">
            <a:extLst>
              <a:ext uri="{FF2B5EF4-FFF2-40B4-BE49-F238E27FC236}">
                <a16:creationId xmlns:a16="http://schemas.microsoft.com/office/drawing/2014/main" id="{7AB8860E-07D4-08C4-1B01-DA539791F7A7}"/>
              </a:ext>
              <a:ext uri="{C183D7F6-B498-43B3-948B-1728B52AA6E4}">
                <adec:decorative xmlns:adec="http://schemas.microsoft.com/office/drawing/2017/decorative" val="1"/>
              </a:ext>
            </a:extLst>
          </p:cNvPr>
          <p:cNvSpPr/>
          <p:nvPr/>
        </p:nvSpPr>
        <p:spPr>
          <a:xfrm>
            <a:off x="9727871" y="1348509"/>
            <a:ext cx="1519483" cy="446707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9" name="Two Extra Years">
            <a:extLst>
              <a:ext uri="{FF2B5EF4-FFF2-40B4-BE49-F238E27FC236}">
                <a16:creationId xmlns:a16="http://schemas.microsoft.com/office/drawing/2014/main" id="{C706B2AD-33B8-9C3E-9FF6-1AB716B33E22}"/>
              </a:ext>
              <a:ext uri="{C183D7F6-B498-43B3-948B-1728B52AA6E4}">
                <adec:decorative xmlns:adec="http://schemas.microsoft.com/office/drawing/2017/decorative" val="1"/>
              </a:ext>
            </a:extLst>
          </p:cNvPr>
          <p:cNvSpPr txBox="1"/>
          <p:nvPr/>
        </p:nvSpPr>
        <p:spPr>
          <a:xfrm>
            <a:off x="10384852" y="3787723"/>
            <a:ext cx="1645920" cy="646050"/>
          </a:xfrm>
          <a:prstGeom prst="rect">
            <a:avLst/>
          </a:prstGeom>
          <a:noFill/>
        </p:spPr>
        <p:txBody>
          <a:bodyPr wrap="square" lIns="0" tIns="0" rIns="0" bIns="914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005598"/>
                </a:solidFill>
                <a:effectLst/>
                <a:uLnTx/>
                <a:uFillTx/>
              </a:rPr>
              <a:t>2 Years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005598"/>
                </a:solidFill>
                <a:effectLst/>
                <a:uLnTx/>
                <a:uFillTx/>
              </a:rPr>
              <a:t>7 Months Extra</a:t>
            </a:r>
          </a:p>
        </p:txBody>
      </p:sp>
      <p:sp>
        <p:nvSpPr>
          <p:cNvPr id="140" name="More Income">
            <a:extLst>
              <a:ext uri="{FF2B5EF4-FFF2-40B4-BE49-F238E27FC236}">
                <a16:creationId xmlns:a16="http://schemas.microsoft.com/office/drawing/2014/main" id="{CA509C60-E53B-AF36-58FE-982A179BF4B5}"/>
              </a:ext>
              <a:ext uri="{C183D7F6-B498-43B3-948B-1728B52AA6E4}">
                <adec:decorative xmlns:adec="http://schemas.microsoft.com/office/drawing/2017/decorative" val="1"/>
              </a:ext>
            </a:extLst>
          </p:cNvPr>
          <p:cNvSpPr txBox="1"/>
          <p:nvPr/>
        </p:nvSpPr>
        <p:spPr>
          <a:xfrm>
            <a:off x="10384852" y="2970013"/>
            <a:ext cx="1645920" cy="646050"/>
          </a:xfrm>
          <a:prstGeom prst="rect">
            <a:avLst/>
          </a:prstGeom>
          <a:noFill/>
        </p:spPr>
        <p:txBody>
          <a:bodyPr wrap="square" lIns="0" tIns="0" rIns="0" bIns="914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005598"/>
                </a:solidFill>
                <a:effectLst/>
                <a:uLnTx/>
                <a:uFillTx/>
              </a:rPr>
              <a:t>$107,353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005598"/>
                </a:solidFill>
                <a:effectLst/>
                <a:uLnTx/>
                <a:uFillTx/>
              </a:rPr>
              <a:t>More Income</a:t>
            </a:r>
          </a:p>
        </p:txBody>
      </p:sp>
      <p:sp>
        <p:nvSpPr>
          <p:cNvPr id="141" name="$0 Federal Income Taxes Owed">
            <a:extLst>
              <a:ext uri="{FF2B5EF4-FFF2-40B4-BE49-F238E27FC236}">
                <a16:creationId xmlns:a16="http://schemas.microsoft.com/office/drawing/2014/main" id="{553E9778-CF3C-23DC-B771-DEC75B59861A}"/>
              </a:ext>
              <a:ext uri="{C183D7F6-B498-43B3-948B-1728B52AA6E4}">
                <adec:decorative xmlns:adec="http://schemas.microsoft.com/office/drawing/2017/decorative" val="1"/>
              </a:ext>
            </a:extLst>
          </p:cNvPr>
          <p:cNvSpPr txBox="1"/>
          <p:nvPr/>
        </p:nvSpPr>
        <p:spPr>
          <a:xfrm>
            <a:off x="10384852" y="1818215"/>
            <a:ext cx="1645920" cy="922921"/>
          </a:xfrm>
          <a:prstGeom prst="rect">
            <a:avLst/>
          </a:prstGeom>
          <a:noFill/>
        </p:spPr>
        <p:txBody>
          <a:bodyPr wrap="square" lIns="0" tIns="0" rIns="0" bIns="914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005598"/>
                </a:solidFill>
                <a:effectLst/>
                <a:uLnTx/>
                <a:uFillTx/>
              </a:rPr>
              <a:t>$0 Federal Income Taxes Owed</a:t>
            </a:r>
          </a:p>
        </p:txBody>
      </p:sp>
      <p:grpSp>
        <p:nvGrpSpPr>
          <p:cNvPr id="142" name="Group 141">
            <a:extLst>
              <a:ext uri="{FF2B5EF4-FFF2-40B4-BE49-F238E27FC236}">
                <a16:creationId xmlns:a16="http://schemas.microsoft.com/office/drawing/2014/main" id="{959B6FB3-7458-4538-B56D-03870D968A52}"/>
              </a:ext>
              <a:ext uri="{C183D7F6-B498-43B3-948B-1728B52AA6E4}">
                <adec:decorative xmlns:adec="http://schemas.microsoft.com/office/drawing/2017/decorative" val="1"/>
              </a:ext>
            </a:extLst>
          </p:cNvPr>
          <p:cNvGrpSpPr/>
          <p:nvPr/>
        </p:nvGrpSpPr>
        <p:grpSpPr>
          <a:xfrm>
            <a:off x="1826796" y="3502944"/>
            <a:ext cx="5708670" cy="210312"/>
            <a:chOff x="1826796" y="3502944"/>
            <a:chExt cx="5708670" cy="1623887"/>
          </a:xfrm>
          <a:solidFill>
            <a:srgbClr val="00A0DC"/>
          </a:solidFill>
        </p:grpSpPr>
        <p:sp>
          <p:nvSpPr>
            <p:cNvPr id="143" name="Rectangle 142">
              <a:extLst>
                <a:ext uri="{FF2B5EF4-FFF2-40B4-BE49-F238E27FC236}">
                  <a16:creationId xmlns:a16="http://schemas.microsoft.com/office/drawing/2014/main" id="{13EC6D3E-DCCB-B6EE-7A9B-4F4F2BCBC662}"/>
                </a:ext>
              </a:extLst>
            </p:cNvPr>
            <p:cNvSpPr/>
            <p:nvPr/>
          </p:nvSpPr>
          <p:spPr>
            <a:xfrm>
              <a:off x="182679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762D2166-1F16-9F00-088A-23903BF260D2}"/>
                </a:ext>
              </a:extLst>
            </p:cNvPr>
            <p:cNvSpPr/>
            <p:nvPr/>
          </p:nvSpPr>
          <p:spPr>
            <a:xfrm>
              <a:off x="2099297"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61E41EAF-3E6A-28D6-2BE4-4DA23798E19D}"/>
                </a:ext>
              </a:extLst>
            </p:cNvPr>
            <p:cNvSpPr/>
            <p:nvPr/>
          </p:nvSpPr>
          <p:spPr>
            <a:xfrm>
              <a:off x="2371798"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6" name="Rectangle 145">
              <a:extLst>
                <a:ext uri="{FF2B5EF4-FFF2-40B4-BE49-F238E27FC236}">
                  <a16:creationId xmlns:a16="http://schemas.microsoft.com/office/drawing/2014/main" id="{3CC8A865-E284-78B5-AEF2-AFF8329E533C}"/>
                </a:ext>
              </a:extLst>
            </p:cNvPr>
            <p:cNvSpPr/>
            <p:nvPr/>
          </p:nvSpPr>
          <p:spPr>
            <a:xfrm>
              <a:off x="2644299"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7" name="Rectangle 146">
              <a:extLst>
                <a:ext uri="{FF2B5EF4-FFF2-40B4-BE49-F238E27FC236}">
                  <a16:creationId xmlns:a16="http://schemas.microsoft.com/office/drawing/2014/main" id="{B1E09540-7F62-FEA4-12EE-CEA2004B3809}"/>
                </a:ext>
              </a:extLst>
            </p:cNvPr>
            <p:cNvSpPr/>
            <p:nvPr/>
          </p:nvSpPr>
          <p:spPr>
            <a:xfrm>
              <a:off x="2916800"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8" name="Rectangle 147">
              <a:extLst>
                <a:ext uri="{FF2B5EF4-FFF2-40B4-BE49-F238E27FC236}">
                  <a16:creationId xmlns:a16="http://schemas.microsoft.com/office/drawing/2014/main" id="{95ED1035-DBD0-7539-F586-55381D27BAD5}"/>
                </a:ext>
              </a:extLst>
            </p:cNvPr>
            <p:cNvSpPr/>
            <p:nvPr/>
          </p:nvSpPr>
          <p:spPr>
            <a:xfrm>
              <a:off x="3189301"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9" name="Rectangle 148">
              <a:extLst>
                <a:ext uri="{FF2B5EF4-FFF2-40B4-BE49-F238E27FC236}">
                  <a16:creationId xmlns:a16="http://schemas.microsoft.com/office/drawing/2014/main" id="{4F46B8B0-9BBE-B689-4620-A5267100F708}"/>
                </a:ext>
              </a:extLst>
            </p:cNvPr>
            <p:cNvSpPr/>
            <p:nvPr/>
          </p:nvSpPr>
          <p:spPr>
            <a:xfrm>
              <a:off x="3461802"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AAFDC72A-2958-F77E-5A9C-E0A3E2AB3D7D}"/>
                </a:ext>
              </a:extLst>
            </p:cNvPr>
            <p:cNvSpPr/>
            <p:nvPr/>
          </p:nvSpPr>
          <p:spPr>
            <a:xfrm>
              <a:off x="3734303"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9455C65C-E910-ED86-9D9A-DBD2167B86DD}"/>
                </a:ext>
              </a:extLst>
            </p:cNvPr>
            <p:cNvSpPr/>
            <p:nvPr/>
          </p:nvSpPr>
          <p:spPr>
            <a:xfrm>
              <a:off x="4006804"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821ECC65-B5CD-C6BC-D858-CFF2B6A4B5E1}"/>
                </a:ext>
              </a:extLst>
            </p:cNvPr>
            <p:cNvSpPr/>
            <p:nvPr/>
          </p:nvSpPr>
          <p:spPr>
            <a:xfrm>
              <a:off x="4279305"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631A98EC-3CE0-F9B7-13CE-510B8F1F5F30}"/>
                </a:ext>
              </a:extLst>
            </p:cNvPr>
            <p:cNvSpPr/>
            <p:nvPr/>
          </p:nvSpPr>
          <p:spPr>
            <a:xfrm>
              <a:off x="455180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99961AA4-DBDC-D413-8194-DC96D841CD69}"/>
                </a:ext>
              </a:extLst>
            </p:cNvPr>
            <p:cNvSpPr/>
            <p:nvPr/>
          </p:nvSpPr>
          <p:spPr>
            <a:xfrm>
              <a:off x="4824307"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5" name="Rectangle 154">
              <a:extLst>
                <a:ext uri="{FF2B5EF4-FFF2-40B4-BE49-F238E27FC236}">
                  <a16:creationId xmlns:a16="http://schemas.microsoft.com/office/drawing/2014/main" id="{9B5A8092-0181-0D04-6CCD-ADD688C27EF0}"/>
                </a:ext>
              </a:extLst>
            </p:cNvPr>
            <p:cNvSpPr/>
            <p:nvPr/>
          </p:nvSpPr>
          <p:spPr>
            <a:xfrm>
              <a:off x="5096808"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471A0EB4-F04C-3D43-FDAB-F9B8536F0BFA}"/>
                </a:ext>
              </a:extLst>
            </p:cNvPr>
            <p:cNvSpPr/>
            <p:nvPr/>
          </p:nvSpPr>
          <p:spPr>
            <a:xfrm>
              <a:off x="5369309"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7" name="Rectangle 156">
              <a:extLst>
                <a:ext uri="{FF2B5EF4-FFF2-40B4-BE49-F238E27FC236}">
                  <a16:creationId xmlns:a16="http://schemas.microsoft.com/office/drawing/2014/main" id="{76F50FBB-7FCB-7F8C-816E-6B08C81DB81F}"/>
                </a:ext>
              </a:extLst>
            </p:cNvPr>
            <p:cNvSpPr/>
            <p:nvPr/>
          </p:nvSpPr>
          <p:spPr>
            <a:xfrm>
              <a:off x="5641810"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8" name="Rectangle 157">
              <a:extLst>
                <a:ext uri="{FF2B5EF4-FFF2-40B4-BE49-F238E27FC236}">
                  <a16:creationId xmlns:a16="http://schemas.microsoft.com/office/drawing/2014/main" id="{E941ECEB-4DAD-E287-A0D2-C748103B77A1}"/>
                </a:ext>
              </a:extLst>
            </p:cNvPr>
            <p:cNvSpPr/>
            <p:nvPr/>
          </p:nvSpPr>
          <p:spPr>
            <a:xfrm>
              <a:off x="5914311"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9" name="Rectangle 158">
              <a:extLst>
                <a:ext uri="{FF2B5EF4-FFF2-40B4-BE49-F238E27FC236}">
                  <a16:creationId xmlns:a16="http://schemas.microsoft.com/office/drawing/2014/main" id="{DBFB60AC-8D25-1059-64CC-E881CD858AF2}"/>
                </a:ext>
              </a:extLst>
            </p:cNvPr>
            <p:cNvSpPr/>
            <p:nvPr/>
          </p:nvSpPr>
          <p:spPr>
            <a:xfrm>
              <a:off x="6186812"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0" name="Rectangle 159">
              <a:extLst>
                <a:ext uri="{FF2B5EF4-FFF2-40B4-BE49-F238E27FC236}">
                  <a16:creationId xmlns:a16="http://schemas.microsoft.com/office/drawing/2014/main" id="{1128CBEA-F7AB-CC7C-93CF-29A312CC42AD}"/>
                </a:ext>
              </a:extLst>
            </p:cNvPr>
            <p:cNvSpPr/>
            <p:nvPr/>
          </p:nvSpPr>
          <p:spPr>
            <a:xfrm>
              <a:off x="6459313"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1" name="Rectangle 160">
              <a:extLst>
                <a:ext uri="{FF2B5EF4-FFF2-40B4-BE49-F238E27FC236}">
                  <a16:creationId xmlns:a16="http://schemas.microsoft.com/office/drawing/2014/main" id="{6F51A90A-8BE5-C828-CA0B-AD3A72B3567A}"/>
                </a:ext>
              </a:extLst>
            </p:cNvPr>
            <p:cNvSpPr/>
            <p:nvPr/>
          </p:nvSpPr>
          <p:spPr>
            <a:xfrm>
              <a:off x="6731814"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2" name="Rectangle 161">
              <a:extLst>
                <a:ext uri="{FF2B5EF4-FFF2-40B4-BE49-F238E27FC236}">
                  <a16:creationId xmlns:a16="http://schemas.microsoft.com/office/drawing/2014/main" id="{96C248F7-B82D-BA89-413B-AE63DC521B69}"/>
                </a:ext>
              </a:extLst>
            </p:cNvPr>
            <p:cNvSpPr/>
            <p:nvPr/>
          </p:nvSpPr>
          <p:spPr>
            <a:xfrm>
              <a:off x="7004315"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3" name="Rectangle 162">
              <a:extLst>
                <a:ext uri="{FF2B5EF4-FFF2-40B4-BE49-F238E27FC236}">
                  <a16:creationId xmlns:a16="http://schemas.microsoft.com/office/drawing/2014/main" id="{C0B0E2D4-CC4C-330E-CEE5-3F5B759F89D4}"/>
                </a:ext>
              </a:extLst>
            </p:cNvPr>
            <p:cNvSpPr/>
            <p:nvPr/>
          </p:nvSpPr>
          <p:spPr>
            <a:xfrm>
              <a:off x="727681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164" name="Group 163">
            <a:extLst>
              <a:ext uri="{FF2B5EF4-FFF2-40B4-BE49-F238E27FC236}">
                <a16:creationId xmlns:a16="http://schemas.microsoft.com/office/drawing/2014/main" id="{B44242F6-4714-7494-6A0F-5DC39C0F40B6}"/>
              </a:ext>
              <a:ext uri="{C183D7F6-B498-43B3-948B-1728B52AA6E4}">
                <adec:decorative xmlns:adec="http://schemas.microsoft.com/office/drawing/2017/decorative" val="1"/>
              </a:ext>
            </a:extLst>
          </p:cNvPr>
          <p:cNvGrpSpPr/>
          <p:nvPr/>
        </p:nvGrpSpPr>
        <p:grpSpPr>
          <a:xfrm>
            <a:off x="1826796" y="3502944"/>
            <a:ext cx="5981179" cy="1623887"/>
            <a:chOff x="1826796" y="3502944"/>
            <a:chExt cx="5981179" cy="1623887"/>
          </a:xfrm>
          <a:solidFill>
            <a:srgbClr val="00A0DC"/>
          </a:solidFill>
        </p:grpSpPr>
        <p:sp>
          <p:nvSpPr>
            <p:cNvPr id="165" name="Rectangle 164">
              <a:extLst>
                <a:ext uri="{FF2B5EF4-FFF2-40B4-BE49-F238E27FC236}">
                  <a16:creationId xmlns:a16="http://schemas.microsoft.com/office/drawing/2014/main" id="{BED57768-9EEE-62CF-E29E-FBD873A5F409}"/>
                </a:ext>
              </a:extLst>
            </p:cNvPr>
            <p:cNvSpPr/>
            <p:nvPr/>
          </p:nvSpPr>
          <p:spPr>
            <a:xfrm>
              <a:off x="182679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6" name="Rectangle 165">
              <a:extLst>
                <a:ext uri="{FF2B5EF4-FFF2-40B4-BE49-F238E27FC236}">
                  <a16:creationId xmlns:a16="http://schemas.microsoft.com/office/drawing/2014/main" id="{1A3D3FFF-87D3-93A1-6BDF-8D2CA03748D4}"/>
                </a:ext>
              </a:extLst>
            </p:cNvPr>
            <p:cNvSpPr/>
            <p:nvPr/>
          </p:nvSpPr>
          <p:spPr>
            <a:xfrm>
              <a:off x="2099297"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7" name="Rectangle 166">
              <a:extLst>
                <a:ext uri="{FF2B5EF4-FFF2-40B4-BE49-F238E27FC236}">
                  <a16:creationId xmlns:a16="http://schemas.microsoft.com/office/drawing/2014/main" id="{7F658EB7-7C83-B446-0E74-9FF949709051}"/>
                </a:ext>
              </a:extLst>
            </p:cNvPr>
            <p:cNvSpPr/>
            <p:nvPr/>
          </p:nvSpPr>
          <p:spPr>
            <a:xfrm>
              <a:off x="2371798"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8" name="Rectangle 167">
              <a:extLst>
                <a:ext uri="{FF2B5EF4-FFF2-40B4-BE49-F238E27FC236}">
                  <a16:creationId xmlns:a16="http://schemas.microsoft.com/office/drawing/2014/main" id="{D2E69EA7-D4AE-5330-3617-089785C4B00C}"/>
                </a:ext>
              </a:extLst>
            </p:cNvPr>
            <p:cNvSpPr/>
            <p:nvPr/>
          </p:nvSpPr>
          <p:spPr>
            <a:xfrm>
              <a:off x="2644299"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9" name="Rectangle 168">
              <a:extLst>
                <a:ext uri="{FF2B5EF4-FFF2-40B4-BE49-F238E27FC236}">
                  <a16:creationId xmlns:a16="http://schemas.microsoft.com/office/drawing/2014/main" id="{88AE84DD-97E2-3109-5879-BA87B21B163F}"/>
                </a:ext>
              </a:extLst>
            </p:cNvPr>
            <p:cNvSpPr/>
            <p:nvPr/>
          </p:nvSpPr>
          <p:spPr>
            <a:xfrm>
              <a:off x="2916800"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0" name="Rectangle 169">
              <a:extLst>
                <a:ext uri="{FF2B5EF4-FFF2-40B4-BE49-F238E27FC236}">
                  <a16:creationId xmlns:a16="http://schemas.microsoft.com/office/drawing/2014/main" id="{92FE526D-54C2-C15B-11C5-ED4D6D4F3311}"/>
                </a:ext>
              </a:extLst>
            </p:cNvPr>
            <p:cNvSpPr/>
            <p:nvPr/>
          </p:nvSpPr>
          <p:spPr>
            <a:xfrm>
              <a:off x="3189301"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1" name="Rectangle 170">
              <a:extLst>
                <a:ext uri="{FF2B5EF4-FFF2-40B4-BE49-F238E27FC236}">
                  <a16:creationId xmlns:a16="http://schemas.microsoft.com/office/drawing/2014/main" id="{964BA983-4BF2-0DAA-963F-E004F6E49B70}"/>
                </a:ext>
              </a:extLst>
            </p:cNvPr>
            <p:cNvSpPr/>
            <p:nvPr/>
          </p:nvSpPr>
          <p:spPr>
            <a:xfrm>
              <a:off x="3461802"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2" name="Rectangle 171">
              <a:extLst>
                <a:ext uri="{FF2B5EF4-FFF2-40B4-BE49-F238E27FC236}">
                  <a16:creationId xmlns:a16="http://schemas.microsoft.com/office/drawing/2014/main" id="{3CD17F38-D7CE-4745-1C45-58DC968E8E02}"/>
                </a:ext>
              </a:extLst>
            </p:cNvPr>
            <p:cNvSpPr/>
            <p:nvPr/>
          </p:nvSpPr>
          <p:spPr>
            <a:xfrm>
              <a:off x="3734303"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3" name="Rectangle 172">
              <a:extLst>
                <a:ext uri="{FF2B5EF4-FFF2-40B4-BE49-F238E27FC236}">
                  <a16:creationId xmlns:a16="http://schemas.microsoft.com/office/drawing/2014/main" id="{5AFE324F-535C-83E8-6C66-86426F3B7A98}"/>
                </a:ext>
              </a:extLst>
            </p:cNvPr>
            <p:cNvSpPr/>
            <p:nvPr/>
          </p:nvSpPr>
          <p:spPr>
            <a:xfrm>
              <a:off x="4006804"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4" name="Rectangle 173">
              <a:extLst>
                <a:ext uri="{FF2B5EF4-FFF2-40B4-BE49-F238E27FC236}">
                  <a16:creationId xmlns:a16="http://schemas.microsoft.com/office/drawing/2014/main" id="{BF15C8E4-0DFC-99A1-F8B6-9D17CDB8C3A7}"/>
                </a:ext>
              </a:extLst>
            </p:cNvPr>
            <p:cNvSpPr/>
            <p:nvPr/>
          </p:nvSpPr>
          <p:spPr>
            <a:xfrm>
              <a:off x="4279305"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AB2E52D8-1629-5ACA-C616-3F4B742B28D6}"/>
                </a:ext>
              </a:extLst>
            </p:cNvPr>
            <p:cNvSpPr/>
            <p:nvPr/>
          </p:nvSpPr>
          <p:spPr>
            <a:xfrm>
              <a:off x="455180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6" name="Rectangle 175">
              <a:extLst>
                <a:ext uri="{FF2B5EF4-FFF2-40B4-BE49-F238E27FC236}">
                  <a16:creationId xmlns:a16="http://schemas.microsoft.com/office/drawing/2014/main" id="{FE8F2BF8-B7EB-3421-F0B3-5C474A7B28D3}"/>
                </a:ext>
              </a:extLst>
            </p:cNvPr>
            <p:cNvSpPr/>
            <p:nvPr/>
          </p:nvSpPr>
          <p:spPr>
            <a:xfrm>
              <a:off x="4824307"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7" name="Rectangle 176">
              <a:extLst>
                <a:ext uri="{FF2B5EF4-FFF2-40B4-BE49-F238E27FC236}">
                  <a16:creationId xmlns:a16="http://schemas.microsoft.com/office/drawing/2014/main" id="{7EFE218A-7525-1C5A-78E8-70BBAD9E3476}"/>
                </a:ext>
              </a:extLst>
            </p:cNvPr>
            <p:cNvSpPr/>
            <p:nvPr/>
          </p:nvSpPr>
          <p:spPr>
            <a:xfrm>
              <a:off x="5096808"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8" name="Rectangle 177">
              <a:extLst>
                <a:ext uri="{FF2B5EF4-FFF2-40B4-BE49-F238E27FC236}">
                  <a16:creationId xmlns:a16="http://schemas.microsoft.com/office/drawing/2014/main" id="{126211C0-4C97-2115-4CB1-08247026C6B3}"/>
                </a:ext>
              </a:extLst>
            </p:cNvPr>
            <p:cNvSpPr/>
            <p:nvPr/>
          </p:nvSpPr>
          <p:spPr>
            <a:xfrm>
              <a:off x="5369309"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9" name="Rectangle 178">
              <a:extLst>
                <a:ext uri="{FF2B5EF4-FFF2-40B4-BE49-F238E27FC236}">
                  <a16:creationId xmlns:a16="http://schemas.microsoft.com/office/drawing/2014/main" id="{C5531B7B-D256-0995-375A-85F4D68DEA1D}"/>
                </a:ext>
              </a:extLst>
            </p:cNvPr>
            <p:cNvSpPr/>
            <p:nvPr/>
          </p:nvSpPr>
          <p:spPr>
            <a:xfrm>
              <a:off x="5641810"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0" name="Rectangle 179">
              <a:extLst>
                <a:ext uri="{FF2B5EF4-FFF2-40B4-BE49-F238E27FC236}">
                  <a16:creationId xmlns:a16="http://schemas.microsoft.com/office/drawing/2014/main" id="{8FA42490-EFAC-CFE0-A105-C46C2183F13F}"/>
                </a:ext>
              </a:extLst>
            </p:cNvPr>
            <p:cNvSpPr/>
            <p:nvPr/>
          </p:nvSpPr>
          <p:spPr>
            <a:xfrm>
              <a:off x="5914311"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1" name="Rectangle 180">
              <a:extLst>
                <a:ext uri="{FF2B5EF4-FFF2-40B4-BE49-F238E27FC236}">
                  <a16:creationId xmlns:a16="http://schemas.microsoft.com/office/drawing/2014/main" id="{30BE3546-B943-BBA0-11FD-4AF684F6A399}"/>
                </a:ext>
              </a:extLst>
            </p:cNvPr>
            <p:cNvSpPr/>
            <p:nvPr/>
          </p:nvSpPr>
          <p:spPr>
            <a:xfrm>
              <a:off x="6186812"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2" name="Rectangle 181">
              <a:extLst>
                <a:ext uri="{FF2B5EF4-FFF2-40B4-BE49-F238E27FC236}">
                  <a16:creationId xmlns:a16="http://schemas.microsoft.com/office/drawing/2014/main" id="{7A2A3168-0AC9-78A3-2CE1-07B535D90104}"/>
                </a:ext>
              </a:extLst>
            </p:cNvPr>
            <p:cNvSpPr/>
            <p:nvPr/>
          </p:nvSpPr>
          <p:spPr>
            <a:xfrm>
              <a:off x="6459313"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3" name="Rectangle 182">
              <a:extLst>
                <a:ext uri="{FF2B5EF4-FFF2-40B4-BE49-F238E27FC236}">
                  <a16:creationId xmlns:a16="http://schemas.microsoft.com/office/drawing/2014/main" id="{3B86481B-5D0F-9C20-B40C-40AE249C12A8}"/>
                </a:ext>
              </a:extLst>
            </p:cNvPr>
            <p:cNvSpPr/>
            <p:nvPr/>
          </p:nvSpPr>
          <p:spPr>
            <a:xfrm>
              <a:off x="6731814"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4" name="Rectangle 183">
              <a:extLst>
                <a:ext uri="{FF2B5EF4-FFF2-40B4-BE49-F238E27FC236}">
                  <a16:creationId xmlns:a16="http://schemas.microsoft.com/office/drawing/2014/main" id="{5A93BBE0-1501-E647-79B0-CC4503446D9A}"/>
                </a:ext>
              </a:extLst>
            </p:cNvPr>
            <p:cNvSpPr/>
            <p:nvPr/>
          </p:nvSpPr>
          <p:spPr>
            <a:xfrm>
              <a:off x="7004315"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5" name="Rectangle 184">
              <a:extLst>
                <a:ext uri="{FF2B5EF4-FFF2-40B4-BE49-F238E27FC236}">
                  <a16:creationId xmlns:a16="http://schemas.microsoft.com/office/drawing/2014/main" id="{3754EED8-F09B-6294-10B7-EACD5E817C6F}"/>
                </a:ext>
              </a:extLst>
            </p:cNvPr>
            <p:cNvSpPr/>
            <p:nvPr/>
          </p:nvSpPr>
          <p:spPr>
            <a:xfrm>
              <a:off x="7276816" y="3502944"/>
              <a:ext cx="258650" cy="162388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6" name="Rectangle 185">
              <a:extLst>
                <a:ext uri="{FF2B5EF4-FFF2-40B4-BE49-F238E27FC236}">
                  <a16:creationId xmlns:a16="http://schemas.microsoft.com/office/drawing/2014/main" id="{D7480197-0E5E-2BCB-C298-FC4D160FE7BA}"/>
                </a:ext>
              </a:extLst>
            </p:cNvPr>
            <p:cNvSpPr/>
            <p:nvPr/>
          </p:nvSpPr>
          <p:spPr>
            <a:xfrm>
              <a:off x="7549325" y="4834223"/>
              <a:ext cx="258650" cy="292608"/>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99" name="Caveat">
            <a:extLst>
              <a:ext uri="{FF2B5EF4-FFF2-40B4-BE49-F238E27FC236}">
                <a16:creationId xmlns:a16="http://schemas.microsoft.com/office/drawing/2014/main" id="{8216BF1C-F029-FCFD-0E60-F55359C5A42E}"/>
              </a:ext>
            </a:extLst>
          </p:cNvPr>
          <p:cNvSpPr txBox="1">
            <a:spLocks/>
          </p:cNvSpPr>
          <p:nvPr/>
        </p:nvSpPr>
        <p:spPr>
          <a:xfrm>
            <a:off x="458604" y="6176448"/>
            <a:ext cx="10397238" cy="461665"/>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Source: Franklin Templeton with data obtained from the Internal Revenue Service. Assumes 2024 tax rates and standard deduction amounts for a married couple filing jointly and age 65 and older. Long-term capital gains taxes are applied to 20% of taxable withdrawals. All figures are net of inflation and no COLA adjustments are made to Social Security benefits. Retirement savings are assumed to grow at a 3% real rate of return. There is no assurance that any estimate, forecast or projection will be realized.</a:t>
            </a:r>
            <a:endPar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29727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bg/>
                                          </p:spTgt>
                                        </p:tgtEl>
                                        <p:attrNameLst>
                                          <p:attrName>style.visibility</p:attrName>
                                        </p:attrNameLst>
                                      </p:cBhvr>
                                      <p:to>
                                        <p:strVal val="visible"/>
                                      </p:to>
                                    </p:set>
                                    <p:animEffect transition="in" filter="wipe(left)">
                                      <p:cBhvr>
                                        <p:cTn id="7" dur="500"/>
                                        <p:tgtEl>
                                          <p:spTgt spid="9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
                                            <p:txEl>
                                              <p:pRg st="0" end="0"/>
                                            </p:txEl>
                                          </p:spTgt>
                                        </p:tgtEl>
                                        <p:attrNameLst>
                                          <p:attrName>style.visibility</p:attrName>
                                        </p:attrNameLst>
                                      </p:cBhvr>
                                      <p:to>
                                        <p:strVal val="visible"/>
                                      </p:to>
                                    </p:set>
                                    <p:animEffect transition="in" filter="wipe(left)">
                                      <p:cBhvr>
                                        <p:cTn id="10" dur="500"/>
                                        <p:tgtEl>
                                          <p:spTgt spid="98">
                                            <p:txEl>
                                              <p:pRg st="0" end="0"/>
                                            </p:txEl>
                                          </p:spTgt>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wipe(down)">
                                      <p:cBhvr>
                                        <p:cTn id="14" dur="500"/>
                                        <p:tgtEl>
                                          <p:spTgt spid="16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7">
                                            <p:graphicEl>
                                              <a:chart seriesIdx="0" categoryIdx="-4" bldStep="series"/>
                                            </p:graphicEl>
                                          </p:spTgt>
                                        </p:tgtEl>
                                        <p:attrNameLst>
                                          <p:attrName>style.visibility</p:attrName>
                                        </p:attrNameLst>
                                      </p:cBhvr>
                                      <p:to>
                                        <p:strVal val="visible"/>
                                      </p:to>
                                    </p:set>
                                    <p:animEffect transition="in" filter="wipe(down)">
                                      <p:cBhvr>
                                        <p:cTn id="17" dur="500"/>
                                        <p:tgtEl>
                                          <p:spTgt spid="97">
                                            <p:graphicEl>
                                              <a:chart seriesIdx="0" categoryIdx="-4" bldStep="series"/>
                                            </p:graphicEl>
                                          </p:spTgt>
                                        </p:tgtEl>
                                      </p:cBhvr>
                                    </p:animEffect>
                                  </p:childTnLst>
                                </p:cTn>
                              </p:par>
                            </p:childTnLst>
                          </p:cTn>
                        </p:par>
                        <p:par>
                          <p:cTn id="18" fill="hold">
                            <p:stCondLst>
                              <p:cond delay="1000"/>
                            </p:stCondLst>
                            <p:childTnLst>
                              <p:par>
                                <p:cTn id="19" presetID="1" presetClass="exit" presetSubtype="0" fill="hold" nodeType="afterEffect">
                                  <p:stCondLst>
                                    <p:cond delay="0"/>
                                  </p:stCondLst>
                                  <p:childTnLst>
                                    <p:set>
                                      <p:cBhvr>
                                        <p:cTn id="20" dur="1" fill="hold">
                                          <p:stCondLst>
                                            <p:cond delay="0"/>
                                          </p:stCondLst>
                                        </p:cTn>
                                        <p:tgtEl>
                                          <p:spTgt spid="16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1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98">
                                            <p:txEl>
                                              <p:pRg st="0" end="0"/>
                                            </p:txEl>
                                          </p:spTgt>
                                        </p:tgtEl>
                                      </p:cBhvr>
                                    </p:animEffect>
                                    <p:set>
                                      <p:cBhvr>
                                        <p:cTn id="32" dur="1" fill="hold">
                                          <p:stCondLst>
                                            <p:cond delay="499"/>
                                          </p:stCondLst>
                                        </p:cTn>
                                        <p:tgtEl>
                                          <p:spTgt spid="98">
                                            <p:txEl>
                                              <p:pRg st="0" end="0"/>
                                            </p:txEl>
                                          </p:spTgt>
                                        </p:tgtEl>
                                        <p:attrNameLst>
                                          <p:attrName>style.visibility</p:attrName>
                                        </p:attrNameLst>
                                      </p:cBhvr>
                                      <p:to>
                                        <p:strVal val="hidden"/>
                                      </p:to>
                                    </p:set>
                                  </p:childTnLst>
                                </p:cTn>
                              </p:par>
                              <p:par>
                                <p:cTn id="33" presetID="22" presetClass="exit" presetSubtype="2" fill="hold" grpId="1" nodeType="withEffect">
                                  <p:stCondLst>
                                    <p:cond delay="0"/>
                                  </p:stCondLst>
                                  <p:childTnLst>
                                    <p:animEffect transition="out" filter="wipe(right)">
                                      <p:cBhvr>
                                        <p:cTn id="34" dur="500"/>
                                        <p:tgtEl>
                                          <p:spTgt spid="98">
                                            <p:bg/>
                                          </p:spTgt>
                                        </p:tgtEl>
                                      </p:cBhvr>
                                    </p:animEffect>
                                    <p:set>
                                      <p:cBhvr>
                                        <p:cTn id="35" dur="1" fill="hold">
                                          <p:stCondLst>
                                            <p:cond delay="499"/>
                                          </p:stCondLst>
                                        </p:cTn>
                                        <p:tgtEl>
                                          <p:spTgt spid="98">
                                            <p:bg/>
                                          </p:spTgt>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childTnLst>
                          </p:cTn>
                        </p:par>
                        <p:par>
                          <p:cTn id="40" fill="hold">
                            <p:stCondLst>
                              <p:cond delay="1000"/>
                            </p:stCondLst>
                            <p:childTnLst>
                              <p:par>
                                <p:cTn id="41" presetID="64" presetClass="path" presetSubtype="0" fill="hold" grpId="1" nodeType="afterEffect">
                                  <p:stCondLst>
                                    <p:cond delay="0"/>
                                  </p:stCondLst>
                                  <p:childTnLst>
                                    <p:animMotion origin="layout" path="M -4.63923E-6 4.07407E-6 L -4.63923E-6 -0.18149 " pathEditMode="relative" rAng="0" ptsTypes="AA">
                                      <p:cBhvr>
                                        <p:cTn id="42" dur="500" fill="hold"/>
                                        <p:tgtEl>
                                          <p:spTgt spid="133"/>
                                        </p:tgtEl>
                                        <p:attrNameLst>
                                          <p:attrName>ppt_x</p:attrName>
                                          <p:attrName>ppt_y</p:attrName>
                                        </p:attrNameLst>
                                      </p:cBhvr>
                                      <p:rCtr x="0" y="-9074"/>
                                    </p:animMotion>
                                  </p:childTnLst>
                                </p:cTn>
                              </p:par>
                              <p:par>
                                <p:cTn id="43" presetID="64" presetClass="path" presetSubtype="0" fill="hold" nodeType="withEffect">
                                  <p:stCondLst>
                                    <p:cond delay="0"/>
                                  </p:stCondLst>
                                  <p:childTnLst>
                                    <p:animMotion origin="layout" path="M -4.98828E-6 1.48148E-6 L -4.98828E-6 -0.18264 " pathEditMode="relative" rAng="0" ptsTypes="AA">
                                      <p:cBhvr>
                                        <p:cTn id="44" dur="500" fill="hold"/>
                                        <p:tgtEl>
                                          <p:spTgt spid="104"/>
                                        </p:tgtEl>
                                        <p:attrNameLst>
                                          <p:attrName>ppt_x</p:attrName>
                                          <p:attrName>ppt_y</p:attrName>
                                        </p:attrNameLst>
                                      </p:cBhvr>
                                      <p:rCtr x="0" y="-9144"/>
                                    </p:animMotion>
                                  </p:childTnLst>
                                </p:cTn>
                              </p:par>
                              <p:par>
                                <p:cTn id="45" presetID="64" presetClass="path" presetSubtype="0" fill="hold" nodeType="withEffect">
                                  <p:stCondLst>
                                    <p:cond delay="0"/>
                                  </p:stCondLst>
                                  <p:childTnLst>
                                    <p:animMotion origin="layout" path="M -4.39698E-6 -0.00139 L -4.39698E-6 -0.18403 " pathEditMode="relative" rAng="0" ptsTypes="AA">
                                      <p:cBhvr>
                                        <p:cTn id="46" dur="500" fill="hold"/>
                                        <p:tgtEl>
                                          <p:spTgt spid="142"/>
                                        </p:tgtEl>
                                        <p:attrNameLst>
                                          <p:attrName>ppt_x</p:attrName>
                                          <p:attrName>ppt_y</p:attrName>
                                        </p:attrNameLst>
                                      </p:cBhvr>
                                      <p:rCtr x="0" y="-9144"/>
                                    </p:animMotion>
                                  </p:childTnLst>
                                </p:cTn>
                              </p:par>
                              <p:par>
                                <p:cTn id="47" presetID="22" presetClass="entr" presetSubtype="4" fill="hold" grpId="0" nodeType="withEffect">
                                  <p:stCondLst>
                                    <p:cond delay="0"/>
                                  </p:stCondLst>
                                  <p:childTnLst>
                                    <p:set>
                                      <p:cBhvr>
                                        <p:cTn id="48" dur="1" fill="hold">
                                          <p:stCondLst>
                                            <p:cond delay="0"/>
                                          </p:stCondLst>
                                        </p:cTn>
                                        <p:tgtEl>
                                          <p:spTgt spid="97">
                                            <p:graphicEl>
                                              <a:chart seriesIdx="1" categoryIdx="-4" bldStep="series"/>
                                            </p:graphicEl>
                                          </p:spTgt>
                                        </p:tgtEl>
                                        <p:attrNameLst>
                                          <p:attrName>style.visibility</p:attrName>
                                        </p:attrNameLst>
                                      </p:cBhvr>
                                      <p:to>
                                        <p:strVal val="visible"/>
                                      </p:to>
                                    </p:set>
                                    <p:animEffect transition="in" filter="wipe(down)">
                                      <p:cBhvr>
                                        <p:cTn id="49" dur="500"/>
                                        <p:tgtEl>
                                          <p:spTgt spid="97">
                                            <p:graphicEl>
                                              <a:chart seriesIdx="1" categoryIdx="-4" bldStep="series"/>
                                            </p:graphic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
                                        <p:tgtEl>
                                          <p:spTgt spid="10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wipe(down)">
                                      <p:cBhvr>
                                        <p:cTn id="57" dur="500"/>
                                        <p:tgtEl>
                                          <p:spTgt spid="134"/>
                                        </p:tgtEl>
                                      </p:cBhvr>
                                    </p:animEffect>
                                  </p:childTnLst>
                                </p:cTn>
                              </p:par>
                              <p:par>
                                <p:cTn id="58" presetID="22" presetClass="exit" presetSubtype="1" fill="hold" nodeType="withEffect">
                                  <p:stCondLst>
                                    <p:cond delay="0"/>
                                  </p:stCondLst>
                                  <p:childTnLst>
                                    <p:animEffect transition="out" filter="wipe(up)">
                                      <p:cBhvr>
                                        <p:cTn id="59" dur="250"/>
                                        <p:tgtEl>
                                          <p:spTgt spid="142"/>
                                        </p:tgtEl>
                                      </p:cBhvr>
                                    </p:animEffect>
                                    <p:set>
                                      <p:cBhvr>
                                        <p:cTn id="60" dur="1" fill="hold">
                                          <p:stCondLst>
                                            <p:cond delay="249"/>
                                          </p:stCondLst>
                                        </p:cTn>
                                        <p:tgtEl>
                                          <p:spTgt spid="142"/>
                                        </p:tgtEl>
                                        <p:attrNameLst>
                                          <p:attrName>style.visibility</p:attrName>
                                        </p:attrNameLst>
                                      </p:cBhvr>
                                      <p:to>
                                        <p:strVal val="hidden"/>
                                      </p:to>
                                    </p:set>
                                  </p:childTnLst>
                                </p:cTn>
                              </p:par>
                              <p:par>
                                <p:cTn id="61" presetID="22" presetClass="entr" presetSubtype="4" fill="hold" nodeType="withEffect">
                                  <p:stCondLst>
                                    <p:cond delay="250"/>
                                  </p:stCondLst>
                                  <p:childTnLst>
                                    <p:set>
                                      <p:cBhvr>
                                        <p:cTn id="62" dur="1" fill="hold">
                                          <p:stCondLst>
                                            <p:cond delay="0"/>
                                          </p:stCondLst>
                                        </p:cTn>
                                        <p:tgtEl>
                                          <p:spTgt spid="128"/>
                                        </p:tgtEl>
                                        <p:attrNameLst>
                                          <p:attrName>style.visibility</p:attrName>
                                        </p:attrNameLst>
                                      </p:cBhvr>
                                      <p:to>
                                        <p:strVal val="visible"/>
                                      </p:to>
                                    </p:set>
                                    <p:animEffect transition="in" filter="wipe(down)">
                                      <p:cBhvr>
                                        <p:cTn id="63" dur="500"/>
                                        <p:tgtEl>
                                          <p:spTgt spid="12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up)">
                                      <p:cBhvr>
                                        <p:cTn id="66" dur="500"/>
                                        <p:tgtEl>
                                          <p:spTgt spid="1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7">
                                            <p:graphicEl>
                                              <a:chart seriesIdx="2" categoryIdx="-4" bldStep="series"/>
                                            </p:graphicEl>
                                          </p:spTgt>
                                        </p:tgtEl>
                                        <p:attrNameLst>
                                          <p:attrName>style.visibility</p:attrName>
                                        </p:attrNameLst>
                                      </p:cBhvr>
                                      <p:to>
                                        <p:strVal val="visible"/>
                                      </p:to>
                                    </p:set>
                                    <p:animEffect transition="in" filter="wipe(left)">
                                      <p:cBhvr>
                                        <p:cTn id="69" dur="500"/>
                                        <p:tgtEl>
                                          <p:spTgt spid="97">
                                            <p:graphicEl>
                                              <a:chart seriesIdx="2" categoryIdx="-4" bldStep="series"/>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2" fill="hold" grpId="1" nodeType="clickEffect">
                                  <p:stCondLst>
                                    <p:cond delay="0"/>
                                  </p:stCondLst>
                                  <p:childTnLst>
                                    <p:animEffect transition="out" filter="wipe(right)">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ipe(left)">
                                      <p:cBhvr>
                                        <p:cTn id="78" dur="500"/>
                                        <p:tgtEl>
                                          <p:spTgt spid="101"/>
                                        </p:tgtEl>
                                      </p:cBhvr>
                                    </p:animEffect>
                                  </p:childTnLst>
                                </p:cTn>
                              </p:par>
                            </p:childTnLst>
                          </p:cTn>
                        </p:par>
                        <p:par>
                          <p:cTn id="79" fill="hold">
                            <p:stCondLst>
                              <p:cond delay="1000"/>
                            </p:stCondLst>
                            <p:childTnLst>
                              <p:par>
                                <p:cTn id="80" presetID="22" presetClass="exit" presetSubtype="1" fill="hold" nodeType="afterEffect">
                                  <p:stCondLst>
                                    <p:cond delay="0"/>
                                  </p:stCondLst>
                                  <p:childTnLst>
                                    <p:animEffect transition="out" filter="wipe(up)">
                                      <p:cBhvr>
                                        <p:cTn id="81" dur="250"/>
                                        <p:tgtEl>
                                          <p:spTgt spid="104"/>
                                        </p:tgtEl>
                                      </p:cBhvr>
                                    </p:animEffect>
                                    <p:set>
                                      <p:cBhvr>
                                        <p:cTn id="82" dur="1" fill="hold">
                                          <p:stCondLst>
                                            <p:cond delay="249"/>
                                          </p:stCondLst>
                                        </p:cTn>
                                        <p:tgtEl>
                                          <p:spTgt spid="10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50"/>
                                        <p:tgtEl>
                                          <p:spTgt spid="135"/>
                                        </p:tgtEl>
                                      </p:cBhvr>
                                    </p:animEffect>
                                    <p:set>
                                      <p:cBhvr>
                                        <p:cTn id="85" dur="1" fill="hold">
                                          <p:stCondLst>
                                            <p:cond delay="249"/>
                                          </p:stCondLst>
                                        </p:cTn>
                                        <p:tgtEl>
                                          <p:spTgt spid="135"/>
                                        </p:tgtEl>
                                        <p:attrNameLst>
                                          <p:attrName>style.visibility</p:attrName>
                                        </p:attrNameLst>
                                      </p:cBhvr>
                                      <p:to>
                                        <p:strVal val="hidden"/>
                                      </p:to>
                                    </p:set>
                                  </p:childTnLst>
                                </p:cTn>
                              </p:par>
                              <p:par>
                                <p:cTn id="86" presetID="22" presetClass="exit" presetSubtype="1" fill="hold" grpId="1" nodeType="withEffect">
                                  <p:stCondLst>
                                    <p:cond delay="0"/>
                                  </p:stCondLst>
                                  <p:childTnLst>
                                    <p:animEffect transition="out" filter="wipe(up)">
                                      <p:cBhvr>
                                        <p:cTn id="87" dur="250"/>
                                        <p:tgtEl>
                                          <p:spTgt spid="134"/>
                                        </p:tgtEl>
                                      </p:cBhvr>
                                    </p:animEffect>
                                    <p:set>
                                      <p:cBhvr>
                                        <p:cTn id="88" dur="1" fill="hold">
                                          <p:stCondLst>
                                            <p:cond delay="249"/>
                                          </p:stCondLst>
                                        </p:cTn>
                                        <p:tgtEl>
                                          <p:spTgt spid="134"/>
                                        </p:tgtEl>
                                        <p:attrNameLst>
                                          <p:attrName>style.visibility</p:attrName>
                                        </p:attrNameLst>
                                      </p:cBhvr>
                                      <p:to>
                                        <p:strVal val="hidden"/>
                                      </p:to>
                                    </p:set>
                                  </p:childTnLst>
                                </p:cTn>
                              </p:par>
                              <p:par>
                                <p:cTn id="89" presetID="22" presetClass="exit" presetSubtype="1" fill="hold" nodeType="withEffect">
                                  <p:stCondLst>
                                    <p:cond delay="0"/>
                                  </p:stCondLst>
                                  <p:childTnLst>
                                    <p:animEffect transition="out" filter="wipe(up)">
                                      <p:cBhvr>
                                        <p:cTn id="90" dur="250"/>
                                        <p:tgtEl>
                                          <p:spTgt spid="128"/>
                                        </p:tgtEl>
                                      </p:cBhvr>
                                    </p:animEffect>
                                    <p:set>
                                      <p:cBhvr>
                                        <p:cTn id="91" dur="1" fill="hold">
                                          <p:stCondLst>
                                            <p:cond delay="249"/>
                                          </p:stCondLst>
                                        </p:cTn>
                                        <p:tgtEl>
                                          <p:spTgt spid="128"/>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97">
                                            <p:graphicEl>
                                              <a:chart seriesIdx="3" categoryIdx="-4" bldStep="series"/>
                                            </p:graphicEl>
                                          </p:spTgt>
                                        </p:tgtEl>
                                        <p:attrNameLst>
                                          <p:attrName>style.visibility</p:attrName>
                                        </p:attrNameLst>
                                      </p:cBhvr>
                                      <p:to>
                                        <p:strVal val="visible"/>
                                      </p:to>
                                    </p:set>
                                  </p:childTnLst>
                                </p:cTn>
                              </p:par>
                              <p:par>
                                <p:cTn id="94" presetID="22" presetClass="entr" presetSubtype="8" fill="hold" grpId="0" nodeType="withEffect">
                                  <p:stCondLst>
                                    <p:cond delay="0"/>
                                  </p:stCondLst>
                                  <p:childTnLst>
                                    <p:set>
                                      <p:cBhvr>
                                        <p:cTn id="95" dur="1" fill="hold">
                                          <p:stCondLst>
                                            <p:cond delay="0"/>
                                          </p:stCondLst>
                                        </p:cTn>
                                        <p:tgtEl>
                                          <p:spTgt spid="97">
                                            <p:graphicEl>
                                              <a:chart seriesIdx="4" categoryIdx="-4" bldStep="series"/>
                                            </p:graphicEl>
                                          </p:spTgt>
                                        </p:tgtEl>
                                        <p:attrNameLst>
                                          <p:attrName>style.visibility</p:attrName>
                                        </p:attrNameLst>
                                      </p:cBhvr>
                                      <p:to>
                                        <p:strVal val="visible"/>
                                      </p:to>
                                    </p:set>
                                    <p:animEffect transition="in" filter="wipe(left)">
                                      <p:cBhvr>
                                        <p:cTn id="96" dur="500"/>
                                        <p:tgtEl>
                                          <p:spTgt spid="97">
                                            <p:graphicEl>
                                              <a:chart seriesIdx="4" categoryIdx="-4" bldStep="series"/>
                                            </p:graphicEl>
                                          </p:spTgt>
                                        </p:tgtEl>
                                      </p:cBhvr>
                                    </p:animEffect>
                                  </p:childTnLst>
                                </p:cTn>
                              </p:par>
                              <p:par>
                                <p:cTn id="97" presetID="22" presetClass="entr" presetSubtype="4" fill="hold" grpId="0" nodeType="withEffect">
                                  <p:stCondLst>
                                    <p:cond delay="250"/>
                                  </p:stCondLst>
                                  <p:childTnLst>
                                    <p:set>
                                      <p:cBhvr>
                                        <p:cTn id="98" dur="1" fill="hold">
                                          <p:stCondLst>
                                            <p:cond delay="0"/>
                                          </p:stCondLst>
                                        </p:cTn>
                                        <p:tgtEl>
                                          <p:spTgt spid="97">
                                            <p:graphicEl>
                                              <a:chart seriesIdx="5" categoryIdx="-4" bldStep="series"/>
                                            </p:graphicEl>
                                          </p:spTgt>
                                        </p:tgtEl>
                                        <p:attrNameLst>
                                          <p:attrName>style.visibility</p:attrName>
                                        </p:attrNameLst>
                                      </p:cBhvr>
                                      <p:to>
                                        <p:strVal val="visible"/>
                                      </p:to>
                                    </p:set>
                                    <p:animEffect transition="in" filter="wipe(down)">
                                      <p:cBhvr>
                                        <p:cTn id="99" dur="250"/>
                                        <p:tgtEl>
                                          <p:spTgt spid="97">
                                            <p:graphicEl>
                                              <a:chart seriesIdx="5" categoryIdx="-4" bldStep="series"/>
                                            </p:graphic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97">
                                            <p:graphicEl>
                                              <a:chart seriesIdx="6" categoryIdx="-4" bldStep="series"/>
                                            </p:graphicEl>
                                          </p:spTgt>
                                        </p:tgtEl>
                                        <p:attrNameLst>
                                          <p:attrName>style.visibility</p:attrName>
                                        </p:attrNameLst>
                                      </p:cBhvr>
                                      <p:to>
                                        <p:strVal val="visible"/>
                                      </p:to>
                                    </p:set>
                                    <p:animEffect transition="in" filter="wipe(down)">
                                      <p:cBhvr>
                                        <p:cTn id="102" dur="250"/>
                                        <p:tgtEl>
                                          <p:spTgt spid="97">
                                            <p:graphicEl>
                                              <a:chart seriesIdx="6" categoryIdx="-4" bldStep="series"/>
                                            </p:graphicEl>
                                          </p:spTgt>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136"/>
                                        </p:tgtEl>
                                        <p:attrNameLst>
                                          <p:attrName>style.visibility</p:attrName>
                                        </p:attrNameLst>
                                      </p:cBhvr>
                                      <p:to>
                                        <p:strVal val="visible"/>
                                      </p:to>
                                    </p:set>
                                    <p:animEffect transition="in" filter="fade">
                                      <p:cBhvr>
                                        <p:cTn id="105" dur="250"/>
                                        <p:tgtEl>
                                          <p:spTgt spid="136"/>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97">
                                            <p:graphicEl>
                                              <a:chart seriesIdx="7" categoryIdx="-4" bldStep="series"/>
                                            </p:graphicEl>
                                          </p:spTgt>
                                        </p:tgtEl>
                                        <p:attrNameLst>
                                          <p:attrName>style.visibility</p:attrName>
                                        </p:attrNameLst>
                                      </p:cBhvr>
                                      <p:to>
                                        <p:strVal val="visible"/>
                                      </p:to>
                                    </p:set>
                                    <p:animEffect transition="in" filter="wipe(down)">
                                      <p:cBhvr>
                                        <p:cTn id="108" dur="250"/>
                                        <p:tgtEl>
                                          <p:spTgt spid="97">
                                            <p:graphicEl>
                                              <a:chart seriesIdx="7" categoryIdx="-4" bldStep="series"/>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97">
                                            <p:graphicEl>
                                              <a:chart seriesIdx="8" categoryIdx="-4" bldStep="series"/>
                                            </p:graphicEl>
                                          </p:spTgt>
                                        </p:tgtEl>
                                        <p:attrNameLst>
                                          <p:attrName>style.visibility</p:attrName>
                                        </p:attrNameLst>
                                      </p:cBhvr>
                                      <p:to>
                                        <p:strVal val="visible"/>
                                      </p:to>
                                    </p:set>
                                    <p:animEffect transition="in" filter="wipe(left)">
                                      <p:cBhvr>
                                        <p:cTn id="111" dur="500"/>
                                        <p:tgtEl>
                                          <p:spTgt spid="97">
                                            <p:graphicEl>
                                              <a:chart seriesIdx="8" categoryIdx="-4" bldStep="series"/>
                                            </p:graphicEl>
                                          </p:spTgt>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137"/>
                                        </p:tgtEl>
                                        <p:attrNameLst>
                                          <p:attrName>style.visibility</p:attrName>
                                        </p:attrNameLst>
                                      </p:cBhvr>
                                      <p:to>
                                        <p:strVal val="visible"/>
                                      </p:to>
                                    </p:set>
                                    <p:animEffect transition="in" filter="fade">
                                      <p:cBhvr>
                                        <p:cTn id="114" dur="250"/>
                                        <p:tgtEl>
                                          <p:spTgt spid="1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xit" presetSubtype="2" fill="hold" grpId="1" nodeType="clickEffect">
                                  <p:stCondLst>
                                    <p:cond delay="0"/>
                                  </p:stCondLst>
                                  <p:childTnLst>
                                    <p:animEffect transition="out" filter="wipe(right)">
                                      <p:cBhvr>
                                        <p:cTn id="118" dur="500"/>
                                        <p:tgtEl>
                                          <p:spTgt spid="101"/>
                                        </p:tgtEl>
                                      </p:cBhvr>
                                    </p:animEffect>
                                    <p:set>
                                      <p:cBhvr>
                                        <p:cTn id="119" dur="1" fill="hold">
                                          <p:stCondLst>
                                            <p:cond delay="499"/>
                                          </p:stCondLst>
                                        </p:cTn>
                                        <p:tgtEl>
                                          <p:spTgt spid="101"/>
                                        </p:tgtEl>
                                        <p:attrNameLst>
                                          <p:attrName>style.visibility</p:attrName>
                                        </p:attrNameLst>
                                      </p:cBhvr>
                                      <p:to>
                                        <p:strVal val="hidden"/>
                                      </p:to>
                                    </p:se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fade">
                                      <p:cBhvr>
                                        <p:cTn id="123" dur="500"/>
                                        <p:tgtEl>
                                          <p:spTgt spid="14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40"/>
                                        </p:tgtEl>
                                        <p:attrNameLst>
                                          <p:attrName>style.visibility</p:attrName>
                                        </p:attrNameLst>
                                      </p:cBhvr>
                                      <p:to>
                                        <p:strVal val="visible"/>
                                      </p:to>
                                    </p:set>
                                    <p:animEffect transition="in" filter="fade">
                                      <p:cBhvr>
                                        <p:cTn id="128" dur="500"/>
                                        <p:tgtEl>
                                          <p:spTgt spid="14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39"/>
                                        </p:tgtEl>
                                        <p:attrNameLst>
                                          <p:attrName>style.visibility</p:attrName>
                                        </p:attrNameLst>
                                      </p:cBhvr>
                                      <p:to>
                                        <p:strVal val="visible"/>
                                      </p:to>
                                    </p:set>
                                    <p:animEffect transition="in" filter="fade">
                                      <p:cBhvr>
                                        <p:cTn id="133" dur="500"/>
                                        <p:tgtEl>
                                          <p:spTgt spid="139"/>
                                        </p:tgtEl>
                                      </p:cBhvr>
                                    </p:animEffect>
                                  </p:childTnLst>
                                </p:cTn>
                              </p:par>
                              <p:par>
                                <p:cTn id="134" presetID="10" presetClass="exit" presetSubtype="0" fill="hold" grpId="0" nodeType="withEffect">
                                  <p:stCondLst>
                                    <p:cond delay="250"/>
                                  </p:stCondLst>
                                  <p:childTnLst>
                                    <p:animEffect transition="out" filter="fade">
                                      <p:cBhvr>
                                        <p:cTn id="135" dur="250"/>
                                        <p:tgtEl>
                                          <p:spTgt spid="138"/>
                                        </p:tgtEl>
                                      </p:cBhvr>
                                    </p:animEffect>
                                    <p:set>
                                      <p:cBhvr>
                                        <p:cTn id="136" dur="1" fill="hold">
                                          <p:stCondLst>
                                            <p:cond delay="249"/>
                                          </p:stCondLst>
                                        </p:cTn>
                                        <p:tgtEl>
                                          <p:spTgt spid="138"/>
                                        </p:tgtEl>
                                        <p:attrNameLst>
                                          <p:attrName>style.visibility</p:attrName>
                                        </p:attrNameLst>
                                      </p:cBhvr>
                                      <p:to>
                                        <p:strVal val="hidden"/>
                                      </p:to>
                                    </p:se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97">
                                            <p:graphicEl>
                                              <a:chart seriesIdx="9" categoryIdx="-4" bldStep="series"/>
                                            </p:graphicEl>
                                          </p:spTgt>
                                        </p:tgtEl>
                                        <p:attrNameLst>
                                          <p:attrName>style.visibility</p:attrName>
                                        </p:attrNameLst>
                                      </p:cBhvr>
                                      <p:to>
                                        <p:strVal val="visible"/>
                                      </p:to>
                                    </p:set>
                                    <p:animEffect transition="in" filter="wipe(down)">
                                      <p:cBhvr>
                                        <p:cTn id="140" dur="250"/>
                                        <p:tgtEl>
                                          <p:spTgt spid="97">
                                            <p:graphicEl>
                                              <a:chart seriesIdx="9" categoryIdx="-4" bldStep="series"/>
                                            </p:graphicEl>
                                          </p:spTgt>
                                        </p:tgtEl>
                                      </p:cBhvr>
                                    </p:animEffect>
                                  </p:childTnLst>
                                </p:cTn>
                              </p:par>
                            </p:childTnLst>
                          </p:cTn>
                        </p:par>
                        <p:par>
                          <p:cTn id="141" fill="hold">
                            <p:stCondLst>
                              <p:cond delay="750"/>
                            </p:stCondLst>
                            <p:childTnLst>
                              <p:par>
                                <p:cTn id="142" presetID="22" presetClass="entr" presetSubtype="4" fill="hold" grpId="0" nodeType="afterEffect">
                                  <p:stCondLst>
                                    <p:cond delay="0"/>
                                  </p:stCondLst>
                                  <p:childTnLst>
                                    <p:set>
                                      <p:cBhvr>
                                        <p:cTn id="143" dur="1" fill="hold">
                                          <p:stCondLst>
                                            <p:cond delay="0"/>
                                          </p:stCondLst>
                                        </p:cTn>
                                        <p:tgtEl>
                                          <p:spTgt spid="97">
                                            <p:graphicEl>
                                              <a:chart seriesIdx="10" categoryIdx="-4" bldStep="series"/>
                                            </p:graphicEl>
                                          </p:spTgt>
                                        </p:tgtEl>
                                        <p:attrNameLst>
                                          <p:attrName>style.visibility</p:attrName>
                                        </p:attrNameLst>
                                      </p:cBhvr>
                                      <p:to>
                                        <p:strVal val="visible"/>
                                      </p:to>
                                    </p:set>
                                    <p:animEffect transition="in" filter="wipe(down)">
                                      <p:cBhvr>
                                        <p:cTn id="144" dur="250"/>
                                        <p:tgtEl>
                                          <p:spTgt spid="97">
                                            <p:graphicEl>
                                              <a:chart seriesIdx="1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uiExpand="1">
        <p:bldSub>
          <a:bldChart bld="series" animBg="0"/>
        </p:bldSub>
      </p:bldGraphic>
      <p:bldP spid="98" grpId="0" uiExpand="1" build="p" animBg="1"/>
      <p:bldP spid="98" grpId="1" uiExpand="1" build="p" animBg="1"/>
      <p:bldP spid="100" grpId="0" animBg="1"/>
      <p:bldP spid="100" grpId="1" animBg="1"/>
      <p:bldP spid="101" grpId="0" animBg="1"/>
      <p:bldP spid="101" grpId="1" animBg="1"/>
      <p:bldP spid="103" grpId="0" animBg="1"/>
      <p:bldP spid="133" grpId="0" animBg="1"/>
      <p:bldP spid="133" grpId="1" animBg="1"/>
      <p:bldP spid="134" grpId="0" animBg="1"/>
      <p:bldP spid="134" grpId="1" animBg="1"/>
      <p:bldP spid="135" grpId="0" animBg="1"/>
      <p:bldP spid="135" grpId="1" animBg="1"/>
      <p:bldP spid="136" grpId="0" animBg="1"/>
      <p:bldP spid="137" grpId="0" animBg="1"/>
      <p:bldP spid="138" grpId="0" animBg="1"/>
      <p:bldP spid="139" grpId="0"/>
      <p:bldP spid="140" grpId="0"/>
      <p:bldP spid="1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8DEE4CCE-E124-4EEF-808B-DF88997C2318}" type="slidenum">
              <a:rPr lang="en-US">
                <a:solidFill>
                  <a:srgbClr val="000000"/>
                </a:solidFill>
              </a:rPr>
              <a:pPr>
                <a:defRPr/>
              </a:pPr>
              <a:t>13</a:t>
            </a:fld>
            <a:endParaRPr lang="en-US" dirty="0">
              <a:solidFill>
                <a:srgbClr val="000000"/>
              </a:solidFill>
            </a:endParaRPr>
          </a:p>
        </p:txBody>
      </p:sp>
      <p:sp>
        <p:nvSpPr>
          <p:cNvPr id="2" name="Text Placeholder 1">
            <a:extLst>
              <a:ext uri="{FF2B5EF4-FFF2-40B4-BE49-F238E27FC236}">
                <a16:creationId xmlns:a16="http://schemas.microsoft.com/office/drawing/2014/main" id="{A762DFD7-04C8-A541-BB03-09F02A60522F}"/>
              </a:ext>
            </a:extLst>
          </p:cNvPr>
          <p:cNvSpPr>
            <a:spLocks noGrp="1"/>
          </p:cNvSpPr>
          <p:nvPr>
            <p:ph type="body" sz="quarter" idx="32"/>
          </p:nvPr>
        </p:nvSpPr>
        <p:spPr/>
        <p:txBody>
          <a:bodyPr/>
          <a:lstStyle/>
          <a:p>
            <a:r>
              <a:rPr lang="en-US" dirty="0">
                <a:solidFill>
                  <a:schemeClr val="tx1"/>
                </a:solidFill>
              </a:rPr>
              <a:t>Tax-informed withdrawal guidelines</a:t>
            </a:r>
          </a:p>
        </p:txBody>
      </p:sp>
      <p:sp>
        <p:nvSpPr>
          <p:cNvPr id="6" name="Text Placeholder 3">
            <a:extLst>
              <a:ext uri="{FF2B5EF4-FFF2-40B4-BE49-F238E27FC236}">
                <a16:creationId xmlns:a16="http://schemas.microsoft.com/office/drawing/2014/main" id="{AFB67255-52B6-782F-F020-38EE002A73F2}"/>
              </a:ext>
            </a:extLst>
          </p:cNvPr>
          <p:cNvSpPr>
            <a:spLocks noGrp="1"/>
          </p:cNvSpPr>
          <p:nvPr>
            <p:ph type="body" sz="quarter" idx="14"/>
          </p:nvPr>
        </p:nvSpPr>
        <p:spPr>
          <a:xfrm>
            <a:off x="457199" y="1371600"/>
            <a:ext cx="8545133" cy="4206240"/>
          </a:xfrm>
        </p:spPr>
        <p:txBody>
          <a:bodyPr lIns="0" tIns="0" rIns="0" bIns="0" anchor="t"/>
          <a:lstStyle/>
          <a:p>
            <a:pPr marL="1254125" indent="-1254125">
              <a:spcAft>
                <a:spcPts val="2800"/>
              </a:spcAft>
              <a:buNone/>
            </a:pPr>
            <a:r>
              <a:rPr lang="en-US" sz="2800" dirty="0">
                <a:solidFill>
                  <a:srgbClr val="3769FF"/>
                </a:solidFill>
                <a:latin typeface="Arial"/>
                <a:cs typeface="Arial"/>
              </a:rPr>
              <a:t>Step 1: </a:t>
            </a:r>
            <a:r>
              <a:rPr lang="en-US" sz="2800" dirty="0">
                <a:latin typeface="Arial"/>
                <a:cs typeface="Arial"/>
              </a:rPr>
              <a:t>Fill up lower tax brackets with tax-deferred income each year</a:t>
            </a:r>
          </a:p>
          <a:p>
            <a:pPr marL="1201738" indent="-1201738">
              <a:spcAft>
                <a:spcPts val="2800"/>
              </a:spcAft>
              <a:buNone/>
            </a:pPr>
            <a:r>
              <a:rPr lang="en-US" sz="2800" dirty="0">
                <a:solidFill>
                  <a:srgbClr val="3769FF"/>
                </a:solidFill>
              </a:rPr>
              <a:t>Step 2: </a:t>
            </a:r>
            <a:r>
              <a:rPr lang="en-US" sz="2800" dirty="0"/>
              <a:t>Be aware of taxes on Social Security benefits</a:t>
            </a:r>
          </a:p>
          <a:p>
            <a:pPr marL="1201738" indent="-1201738">
              <a:spcAft>
                <a:spcPts val="1800"/>
              </a:spcAft>
              <a:buNone/>
            </a:pPr>
            <a:r>
              <a:rPr lang="en-US" sz="2800" dirty="0">
                <a:solidFill>
                  <a:srgbClr val="3769FF"/>
                </a:solidFill>
              </a:rPr>
              <a:t>Step 3: </a:t>
            </a:r>
            <a:r>
              <a:rPr lang="en-US" sz="2800" dirty="0"/>
              <a:t>Strategically utilize taxable and tax-exempt (Roth) assets to supplement income needs</a:t>
            </a:r>
          </a:p>
        </p:txBody>
      </p:sp>
    </p:spTree>
    <p:extLst>
      <p:ext uri="{BB962C8B-B14F-4D97-AF65-F5344CB8AC3E}">
        <p14:creationId xmlns:p14="http://schemas.microsoft.com/office/powerpoint/2010/main" val="1156654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5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60F21E6E-9977-C532-2693-7DE07970C34C}"/>
              </a:ext>
            </a:extLst>
          </p:cNvPr>
          <p:cNvSpPr>
            <a:spLocks noGrp="1"/>
          </p:cNvSpPr>
          <p:nvPr>
            <p:ph type="body" sz="quarter" idx="11"/>
          </p:nvPr>
        </p:nvSpPr>
        <p:spPr>
          <a:xfrm>
            <a:off x="1600199" y="1810512"/>
            <a:ext cx="9137651" cy="2585323"/>
          </a:xfrm>
        </p:spPr>
        <p:txBody>
          <a:bodyPr/>
          <a:lstStyle/>
          <a:p>
            <a:pPr>
              <a:spcAft>
                <a:spcPts val="0"/>
              </a:spcAft>
            </a:pPr>
            <a:r>
              <a:rPr lang="en-US" b="0" dirty="0"/>
              <a:t>Retirement is wonderful if you have </a:t>
            </a:r>
            <a:br>
              <a:rPr lang="en-US" b="0" dirty="0"/>
            </a:br>
            <a:r>
              <a:rPr lang="en-US" b="0" dirty="0"/>
              <a:t>two essentials – </a:t>
            </a:r>
            <a:r>
              <a:rPr lang="en-US" b="1" dirty="0"/>
              <a:t>much to live on and </a:t>
            </a:r>
          </a:p>
          <a:p>
            <a:r>
              <a:rPr lang="en-US" b="1" dirty="0"/>
              <a:t>much to live for</a:t>
            </a:r>
            <a:r>
              <a:rPr lang="en-US" dirty="0"/>
              <a:t>.”</a:t>
            </a:r>
          </a:p>
          <a:p>
            <a:r>
              <a:rPr lang="en-US" sz="2000" b="0" dirty="0"/>
              <a:t>– Unknown</a:t>
            </a:r>
          </a:p>
          <a:p>
            <a:endParaRPr lang="en-US" dirty="0"/>
          </a:p>
        </p:txBody>
      </p:sp>
    </p:spTree>
    <p:extLst>
      <p:ext uri="{BB962C8B-B14F-4D97-AF65-F5344CB8AC3E}">
        <p14:creationId xmlns:p14="http://schemas.microsoft.com/office/powerpoint/2010/main" val="380858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941EBEBF-C048-162F-69C5-6CD2077C24EB}"/>
              </a:ext>
              <a:ext uri="{C183D7F6-B498-43B3-948B-1728B52AA6E4}">
                <adec:decorative xmlns:adec="http://schemas.microsoft.com/office/drawing/2017/decorative" val="1"/>
              </a:ext>
            </a:extLst>
          </p:cNvPr>
          <p:cNvSpPr txBox="1">
            <a:spLocks/>
          </p:cNvSpPr>
          <p:nvPr/>
        </p:nvSpPr>
        <p:spPr>
          <a:xfrm>
            <a:off x="9864537" y="6537960"/>
            <a:ext cx="1828800" cy="182880"/>
          </a:xfrm>
          <a:prstGeom prst="rect">
            <a:avLst/>
          </a:prstGeom>
        </p:spPr>
        <p:txBody>
          <a:bodyPr lIns="0" tIns="0" rIns="0" bIns="0" anchor="b" anchorCtr="0"/>
          <a:lstStyle>
            <a:lvl1pPr marL="0" indent="0" algn="r" defTabSz="1218895" rtl="0" eaLnBrk="1" latinLnBrk="0" hangingPunct="1">
              <a:spcBef>
                <a:spcPct val="20000"/>
              </a:spcBef>
              <a:buFont typeface="Arial" panose="020B0604020202020204" pitchFamily="34" charset="0"/>
              <a:buNone/>
              <a:defRPr sz="800" kern="1200" baseline="0">
                <a:solidFill>
                  <a:schemeClr val="tx1"/>
                </a:solidFill>
                <a:latin typeface="Arial" panose="020B0604020202020204" pitchFamily="34" charset="0"/>
                <a:ea typeface="+mn-ea"/>
                <a:cs typeface="Arial" panose="020B0604020202020204" pitchFamily="34" charset="0"/>
              </a:defRPr>
            </a:lvl1pPr>
            <a:lvl2pPr marL="4572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dirty="0"/>
              <a:t>MIL4-PPT-08/25</a:t>
            </a:r>
          </a:p>
        </p:txBody>
      </p:sp>
      <p:sp>
        <p:nvSpPr>
          <p:cNvPr id="5" name="Text Placeholder 4">
            <a:extLst>
              <a:ext uri="{FF2B5EF4-FFF2-40B4-BE49-F238E27FC236}">
                <a16:creationId xmlns:a16="http://schemas.microsoft.com/office/drawing/2014/main" id="{56E8BBD7-9733-8096-EAB4-E37E3F6B1FA6}"/>
              </a:ext>
            </a:extLst>
          </p:cNvPr>
          <p:cNvSpPr>
            <a:spLocks noGrp="1"/>
          </p:cNvSpPr>
          <p:nvPr>
            <p:ph type="body" sz="quarter" idx="26"/>
          </p:nvPr>
        </p:nvSpPr>
        <p:spPr>
          <a:xfrm>
            <a:off x="449146" y="1867814"/>
            <a:ext cx="11244191" cy="3334246"/>
          </a:xfrm>
        </p:spPr>
        <p:txBody>
          <a:bodyPr/>
          <a:lstStyle/>
          <a:p>
            <a:pPr lvl="1"/>
            <a:r>
              <a:rPr lang="en-US" sz="1400" b="1" dirty="0">
                <a:solidFill>
                  <a:srgbClr val="222222"/>
                </a:solidFill>
              </a:rPr>
              <a:t>All investments involve risks, including possible loss of principal. There are no assurances that desired outcomes from ideas outlined in this document will be attained.</a:t>
            </a:r>
          </a:p>
          <a:p>
            <a:pPr lvl="1"/>
            <a:r>
              <a:rPr lang="en-US" sz="1400" dirty="0">
                <a:solidFill>
                  <a:srgbClr val="222222"/>
                </a:solidFill>
              </a:rPr>
              <a:t>Franklin Templeton, its affiliates and its employees are not in the business of providing tax or legal advice to taxpayers. These materials and any tax-related statements are not intended or written to be used, and cannot be used or relied upon by any such taxpayer for the purpose of avoiding tax penalties or complying with any applicable tax laws or regulations. Tax-related statements, if any, may have been written in connection with the “promotion or marketing” of the transaction(s) or matter(s) addressed by these materials to the extent allowed by applicable law. Any such taxpayer should seek advice based on the taxpayer’s particular circumstances from an independent tax professional.</a:t>
            </a:r>
            <a:endParaRPr lang="de-DE" altLang="en-US" sz="1400" b="1" dirty="0"/>
          </a:p>
          <a:p>
            <a:pPr lvl="1"/>
            <a:r>
              <a:rPr lang="de-DE" altLang="en-US" sz="1400" b="1" dirty="0"/>
              <a:t>The content in this presentation is general in nature and intended for educational purposes only </a:t>
            </a:r>
            <a:r>
              <a:rPr lang="en-US" altLang="en-US" sz="1400" b="1" dirty="0"/>
              <a:t>is not directed to or based on the financial situation or needs of any particular investor, and does not constitute, and should not be construed as, investment advice, a forecast of future events, a guarantee of future results, or</a:t>
            </a:r>
            <a:r>
              <a:rPr lang="de-DE" altLang="en-US" sz="1400" b="1" dirty="0"/>
              <a:t> it should not be considered tax, legal or investment advice or an investment recommendation. Consult your financial professional for personalized advice that is tailored to your specific goals, individual situation, and risk tolerance. </a:t>
            </a:r>
          </a:p>
          <a:p>
            <a:pPr lvl="1"/>
            <a:endParaRPr lang="de-DE" altLang="en-US" sz="1400" b="1" dirty="0"/>
          </a:p>
          <a:p>
            <a:pPr lvl="1"/>
            <a:r>
              <a:rPr lang="en-US" altLang="en-US" sz="1400" dirty="0"/>
              <a:t>U.S. by Franklin Templeton, One Franklin Parkway, San Mateo, California 94403-1906, (800) DIAL BEN/342-5236, franklintempleton.com. Investments are not FDIC insured; may lose value; and are not bank guaranteed.</a:t>
            </a:r>
          </a:p>
        </p:txBody>
      </p:sp>
    </p:spTree>
    <p:extLst>
      <p:ext uri="{BB962C8B-B14F-4D97-AF65-F5344CB8AC3E}">
        <p14:creationId xmlns:p14="http://schemas.microsoft.com/office/powerpoint/2010/main" val="409643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51491E-B019-4532-7A14-7240A5C04B1C}"/>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17EDDA91-F52E-96BD-D055-DBC238F1F7EC}"/>
              </a:ext>
            </a:extLst>
          </p:cNvPr>
          <p:cNvSpPr>
            <a:spLocks noGrp="1"/>
          </p:cNvSpPr>
          <p:nvPr>
            <p:ph type="body" sz="quarter" idx="10"/>
          </p:nvPr>
        </p:nvSpPr>
        <p:spPr/>
        <p:txBody>
          <a:bodyPr/>
          <a:lstStyle/>
          <a:p>
            <a:pPr marL="0" marR="0" lvl="0" indent="0" algn="l" defTabSz="1218895"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Making it last</a:t>
            </a:r>
          </a:p>
          <a:p>
            <a:pPr marL="0" marR="0" lvl="0" indent="0" algn="l" defTabSz="1218895"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769FF"/>
                </a:solidFill>
                <a:effectLst/>
                <a:uLnTx/>
                <a:uFillTx/>
                <a:latin typeface="Century Gothic" panose="020B0502020202020204" pitchFamily="34" charset="0"/>
                <a:ea typeface="+mn-ea"/>
                <a:cs typeface="+mn-cs"/>
              </a:rPr>
              <a:t>Advanced retirement income strategies for everyday investors</a:t>
            </a:r>
          </a:p>
          <a:p>
            <a:endParaRPr lang="en-US" dirty="0"/>
          </a:p>
        </p:txBody>
      </p:sp>
      <p:pic>
        <p:nvPicPr>
          <p:cNvPr id="7" name="Picture Placeholder 6">
            <a:extLst>
              <a:ext uri="{FF2B5EF4-FFF2-40B4-BE49-F238E27FC236}">
                <a16:creationId xmlns:a16="http://schemas.microsoft.com/office/drawing/2014/main" id="{932FD6FD-58F1-E6EC-4CC5-1D098F1B0AED}"/>
              </a:ext>
              <a:ext uri="{C183D7F6-B498-43B3-948B-1728B52AA6E4}">
                <adec:decorative xmlns:adec="http://schemas.microsoft.com/office/drawing/2017/decorative" val="1"/>
              </a:ext>
            </a:extLst>
          </p:cNvPr>
          <p:cNvPicPr>
            <a:picLocks noGrp="1" noChangeAspect="1"/>
          </p:cNvPicPr>
          <p:nvPr>
            <p:ph type="pic" sz="quarter" idx="27"/>
          </p:nvPr>
        </p:nvPicPr>
        <p:blipFill>
          <a:blip r:embed="rId3"/>
          <a:srcRect l="16453" r="16453"/>
          <a:stretch/>
        </p:blipFill>
        <p:spPr>
          <a:xfrm>
            <a:off x="7159625" y="0"/>
            <a:ext cx="5029200" cy="5853113"/>
          </a:xfrm>
        </p:spPr>
      </p:pic>
    </p:spTree>
    <p:extLst>
      <p:ext uri="{BB962C8B-B14F-4D97-AF65-F5344CB8AC3E}">
        <p14:creationId xmlns:p14="http://schemas.microsoft.com/office/powerpoint/2010/main" val="13875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itle 7"/>
          <p:cNvSpPr>
            <a:spLocks noGrp="1"/>
          </p:cNvSpPr>
          <p:nvPr>
            <p:ph type="title"/>
          </p:nvPr>
        </p:nvSpPr>
        <p:spPr/>
        <p:txBody>
          <a:bodyPr/>
          <a:lstStyle/>
          <a:p>
            <a:r>
              <a:rPr lang="en-US" dirty="0">
                <a:solidFill>
                  <a:schemeClr val="tx1"/>
                </a:solidFill>
              </a:rPr>
              <a:t>Making it last – Retirement Income Modules</a:t>
            </a:r>
          </a:p>
        </p:txBody>
      </p:sp>
      <p:sp>
        <p:nvSpPr>
          <p:cNvPr id="2" name="Text Placeholder 3">
            <a:extLst>
              <a:ext uri="{FF2B5EF4-FFF2-40B4-BE49-F238E27FC236}">
                <a16:creationId xmlns:a16="http://schemas.microsoft.com/office/drawing/2014/main" id="{75BCA974-3CB0-80BB-5BB3-B5FE0672ECF5}"/>
              </a:ext>
            </a:extLst>
          </p:cNvPr>
          <p:cNvSpPr txBox="1">
            <a:spLocks/>
          </p:cNvSpPr>
          <p:nvPr/>
        </p:nvSpPr>
        <p:spPr>
          <a:xfrm>
            <a:off x="457200" y="1280160"/>
            <a:ext cx="11247120" cy="4389120"/>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457200" lvl="2" indent="-457200">
              <a:spcBef>
                <a:spcPts val="1200"/>
              </a:spcBef>
              <a:buClr>
                <a:srgbClr val="3769FF"/>
              </a:buClr>
              <a:buFont typeface="+mj-lt"/>
              <a:buAutoNum type="arabicPeriod"/>
            </a:pPr>
            <a:r>
              <a:rPr lang="en-US" sz="2800" dirty="0">
                <a:solidFill>
                  <a:srgbClr val="595959"/>
                </a:solidFill>
              </a:rPr>
              <a:t>Retirement income challenges</a:t>
            </a:r>
          </a:p>
          <a:p>
            <a:pPr marL="457200" lvl="2" indent="-457200">
              <a:spcBef>
                <a:spcPts val="2000"/>
              </a:spcBef>
              <a:buClr>
                <a:srgbClr val="3769FF"/>
              </a:buClr>
              <a:buFont typeface="+mj-lt"/>
              <a:buAutoNum type="arabicPeriod"/>
            </a:pPr>
            <a:r>
              <a:rPr lang="en-US" sz="2800" dirty="0">
                <a:solidFill>
                  <a:srgbClr val="595959"/>
                </a:solidFill>
              </a:rPr>
              <a:t>Social Security choices</a:t>
            </a:r>
          </a:p>
          <a:p>
            <a:pPr marL="457200" lvl="2" indent="-457200">
              <a:spcBef>
                <a:spcPts val="2000"/>
              </a:spcBef>
              <a:buClr>
                <a:srgbClr val="3769FF"/>
              </a:buClr>
              <a:buFont typeface="+mj-lt"/>
              <a:buAutoNum type="arabicPeriod"/>
            </a:pPr>
            <a:r>
              <a:rPr lang="en-US" sz="2800" dirty="0">
                <a:solidFill>
                  <a:srgbClr val="595959"/>
                </a:solidFill>
              </a:rPr>
              <a:t>Building retirement income strategies</a:t>
            </a:r>
          </a:p>
          <a:p>
            <a:pPr marL="457200" lvl="2" indent="-457200">
              <a:spcBef>
                <a:spcPts val="2000"/>
              </a:spcBef>
              <a:buClr>
                <a:srgbClr val="3769FF"/>
              </a:buClr>
              <a:buFont typeface="+mj-lt"/>
              <a:buAutoNum type="arabicPeriod"/>
            </a:pPr>
            <a:r>
              <a:rPr lang="en-US" sz="2800" b="1" dirty="0"/>
              <a:t>Tax-smart withdrawals</a:t>
            </a:r>
          </a:p>
          <a:p>
            <a:pPr marL="457200" lvl="2" indent="-457200">
              <a:spcBef>
                <a:spcPts val="2000"/>
              </a:spcBef>
              <a:buClr>
                <a:srgbClr val="3769FF"/>
              </a:buClr>
              <a:buFont typeface="+mj-lt"/>
              <a:buAutoNum type="arabicPeriod"/>
            </a:pPr>
            <a:r>
              <a:rPr lang="en-US" sz="2800" dirty="0">
                <a:solidFill>
                  <a:srgbClr val="595959"/>
                </a:solidFill>
              </a:rPr>
              <a:t>Installing guardrails for volatile markets</a:t>
            </a:r>
          </a:p>
        </p:txBody>
      </p:sp>
    </p:spTree>
    <p:extLst>
      <p:ext uri="{BB962C8B-B14F-4D97-AF65-F5344CB8AC3E}">
        <p14:creationId xmlns:p14="http://schemas.microsoft.com/office/powerpoint/2010/main" val="11196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238665-DF8F-744E-B97C-7F763C1BC3D3}"/>
              </a:ext>
            </a:extLst>
          </p:cNvPr>
          <p:cNvSpPr>
            <a:spLocks noGrp="1"/>
          </p:cNvSpPr>
          <p:nvPr>
            <p:ph type="body" sz="quarter" idx="10"/>
          </p:nvPr>
        </p:nvSpPr>
        <p:spPr>
          <a:xfrm>
            <a:off x="457200" y="1508759"/>
            <a:ext cx="6309360" cy="3510915"/>
          </a:xfrm>
        </p:spPr>
        <p:txBody>
          <a:bodyPr/>
          <a:lstStyle/>
          <a:p>
            <a:pPr>
              <a:spcAft>
                <a:spcPts val="3000"/>
              </a:spcAft>
            </a:pPr>
            <a:r>
              <a:rPr lang="en-US" dirty="0"/>
              <a:t>Tax-smart withdrawals</a:t>
            </a:r>
          </a:p>
          <a:p>
            <a:pPr marL="274320" indent="-274320">
              <a:buClr>
                <a:srgbClr val="3769FF"/>
              </a:buClr>
              <a:buSzPct val="110000"/>
              <a:buFont typeface="Arial" panose="020B0604020202020204" pitchFamily="34" charset="0"/>
              <a:buChar char="•"/>
            </a:pPr>
            <a:r>
              <a:rPr lang="en-US" sz="2600" cap="none" dirty="0">
                <a:latin typeface="Arial"/>
                <a:cs typeface="Arial"/>
              </a:rPr>
              <a:t>Where you live can make </a:t>
            </a:r>
            <a:br>
              <a:rPr lang="en-US" sz="2600" cap="none" dirty="0">
                <a:latin typeface="Arial"/>
                <a:cs typeface="Arial"/>
              </a:rPr>
            </a:br>
            <a:r>
              <a:rPr lang="en-US" sz="2600" cap="none" dirty="0">
                <a:latin typeface="Arial"/>
                <a:cs typeface="Arial"/>
              </a:rPr>
              <a:t>a big difference</a:t>
            </a:r>
          </a:p>
          <a:p>
            <a:pPr marL="274320" indent="-274320">
              <a:buClr>
                <a:srgbClr val="3769FF"/>
              </a:buClr>
              <a:buSzPct val="110000"/>
              <a:buFont typeface="Arial" panose="020B0604020202020204" pitchFamily="34" charset="0"/>
              <a:buChar char="•"/>
            </a:pPr>
            <a:r>
              <a:rPr lang="en-US" sz="2600" cap="none" dirty="0">
                <a:latin typeface="Arial"/>
                <a:cs typeface="Arial"/>
              </a:rPr>
              <a:t>The evolution of retirement </a:t>
            </a:r>
            <a:r>
              <a:rPr lang="en-US" sz="2600" dirty="0">
                <a:latin typeface="Arial"/>
                <a:cs typeface="Arial"/>
              </a:rPr>
              <a:t>a</a:t>
            </a:r>
            <a:r>
              <a:rPr lang="en-US" sz="2600" cap="none" dirty="0">
                <a:latin typeface="Arial"/>
                <a:cs typeface="Arial"/>
              </a:rPr>
              <a:t>ssets</a:t>
            </a:r>
          </a:p>
          <a:p>
            <a:pPr marL="274320" indent="-274320">
              <a:buClr>
                <a:srgbClr val="3769FF"/>
              </a:buClr>
              <a:buSzPct val="110000"/>
              <a:buFont typeface="Arial" panose="020B0604020202020204" pitchFamily="34" charset="0"/>
              <a:buChar char="•"/>
            </a:pPr>
            <a:r>
              <a:rPr lang="en-US" sz="2600" cap="none" dirty="0">
                <a:latin typeface="Arial"/>
                <a:cs typeface="Arial"/>
              </a:rPr>
              <a:t>Implementing withdrawal</a:t>
            </a:r>
            <a:br>
              <a:rPr lang="en-US" sz="2600" cap="none" dirty="0">
                <a:latin typeface="Arial"/>
                <a:cs typeface="Arial"/>
              </a:rPr>
            </a:br>
            <a:r>
              <a:rPr lang="en-US" sz="2600" cap="none" dirty="0">
                <a:latin typeface="Arial"/>
                <a:cs typeface="Arial"/>
              </a:rPr>
              <a:t>strategies</a:t>
            </a:r>
          </a:p>
        </p:txBody>
      </p:sp>
      <p:sp>
        <p:nvSpPr>
          <p:cNvPr id="3" name="Picture Placeholder 2">
            <a:extLst>
              <a:ext uri="{FF2B5EF4-FFF2-40B4-BE49-F238E27FC236}">
                <a16:creationId xmlns:a16="http://schemas.microsoft.com/office/drawing/2014/main" id="{CC072144-D5A8-6792-474A-04D8C53884EF}"/>
              </a:ext>
              <a:ext uri="{C183D7F6-B498-43B3-948B-1728B52AA6E4}">
                <adec:decorative xmlns:adec="http://schemas.microsoft.com/office/drawing/2017/decorative" val="1"/>
              </a:ext>
            </a:extLst>
          </p:cNvPr>
          <p:cNvSpPr>
            <a:spLocks noGrp="1"/>
          </p:cNvSpPr>
          <p:nvPr>
            <p:ph type="pic" sz="quarter" idx="27"/>
          </p:nvPr>
        </p:nvSpPr>
        <p:spPr/>
        <p:txBody>
          <a:bodyPr/>
          <a:lstStyle/>
          <a:p>
            <a:endParaRPr lang="en-US"/>
          </a:p>
        </p:txBody>
      </p:sp>
      <p:pic>
        <p:nvPicPr>
          <p:cNvPr id="7" name="Picture 6">
            <a:extLst>
              <a:ext uri="{FF2B5EF4-FFF2-40B4-BE49-F238E27FC236}">
                <a16:creationId xmlns:a16="http://schemas.microsoft.com/office/drawing/2014/main" id="{A5108908-D242-487C-7D8A-6354C8E71F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59626" y="0"/>
            <a:ext cx="5029200" cy="5853113"/>
          </a:xfrm>
          <a:prstGeom prst="rect">
            <a:avLst/>
          </a:prstGeom>
        </p:spPr>
      </p:pic>
    </p:spTree>
    <p:extLst>
      <p:ext uri="{BB962C8B-B14F-4D97-AF65-F5344CB8AC3E}">
        <p14:creationId xmlns:p14="http://schemas.microsoft.com/office/powerpoint/2010/main" val="425021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5F131BE-5A82-A88A-C8A4-73F282BC8B48}"/>
              </a:ext>
              <a:ext uri="{C183D7F6-B498-43B3-948B-1728B52AA6E4}">
                <adec:decorative xmlns:adec="http://schemas.microsoft.com/office/drawing/2017/decorative" val="1"/>
              </a:ext>
            </a:extLst>
          </p:cNvPr>
          <p:cNvSpPr txBox="1">
            <a:spLocks/>
          </p:cNvSpPr>
          <p:nvPr/>
        </p:nvSpPr>
        <p:spPr>
          <a:xfrm>
            <a:off x="365760" y="6263640"/>
            <a:ext cx="11274552" cy="461665"/>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endParaRPr lang="en-US" sz="1000" dirty="0">
              <a:latin typeface="Arial Narrow" panose="020B0606020202030204" pitchFamily="34" charset="0"/>
            </a:endParaRPr>
          </a:p>
        </p:txBody>
      </p:sp>
      <p:sp>
        <p:nvSpPr>
          <p:cNvPr id="8" name="Slide Number Placeholder 1">
            <a:extLst>
              <a:ext uri="{FF2B5EF4-FFF2-40B4-BE49-F238E27FC236}">
                <a16:creationId xmlns:a16="http://schemas.microsoft.com/office/drawing/2014/main" id="{F292B2B4-A6A6-A54D-C217-AD8A40DB99F5}"/>
              </a:ext>
              <a:ext uri="{C183D7F6-B498-43B3-948B-1728B52AA6E4}">
                <adec:decorative xmlns:adec="http://schemas.microsoft.com/office/drawing/2017/decorative" val="1"/>
              </a:ext>
            </a:extLst>
          </p:cNvPr>
          <p:cNvSpPr txBox="1">
            <a:spLocks/>
          </p:cNvSpPr>
          <p:nvPr/>
        </p:nvSpPr>
        <p:spPr>
          <a:xfrm>
            <a:off x="11576177" y="6537325"/>
            <a:ext cx="365125" cy="1841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smtClean="0">
                <a:latin typeface="+mj-lt"/>
              </a:rPr>
              <a:pPr/>
              <a:t>5</a:t>
            </a:fld>
            <a:endParaRPr lang="en-US" sz="1000" dirty="0">
              <a:latin typeface="+mj-lt"/>
            </a:endParaRPr>
          </a:p>
        </p:txBody>
      </p:sp>
      <p:sp>
        <p:nvSpPr>
          <p:cNvPr id="2" name="Text Placeholder 1">
            <a:extLst>
              <a:ext uri="{FF2B5EF4-FFF2-40B4-BE49-F238E27FC236}">
                <a16:creationId xmlns:a16="http://schemas.microsoft.com/office/drawing/2014/main" id="{3DF0EC94-830E-DF20-C6C0-6DC4443F9737}"/>
              </a:ext>
            </a:extLst>
          </p:cNvPr>
          <p:cNvSpPr>
            <a:spLocks noGrp="1"/>
          </p:cNvSpPr>
          <p:nvPr>
            <p:ph type="body" sz="quarter" idx="11"/>
          </p:nvPr>
        </p:nvSpPr>
        <p:spPr>
          <a:xfrm>
            <a:off x="1600199" y="1810512"/>
            <a:ext cx="9137651" cy="984885"/>
          </a:xfrm>
        </p:spPr>
        <p:txBody>
          <a:bodyPr/>
          <a:lstStyle/>
          <a:p>
            <a:r>
              <a:rPr lang="en-US" b="0" dirty="0"/>
              <a:t>The art is not in making money, </a:t>
            </a:r>
            <a:br>
              <a:rPr lang="en-US" b="0" dirty="0"/>
            </a:br>
            <a:r>
              <a:rPr lang="en-US" b="0" dirty="0"/>
              <a:t>but in</a:t>
            </a:r>
            <a:r>
              <a:rPr lang="en-US" dirty="0"/>
              <a:t> keeping it.”</a:t>
            </a:r>
          </a:p>
        </p:txBody>
      </p:sp>
    </p:spTree>
    <p:extLst>
      <p:ext uri="{BB962C8B-B14F-4D97-AF65-F5344CB8AC3E}">
        <p14:creationId xmlns:p14="http://schemas.microsoft.com/office/powerpoint/2010/main" val="26246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45B35-A134-6E88-7910-DB8F0115D0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8FA27-05E0-A81D-D8D7-01C5CAF6861F}"/>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6</a:t>
            </a:fld>
            <a:endParaRPr lang="en-US" dirty="0"/>
          </a:p>
        </p:txBody>
      </p:sp>
      <p:sp>
        <p:nvSpPr>
          <p:cNvPr id="6" name="Text Placeholder 5">
            <a:extLst>
              <a:ext uri="{FF2B5EF4-FFF2-40B4-BE49-F238E27FC236}">
                <a16:creationId xmlns:a16="http://schemas.microsoft.com/office/drawing/2014/main" id="{FE8D9809-5F25-698E-5C93-37D695AF6D2D}"/>
              </a:ext>
            </a:extLst>
          </p:cNvPr>
          <p:cNvSpPr>
            <a:spLocks noGrp="1"/>
          </p:cNvSpPr>
          <p:nvPr>
            <p:ph type="body" sz="quarter" idx="32"/>
          </p:nvPr>
        </p:nvSpPr>
        <p:spPr>
          <a:xfrm>
            <a:off x="457199" y="182880"/>
            <a:ext cx="9318171" cy="776863"/>
          </a:xfrm>
        </p:spPr>
        <p:txBody>
          <a:bodyPr/>
          <a:lstStyle/>
          <a:p>
            <a:r>
              <a:rPr lang="en-US" dirty="0">
                <a:solidFill>
                  <a:schemeClr val="tx1"/>
                </a:solidFill>
              </a:rPr>
              <a:t>Top marginal state individual income tax rates </a:t>
            </a:r>
          </a:p>
          <a:p>
            <a:r>
              <a:rPr lang="en-US" sz="2000" dirty="0">
                <a:solidFill>
                  <a:srgbClr val="595959"/>
                </a:solidFill>
              </a:rPr>
              <a:t>As of January 1, 2025</a:t>
            </a:r>
          </a:p>
        </p:txBody>
      </p:sp>
      <p:sp>
        <p:nvSpPr>
          <p:cNvPr id="24" name="Slide Number Placeholder 1">
            <a:extLst>
              <a:ext uri="{FF2B5EF4-FFF2-40B4-BE49-F238E27FC236}">
                <a16:creationId xmlns:a16="http://schemas.microsoft.com/office/drawing/2014/main" id="{105EFA59-069B-2DF2-0E33-23B1B774618A}"/>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mtClean="0"/>
              <a:pPr/>
              <a:t>6</a:t>
            </a:fld>
            <a:endParaRPr lang="en-US" dirty="0"/>
          </a:p>
        </p:txBody>
      </p:sp>
      <p:pic>
        <p:nvPicPr>
          <p:cNvPr id="4" name="Picture 3" descr="Map of the United States showing top marginal state individual income tax rates as of January 1, 2025. Rates vary by state. California is at 13.30% where as Arizona is at 2.50%.">
            <a:extLst>
              <a:ext uri="{FF2B5EF4-FFF2-40B4-BE49-F238E27FC236}">
                <a16:creationId xmlns:a16="http://schemas.microsoft.com/office/drawing/2014/main" id="{16EC107C-6083-2D69-7F69-AAF90C53D076}"/>
              </a:ext>
            </a:extLst>
          </p:cNvPr>
          <p:cNvPicPr>
            <a:picLocks noChangeAspect="1"/>
          </p:cNvPicPr>
          <p:nvPr/>
        </p:nvPicPr>
        <p:blipFill>
          <a:blip r:embed="rId3"/>
          <a:srcRect t="11871" b="24565"/>
          <a:stretch>
            <a:fillRect/>
          </a:stretch>
        </p:blipFill>
        <p:spPr>
          <a:xfrm>
            <a:off x="457073" y="1186708"/>
            <a:ext cx="6681482" cy="4636338"/>
          </a:xfrm>
          <a:prstGeom prst="rect">
            <a:avLst/>
          </a:prstGeom>
        </p:spPr>
      </p:pic>
      <p:sp>
        <p:nvSpPr>
          <p:cNvPr id="224" name="Text Placeholder 2">
            <a:extLst>
              <a:ext uri="{FF2B5EF4-FFF2-40B4-BE49-F238E27FC236}">
                <a16:creationId xmlns:a16="http://schemas.microsoft.com/office/drawing/2014/main" id="{5299260D-ABAB-12DB-E0E6-D9EC67C1F5EE}"/>
              </a:ext>
            </a:extLst>
          </p:cNvPr>
          <p:cNvSpPr txBox="1">
            <a:spLocks/>
          </p:cNvSpPr>
          <p:nvPr/>
        </p:nvSpPr>
        <p:spPr>
          <a:xfrm>
            <a:off x="457073" y="6050012"/>
            <a:ext cx="11274552" cy="487313"/>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dirty="0"/>
              <a:t>Source: </a:t>
            </a:r>
            <a:r>
              <a:rPr lang="en-US" b="1" dirty="0"/>
              <a:t>Tax Foundation, 2025</a:t>
            </a:r>
            <a:r>
              <a:rPr lang="en-US" dirty="0"/>
              <a:t>; state tax statutes, forms, and instructions; Bloomberg Tax.</a:t>
            </a:r>
          </a:p>
          <a:p>
            <a:r>
              <a:rPr lang="en-US" dirty="0"/>
              <a:t>Note: Map shows top marginal rates: the maximum statutory rate in each state. This map does not show effective tax rates, which would include the effects of various tax preferences. Local income taxes are not included.(*) State has a flat income tax.( ** ) Washington's 7% rate only applies to high earners' capital gains income. Top rates exclude non-UI payroll taxes in CA (1.1%), MA (0.46%), and WA (0.58%), and a 1% high earners' capital gains surtax in MN. </a:t>
            </a:r>
          </a:p>
        </p:txBody>
      </p:sp>
    </p:spTree>
    <p:extLst>
      <p:ext uri="{BB962C8B-B14F-4D97-AF65-F5344CB8AC3E}">
        <p14:creationId xmlns:p14="http://schemas.microsoft.com/office/powerpoint/2010/main" val="30470495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083479-C3E7-3C45-8F82-9FA6F43FD6F8}"/>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7</a:t>
            </a:fld>
            <a:endParaRPr lang="en-US" dirty="0"/>
          </a:p>
        </p:txBody>
      </p:sp>
      <p:sp>
        <p:nvSpPr>
          <p:cNvPr id="6" name="Text Placeholder 5">
            <a:extLst>
              <a:ext uri="{FF2B5EF4-FFF2-40B4-BE49-F238E27FC236}">
                <a16:creationId xmlns:a16="http://schemas.microsoft.com/office/drawing/2014/main" id="{96523CFB-0872-0542-92D5-42ABB772B52F}"/>
              </a:ext>
            </a:extLst>
          </p:cNvPr>
          <p:cNvSpPr>
            <a:spLocks noGrp="1"/>
          </p:cNvSpPr>
          <p:nvPr>
            <p:ph type="body" sz="quarter" idx="32"/>
          </p:nvPr>
        </p:nvSpPr>
        <p:spPr>
          <a:xfrm>
            <a:off x="457199" y="182880"/>
            <a:ext cx="9318171" cy="776863"/>
          </a:xfrm>
        </p:spPr>
        <p:txBody>
          <a:bodyPr/>
          <a:lstStyle/>
          <a:p>
            <a:r>
              <a:rPr lang="en-US" dirty="0">
                <a:solidFill>
                  <a:schemeClr val="tx1"/>
                </a:solidFill>
              </a:rPr>
              <a:t>States that tax some portion of Social Security</a:t>
            </a:r>
          </a:p>
        </p:txBody>
      </p:sp>
      <p:sp>
        <p:nvSpPr>
          <p:cNvPr id="44" name="Slide Number Placeholder 1">
            <a:extLst>
              <a:ext uri="{FF2B5EF4-FFF2-40B4-BE49-F238E27FC236}">
                <a16:creationId xmlns:a16="http://schemas.microsoft.com/office/drawing/2014/main" id="{590B0CE7-24C1-93C4-DA4D-E130D4EF8CF2}"/>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mtClean="0"/>
              <a:pPr/>
              <a:t>7</a:t>
            </a:fld>
            <a:endParaRPr lang="en-US" dirty="0"/>
          </a:p>
        </p:txBody>
      </p:sp>
      <p:sp>
        <p:nvSpPr>
          <p:cNvPr id="194" name="Rectangle 193">
            <a:extLst>
              <a:ext uri="{FF2B5EF4-FFF2-40B4-BE49-F238E27FC236}">
                <a16:creationId xmlns:a16="http://schemas.microsoft.com/office/drawing/2014/main" id="{A2687738-0BB4-78C1-67B5-2E1F3D5ADC37}"/>
              </a:ext>
              <a:ext uri="{C183D7F6-B498-43B3-948B-1728B52AA6E4}">
                <adec:decorative xmlns:adec="http://schemas.microsoft.com/office/drawing/2017/decorative" val="1"/>
              </a:ext>
            </a:extLst>
          </p:cNvPr>
          <p:cNvSpPr/>
          <p:nvPr/>
        </p:nvSpPr>
        <p:spPr>
          <a:xfrm>
            <a:off x="457199" y="1828800"/>
            <a:ext cx="228600" cy="228600"/>
          </a:xfrm>
          <a:prstGeom prst="rect">
            <a:avLst/>
          </a:prstGeom>
          <a:solidFill>
            <a:schemeClr val="bg1"/>
          </a:solidFill>
          <a:ln w="12700">
            <a:solidFill>
              <a:srgbClr val="3769FF"/>
            </a:solidFill>
            <a:round/>
            <a:headEnd/>
            <a:tailEnd/>
          </a:ln>
        </p:spPr>
        <p:txBody>
          <a:bodyPr lIns="182832" tIns="91416" rIns="11884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195" name="Rectangle 194">
            <a:extLst>
              <a:ext uri="{FF2B5EF4-FFF2-40B4-BE49-F238E27FC236}">
                <a16:creationId xmlns:a16="http://schemas.microsoft.com/office/drawing/2014/main" id="{F3FF3B29-52AE-4BB9-40D0-15672DB0FF81}"/>
              </a:ext>
              <a:ext uri="{C183D7F6-B498-43B3-948B-1728B52AA6E4}">
                <adec:decorative xmlns:adec="http://schemas.microsoft.com/office/drawing/2017/decorative" val="1"/>
              </a:ext>
            </a:extLst>
          </p:cNvPr>
          <p:cNvSpPr/>
          <p:nvPr/>
        </p:nvSpPr>
        <p:spPr>
          <a:xfrm>
            <a:off x="457199" y="2194560"/>
            <a:ext cx="228600" cy="228600"/>
          </a:xfrm>
          <a:prstGeom prst="rect">
            <a:avLst/>
          </a:prstGeom>
          <a:solidFill>
            <a:srgbClr val="3769FF"/>
          </a:solidFill>
          <a:ln w="12700">
            <a:solidFill>
              <a:srgbClr val="3769FF"/>
            </a:solidFill>
            <a:round/>
            <a:headEnd/>
            <a:tailEnd/>
          </a:ln>
        </p:spPr>
        <p:txBody>
          <a:bodyPr lIns="82275" tIns="82275" rIns="100558"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196" name="TextBox 195">
            <a:extLst>
              <a:ext uri="{FF2B5EF4-FFF2-40B4-BE49-F238E27FC236}">
                <a16:creationId xmlns:a16="http://schemas.microsoft.com/office/drawing/2014/main" id="{C24C2E5D-1E15-A9F0-60AF-7409477F2021}"/>
              </a:ext>
              <a:ext uri="{C183D7F6-B498-43B3-948B-1728B52AA6E4}">
                <adec:decorative xmlns:adec="http://schemas.microsoft.com/office/drawing/2017/decorative" val="1"/>
              </a:ext>
            </a:extLst>
          </p:cNvPr>
          <p:cNvSpPr txBox="1"/>
          <p:nvPr/>
        </p:nvSpPr>
        <p:spPr>
          <a:xfrm>
            <a:off x="822960" y="1828800"/>
            <a:ext cx="2597351" cy="1169551"/>
          </a:xfrm>
          <a:prstGeom prst="rect">
            <a:avLst/>
          </a:prstGeom>
          <a:noFill/>
        </p:spPr>
        <p:txBody>
          <a:bodyPr wrap="square" lIns="0" tIns="0" rIns="0" bIns="0" rtlCol="0">
            <a:spAutoFit/>
          </a:bodyPr>
          <a:lstStyle/>
          <a:p>
            <a:pPr>
              <a:spcAft>
                <a:spcPts val="1200"/>
              </a:spcAft>
            </a:pPr>
            <a:r>
              <a:rPr lang="en-US" sz="1400" dirty="0">
                <a:solidFill>
                  <a:srgbClr val="000000"/>
                </a:solidFill>
              </a:rPr>
              <a:t>No State Tax on Social Security</a:t>
            </a:r>
          </a:p>
          <a:p>
            <a:pPr>
              <a:spcAft>
                <a:spcPts val="1200"/>
              </a:spcAft>
            </a:pPr>
            <a:r>
              <a:rPr lang="en-US" sz="1400" dirty="0">
                <a:solidFill>
                  <a:srgbClr val="000000"/>
                </a:solidFill>
              </a:rPr>
              <a:t>State May Tax Social Security</a:t>
            </a:r>
          </a:p>
          <a:p>
            <a:pPr>
              <a:spcAft>
                <a:spcPts val="1200"/>
              </a:spcAft>
            </a:pPr>
            <a:r>
              <a:rPr lang="en-US" sz="1400" dirty="0">
                <a:solidFill>
                  <a:srgbClr val="000000"/>
                </a:solidFill>
              </a:rPr>
              <a:t>Recently Eliminated State Tax on Social Security</a:t>
            </a:r>
          </a:p>
        </p:txBody>
      </p:sp>
      <p:grpSp>
        <p:nvGrpSpPr>
          <p:cNvPr id="20" name="Group 19" descr="Map of the United States indicating states that tax some portion of Social Security benefits. Categories: No State Tax, State May Tax, and Recently Eliminated. As of 2024, Currently, 10 states have some form of taxation on Social Security. Missouri and Nebraska recently passed legislation that eliminated their taxes on Social Security beginning this year. And, West Virginia has proposed legislation that would end its Social Security tax by 2026. ">
            <a:extLst>
              <a:ext uri="{FF2B5EF4-FFF2-40B4-BE49-F238E27FC236}">
                <a16:creationId xmlns:a16="http://schemas.microsoft.com/office/drawing/2014/main" id="{D73A8FEE-5951-A359-0812-A8A9C3FF4FF6}"/>
              </a:ext>
              <a:ext uri="{C183D7F6-B498-43B3-948B-1728B52AA6E4}">
                <adec:decorative xmlns:adec="http://schemas.microsoft.com/office/drawing/2017/decorative" val="0"/>
              </a:ext>
            </a:extLst>
          </p:cNvPr>
          <p:cNvGrpSpPr/>
          <p:nvPr/>
        </p:nvGrpSpPr>
        <p:grpSpPr>
          <a:xfrm>
            <a:off x="2560320" y="1371600"/>
            <a:ext cx="8805953" cy="4937760"/>
            <a:chOff x="2560320" y="1371600"/>
            <a:chExt cx="8805953" cy="4937760"/>
          </a:xfrm>
        </p:grpSpPr>
        <p:sp>
          <p:nvSpPr>
            <p:cNvPr id="3" name="Missouri">
              <a:extLst>
                <a:ext uri="{FF2B5EF4-FFF2-40B4-BE49-F238E27FC236}">
                  <a16:creationId xmlns:a16="http://schemas.microsoft.com/office/drawing/2014/main" id="{20F299D8-C1F9-554C-1250-A38B3205F72F}"/>
                </a:ext>
              </a:extLst>
            </p:cNvPr>
            <p:cNvSpPr>
              <a:spLocks noChangeAspect="1"/>
            </p:cNvSpPr>
            <p:nvPr/>
          </p:nvSpPr>
          <p:spPr bwMode="gray">
            <a:xfrm>
              <a:off x="7503990" y="3428244"/>
              <a:ext cx="997679" cy="865396"/>
            </a:xfrm>
            <a:custGeom>
              <a:avLst/>
              <a:gdLst/>
              <a:ahLst/>
              <a:cxnLst>
                <a:cxn ang="0">
                  <a:pos x="433" y="107"/>
                </a:cxn>
                <a:cxn ang="0">
                  <a:pos x="504" y="170"/>
                </a:cxn>
                <a:cxn ang="0">
                  <a:pos x="532" y="199"/>
                </a:cxn>
                <a:cxn ang="0">
                  <a:pos x="565" y="206"/>
                </a:cxn>
                <a:cxn ang="0">
                  <a:pos x="568" y="211"/>
                </a:cxn>
                <a:cxn ang="0">
                  <a:pos x="551" y="277"/>
                </a:cxn>
                <a:cxn ang="0">
                  <a:pos x="575" y="305"/>
                </a:cxn>
                <a:cxn ang="0">
                  <a:pos x="613" y="324"/>
                </a:cxn>
                <a:cxn ang="0">
                  <a:pos x="646" y="360"/>
                </a:cxn>
                <a:cxn ang="0">
                  <a:pos x="655" y="386"/>
                </a:cxn>
                <a:cxn ang="0">
                  <a:pos x="665" y="419"/>
                </a:cxn>
                <a:cxn ang="0">
                  <a:pos x="679" y="429"/>
                </a:cxn>
                <a:cxn ang="0">
                  <a:pos x="677" y="424"/>
                </a:cxn>
                <a:cxn ang="0">
                  <a:pos x="679" y="419"/>
                </a:cxn>
                <a:cxn ang="0">
                  <a:pos x="698" y="438"/>
                </a:cxn>
                <a:cxn ang="0">
                  <a:pos x="693" y="476"/>
                </a:cxn>
                <a:cxn ang="0">
                  <a:pos x="681" y="478"/>
                </a:cxn>
                <a:cxn ang="0">
                  <a:pos x="670" y="495"/>
                </a:cxn>
                <a:cxn ang="0">
                  <a:pos x="667" y="495"/>
                </a:cxn>
                <a:cxn ang="0">
                  <a:pos x="662" y="490"/>
                </a:cxn>
                <a:cxn ang="0">
                  <a:pos x="658" y="492"/>
                </a:cxn>
                <a:cxn ang="0">
                  <a:pos x="662" y="507"/>
                </a:cxn>
                <a:cxn ang="0">
                  <a:pos x="655" y="521"/>
                </a:cxn>
                <a:cxn ang="0">
                  <a:pos x="658" y="528"/>
                </a:cxn>
                <a:cxn ang="0">
                  <a:pos x="651" y="533"/>
                </a:cxn>
                <a:cxn ang="0">
                  <a:pos x="651" y="559"/>
                </a:cxn>
                <a:cxn ang="0">
                  <a:pos x="615" y="566"/>
                </a:cxn>
                <a:cxn ang="0">
                  <a:pos x="589" y="556"/>
                </a:cxn>
                <a:cxn ang="0">
                  <a:pos x="603" y="540"/>
                </a:cxn>
                <a:cxn ang="0">
                  <a:pos x="608" y="518"/>
                </a:cxn>
                <a:cxn ang="0">
                  <a:pos x="570" y="507"/>
                </a:cxn>
                <a:cxn ang="0">
                  <a:pos x="485" y="516"/>
                </a:cxn>
                <a:cxn ang="0">
                  <a:pos x="400" y="526"/>
                </a:cxn>
                <a:cxn ang="0">
                  <a:pos x="315" y="533"/>
                </a:cxn>
                <a:cxn ang="0">
                  <a:pos x="230" y="540"/>
                </a:cxn>
                <a:cxn ang="0">
                  <a:pos x="142" y="545"/>
                </a:cxn>
                <a:cxn ang="0">
                  <a:pos x="140" y="497"/>
                </a:cxn>
                <a:cxn ang="0">
                  <a:pos x="137" y="450"/>
                </a:cxn>
                <a:cxn ang="0">
                  <a:pos x="135" y="400"/>
                </a:cxn>
                <a:cxn ang="0">
                  <a:pos x="130" y="350"/>
                </a:cxn>
                <a:cxn ang="0">
                  <a:pos x="128" y="301"/>
                </a:cxn>
                <a:cxn ang="0">
                  <a:pos x="126" y="251"/>
                </a:cxn>
                <a:cxn ang="0">
                  <a:pos x="123" y="213"/>
                </a:cxn>
                <a:cxn ang="0">
                  <a:pos x="95" y="187"/>
                </a:cxn>
                <a:cxn ang="0">
                  <a:pos x="73" y="156"/>
                </a:cxn>
                <a:cxn ang="0">
                  <a:pos x="90" y="135"/>
                </a:cxn>
                <a:cxn ang="0">
                  <a:pos x="81" y="118"/>
                </a:cxn>
                <a:cxn ang="0">
                  <a:pos x="45" y="107"/>
                </a:cxn>
                <a:cxn ang="0">
                  <a:pos x="33" y="81"/>
                </a:cxn>
                <a:cxn ang="0">
                  <a:pos x="12" y="62"/>
                </a:cxn>
                <a:cxn ang="0">
                  <a:pos x="0" y="31"/>
                </a:cxn>
                <a:cxn ang="0">
                  <a:pos x="73" y="26"/>
                </a:cxn>
                <a:cxn ang="0">
                  <a:pos x="147" y="21"/>
                </a:cxn>
                <a:cxn ang="0">
                  <a:pos x="220" y="17"/>
                </a:cxn>
                <a:cxn ang="0">
                  <a:pos x="291" y="9"/>
                </a:cxn>
                <a:cxn ang="0">
                  <a:pos x="364" y="2"/>
                </a:cxn>
                <a:cxn ang="0">
                  <a:pos x="400" y="9"/>
                </a:cxn>
                <a:cxn ang="0">
                  <a:pos x="412" y="21"/>
                </a:cxn>
                <a:cxn ang="0">
                  <a:pos x="416" y="64"/>
                </a:cxn>
              </a:cxnLst>
              <a:rect l="0" t="0" r="r" b="b"/>
              <a:pathLst>
                <a:path w="698" h="571">
                  <a:moveTo>
                    <a:pt x="424" y="83"/>
                  </a:moveTo>
                  <a:lnTo>
                    <a:pt x="428" y="97"/>
                  </a:lnTo>
                  <a:lnTo>
                    <a:pt x="433" y="107"/>
                  </a:lnTo>
                  <a:lnTo>
                    <a:pt x="452" y="123"/>
                  </a:lnTo>
                  <a:lnTo>
                    <a:pt x="483" y="147"/>
                  </a:lnTo>
                  <a:lnTo>
                    <a:pt x="504" y="170"/>
                  </a:lnTo>
                  <a:lnTo>
                    <a:pt x="513" y="194"/>
                  </a:lnTo>
                  <a:lnTo>
                    <a:pt x="523" y="204"/>
                  </a:lnTo>
                  <a:lnTo>
                    <a:pt x="532" y="199"/>
                  </a:lnTo>
                  <a:lnTo>
                    <a:pt x="544" y="199"/>
                  </a:lnTo>
                  <a:lnTo>
                    <a:pt x="558" y="201"/>
                  </a:lnTo>
                  <a:lnTo>
                    <a:pt x="565" y="206"/>
                  </a:lnTo>
                  <a:lnTo>
                    <a:pt x="568" y="206"/>
                  </a:lnTo>
                  <a:lnTo>
                    <a:pt x="568" y="208"/>
                  </a:lnTo>
                  <a:lnTo>
                    <a:pt x="568" y="211"/>
                  </a:lnTo>
                  <a:lnTo>
                    <a:pt x="568" y="215"/>
                  </a:lnTo>
                  <a:lnTo>
                    <a:pt x="556" y="258"/>
                  </a:lnTo>
                  <a:lnTo>
                    <a:pt x="551" y="277"/>
                  </a:lnTo>
                  <a:lnTo>
                    <a:pt x="554" y="284"/>
                  </a:lnTo>
                  <a:lnTo>
                    <a:pt x="561" y="294"/>
                  </a:lnTo>
                  <a:lnTo>
                    <a:pt x="575" y="305"/>
                  </a:lnTo>
                  <a:lnTo>
                    <a:pt x="587" y="313"/>
                  </a:lnTo>
                  <a:lnTo>
                    <a:pt x="596" y="317"/>
                  </a:lnTo>
                  <a:lnTo>
                    <a:pt x="613" y="324"/>
                  </a:lnTo>
                  <a:lnTo>
                    <a:pt x="634" y="341"/>
                  </a:lnTo>
                  <a:lnTo>
                    <a:pt x="646" y="350"/>
                  </a:lnTo>
                  <a:lnTo>
                    <a:pt x="646" y="360"/>
                  </a:lnTo>
                  <a:lnTo>
                    <a:pt x="651" y="369"/>
                  </a:lnTo>
                  <a:lnTo>
                    <a:pt x="655" y="376"/>
                  </a:lnTo>
                  <a:lnTo>
                    <a:pt x="655" y="386"/>
                  </a:lnTo>
                  <a:lnTo>
                    <a:pt x="653" y="395"/>
                  </a:lnTo>
                  <a:lnTo>
                    <a:pt x="655" y="405"/>
                  </a:lnTo>
                  <a:lnTo>
                    <a:pt x="665" y="419"/>
                  </a:lnTo>
                  <a:lnTo>
                    <a:pt x="672" y="426"/>
                  </a:lnTo>
                  <a:lnTo>
                    <a:pt x="677" y="429"/>
                  </a:lnTo>
                  <a:lnTo>
                    <a:pt x="679" y="429"/>
                  </a:lnTo>
                  <a:lnTo>
                    <a:pt x="679" y="426"/>
                  </a:lnTo>
                  <a:lnTo>
                    <a:pt x="677" y="426"/>
                  </a:lnTo>
                  <a:lnTo>
                    <a:pt x="677" y="424"/>
                  </a:lnTo>
                  <a:lnTo>
                    <a:pt x="677" y="421"/>
                  </a:lnTo>
                  <a:lnTo>
                    <a:pt x="679" y="419"/>
                  </a:lnTo>
                  <a:lnTo>
                    <a:pt x="679" y="419"/>
                  </a:lnTo>
                  <a:lnTo>
                    <a:pt x="684" y="421"/>
                  </a:lnTo>
                  <a:lnTo>
                    <a:pt x="693" y="429"/>
                  </a:lnTo>
                  <a:lnTo>
                    <a:pt x="698" y="438"/>
                  </a:lnTo>
                  <a:lnTo>
                    <a:pt x="698" y="452"/>
                  </a:lnTo>
                  <a:lnTo>
                    <a:pt x="696" y="464"/>
                  </a:lnTo>
                  <a:lnTo>
                    <a:pt x="693" y="476"/>
                  </a:lnTo>
                  <a:lnTo>
                    <a:pt x="688" y="481"/>
                  </a:lnTo>
                  <a:lnTo>
                    <a:pt x="686" y="481"/>
                  </a:lnTo>
                  <a:lnTo>
                    <a:pt x="681" y="478"/>
                  </a:lnTo>
                  <a:lnTo>
                    <a:pt x="679" y="481"/>
                  </a:lnTo>
                  <a:lnTo>
                    <a:pt x="674" y="483"/>
                  </a:lnTo>
                  <a:lnTo>
                    <a:pt x="670" y="495"/>
                  </a:lnTo>
                  <a:lnTo>
                    <a:pt x="670" y="495"/>
                  </a:lnTo>
                  <a:lnTo>
                    <a:pt x="667" y="497"/>
                  </a:lnTo>
                  <a:lnTo>
                    <a:pt x="667" y="495"/>
                  </a:lnTo>
                  <a:lnTo>
                    <a:pt x="667" y="495"/>
                  </a:lnTo>
                  <a:lnTo>
                    <a:pt x="665" y="492"/>
                  </a:lnTo>
                  <a:lnTo>
                    <a:pt x="662" y="490"/>
                  </a:lnTo>
                  <a:lnTo>
                    <a:pt x="660" y="490"/>
                  </a:lnTo>
                  <a:lnTo>
                    <a:pt x="660" y="490"/>
                  </a:lnTo>
                  <a:lnTo>
                    <a:pt x="658" y="492"/>
                  </a:lnTo>
                  <a:lnTo>
                    <a:pt x="658" y="495"/>
                  </a:lnTo>
                  <a:lnTo>
                    <a:pt x="660" y="497"/>
                  </a:lnTo>
                  <a:lnTo>
                    <a:pt x="662" y="507"/>
                  </a:lnTo>
                  <a:lnTo>
                    <a:pt x="660" y="514"/>
                  </a:lnTo>
                  <a:lnTo>
                    <a:pt x="655" y="516"/>
                  </a:lnTo>
                  <a:lnTo>
                    <a:pt x="655" y="521"/>
                  </a:lnTo>
                  <a:lnTo>
                    <a:pt x="660" y="523"/>
                  </a:lnTo>
                  <a:lnTo>
                    <a:pt x="660" y="526"/>
                  </a:lnTo>
                  <a:lnTo>
                    <a:pt x="658" y="528"/>
                  </a:lnTo>
                  <a:lnTo>
                    <a:pt x="655" y="528"/>
                  </a:lnTo>
                  <a:lnTo>
                    <a:pt x="653" y="530"/>
                  </a:lnTo>
                  <a:lnTo>
                    <a:pt x="651" y="533"/>
                  </a:lnTo>
                  <a:lnTo>
                    <a:pt x="655" y="540"/>
                  </a:lnTo>
                  <a:lnTo>
                    <a:pt x="655" y="547"/>
                  </a:lnTo>
                  <a:lnTo>
                    <a:pt x="651" y="559"/>
                  </a:lnTo>
                  <a:lnTo>
                    <a:pt x="651" y="561"/>
                  </a:lnTo>
                  <a:lnTo>
                    <a:pt x="632" y="563"/>
                  </a:lnTo>
                  <a:lnTo>
                    <a:pt x="615" y="566"/>
                  </a:lnTo>
                  <a:lnTo>
                    <a:pt x="599" y="568"/>
                  </a:lnTo>
                  <a:lnTo>
                    <a:pt x="582" y="571"/>
                  </a:lnTo>
                  <a:lnTo>
                    <a:pt x="589" y="556"/>
                  </a:lnTo>
                  <a:lnTo>
                    <a:pt x="594" y="552"/>
                  </a:lnTo>
                  <a:lnTo>
                    <a:pt x="596" y="545"/>
                  </a:lnTo>
                  <a:lnTo>
                    <a:pt x="603" y="540"/>
                  </a:lnTo>
                  <a:lnTo>
                    <a:pt x="608" y="528"/>
                  </a:lnTo>
                  <a:lnTo>
                    <a:pt x="610" y="523"/>
                  </a:lnTo>
                  <a:lnTo>
                    <a:pt x="608" y="518"/>
                  </a:lnTo>
                  <a:lnTo>
                    <a:pt x="603" y="514"/>
                  </a:lnTo>
                  <a:lnTo>
                    <a:pt x="599" y="504"/>
                  </a:lnTo>
                  <a:lnTo>
                    <a:pt x="570" y="507"/>
                  </a:lnTo>
                  <a:lnTo>
                    <a:pt x="542" y="511"/>
                  </a:lnTo>
                  <a:lnTo>
                    <a:pt x="513" y="514"/>
                  </a:lnTo>
                  <a:lnTo>
                    <a:pt x="485" y="516"/>
                  </a:lnTo>
                  <a:lnTo>
                    <a:pt x="457" y="518"/>
                  </a:lnTo>
                  <a:lnTo>
                    <a:pt x="428" y="523"/>
                  </a:lnTo>
                  <a:lnTo>
                    <a:pt x="400" y="526"/>
                  </a:lnTo>
                  <a:lnTo>
                    <a:pt x="372" y="528"/>
                  </a:lnTo>
                  <a:lnTo>
                    <a:pt x="343" y="530"/>
                  </a:lnTo>
                  <a:lnTo>
                    <a:pt x="315" y="533"/>
                  </a:lnTo>
                  <a:lnTo>
                    <a:pt x="286" y="535"/>
                  </a:lnTo>
                  <a:lnTo>
                    <a:pt x="258" y="537"/>
                  </a:lnTo>
                  <a:lnTo>
                    <a:pt x="230" y="540"/>
                  </a:lnTo>
                  <a:lnTo>
                    <a:pt x="199" y="542"/>
                  </a:lnTo>
                  <a:lnTo>
                    <a:pt x="170" y="545"/>
                  </a:lnTo>
                  <a:lnTo>
                    <a:pt x="142" y="545"/>
                  </a:lnTo>
                  <a:lnTo>
                    <a:pt x="142" y="530"/>
                  </a:lnTo>
                  <a:lnTo>
                    <a:pt x="142" y="514"/>
                  </a:lnTo>
                  <a:lnTo>
                    <a:pt x="140" y="497"/>
                  </a:lnTo>
                  <a:lnTo>
                    <a:pt x="140" y="483"/>
                  </a:lnTo>
                  <a:lnTo>
                    <a:pt x="137" y="466"/>
                  </a:lnTo>
                  <a:lnTo>
                    <a:pt x="137" y="450"/>
                  </a:lnTo>
                  <a:lnTo>
                    <a:pt x="137" y="433"/>
                  </a:lnTo>
                  <a:lnTo>
                    <a:pt x="135" y="417"/>
                  </a:lnTo>
                  <a:lnTo>
                    <a:pt x="135" y="400"/>
                  </a:lnTo>
                  <a:lnTo>
                    <a:pt x="133" y="384"/>
                  </a:lnTo>
                  <a:lnTo>
                    <a:pt x="133" y="367"/>
                  </a:lnTo>
                  <a:lnTo>
                    <a:pt x="130" y="350"/>
                  </a:lnTo>
                  <a:lnTo>
                    <a:pt x="130" y="334"/>
                  </a:lnTo>
                  <a:lnTo>
                    <a:pt x="128" y="317"/>
                  </a:lnTo>
                  <a:lnTo>
                    <a:pt x="128" y="301"/>
                  </a:lnTo>
                  <a:lnTo>
                    <a:pt x="128" y="284"/>
                  </a:lnTo>
                  <a:lnTo>
                    <a:pt x="126" y="268"/>
                  </a:lnTo>
                  <a:lnTo>
                    <a:pt x="126" y="251"/>
                  </a:lnTo>
                  <a:lnTo>
                    <a:pt x="123" y="234"/>
                  </a:lnTo>
                  <a:lnTo>
                    <a:pt x="123" y="218"/>
                  </a:lnTo>
                  <a:lnTo>
                    <a:pt x="123" y="213"/>
                  </a:lnTo>
                  <a:lnTo>
                    <a:pt x="107" y="204"/>
                  </a:lnTo>
                  <a:lnTo>
                    <a:pt x="100" y="197"/>
                  </a:lnTo>
                  <a:lnTo>
                    <a:pt x="95" y="187"/>
                  </a:lnTo>
                  <a:lnTo>
                    <a:pt x="88" y="175"/>
                  </a:lnTo>
                  <a:lnTo>
                    <a:pt x="76" y="166"/>
                  </a:lnTo>
                  <a:lnTo>
                    <a:pt x="73" y="156"/>
                  </a:lnTo>
                  <a:lnTo>
                    <a:pt x="81" y="142"/>
                  </a:lnTo>
                  <a:lnTo>
                    <a:pt x="85" y="137"/>
                  </a:lnTo>
                  <a:lnTo>
                    <a:pt x="90" y="135"/>
                  </a:lnTo>
                  <a:lnTo>
                    <a:pt x="90" y="130"/>
                  </a:lnTo>
                  <a:lnTo>
                    <a:pt x="88" y="121"/>
                  </a:lnTo>
                  <a:lnTo>
                    <a:pt x="81" y="118"/>
                  </a:lnTo>
                  <a:lnTo>
                    <a:pt x="73" y="121"/>
                  </a:lnTo>
                  <a:lnTo>
                    <a:pt x="69" y="121"/>
                  </a:lnTo>
                  <a:lnTo>
                    <a:pt x="45" y="107"/>
                  </a:lnTo>
                  <a:lnTo>
                    <a:pt x="43" y="104"/>
                  </a:lnTo>
                  <a:lnTo>
                    <a:pt x="36" y="95"/>
                  </a:lnTo>
                  <a:lnTo>
                    <a:pt x="33" y="81"/>
                  </a:lnTo>
                  <a:lnTo>
                    <a:pt x="26" y="73"/>
                  </a:lnTo>
                  <a:lnTo>
                    <a:pt x="19" y="69"/>
                  </a:lnTo>
                  <a:lnTo>
                    <a:pt x="12" y="62"/>
                  </a:lnTo>
                  <a:lnTo>
                    <a:pt x="10" y="47"/>
                  </a:lnTo>
                  <a:lnTo>
                    <a:pt x="3" y="36"/>
                  </a:lnTo>
                  <a:lnTo>
                    <a:pt x="0" y="31"/>
                  </a:lnTo>
                  <a:lnTo>
                    <a:pt x="24" y="31"/>
                  </a:lnTo>
                  <a:lnTo>
                    <a:pt x="50" y="28"/>
                  </a:lnTo>
                  <a:lnTo>
                    <a:pt x="73" y="26"/>
                  </a:lnTo>
                  <a:lnTo>
                    <a:pt x="97" y="26"/>
                  </a:lnTo>
                  <a:lnTo>
                    <a:pt x="123" y="24"/>
                  </a:lnTo>
                  <a:lnTo>
                    <a:pt x="147" y="21"/>
                  </a:lnTo>
                  <a:lnTo>
                    <a:pt x="170" y="19"/>
                  </a:lnTo>
                  <a:lnTo>
                    <a:pt x="194" y="17"/>
                  </a:lnTo>
                  <a:lnTo>
                    <a:pt x="220" y="17"/>
                  </a:lnTo>
                  <a:lnTo>
                    <a:pt x="244" y="14"/>
                  </a:lnTo>
                  <a:lnTo>
                    <a:pt x="267" y="12"/>
                  </a:lnTo>
                  <a:lnTo>
                    <a:pt x="291" y="9"/>
                  </a:lnTo>
                  <a:lnTo>
                    <a:pt x="317" y="7"/>
                  </a:lnTo>
                  <a:lnTo>
                    <a:pt x="341" y="5"/>
                  </a:lnTo>
                  <a:lnTo>
                    <a:pt x="364" y="2"/>
                  </a:lnTo>
                  <a:lnTo>
                    <a:pt x="388" y="0"/>
                  </a:lnTo>
                  <a:lnTo>
                    <a:pt x="395" y="7"/>
                  </a:lnTo>
                  <a:lnTo>
                    <a:pt x="400" y="9"/>
                  </a:lnTo>
                  <a:lnTo>
                    <a:pt x="402" y="12"/>
                  </a:lnTo>
                  <a:lnTo>
                    <a:pt x="409" y="17"/>
                  </a:lnTo>
                  <a:lnTo>
                    <a:pt x="412" y="21"/>
                  </a:lnTo>
                  <a:lnTo>
                    <a:pt x="419" y="26"/>
                  </a:lnTo>
                  <a:lnTo>
                    <a:pt x="416" y="47"/>
                  </a:lnTo>
                  <a:lnTo>
                    <a:pt x="416" y="64"/>
                  </a:lnTo>
                  <a:lnTo>
                    <a:pt x="424" y="83"/>
                  </a:lnTo>
                  <a:close/>
                </a:path>
              </a:pathLst>
            </a:custGeom>
            <a:pattFill prst="pct30">
              <a:fgClr>
                <a:srgbClr val="3769FF"/>
              </a:fgClr>
              <a:bgClr>
                <a:schemeClr val="bg1"/>
              </a:bgClr>
            </a:pattFill>
            <a:ln w="6350">
              <a:solidFill>
                <a:srgbClr val="3769FF"/>
              </a:solidFill>
              <a:round/>
              <a:headEnd/>
              <a:tailEnd/>
            </a:ln>
          </p:spPr>
          <p:txBody>
            <a:bodyPr lIns="82275" rIns="137124" bIns="73133"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4" name="Rhode Island">
              <a:extLst>
                <a:ext uri="{FF2B5EF4-FFF2-40B4-BE49-F238E27FC236}">
                  <a16:creationId xmlns:a16="http://schemas.microsoft.com/office/drawing/2014/main" id="{DC37DA6E-A580-BFD7-4965-ADF598894A00}"/>
                </a:ext>
              </a:extLst>
            </p:cNvPr>
            <p:cNvSpPr>
              <a:spLocks noChangeAspect="1" noEditPoints="1"/>
            </p:cNvSpPr>
            <p:nvPr/>
          </p:nvSpPr>
          <p:spPr bwMode="gray">
            <a:xfrm>
              <a:off x="10638537" y="2506772"/>
              <a:ext cx="101484" cy="150042"/>
            </a:xfrm>
            <a:custGeom>
              <a:avLst/>
              <a:gdLst/>
              <a:ahLst/>
              <a:cxnLst>
                <a:cxn ang="0">
                  <a:pos x="49" y="37"/>
                </a:cxn>
                <a:cxn ang="0">
                  <a:pos x="45" y="28"/>
                </a:cxn>
                <a:cxn ang="0">
                  <a:pos x="47" y="28"/>
                </a:cxn>
                <a:cxn ang="0">
                  <a:pos x="52" y="30"/>
                </a:cxn>
                <a:cxn ang="0">
                  <a:pos x="54" y="33"/>
                </a:cxn>
                <a:cxn ang="0">
                  <a:pos x="59" y="37"/>
                </a:cxn>
                <a:cxn ang="0">
                  <a:pos x="61" y="33"/>
                </a:cxn>
                <a:cxn ang="0">
                  <a:pos x="56" y="28"/>
                </a:cxn>
                <a:cxn ang="0">
                  <a:pos x="52" y="28"/>
                </a:cxn>
                <a:cxn ang="0">
                  <a:pos x="49" y="26"/>
                </a:cxn>
                <a:cxn ang="0">
                  <a:pos x="47" y="21"/>
                </a:cxn>
                <a:cxn ang="0">
                  <a:pos x="45" y="14"/>
                </a:cxn>
                <a:cxn ang="0">
                  <a:pos x="40" y="14"/>
                </a:cxn>
                <a:cxn ang="0">
                  <a:pos x="38" y="7"/>
                </a:cxn>
                <a:cxn ang="0">
                  <a:pos x="35" y="0"/>
                </a:cxn>
                <a:cxn ang="0">
                  <a:pos x="28" y="2"/>
                </a:cxn>
                <a:cxn ang="0">
                  <a:pos x="23" y="4"/>
                </a:cxn>
                <a:cxn ang="0">
                  <a:pos x="14" y="9"/>
                </a:cxn>
                <a:cxn ang="0">
                  <a:pos x="7" y="11"/>
                </a:cxn>
                <a:cxn ang="0">
                  <a:pos x="0" y="14"/>
                </a:cxn>
                <a:cxn ang="0">
                  <a:pos x="2" y="21"/>
                </a:cxn>
                <a:cxn ang="0">
                  <a:pos x="4" y="30"/>
                </a:cxn>
                <a:cxn ang="0">
                  <a:pos x="7" y="37"/>
                </a:cxn>
                <a:cxn ang="0">
                  <a:pos x="9" y="45"/>
                </a:cxn>
                <a:cxn ang="0">
                  <a:pos x="14" y="56"/>
                </a:cxn>
                <a:cxn ang="0">
                  <a:pos x="16" y="66"/>
                </a:cxn>
                <a:cxn ang="0">
                  <a:pos x="21" y="73"/>
                </a:cxn>
                <a:cxn ang="0">
                  <a:pos x="21" y="80"/>
                </a:cxn>
                <a:cxn ang="0">
                  <a:pos x="23" y="87"/>
                </a:cxn>
                <a:cxn ang="0">
                  <a:pos x="23" y="90"/>
                </a:cxn>
                <a:cxn ang="0">
                  <a:pos x="23" y="99"/>
                </a:cxn>
                <a:cxn ang="0">
                  <a:pos x="30" y="97"/>
                </a:cxn>
                <a:cxn ang="0">
                  <a:pos x="49" y="82"/>
                </a:cxn>
                <a:cxn ang="0">
                  <a:pos x="54" y="71"/>
                </a:cxn>
                <a:cxn ang="0">
                  <a:pos x="47" y="49"/>
                </a:cxn>
                <a:cxn ang="0">
                  <a:pos x="49" y="37"/>
                </a:cxn>
                <a:cxn ang="0">
                  <a:pos x="64" y="40"/>
                </a:cxn>
                <a:cxn ang="0">
                  <a:pos x="61" y="42"/>
                </a:cxn>
                <a:cxn ang="0">
                  <a:pos x="61" y="45"/>
                </a:cxn>
                <a:cxn ang="0">
                  <a:pos x="61" y="54"/>
                </a:cxn>
                <a:cxn ang="0">
                  <a:pos x="64" y="61"/>
                </a:cxn>
                <a:cxn ang="0">
                  <a:pos x="61" y="66"/>
                </a:cxn>
                <a:cxn ang="0">
                  <a:pos x="66" y="64"/>
                </a:cxn>
                <a:cxn ang="0">
                  <a:pos x="71" y="59"/>
                </a:cxn>
                <a:cxn ang="0">
                  <a:pos x="64" y="40"/>
                </a:cxn>
                <a:cxn ang="0">
                  <a:pos x="56" y="54"/>
                </a:cxn>
                <a:cxn ang="0">
                  <a:pos x="54" y="54"/>
                </a:cxn>
                <a:cxn ang="0">
                  <a:pos x="54" y="61"/>
                </a:cxn>
                <a:cxn ang="0">
                  <a:pos x="59" y="68"/>
                </a:cxn>
                <a:cxn ang="0">
                  <a:pos x="59" y="64"/>
                </a:cxn>
                <a:cxn ang="0">
                  <a:pos x="59" y="56"/>
                </a:cxn>
                <a:cxn ang="0">
                  <a:pos x="56" y="54"/>
                </a:cxn>
              </a:cxnLst>
              <a:rect l="0" t="0" r="r" b="b"/>
              <a:pathLst>
                <a:path w="71" h="99">
                  <a:moveTo>
                    <a:pt x="49" y="37"/>
                  </a:moveTo>
                  <a:lnTo>
                    <a:pt x="45" y="28"/>
                  </a:lnTo>
                  <a:lnTo>
                    <a:pt x="47" y="28"/>
                  </a:lnTo>
                  <a:lnTo>
                    <a:pt x="52" y="30"/>
                  </a:lnTo>
                  <a:lnTo>
                    <a:pt x="54" y="33"/>
                  </a:lnTo>
                  <a:lnTo>
                    <a:pt x="59" y="37"/>
                  </a:lnTo>
                  <a:lnTo>
                    <a:pt x="61" y="33"/>
                  </a:lnTo>
                  <a:lnTo>
                    <a:pt x="56" y="28"/>
                  </a:lnTo>
                  <a:lnTo>
                    <a:pt x="52" y="28"/>
                  </a:lnTo>
                  <a:lnTo>
                    <a:pt x="49" y="26"/>
                  </a:lnTo>
                  <a:lnTo>
                    <a:pt x="47" y="21"/>
                  </a:lnTo>
                  <a:lnTo>
                    <a:pt x="45" y="14"/>
                  </a:lnTo>
                  <a:lnTo>
                    <a:pt x="40" y="14"/>
                  </a:lnTo>
                  <a:lnTo>
                    <a:pt x="38" y="7"/>
                  </a:lnTo>
                  <a:lnTo>
                    <a:pt x="35" y="0"/>
                  </a:lnTo>
                  <a:lnTo>
                    <a:pt x="28" y="2"/>
                  </a:lnTo>
                  <a:lnTo>
                    <a:pt x="23" y="4"/>
                  </a:lnTo>
                  <a:lnTo>
                    <a:pt x="14" y="9"/>
                  </a:lnTo>
                  <a:lnTo>
                    <a:pt x="7" y="11"/>
                  </a:lnTo>
                  <a:lnTo>
                    <a:pt x="0" y="14"/>
                  </a:lnTo>
                  <a:lnTo>
                    <a:pt x="2" y="21"/>
                  </a:lnTo>
                  <a:lnTo>
                    <a:pt x="4" y="30"/>
                  </a:lnTo>
                  <a:lnTo>
                    <a:pt x="7" y="37"/>
                  </a:lnTo>
                  <a:lnTo>
                    <a:pt x="9" y="45"/>
                  </a:lnTo>
                  <a:lnTo>
                    <a:pt x="14" y="56"/>
                  </a:lnTo>
                  <a:lnTo>
                    <a:pt x="16" y="66"/>
                  </a:lnTo>
                  <a:lnTo>
                    <a:pt x="21" y="73"/>
                  </a:lnTo>
                  <a:lnTo>
                    <a:pt x="21" y="80"/>
                  </a:lnTo>
                  <a:lnTo>
                    <a:pt x="23" y="87"/>
                  </a:lnTo>
                  <a:lnTo>
                    <a:pt x="23" y="90"/>
                  </a:lnTo>
                  <a:lnTo>
                    <a:pt x="23" y="99"/>
                  </a:lnTo>
                  <a:lnTo>
                    <a:pt x="30" y="97"/>
                  </a:lnTo>
                  <a:lnTo>
                    <a:pt x="49" y="82"/>
                  </a:lnTo>
                  <a:lnTo>
                    <a:pt x="54" y="71"/>
                  </a:lnTo>
                  <a:lnTo>
                    <a:pt x="47" y="49"/>
                  </a:lnTo>
                  <a:lnTo>
                    <a:pt x="49" y="37"/>
                  </a:lnTo>
                  <a:close/>
                  <a:moveTo>
                    <a:pt x="64" y="40"/>
                  </a:moveTo>
                  <a:lnTo>
                    <a:pt x="61" y="42"/>
                  </a:lnTo>
                  <a:lnTo>
                    <a:pt x="61" y="45"/>
                  </a:lnTo>
                  <a:lnTo>
                    <a:pt x="61" y="54"/>
                  </a:lnTo>
                  <a:lnTo>
                    <a:pt x="64" y="61"/>
                  </a:lnTo>
                  <a:lnTo>
                    <a:pt x="61" y="66"/>
                  </a:lnTo>
                  <a:lnTo>
                    <a:pt x="66" y="64"/>
                  </a:lnTo>
                  <a:lnTo>
                    <a:pt x="71" y="59"/>
                  </a:lnTo>
                  <a:lnTo>
                    <a:pt x="64" y="40"/>
                  </a:lnTo>
                  <a:close/>
                  <a:moveTo>
                    <a:pt x="56" y="54"/>
                  </a:moveTo>
                  <a:lnTo>
                    <a:pt x="54" y="54"/>
                  </a:lnTo>
                  <a:lnTo>
                    <a:pt x="54" y="61"/>
                  </a:lnTo>
                  <a:lnTo>
                    <a:pt x="59" y="68"/>
                  </a:lnTo>
                  <a:lnTo>
                    <a:pt x="59" y="64"/>
                  </a:lnTo>
                  <a:lnTo>
                    <a:pt x="59" y="56"/>
                  </a:lnTo>
                  <a:lnTo>
                    <a:pt x="56" y="54"/>
                  </a:lnTo>
                  <a:close/>
                </a:path>
              </a:pathLst>
            </a:custGeom>
            <a:solidFill>
              <a:srgbClr val="3769FF"/>
            </a:solidFill>
            <a:ln w="6350">
              <a:solidFill>
                <a:srgbClr val="00A0DC"/>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 name="Connecticut">
              <a:extLst>
                <a:ext uri="{FF2B5EF4-FFF2-40B4-BE49-F238E27FC236}">
                  <a16:creationId xmlns:a16="http://schemas.microsoft.com/office/drawing/2014/main" id="{19216826-749F-1F74-FB99-077972858672}"/>
                </a:ext>
              </a:extLst>
            </p:cNvPr>
            <p:cNvSpPr>
              <a:spLocks noChangeAspect="1"/>
            </p:cNvSpPr>
            <p:nvPr/>
          </p:nvSpPr>
          <p:spPr bwMode="gray">
            <a:xfrm>
              <a:off x="10425564" y="2527988"/>
              <a:ext cx="245846" cy="275835"/>
            </a:xfrm>
            <a:custGeom>
              <a:avLst/>
              <a:gdLst/>
              <a:ahLst/>
              <a:cxnLst>
                <a:cxn ang="0">
                  <a:pos x="59" y="28"/>
                </a:cxn>
                <a:cxn ang="0">
                  <a:pos x="59" y="33"/>
                </a:cxn>
                <a:cxn ang="0">
                  <a:pos x="64" y="31"/>
                </a:cxn>
                <a:cxn ang="0">
                  <a:pos x="64" y="28"/>
                </a:cxn>
                <a:cxn ang="0">
                  <a:pos x="73" y="23"/>
                </a:cxn>
                <a:cxn ang="0">
                  <a:pos x="85" y="21"/>
                </a:cxn>
                <a:cxn ang="0">
                  <a:pos x="94" y="16"/>
                </a:cxn>
                <a:cxn ang="0">
                  <a:pos x="106" y="14"/>
                </a:cxn>
                <a:cxn ang="0">
                  <a:pos x="116" y="9"/>
                </a:cxn>
                <a:cxn ang="0">
                  <a:pos x="127" y="7"/>
                </a:cxn>
                <a:cxn ang="0">
                  <a:pos x="137" y="2"/>
                </a:cxn>
                <a:cxn ang="0">
                  <a:pos x="149" y="0"/>
                </a:cxn>
                <a:cxn ang="0">
                  <a:pos x="149" y="0"/>
                </a:cxn>
                <a:cxn ang="0">
                  <a:pos x="151" y="7"/>
                </a:cxn>
                <a:cxn ang="0">
                  <a:pos x="153" y="16"/>
                </a:cxn>
                <a:cxn ang="0">
                  <a:pos x="156" y="23"/>
                </a:cxn>
                <a:cxn ang="0">
                  <a:pos x="158" y="31"/>
                </a:cxn>
                <a:cxn ang="0">
                  <a:pos x="163" y="42"/>
                </a:cxn>
                <a:cxn ang="0">
                  <a:pos x="165" y="52"/>
                </a:cxn>
                <a:cxn ang="0">
                  <a:pos x="170" y="59"/>
                </a:cxn>
                <a:cxn ang="0">
                  <a:pos x="170" y="66"/>
                </a:cxn>
                <a:cxn ang="0">
                  <a:pos x="172" y="73"/>
                </a:cxn>
                <a:cxn ang="0">
                  <a:pos x="172" y="76"/>
                </a:cxn>
                <a:cxn ang="0">
                  <a:pos x="172" y="85"/>
                </a:cxn>
                <a:cxn ang="0">
                  <a:pos x="165" y="85"/>
                </a:cxn>
                <a:cxn ang="0">
                  <a:pos x="153" y="92"/>
                </a:cxn>
                <a:cxn ang="0">
                  <a:pos x="137" y="104"/>
                </a:cxn>
                <a:cxn ang="0">
                  <a:pos x="127" y="104"/>
                </a:cxn>
                <a:cxn ang="0">
                  <a:pos x="118" y="111"/>
                </a:cxn>
                <a:cxn ang="0">
                  <a:pos x="87" y="125"/>
                </a:cxn>
                <a:cxn ang="0">
                  <a:pos x="78" y="125"/>
                </a:cxn>
                <a:cxn ang="0">
                  <a:pos x="73" y="137"/>
                </a:cxn>
                <a:cxn ang="0">
                  <a:pos x="61" y="147"/>
                </a:cxn>
                <a:cxn ang="0">
                  <a:pos x="30" y="177"/>
                </a:cxn>
                <a:cxn ang="0">
                  <a:pos x="28" y="182"/>
                </a:cxn>
                <a:cxn ang="0">
                  <a:pos x="21" y="175"/>
                </a:cxn>
                <a:cxn ang="0">
                  <a:pos x="14" y="170"/>
                </a:cxn>
                <a:cxn ang="0">
                  <a:pos x="21" y="163"/>
                </a:cxn>
                <a:cxn ang="0">
                  <a:pos x="26" y="158"/>
                </a:cxn>
                <a:cxn ang="0">
                  <a:pos x="28" y="154"/>
                </a:cxn>
                <a:cxn ang="0">
                  <a:pos x="30" y="149"/>
                </a:cxn>
                <a:cxn ang="0">
                  <a:pos x="28" y="147"/>
                </a:cxn>
                <a:cxn ang="0">
                  <a:pos x="23" y="142"/>
                </a:cxn>
                <a:cxn ang="0">
                  <a:pos x="21" y="130"/>
                </a:cxn>
                <a:cxn ang="0">
                  <a:pos x="16" y="118"/>
                </a:cxn>
                <a:cxn ang="0">
                  <a:pos x="14" y="106"/>
                </a:cxn>
                <a:cxn ang="0">
                  <a:pos x="12" y="94"/>
                </a:cxn>
                <a:cxn ang="0">
                  <a:pos x="7" y="83"/>
                </a:cxn>
                <a:cxn ang="0">
                  <a:pos x="4" y="71"/>
                </a:cxn>
                <a:cxn ang="0">
                  <a:pos x="2" y="59"/>
                </a:cxn>
                <a:cxn ang="0">
                  <a:pos x="0" y="47"/>
                </a:cxn>
                <a:cxn ang="0">
                  <a:pos x="7" y="45"/>
                </a:cxn>
                <a:cxn ang="0">
                  <a:pos x="14" y="42"/>
                </a:cxn>
                <a:cxn ang="0">
                  <a:pos x="21" y="40"/>
                </a:cxn>
                <a:cxn ang="0">
                  <a:pos x="28" y="38"/>
                </a:cxn>
                <a:cxn ang="0">
                  <a:pos x="35" y="35"/>
                </a:cxn>
                <a:cxn ang="0">
                  <a:pos x="45" y="33"/>
                </a:cxn>
                <a:cxn ang="0">
                  <a:pos x="52" y="31"/>
                </a:cxn>
                <a:cxn ang="0">
                  <a:pos x="59" y="28"/>
                </a:cxn>
              </a:cxnLst>
              <a:rect l="0" t="0" r="r" b="b"/>
              <a:pathLst>
                <a:path w="172" h="182">
                  <a:moveTo>
                    <a:pt x="59" y="28"/>
                  </a:moveTo>
                  <a:lnTo>
                    <a:pt x="59" y="33"/>
                  </a:lnTo>
                  <a:lnTo>
                    <a:pt x="64" y="31"/>
                  </a:lnTo>
                  <a:lnTo>
                    <a:pt x="64" y="28"/>
                  </a:lnTo>
                  <a:lnTo>
                    <a:pt x="73" y="23"/>
                  </a:lnTo>
                  <a:lnTo>
                    <a:pt x="85" y="21"/>
                  </a:lnTo>
                  <a:lnTo>
                    <a:pt x="94" y="16"/>
                  </a:lnTo>
                  <a:lnTo>
                    <a:pt x="106" y="14"/>
                  </a:lnTo>
                  <a:lnTo>
                    <a:pt x="116" y="9"/>
                  </a:lnTo>
                  <a:lnTo>
                    <a:pt x="127" y="7"/>
                  </a:lnTo>
                  <a:lnTo>
                    <a:pt x="137" y="2"/>
                  </a:lnTo>
                  <a:lnTo>
                    <a:pt x="149" y="0"/>
                  </a:lnTo>
                  <a:lnTo>
                    <a:pt x="149" y="0"/>
                  </a:lnTo>
                  <a:lnTo>
                    <a:pt x="151" y="7"/>
                  </a:lnTo>
                  <a:lnTo>
                    <a:pt x="153" y="16"/>
                  </a:lnTo>
                  <a:lnTo>
                    <a:pt x="156" y="23"/>
                  </a:lnTo>
                  <a:lnTo>
                    <a:pt x="158" y="31"/>
                  </a:lnTo>
                  <a:lnTo>
                    <a:pt x="163" y="42"/>
                  </a:lnTo>
                  <a:lnTo>
                    <a:pt x="165" y="52"/>
                  </a:lnTo>
                  <a:lnTo>
                    <a:pt x="170" y="59"/>
                  </a:lnTo>
                  <a:lnTo>
                    <a:pt x="170" y="66"/>
                  </a:lnTo>
                  <a:lnTo>
                    <a:pt x="172" y="73"/>
                  </a:lnTo>
                  <a:lnTo>
                    <a:pt x="172" y="76"/>
                  </a:lnTo>
                  <a:lnTo>
                    <a:pt x="172" y="85"/>
                  </a:lnTo>
                  <a:lnTo>
                    <a:pt x="165" y="85"/>
                  </a:lnTo>
                  <a:lnTo>
                    <a:pt x="153" y="92"/>
                  </a:lnTo>
                  <a:lnTo>
                    <a:pt x="137" y="104"/>
                  </a:lnTo>
                  <a:lnTo>
                    <a:pt x="127" y="104"/>
                  </a:lnTo>
                  <a:lnTo>
                    <a:pt x="118" y="111"/>
                  </a:lnTo>
                  <a:lnTo>
                    <a:pt x="87" y="125"/>
                  </a:lnTo>
                  <a:lnTo>
                    <a:pt x="78" y="125"/>
                  </a:lnTo>
                  <a:lnTo>
                    <a:pt x="73" y="137"/>
                  </a:lnTo>
                  <a:lnTo>
                    <a:pt x="61" y="147"/>
                  </a:lnTo>
                  <a:lnTo>
                    <a:pt x="30" y="177"/>
                  </a:lnTo>
                  <a:lnTo>
                    <a:pt x="28" y="182"/>
                  </a:lnTo>
                  <a:lnTo>
                    <a:pt x="21" y="175"/>
                  </a:lnTo>
                  <a:lnTo>
                    <a:pt x="14" y="170"/>
                  </a:lnTo>
                  <a:lnTo>
                    <a:pt x="21" y="163"/>
                  </a:lnTo>
                  <a:lnTo>
                    <a:pt x="26" y="158"/>
                  </a:lnTo>
                  <a:lnTo>
                    <a:pt x="28" y="154"/>
                  </a:lnTo>
                  <a:lnTo>
                    <a:pt x="30" y="149"/>
                  </a:lnTo>
                  <a:lnTo>
                    <a:pt x="28" y="147"/>
                  </a:lnTo>
                  <a:lnTo>
                    <a:pt x="23" y="142"/>
                  </a:lnTo>
                  <a:lnTo>
                    <a:pt x="21" y="130"/>
                  </a:lnTo>
                  <a:lnTo>
                    <a:pt x="16" y="118"/>
                  </a:lnTo>
                  <a:lnTo>
                    <a:pt x="14" y="106"/>
                  </a:lnTo>
                  <a:lnTo>
                    <a:pt x="12" y="94"/>
                  </a:lnTo>
                  <a:lnTo>
                    <a:pt x="7" y="83"/>
                  </a:lnTo>
                  <a:lnTo>
                    <a:pt x="4" y="71"/>
                  </a:lnTo>
                  <a:lnTo>
                    <a:pt x="2" y="59"/>
                  </a:lnTo>
                  <a:lnTo>
                    <a:pt x="0" y="47"/>
                  </a:lnTo>
                  <a:lnTo>
                    <a:pt x="7" y="45"/>
                  </a:lnTo>
                  <a:lnTo>
                    <a:pt x="14" y="42"/>
                  </a:lnTo>
                  <a:lnTo>
                    <a:pt x="21" y="40"/>
                  </a:lnTo>
                  <a:lnTo>
                    <a:pt x="28" y="38"/>
                  </a:lnTo>
                  <a:lnTo>
                    <a:pt x="35" y="35"/>
                  </a:lnTo>
                  <a:lnTo>
                    <a:pt x="45" y="33"/>
                  </a:lnTo>
                  <a:lnTo>
                    <a:pt x="52" y="31"/>
                  </a:lnTo>
                  <a:lnTo>
                    <a:pt x="59" y="28"/>
                  </a:lnTo>
                  <a:close/>
                </a:path>
              </a:pathLst>
            </a:custGeom>
            <a:solidFill>
              <a:srgbClr val="3769FF"/>
            </a:solidFill>
            <a:ln w="6350">
              <a:solidFill>
                <a:srgbClr val="91B9FF"/>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7" name="Utah">
              <a:extLst>
                <a:ext uri="{FF2B5EF4-FFF2-40B4-BE49-F238E27FC236}">
                  <a16:creationId xmlns:a16="http://schemas.microsoft.com/office/drawing/2014/main" id="{EDD2009F-2223-B36B-2B37-2459912F7BB5}"/>
                </a:ext>
              </a:extLst>
            </p:cNvPr>
            <p:cNvSpPr>
              <a:spLocks noChangeAspect="1"/>
            </p:cNvSpPr>
            <p:nvPr/>
          </p:nvSpPr>
          <p:spPr bwMode="gray">
            <a:xfrm>
              <a:off x="4886868" y="3047834"/>
              <a:ext cx="794713" cy="1062422"/>
            </a:xfrm>
            <a:custGeom>
              <a:avLst/>
              <a:gdLst/>
              <a:ahLst/>
              <a:cxnLst>
                <a:cxn ang="0">
                  <a:pos x="154" y="10"/>
                </a:cxn>
                <a:cxn ang="0">
                  <a:pos x="190" y="17"/>
                </a:cxn>
                <a:cxn ang="0">
                  <a:pos x="225" y="21"/>
                </a:cxn>
                <a:cxn ang="0">
                  <a:pos x="261" y="26"/>
                </a:cxn>
                <a:cxn ang="0">
                  <a:pos x="294" y="31"/>
                </a:cxn>
                <a:cxn ang="0">
                  <a:pos x="329" y="38"/>
                </a:cxn>
                <a:cxn ang="0">
                  <a:pos x="365" y="43"/>
                </a:cxn>
                <a:cxn ang="0">
                  <a:pos x="379" y="59"/>
                </a:cxn>
                <a:cxn ang="0">
                  <a:pos x="377" y="92"/>
                </a:cxn>
                <a:cxn ang="0">
                  <a:pos x="372" y="123"/>
                </a:cxn>
                <a:cxn ang="0">
                  <a:pos x="367" y="154"/>
                </a:cxn>
                <a:cxn ang="0">
                  <a:pos x="388" y="173"/>
                </a:cxn>
                <a:cxn ang="0">
                  <a:pos x="436" y="180"/>
                </a:cxn>
                <a:cxn ang="0">
                  <a:pos x="485" y="187"/>
                </a:cxn>
                <a:cxn ang="0">
                  <a:pos x="533" y="192"/>
                </a:cxn>
                <a:cxn ang="0">
                  <a:pos x="552" y="225"/>
                </a:cxn>
                <a:cxn ang="0">
                  <a:pos x="547" y="289"/>
                </a:cxn>
                <a:cxn ang="0">
                  <a:pos x="540" y="353"/>
                </a:cxn>
                <a:cxn ang="0">
                  <a:pos x="533" y="417"/>
                </a:cxn>
                <a:cxn ang="0">
                  <a:pos x="526" y="478"/>
                </a:cxn>
                <a:cxn ang="0">
                  <a:pos x="521" y="542"/>
                </a:cxn>
                <a:cxn ang="0">
                  <a:pos x="514" y="606"/>
                </a:cxn>
                <a:cxn ang="0">
                  <a:pos x="507" y="670"/>
                </a:cxn>
                <a:cxn ang="0">
                  <a:pos x="471" y="698"/>
                </a:cxn>
                <a:cxn ang="0">
                  <a:pos x="410" y="689"/>
                </a:cxn>
                <a:cxn ang="0">
                  <a:pos x="346" y="682"/>
                </a:cxn>
                <a:cxn ang="0">
                  <a:pos x="284" y="675"/>
                </a:cxn>
                <a:cxn ang="0">
                  <a:pos x="220" y="665"/>
                </a:cxn>
                <a:cxn ang="0">
                  <a:pos x="159" y="656"/>
                </a:cxn>
                <a:cxn ang="0">
                  <a:pos x="95" y="646"/>
                </a:cxn>
                <a:cxn ang="0">
                  <a:pos x="34" y="637"/>
                </a:cxn>
                <a:cxn ang="0">
                  <a:pos x="5" y="611"/>
                </a:cxn>
                <a:cxn ang="0">
                  <a:pos x="10" y="571"/>
                </a:cxn>
                <a:cxn ang="0">
                  <a:pos x="17" y="533"/>
                </a:cxn>
                <a:cxn ang="0">
                  <a:pos x="24" y="492"/>
                </a:cxn>
                <a:cxn ang="0">
                  <a:pos x="29" y="455"/>
                </a:cxn>
                <a:cxn ang="0">
                  <a:pos x="36" y="414"/>
                </a:cxn>
                <a:cxn ang="0">
                  <a:pos x="41" y="374"/>
                </a:cxn>
                <a:cxn ang="0">
                  <a:pos x="48" y="336"/>
                </a:cxn>
                <a:cxn ang="0">
                  <a:pos x="55" y="296"/>
                </a:cxn>
                <a:cxn ang="0">
                  <a:pos x="62" y="256"/>
                </a:cxn>
                <a:cxn ang="0">
                  <a:pos x="67" y="218"/>
                </a:cxn>
                <a:cxn ang="0">
                  <a:pos x="74" y="178"/>
                </a:cxn>
                <a:cxn ang="0">
                  <a:pos x="81" y="140"/>
                </a:cxn>
                <a:cxn ang="0">
                  <a:pos x="86" y="100"/>
                </a:cxn>
                <a:cxn ang="0">
                  <a:pos x="93" y="59"/>
                </a:cxn>
                <a:cxn ang="0">
                  <a:pos x="100" y="21"/>
                </a:cxn>
                <a:cxn ang="0">
                  <a:pos x="121" y="5"/>
                </a:cxn>
              </a:cxnLst>
              <a:rect l="0" t="0" r="r" b="b"/>
              <a:pathLst>
                <a:path w="556" h="701">
                  <a:moveTo>
                    <a:pt x="138" y="7"/>
                  </a:moveTo>
                  <a:lnTo>
                    <a:pt x="154" y="10"/>
                  </a:lnTo>
                  <a:lnTo>
                    <a:pt x="173" y="12"/>
                  </a:lnTo>
                  <a:lnTo>
                    <a:pt x="190" y="17"/>
                  </a:lnTo>
                  <a:lnTo>
                    <a:pt x="206" y="19"/>
                  </a:lnTo>
                  <a:lnTo>
                    <a:pt x="225" y="21"/>
                  </a:lnTo>
                  <a:lnTo>
                    <a:pt x="242" y="24"/>
                  </a:lnTo>
                  <a:lnTo>
                    <a:pt x="261" y="26"/>
                  </a:lnTo>
                  <a:lnTo>
                    <a:pt x="277" y="28"/>
                  </a:lnTo>
                  <a:lnTo>
                    <a:pt x="294" y="31"/>
                  </a:lnTo>
                  <a:lnTo>
                    <a:pt x="313" y="36"/>
                  </a:lnTo>
                  <a:lnTo>
                    <a:pt x="329" y="38"/>
                  </a:lnTo>
                  <a:lnTo>
                    <a:pt x="346" y="40"/>
                  </a:lnTo>
                  <a:lnTo>
                    <a:pt x="365" y="43"/>
                  </a:lnTo>
                  <a:lnTo>
                    <a:pt x="381" y="45"/>
                  </a:lnTo>
                  <a:lnTo>
                    <a:pt x="379" y="59"/>
                  </a:lnTo>
                  <a:lnTo>
                    <a:pt x="377" y="76"/>
                  </a:lnTo>
                  <a:lnTo>
                    <a:pt x="377" y="92"/>
                  </a:lnTo>
                  <a:lnTo>
                    <a:pt x="374" y="107"/>
                  </a:lnTo>
                  <a:lnTo>
                    <a:pt x="372" y="123"/>
                  </a:lnTo>
                  <a:lnTo>
                    <a:pt x="369" y="140"/>
                  </a:lnTo>
                  <a:lnTo>
                    <a:pt x="367" y="154"/>
                  </a:lnTo>
                  <a:lnTo>
                    <a:pt x="365" y="171"/>
                  </a:lnTo>
                  <a:lnTo>
                    <a:pt x="388" y="173"/>
                  </a:lnTo>
                  <a:lnTo>
                    <a:pt x="412" y="178"/>
                  </a:lnTo>
                  <a:lnTo>
                    <a:pt x="436" y="180"/>
                  </a:lnTo>
                  <a:lnTo>
                    <a:pt x="462" y="182"/>
                  </a:lnTo>
                  <a:lnTo>
                    <a:pt x="485" y="187"/>
                  </a:lnTo>
                  <a:lnTo>
                    <a:pt x="509" y="189"/>
                  </a:lnTo>
                  <a:lnTo>
                    <a:pt x="533" y="192"/>
                  </a:lnTo>
                  <a:lnTo>
                    <a:pt x="556" y="194"/>
                  </a:lnTo>
                  <a:lnTo>
                    <a:pt x="552" y="225"/>
                  </a:lnTo>
                  <a:lnTo>
                    <a:pt x="549" y="258"/>
                  </a:lnTo>
                  <a:lnTo>
                    <a:pt x="547" y="289"/>
                  </a:lnTo>
                  <a:lnTo>
                    <a:pt x="542" y="322"/>
                  </a:lnTo>
                  <a:lnTo>
                    <a:pt x="540" y="353"/>
                  </a:lnTo>
                  <a:lnTo>
                    <a:pt x="535" y="384"/>
                  </a:lnTo>
                  <a:lnTo>
                    <a:pt x="533" y="417"/>
                  </a:lnTo>
                  <a:lnTo>
                    <a:pt x="530" y="448"/>
                  </a:lnTo>
                  <a:lnTo>
                    <a:pt x="526" y="478"/>
                  </a:lnTo>
                  <a:lnTo>
                    <a:pt x="523" y="511"/>
                  </a:lnTo>
                  <a:lnTo>
                    <a:pt x="521" y="542"/>
                  </a:lnTo>
                  <a:lnTo>
                    <a:pt x="516" y="575"/>
                  </a:lnTo>
                  <a:lnTo>
                    <a:pt x="514" y="606"/>
                  </a:lnTo>
                  <a:lnTo>
                    <a:pt x="509" y="637"/>
                  </a:lnTo>
                  <a:lnTo>
                    <a:pt x="507" y="670"/>
                  </a:lnTo>
                  <a:lnTo>
                    <a:pt x="504" y="701"/>
                  </a:lnTo>
                  <a:lnTo>
                    <a:pt x="471" y="698"/>
                  </a:lnTo>
                  <a:lnTo>
                    <a:pt x="440" y="694"/>
                  </a:lnTo>
                  <a:lnTo>
                    <a:pt x="410" y="689"/>
                  </a:lnTo>
                  <a:lnTo>
                    <a:pt x="377" y="687"/>
                  </a:lnTo>
                  <a:lnTo>
                    <a:pt x="346" y="682"/>
                  </a:lnTo>
                  <a:lnTo>
                    <a:pt x="315" y="677"/>
                  </a:lnTo>
                  <a:lnTo>
                    <a:pt x="284" y="675"/>
                  </a:lnTo>
                  <a:lnTo>
                    <a:pt x="251" y="670"/>
                  </a:lnTo>
                  <a:lnTo>
                    <a:pt x="220" y="665"/>
                  </a:lnTo>
                  <a:lnTo>
                    <a:pt x="190" y="661"/>
                  </a:lnTo>
                  <a:lnTo>
                    <a:pt x="159" y="656"/>
                  </a:lnTo>
                  <a:lnTo>
                    <a:pt x="126" y="651"/>
                  </a:lnTo>
                  <a:lnTo>
                    <a:pt x="95" y="646"/>
                  </a:lnTo>
                  <a:lnTo>
                    <a:pt x="64" y="642"/>
                  </a:lnTo>
                  <a:lnTo>
                    <a:pt x="34" y="637"/>
                  </a:lnTo>
                  <a:lnTo>
                    <a:pt x="0" y="630"/>
                  </a:lnTo>
                  <a:lnTo>
                    <a:pt x="5" y="611"/>
                  </a:lnTo>
                  <a:lnTo>
                    <a:pt x="8" y="592"/>
                  </a:lnTo>
                  <a:lnTo>
                    <a:pt x="10" y="571"/>
                  </a:lnTo>
                  <a:lnTo>
                    <a:pt x="15" y="552"/>
                  </a:lnTo>
                  <a:lnTo>
                    <a:pt x="17" y="533"/>
                  </a:lnTo>
                  <a:lnTo>
                    <a:pt x="19" y="511"/>
                  </a:lnTo>
                  <a:lnTo>
                    <a:pt x="24" y="492"/>
                  </a:lnTo>
                  <a:lnTo>
                    <a:pt x="27" y="474"/>
                  </a:lnTo>
                  <a:lnTo>
                    <a:pt x="29" y="455"/>
                  </a:lnTo>
                  <a:lnTo>
                    <a:pt x="31" y="433"/>
                  </a:lnTo>
                  <a:lnTo>
                    <a:pt x="36" y="414"/>
                  </a:lnTo>
                  <a:lnTo>
                    <a:pt x="38" y="395"/>
                  </a:lnTo>
                  <a:lnTo>
                    <a:pt x="41" y="374"/>
                  </a:lnTo>
                  <a:lnTo>
                    <a:pt x="45" y="355"/>
                  </a:lnTo>
                  <a:lnTo>
                    <a:pt x="48" y="336"/>
                  </a:lnTo>
                  <a:lnTo>
                    <a:pt x="50" y="315"/>
                  </a:lnTo>
                  <a:lnTo>
                    <a:pt x="55" y="296"/>
                  </a:lnTo>
                  <a:lnTo>
                    <a:pt x="57" y="277"/>
                  </a:lnTo>
                  <a:lnTo>
                    <a:pt x="62" y="256"/>
                  </a:lnTo>
                  <a:lnTo>
                    <a:pt x="64" y="237"/>
                  </a:lnTo>
                  <a:lnTo>
                    <a:pt x="67" y="218"/>
                  </a:lnTo>
                  <a:lnTo>
                    <a:pt x="71" y="199"/>
                  </a:lnTo>
                  <a:lnTo>
                    <a:pt x="74" y="178"/>
                  </a:lnTo>
                  <a:lnTo>
                    <a:pt x="76" y="159"/>
                  </a:lnTo>
                  <a:lnTo>
                    <a:pt x="81" y="140"/>
                  </a:lnTo>
                  <a:lnTo>
                    <a:pt x="83" y="118"/>
                  </a:lnTo>
                  <a:lnTo>
                    <a:pt x="86" y="100"/>
                  </a:lnTo>
                  <a:lnTo>
                    <a:pt x="90" y="81"/>
                  </a:lnTo>
                  <a:lnTo>
                    <a:pt x="93" y="59"/>
                  </a:lnTo>
                  <a:lnTo>
                    <a:pt x="97" y="40"/>
                  </a:lnTo>
                  <a:lnTo>
                    <a:pt x="100" y="21"/>
                  </a:lnTo>
                  <a:lnTo>
                    <a:pt x="102" y="0"/>
                  </a:lnTo>
                  <a:lnTo>
                    <a:pt x="121" y="5"/>
                  </a:lnTo>
                  <a:lnTo>
                    <a:pt x="138" y="7"/>
                  </a:lnTo>
                  <a:close/>
                </a:path>
              </a:pathLst>
            </a:custGeom>
            <a:solidFill>
              <a:srgbClr val="3769FF"/>
            </a:solidFill>
            <a:ln w="6350">
              <a:solidFill>
                <a:srgbClr val="91B9FF"/>
              </a:solidFill>
              <a:round/>
              <a:headEnd/>
              <a:tailEnd/>
            </a:ln>
          </p:spPr>
          <p:txBody>
            <a:bodyPr lIns="164549" tIns="137124"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8" name="New Mexico">
              <a:extLst>
                <a:ext uri="{FF2B5EF4-FFF2-40B4-BE49-F238E27FC236}">
                  <a16:creationId xmlns:a16="http://schemas.microsoft.com/office/drawing/2014/main" id="{631F736D-5882-A1DB-CB87-443BE766A4B4}"/>
                </a:ext>
              </a:extLst>
            </p:cNvPr>
            <p:cNvSpPr>
              <a:spLocks noChangeAspect="1"/>
            </p:cNvSpPr>
            <p:nvPr/>
          </p:nvSpPr>
          <p:spPr bwMode="gray">
            <a:xfrm>
              <a:off x="5510065" y="4110256"/>
              <a:ext cx="973381" cy="1097279"/>
            </a:xfrm>
            <a:custGeom>
              <a:avLst/>
              <a:gdLst/>
              <a:ahLst/>
              <a:cxnLst>
                <a:cxn ang="0">
                  <a:pos x="286" y="686"/>
                </a:cxn>
                <a:cxn ang="0">
                  <a:pos x="262" y="684"/>
                </a:cxn>
                <a:cxn ang="0">
                  <a:pos x="213" y="679"/>
                </a:cxn>
                <a:cxn ang="0">
                  <a:pos x="165" y="675"/>
                </a:cxn>
                <a:cxn ang="0">
                  <a:pos x="118" y="672"/>
                </a:cxn>
                <a:cxn ang="0">
                  <a:pos x="94" y="684"/>
                </a:cxn>
                <a:cxn ang="0">
                  <a:pos x="92" y="710"/>
                </a:cxn>
                <a:cxn ang="0">
                  <a:pos x="52" y="722"/>
                </a:cxn>
                <a:cxn ang="0">
                  <a:pos x="0" y="717"/>
                </a:cxn>
                <a:cxn ang="0">
                  <a:pos x="7" y="627"/>
                </a:cxn>
                <a:cxn ang="0">
                  <a:pos x="16" y="537"/>
                </a:cxn>
                <a:cxn ang="0">
                  <a:pos x="23" y="447"/>
                </a:cxn>
                <a:cxn ang="0">
                  <a:pos x="33" y="357"/>
                </a:cxn>
                <a:cxn ang="0">
                  <a:pos x="42" y="270"/>
                </a:cxn>
                <a:cxn ang="0">
                  <a:pos x="49" y="180"/>
                </a:cxn>
                <a:cxn ang="0">
                  <a:pos x="59" y="90"/>
                </a:cxn>
                <a:cxn ang="0">
                  <a:pos x="68" y="0"/>
                </a:cxn>
                <a:cxn ang="0">
                  <a:pos x="144" y="7"/>
                </a:cxn>
                <a:cxn ang="0">
                  <a:pos x="220" y="14"/>
                </a:cxn>
                <a:cxn ang="0">
                  <a:pos x="298" y="21"/>
                </a:cxn>
                <a:cxn ang="0">
                  <a:pos x="373" y="28"/>
                </a:cxn>
                <a:cxn ang="0">
                  <a:pos x="451" y="33"/>
                </a:cxn>
                <a:cxn ang="0">
                  <a:pos x="527" y="38"/>
                </a:cxn>
                <a:cxn ang="0">
                  <a:pos x="605" y="40"/>
                </a:cxn>
                <a:cxn ang="0">
                  <a:pos x="681" y="45"/>
                </a:cxn>
                <a:cxn ang="0">
                  <a:pos x="681" y="76"/>
                </a:cxn>
                <a:cxn ang="0">
                  <a:pos x="679" y="106"/>
                </a:cxn>
                <a:cxn ang="0">
                  <a:pos x="674" y="144"/>
                </a:cxn>
                <a:cxn ang="0">
                  <a:pos x="671" y="215"/>
                </a:cxn>
                <a:cxn ang="0">
                  <a:pos x="669" y="286"/>
                </a:cxn>
                <a:cxn ang="0">
                  <a:pos x="667" y="357"/>
                </a:cxn>
                <a:cxn ang="0">
                  <a:pos x="662" y="428"/>
                </a:cxn>
                <a:cxn ang="0">
                  <a:pos x="660" y="499"/>
                </a:cxn>
                <a:cxn ang="0">
                  <a:pos x="657" y="570"/>
                </a:cxn>
                <a:cxn ang="0">
                  <a:pos x="655" y="641"/>
                </a:cxn>
                <a:cxn ang="0">
                  <a:pos x="629" y="677"/>
                </a:cxn>
                <a:cxn ang="0">
                  <a:pos x="582" y="675"/>
                </a:cxn>
                <a:cxn ang="0">
                  <a:pos x="532" y="672"/>
                </a:cxn>
                <a:cxn ang="0">
                  <a:pos x="485" y="670"/>
                </a:cxn>
                <a:cxn ang="0">
                  <a:pos x="435" y="667"/>
                </a:cxn>
                <a:cxn ang="0">
                  <a:pos x="385" y="663"/>
                </a:cxn>
                <a:cxn ang="0">
                  <a:pos x="338" y="660"/>
                </a:cxn>
                <a:cxn ang="0">
                  <a:pos x="288" y="658"/>
                </a:cxn>
                <a:cxn ang="0">
                  <a:pos x="265" y="656"/>
                </a:cxn>
                <a:cxn ang="0">
                  <a:pos x="274" y="679"/>
                </a:cxn>
              </a:cxnLst>
              <a:rect l="0" t="0" r="r" b="b"/>
              <a:pathLst>
                <a:path w="681" h="724">
                  <a:moveTo>
                    <a:pt x="274" y="679"/>
                  </a:moveTo>
                  <a:lnTo>
                    <a:pt x="286" y="686"/>
                  </a:lnTo>
                  <a:lnTo>
                    <a:pt x="286" y="686"/>
                  </a:lnTo>
                  <a:lnTo>
                    <a:pt x="262" y="684"/>
                  </a:lnTo>
                  <a:lnTo>
                    <a:pt x="239" y="682"/>
                  </a:lnTo>
                  <a:lnTo>
                    <a:pt x="213" y="679"/>
                  </a:lnTo>
                  <a:lnTo>
                    <a:pt x="189" y="677"/>
                  </a:lnTo>
                  <a:lnTo>
                    <a:pt x="165" y="675"/>
                  </a:lnTo>
                  <a:lnTo>
                    <a:pt x="142" y="675"/>
                  </a:lnTo>
                  <a:lnTo>
                    <a:pt x="118" y="672"/>
                  </a:lnTo>
                  <a:lnTo>
                    <a:pt x="94" y="670"/>
                  </a:lnTo>
                  <a:lnTo>
                    <a:pt x="94" y="684"/>
                  </a:lnTo>
                  <a:lnTo>
                    <a:pt x="92" y="696"/>
                  </a:lnTo>
                  <a:lnTo>
                    <a:pt x="92" y="710"/>
                  </a:lnTo>
                  <a:lnTo>
                    <a:pt x="90" y="724"/>
                  </a:lnTo>
                  <a:lnTo>
                    <a:pt x="52" y="722"/>
                  </a:lnTo>
                  <a:lnTo>
                    <a:pt x="12" y="717"/>
                  </a:lnTo>
                  <a:lnTo>
                    <a:pt x="0" y="717"/>
                  </a:lnTo>
                  <a:lnTo>
                    <a:pt x="2" y="672"/>
                  </a:lnTo>
                  <a:lnTo>
                    <a:pt x="7" y="627"/>
                  </a:lnTo>
                  <a:lnTo>
                    <a:pt x="12" y="582"/>
                  </a:lnTo>
                  <a:lnTo>
                    <a:pt x="16" y="537"/>
                  </a:lnTo>
                  <a:lnTo>
                    <a:pt x="19" y="492"/>
                  </a:lnTo>
                  <a:lnTo>
                    <a:pt x="23" y="447"/>
                  </a:lnTo>
                  <a:lnTo>
                    <a:pt x="28" y="402"/>
                  </a:lnTo>
                  <a:lnTo>
                    <a:pt x="33" y="357"/>
                  </a:lnTo>
                  <a:lnTo>
                    <a:pt x="38" y="315"/>
                  </a:lnTo>
                  <a:lnTo>
                    <a:pt x="42" y="270"/>
                  </a:lnTo>
                  <a:lnTo>
                    <a:pt x="45" y="225"/>
                  </a:lnTo>
                  <a:lnTo>
                    <a:pt x="49" y="180"/>
                  </a:lnTo>
                  <a:lnTo>
                    <a:pt x="54" y="135"/>
                  </a:lnTo>
                  <a:lnTo>
                    <a:pt x="59" y="90"/>
                  </a:lnTo>
                  <a:lnTo>
                    <a:pt x="64" y="45"/>
                  </a:lnTo>
                  <a:lnTo>
                    <a:pt x="68" y="0"/>
                  </a:lnTo>
                  <a:lnTo>
                    <a:pt x="106" y="5"/>
                  </a:lnTo>
                  <a:lnTo>
                    <a:pt x="144" y="7"/>
                  </a:lnTo>
                  <a:lnTo>
                    <a:pt x="182" y="12"/>
                  </a:lnTo>
                  <a:lnTo>
                    <a:pt x="220" y="14"/>
                  </a:lnTo>
                  <a:lnTo>
                    <a:pt x="260" y="19"/>
                  </a:lnTo>
                  <a:lnTo>
                    <a:pt x="298" y="21"/>
                  </a:lnTo>
                  <a:lnTo>
                    <a:pt x="336" y="24"/>
                  </a:lnTo>
                  <a:lnTo>
                    <a:pt x="373" y="28"/>
                  </a:lnTo>
                  <a:lnTo>
                    <a:pt x="411" y="31"/>
                  </a:lnTo>
                  <a:lnTo>
                    <a:pt x="451" y="33"/>
                  </a:lnTo>
                  <a:lnTo>
                    <a:pt x="489" y="35"/>
                  </a:lnTo>
                  <a:lnTo>
                    <a:pt x="527" y="38"/>
                  </a:lnTo>
                  <a:lnTo>
                    <a:pt x="565" y="40"/>
                  </a:lnTo>
                  <a:lnTo>
                    <a:pt x="605" y="40"/>
                  </a:lnTo>
                  <a:lnTo>
                    <a:pt x="643" y="42"/>
                  </a:lnTo>
                  <a:lnTo>
                    <a:pt x="681" y="45"/>
                  </a:lnTo>
                  <a:lnTo>
                    <a:pt x="681" y="59"/>
                  </a:lnTo>
                  <a:lnTo>
                    <a:pt x="681" y="76"/>
                  </a:lnTo>
                  <a:lnTo>
                    <a:pt x="681" y="92"/>
                  </a:lnTo>
                  <a:lnTo>
                    <a:pt x="679" y="106"/>
                  </a:lnTo>
                  <a:lnTo>
                    <a:pt x="674" y="106"/>
                  </a:lnTo>
                  <a:lnTo>
                    <a:pt x="674" y="144"/>
                  </a:lnTo>
                  <a:lnTo>
                    <a:pt x="671" y="180"/>
                  </a:lnTo>
                  <a:lnTo>
                    <a:pt x="671" y="215"/>
                  </a:lnTo>
                  <a:lnTo>
                    <a:pt x="669" y="251"/>
                  </a:lnTo>
                  <a:lnTo>
                    <a:pt x="669" y="286"/>
                  </a:lnTo>
                  <a:lnTo>
                    <a:pt x="667" y="322"/>
                  </a:lnTo>
                  <a:lnTo>
                    <a:pt x="667" y="357"/>
                  </a:lnTo>
                  <a:lnTo>
                    <a:pt x="664" y="393"/>
                  </a:lnTo>
                  <a:lnTo>
                    <a:pt x="662" y="428"/>
                  </a:lnTo>
                  <a:lnTo>
                    <a:pt x="662" y="464"/>
                  </a:lnTo>
                  <a:lnTo>
                    <a:pt x="660" y="499"/>
                  </a:lnTo>
                  <a:lnTo>
                    <a:pt x="660" y="535"/>
                  </a:lnTo>
                  <a:lnTo>
                    <a:pt x="657" y="570"/>
                  </a:lnTo>
                  <a:lnTo>
                    <a:pt x="657" y="606"/>
                  </a:lnTo>
                  <a:lnTo>
                    <a:pt x="655" y="641"/>
                  </a:lnTo>
                  <a:lnTo>
                    <a:pt x="655" y="677"/>
                  </a:lnTo>
                  <a:lnTo>
                    <a:pt x="629" y="677"/>
                  </a:lnTo>
                  <a:lnTo>
                    <a:pt x="605" y="675"/>
                  </a:lnTo>
                  <a:lnTo>
                    <a:pt x="582" y="675"/>
                  </a:lnTo>
                  <a:lnTo>
                    <a:pt x="556" y="672"/>
                  </a:lnTo>
                  <a:lnTo>
                    <a:pt x="532" y="672"/>
                  </a:lnTo>
                  <a:lnTo>
                    <a:pt x="508" y="670"/>
                  </a:lnTo>
                  <a:lnTo>
                    <a:pt x="485" y="670"/>
                  </a:lnTo>
                  <a:lnTo>
                    <a:pt x="459" y="667"/>
                  </a:lnTo>
                  <a:lnTo>
                    <a:pt x="435" y="667"/>
                  </a:lnTo>
                  <a:lnTo>
                    <a:pt x="411" y="665"/>
                  </a:lnTo>
                  <a:lnTo>
                    <a:pt x="385" y="663"/>
                  </a:lnTo>
                  <a:lnTo>
                    <a:pt x="362" y="663"/>
                  </a:lnTo>
                  <a:lnTo>
                    <a:pt x="338" y="660"/>
                  </a:lnTo>
                  <a:lnTo>
                    <a:pt x="312" y="658"/>
                  </a:lnTo>
                  <a:lnTo>
                    <a:pt x="288" y="658"/>
                  </a:lnTo>
                  <a:lnTo>
                    <a:pt x="265" y="656"/>
                  </a:lnTo>
                  <a:lnTo>
                    <a:pt x="265" y="656"/>
                  </a:lnTo>
                  <a:lnTo>
                    <a:pt x="274" y="679"/>
                  </a:lnTo>
                  <a:lnTo>
                    <a:pt x="274" y="679"/>
                  </a:lnTo>
                  <a:close/>
                </a:path>
              </a:pathLst>
            </a:custGeom>
            <a:solidFill>
              <a:srgbClr val="3769FF"/>
            </a:solidFill>
            <a:ln w="6350">
              <a:solidFill>
                <a:srgbClr val="91B9FF"/>
              </a:solidFill>
              <a:round/>
              <a:headEnd/>
              <a:tailEnd/>
            </a:ln>
          </p:spPr>
          <p:txBody>
            <a:bodyPr lIns="0" rIns="0" bIns="137124"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9" name="Iowa">
              <a:extLst>
                <a:ext uri="{FF2B5EF4-FFF2-40B4-BE49-F238E27FC236}">
                  <a16:creationId xmlns:a16="http://schemas.microsoft.com/office/drawing/2014/main" id="{9D8FE1E0-6A24-06C2-6578-73F8ED341FF4}"/>
                </a:ext>
              </a:extLst>
            </p:cNvPr>
            <p:cNvSpPr>
              <a:spLocks noChangeAspect="1"/>
            </p:cNvSpPr>
            <p:nvPr/>
          </p:nvSpPr>
          <p:spPr bwMode="gray">
            <a:xfrm>
              <a:off x="7364921" y="2864448"/>
              <a:ext cx="886968" cy="616281"/>
            </a:xfrm>
            <a:custGeom>
              <a:avLst/>
              <a:gdLst/>
              <a:ahLst/>
              <a:cxnLst>
                <a:cxn ang="0">
                  <a:pos x="518" y="379"/>
                </a:cxn>
                <a:cxn ang="0">
                  <a:pos x="513" y="398"/>
                </a:cxn>
                <a:cxn ang="0">
                  <a:pos x="496" y="384"/>
                </a:cxn>
                <a:cxn ang="0">
                  <a:pos x="482" y="372"/>
                </a:cxn>
                <a:cxn ang="0">
                  <a:pos x="411" y="379"/>
                </a:cxn>
                <a:cxn ang="0">
                  <a:pos x="338" y="386"/>
                </a:cxn>
                <a:cxn ang="0">
                  <a:pos x="264" y="391"/>
                </a:cxn>
                <a:cxn ang="0">
                  <a:pos x="191" y="398"/>
                </a:cxn>
                <a:cxn ang="0">
                  <a:pos x="118" y="403"/>
                </a:cxn>
                <a:cxn ang="0">
                  <a:pos x="85" y="386"/>
                </a:cxn>
                <a:cxn ang="0">
                  <a:pos x="85" y="344"/>
                </a:cxn>
                <a:cxn ang="0">
                  <a:pos x="78" y="322"/>
                </a:cxn>
                <a:cxn ang="0">
                  <a:pos x="73" y="310"/>
                </a:cxn>
                <a:cxn ang="0">
                  <a:pos x="73" y="294"/>
                </a:cxn>
                <a:cxn ang="0">
                  <a:pos x="68" y="287"/>
                </a:cxn>
                <a:cxn ang="0">
                  <a:pos x="59" y="277"/>
                </a:cxn>
                <a:cxn ang="0">
                  <a:pos x="52" y="244"/>
                </a:cxn>
                <a:cxn ang="0">
                  <a:pos x="44" y="223"/>
                </a:cxn>
                <a:cxn ang="0">
                  <a:pos x="26" y="176"/>
                </a:cxn>
                <a:cxn ang="0">
                  <a:pos x="14" y="154"/>
                </a:cxn>
                <a:cxn ang="0">
                  <a:pos x="2" y="138"/>
                </a:cxn>
                <a:cxn ang="0">
                  <a:pos x="7" y="119"/>
                </a:cxn>
                <a:cxn ang="0">
                  <a:pos x="14" y="88"/>
                </a:cxn>
                <a:cxn ang="0">
                  <a:pos x="11" y="76"/>
                </a:cxn>
                <a:cxn ang="0">
                  <a:pos x="4" y="67"/>
                </a:cxn>
                <a:cxn ang="0">
                  <a:pos x="4" y="55"/>
                </a:cxn>
                <a:cxn ang="0">
                  <a:pos x="14" y="38"/>
                </a:cxn>
                <a:cxn ang="0">
                  <a:pos x="104" y="33"/>
                </a:cxn>
                <a:cxn ang="0">
                  <a:pos x="194" y="29"/>
                </a:cxn>
                <a:cxn ang="0">
                  <a:pos x="283" y="22"/>
                </a:cxn>
                <a:cxn ang="0">
                  <a:pos x="371" y="12"/>
                </a:cxn>
                <a:cxn ang="0">
                  <a:pos x="461" y="5"/>
                </a:cxn>
                <a:cxn ang="0">
                  <a:pos x="496" y="15"/>
                </a:cxn>
                <a:cxn ang="0">
                  <a:pos x="508" y="29"/>
                </a:cxn>
                <a:cxn ang="0">
                  <a:pos x="508" y="67"/>
                </a:cxn>
                <a:cxn ang="0">
                  <a:pos x="529" y="97"/>
                </a:cxn>
                <a:cxn ang="0">
                  <a:pos x="560" y="119"/>
                </a:cxn>
                <a:cxn ang="0">
                  <a:pos x="577" y="135"/>
                </a:cxn>
                <a:cxn ang="0">
                  <a:pos x="593" y="154"/>
                </a:cxn>
                <a:cxn ang="0">
                  <a:pos x="615" y="173"/>
                </a:cxn>
                <a:cxn ang="0">
                  <a:pos x="610" y="204"/>
                </a:cxn>
                <a:cxn ang="0">
                  <a:pos x="600" y="230"/>
                </a:cxn>
                <a:cxn ang="0">
                  <a:pos x="565" y="256"/>
                </a:cxn>
                <a:cxn ang="0">
                  <a:pos x="536" y="282"/>
                </a:cxn>
                <a:cxn ang="0">
                  <a:pos x="551" y="306"/>
                </a:cxn>
                <a:cxn ang="0">
                  <a:pos x="541" y="348"/>
                </a:cxn>
              </a:cxnLst>
              <a:rect l="0" t="0" r="r" b="b"/>
              <a:pathLst>
                <a:path w="615" h="403">
                  <a:moveTo>
                    <a:pt x="532" y="363"/>
                  </a:moveTo>
                  <a:lnTo>
                    <a:pt x="520" y="370"/>
                  </a:lnTo>
                  <a:lnTo>
                    <a:pt x="518" y="379"/>
                  </a:lnTo>
                  <a:lnTo>
                    <a:pt x="520" y="391"/>
                  </a:lnTo>
                  <a:lnTo>
                    <a:pt x="518" y="396"/>
                  </a:lnTo>
                  <a:lnTo>
                    <a:pt x="513" y="398"/>
                  </a:lnTo>
                  <a:lnTo>
                    <a:pt x="506" y="393"/>
                  </a:lnTo>
                  <a:lnTo>
                    <a:pt x="503" y="389"/>
                  </a:lnTo>
                  <a:lnTo>
                    <a:pt x="496" y="384"/>
                  </a:lnTo>
                  <a:lnTo>
                    <a:pt x="494" y="381"/>
                  </a:lnTo>
                  <a:lnTo>
                    <a:pt x="489" y="379"/>
                  </a:lnTo>
                  <a:lnTo>
                    <a:pt x="482" y="372"/>
                  </a:lnTo>
                  <a:lnTo>
                    <a:pt x="458" y="374"/>
                  </a:lnTo>
                  <a:lnTo>
                    <a:pt x="435" y="377"/>
                  </a:lnTo>
                  <a:lnTo>
                    <a:pt x="411" y="379"/>
                  </a:lnTo>
                  <a:lnTo>
                    <a:pt x="385" y="381"/>
                  </a:lnTo>
                  <a:lnTo>
                    <a:pt x="361" y="384"/>
                  </a:lnTo>
                  <a:lnTo>
                    <a:pt x="338" y="386"/>
                  </a:lnTo>
                  <a:lnTo>
                    <a:pt x="314" y="389"/>
                  </a:lnTo>
                  <a:lnTo>
                    <a:pt x="288" y="389"/>
                  </a:lnTo>
                  <a:lnTo>
                    <a:pt x="264" y="391"/>
                  </a:lnTo>
                  <a:lnTo>
                    <a:pt x="241" y="393"/>
                  </a:lnTo>
                  <a:lnTo>
                    <a:pt x="217" y="396"/>
                  </a:lnTo>
                  <a:lnTo>
                    <a:pt x="191" y="398"/>
                  </a:lnTo>
                  <a:lnTo>
                    <a:pt x="167" y="398"/>
                  </a:lnTo>
                  <a:lnTo>
                    <a:pt x="144" y="400"/>
                  </a:lnTo>
                  <a:lnTo>
                    <a:pt x="118" y="403"/>
                  </a:lnTo>
                  <a:lnTo>
                    <a:pt x="94" y="403"/>
                  </a:lnTo>
                  <a:lnTo>
                    <a:pt x="89" y="393"/>
                  </a:lnTo>
                  <a:lnTo>
                    <a:pt x="85" y="386"/>
                  </a:lnTo>
                  <a:lnTo>
                    <a:pt x="87" y="381"/>
                  </a:lnTo>
                  <a:lnTo>
                    <a:pt x="87" y="367"/>
                  </a:lnTo>
                  <a:lnTo>
                    <a:pt x="85" y="344"/>
                  </a:lnTo>
                  <a:lnTo>
                    <a:pt x="80" y="329"/>
                  </a:lnTo>
                  <a:lnTo>
                    <a:pt x="78" y="327"/>
                  </a:lnTo>
                  <a:lnTo>
                    <a:pt x="78" y="322"/>
                  </a:lnTo>
                  <a:lnTo>
                    <a:pt x="80" y="318"/>
                  </a:lnTo>
                  <a:lnTo>
                    <a:pt x="78" y="313"/>
                  </a:lnTo>
                  <a:lnTo>
                    <a:pt x="73" y="310"/>
                  </a:lnTo>
                  <a:lnTo>
                    <a:pt x="73" y="306"/>
                  </a:lnTo>
                  <a:lnTo>
                    <a:pt x="73" y="299"/>
                  </a:lnTo>
                  <a:lnTo>
                    <a:pt x="73" y="294"/>
                  </a:lnTo>
                  <a:lnTo>
                    <a:pt x="68" y="294"/>
                  </a:lnTo>
                  <a:lnTo>
                    <a:pt x="68" y="292"/>
                  </a:lnTo>
                  <a:lnTo>
                    <a:pt x="68" y="287"/>
                  </a:lnTo>
                  <a:lnTo>
                    <a:pt x="66" y="284"/>
                  </a:lnTo>
                  <a:lnTo>
                    <a:pt x="61" y="284"/>
                  </a:lnTo>
                  <a:lnTo>
                    <a:pt x="59" y="277"/>
                  </a:lnTo>
                  <a:lnTo>
                    <a:pt x="59" y="261"/>
                  </a:lnTo>
                  <a:lnTo>
                    <a:pt x="56" y="249"/>
                  </a:lnTo>
                  <a:lnTo>
                    <a:pt x="52" y="244"/>
                  </a:lnTo>
                  <a:lnTo>
                    <a:pt x="49" y="237"/>
                  </a:lnTo>
                  <a:lnTo>
                    <a:pt x="49" y="232"/>
                  </a:lnTo>
                  <a:lnTo>
                    <a:pt x="44" y="223"/>
                  </a:lnTo>
                  <a:lnTo>
                    <a:pt x="35" y="211"/>
                  </a:lnTo>
                  <a:lnTo>
                    <a:pt x="28" y="194"/>
                  </a:lnTo>
                  <a:lnTo>
                    <a:pt x="26" y="176"/>
                  </a:lnTo>
                  <a:lnTo>
                    <a:pt x="18" y="164"/>
                  </a:lnTo>
                  <a:lnTo>
                    <a:pt x="16" y="164"/>
                  </a:lnTo>
                  <a:lnTo>
                    <a:pt x="14" y="154"/>
                  </a:lnTo>
                  <a:lnTo>
                    <a:pt x="9" y="149"/>
                  </a:lnTo>
                  <a:lnTo>
                    <a:pt x="9" y="145"/>
                  </a:lnTo>
                  <a:lnTo>
                    <a:pt x="2" y="138"/>
                  </a:lnTo>
                  <a:lnTo>
                    <a:pt x="0" y="133"/>
                  </a:lnTo>
                  <a:lnTo>
                    <a:pt x="2" y="128"/>
                  </a:lnTo>
                  <a:lnTo>
                    <a:pt x="7" y="119"/>
                  </a:lnTo>
                  <a:lnTo>
                    <a:pt x="9" y="105"/>
                  </a:lnTo>
                  <a:lnTo>
                    <a:pt x="11" y="95"/>
                  </a:lnTo>
                  <a:lnTo>
                    <a:pt x="14" y="88"/>
                  </a:lnTo>
                  <a:lnTo>
                    <a:pt x="14" y="86"/>
                  </a:lnTo>
                  <a:lnTo>
                    <a:pt x="14" y="81"/>
                  </a:lnTo>
                  <a:lnTo>
                    <a:pt x="11" y="76"/>
                  </a:lnTo>
                  <a:lnTo>
                    <a:pt x="4" y="71"/>
                  </a:lnTo>
                  <a:lnTo>
                    <a:pt x="4" y="71"/>
                  </a:lnTo>
                  <a:lnTo>
                    <a:pt x="4" y="67"/>
                  </a:lnTo>
                  <a:lnTo>
                    <a:pt x="7" y="62"/>
                  </a:lnTo>
                  <a:lnTo>
                    <a:pt x="7" y="60"/>
                  </a:lnTo>
                  <a:lnTo>
                    <a:pt x="4" y="55"/>
                  </a:lnTo>
                  <a:lnTo>
                    <a:pt x="2" y="48"/>
                  </a:lnTo>
                  <a:lnTo>
                    <a:pt x="0" y="38"/>
                  </a:lnTo>
                  <a:lnTo>
                    <a:pt x="14" y="38"/>
                  </a:lnTo>
                  <a:lnTo>
                    <a:pt x="42" y="36"/>
                  </a:lnTo>
                  <a:lnTo>
                    <a:pt x="73" y="36"/>
                  </a:lnTo>
                  <a:lnTo>
                    <a:pt x="104" y="33"/>
                  </a:lnTo>
                  <a:lnTo>
                    <a:pt x="132" y="31"/>
                  </a:lnTo>
                  <a:lnTo>
                    <a:pt x="163" y="29"/>
                  </a:lnTo>
                  <a:lnTo>
                    <a:pt x="194" y="29"/>
                  </a:lnTo>
                  <a:lnTo>
                    <a:pt x="222" y="26"/>
                  </a:lnTo>
                  <a:lnTo>
                    <a:pt x="253" y="24"/>
                  </a:lnTo>
                  <a:lnTo>
                    <a:pt x="283" y="22"/>
                  </a:lnTo>
                  <a:lnTo>
                    <a:pt x="312" y="19"/>
                  </a:lnTo>
                  <a:lnTo>
                    <a:pt x="343" y="17"/>
                  </a:lnTo>
                  <a:lnTo>
                    <a:pt x="371" y="12"/>
                  </a:lnTo>
                  <a:lnTo>
                    <a:pt x="402" y="10"/>
                  </a:lnTo>
                  <a:lnTo>
                    <a:pt x="432" y="7"/>
                  </a:lnTo>
                  <a:lnTo>
                    <a:pt x="461" y="5"/>
                  </a:lnTo>
                  <a:lnTo>
                    <a:pt x="492" y="0"/>
                  </a:lnTo>
                  <a:lnTo>
                    <a:pt x="494" y="10"/>
                  </a:lnTo>
                  <a:lnTo>
                    <a:pt x="496" y="15"/>
                  </a:lnTo>
                  <a:lnTo>
                    <a:pt x="499" y="19"/>
                  </a:lnTo>
                  <a:lnTo>
                    <a:pt x="506" y="22"/>
                  </a:lnTo>
                  <a:lnTo>
                    <a:pt x="508" y="29"/>
                  </a:lnTo>
                  <a:lnTo>
                    <a:pt x="506" y="38"/>
                  </a:lnTo>
                  <a:lnTo>
                    <a:pt x="506" y="50"/>
                  </a:lnTo>
                  <a:lnTo>
                    <a:pt x="508" y="67"/>
                  </a:lnTo>
                  <a:lnTo>
                    <a:pt x="513" y="78"/>
                  </a:lnTo>
                  <a:lnTo>
                    <a:pt x="518" y="90"/>
                  </a:lnTo>
                  <a:lnTo>
                    <a:pt x="529" y="97"/>
                  </a:lnTo>
                  <a:lnTo>
                    <a:pt x="546" y="102"/>
                  </a:lnTo>
                  <a:lnTo>
                    <a:pt x="555" y="109"/>
                  </a:lnTo>
                  <a:lnTo>
                    <a:pt x="560" y="119"/>
                  </a:lnTo>
                  <a:lnTo>
                    <a:pt x="560" y="121"/>
                  </a:lnTo>
                  <a:lnTo>
                    <a:pt x="567" y="128"/>
                  </a:lnTo>
                  <a:lnTo>
                    <a:pt x="577" y="135"/>
                  </a:lnTo>
                  <a:lnTo>
                    <a:pt x="584" y="142"/>
                  </a:lnTo>
                  <a:lnTo>
                    <a:pt x="586" y="149"/>
                  </a:lnTo>
                  <a:lnTo>
                    <a:pt x="593" y="154"/>
                  </a:lnTo>
                  <a:lnTo>
                    <a:pt x="605" y="161"/>
                  </a:lnTo>
                  <a:lnTo>
                    <a:pt x="612" y="168"/>
                  </a:lnTo>
                  <a:lnTo>
                    <a:pt x="615" y="173"/>
                  </a:lnTo>
                  <a:lnTo>
                    <a:pt x="615" y="183"/>
                  </a:lnTo>
                  <a:lnTo>
                    <a:pt x="615" y="194"/>
                  </a:lnTo>
                  <a:lnTo>
                    <a:pt x="610" y="204"/>
                  </a:lnTo>
                  <a:lnTo>
                    <a:pt x="605" y="211"/>
                  </a:lnTo>
                  <a:lnTo>
                    <a:pt x="603" y="218"/>
                  </a:lnTo>
                  <a:lnTo>
                    <a:pt x="600" y="230"/>
                  </a:lnTo>
                  <a:lnTo>
                    <a:pt x="593" y="239"/>
                  </a:lnTo>
                  <a:lnTo>
                    <a:pt x="581" y="249"/>
                  </a:lnTo>
                  <a:lnTo>
                    <a:pt x="565" y="256"/>
                  </a:lnTo>
                  <a:lnTo>
                    <a:pt x="548" y="261"/>
                  </a:lnTo>
                  <a:lnTo>
                    <a:pt x="539" y="270"/>
                  </a:lnTo>
                  <a:lnTo>
                    <a:pt x="536" y="282"/>
                  </a:lnTo>
                  <a:lnTo>
                    <a:pt x="539" y="292"/>
                  </a:lnTo>
                  <a:lnTo>
                    <a:pt x="546" y="296"/>
                  </a:lnTo>
                  <a:lnTo>
                    <a:pt x="551" y="306"/>
                  </a:lnTo>
                  <a:lnTo>
                    <a:pt x="553" y="313"/>
                  </a:lnTo>
                  <a:lnTo>
                    <a:pt x="548" y="327"/>
                  </a:lnTo>
                  <a:lnTo>
                    <a:pt x="541" y="348"/>
                  </a:lnTo>
                  <a:lnTo>
                    <a:pt x="532" y="363"/>
                  </a:lnTo>
                  <a:close/>
                </a:path>
              </a:pathLst>
            </a:custGeom>
            <a:solidFill>
              <a:schemeClr val="bg1"/>
            </a:solidFill>
            <a:ln w="6350">
              <a:solidFill>
                <a:srgbClr val="3769FF"/>
              </a:solidFill>
              <a:round/>
              <a:headEnd/>
              <a:tailEnd/>
            </a:ln>
          </p:spPr>
          <p:txBody>
            <a:bodyPr lIns="82275" tIns="82275" rIns="100558"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10" name="Minnesota">
              <a:extLst>
                <a:ext uri="{FF2B5EF4-FFF2-40B4-BE49-F238E27FC236}">
                  <a16:creationId xmlns:a16="http://schemas.microsoft.com/office/drawing/2014/main" id="{72A65EFD-1BB8-1749-52BE-68F55C0D8613}"/>
                </a:ext>
              </a:extLst>
            </p:cNvPr>
            <p:cNvSpPr>
              <a:spLocks noChangeAspect="1"/>
            </p:cNvSpPr>
            <p:nvPr/>
          </p:nvSpPr>
          <p:spPr bwMode="gray">
            <a:xfrm>
              <a:off x="7251000" y="1780806"/>
              <a:ext cx="933359" cy="1141231"/>
            </a:xfrm>
            <a:custGeom>
              <a:avLst/>
              <a:gdLst/>
              <a:ahLst/>
              <a:cxnLst>
                <a:cxn ang="0">
                  <a:pos x="544" y="649"/>
                </a:cxn>
                <a:cxn ang="0">
                  <a:pos x="504" y="623"/>
                </a:cxn>
                <a:cxn ang="0">
                  <a:pos x="473" y="604"/>
                </a:cxn>
                <a:cxn ang="0">
                  <a:pos x="452" y="590"/>
                </a:cxn>
                <a:cxn ang="0">
                  <a:pos x="421" y="576"/>
                </a:cxn>
                <a:cxn ang="0">
                  <a:pos x="418" y="561"/>
                </a:cxn>
                <a:cxn ang="0">
                  <a:pos x="416" y="531"/>
                </a:cxn>
                <a:cxn ang="0">
                  <a:pos x="416" y="505"/>
                </a:cxn>
                <a:cxn ang="0">
                  <a:pos x="418" y="476"/>
                </a:cxn>
                <a:cxn ang="0">
                  <a:pos x="399" y="457"/>
                </a:cxn>
                <a:cxn ang="0">
                  <a:pos x="411" y="429"/>
                </a:cxn>
                <a:cxn ang="0">
                  <a:pos x="442" y="405"/>
                </a:cxn>
                <a:cxn ang="0">
                  <a:pos x="447" y="379"/>
                </a:cxn>
                <a:cxn ang="0">
                  <a:pos x="447" y="322"/>
                </a:cxn>
                <a:cxn ang="0">
                  <a:pos x="456" y="311"/>
                </a:cxn>
                <a:cxn ang="0">
                  <a:pos x="492" y="270"/>
                </a:cxn>
                <a:cxn ang="0">
                  <a:pos x="553" y="195"/>
                </a:cxn>
                <a:cxn ang="0">
                  <a:pos x="619" y="154"/>
                </a:cxn>
                <a:cxn ang="0">
                  <a:pos x="645" y="133"/>
                </a:cxn>
                <a:cxn ang="0">
                  <a:pos x="653" y="128"/>
                </a:cxn>
                <a:cxn ang="0">
                  <a:pos x="617" y="133"/>
                </a:cxn>
                <a:cxn ang="0">
                  <a:pos x="589" y="126"/>
                </a:cxn>
                <a:cxn ang="0">
                  <a:pos x="549" y="126"/>
                </a:cxn>
                <a:cxn ang="0">
                  <a:pos x="527" y="119"/>
                </a:cxn>
                <a:cxn ang="0">
                  <a:pos x="489" y="142"/>
                </a:cxn>
                <a:cxn ang="0">
                  <a:pos x="444" y="114"/>
                </a:cxn>
                <a:cxn ang="0">
                  <a:pos x="416" y="121"/>
                </a:cxn>
                <a:cxn ang="0">
                  <a:pos x="402" y="102"/>
                </a:cxn>
                <a:cxn ang="0">
                  <a:pos x="371" y="88"/>
                </a:cxn>
                <a:cxn ang="0">
                  <a:pos x="343" y="83"/>
                </a:cxn>
                <a:cxn ang="0">
                  <a:pos x="319" y="93"/>
                </a:cxn>
                <a:cxn ang="0">
                  <a:pos x="291" y="97"/>
                </a:cxn>
                <a:cxn ang="0">
                  <a:pos x="236" y="81"/>
                </a:cxn>
                <a:cxn ang="0">
                  <a:pos x="213" y="69"/>
                </a:cxn>
                <a:cxn ang="0">
                  <a:pos x="203" y="45"/>
                </a:cxn>
                <a:cxn ang="0">
                  <a:pos x="196" y="7"/>
                </a:cxn>
                <a:cxn ang="0">
                  <a:pos x="170" y="0"/>
                </a:cxn>
                <a:cxn ang="0">
                  <a:pos x="154" y="50"/>
                </a:cxn>
                <a:cxn ang="0">
                  <a:pos x="47" y="55"/>
                </a:cxn>
                <a:cxn ang="0">
                  <a:pos x="9" y="95"/>
                </a:cxn>
                <a:cxn ang="0">
                  <a:pos x="12" y="128"/>
                </a:cxn>
                <a:cxn ang="0">
                  <a:pos x="12" y="161"/>
                </a:cxn>
                <a:cxn ang="0">
                  <a:pos x="23" y="197"/>
                </a:cxn>
                <a:cxn ang="0">
                  <a:pos x="38" y="235"/>
                </a:cxn>
                <a:cxn ang="0">
                  <a:pos x="45" y="306"/>
                </a:cxn>
                <a:cxn ang="0">
                  <a:pos x="47" y="329"/>
                </a:cxn>
                <a:cxn ang="0">
                  <a:pos x="52" y="360"/>
                </a:cxn>
                <a:cxn ang="0">
                  <a:pos x="68" y="400"/>
                </a:cxn>
                <a:cxn ang="0">
                  <a:pos x="71" y="434"/>
                </a:cxn>
                <a:cxn ang="0">
                  <a:pos x="68" y="462"/>
                </a:cxn>
                <a:cxn ang="0">
                  <a:pos x="49" y="483"/>
                </a:cxn>
                <a:cxn ang="0">
                  <a:pos x="59" y="505"/>
                </a:cxn>
                <a:cxn ang="0">
                  <a:pos x="85" y="524"/>
                </a:cxn>
                <a:cxn ang="0">
                  <a:pos x="92" y="640"/>
                </a:cxn>
                <a:cxn ang="0">
                  <a:pos x="97" y="753"/>
                </a:cxn>
                <a:cxn ang="0">
                  <a:pos x="187" y="748"/>
                </a:cxn>
                <a:cxn ang="0">
                  <a:pos x="277" y="744"/>
                </a:cxn>
                <a:cxn ang="0">
                  <a:pos x="366" y="737"/>
                </a:cxn>
                <a:cxn ang="0">
                  <a:pos x="454" y="727"/>
                </a:cxn>
                <a:cxn ang="0">
                  <a:pos x="544" y="720"/>
                </a:cxn>
                <a:cxn ang="0">
                  <a:pos x="563" y="661"/>
                </a:cxn>
              </a:cxnLst>
              <a:rect l="0" t="0" r="r" b="b"/>
              <a:pathLst>
                <a:path w="653" h="753">
                  <a:moveTo>
                    <a:pt x="563" y="661"/>
                  </a:moveTo>
                  <a:lnTo>
                    <a:pt x="556" y="656"/>
                  </a:lnTo>
                  <a:lnTo>
                    <a:pt x="544" y="649"/>
                  </a:lnTo>
                  <a:lnTo>
                    <a:pt x="522" y="642"/>
                  </a:lnTo>
                  <a:lnTo>
                    <a:pt x="511" y="635"/>
                  </a:lnTo>
                  <a:lnTo>
                    <a:pt x="504" y="623"/>
                  </a:lnTo>
                  <a:lnTo>
                    <a:pt x="489" y="611"/>
                  </a:lnTo>
                  <a:lnTo>
                    <a:pt x="480" y="604"/>
                  </a:lnTo>
                  <a:lnTo>
                    <a:pt x="473" y="604"/>
                  </a:lnTo>
                  <a:lnTo>
                    <a:pt x="466" y="599"/>
                  </a:lnTo>
                  <a:lnTo>
                    <a:pt x="459" y="595"/>
                  </a:lnTo>
                  <a:lnTo>
                    <a:pt x="452" y="590"/>
                  </a:lnTo>
                  <a:lnTo>
                    <a:pt x="444" y="590"/>
                  </a:lnTo>
                  <a:lnTo>
                    <a:pt x="433" y="585"/>
                  </a:lnTo>
                  <a:lnTo>
                    <a:pt x="421" y="576"/>
                  </a:lnTo>
                  <a:lnTo>
                    <a:pt x="421" y="573"/>
                  </a:lnTo>
                  <a:lnTo>
                    <a:pt x="418" y="566"/>
                  </a:lnTo>
                  <a:lnTo>
                    <a:pt x="418" y="561"/>
                  </a:lnTo>
                  <a:lnTo>
                    <a:pt x="418" y="547"/>
                  </a:lnTo>
                  <a:lnTo>
                    <a:pt x="418" y="545"/>
                  </a:lnTo>
                  <a:lnTo>
                    <a:pt x="416" y="531"/>
                  </a:lnTo>
                  <a:lnTo>
                    <a:pt x="418" y="526"/>
                  </a:lnTo>
                  <a:lnTo>
                    <a:pt x="416" y="509"/>
                  </a:lnTo>
                  <a:lnTo>
                    <a:pt x="416" y="505"/>
                  </a:lnTo>
                  <a:lnTo>
                    <a:pt x="421" y="490"/>
                  </a:lnTo>
                  <a:lnTo>
                    <a:pt x="421" y="483"/>
                  </a:lnTo>
                  <a:lnTo>
                    <a:pt x="418" y="476"/>
                  </a:lnTo>
                  <a:lnTo>
                    <a:pt x="414" y="471"/>
                  </a:lnTo>
                  <a:lnTo>
                    <a:pt x="399" y="464"/>
                  </a:lnTo>
                  <a:lnTo>
                    <a:pt x="399" y="457"/>
                  </a:lnTo>
                  <a:lnTo>
                    <a:pt x="399" y="450"/>
                  </a:lnTo>
                  <a:lnTo>
                    <a:pt x="407" y="438"/>
                  </a:lnTo>
                  <a:lnTo>
                    <a:pt x="411" y="429"/>
                  </a:lnTo>
                  <a:lnTo>
                    <a:pt x="414" y="424"/>
                  </a:lnTo>
                  <a:lnTo>
                    <a:pt x="437" y="408"/>
                  </a:lnTo>
                  <a:lnTo>
                    <a:pt x="442" y="405"/>
                  </a:lnTo>
                  <a:lnTo>
                    <a:pt x="444" y="400"/>
                  </a:lnTo>
                  <a:lnTo>
                    <a:pt x="447" y="398"/>
                  </a:lnTo>
                  <a:lnTo>
                    <a:pt x="447" y="379"/>
                  </a:lnTo>
                  <a:lnTo>
                    <a:pt x="444" y="363"/>
                  </a:lnTo>
                  <a:lnTo>
                    <a:pt x="440" y="325"/>
                  </a:lnTo>
                  <a:lnTo>
                    <a:pt x="447" y="322"/>
                  </a:lnTo>
                  <a:lnTo>
                    <a:pt x="449" y="318"/>
                  </a:lnTo>
                  <a:lnTo>
                    <a:pt x="454" y="311"/>
                  </a:lnTo>
                  <a:lnTo>
                    <a:pt x="456" y="311"/>
                  </a:lnTo>
                  <a:lnTo>
                    <a:pt x="454" y="308"/>
                  </a:lnTo>
                  <a:lnTo>
                    <a:pt x="459" y="303"/>
                  </a:lnTo>
                  <a:lnTo>
                    <a:pt x="492" y="270"/>
                  </a:lnTo>
                  <a:lnTo>
                    <a:pt x="511" y="247"/>
                  </a:lnTo>
                  <a:lnTo>
                    <a:pt x="544" y="204"/>
                  </a:lnTo>
                  <a:lnTo>
                    <a:pt x="553" y="195"/>
                  </a:lnTo>
                  <a:lnTo>
                    <a:pt x="572" y="180"/>
                  </a:lnTo>
                  <a:lnTo>
                    <a:pt x="605" y="164"/>
                  </a:lnTo>
                  <a:lnTo>
                    <a:pt x="619" y="154"/>
                  </a:lnTo>
                  <a:lnTo>
                    <a:pt x="634" y="145"/>
                  </a:lnTo>
                  <a:lnTo>
                    <a:pt x="641" y="138"/>
                  </a:lnTo>
                  <a:lnTo>
                    <a:pt x="645" y="133"/>
                  </a:lnTo>
                  <a:lnTo>
                    <a:pt x="648" y="131"/>
                  </a:lnTo>
                  <a:lnTo>
                    <a:pt x="650" y="131"/>
                  </a:lnTo>
                  <a:lnTo>
                    <a:pt x="653" y="128"/>
                  </a:lnTo>
                  <a:lnTo>
                    <a:pt x="636" y="131"/>
                  </a:lnTo>
                  <a:lnTo>
                    <a:pt x="627" y="133"/>
                  </a:lnTo>
                  <a:lnTo>
                    <a:pt x="617" y="133"/>
                  </a:lnTo>
                  <a:lnTo>
                    <a:pt x="612" y="123"/>
                  </a:lnTo>
                  <a:lnTo>
                    <a:pt x="608" y="119"/>
                  </a:lnTo>
                  <a:lnTo>
                    <a:pt x="589" y="126"/>
                  </a:lnTo>
                  <a:lnTo>
                    <a:pt x="565" y="126"/>
                  </a:lnTo>
                  <a:lnTo>
                    <a:pt x="553" y="128"/>
                  </a:lnTo>
                  <a:lnTo>
                    <a:pt x="549" y="126"/>
                  </a:lnTo>
                  <a:lnTo>
                    <a:pt x="544" y="116"/>
                  </a:lnTo>
                  <a:lnTo>
                    <a:pt x="537" y="116"/>
                  </a:lnTo>
                  <a:lnTo>
                    <a:pt x="527" y="119"/>
                  </a:lnTo>
                  <a:lnTo>
                    <a:pt x="513" y="133"/>
                  </a:lnTo>
                  <a:lnTo>
                    <a:pt x="499" y="140"/>
                  </a:lnTo>
                  <a:lnTo>
                    <a:pt x="489" y="142"/>
                  </a:lnTo>
                  <a:lnTo>
                    <a:pt x="478" y="138"/>
                  </a:lnTo>
                  <a:lnTo>
                    <a:pt x="459" y="126"/>
                  </a:lnTo>
                  <a:lnTo>
                    <a:pt x="444" y="114"/>
                  </a:lnTo>
                  <a:lnTo>
                    <a:pt x="430" y="112"/>
                  </a:lnTo>
                  <a:lnTo>
                    <a:pt x="418" y="114"/>
                  </a:lnTo>
                  <a:lnTo>
                    <a:pt x="416" y="121"/>
                  </a:lnTo>
                  <a:lnTo>
                    <a:pt x="409" y="121"/>
                  </a:lnTo>
                  <a:lnTo>
                    <a:pt x="404" y="109"/>
                  </a:lnTo>
                  <a:lnTo>
                    <a:pt x="402" y="102"/>
                  </a:lnTo>
                  <a:lnTo>
                    <a:pt x="392" y="100"/>
                  </a:lnTo>
                  <a:lnTo>
                    <a:pt x="381" y="93"/>
                  </a:lnTo>
                  <a:lnTo>
                    <a:pt x="371" y="88"/>
                  </a:lnTo>
                  <a:lnTo>
                    <a:pt x="357" y="83"/>
                  </a:lnTo>
                  <a:lnTo>
                    <a:pt x="352" y="83"/>
                  </a:lnTo>
                  <a:lnTo>
                    <a:pt x="343" y="83"/>
                  </a:lnTo>
                  <a:lnTo>
                    <a:pt x="336" y="83"/>
                  </a:lnTo>
                  <a:lnTo>
                    <a:pt x="326" y="86"/>
                  </a:lnTo>
                  <a:lnTo>
                    <a:pt x="319" y="93"/>
                  </a:lnTo>
                  <a:lnTo>
                    <a:pt x="310" y="97"/>
                  </a:lnTo>
                  <a:lnTo>
                    <a:pt x="298" y="100"/>
                  </a:lnTo>
                  <a:lnTo>
                    <a:pt x="291" y="97"/>
                  </a:lnTo>
                  <a:lnTo>
                    <a:pt x="286" y="90"/>
                  </a:lnTo>
                  <a:lnTo>
                    <a:pt x="267" y="86"/>
                  </a:lnTo>
                  <a:lnTo>
                    <a:pt x="236" y="81"/>
                  </a:lnTo>
                  <a:lnTo>
                    <a:pt x="220" y="78"/>
                  </a:lnTo>
                  <a:lnTo>
                    <a:pt x="215" y="74"/>
                  </a:lnTo>
                  <a:lnTo>
                    <a:pt x="213" y="69"/>
                  </a:lnTo>
                  <a:lnTo>
                    <a:pt x="210" y="62"/>
                  </a:lnTo>
                  <a:lnTo>
                    <a:pt x="210" y="62"/>
                  </a:lnTo>
                  <a:lnTo>
                    <a:pt x="203" y="45"/>
                  </a:lnTo>
                  <a:lnTo>
                    <a:pt x="198" y="31"/>
                  </a:lnTo>
                  <a:lnTo>
                    <a:pt x="196" y="12"/>
                  </a:lnTo>
                  <a:lnTo>
                    <a:pt x="196" y="7"/>
                  </a:lnTo>
                  <a:lnTo>
                    <a:pt x="194" y="5"/>
                  </a:lnTo>
                  <a:lnTo>
                    <a:pt x="189" y="3"/>
                  </a:lnTo>
                  <a:lnTo>
                    <a:pt x="170" y="0"/>
                  </a:lnTo>
                  <a:lnTo>
                    <a:pt x="170" y="22"/>
                  </a:lnTo>
                  <a:lnTo>
                    <a:pt x="172" y="48"/>
                  </a:lnTo>
                  <a:lnTo>
                    <a:pt x="154" y="50"/>
                  </a:lnTo>
                  <a:lnTo>
                    <a:pt x="118" y="52"/>
                  </a:lnTo>
                  <a:lnTo>
                    <a:pt x="83" y="52"/>
                  </a:lnTo>
                  <a:lnTo>
                    <a:pt x="47" y="55"/>
                  </a:lnTo>
                  <a:lnTo>
                    <a:pt x="12" y="57"/>
                  </a:lnTo>
                  <a:lnTo>
                    <a:pt x="0" y="57"/>
                  </a:lnTo>
                  <a:lnTo>
                    <a:pt x="9" y="95"/>
                  </a:lnTo>
                  <a:lnTo>
                    <a:pt x="9" y="107"/>
                  </a:lnTo>
                  <a:lnTo>
                    <a:pt x="9" y="114"/>
                  </a:lnTo>
                  <a:lnTo>
                    <a:pt x="12" y="128"/>
                  </a:lnTo>
                  <a:lnTo>
                    <a:pt x="12" y="135"/>
                  </a:lnTo>
                  <a:lnTo>
                    <a:pt x="12" y="147"/>
                  </a:lnTo>
                  <a:lnTo>
                    <a:pt x="12" y="161"/>
                  </a:lnTo>
                  <a:lnTo>
                    <a:pt x="16" y="178"/>
                  </a:lnTo>
                  <a:lnTo>
                    <a:pt x="23" y="192"/>
                  </a:lnTo>
                  <a:lnTo>
                    <a:pt x="23" y="197"/>
                  </a:lnTo>
                  <a:lnTo>
                    <a:pt x="26" y="204"/>
                  </a:lnTo>
                  <a:lnTo>
                    <a:pt x="31" y="213"/>
                  </a:lnTo>
                  <a:lnTo>
                    <a:pt x="38" y="235"/>
                  </a:lnTo>
                  <a:lnTo>
                    <a:pt x="38" y="256"/>
                  </a:lnTo>
                  <a:lnTo>
                    <a:pt x="40" y="261"/>
                  </a:lnTo>
                  <a:lnTo>
                    <a:pt x="45" y="306"/>
                  </a:lnTo>
                  <a:lnTo>
                    <a:pt x="45" y="313"/>
                  </a:lnTo>
                  <a:lnTo>
                    <a:pt x="49" y="320"/>
                  </a:lnTo>
                  <a:lnTo>
                    <a:pt x="47" y="329"/>
                  </a:lnTo>
                  <a:lnTo>
                    <a:pt x="47" y="334"/>
                  </a:lnTo>
                  <a:lnTo>
                    <a:pt x="49" y="353"/>
                  </a:lnTo>
                  <a:lnTo>
                    <a:pt x="52" y="360"/>
                  </a:lnTo>
                  <a:lnTo>
                    <a:pt x="54" y="377"/>
                  </a:lnTo>
                  <a:lnTo>
                    <a:pt x="66" y="393"/>
                  </a:lnTo>
                  <a:lnTo>
                    <a:pt x="68" y="400"/>
                  </a:lnTo>
                  <a:lnTo>
                    <a:pt x="68" y="405"/>
                  </a:lnTo>
                  <a:lnTo>
                    <a:pt x="71" y="417"/>
                  </a:lnTo>
                  <a:lnTo>
                    <a:pt x="71" y="434"/>
                  </a:lnTo>
                  <a:lnTo>
                    <a:pt x="73" y="443"/>
                  </a:lnTo>
                  <a:lnTo>
                    <a:pt x="71" y="455"/>
                  </a:lnTo>
                  <a:lnTo>
                    <a:pt x="68" y="462"/>
                  </a:lnTo>
                  <a:lnTo>
                    <a:pt x="66" y="467"/>
                  </a:lnTo>
                  <a:lnTo>
                    <a:pt x="52" y="479"/>
                  </a:lnTo>
                  <a:lnTo>
                    <a:pt x="49" y="483"/>
                  </a:lnTo>
                  <a:lnTo>
                    <a:pt x="49" y="488"/>
                  </a:lnTo>
                  <a:lnTo>
                    <a:pt x="52" y="493"/>
                  </a:lnTo>
                  <a:lnTo>
                    <a:pt x="59" y="505"/>
                  </a:lnTo>
                  <a:lnTo>
                    <a:pt x="64" y="507"/>
                  </a:lnTo>
                  <a:lnTo>
                    <a:pt x="78" y="514"/>
                  </a:lnTo>
                  <a:lnTo>
                    <a:pt x="85" y="524"/>
                  </a:lnTo>
                  <a:lnTo>
                    <a:pt x="87" y="552"/>
                  </a:lnTo>
                  <a:lnTo>
                    <a:pt x="90" y="609"/>
                  </a:lnTo>
                  <a:lnTo>
                    <a:pt x="92" y="640"/>
                  </a:lnTo>
                  <a:lnTo>
                    <a:pt x="92" y="668"/>
                  </a:lnTo>
                  <a:lnTo>
                    <a:pt x="94" y="696"/>
                  </a:lnTo>
                  <a:lnTo>
                    <a:pt x="97" y="753"/>
                  </a:lnTo>
                  <a:lnTo>
                    <a:pt x="125" y="751"/>
                  </a:lnTo>
                  <a:lnTo>
                    <a:pt x="156" y="751"/>
                  </a:lnTo>
                  <a:lnTo>
                    <a:pt x="187" y="748"/>
                  </a:lnTo>
                  <a:lnTo>
                    <a:pt x="215" y="746"/>
                  </a:lnTo>
                  <a:lnTo>
                    <a:pt x="246" y="744"/>
                  </a:lnTo>
                  <a:lnTo>
                    <a:pt x="277" y="744"/>
                  </a:lnTo>
                  <a:lnTo>
                    <a:pt x="305" y="741"/>
                  </a:lnTo>
                  <a:lnTo>
                    <a:pt x="336" y="739"/>
                  </a:lnTo>
                  <a:lnTo>
                    <a:pt x="366" y="737"/>
                  </a:lnTo>
                  <a:lnTo>
                    <a:pt x="395" y="734"/>
                  </a:lnTo>
                  <a:lnTo>
                    <a:pt x="426" y="732"/>
                  </a:lnTo>
                  <a:lnTo>
                    <a:pt x="454" y="727"/>
                  </a:lnTo>
                  <a:lnTo>
                    <a:pt x="485" y="725"/>
                  </a:lnTo>
                  <a:lnTo>
                    <a:pt x="515" y="722"/>
                  </a:lnTo>
                  <a:lnTo>
                    <a:pt x="544" y="720"/>
                  </a:lnTo>
                  <a:lnTo>
                    <a:pt x="575" y="715"/>
                  </a:lnTo>
                  <a:lnTo>
                    <a:pt x="567" y="680"/>
                  </a:lnTo>
                  <a:lnTo>
                    <a:pt x="563" y="661"/>
                  </a:lnTo>
                  <a:close/>
                </a:path>
              </a:pathLst>
            </a:custGeom>
            <a:solidFill>
              <a:srgbClr val="3769FF"/>
            </a:solidFill>
            <a:ln w="6350">
              <a:solidFill>
                <a:srgbClr val="91B9FF"/>
              </a:solidFill>
              <a:round/>
              <a:headEnd/>
              <a:tailEnd/>
            </a:ln>
          </p:spPr>
          <p:txBody>
            <a:bodyPr lIns="82275" tIns="274249" rIns="36566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11" name="Vermont">
              <a:extLst>
                <a:ext uri="{FF2B5EF4-FFF2-40B4-BE49-F238E27FC236}">
                  <a16:creationId xmlns:a16="http://schemas.microsoft.com/office/drawing/2014/main" id="{734D5E17-3138-BAB1-540D-0E33DF06DEE7}"/>
                </a:ext>
              </a:extLst>
            </p:cNvPr>
            <p:cNvSpPr>
              <a:spLocks noChangeAspect="1"/>
            </p:cNvSpPr>
            <p:nvPr/>
          </p:nvSpPr>
          <p:spPr bwMode="gray">
            <a:xfrm>
              <a:off x="10269766" y="1961163"/>
              <a:ext cx="240129" cy="498625"/>
            </a:xfrm>
            <a:custGeom>
              <a:avLst/>
              <a:gdLst/>
              <a:ahLst/>
              <a:cxnLst>
                <a:cxn ang="0">
                  <a:pos x="142" y="194"/>
                </a:cxn>
                <a:cxn ang="0">
                  <a:pos x="142" y="208"/>
                </a:cxn>
                <a:cxn ang="0">
                  <a:pos x="151" y="246"/>
                </a:cxn>
                <a:cxn ang="0">
                  <a:pos x="156" y="277"/>
                </a:cxn>
                <a:cxn ang="0">
                  <a:pos x="156" y="291"/>
                </a:cxn>
                <a:cxn ang="0">
                  <a:pos x="158" y="298"/>
                </a:cxn>
                <a:cxn ang="0">
                  <a:pos x="168" y="308"/>
                </a:cxn>
                <a:cxn ang="0">
                  <a:pos x="151" y="312"/>
                </a:cxn>
                <a:cxn ang="0">
                  <a:pos x="135" y="319"/>
                </a:cxn>
                <a:cxn ang="0">
                  <a:pos x="118" y="324"/>
                </a:cxn>
                <a:cxn ang="0">
                  <a:pos x="99" y="329"/>
                </a:cxn>
                <a:cxn ang="0">
                  <a:pos x="95" y="315"/>
                </a:cxn>
                <a:cxn ang="0">
                  <a:pos x="87" y="296"/>
                </a:cxn>
                <a:cxn ang="0">
                  <a:pos x="78" y="267"/>
                </a:cxn>
                <a:cxn ang="0">
                  <a:pos x="71" y="246"/>
                </a:cxn>
                <a:cxn ang="0">
                  <a:pos x="59" y="225"/>
                </a:cxn>
                <a:cxn ang="0">
                  <a:pos x="57" y="225"/>
                </a:cxn>
                <a:cxn ang="0">
                  <a:pos x="52" y="232"/>
                </a:cxn>
                <a:cxn ang="0">
                  <a:pos x="50" y="227"/>
                </a:cxn>
                <a:cxn ang="0">
                  <a:pos x="47" y="203"/>
                </a:cxn>
                <a:cxn ang="0">
                  <a:pos x="33" y="177"/>
                </a:cxn>
                <a:cxn ang="0">
                  <a:pos x="31" y="165"/>
                </a:cxn>
                <a:cxn ang="0">
                  <a:pos x="33" y="149"/>
                </a:cxn>
                <a:cxn ang="0">
                  <a:pos x="28" y="135"/>
                </a:cxn>
                <a:cxn ang="0">
                  <a:pos x="14" y="106"/>
                </a:cxn>
                <a:cxn ang="0">
                  <a:pos x="5" y="76"/>
                </a:cxn>
                <a:cxn ang="0">
                  <a:pos x="0" y="57"/>
                </a:cxn>
                <a:cxn ang="0">
                  <a:pos x="47" y="40"/>
                </a:cxn>
                <a:cxn ang="0">
                  <a:pos x="118" y="14"/>
                </a:cxn>
                <a:cxn ang="0">
                  <a:pos x="151" y="4"/>
                </a:cxn>
                <a:cxn ang="0">
                  <a:pos x="154" y="33"/>
                </a:cxn>
                <a:cxn ang="0">
                  <a:pos x="165" y="52"/>
                </a:cxn>
                <a:cxn ang="0">
                  <a:pos x="165" y="57"/>
                </a:cxn>
                <a:cxn ang="0">
                  <a:pos x="165" y="68"/>
                </a:cxn>
                <a:cxn ang="0">
                  <a:pos x="154" y="87"/>
                </a:cxn>
                <a:cxn ang="0">
                  <a:pos x="142" y="99"/>
                </a:cxn>
                <a:cxn ang="0">
                  <a:pos x="144" y="125"/>
                </a:cxn>
                <a:cxn ang="0">
                  <a:pos x="147" y="147"/>
                </a:cxn>
                <a:cxn ang="0">
                  <a:pos x="147" y="170"/>
                </a:cxn>
              </a:cxnLst>
              <a:rect l="0" t="0" r="r" b="b"/>
              <a:pathLst>
                <a:path w="168" h="329">
                  <a:moveTo>
                    <a:pt x="142" y="182"/>
                  </a:moveTo>
                  <a:lnTo>
                    <a:pt x="142" y="194"/>
                  </a:lnTo>
                  <a:lnTo>
                    <a:pt x="142" y="201"/>
                  </a:lnTo>
                  <a:lnTo>
                    <a:pt x="142" y="208"/>
                  </a:lnTo>
                  <a:lnTo>
                    <a:pt x="149" y="232"/>
                  </a:lnTo>
                  <a:lnTo>
                    <a:pt x="151" y="246"/>
                  </a:lnTo>
                  <a:lnTo>
                    <a:pt x="156" y="270"/>
                  </a:lnTo>
                  <a:lnTo>
                    <a:pt x="156" y="277"/>
                  </a:lnTo>
                  <a:lnTo>
                    <a:pt x="154" y="281"/>
                  </a:lnTo>
                  <a:lnTo>
                    <a:pt x="156" y="291"/>
                  </a:lnTo>
                  <a:lnTo>
                    <a:pt x="156" y="296"/>
                  </a:lnTo>
                  <a:lnTo>
                    <a:pt x="158" y="298"/>
                  </a:lnTo>
                  <a:lnTo>
                    <a:pt x="165" y="303"/>
                  </a:lnTo>
                  <a:lnTo>
                    <a:pt x="168" y="308"/>
                  </a:lnTo>
                  <a:lnTo>
                    <a:pt x="161" y="310"/>
                  </a:lnTo>
                  <a:lnTo>
                    <a:pt x="151" y="312"/>
                  </a:lnTo>
                  <a:lnTo>
                    <a:pt x="144" y="315"/>
                  </a:lnTo>
                  <a:lnTo>
                    <a:pt x="135" y="319"/>
                  </a:lnTo>
                  <a:lnTo>
                    <a:pt x="125" y="322"/>
                  </a:lnTo>
                  <a:lnTo>
                    <a:pt x="118" y="324"/>
                  </a:lnTo>
                  <a:lnTo>
                    <a:pt x="109" y="326"/>
                  </a:lnTo>
                  <a:lnTo>
                    <a:pt x="99" y="329"/>
                  </a:lnTo>
                  <a:lnTo>
                    <a:pt x="95" y="322"/>
                  </a:lnTo>
                  <a:lnTo>
                    <a:pt x="95" y="315"/>
                  </a:lnTo>
                  <a:lnTo>
                    <a:pt x="92" y="308"/>
                  </a:lnTo>
                  <a:lnTo>
                    <a:pt x="87" y="296"/>
                  </a:lnTo>
                  <a:lnTo>
                    <a:pt x="85" y="284"/>
                  </a:lnTo>
                  <a:lnTo>
                    <a:pt x="78" y="267"/>
                  </a:lnTo>
                  <a:lnTo>
                    <a:pt x="76" y="255"/>
                  </a:lnTo>
                  <a:lnTo>
                    <a:pt x="71" y="246"/>
                  </a:lnTo>
                  <a:lnTo>
                    <a:pt x="69" y="232"/>
                  </a:lnTo>
                  <a:lnTo>
                    <a:pt x="59" y="225"/>
                  </a:lnTo>
                  <a:lnTo>
                    <a:pt x="57" y="225"/>
                  </a:lnTo>
                  <a:lnTo>
                    <a:pt x="57" y="225"/>
                  </a:lnTo>
                  <a:lnTo>
                    <a:pt x="54" y="232"/>
                  </a:lnTo>
                  <a:lnTo>
                    <a:pt x="52" y="232"/>
                  </a:lnTo>
                  <a:lnTo>
                    <a:pt x="52" y="232"/>
                  </a:lnTo>
                  <a:lnTo>
                    <a:pt x="50" y="227"/>
                  </a:lnTo>
                  <a:lnTo>
                    <a:pt x="47" y="210"/>
                  </a:lnTo>
                  <a:lnTo>
                    <a:pt x="47" y="203"/>
                  </a:lnTo>
                  <a:lnTo>
                    <a:pt x="42" y="196"/>
                  </a:lnTo>
                  <a:lnTo>
                    <a:pt x="33" y="177"/>
                  </a:lnTo>
                  <a:lnTo>
                    <a:pt x="31" y="173"/>
                  </a:lnTo>
                  <a:lnTo>
                    <a:pt x="31" y="165"/>
                  </a:lnTo>
                  <a:lnTo>
                    <a:pt x="31" y="158"/>
                  </a:lnTo>
                  <a:lnTo>
                    <a:pt x="33" y="149"/>
                  </a:lnTo>
                  <a:lnTo>
                    <a:pt x="33" y="147"/>
                  </a:lnTo>
                  <a:lnTo>
                    <a:pt x="28" y="135"/>
                  </a:lnTo>
                  <a:lnTo>
                    <a:pt x="26" y="123"/>
                  </a:lnTo>
                  <a:lnTo>
                    <a:pt x="14" y="106"/>
                  </a:lnTo>
                  <a:lnTo>
                    <a:pt x="9" y="85"/>
                  </a:lnTo>
                  <a:lnTo>
                    <a:pt x="5" y="76"/>
                  </a:lnTo>
                  <a:lnTo>
                    <a:pt x="2" y="64"/>
                  </a:lnTo>
                  <a:lnTo>
                    <a:pt x="0" y="57"/>
                  </a:lnTo>
                  <a:lnTo>
                    <a:pt x="14" y="52"/>
                  </a:lnTo>
                  <a:lnTo>
                    <a:pt x="47" y="40"/>
                  </a:lnTo>
                  <a:lnTo>
                    <a:pt x="83" y="26"/>
                  </a:lnTo>
                  <a:lnTo>
                    <a:pt x="118" y="14"/>
                  </a:lnTo>
                  <a:lnTo>
                    <a:pt x="151" y="0"/>
                  </a:lnTo>
                  <a:lnTo>
                    <a:pt x="151" y="4"/>
                  </a:lnTo>
                  <a:lnTo>
                    <a:pt x="156" y="12"/>
                  </a:lnTo>
                  <a:lnTo>
                    <a:pt x="154" y="33"/>
                  </a:lnTo>
                  <a:lnTo>
                    <a:pt x="156" y="38"/>
                  </a:lnTo>
                  <a:lnTo>
                    <a:pt x="165" y="52"/>
                  </a:lnTo>
                  <a:lnTo>
                    <a:pt x="165" y="54"/>
                  </a:lnTo>
                  <a:lnTo>
                    <a:pt x="165" y="57"/>
                  </a:lnTo>
                  <a:lnTo>
                    <a:pt x="165" y="64"/>
                  </a:lnTo>
                  <a:lnTo>
                    <a:pt x="165" y="68"/>
                  </a:lnTo>
                  <a:lnTo>
                    <a:pt x="163" y="73"/>
                  </a:lnTo>
                  <a:lnTo>
                    <a:pt x="154" y="87"/>
                  </a:lnTo>
                  <a:lnTo>
                    <a:pt x="151" y="92"/>
                  </a:lnTo>
                  <a:lnTo>
                    <a:pt x="142" y="99"/>
                  </a:lnTo>
                  <a:lnTo>
                    <a:pt x="139" y="102"/>
                  </a:lnTo>
                  <a:lnTo>
                    <a:pt x="144" y="125"/>
                  </a:lnTo>
                  <a:lnTo>
                    <a:pt x="147" y="139"/>
                  </a:lnTo>
                  <a:lnTo>
                    <a:pt x="147" y="147"/>
                  </a:lnTo>
                  <a:lnTo>
                    <a:pt x="147" y="158"/>
                  </a:lnTo>
                  <a:lnTo>
                    <a:pt x="147" y="170"/>
                  </a:lnTo>
                  <a:lnTo>
                    <a:pt x="142" y="182"/>
                  </a:lnTo>
                  <a:close/>
                </a:path>
              </a:pathLst>
            </a:custGeom>
            <a:solidFill>
              <a:srgbClr val="3769FF"/>
            </a:solidFill>
            <a:ln w="6350">
              <a:solidFill>
                <a:srgbClr val="91B9FF"/>
              </a:solidFill>
              <a:round/>
              <a:headEnd/>
              <a:tailEnd/>
            </a:ln>
          </p:spPr>
          <p:txBody>
            <a:bodyPr wrap="none" lIns="18283" rIns="0" anchor="ctr" anchorCtr="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12" name="New Jersey">
              <a:extLst>
                <a:ext uri="{FF2B5EF4-FFF2-40B4-BE49-F238E27FC236}">
                  <a16:creationId xmlns:a16="http://schemas.microsoft.com/office/drawing/2014/main" id="{E565395C-2C07-85B8-1EC5-1F0B96544E41}"/>
                </a:ext>
              </a:extLst>
            </p:cNvPr>
            <p:cNvSpPr>
              <a:spLocks noChangeAspect="1" noEditPoints="1"/>
            </p:cNvSpPr>
            <p:nvPr/>
          </p:nvSpPr>
          <p:spPr bwMode="gray">
            <a:xfrm>
              <a:off x="10272623" y="2785636"/>
              <a:ext cx="200108" cy="459221"/>
            </a:xfrm>
            <a:custGeom>
              <a:avLst/>
              <a:gdLst/>
              <a:ahLst/>
              <a:cxnLst>
                <a:cxn ang="0">
                  <a:pos x="130" y="152"/>
                </a:cxn>
                <a:cxn ang="0">
                  <a:pos x="137" y="168"/>
                </a:cxn>
                <a:cxn ang="0">
                  <a:pos x="137" y="157"/>
                </a:cxn>
                <a:cxn ang="0">
                  <a:pos x="133" y="123"/>
                </a:cxn>
                <a:cxn ang="0">
                  <a:pos x="130" y="104"/>
                </a:cxn>
                <a:cxn ang="0">
                  <a:pos x="121" y="90"/>
                </a:cxn>
                <a:cxn ang="0">
                  <a:pos x="100" y="97"/>
                </a:cxn>
                <a:cxn ang="0">
                  <a:pos x="95" y="78"/>
                </a:cxn>
                <a:cxn ang="0">
                  <a:pos x="100" y="67"/>
                </a:cxn>
                <a:cxn ang="0">
                  <a:pos x="104" y="59"/>
                </a:cxn>
                <a:cxn ang="0">
                  <a:pos x="111" y="31"/>
                </a:cxn>
                <a:cxn ang="0">
                  <a:pos x="100" y="19"/>
                </a:cxn>
                <a:cxn ang="0">
                  <a:pos x="78" y="12"/>
                </a:cxn>
                <a:cxn ang="0">
                  <a:pos x="57" y="7"/>
                </a:cxn>
                <a:cxn ang="0">
                  <a:pos x="36" y="3"/>
                </a:cxn>
                <a:cxn ang="0">
                  <a:pos x="19" y="5"/>
                </a:cxn>
                <a:cxn ang="0">
                  <a:pos x="14" y="14"/>
                </a:cxn>
                <a:cxn ang="0">
                  <a:pos x="5" y="48"/>
                </a:cxn>
                <a:cxn ang="0">
                  <a:pos x="0" y="59"/>
                </a:cxn>
                <a:cxn ang="0">
                  <a:pos x="10" y="71"/>
                </a:cxn>
                <a:cxn ang="0">
                  <a:pos x="3" y="85"/>
                </a:cxn>
                <a:cxn ang="0">
                  <a:pos x="5" y="95"/>
                </a:cxn>
                <a:cxn ang="0">
                  <a:pos x="10" y="109"/>
                </a:cxn>
                <a:cxn ang="0">
                  <a:pos x="29" y="123"/>
                </a:cxn>
                <a:cxn ang="0">
                  <a:pos x="67" y="149"/>
                </a:cxn>
                <a:cxn ang="0">
                  <a:pos x="45" y="173"/>
                </a:cxn>
                <a:cxn ang="0">
                  <a:pos x="40" y="187"/>
                </a:cxn>
                <a:cxn ang="0">
                  <a:pos x="22" y="206"/>
                </a:cxn>
                <a:cxn ang="0">
                  <a:pos x="14" y="225"/>
                </a:cxn>
                <a:cxn ang="0">
                  <a:pos x="17" y="249"/>
                </a:cxn>
                <a:cxn ang="0">
                  <a:pos x="38" y="268"/>
                </a:cxn>
                <a:cxn ang="0">
                  <a:pos x="62" y="277"/>
                </a:cxn>
                <a:cxn ang="0">
                  <a:pos x="78" y="275"/>
                </a:cxn>
                <a:cxn ang="0">
                  <a:pos x="88" y="291"/>
                </a:cxn>
                <a:cxn ang="0">
                  <a:pos x="93" y="303"/>
                </a:cxn>
                <a:cxn ang="0">
                  <a:pos x="109" y="263"/>
                </a:cxn>
                <a:cxn ang="0">
                  <a:pos x="109" y="251"/>
                </a:cxn>
                <a:cxn ang="0">
                  <a:pos x="116" y="242"/>
                </a:cxn>
                <a:cxn ang="0">
                  <a:pos x="121" y="235"/>
                </a:cxn>
                <a:cxn ang="0">
                  <a:pos x="121" y="220"/>
                </a:cxn>
                <a:cxn ang="0">
                  <a:pos x="126" y="213"/>
                </a:cxn>
                <a:cxn ang="0">
                  <a:pos x="133" y="185"/>
                </a:cxn>
                <a:cxn ang="0">
                  <a:pos x="133" y="206"/>
                </a:cxn>
                <a:cxn ang="0">
                  <a:pos x="137" y="190"/>
                </a:cxn>
                <a:cxn ang="0">
                  <a:pos x="133" y="206"/>
                </a:cxn>
              </a:cxnLst>
              <a:rect l="0" t="0" r="r" b="b"/>
              <a:pathLst>
                <a:path w="140" h="303">
                  <a:moveTo>
                    <a:pt x="130" y="157"/>
                  </a:moveTo>
                  <a:lnTo>
                    <a:pt x="130" y="152"/>
                  </a:lnTo>
                  <a:lnTo>
                    <a:pt x="133" y="147"/>
                  </a:lnTo>
                  <a:lnTo>
                    <a:pt x="137" y="168"/>
                  </a:lnTo>
                  <a:lnTo>
                    <a:pt x="140" y="173"/>
                  </a:lnTo>
                  <a:lnTo>
                    <a:pt x="137" y="157"/>
                  </a:lnTo>
                  <a:lnTo>
                    <a:pt x="133" y="138"/>
                  </a:lnTo>
                  <a:lnTo>
                    <a:pt x="133" y="123"/>
                  </a:lnTo>
                  <a:lnTo>
                    <a:pt x="133" y="114"/>
                  </a:lnTo>
                  <a:lnTo>
                    <a:pt x="130" y="104"/>
                  </a:lnTo>
                  <a:lnTo>
                    <a:pt x="126" y="95"/>
                  </a:lnTo>
                  <a:lnTo>
                    <a:pt x="121" y="90"/>
                  </a:lnTo>
                  <a:lnTo>
                    <a:pt x="119" y="95"/>
                  </a:lnTo>
                  <a:lnTo>
                    <a:pt x="100" y="97"/>
                  </a:lnTo>
                  <a:lnTo>
                    <a:pt x="95" y="88"/>
                  </a:lnTo>
                  <a:lnTo>
                    <a:pt x="95" y="78"/>
                  </a:lnTo>
                  <a:lnTo>
                    <a:pt x="97" y="71"/>
                  </a:lnTo>
                  <a:lnTo>
                    <a:pt x="100" y="67"/>
                  </a:lnTo>
                  <a:lnTo>
                    <a:pt x="102" y="64"/>
                  </a:lnTo>
                  <a:lnTo>
                    <a:pt x="104" y="59"/>
                  </a:lnTo>
                  <a:lnTo>
                    <a:pt x="107" y="52"/>
                  </a:lnTo>
                  <a:lnTo>
                    <a:pt x="111" y="31"/>
                  </a:lnTo>
                  <a:lnTo>
                    <a:pt x="109" y="22"/>
                  </a:lnTo>
                  <a:lnTo>
                    <a:pt x="100" y="19"/>
                  </a:lnTo>
                  <a:lnTo>
                    <a:pt x="88" y="14"/>
                  </a:lnTo>
                  <a:lnTo>
                    <a:pt x="78" y="12"/>
                  </a:lnTo>
                  <a:lnTo>
                    <a:pt x="67" y="10"/>
                  </a:lnTo>
                  <a:lnTo>
                    <a:pt x="57" y="7"/>
                  </a:lnTo>
                  <a:lnTo>
                    <a:pt x="45" y="5"/>
                  </a:lnTo>
                  <a:lnTo>
                    <a:pt x="36" y="3"/>
                  </a:lnTo>
                  <a:lnTo>
                    <a:pt x="24" y="0"/>
                  </a:lnTo>
                  <a:lnTo>
                    <a:pt x="19" y="5"/>
                  </a:lnTo>
                  <a:lnTo>
                    <a:pt x="17" y="10"/>
                  </a:lnTo>
                  <a:lnTo>
                    <a:pt x="14" y="14"/>
                  </a:lnTo>
                  <a:lnTo>
                    <a:pt x="12" y="31"/>
                  </a:lnTo>
                  <a:lnTo>
                    <a:pt x="5" y="48"/>
                  </a:lnTo>
                  <a:lnTo>
                    <a:pt x="0" y="55"/>
                  </a:lnTo>
                  <a:lnTo>
                    <a:pt x="0" y="59"/>
                  </a:lnTo>
                  <a:lnTo>
                    <a:pt x="7" y="69"/>
                  </a:lnTo>
                  <a:lnTo>
                    <a:pt x="10" y="71"/>
                  </a:lnTo>
                  <a:lnTo>
                    <a:pt x="7" y="81"/>
                  </a:lnTo>
                  <a:lnTo>
                    <a:pt x="3" y="85"/>
                  </a:lnTo>
                  <a:lnTo>
                    <a:pt x="3" y="88"/>
                  </a:lnTo>
                  <a:lnTo>
                    <a:pt x="5" y="95"/>
                  </a:lnTo>
                  <a:lnTo>
                    <a:pt x="7" y="107"/>
                  </a:lnTo>
                  <a:lnTo>
                    <a:pt x="10" y="109"/>
                  </a:lnTo>
                  <a:lnTo>
                    <a:pt x="19" y="112"/>
                  </a:lnTo>
                  <a:lnTo>
                    <a:pt x="29" y="123"/>
                  </a:lnTo>
                  <a:lnTo>
                    <a:pt x="33" y="123"/>
                  </a:lnTo>
                  <a:lnTo>
                    <a:pt x="67" y="149"/>
                  </a:lnTo>
                  <a:lnTo>
                    <a:pt x="52" y="164"/>
                  </a:lnTo>
                  <a:lnTo>
                    <a:pt x="45" y="173"/>
                  </a:lnTo>
                  <a:lnTo>
                    <a:pt x="40" y="180"/>
                  </a:lnTo>
                  <a:lnTo>
                    <a:pt x="40" y="187"/>
                  </a:lnTo>
                  <a:lnTo>
                    <a:pt x="38" y="197"/>
                  </a:lnTo>
                  <a:lnTo>
                    <a:pt x="22" y="206"/>
                  </a:lnTo>
                  <a:lnTo>
                    <a:pt x="14" y="213"/>
                  </a:lnTo>
                  <a:lnTo>
                    <a:pt x="14" y="225"/>
                  </a:lnTo>
                  <a:lnTo>
                    <a:pt x="12" y="239"/>
                  </a:lnTo>
                  <a:lnTo>
                    <a:pt x="17" y="249"/>
                  </a:lnTo>
                  <a:lnTo>
                    <a:pt x="17" y="254"/>
                  </a:lnTo>
                  <a:lnTo>
                    <a:pt x="38" y="268"/>
                  </a:lnTo>
                  <a:lnTo>
                    <a:pt x="52" y="270"/>
                  </a:lnTo>
                  <a:lnTo>
                    <a:pt x="62" y="277"/>
                  </a:lnTo>
                  <a:lnTo>
                    <a:pt x="71" y="275"/>
                  </a:lnTo>
                  <a:lnTo>
                    <a:pt x="78" y="275"/>
                  </a:lnTo>
                  <a:lnTo>
                    <a:pt x="88" y="277"/>
                  </a:lnTo>
                  <a:lnTo>
                    <a:pt x="88" y="291"/>
                  </a:lnTo>
                  <a:lnTo>
                    <a:pt x="90" y="303"/>
                  </a:lnTo>
                  <a:lnTo>
                    <a:pt x="93" y="303"/>
                  </a:lnTo>
                  <a:lnTo>
                    <a:pt x="102" y="291"/>
                  </a:lnTo>
                  <a:lnTo>
                    <a:pt x="109" y="263"/>
                  </a:lnTo>
                  <a:lnTo>
                    <a:pt x="111" y="256"/>
                  </a:lnTo>
                  <a:lnTo>
                    <a:pt x="109" y="251"/>
                  </a:lnTo>
                  <a:lnTo>
                    <a:pt x="111" y="246"/>
                  </a:lnTo>
                  <a:lnTo>
                    <a:pt x="116" y="242"/>
                  </a:lnTo>
                  <a:lnTo>
                    <a:pt x="119" y="242"/>
                  </a:lnTo>
                  <a:lnTo>
                    <a:pt x="121" y="235"/>
                  </a:lnTo>
                  <a:lnTo>
                    <a:pt x="121" y="225"/>
                  </a:lnTo>
                  <a:lnTo>
                    <a:pt x="121" y="220"/>
                  </a:lnTo>
                  <a:lnTo>
                    <a:pt x="119" y="213"/>
                  </a:lnTo>
                  <a:lnTo>
                    <a:pt x="126" y="213"/>
                  </a:lnTo>
                  <a:lnTo>
                    <a:pt x="130" y="201"/>
                  </a:lnTo>
                  <a:lnTo>
                    <a:pt x="133" y="185"/>
                  </a:lnTo>
                  <a:lnTo>
                    <a:pt x="130" y="157"/>
                  </a:lnTo>
                  <a:close/>
                  <a:moveTo>
                    <a:pt x="133" y="206"/>
                  </a:moveTo>
                  <a:lnTo>
                    <a:pt x="133" y="211"/>
                  </a:lnTo>
                  <a:lnTo>
                    <a:pt x="137" y="190"/>
                  </a:lnTo>
                  <a:lnTo>
                    <a:pt x="137" y="180"/>
                  </a:lnTo>
                  <a:lnTo>
                    <a:pt x="133" y="206"/>
                  </a:lnTo>
                  <a:close/>
                </a:path>
              </a:pathLst>
            </a:custGeom>
            <a:solidFill>
              <a:schemeClr val="bg1"/>
            </a:solidFill>
            <a:ln w="6350">
              <a:solidFill>
                <a:srgbClr val="3769FF"/>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13" name="New York">
              <a:extLst>
                <a:ext uri="{FF2B5EF4-FFF2-40B4-BE49-F238E27FC236}">
                  <a16:creationId xmlns:a16="http://schemas.microsoft.com/office/drawing/2014/main" id="{F1980DD2-4B76-3075-BD04-16545EE92CDB}"/>
                </a:ext>
              </a:extLst>
            </p:cNvPr>
            <p:cNvSpPr>
              <a:spLocks noChangeAspect="1" noEditPoints="1"/>
            </p:cNvSpPr>
            <p:nvPr/>
          </p:nvSpPr>
          <p:spPr bwMode="gray">
            <a:xfrm>
              <a:off x="9610840" y="2047549"/>
              <a:ext cx="1070576" cy="871459"/>
            </a:xfrm>
            <a:custGeom>
              <a:avLst/>
              <a:gdLst/>
              <a:ahLst/>
              <a:cxnLst>
                <a:cxn ang="0">
                  <a:pos x="49" y="388"/>
                </a:cxn>
                <a:cxn ang="0">
                  <a:pos x="45" y="397"/>
                </a:cxn>
                <a:cxn ang="0">
                  <a:pos x="567" y="570"/>
                </a:cxn>
                <a:cxn ang="0">
                  <a:pos x="255" y="165"/>
                </a:cxn>
                <a:cxn ang="0">
                  <a:pos x="250" y="168"/>
                </a:cxn>
                <a:cxn ang="0">
                  <a:pos x="579" y="530"/>
                </a:cxn>
                <a:cxn ang="0">
                  <a:pos x="591" y="492"/>
                </a:cxn>
                <a:cxn ang="0">
                  <a:pos x="600" y="466"/>
                </a:cxn>
                <a:cxn ang="0">
                  <a:pos x="584" y="423"/>
                </a:cxn>
                <a:cxn ang="0">
                  <a:pos x="570" y="364"/>
                </a:cxn>
                <a:cxn ang="0">
                  <a:pos x="563" y="317"/>
                </a:cxn>
                <a:cxn ang="0">
                  <a:pos x="556" y="265"/>
                </a:cxn>
                <a:cxn ang="0">
                  <a:pos x="539" y="210"/>
                </a:cxn>
                <a:cxn ang="0">
                  <a:pos x="518" y="168"/>
                </a:cxn>
                <a:cxn ang="0">
                  <a:pos x="511" y="170"/>
                </a:cxn>
                <a:cxn ang="0">
                  <a:pos x="492" y="116"/>
                </a:cxn>
                <a:cxn ang="0">
                  <a:pos x="489" y="78"/>
                </a:cxn>
                <a:cxn ang="0">
                  <a:pos x="463" y="7"/>
                </a:cxn>
                <a:cxn ang="0">
                  <a:pos x="350" y="37"/>
                </a:cxn>
                <a:cxn ang="0">
                  <a:pos x="310" y="63"/>
                </a:cxn>
                <a:cxn ang="0">
                  <a:pos x="276" y="135"/>
                </a:cxn>
                <a:cxn ang="0">
                  <a:pos x="246" y="198"/>
                </a:cxn>
                <a:cxn ang="0">
                  <a:pos x="258" y="194"/>
                </a:cxn>
                <a:cxn ang="0">
                  <a:pos x="267" y="198"/>
                </a:cxn>
                <a:cxn ang="0">
                  <a:pos x="260" y="220"/>
                </a:cxn>
                <a:cxn ang="0">
                  <a:pos x="258" y="224"/>
                </a:cxn>
                <a:cxn ang="0">
                  <a:pos x="269" y="246"/>
                </a:cxn>
                <a:cxn ang="0">
                  <a:pos x="269" y="260"/>
                </a:cxn>
                <a:cxn ang="0">
                  <a:pos x="239" y="288"/>
                </a:cxn>
                <a:cxn ang="0">
                  <a:pos x="217" y="310"/>
                </a:cxn>
                <a:cxn ang="0">
                  <a:pos x="189" y="317"/>
                </a:cxn>
                <a:cxn ang="0">
                  <a:pos x="137" y="324"/>
                </a:cxn>
                <a:cxn ang="0">
                  <a:pos x="30" y="364"/>
                </a:cxn>
                <a:cxn ang="0">
                  <a:pos x="52" y="388"/>
                </a:cxn>
                <a:cxn ang="0">
                  <a:pos x="61" y="414"/>
                </a:cxn>
                <a:cxn ang="0">
                  <a:pos x="47" y="449"/>
                </a:cxn>
                <a:cxn ang="0">
                  <a:pos x="4" y="501"/>
                </a:cxn>
                <a:cxn ang="0">
                  <a:pos x="19" y="537"/>
                </a:cxn>
                <a:cxn ang="0">
                  <a:pos x="82" y="520"/>
                </a:cxn>
                <a:cxn ang="0">
                  <a:pos x="144" y="504"/>
                </a:cxn>
                <a:cxn ang="0">
                  <a:pos x="208" y="485"/>
                </a:cxn>
                <a:cxn ang="0">
                  <a:pos x="269" y="468"/>
                </a:cxn>
                <a:cxn ang="0">
                  <a:pos x="331" y="449"/>
                </a:cxn>
                <a:cxn ang="0">
                  <a:pos x="392" y="430"/>
                </a:cxn>
                <a:cxn ang="0">
                  <a:pos x="435" y="440"/>
                </a:cxn>
                <a:cxn ang="0">
                  <a:pos x="447" y="466"/>
                </a:cxn>
                <a:cxn ang="0">
                  <a:pos x="485" y="483"/>
                </a:cxn>
                <a:cxn ang="0">
                  <a:pos x="530" y="497"/>
                </a:cxn>
                <a:cxn ang="0">
                  <a:pos x="572" y="506"/>
                </a:cxn>
                <a:cxn ang="0">
                  <a:pos x="572" y="499"/>
                </a:cxn>
                <a:cxn ang="0">
                  <a:pos x="253" y="201"/>
                </a:cxn>
                <a:cxn ang="0">
                  <a:pos x="253" y="201"/>
                </a:cxn>
                <a:cxn ang="0">
                  <a:pos x="716" y="454"/>
                </a:cxn>
                <a:cxn ang="0">
                  <a:pos x="697" y="466"/>
                </a:cxn>
                <a:cxn ang="0">
                  <a:pos x="688" y="468"/>
                </a:cxn>
                <a:cxn ang="0">
                  <a:pos x="631" y="497"/>
                </a:cxn>
                <a:cxn ang="0">
                  <a:pos x="605" y="506"/>
                </a:cxn>
                <a:cxn ang="0">
                  <a:pos x="591" y="523"/>
                </a:cxn>
                <a:cxn ang="0">
                  <a:pos x="579" y="561"/>
                </a:cxn>
                <a:cxn ang="0">
                  <a:pos x="596" y="549"/>
                </a:cxn>
                <a:cxn ang="0">
                  <a:pos x="648" y="527"/>
                </a:cxn>
                <a:cxn ang="0">
                  <a:pos x="709" y="475"/>
                </a:cxn>
              </a:cxnLst>
              <a:rect l="0" t="0" r="r" b="b"/>
              <a:pathLst>
                <a:path w="749" h="575">
                  <a:moveTo>
                    <a:pt x="45" y="397"/>
                  </a:moveTo>
                  <a:lnTo>
                    <a:pt x="49" y="397"/>
                  </a:lnTo>
                  <a:lnTo>
                    <a:pt x="49" y="393"/>
                  </a:lnTo>
                  <a:lnTo>
                    <a:pt x="52" y="390"/>
                  </a:lnTo>
                  <a:lnTo>
                    <a:pt x="49" y="388"/>
                  </a:lnTo>
                  <a:lnTo>
                    <a:pt x="45" y="388"/>
                  </a:lnTo>
                  <a:lnTo>
                    <a:pt x="42" y="390"/>
                  </a:lnTo>
                  <a:lnTo>
                    <a:pt x="42" y="395"/>
                  </a:lnTo>
                  <a:lnTo>
                    <a:pt x="45" y="397"/>
                  </a:lnTo>
                  <a:lnTo>
                    <a:pt x="45" y="397"/>
                  </a:lnTo>
                  <a:close/>
                  <a:moveTo>
                    <a:pt x="567" y="554"/>
                  </a:moveTo>
                  <a:lnTo>
                    <a:pt x="560" y="563"/>
                  </a:lnTo>
                  <a:lnTo>
                    <a:pt x="560" y="575"/>
                  </a:lnTo>
                  <a:lnTo>
                    <a:pt x="565" y="575"/>
                  </a:lnTo>
                  <a:lnTo>
                    <a:pt x="567" y="570"/>
                  </a:lnTo>
                  <a:lnTo>
                    <a:pt x="572" y="563"/>
                  </a:lnTo>
                  <a:lnTo>
                    <a:pt x="572" y="558"/>
                  </a:lnTo>
                  <a:lnTo>
                    <a:pt x="570" y="554"/>
                  </a:lnTo>
                  <a:lnTo>
                    <a:pt x="567" y="554"/>
                  </a:lnTo>
                  <a:close/>
                  <a:moveTo>
                    <a:pt x="255" y="165"/>
                  </a:moveTo>
                  <a:lnTo>
                    <a:pt x="255" y="163"/>
                  </a:lnTo>
                  <a:lnTo>
                    <a:pt x="255" y="161"/>
                  </a:lnTo>
                  <a:lnTo>
                    <a:pt x="253" y="163"/>
                  </a:lnTo>
                  <a:lnTo>
                    <a:pt x="250" y="165"/>
                  </a:lnTo>
                  <a:lnTo>
                    <a:pt x="250" y="168"/>
                  </a:lnTo>
                  <a:lnTo>
                    <a:pt x="253" y="168"/>
                  </a:lnTo>
                  <a:lnTo>
                    <a:pt x="255" y="165"/>
                  </a:lnTo>
                  <a:close/>
                  <a:moveTo>
                    <a:pt x="574" y="539"/>
                  </a:moveTo>
                  <a:lnTo>
                    <a:pt x="577" y="535"/>
                  </a:lnTo>
                  <a:lnTo>
                    <a:pt x="579" y="530"/>
                  </a:lnTo>
                  <a:lnTo>
                    <a:pt x="584" y="525"/>
                  </a:lnTo>
                  <a:lnTo>
                    <a:pt x="589" y="518"/>
                  </a:lnTo>
                  <a:lnTo>
                    <a:pt x="593" y="504"/>
                  </a:lnTo>
                  <a:lnTo>
                    <a:pt x="598" y="499"/>
                  </a:lnTo>
                  <a:lnTo>
                    <a:pt x="591" y="492"/>
                  </a:lnTo>
                  <a:lnTo>
                    <a:pt x="584" y="487"/>
                  </a:lnTo>
                  <a:lnTo>
                    <a:pt x="591" y="480"/>
                  </a:lnTo>
                  <a:lnTo>
                    <a:pt x="596" y="475"/>
                  </a:lnTo>
                  <a:lnTo>
                    <a:pt x="598" y="471"/>
                  </a:lnTo>
                  <a:lnTo>
                    <a:pt x="600" y="466"/>
                  </a:lnTo>
                  <a:lnTo>
                    <a:pt x="598" y="464"/>
                  </a:lnTo>
                  <a:lnTo>
                    <a:pt x="593" y="459"/>
                  </a:lnTo>
                  <a:lnTo>
                    <a:pt x="591" y="447"/>
                  </a:lnTo>
                  <a:lnTo>
                    <a:pt x="586" y="435"/>
                  </a:lnTo>
                  <a:lnTo>
                    <a:pt x="584" y="423"/>
                  </a:lnTo>
                  <a:lnTo>
                    <a:pt x="582" y="411"/>
                  </a:lnTo>
                  <a:lnTo>
                    <a:pt x="577" y="400"/>
                  </a:lnTo>
                  <a:lnTo>
                    <a:pt x="574" y="388"/>
                  </a:lnTo>
                  <a:lnTo>
                    <a:pt x="572" y="376"/>
                  </a:lnTo>
                  <a:lnTo>
                    <a:pt x="570" y="364"/>
                  </a:lnTo>
                  <a:lnTo>
                    <a:pt x="565" y="362"/>
                  </a:lnTo>
                  <a:lnTo>
                    <a:pt x="565" y="350"/>
                  </a:lnTo>
                  <a:lnTo>
                    <a:pt x="565" y="340"/>
                  </a:lnTo>
                  <a:lnTo>
                    <a:pt x="563" y="329"/>
                  </a:lnTo>
                  <a:lnTo>
                    <a:pt x="563" y="317"/>
                  </a:lnTo>
                  <a:lnTo>
                    <a:pt x="563" y="305"/>
                  </a:lnTo>
                  <a:lnTo>
                    <a:pt x="563" y="295"/>
                  </a:lnTo>
                  <a:lnTo>
                    <a:pt x="560" y="284"/>
                  </a:lnTo>
                  <a:lnTo>
                    <a:pt x="560" y="272"/>
                  </a:lnTo>
                  <a:lnTo>
                    <a:pt x="556" y="265"/>
                  </a:lnTo>
                  <a:lnTo>
                    <a:pt x="556" y="258"/>
                  </a:lnTo>
                  <a:lnTo>
                    <a:pt x="553" y="251"/>
                  </a:lnTo>
                  <a:lnTo>
                    <a:pt x="548" y="239"/>
                  </a:lnTo>
                  <a:lnTo>
                    <a:pt x="546" y="227"/>
                  </a:lnTo>
                  <a:lnTo>
                    <a:pt x="539" y="210"/>
                  </a:lnTo>
                  <a:lnTo>
                    <a:pt x="537" y="198"/>
                  </a:lnTo>
                  <a:lnTo>
                    <a:pt x="532" y="189"/>
                  </a:lnTo>
                  <a:lnTo>
                    <a:pt x="530" y="175"/>
                  </a:lnTo>
                  <a:lnTo>
                    <a:pt x="520" y="168"/>
                  </a:lnTo>
                  <a:lnTo>
                    <a:pt x="518" y="168"/>
                  </a:lnTo>
                  <a:lnTo>
                    <a:pt x="518" y="168"/>
                  </a:lnTo>
                  <a:lnTo>
                    <a:pt x="515" y="175"/>
                  </a:lnTo>
                  <a:lnTo>
                    <a:pt x="513" y="175"/>
                  </a:lnTo>
                  <a:lnTo>
                    <a:pt x="513" y="175"/>
                  </a:lnTo>
                  <a:lnTo>
                    <a:pt x="511" y="170"/>
                  </a:lnTo>
                  <a:lnTo>
                    <a:pt x="508" y="153"/>
                  </a:lnTo>
                  <a:lnTo>
                    <a:pt x="508" y="146"/>
                  </a:lnTo>
                  <a:lnTo>
                    <a:pt x="503" y="139"/>
                  </a:lnTo>
                  <a:lnTo>
                    <a:pt x="494" y="120"/>
                  </a:lnTo>
                  <a:lnTo>
                    <a:pt x="492" y="116"/>
                  </a:lnTo>
                  <a:lnTo>
                    <a:pt x="492" y="108"/>
                  </a:lnTo>
                  <a:lnTo>
                    <a:pt x="492" y="101"/>
                  </a:lnTo>
                  <a:lnTo>
                    <a:pt x="494" y="92"/>
                  </a:lnTo>
                  <a:lnTo>
                    <a:pt x="494" y="90"/>
                  </a:lnTo>
                  <a:lnTo>
                    <a:pt x="489" y="78"/>
                  </a:lnTo>
                  <a:lnTo>
                    <a:pt x="487" y="66"/>
                  </a:lnTo>
                  <a:lnTo>
                    <a:pt x="475" y="49"/>
                  </a:lnTo>
                  <a:lnTo>
                    <a:pt x="470" y="28"/>
                  </a:lnTo>
                  <a:lnTo>
                    <a:pt x="466" y="19"/>
                  </a:lnTo>
                  <a:lnTo>
                    <a:pt x="463" y="7"/>
                  </a:lnTo>
                  <a:lnTo>
                    <a:pt x="461" y="0"/>
                  </a:lnTo>
                  <a:lnTo>
                    <a:pt x="440" y="7"/>
                  </a:lnTo>
                  <a:lnTo>
                    <a:pt x="404" y="19"/>
                  </a:lnTo>
                  <a:lnTo>
                    <a:pt x="369" y="30"/>
                  </a:lnTo>
                  <a:lnTo>
                    <a:pt x="350" y="37"/>
                  </a:lnTo>
                  <a:lnTo>
                    <a:pt x="345" y="40"/>
                  </a:lnTo>
                  <a:lnTo>
                    <a:pt x="343" y="40"/>
                  </a:lnTo>
                  <a:lnTo>
                    <a:pt x="333" y="42"/>
                  </a:lnTo>
                  <a:lnTo>
                    <a:pt x="324" y="52"/>
                  </a:lnTo>
                  <a:lnTo>
                    <a:pt x="310" y="63"/>
                  </a:lnTo>
                  <a:lnTo>
                    <a:pt x="295" y="87"/>
                  </a:lnTo>
                  <a:lnTo>
                    <a:pt x="274" y="130"/>
                  </a:lnTo>
                  <a:lnTo>
                    <a:pt x="274" y="132"/>
                  </a:lnTo>
                  <a:lnTo>
                    <a:pt x="274" y="132"/>
                  </a:lnTo>
                  <a:lnTo>
                    <a:pt x="276" y="135"/>
                  </a:lnTo>
                  <a:lnTo>
                    <a:pt x="276" y="139"/>
                  </a:lnTo>
                  <a:lnTo>
                    <a:pt x="274" y="144"/>
                  </a:lnTo>
                  <a:lnTo>
                    <a:pt x="246" y="182"/>
                  </a:lnTo>
                  <a:lnTo>
                    <a:pt x="239" y="194"/>
                  </a:lnTo>
                  <a:lnTo>
                    <a:pt x="246" y="198"/>
                  </a:lnTo>
                  <a:lnTo>
                    <a:pt x="246" y="201"/>
                  </a:lnTo>
                  <a:lnTo>
                    <a:pt x="248" y="198"/>
                  </a:lnTo>
                  <a:lnTo>
                    <a:pt x="253" y="191"/>
                  </a:lnTo>
                  <a:lnTo>
                    <a:pt x="255" y="191"/>
                  </a:lnTo>
                  <a:lnTo>
                    <a:pt x="258" y="194"/>
                  </a:lnTo>
                  <a:lnTo>
                    <a:pt x="260" y="196"/>
                  </a:lnTo>
                  <a:lnTo>
                    <a:pt x="258" y="203"/>
                  </a:lnTo>
                  <a:lnTo>
                    <a:pt x="260" y="203"/>
                  </a:lnTo>
                  <a:lnTo>
                    <a:pt x="265" y="201"/>
                  </a:lnTo>
                  <a:lnTo>
                    <a:pt x="267" y="198"/>
                  </a:lnTo>
                  <a:lnTo>
                    <a:pt x="267" y="203"/>
                  </a:lnTo>
                  <a:lnTo>
                    <a:pt x="265" y="208"/>
                  </a:lnTo>
                  <a:lnTo>
                    <a:pt x="265" y="210"/>
                  </a:lnTo>
                  <a:lnTo>
                    <a:pt x="262" y="217"/>
                  </a:lnTo>
                  <a:lnTo>
                    <a:pt x="260" y="220"/>
                  </a:lnTo>
                  <a:lnTo>
                    <a:pt x="258" y="220"/>
                  </a:lnTo>
                  <a:lnTo>
                    <a:pt x="258" y="217"/>
                  </a:lnTo>
                  <a:lnTo>
                    <a:pt x="255" y="222"/>
                  </a:lnTo>
                  <a:lnTo>
                    <a:pt x="255" y="224"/>
                  </a:lnTo>
                  <a:lnTo>
                    <a:pt x="258" y="224"/>
                  </a:lnTo>
                  <a:lnTo>
                    <a:pt x="260" y="229"/>
                  </a:lnTo>
                  <a:lnTo>
                    <a:pt x="265" y="234"/>
                  </a:lnTo>
                  <a:lnTo>
                    <a:pt x="267" y="243"/>
                  </a:lnTo>
                  <a:lnTo>
                    <a:pt x="269" y="246"/>
                  </a:lnTo>
                  <a:lnTo>
                    <a:pt x="269" y="246"/>
                  </a:lnTo>
                  <a:lnTo>
                    <a:pt x="269" y="248"/>
                  </a:lnTo>
                  <a:lnTo>
                    <a:pt x="269" y="251"/>
                  </a:lnTo>
                  <a:lnTo>
                    <a:pt x="272" y="253"/>
                  </a:lnTo>
                  <a:lnTo>
                    <a:pt x="272" y="255"/>
                  </a:lnTo>
                  <a:lnTo>
                    <a:pt x="269" y="260"/>
                  </a:lnTo>
                  <a:lnTo>
                    <a:pt x="265" y="262"/>
                  </a:lnTo>
                  <a:lnTo>
                    <a:pt x="258" y="265"/>
                  </a:lnTo>
                  <a:lnTo>
                    <a:pt x="250" y="272"/>
                  </a:lnTo>
                  <a:lnTo>
                    <a:pt x="243" y="281"/>
                  </a:lnTo>
                  <a:lnTo>
                    <a:pt x="239" y="288"/>
                  </a:lnTo>
                  <a:lnTo>
                    <a:pt x="236" y="295"/>
                  </a:lnTo>
                  <a:lnTo>
                    <a:pt x="234" y="298"/>
                  </a:lnTo>
                  <a:lnTo>
                    <a:pt x="234" y="298"/>
                  </a:lnTo>
                  <a:lnTo>
                    <a:pt x="222" y="305"/>
                  </a:lnTo>
                  <a:lnTo>
                    <a:pt x="217" y="310"/>
                  </a:lnTo>
                  <a:lnTo>
                    <a:pt x="217" y="312"/>
                  </a:lnTo>
                  <a:lnTo>
                    <a:pt x="217" y="314"/>
                  </a:lnTo>
                  <a:lnTo>
                    <a:pt x="215" y="312"/>
                  </a:lnTo>
                  <a:lnTo>
                    <a:pt x="205" y="314"/>
                  </a:lnTo>
                  <a:lnTo>
                    <a:pt x="189" y="317"/>
                  </a:lnTo>
                  <a:lnTo>
                    <a:pt x="175" y="322"/>
                  </a:lnTo>
                  <a:lnTo>
                    <a:pt x="165" y="329"/>
                  </a:lnTo>
                  <a:lnTo>
                    <a:pt x="158" y="329"/>
                  </a:lnTo>
                  <a:lnTo>
                    <a:pt x="149" y="326"/>
                  </a:lnTo>
                  <a:lnTo>
                    <a:pt x="137" y="324"/>
                  </a:lnTo>
                  <a:lnTo>
                    <a:pt x="106" y="329"/>
                  </a:lnTo>
                  <a:lnTo>
                    <a:pt x="80" y="336"/>
                  </a:lnTo>
                  <a:lnTo>
                    <a:pt x="61" y="345"/>
                  </a:lnTo>
                  <a:lnTo>
                    <a:pt x="30" y="362"/>
                  </a:lnTo>
                  <a:lnTo>
                    <a:pt x="30" y="364"/>
                  </a:lnTo>
                  <a:lnTo>
                    <a:pt x="30" y="364"/>
                  </a:lnTo>
                  <a:lnTo>
                    <a:pt x="35" y="385"/>
                  </a:lnTo>
                  <a:lnTo>
                    <a:pt x="35" y="385"/>
                  </a:lnTo>
                  <a:lnTo>
                    <a:pt x="52" y="385"/>
                  </a:lnTo>
                  <a:lnTo>
                    <a:pt x="52" y="388"/>
                  </a:lnTo>
                  <a:lnTo>
                    <a:pt x="52" y="390"/>
                  </a:lnTo>
                  <a:lnTo>
                    <a:pt x="52" y="395"/>
                  </a:lnTo>
                  <a:lnTo>
                    <a:pt x="54" y="402"/>
                  </a:lnTo>
                  <a:lnTo>
                    <a:pt x="59" y="409"/>
                  </a:lnTo>
                  <a:lnTo>
                    <a:pt x="61" y="414"/>
                  </a:lnTo>
                  <a:lnTo>
                    <a:pt x="61" y="419"/>
                  </a:lnTo>
                  <a:lnTo>
                    <a:pt x="59" y="423"/>
                  </a:lnTo>
                  <a:lnTo>
                    <a:pt x="54" y="430"/>
                  </a:lnTo>
                  <a:lnTo>
                    <a:pt x="49" y="438"/>
                  </a:lnTo>
                  <a:lnTo>
                    <a:pt x="47" y="449"/>
                  </a:lnTo>
                  <a:lnTo>
                    <a:pt x="40" y="456"/>
                  </a:lnTo>
                  <a:lnTo>
                    <a:pt x="33" y="466"/>
                  </a:lnTo>
                  <a:lnTo>
                    <a:pt x="23" y="475"/>
                  </a:lnTo>
                  <a:lnTo>
                    <a:pt x="19" y="485"/>
                  </a:lnTo>
                  <a:lnTo>
                    <a:pt x="4" y="501"/>
                  </a:lnTo>
                  <a:lnTo>
                    <a:pt x="0" y="506"/>
                  </a:lnTo>
                  <a:lnTo>
                    <a:pt x="0" y="506"/>
                  </a:lnTo>
                  <a:lnTo>
                    <a:pt x="2" y="523"/>
                  </a:lnTo>
                  <a:lnTo>
                    <a:pt x="7" y="539"/>
                  </a:lnTo>
                  <a:lnTo>
                    <a:pt x="19" y="537"/>
                  </a:lnTo>
                  <a:lnTo>
                    <a:pt x="33" y="532"/>
                  </a:lnTo>
                  <a:lnTo>
                    <a:pt x="45" y="530"/>
                  </a:lnTo>
                  <a:lnTo>
                    <a:pt x="56" y="527"/>
                  </a:lnTo>
                  <a:lnTo>
                    <a:pt x="71" y="523"/>
                  </a:lnTo>
                  <a:lnTo>
                    <a:pt x="82" y="520"/>
                  </a:lnTo>
                  <a:lnTo>
                    <a:pt x="94" y="516"/>
                  </a:lnTo>
                  <a:lnTo>
                    <a:pt x="106" y="513"/>
                  </a:lnTo>
                  <a:lnTo>
                    <a:pt x="120" y="509"/>
                  </a:lnTo>
                  <a:lnTo>
                    <a:pt x="132" y="506"/>
                  </a:lnTo>
                  <a:lnTo>
                    <a:pt x="144" y="504"/>
                  </a:lnTo>
                  <a:lnTo>
                    <a:pt x="158" y="499"/>
                  </a:lnTo>
                  <a:lnTo>
                    <a:pt x="170" y="497"/>
                  </a:lnTo>
                  <a:lnTo>
                    <a:pt x="182" y="492"/>
                  </a:lnTo>
                  <a:lnTo>
                    <a:pt x="194" y="490"/>
                  </a:lnTo>
                  <a:lnTo>
                    <a:pt x="208" y="485"/>
                  </a:lnTo>
                  <a:lnTo>
                    <a:pt x="220" y="483"/>
                  </a:lnTo>
                  <a:lnTo>
                    <a:pt x="231" y="478"/>
                  </a:lnTo>
                  <a:lnTo>
                    <a:pt x="243" y="475"/>
                  </a:lnTo>
                  <a:lnTo>
                    <a:pt x="258" y="471"/>
                  </a:lnTo>
                  <a:lnTo>
                    <a:pt x="269" y="468"/>
                  </a:lnTo>
                  <a:lnTo>
                    <a:pt x="281" y="464"/>
                  </a:lnTo>
                  <a:lnTo>
                    <a:pt x="293" y="461"/>
                  </a:lnTo>
                  <a:lnTo>
                    <a:pt x="307" y="456"/>
                  </a:lnTo>
                  <a:lnTo>
                    <a:pt x="319" y="452"/>
                  </a:lnTo>
                  <a:lnTo>
                    <a:pt x="331" y="449"/>
                  </a:lnTo>
                  <a:lnTo>
                    <a:pt x="343" y="445"/>
                  </a:lnTo>
                  <a:lnTo>
                    <a:pt x="354" y="442"/>
                  </a:lnTo>
                  <a:lnTo>
                    <a:pt x="369" y="438"/>
                  </a:lnTo>
                  <a:lnTo>
                    <a:pt x="380" y="433"/>
                  </a:lnTo>
                  <a:lnTo>
                    <a:pt x="392" y="430"/>
                  </a:lnTo>
                  <a:lnTo>
                    <a:pt x="404" y="426"/>
                  </a:lnTo>
                  <a:lnTo>
                    <a:pt x="414" y="430"/>
                  </a:lnTo>
                  <a:lnTo>
                    <a:pt x="418" y="435"/>
                  </a:lnTo>
                  <a:lnTo>
                    <a:pt x="430" y="438"/>
                  </a:lnTo>
                  <a:lnTo>
                    <a:pt x="435" y="440"/>
                  </a:lnTo>
                  <a:lnTo>
                    <a:pt x="435" y="442"/>
                  </a:lnTo>
                  <a:lnTo>
                    <a:pt x="440" y="447"/>
                  </a:lnTo>
                  <a:lnTo>
                    <a:pt x="440" y="454"/>
                  </a:lnTo>
                  <a:lnTo>
                    <a:pt x="442" y="459"/>
                  </a:lnTo>
                  <a:lnTo>
                    <a:pt x="447" y="466"/>
                  </a:lnTo>
                  <a:lnTo>
                    <a:pt x="451" y="471"/>
                  </a:lnTo>
                  <a:lnTo>
                    <a:pt x="456" y="475"/>
                  </a:lnTo>
                  <a:lnTo>
                    <a:pt x="461" y="478"/>
                  </a:lnTo>
                  <a:lnTo>
                    <a:pt x="480" y="480"/>
                  </a:lnTo>
                  <a:lnTo>
                    <a:pt x="485" y="483"/>
                  </a:lnTo>
                  <a:lnTo>
                    <a:pt x="487" y="487"/>
                  </a:lnTo>
                  <a:lnTo>
                    <a:pt x="499" y="490"/>
                  </a:lnTo>
                  <a:lnTo>
                    <a:pt x="508" y="492"/>
                  </a:lnTo>
                  <a:lnTo>
                    <a:pt x="520" y="494"/>
                  </a:lnTo>
                  <a:lnTo>
                    <a:pt x="530" y="497"/>
                  </a:lnTo>
                  <a:lnTo>
                    <a:pt x="541" y="499"/>
                  </a:lnTo>
                  <a:lnTo>
                    <a:pt x="551" y="501"/>
                  </a:lnTo>
                  <a:lnTo>
                    <a:pt x="563" y="506"/>
                  </a:lnTo>
                  <a:lnTo>
                    <a:pt x="572" y="509"/>
                  </a:lnTo>
                  <a:lnTo>
                    <a:pt x="572" y="506"/>
                  </a:lnTo>
                  <a:lnTo>
                    <a:pt x="565" y="490"/>
                  </a:lnTo>
                  <a:lnTo>
                    <a:pt x="556" y="478"/>
                  </a:lnTo>
                  <a:lnTo>
                    <a:pt x="563" y="480"/>
                  </a:lnTo>
                  <a:lnTo>
                    <a:pt x="567" y="485"/>
                  </a:lnTo>
                  <a:lnTo>
                    <a:pt x="572" y="499"/>
                  </a:lnTo>
                  <a:lnTo>
                    <a:pt x="574" y="518"/>
                  </a:lnTo>
                  <a:lnTo>
                    <a:pt x="574" y="527"/>
                  </a:lnTo>
                  <a:lnTo>
                    <a:pt x="574" y="539"/>
                  </a:lnTo>
                  <a:close/>
                  <a:moveTo>
                    <a:pt x="253" y="201"/>
                  </a:moveTo>
                  <a:lnTo>
                    <a:pt x="253" y="201"/>
                  </a:lnTo>
                  <a:lnTo>
                    <a:pt x="250" y="201"/>
                  </a:lnTo>
                  <a:lnTo>
                    <a:pt x="250" y="203"/>
                  </a:lnTo>
                  <a:lnTo>
                    <a:pt x="250" y="206"/>
                  </a:lnTo>
                  <a:lnTo>
                    <a:pt x="250" y="206"/>
                  </a:lnTo>
                  <a:lnTo>
                    <a:pt x="253" y="201"/>
                  </a:lnTo>
                  <a:close/>
                  <a:moveTo>
                    <a:pt x="740" y="442"/>
                  </a:moveTo>
                  <a:lnTo>
                    <a:pt x="733" y="449"/>
                  </a:lnTo>
                  <a:lnTo>
                    <a:pt x="728" y="445"/>
                  </a:lnTo>
                  <a:lnTo>
                    <a:pt x="723" y="447"/>
                  </a:lnTo>
                  <a:lnTo>
                    <a:pt x="716" y="454"/>
                  </a:lnTo>
                  <a:lnTo>
                    <a:pt x="707" y="464"/>
                  </a:lnTo>
                  <a:lnTo>
                    <a:pt x="705" y="471"/>
                  </a:lnTo>
                  <a:lnTo>
                    <a:pt x="700" y="473"/>
                  </a:lnTo>
                  <a:lnTo>
                    <a:pt x="695" y="475"/>
                  </a:lnTo>
                  <a:lnTo>
                    <a:pt x="697" y="466"/>
                  </a:lnTo>
                  <a:lnTo>
                    <a:pt x="702" y="456"/>
                  </a:lnTo>
                  <a:lnTo>
                    <a:pt x="712" y="438"/>
                  </a:lnTo>
                  <a:lnTo>
                    <a:pt x="705" y="445"/>
                  </a:lnTo>
                  <a:lnTo>
                    <a:pt x="693" y="461"/>
                  </a:lnTo>
                  <a:lnTo>
                    <a:pt x="688" y="468"/>
                  </a:lnTo>
                  <a:lnTo>
                    <a:pt x="669" y="478"/>
                  </a:lnTo>
                  <a:lnTo>
                    <a:pt x="652" y="485"/>
                  </a:lnTo>
                  <a:lnTo>
                    <a:pt x="645" y="487"/>
                  </a:lnTo>
                  <a:lnTo>
                    <a:pt x="641" y="494"/>
                  </a:lnTo>
                  <a:lnTo>
                    <a:pt x="631" y="497"/>
                  </a:lnTo>
                  <a:lnTo>
                    <a:pt x="622" y="497"/>
                  </a:lnTo>
                  <a:lnTo>
                    <a:pt x="619" y="499"/>
                  </a:lnTo>
                  <a:lnTo>
                    <a:pt x="617" y="501"/>
                  </a:lnTo>
                  <a:lnTo>
                    <a:pt x="612" y="504"/>
                  </a:lnTo>
                  <a:lnTo>
                    <a:pt x="605" y="506"/>
                  </a:lnTo>
                  <a:lnTo>
                    <a:pt x="603" y="509"/>
                  </a:lnTo>
                  <a:lnTo>
                    <a:pt x="600" y="513"/>
                  </a:lnTo>
                  <a:lnTo>
                    <a:pt x="600" y="518"/>
                  </a:lnTo>
                  <a:lnTo>
                    <a:pt x="596" y="516"/>
                  </a:lnTo>
                  <a:lnTo>
                    <a:pt x="591" y="523"/>
                  </a:lnTo>
                  <a:lnTo>
                    <a:pt x="582" y="532"/>
                  </a:lnTo>
                  <a:lnTo>
                    <a:pt x="577" y="542"/>
                  </a:lnTo>
                  <a:lnTo>
                    <a:pt x="574" y="549"/>
                  </a:lnTo>
                  <a:lnTo>
                    <a:pt x="574" y="556"/>
                  </a:lnTo>
                  <a:lnTo>
                    <a:pt x="579" y="561"/>
                  </a:lnTo>
                  <a:lnTo>
                    <a:pt x="586" y="556"/>
                  </a:lnTo>
                  <a:lnTo>
                    <a:pt x="589" y="549"/>
                  </a:lnTo>
                  <a:lnTo>
                    <a:pt x="593" y="546"/>
                  </a:lnTo>
                  <a:lnTo>
                    <a:pt x="596" y="546"/>
                  </a:lnTo>
                  <a:lnTo>
                    <a:pt x="596" y="549"/>
                  </a:lnTo>
                  <a:lnTo>
                    <a:pt x="589" y="558"/>
                  </a:lnTo>
                  <a:lnTo>
                    <a:pt x="600" y="554"/>
                  </a:lnTo>
                  <a:lnTo>
                    <a:pt x="612" y="546"/>
                  </a:lnTo>
                  <a:lnTo>
                    <a:pt x="643" y="527"/>
                  </a:lnTo>
                  <a:lnTo>
                    <a:pt x="648" y="527"/>
                  </a:lnTo>
                  <a:lnTo>
                    <a:pt x="650" y="527"/>
                  </a:lnTo>
                  <a:lnTo>
                    <a:pt x="683" y="499"/>
                  </a:lnTo>
                  <a:lnTo>
                    <a:pt x="690" y="494"/>
                  </a:lnTo>
                  <a:lnTo>
                    <a:pt x="700" y="487"/>
                  </a:lnTo>
                  <a:lnTo>
                    <a:pt x="709" y="475"/>
                  </a:lnTo>
                  <a:lnTo>
                    <a:pt x="716" y="471"/>
                  </a:lnTo>
                  <a:lnTo>
                    <a:pt x="749" y="438"/>
                  </a:lnTo>
                  <a:lnTo>
                    <a:pt x="740" y="442"/>
                  </a:lnTo>
                  <a:close/>
                </a:path>
              </a:pathLst>
            </a:custGeom>
            <a:solidFill>
              <a:schemeClr val="bg1"/>
            </a:solidFill>
            <a:ln w="6350">
              <a:solidFill>
                <a:srgbClr val="3769FF"/>
              </a:solidFill>
              <a:round/>
              <a:headEnd/>
              <a:tailEnd/>
            </a:ln>
          </p:spPr>
          <p:txBody>
            <a:bodyPr lIns="82275" tIns="0" r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14" name="Graphic 453">
              <a:extLst>
                <a:ext uri="{FF2B5EF4-FFF2-40B4-BE49-F238E27FC236}">
                  <a16:creationId xmlns:a16="http://schemas.microsoft.com/office/drawing/2014/main" id="{79A44241-BBE6-EE1C-2EB8-C9CC5E84FA11}"/>
                </a:ext>
              </a:extLst>
            </p:cNvPr>
            <p:cNvGrpSpPr/>
            <p:nvPr/>
          </p:nvGrpSpPr>
          <p:grpSpPr bwMode="gray">
            <a:xfrm>
              <a:off x="10124688" y="2460382"/>
              <a:ext cx="152886" cy="118871"/>
              <a:chOff x="10533639" y="2325207"/>
              <a:chExt cx="158521" cy="123294"/>
            </a:xfrm>
            <a:solidFill>
              <a:srgbClr val="3769FF"/>
            </a:solidFill>
          </p:grpSpPr>
          <p:sp>
            <p:nvSpPr>
              <p:cNvPr id="15" name="Freeform: Shape 161">
                <a:extLst>
                  <a:ext uri="{FF2B5EF4-FFF2-40B4-BE49-F238E27FC236}">
                    <a16:creationId xmlns:a16="http://schemas.microsoft.com/office/drawing/2014/main" id="{DCC716FC-6970-D9C6-F663-75984D47873F}"/>
                  </a:ext>
                </a:extLst>
              </p:cNvPr>
              <p:cNvSpPr/>
              <p:nvPr/>
            </p:nvSpPr>
            <p:spPr bwMode="gray">
              <a:xfrm>
                <a:off x="10533639" y="2325207"/>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Shape 162">
                <a:extLst>
                  <a:ext uri="{FF2B5EF4-FFF2-40B4-BE49-F238E27FC236}">
                    <a16:creationId xmlns:a16="http://schemas.microsoft.com/office/drawing/2014/main" id="{DA658AEB-39A4-9BF6-92CC-D1153A82D3AC}"/>
                  </a:ext>
                </a:extLst>
              </p:cNvPr>
              <p:cNvSpPr/>
              <p:nvPr/>
            </p:nvSpPr>
            <p:spPr bwMode="gray">
              <a:xfrm>
                <a:off x="10619945" y="2325207"/>
                <a:ext cx="70454" cy="123294"/>
              </a:xfrm>
              <a:custGeom>
                <a:avLst/>
                <a:gdLst>
                  <a:gd name="connsiteX0" fmla="*/ 54602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2 w 70453"/>
                  <a:gd name="connsiteY5" fmla="*/ 52840 h 123293"/>
                  <a:gd name="connsiteX6" fmla="*/ 42272 w 70453"/>
                  <a:gd name="connsiteY6" fmla="*/ 52840 h 123293"/>
                  <a:gd name="connsiteX7" fmla="*/ 58125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4602" y="139146"/>
                    </a:moveTo>
                    <a:lnTo>
                      <a:pt x="29943" y="139146"/>
                    </a:lnTo>
                    <a:lnTo>
                      <a:pt x="29943" y="81022"/>
                    </a:lnTo>
                    <a:lnTo>
                      <a:pt x="0" y="0"/>
                    </a:lnTo>
                    <a:lnTo>
                      <a:pt x="24659" y="0"/>
                    </a:lnTo>
                    <a:lnTo>
                      <a:pt x="42272" y="52840"/>
                    </a:lnTo>
                    <a:lnTo>
                      <a:pt x="42272" y="52840"/>
                    </a:lnTo>
                    <a:lnTo>
                      <a:pt x="58125" y="0"/>
                    </a:lnTo>
                    <a:lnTo>
                      <a:pt x="82783" y="0"/>
                    </a:lnTo>
                    <a:lnTo>
                      <a:pt x="52840" y="81022"/>
                    </a:lnTo>
                    <a:lnTo>
                      <a:pt x="5284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7" name="Graphic 453">
              <a:extLst>
                <a:ext uri="{FF2B5EF4-FFF2-40B4-BE49-F238E27FC236}">
                  <a16:creationId xmlns:a16="http://schemas.microsoft.com/office/drawing/2014/main" id="{4E919E3C-95E2-86EB-DAFD-E009ED8ECDB9}"/>
                </a:ext>
              </a:extLst>
            </p:cNvPr>
            <p:cNvGrpSpPr/>
            <p:nvPr/>
          </p:nvGrpSpPr>
          <p:grpSpPr bwMode="gray">
            <a:xfrm>
              <a:off x="7722983" y="3101739"/>
              <a:ext cx="118911" cy="118871"/>
              <a:chOff x="8240375" y="2806053"/>
              <a:chExt cx="123294" cy="123294"/>
            </a:xfrm>
            <a:solidFill>
              <a:srgbClr val="3769FF"/>
            </a:solidFill>
          </p:grpSpPr>
          <p:sp>
            <p:nvSpPr>
              <p:cNvPr id="18" name="Freeform: Shape 107">
                <a:extLst>
                  <a:ext uri="{FF2B5EF4-FFF2-40B4-BE49-F238E27FC236}">
                    <a16:creationId xmlns:a16="http://schemas.microsoft.com/office/drawing/2014/main" id="{69DC9F97-660E-EE4B-DD40-D880E3D3F62A}"/>
                  </a:ext>
                </a:extLst>
              </p:cNvPr>
              <p:cNvSpPr/>
              <p:nvPr/>
            </p:nvSpPr>
            <p:spPr bwMode="gray">
              <a:xfrm>
                <a:off x="8240375" y="2806053"/>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Shape 108">
                <a:extLst>
                  <a:ext uri="{FF2B5EF4-FFF2-40B4-BE49-F238E27FC236}">
                    <a16:creationId xmlns:a16="http://schemas.microsoft.com/office/drawing/2014/main" id="{613A70E4-BB52-45FB-5860-2FD14A90AE2C}"/>
                  </a:ext>
                </a:extLst>
              </p:cNvPr>
              <p:cNvSpPr/>
              <p:nvPr/>
            </p:nvSpPr>
            <p:spPr bwMode="gray">
              <a:xfrm>
                <a:off x="8280886" y="2806053"/>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31704 w 70453"/>
                  <a:gd name="connsiteY9" fmla="*/ 86306 h 123293"/>
                  <a:gd name="connsiteX10" fmla="*/ 51079 w 70453"/>
                  <a:gd name="connsiteY10" fmla="*/ 86306 h 123293"/>
                  <a:gd name="connsiteX11" fmla="*/ 42272 w 70453"/>
                  <a:gd name="connsiteY11" fmla="*/ 26420 h 123293"/>
                  <a:gd name="connsiteX12" fmla="*/ 42272 w 70453"/>
                  <a:gd name="connsiteY12" fmla="*/ 26420 h 123293"/>
                  <a:gd name="connsiteX13" fmla="*/ 31704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31704" y="86306"/>
                    </a:moveTo>
                    <a:lnTo>
                      <a:pt x="51079" y="86306"/>
                    </a:lnTo>
                    <a:lnTo>
                      <a:pt x="42272" y="26420"/>
                    </a:lnTo>
                    <a:lnTo>
                      <a:pt x="42272" y="26420"/>
                    </a:lnTo>
                    <a:lnTo>
                      <a:pt x="31704" y="8630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38" name="Freeform: Shape 110">
              <a:extLst>
                <a:ext uri="{FF2B5EF4-FFF2-40B4-BE49-F238E27FC236}">
                  <a16:creationId xmlns:a16="http://schemas.microsoft.com/office/drawing/2014/main" id="{331E6566-6071-CA45-2B59-87ACBD259684}"/>
                </a:ext>
              </a:extLst>
            </p:cNvPr>
            <p:cNvSpPr/>
            <p:nvPr/>
          </p:nvSpPr>
          <p:spPr bwMode="gray">
            <a:xfrm>
              <a:off x="7487224" y="2323934"/>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Shape 111">
              <a:extLst>
                <a:ext uri="{FF2B5EF4-FFF2-40B4-BE49-F238E27FC236}">
                  <a16:creationId xmlns:a16="http://schemas.microsoft.com/office/drawing/2014/main" id="{B72B9B5A-1D6F-CB03-6ECE-16D30AE31EFC}"/>
                </a:ext>
              </a:extLst>
            </p:cNvPr>
            <p:cNvSpPr/>
            <p:nvPr/>
          </p:nvSpPr>
          <p:spPr bwMode="gray">
            <a:xfrm>
              <a:off x="7602738" y="2325632"/>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Oregon">
              <a:extLst>
                <a:ext uri="{FF2B5EF4-FFF2-40B4-BE49-F238E27FC236}">
                  <a16:creationId xmlns:a16="http://schemas.microsoft.com/office/drawing/2014/main" id="{7005BB15-97B5-2A14-0C81-F5B1BF3DA5FF}"/>
                </a:ext>
              </a:extLst>
            </p:cNvPr>
            <p:cNvSpPr>
              <a:spLocks noChangeAspect="1"/>
            </p:cNvSpPr>
            <p:nvPr/>
          </p:nvSpPr>
          <p:spPr bwMode="gray">
            <a:xfrm>
              <a:off x="3694799" y="1932365"/>
              <a:ext cx="1149190" cy="1036656"/>
            </a:xfrm>
            <a:custGeom>
              <a:avLst/>
              <a:gdLst/>
              <a:ahLst/>
              <a:cxnLst>
                <a:cxn ang="0">
                  <a:pos x="210" y="14"/>
                </a:cxn>
                <a:cxn ang="0">
                  <a:pos x="231" y="23"/>
                </a:cxn>
                <a:cxn ang="0">
                  <a:pos x="255" y="28"/>
                </a:cxn>
                <a:cxn ang="0">
                  <a:pos x="272" y="59"/>
                </a:cxn>
                <a:cxn ang="0">
                  <a:pos x="276" y="106"/>
                </a:cxn>
                <a:cxn ang="0">
                  <a:pos x="317" y="123"/>
                </a:cxn>
                <a:cxn ang="0">
                  <a:pos x="343" y="118"/>
                </a:cxn>
                <a:cxn ang="0">
                  <a:pos x="397" y="135"/>
                </a:cxn>
                <a:cxn ang="0">
                  <a:pos x="442" y="147"/>
                </a:cxn>
                <a:cxn ang="0">
                  <a:pos x="513" y="144"/>
                </a:cxn>
                <a:cxn ang="0">
                  <a:pos x="593" y="147"/>
                </a:cxn>
                <a:cxn ang="0">
                  <a:pos x="619" y="149"/>
                </a:cxn>
                <a:cxn ang="0">
                  <a:pos x="688" y="166"/>
                </a:cxn>
                <a:cxn ang="0">
                  <a:pos x="756" y="180"/>
                </a:cxn>
                <a:cxn ang="0">
                  <a:pos x="785" y="203"/>
                </a:cxn>
                <a:cxn ang="0">
                  <a:pos x="804" y="239"/>
                </a:cxn>
                <a:cxn ang="0">
                  <a:pos x="756" y="315"/>
                </a:cxn>
                <a:cxn ang="0">
                  <a:pos x="721" y="360"/>
                </a:cxn>
                <a:cxn ang="0">
                  <a:pos x="712" y="395"/>
                </a:cxn>
                <a:cxn ang="0">
                  <a:pos x="728" y="412"/>
                </a:cxn>
                <a:cxn ang="0">
                  <a:pos x="721" y="426"/>
                </a:cxn>
                <a:cxn ang="0">
                  <a:pos x="709" y="457"/>
                </a:cxn>
                <a:cxn ang="0">
                  <a:pos x="697" y="516"/>
                </a:cxn>
                <a:cxn ang="0">
                  <a:pos x="678" y="601"/>
                </a:cxn>
                <a:cxn ang="0">
                  <a:pos x="662" y="684"/>
                </a:cxn>
                <a:cxn ang="0">
                  <a:pos x="560" y="663"/>
                </a:cxn>
                <a:cxn ang="0">
                  <a:pos x="456" y="637"/>
                </a:cxn>
                <a:cxn ang="0">
                  <a:pos x="364" y="615"/>
                </a:cxn>
                <a:cxn ang="0">
                  <a:pos x="293" y="596"/>
                </a:cxn>
                <a:cxn ang="0">
                  <a:pos x="222" y="577"/>
                </a:cxn>
                <a:cxn ang="0">
                  <a:pos x="151" y="556"/>
                </a:cxn>
                <a:cxn ang="0">
                  <a:pos x="80" y="535"/>
                </a:cxn>
                <a:cxn ang="0">
                  <a:pos x="7" y="514"/>
                </a:cxn>
                <a:cxn ang="0">
                  <a:pos x="4" y="461"/>
                </a:cxn>
                <a:cxn ang="0">
                  <a:pos x="9" y="405"/>
                </a:cxn>
                <a:cxn ang="0">
                  <a:pos x="47" y="345"/>
                </a:cxn>
                <a:cxn ang="0">
                  <a:pos x="63" y="338"/>
                </a:cxn>
                <a:cxn ang="0">
                  <a:pos x="63" y="324"/>
                </a:cxn>
                <a:cxn ang="0">
                  <a:pos x="92" y="263"/>
                </a:cxn>
                <a:cxn ang="0">
                  <a:pos x="115" y="208"/>
                </a:cxn>
                <a:cxn ang="0">
                  <a:pos x="158" y="102"/>
                </a:cxn>
                <a:cxn ang="0">
                  <a:pos x="172" y="47"/>
                </a:cxn>
                <a:cxn ang="0">
                  <a:pos x="184" y="0"/>
                </a:cxn>
              </a:cxnLst>
              <a:rect l="0" t="0" r="r" b="b"/>
              <a:pathLst>
                <a:path w="804" h="684">
                  <a:moveTo>
                    <a:pt x="186" y="0"/>
                  </a:moveTo>
                  <a:lnTo>
                    <a:pt x="189" y="7"/>
                  </a:lnTo>
                  <a:lnTo>
                    <a:pt x="210" y="14"/>
                  </a:lnTo>
                  <a:lnTo>
                    <a:pt x="224" y="12"/>
                  </a:lnTo>
                  <a:lnTo>
                    <a:pt x="227" y="14"/>
                  </a:lnTo>
                  <a:lnTo>
                    <a:pt x="231" y="23"/>
                  </a:lnTo>
                  <a:lnTo>
                    <a:pt x="238" y="26"/>
                  </a:lnTo>
                  <a:lnTo>
                    <a:pt x="246" y="28"/>
                  </a:lnTo>
                  <a:lnTo>
                    <a:pt x="255" y="28"/>
                  </a:lnTo>
                  <a:lnTo>
                    <a:pt x="262" y="33"/>
                  </a:lnTo>
                  <a:lnTo>
                    <a:pt x="269" y="40"/>
                  </a:lnTo>
                  <a:lnTo>
                    <a:pt x="272" y="59"/>
                  </a:lnTo>
                  <a:lnTo>
                    <a:pt x="272" y="90"/>
                  </a:lnTo>
                  <a:lnTo>
                    <a:pt x="272" y="99"/>
                  </a:lnTo>
                  <a:lnTo>
                    <a:pt x="276" y="106"/>
                  </a:lnTo>
                  <a:lnTo>
                    <a:pt x="283" y="111"/>
                  </a:lnTo>
                  <a:lnTo>
                    <a:pt x="312" y="123"/>
                  </a:lnTo>
                  <a:lnTo>
                    <a:pt x="317" y="123"/>
                  </a:lnTo>
                  <a:lnTo>
                    <a:pt x="317" y="123"/>
                  </a:lnTo>
                  <a:lnTo>
                    <a:pt x="321" y="125"/>
                  </a:lnTo>
                  <a:lnTo>
                    <a:pt x="343" y="118"/>
                  </a:lnTo>
                  <a:lnTo>
                    <a:pt x="361" y="121"/>
                  </a:lnTo>
                  <a:lnTo>
                    <a:pt x="383" y="128"/>
                  </a:lnTo>
                  <a:lnTo>
                    <a:pt x="397" y="135"/>
                  </a:lnTo>
                  <a:lnTo>
                    <a:pt x="399" y="139"/>
                  </a:lnTo>
                  <a:lnTo>
                    <a:pt x="411" y="144"/>
                  </a:lnTo>
                  <a:lnTo>
                    <a:pt x="442" y="147"/>
                  </a:lnTo>
                  <a:lnTo>
                    <a:pt x="473" y="149"/>
                  </a:lnTo>
                  <a:lnTo>
                    <a:pt x="492" y="149"/>
                  </a:lnTo>
                  <a:lnTo>
                    <a:pt x="513" y="144"/>
                  </a:lnTo>
                  <a:lnTo>
                    <a:pt x="558" y="144"/>
                  </a:lnTo>
                  <a:lnTo>
                    <a:pt x="581" y="147"/>
                  </a:lnTo>
                  <a:lnTo>
                    <a:pt x="593" y="147"/>
                  </a:lnTo>
                  <a:lnTo>
                    <a:pt x="596" y="144"/>
                  </a:lnTo>
                  <a:lnTo>
                    <a:pt x="598" y="144"/>
                  </a:lnTo>
                  <a:lnTo>
                    <a:pt x="619" y="149"/>
                  </a:lnTo>
                  <a:lnTo>
                    <a:pt x="643" y="156"/>
                  </a:lnTo>
                  <a:lnTo>
                    <a:pt x="664" y="161"/>
                  </a:lnTo>
                  <a:lnTo>
                    <a:pt x="688" y="166"/>
                  </a:lnTo>
                  <a:lnTo>
                    <a:pt x="712" y="170"/>
                  </a:lnTo>
                  <a:lnTo>
                    <a:pt x="733" y="175"/>
                  </a:lnTo>
                  <a:lnTo>
                    <a:pt x="756" y="180"/>
                  </a:lnTo>
                  <a:lnTo>
                    <a:pt x="778" y="184"/>
                  </a:lnTo>
                  <a:lnTo>
                    <a:pt x="778" y="192"/>
                  </a:lnTo>
                  <a:lnTo>
                    <a:pt x="785" y="203"/>
                  </a:lnTo>
                  <a:lnTo>
                    <a:pt x="797" y="215"/>
                  </a:lnTo>
                  <a:lnTo>
                    <a:pt x="801" y="227"/>
                  </a:lnTo>
                  <a:lnTo>
                    <a:pt x="804" y="239"/>
                  </a:lnTo>
                  <a:lnTo>
                    <a:pt x="794" y="260"/>
                  </a:lnTo>
                  <a:lnTo>
                    <a:pt x="768" y="293"/>
                  </a:lnTo>
                  <a:lnTo>
                    <a:pt x="756" y="315"/>
                  </a:lnTo>
                  <a:lnTo>
                    <a:pt x="752" y="324"/>
                  </a:lnTo>
                  <a:lnTo>
                    <a:pt x="740" y="338"/>
                  </a:lnTo>
                  <a:lnTo>
                    <a:pt x="721" y="360"/>
                  </a:lnTo>
                  <a:lnTo>
                    <a:pt x="709" y="376"/>
                  </a:lnTo>
                  <a:lnTo>
                    <a:pt x="707" y="388"/>
                  </a:lnTo>
                  <a:lnTo>
                    <a:pt x="712" y="395"/>
                  </a:lnTo>
                  <a:lnTo>
                    <a:pt x="721" y="400"/>
                  </a:lnTo>
                  <a:lnTo>
                    <a:pt x="726" y="405"/>
                  </a:lnTo>
                  <a:lnTo>
                    <a:pt x="728" y="412"/>
                  </a:lnTo>
                  <a:lnTo>
                    <a:pt x="728" y="416"/>
                  </a:lnTo>
                  <a:lnTo>
                    <a:pt x="723" y="419"/>
                  </a:lnTo>
                  <a:lnTo>
                    <a:pt x="721" y="426"/>
                  </a:lnTo>
                  <a:lnTo>
                    <a:pt x="721" y="431"/>
                  </a:lnTo>
                  <a:lnTo>
                    <a:pt x="719" y="440"/>
                  </a:lnTo>
                  <a:lnTo>
                    <a:pt x="709" y="457"/>
                  </a:lnTo>
                  <a:lnTo>
                    <a:pt x="709" y="457"/>
                  </a:lnTo>
                  <a:lnTo>
                    <a:pt x="702" y="487"/>
                  </a:lnTo>
                  <a:lnTo>
                    <a:pt x="697" y="516"/>
                  </a:lnTo>
                  <a:lnTo>
                    <a:pt x="690" y="544"/>
                  </a:lnTo>
                  <a:lnTo>
                    <a:pt x="685" y="573"/>
                  </a:lnTo>
                  <a:lnTo>
                    <a:pt x="678" y="601"/>
                  </a:lnTo>
                  <a:lnTo>
                    <a:pt x="674" y="627"/>
                  </a:lnTo>
                  <a:lnTo>
                    <a:pt x="669" y="656"/>
                  </a:lnTo>
                  <a:lnTo>
                    <a:pt x="662" y="684"/>
                  </a:lnTo>
                  <a:lnTo>
                    <a:pt x="629" y="677"/>
                  </a:lnTo>
                  <a:lnTo>
                    <a:pt x="593" y="670"/>
                  </a:lnTo>
                  <a:lnTo>
                    <a:pt x="560" y="663"/>
                  </a:lnTo>
                  <a:lnTo>
                    <a:pt x="525" y="653"/>
                  </a:lnTo>
                  <a:lnTo>
                    <a:pt x="492" y="646"/>
                  </a:lnTo>
                  <a:lnTo>
                    <a:pt x="456" y="637"/>
                  </a:lnTo>
                  <a:lnTo>
                    <a:pt x="423" y="630"/>
                  </a:lnTo>
                  <a:lnTo>
                    <a:pt x="390" y="620"/>
                  </a:lnTo>
                  <a:lnTo>
                    <a:pt x="364" y="615"/>
                  </a:lnTo>
                  <a:lnTo>
                    <a:pt x="340" y="608"/>
                  </a:lnTo>
                  <a:lnTo>
                    <a:pt x="317" y="601"/>
                  </a:lnTo>
                  <a:lnTo>
                    <a:pt x="293" y="596"/>
                  </a:lnTo>
                  <a:lnTo>
                    <a:pt x="269" y="589"/>
                  </a:lnTo>
                  <a:lnTo>
                    <a:pt x="246" y="582"/>
                  </a:lnTo>
                  <a:lnTo>
                    <a:pt x="222" y="577"/>
                  </a:lnTo>
                  <a:lnTo>
                    <a:pt x="198" y="570"/>
                  </a:lnTo>
                  <a:lnTo>
                    <a:pt x="175" y="563"/>
                  </a:lnTo>
                  <a:lnTo>
                    <a:pt x="151" y="556"/>
                  </a:lnTo>
                  <a:lnTo>
                    <a:pt x="127" y="549"/>
                  </a:lnTo>
                  <a:lnTo>
                    <a:pt x="104" y="542"/>
                  </a:lnTo>
                  <a:lnTo>
                    <a:pt x="80" y="535"/>
                  </a:lnTo>
                  <a:lnTo>
                    <a:pt x="56" y="528"/>
                  </a:lnTo>
                  <a:lnTo>
                    <a:pt x="33" y="521"/>
                  </a:lnTo>
                  <a:lnTo>
                    <a:pt x="7" y="514"/>
                  </a:lnTo>
                  <a:lnTo>
                    <a:pt x="0" y="495"/>
                  </a:lnTo>
                  <a:lnTo>
                    <a:pt x="2" y="471"/>
                  </a:lnTo>
                  <a:lnTo>
                    <a:pt x="4" y="461"/>
                  </a:lnTo>
                  <a:lnTo>
                    <a:pt x="14" y="438"/>
                  </a:lnTo>
                  <a:lnTo>
                    <a:pt x="14" y="426"/>
                  </a:lnTo>
                  <a:lnTo>
                    <a:pt x="9" y="405"/>
                  </a:lnTo>
                  <a:lnTo>
                    <a:pt x="18" y="390"/>
                  </a:lnTo>
                  <a:lnTo>
                    <a:pt x="26" y="383"/>
                  </a:lnTo>
                  <a:lnTo>
                    <a:pt x="47" y="345"/>
                  </a:lnTo>
                  <a:lnTo>
                    <a:pt x="49" y="343"/>
                  </a:lnTo>
                  <a:lnTo>
                    <a:pt x="54" y="343"/>
                  </a:lnTo>
                  <a:lnTo>
                    <a:pt x="63" y="338"/>
                  </a:lnTo>
                  <a:lnTo>
                    <a:pt x="59" y="336"/>
                  </a:lnTo>
                  <a:lnTo>
                    <a:pt x="54" y="338"/>
                  </a:lnTo>
                  <a:lnTo>
                    <a:pt x="63" y="324"/>
                  </a:lnTo>
                  <a:lnTo>
                    <a:pt x="73" y="312"/>
                  </a:lnTo>
                  <a:lnTo>
                    <a:pt x="75" y="308"/>
                  </a:lnTo>
                  <a:lnTo>
                    <a:pt x="92" y="263"/>
                  </a:lnTo>
                  <a:lnTo>
                    <a:pt x="104" y="229"/>
                  </a:lnTo>
                  <a:lnTo>
                    <a:pt x="113" y="220"/>
                  </a:lnTo>
                  <a:lnTo>
                    <a:pt x="115" y="208"/>
                  </a:lnTo>
                  <a:lnTo>
                    <a:pt x="120" y="192"/>
                  </a:lnTo>
                  <a:lnTo>
                    <a:pt x="125" y="175"/>
                  </a:lnTo>
                  <a:lnTo>
                    <a:pt x="158" y="102"/>
                  </a:lnTo>
                  <a:lnTo>
                    <a:pt x="158" y="92"/>
                  </a:lnTo>
                  <a:lnTo>
                    <a:pt x="165" y="80"/>
                  </a:lnTo>
                  <a:lnTo>
                    <a:pt x="172" y="47"/>
                  </a:lnTo>
                  <a:lnTo>
                    <a:pt x="184" y="12"/>
                  </a:lnTo>
                  <a:lnTo>
                    <a:pt x="184" y="7"/>
                  </a:lnTo>
                  <a:lnTo>
                    <a:pt x="184" y="0"/>
                  </a:lnTo>
                  <a:lnTo>
                    <a:pt x="186" y="0"/>
                  </a:lnTo>
                  <a:close/>
                </a:path>
              </a:pathLst>
            </a:custGeom>
            <a:solidFill>
              <a:schemeClr val="bg1"/>
            </a:solidFill>
            <a:ln w="6350">
              <a:solidFill>
                <a:srgbClr val="3769FF"/>
              </a:solidFill>
              <a:round/>
              <a:headEnd/>
              <a:tailEnd/>
            </a:ln>
          </p:spPr>
          <p:txBody>
            <a:bodyPr lIns="182832" tIns="0" rIns="237682" b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41" name="Graphic 453">
              <a:extLst>
                <a:ext uri="{FF2B5EF4-FFF2-40B4-BE49-F238E27FC236}">
                  <a16:creationId xmlns:a16="http://schemas.microsoft.com/office/drawing/2014/main" id="{1C0AAB21-B1C0-F71B-C1ED-91D04BBF8C0A}"/>
                </a:ext>
              </a:extLst>
            </p:cNvPr>
            <p:cNvGrpSpPr/>
            <p:nvPr/>
          </p:nvGrpSpPr>
          <p:grpSpPr bwMode="gray">
            <a:xfrm>
              <a:off x="4212223" y="2427443"/>
              <a:ext cx="152886" cy="135852"/>
              <a:chOff x="4795195" y="2082143"/>
              <a:chExt cx="158521" cy="140907"/>
            </a:xfrm>
            <a:solidFill>
              <a:srgbClr val="3769FF"/>
            </a:solidFill>
          </p:grpSpPr>
          <p:sp>
            <p:nvSpPr>
              <p:cNvPr id="42" name="Freeform: Shape 65">
                <a:extLst>
                  <a:ext uri="{FF2B5EF4-FFF2-40B4-BE49-F238E27FC236}">
                    <a16:creationId xmlns:a16="http://schemas.microsoft.com/office/drawing/2014/main" id="{0A4D58F0-D7C1-60DB-3763-D0A8564267A2}"/>
                  </a:ext>
                </a:extLst>
              </p:cNvPr>
              <p:cNvSpPr/>
              <p:nvPr/>
            </p:nvSpPr>
            <p:spPr bwMode="gray">
              <a:xfrm>
                <a:off x="4795195" y="2082143"/>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2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6"/>
                      <a:pt x="61647" y="142668"/>
                      <a:pt x="36988" y="142668"/>
                    </a:cubicBezTo>
                    <a:cubicBezTo>
                      <a:pt x="12329" y="142668"/>
                      <a:pt x="0" y="126816"/>
                      <a:pt x="0" y="107442"/>
                    </a:cubicBezTo>
                    <a:lnTo>
                      <a:pt x="0" y="35227"/>
                    </a:lnTo>
                    <a:close/>
                    <a:moveTo>
                      <a:pt x="24659" y="105680"/>
                    </a:moveTo>
                    <a:cubicBezTo>
                      <a:pt x="24659" y="116248"/>
                      <a:pt x="28181" y="121532"/>
                      <a:pt x="36988" y="121532"/>
                    </a:cubicBezTo>
                    <a:cubicBezTo>
                      <a:pt x="45795" y="121532"/>
                      <a:pt x="49317" y="116248"/>
                      <a:pt x="49317" y="105680"/>
                    </a:cubicBezTo>
                    <a:lnTo>
                      <a:pt x="49317" y="35227"/>
                    </a:lnTo>
                    <a:cubicBezTo>
                      <a:pt x="49317" y="24659"/>
                      <a:pt x="45795" y="19375"/>
                      <a:pt x="36988" y="19375"/>
                    </a:cubicBezTo>
                    <a:cubicBezTo>
                      <a:pt x="26420" y="19375"/>
                      <a:pt x="24659" y="24659"/>
                      <a:pt x="24659" y="35227"/>
                    </a:cubicBezTo>
                    <a:lnTo>
                      <a:pt x="24659" y="105680"/>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Shape 66">
                <a:extLst>
                  <a:ext uri="{FF2B5EF4-FFF2-40B4-BE49-F238E27FC236}">
                    <a16:creationId xmlns:a16="http://schemas.microsoft.com/office/drawing/2014/main" id="{73E5744A-674B-BBE1-7DCD-55209EB2A048}"/>
                  </a:ext>
                </a:extLst>
              </p:cNvPr>
              <p:cNvSpPr/>
              <p:nvPr/>
            </p:nvSpPr>
            <p:spPr bwMode="gray">
              <a:xfrm>
                <a:off x="4892069" y="2083904"/>
                <a:ext cx="70454" cy="123294"/>
              </a:xfrm>
              <a:custGeom>
                <a:avLst/>
                <a:gdLst>
                  <a:gd name="connsiteX0" fmla="*/ 24659 w 70453"/>
                  <a:gd name="connsiteY0" fmla="*/ 139146 h 123293"/>
                  <a:gd name="connsiteX1" fmla="*/ 0 w 70453"/>
                  <a:gd name="connsiteY1" fmla="*/ 139146 h 123293"/>
                  <a:gd name="connsiteX2" fmla="*/ 0 w 70453"/>
                  <a:gd name="connsiteY2" fmla="*/ 0 h 123293"/>
                  <a:gd name="connsiteX3" fmla="*/ 33465 w 70453"/>
                  <a:gd name="connsiteY3" fmla="*/ 0 h 123293"/>
                  <a:gd name="connsiteX4" fmla="*/ 73976 w 70453"/>
                  <a:gd name="connsiteY4" fmla="*/ 40511 h 123293"/>
                  <a:gd name="connsiteX5" fmla="*/ 56363 w 70453"/>
                  <a:gd name="connsiteY5" fmla="*/ 75738 h 123293"/>
                  <a:gd name="connsiteX6" fmla="*/ 77499 w 70453"/>
                  <a:gd name="connsiteY6" fmla="*/ 139146 h 123293"/>
                  <a:gd name="connsiteX7" fmla="*/ 52840 w 70453"/>
                  <a:gd name="connsiteY7" fmla="*/ 139146 h 123293"/>
                  <a:gd name="connsiteX8" fmla="*/ 35227 w 70453"/>
                  <a:gd name="connsiteY8" fmla="*/ 81022 h 123293"/>
                  <a:gd name="connsiteX9" fmla="*/ 22897 w 70453"/>
                  <a:gd name="connsiteY9" fmla="*/ 81022 h 123293"/>
                  <a:gd name="connsiteX10" fmla="*/ 22897 w 70453"/>
                  <a:gd name="connsiteY10" fmla="*/ 139146 h 123293"/>
                  <a:gd name="connsiteX11" fmla="*/ 24659 w 70453"/>
                  <a:gd name="connsiteY11" fmla="*/ 61647 h 123293"/>
                  <a:gd name="connsiteX12" fmla="*/ 33465 w 70453"/>
                  <a:gd name="connsiteY12" fmla="*/ 61647 h 123293"/>
                  <a:gd name="connsiteX13" fmla="*/ 51079 w 70453"/>
                  <a:gd name="connsiteY13" fmla="*/ 40511 h 123293"/>
                  <a:gd name="connsiteX14" fmla="*/ 33465 w 70453"/>
                  <a:gd name="connsiteY14" fmla="*/ 19375 h 123293"/>
                  <a:gd name="connsiteX15" fmla="*/ 24659 w 70453"/>
                  <a:gd name="connsiteY15" fmla="*/ 19375 h 123293"/>
                  <a:gd name="connsiteX16" fmla="*/ 24659 w 70453"/>
                  <a:gd name="connsiteY16"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23293">
                    <a:moveTo>
                      <a:pt x="24659" y="139146"/>
                    </a:moveTo>
                    <a:lnTo>
                      <a:pt x="0" y="139146"/>
                    </a:lnTo>
                    <a:lnTo>
                      <a:pt x="0" y="0"/>
                    </a:lnTo>
                    <a:lnTo>
                      <a:pt x="33465" y="0"/>
                    </a:lnTo>
                    <a:cubicBezTo>
                      <a:pt x="59886" y="0"/>
                      <a:pt x="73976" y="10568"/>
                      <a:pt x="73976" y="40511"/>
                    </a:cubicBezTo>
                    <a:cubicBezTo>
                      <a:pt x="73976" y="63408"/>
                      <a:pt x="65170" y="72215"/>
                      <a:pt x="56363" y="75738"/>
                    </a:cubicBezTo>
                    <a:lnTo>
                      <a:pt x="77499" y="139146"/>
                    </a:lnTo>
                    <a:lnTo>
                      <a:pt x="52840" y="139146"/>
                    </a:lnTo>
                    <a:lnTo>
                      <a:pt x="35227" y="81022"/>
                    </a:lnTo>
                    <a:cubicBezTo>
                      <a:pt x="31704" y="81022"/>
                      <a:pt x="26420" y="81022"/>
                      <a:pt x="22897" y="81022"/>
                    </a:cubicBezTo>
                    <a:lnTo>
                      <a:pt x="22897" y="139146"/>
                    </a:lnTo>
                    <a:close/>
                    <a:moveTo>
                      <a:pt x="24659" y="61647"/>
                    </a:moveTo>
                    <a:lnTo>
                      <a:pt x="33465" y="61647"/>
                    </a:lnTo>
                    <a:cubicBezTo>
                      <a:pt x="45795" y="61647"/>
                      <a:pt x="51079" y="56363"/>
                      <a:pt x="51079" y="40511"/>
                    </a:cubicBezTo>
                    <a:cubicBezTo>
                      <a:pt x="51079" y="24659"/>
                      <a:pt x="45795" y="19375"/>
                      <a:pt x="33465" y="19375"/>
                    </a:cubicBezTo>
                    <a:lnTo>
                      <a:pt x="24659" y="19375"/>
                    </a:lnTo>
                    <a:lnTo>
                      <a:pt x="24659" y="6164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5" name="California">
              <a:extLst>
                <a:ext uri="{FF2B5EF4-FFF2-40B4-BE49-F238E27FC236}">
                  <a16:creationId xmlns:a16="http://schemas.microsoft.com/office/drawing/2014/main" id="{5D58B31B-44D5-0E83-1FCC-71C6B65778C4}"/>
                </a:ext>
              </a:extLst>
            </p:cNvPr>
            <p:cNvSpPr>
              <a:spLocks noChangeAspect="1" noEditPoints="1"/>
            </p:cNvSpPr>
            <p:nvPr/>
          </p:nvSpPr>
          <p:spPr bwMode="gray">
            <a:xfrm>
              <a:off x="3603322" y="2711373"/>
              <a:ext cx="1199216" cy="2091501"/>
            </a:xfrm>
            <a:custGeom>
              <a:avLst/>
              <a:gdLst/>
              <a:ahLst/>
              <a:cxnLst>
                <a:cxn ang="0">
                  <a:pos x="260" y="1214"/>
                </a:cxn>
                <a:cxn ang="0">
                  <a:pos x="201" y="1096"/>
                </a:cxn>
                <a:cxn ang="0">
                  <a:pos x="227" y="1107"/>
                </a:cxn>
                <a:cxn ang="0">
                  <a:pos x="189" y="1093"/>
                </a:cxn>
                <a:cxn ang="0">
                  <a:pos x="350" y="1259"/>
                </a:cxn>
                <a:cxn ang="0">
                  <a:pos x="366" y="1290"/>
                </a:cxn>
                <a:cxn ang="0">
                  <a:pos x="236" y="1098"/>
                </a:cxn>
                <a:cxn ang="0">
                  <a:pos x="274" y="1112"/>
                </a:cxn>
                <a:cxn ang="0">
                  <a:pos x="816" y="1164"/>
                </a:cxn>
                <a:cxn ang="0">
                  <a:pos x="799" y="1107"/>
                </a:cxn>
                <a:cxn ang="0">
                  <a:pos x="714" y="975"/>
                </a:cxn>
                <a:cxn ang="0">
                  <a:pos x="615" y="835"/>
                </a:cxn>
                <a:cxn ang="0">
                  <a:pos x="539" y="729"/>
                </a:cxn>
                <a:cxn ang="0">
                  <a:pos x="454" y="610"/>
                </a:cxn>
                <a:cxn ang="0">
                  <a:pos x="364" y="480"/>
                </a:cxn>
                <a:cxn ang="0">
                  <a:pos x="392" y="364"/>
                </a:cxn>
                <a:cxn ang="0">
                  <a:pos x="418" y="248"/>
                </a:cxn>
                <a:cxn ang="0">
                  <a:pos x="447" y="130"/>
                </a:cxn>
                <a:cxn ang="0">
                  <a:pos x="357" y="82"/>
                </a:cxn>
                <a:cxn ang="0">
                  <a:pos x="239" y="49"/>
                </a:cxn>
                <a:cxn ang="0">
                  <a:pos x="120" y="14"/>
                </a:cxn>
                <a:cxn ang="0">
                  <a:pos x="61" y="26"/>
                </a:cxn>
                <a:cxn ang="0">
                  <a:pos x="49" y="106"/>
                </a:cxn>
                <a:cxn ang="0">
                  <a:pos x="30" y="153"/>
                </a:cxn>
                <a:cxn ang="0">
                  <a:pos x="23" y="153"/>
                </a:cxn>
                <a:cxn ang="0">
                  <a:pos x="0" y="213"/>
                </a:cxn>
                <a:cxn ang="0">
                  <a:pos x="26" y="319"/>
                </a:cxn>
                <a:cxn ang="0">
                  <a:pos x="38" y="454"/>
                </a:cxn>
                <a:cxn ang="0">
                  <a:pos x="64" y="516"/>
                </a:cxn>
                <a:cxn ang="0">
                  <a:pos x="56" y="523"/>
                </a:cxn>
                <a:cxn ang="0">
                  <a:pos x="87" y="563"/>
                </a:cxn>
                <a:cxn ang="0">
                  <a:pos x="116" y="530"/>
                </a:cxn>
                <a:cxn ang="0">
                  <a:pos x="153" y="546"/>
                </a:cxn>
                <a:cxn ang="0">
                  <a:pos x="191" y="561"/>
                </a:cxn>
                <a:cxn ang="0">
                  <a:pos x="123" y="544"/>
                </a:cxn>
                <a:cxn ang="0">
                  <a:pos x="109" y="572"/>
                </a:cxn>
                <a:cxn ang="0">
                  <a:pos x="120" y="617"/>
                </a:cxn>
                <a:cxn ang="0">
                  <a:pos x="97" y="589"/>
                </a:cxn>
                <a:cxn ang="0">
                  <a:pos x="85" y="584"/>
                </a:cxn>
                <a:cxn ang="0">
                  <a:pos x="123" y="691"/>
                </a:cxn>
                <a:cxn ang="0">
                  <a:pos x="106" y="736"/>
                </a:cxn>
                <a:cxn ang="0">
                  <a:pos x="135" y="835"/>
                </a:cxn>
                <a:cxn ang="0">
                  <a:pos x="175" y="904"/>
                </a:cxn>
                <a:cxn ang="0">
                  <a:pos x="189" y="949"/>
                </a:cxn>
                <a:cxn ang="0">
                  <a:pos x="179" y="1006"/>
                </a:cxn>
                <a:cxn ang="0">
                  <a:pos x="222" y="1041"/>
                </a:cxn>
                <a:cxn ang="0">
                  <a:pos x="295" y="1077"/>
                </a:cxn>
                <a:cxn ang="0">
                  <a:pos x="371" y="1134"/>
                </a:cxn>
                <a:cxn ang="0">
                  <a:pos x="399" y="1176"/>
                </a:cxn>
                <a:cxn ang="0">
                  <a:pos x="470" y="1252"/>
                </a:cxn>
                <a:cxn ang="0">
                  <a:pos x="480" y="1335"/>
                </a:cxn>
                <a:cxn ang="0">
                  <a:pos x="518" y="1358"/>
                </a:cxn>
                <a:cxn ang="0">
                  <a:pos x="671" y="1373"/>
                </a:cxn>
                <a:cxn ang="0">
                  <a:pos x="747" y="1380"/>
                </a:cxn>
                <a:cxn ang="0">
                  <a:pos x="776" y="1351"/>
                </a:cxn>
                <a:cxn ang="0">
                  <a:pos x="761" y="1292"/>
                </a:cxn>
                <a:cxn ang="0">
                  <a:pos x="787" y="1261"/>
                </a:cxn>
                <a:cxn ang="0">
                  <a:pos x="835" y="1197"/>
                </a:cxn>
                <a:cxn ang="0">
                  <a:pos x="376" y="1216"/>
                </a:cxn>
                <a:cxn ang="0">
                  <a:pos x="366" y="1212"/>
                </a:cxn>
                <a:cxn ang="0">
                  <a:pos x="385" y="1231"/>
                </a:cxn>
              </a:cxnLst>
              <a:rect l="0" t="0" r="r" b="b"/>
              <a:pathLst>
                <a:path w="839" h="1380">
                  <a:moveTo>
                    <a:pt x="260" y="1207"/>
                  </a:moveTo>
                  <a:lnTo>
                    <a:pt x="255" y="1205"/>
                  </a:lnTo>
                  <a:lnTo>
                    <a:pt x="250" y="1205"/>
                  </a:lnTo>
                  <a:lnTo>
                    <a:pt x="253" y="1212"/>
                  </a:lnTo>
                  <a:lnTo>
                    <a:pt x="260" y="1214"/>
                  </a:lnTo>
                  <a:lnTo>
                    <a:pt x="265" y="1216"/>
                  </a:lnTo>
                  <a:lnTo>
                    <a:pt x="265" y="1214"/>
                  </a:lnTo>
                  <a:lnTo>
                    <a:pt x="260" y="1207"/>
                  </a:lnTo>
                  <a:close/>
                  <a:moveTo>
                    <a:pt x="220" y="1100"/>
                  </a:moveTo>
                  <a:lnTo>
                    <a:pt x="201" y="1096"/>
                  </a:lnTo>
                  <a:lnTo>
                    <a:pt x="208" y="1110"/>
                  </a:lnTo>
                  <a:lnTo>
                    <a:pt x="213" y="1115"/>
                  </a:lnTo>
                  <a:lnTo>
                    <a:pt x="220" y="1115"/>
                  </a:lnTo>
                  <a:lnTo>
                    <a:pt x="227" y="1107"/>
                  </a:lnTo>
                  <a:lnTo>
                    <a:pt x="227" y="1107"/>
                  </a:lnTo>
                  <a:lnTo>
                    <a:pt x="220" y="1100"/>
                  </a:lnTo>
                  <a:close/>
                  <a:moveTo>
                    <a:pt x="191" y="1086"/>
                  </a:moveTo>
                  <a:lnTo>
                    <a:pt x="187" y="1086"/>
                  </a:lnTo>
                  <a:lnTo>
                    <a:pt x="182" y="1089"/>
                  </a:lnTo>
                  <a:lnTo>
                    <a:pt x="189" y="1093"/>
                  </a:lnTo>
                  <a:lnTo>
                    <a:pt x="196" y="1093"/>
                  </a:lnTo>
                  <a:lnTo>
                    <a:pt x="191" y="1089"/>
                  </a:lnTo>
                  <a:lnTo>
                    <a:pt x="191" y="1086"/>
                  </a:lnTo>
                  <a:close/>
                  <a:moveTo>
                    <a:pt x="354" y="1271"/>
                  </a:moveTo>
                  <a:lnTo>
                    <a:pt x="350" y="1259"/>
                  </a:lnTo>
                  <a:lnTo>
                    <a:pt x="347" y="1261"/>
                  </a:lnTo>
                  <a:lnTo>
                    <a:pt x="350" y="1273"/>
                  </a:lnTo>
                  <a:lnTo>
                    <a:pt x="354" y="1285"/>
                  </a:lnTo>
                  <a:lnTo>
                    <a:pt x="362" y="1290"/>
                  </a:lnTo>
                  <a:lnTo>
                    <a:pt x="366" y="1290"/>
                  </a:lnTo>
                  <a:lnTo>
                    <a:pt x="364" y="1287"/>
                  </a:lnTo>
                  <a:lnTo>
                    <a:pt x="354" y="1271"/>
                  </a:lnTo>
                  <a:close/>
                  <a:moveTo>
                    <a:pt x="260" y="1110"/>
                  </a:moveTo>
                  <a:lnTo>
                    <a:pt x="241" y="1098"/>
                  </a:lnTo>
                  <a:lnTo>
                    <a:pt x="236" y="1098"/>
                  </a:lnTo>
                  <a:lnTo>
                    <a:pt x="239" y="1103"/>
                  </a:lnTo>
                  <a:lnTo>
                    <a:pt x="239" y="1107"/>
                  </a:lnTo>
                  <a:lnTo>
                    <a:pt x="246" y="1112"/>
                  </a:lnTo>
                  <a:lnTo>
                    <a:pt x="272" y="1115"/>
                  </a:lnTo>
                  <a:lnTo>
                    <a:pt x="274" y="1112"/>
                  </a:lnTo>
                  <a:lnTo>
                    <a:pt x="272" y="1107"/>
                  </a:lnTo>
                  <a:lnTo>
                    <a:pt x="260" y="1110"/>
                  </a:lnTo>
                  <a:close/>
                  <a:moveTo>
                    <a:pt x="837" y="1183"/>
                  </a:moveTo>
                  <a:lnTo>
                    <a:pt x="823" y="1171"/>
                  </a:lnTo>
                  <a:lnTo>
                    <a:pt x="816" y="1164"/>
                  </a:lnTo>
                  <a:lnTo>
                    <a:pt x="818" y="1157"/>
                  </a:lnTo>
                  <a:lnTo>
                    <a:pt x="816" y="1157"/>
                  </a:lnTo>
                  <a:lnTo>
                    <a:pt x="816" y="1150"/>
                  </a:lnTo>
                  <a:lnTo>
                    <a:pt x="804" y="1122"/>
                  </a:lnTo>
                  <a:lnTo>
                    <a:pt x="799" y="1107"/>
                  </a:lnTo>
                  <a:lnTo>
                    <a:pt x="802" y="1096"/>
                  </a:lnTo>
                  <a:lnTo>
                    <a:pt x="778" y="1065"/>
                  </a:lnTo>
                  <a:lnTo>
                    <a:pt x="757" y="1034"/>
                  </a:lnTo>
                  <a:lnTo>
                    <a:pt x="735" y="1006"/>
                  </a:lnTo>
                  <a:lnTo>
                    <a:pt x="714" y="975"/>
                  </a:lnTo>
                  <a:lnTo>
                    <a:pt x="693" y="947"/>
                  </a:lnTo>
                  <a:lnTo>
                    <a:pt x="671" y="916"/>
                  </a:lnTo>
                  <a:lnTo>
                    <a:pt x="650" y="885"/>
                  </a:lnTo>
                  <a:lnTo>
                    <a:pt x="629" y="857"/>
                  </a:lnTo>
                  <a:lnTo>
                    <a:pt x="615" y="835"/>
                  </a:lnTo>
                  <a:lnTo>
                    <a:pt x="598" y="814"/>
                  </a:lnTo>
                  <a:lnTo>
                    <a:pt x="584" y="793"/>
                  </a:lnTo>
                  <a:lnTo>
                    <a:pt x="570" y="771"/>
                  </a:lnTo>
                  <a:lnTo>
                    <a:pt x="553" y="750"/>
                  </a:lnTo>
                  <a:lnTo>
                    <a:pt x="539" y="729"/>
                  </a:lnTo>
                  <a:lnTo>
                    <a:pt x="525" y="707"/>
                  </a:lnTo>
                  <a:lnTo>
                    <a:pt x="511" y="686"/>
                  </a:lnTo>
                  <a:lnTo>
                    <a:pt x="492" y="662"/>
                  </a:lnTo>
                  <a:lnTo>
                    <a:pt x="473" y="636"/>
                  </a:lnTo>
                  <a:lnTo>
                    <a:pt x="454" y="610"/>
                  </a:lnTo>
                  <a:lnTo>
                    <a:pt x="437" y="584"/>
                  </a:lnTo>
                  <a:lnTo>
                    <a:pt x="418" y="558"/>
                  </a:lnTo>
                  <a:lnTo>
                    <a:pt x="399" y="532"/>
                  </a:lnTo>
                  <a:lnTo>
                    <a:pt x="383" y="506"/>
                  </a:lnTo>
                  <a:lnTo>
                    <a:pt x="364" y="480"/>
                  </a:lnTo>
                  <a:lnTo>
                    <a:pt x="371" y="456"/>
                  </a:lnTo>
                  <a:lnTo>
                    <a:pt x="376" y="435"/>
                  </a:lnTo>
                  <a:lnTo>
                    <a:pt x="381" y="411"/>
                  </a:lnTo>
                  <a:lnTo>
                    <a:pt x="388" y="388"/>
                  </a:lnTo>
                  <a:lnTo>
                    <a:pt x="392" y="364"/>
                  </a:lnTo>
                  <a:lnTo>
                    <a:pt x="397" y="340"/>
                  </a:lnTo>
                  <a:lnTo>
                    <a:pt x="402" y="317"/>
                  </a:lnTo>
                  <a:lnTo>
                    <a:pt x="409" y="293"/>
                  </a:lnTo>
                  <a:lnTo>
                    <a:pt x="414" y="269"/>
                  </a:lnTo>
                  <a:lnTo>
                    <a:pt x="418" y="248"/>
                  </a:lnTo>
                  <a:lnTo>
                    <a:pt x="425" y="224"/>
                  </a:lnTo>
                  <a:lnTo>
                    <a:pt x="430" y="201"/>
                  </a:lnTo>
                  <a:lnTo>
                    <a:pt x="437" y="177"/>
                  </a:lnTo>
                  <a:lnTo>
                    <a:pt x="442" y="153"/>
                  </a:lnTo>
                  <a:lnTo>
                    <a:pt x="447" y="130"/>
                  </a:lnTo>
                  <a:lnTo>
                    <a:pt x="454" y="106"/>
                  </a:lnTo>
                  <a:lnTo>
                    <a:pt x="428" y="101"/>
                  </a:lnTo>
                  <a:lnTo>
                    <a:pt x="404" y="94"/>
                  </a:lnTo>
                  <a:lnTo>
                    <a:pt x="381" y="87"/>
                  </a:lnTo>
                  <a:lnTo>
                    <a:pt x="357" y="82"/>
                  </a:lnTo>
                  <a:lnTo>
                    <a:pt x="333" y="75"/>
                  </a:lnTo>
                  <a:lnTo>
                    <a:pt x="310" y="68"/>
                  </a:lnTo>
                  <a:lnTo>
                    <a:pt x="286" y="63"/>
                  </a:lnTo>
                  <a:lnTo>
                    <a:pt x="262" y="56"/>
                  </a:lnTo>
                  <a:lnTo>
                    <a:pt x="239" y="49"/>
                  </a:lnTo>
                  <a:lnTo>
                    <a:pt x="215" y="42"/>
                  </a:lnTo>
                  <a:lnTo>
                    <a:pt x="191" y="35"/>
                  </a:lnTo>
                  <a:lnTo>
                    <a:pt x="168" y="28"/>
                  </a:lnTo>
                  <a:lnTo>
                    <a:pt x="144" y="21"/>
                  </a:lnTo>
                  <a:lnTo>
                    <a:pt x="120" y="14"/>
                  </a:lnTo>
                  <a:lnTo>
                    <a:pt x="97" y="7"/>
                  </a:lnTo>
                  <a:lnTo>
                    <a:pt x="71" y="0"/>
                  </a:lnTo>
                  <a:lnTo>
                    <a:pt x="73" y="2"/>
                  </a:lnTo>
                  <a:lnTo>
                    <a:pt x="68" y="14"/>
                  </a:lnTo>
                  <a:lnTo>
                    <a:pt x="61" y="26"/>
                  </a:lnTo>
                  <a:lnTo>
                    <a:pt x="66" y="35"/>
                  </a:lnTo>
                  <a:lnTo>
                    <a:pt x="68" y="49"/>
                  </a:lnTo>
                  <a:lnTo>
                    <a:pt x="66" y="71"/>
                  </a:lnTo>
                  <a:lnTo>
                    <a:pt x="64" y="80"/>
                  </a:lnTo>
                  <a:lnTo>
                    <a:pt x="49" y="106"/>
                  </a:lnTo>
                  <a:lnTo>
                    <a:pt x="42" y="130"/>
                  </a:lnTo>
                  <a:lnTo>
                    <a:pt x="30" y="146"/>
                  </a:lnTo>
                  <a:lnTo>
                    <a:pt x="28" y="149"/>
                  </a:lnTo>
                  <a:lnTo>
                    <a:pt x="28" y="151"/>
                  </a:lnTo>
                  <a:lnTo>
                    <a:pt x="30" y="153"/>
                  </a:lnTo>
                  <a:lnTo>
                    <a:pt x="28" y="156"/>
                  </a:lnTo>
                  <a:lnTo>
                    <a:pt x="26" y="161"/>
                  </a:lnTo>
                  <a:lnTo>
                    <a:pt x="23" y="158"/>
                  </a:lnTo>
                  <a:lnTo>
                    <a:pt x="23" y="156"/>
                  </a:lnTo>
                  <a:lnTo>
                    <a:pt x="23" y="153"/>
                  </a:lnTo>
                  <a:lnTo>
                    <a:pt x="21" y="158"/>
                  </a:lnTo>
                  <a:lnTo>
                    <a:pt x="12" y="170"/>
                  </a:lnTo>
                  <a:lnTo>
                    <a:pt x="4" y="182"/>
                  </a:lnTo>
                  <a:lnTo>
                    <a:pt x="2" y="196"/>
                  </a:lnTo>
                  <a:lnTo>
                    <a:pt x="0" y="213"/>
                  </a:lnTo>
                  <a:lnTo>
                    <a:pt x="14" y="239"/>
                  </a:lnTo>
                  <a:lnTo>
                    <a:pt x="26" y="274"/>
                  </a:lnTo>
                  <a:lnTo>
                    <a:pt x="28" y="286"/>
                  </a:lnTo>
                  <a:lnTo>
                    <a:pt x="28" y="307"/>
                  </a:lnTo>
                  <a:lnTo>
                    <a:pt x="26" y="319"/>
                  </a:lnTo>
                  <a:lnTo>
                    <a:pt x="16" y="336"/>
                  </a:lnTo>
                  <a:lnTo>
                    <a:pt x="16" y="371"/>
                  </a:lnTo>
                  <a:lnTo>
                    <a:pt x="12" y="397"/>
                  </a:lnTo>
                  <a:lnTo>
                    <a:pt x="28" y="433"/>
                  </a:lnTo>
                  <a:lnTo>
                    <a:pt x="38" y="454"/>
                  </a:lnTo>
                  <a:lnTo>
                    <a:pt x="49" y="468"/>
                  </a:lnTo>
                  <a:lnTo>
                    <a:pt x="52" y="490"/>
                  </a:lnTo>
                  <a:lnTo>
                    <a:pt x="59" y="494"/>
                  </a:lnTo>
                  <a:lnTo>
                    <a:pt x="64" y="506"/>
                  </a:lnTo>
                  <a:lnTo>
                    <a:pt x="64" y="516"/>
                  </a:lnTo>
                  <a:lnTo>
                    <a:pt x="56" y="501"/>
                  </a:lnTo>
                  <a:lnTo>
                    <a:pt x="54" y="518"/>
                  </a:lnTo>
                  <a:lnTo>
                    <a:pt x="47" y="525"/>
                  </a:lnTo>
                  <a:lnTo>
                    <a:pt x="47" y="530"/>
                  </a:lnTo>
                  <a:lnTo>
                    <a:pt x="56" y="523"/>
                  </a:lnTo>
                  <a:lnTo>
                    <a:pt x="61" y="527"/>
                  </a:lnTo>
                  <a:lnTo>
                    <a:pt x="68" y="542"/>
                  </a:lnTo>
                  <a:lnTo>
                    <a:pt x="75" y="549"/>
                  </a:lnTo>
                  <a:lnTo>
                    <a:pt x="82" y="556"/>
                  </a:lnTo>
                  <a:lnTo>
                    <a:pt x="87" y="563"/>
                  </a:lnTo>
                  <a:lnTo>
                    <a:pt x="94" y="563"/>
                  </a:lnTo>
                  <a:lnTo>
                    <a:pt x="94" y="549"/>
                  </a:lnTo>
                  <a:lnTo>
                    <a:pt x="101" y="530"/>
                  </a:lnTo>
                  <a:lnTo>
                    <a:pt x="111" y="527"/>
                  </a:lnTo>
                  <a:lnTo>
                    <a:pt x="116" y="530"/>
                  </a:lnTo>
                  <a:lnTo>
                    <a:pt x="125" y="542"/>
                  </a:lnTo>
                  <a:lnTo>
                    <a:pt x="130" y="544"/>
                  </a:lnTo>
                  <a:lnTo>
                    <a:pt x="144" y="539"/>
                  </a:lnTo>
                  <a:lnTo>
                    <a:pt x="149" y="539"/>
                  </a:lnTo>
                  <a:lnTo>
                    <a:pt x="153" y="546"/>
                  </a:lnTo>
                  <a:lnTo>
                    <a:pt x="158" y="549"/>
                  </a:lnTo>
                  <a:lnTo>
                    <a:pt x="170" y="551"/>
                  </a:lnTo>
                  <a:lnTo>
                    <a:pt x="177" y="554"/>
                  </a:lnTo>
                  <a:lnTo>
                    <a:pt x="182" y="554"/>
                  </a:lnTo>
                  <a:lnTo>
                    <a:pt x="191" y="561"/>
                  </a:lnTo>
                  <a:lnTo>
                    <a:pt x="187" y="561"/>
                  </a:lnTo>
                  <a:lnTo>
                    <a:pt x="179" y="558"/>
                  </a:lnTo>
                  <a:lnTo>
                    <a:pt x="172" y="558"/>
                  </a:lnTo>
                  <a:lnTo>
                    <a:pt x="137" y="546"/>
                  </a:lnTo>
                  <a:lnTo>
                    <a:pt x="123" y="544"/>
                  </a:lnTo>
                  <a:lnTo>
                    <a:pt x="113" y="546"/>
                  </a:lnTo>
                  <a:lnTo>
                    <a:pt x="106" y="549"/>
                  </a:lnTo>
                  <a:lnTo>
                    <a:pt x="106" y="556"/>
                  </a:lnTo>
                  <a:lnTo>
                    <a:pt x="109" y="558"/>
                  </a:lnTo>
                  <a:lnTo>
                    <a:pt x="109" y="572"/>
                  </a:lnTo>
                  <a:lnTo>
                    <a:pt x="113" y="582"/>
                  </a:lnTo>
                  <a:lnTo>
                    <a:pt x="116" y="598"/>
                  </a:lnTo>
                  <a:lnTo>
                    <a:pt x="118" y="608"/>
                  </a:lnTo>
                  <a:lnTo>
                    <a:pt x="118" y="613"/>
                  </a:lnTo>
                  <a:lnTo>
                    <a:pt x="120" y="617"/>
                  </a:lnTo>
                  <a:lnTo>
                    <a:pt x="116" y="617"/>
                  </a:lnTo>
                  <a:lnTo>
                    <a:pt x="111" y="613"/>
                  </a:lnTo>
                  <a:lnTo>
                    <a:pt x="109" y="603"/>
                  </a:lnTo>
                  <a:lnTo>
                    <a:pt x="101" y="598"/>
                  </a:lnTo>
                  <a:lnTo>
                    <a:pt x="97" y="589"/>
                  </a:lnTo>
                  <a:lnTo>
                    <a:pt x="97" y="577"/>
                  </a:lnTo>
                  <a:lnTo>
                    <a:pt x="99" y="572"/>
                  </a:lnTo>
                  <a:lnTo>
                    <a:pt x="94" y="568"/>
                  </a:lnTo>
                  <a:lnTo>
                    <a:pt x="87" y="570"/>
                  </a:lnTo>
                  <a:lnTo>
                    <a:pt x="85" y="584"/>
                  </a:lnTo>
                  <a:lnTo>
                    <a:pt x="80" y="598"/>
                  </a:lnTo>
                  <a:lnTo>
                    <a:pt x="85" y="622"/>
                  </a:lnTo>
                  <a:lnTo>
                    <a:pt x="80" y="643"/>
                  </a:lnTo>
                  <a:lnTo>
                    <a:pt x="97" y="677"/>
                  </a:lnTo>
                  <a:lnTo>
                    <a:pt x="123" y="691"/>
                  </a:lnTo>
                  <a:lnTo>
                    <a:pt x="127" y="703"/>
                  </a:lnTo>
                  <a:lnTo>
                    <a:pt x="127" y="710"/>
                  </a:lnTo>
                  <a:lnTo>
                    <a:pt x="125" y="719"/>
                  </a:lnTo>
                  <a:lnTo>
                    <a:pt x="118" y="726"/>
                  </a:lnTo>
                  <a:lnTo>
                    <a:pt x="106" y="736"/>
                  </a:lnTo>
                  <a:lnTo>
                    <a:pt x="104" y="752"/>
                  </a:lnTo>
                  <a:lnTo>
                    <a:pt x="104" y="767"/>
                  </a:lnTo>
                  <a:lnTo>
                    <a:pt x="120" y="793"/>
                  </a:lnTo>
                  <a:lnTo>
                    <a:pt x="132" y="828"/>
                  </a:lnTo>
                  <a:lnTo>
                    <a:pt x="135" y="835"/>
                  </a:lnTo>
                  <a:lnTo>
                    <a:pt x="142" y="847"/>
                  </a:lnTo>
                  <a:lnTo>
                    <a:pt x="144" y="864"/>
                  </a:lnTo>
                  <a:lnTo>
                    <a:pt x="156" y="875"/>
                  </a:lnTo>
                  <a:lnTo>
                    <a:pt x="163" y="894"/>
                  </a:lnTo>
                  <a:lnTo>
                    <a:pt x="175" y="904"/>
                  </a:lnTo>
                  <a:lnTo>
                    <a:pt x="177" y="913"/>
                  </a:lnTo>
                  <a:lnTo>
                    <a:pt x="172" y="923"/>
                  </a:lnTo>
                  <a:lnTo>
                    <a:pt x="172" y="932"/>
                  </a:lnTo>
                  <a:lnTo>
                    <a:pt x="187" y="942"/>
                  </a:lnTo>
                  <a:lnTo>
                    <a:pt x="189" y="949"/>
                  </a:lnTo>
                  <a:lnTo>
                    <a:pt x="191" y="954"/>
                  </a:lnTo>
                  <a:lnTo>
                    <a:pt x="184" y="970"/>
                  </a:lnTo>
                  <a:lnTo>
                    <a:pt x="184" y="987"/>
                  </a:lnTo>
                  <a:lnTo>
                    <a:pt x="182" y="994"/>
                  </a:lnTo>
                  <a:lnTo>
                    <a:pt x="179" y="1006"/>
                  </a:lnTo>
                  <a:lnTo>
                    <a:pt x="177" y="1015"/>
                  </a:lnTo>
                  <a:lnTo>
                    <a:pt x="184" y="1022"/>
                  </a:lnTo>
                  <a:lnTo>
                    <a:pt x="189" y="1034"/>
                  </a:lnTo>
                  <a:lnTo>
                    <a:pt x="198" y="1036"/>
                  </a:lnTo>
                  <a:lnTo>
                    <a:pt x="222" y="1041"/>
                  </a:lnTo>
                  <a:lnTo>
                    <a:pt x="234" y="1044"/>
                  </a:lnTo>
                  <a:lnTo>
                    <a:pt x="253" y="1058"/>
                  </a:lnTo>
                  <a:lnTo>
                    <a:pt x="267" y="1063"/>
                  </a:lnTo>
                  <a:lnTo>
                    <a:pt x="276" y="1063"/>
                  </a:lnTo>
                  <a:lnTo>
                    <a:pt x="295" y="1077"/>
                  </a:lnTo>
                  <a:lnTo>
                    <a:pt x="307" y="1091"/>
                  </a:lnTo>
                  <a:lnTo>
                    <a:pt x="310" y="1103"/>
                  </a:lnTo>
                  <a:lnTo>
                    <a:pt x="317" y="1112"/>
                  </a:lnTo>
                  <a:lnTo>
                    <a:pt x="347" y="1129"/>
                  </a:lnTo>
                  <a:lnTo>
                    <a:pt x="371" y="1134"/>
                  </a:lnTo>
                  <a:lnTo>
                    <a:pt x="381" y="1138"/>
                  </a:lnTo>
                  <a:lnTo>
                    <a:pt x="388" y="1160"/>
                  </a:lnTo>
                  <a:lnTo>
                    <a:pt x="383" y="1174"/>
                  </a:lnTo>
                  <a:lnTo>
                    <a:pt x="395" y="1181"/>
                  </a:lnTo>
                  <a:lnTo>
                    <a:pt x="399" y="1176"/>
                  </a:lnTo>
                  <a:lnTo>
                    <a:pt x="409" y="1179"/>
                  </a:lnTo>
                  <a:lnTo>
                    <a:pt x="416" y="1186"/>
                  </a:lnTo>
                  <a:lnTo>
                    <a:pt x="428" y="1200"/>
                  </a:lnTo>
                  <a:lnTo>
                    <a:pt x="442" y="1214"/>
                  </a:lnTo>
                  <a:lnTo>
                    <a:pt x="470" y="1252"/>
                  </a:lnTo>
                  <a:lnTo>
                    <a:pt x="482" y="1280"/>
                  </a:lnTo>
                  <a:lnTo>
                    <a:pt x="482" y="1302"/>
                  </a:lnTo>
                  <a:lnTo>
                    <a:pt x="482" y="1309"/>
                  </a:lnTo>
                  <a:lnTo>
                    <a:pt x="480" y="1318"/>
                  </a:lnTo>
                  <a:lnTo>
                    <a:pt x="480" y="1335"/>
                  </a:lnTo>
                  <a:lnTo>
                    <a:pt x="487" y="1335"/>
                  </a:lnTo>
                  <a:lnTo>
                    <a:pt x="489" y="1339"/>
                  </a:lnTo>
                  <a:lnTo>
                    <a:pt x="489" y="1354"/>
                  </a:lnTo>
                  <a:lnTo>
                    <a:pt x="489" y="1354"/>
                  </a:lnTo>
                  <a:lnTo>
                    <a:pt x="518" y="1358"/>
                  </a:lnTo>
                  <a:lnTo>
                    <a:pt x="548" y="1361"/>
                  </a:lnTo>
                  <a:lnTo>
                    <a:pt x="579" y="1363"/>
                  </a:lnTo>
                  <a:lnTo>
                    <a:pt x="610" y="1368"/>
                  </a:lnTo>
                  <a:lnTo>
                    <a:pt x="641" y="1370"/>
                  </a:lnTo>
                  <a:lnTo>
                    <a:pt x="671" y="1373"/>
                  </a:lnTo>
                  <a:lnTo>
                    <a:pt x="702" y="1375"/>
                  </a:lnTo>
                  <a:lnTo>
                    <a:pt x="733" y="1380"/>
                  </a:lnTo>
                  <a:lnTo>
                    <a:pt x="745" y="1380"/>
                  </a:lnTo>
                  <a:lnTo>
                    <a:pt x="747" y="1380"/>
                  </a:lnTo>
                  <a:lnTo>
                    <a:pt x="747" y="1380"/>
                  </a:lnTo>
                  <a:lnTo>
                    <a:pt x="761" y="1380"/>
                  </a:lnTo>
                  <a:lnTo>
                    <a:pt x="768" y="1377"/>
                  </a:lnTo>
                  <a:lnTo>
                    <a:pt x="773" y="1368"/>
                  </a:lnTo>
                  <a:lnTo>
                    <a:pt x="776" y="1358"/>
                  </a:lnTo>
                  <a:lnTo>
                    <a:pt x="776" y="1351"/>
                  </a:lnTo>
                  <a:lnTo>
                    <a:pt x="771" y="1342"/>
                  </a:lnTo>
                  <a:lnTo>
                    <a:pt x="761" y="1337"/>
                  </a:lnTo>
                  <a:lnTo>
                    <a:pt x="757" y="1323"/>
                  </a:lnTo>
                  <a:lnTo>
                    <a:pt x="759" y="1302"/>
                  </a:lnTo>
                  <a:lnTo>
                    <a:pt x="761" y="1292"/>
                  </a:lnTo>
                  <a:lnTo>
                    <a:pt x="766" y="1292"/>
                  </a:lnTo>
                  <a:lnTo>
                    <a:pt x="773" y="1287"/>
                  </a:lnTo>
                  <a:lnTo>
                    <a:pt x="778" y="1280"/>
                  </a:lnTo>
                  <a:lnTo>
                    <a:pt x="785" y="1271"/>
                  </a:lnTo>
                  <a:lnTo>
                    <a:pt x="787" y="1261"/>
                  </a:lnTo>
                  <a:lnTo>
                    <a:pt x="790" y="1250"/>
                  </a:lnTo>
                  <a:lnTo>
                    <a:pt x="792" y="1235"/>
                  </a:lnTo>
                  <a:lnTo>
                    <a:pt x="804" y="1216"/>
                  </a:lnTo>
                  <a:lnTo>
                    <a:pt x="813" y="1207"/>
                  </a:lnTo>
                  <a:lnTo>
                    <a:pt x="835" y="1197"/>
                  </a:lnTo>
                  <a:lnTo>
                    <a:pt x="839" y="1193"/>
                  </a:lnTo>
                  <a:lnTo>
                    <a:pt x="839" y="1190"/>
                  </a:lnTo>
                  <a:lnTo>
                    <a:pt x="839" y="1190"/>
                  </a:lnTo>
                  <a:lnTo>
                    <a:pt x="837" y="1183"/>
                  </a:lnTo>
                  <a:close/>
                  <a:moveTo>
                    <a:pt x="376" y="1216"/>
                  </a:moveTo>
                  <a:lnTo>
                    <a:pt x="362" y="1205"/>
                  </a:lnTo>
                  <a:lnTo>
                    <a:pt x="359" y="1205"/>
                  </a:lnTo>
                  <a:lnTo>
                    <a:pt x="359" y="1209"/>
                  </a:lnTo>
                  <a:lnTo>
                    <a:pt x="359" y="1209"/>
                  </a:lnTo>
                  <a:lnTo>
                    <a:pt x="366" y="1212"/>
                  </a:lnTo>
                  <a:lnTo>
                    <a:pt x="366" y="1214"/>
                  </a:lnTo>
                  <a:lnTo>
                    <a:pt x="366" y="1221"/>
                  </a:lnTo>
                  <a:lnTo>
                    <a:pt x="369" y="1226"/>
                  </a:lnTo>
                  <a:lnTo>
                    <a:pt x="376" y="1228"/>
                  </a:lnTo>
                  <a:lnTo>
                    <a:pt x="385" y="1231"/>
                  </a:lnTo>
                  <a:lnTo>
                    <a:pt x="381" y="1221"/>
                  </a:lnTo>
                  <a:lnTo>
                    <a:pt x="376" y="1216"/>
                  </a:lnTo>
                  <a:close/>
                </a:path>
              </a:pathLst>
            </a:custGeom>
            <a:solidFill>
              <a:schemeClr val="bg1"/>
            </a:solidFill>
            <a:ln w="6350">
              <a:solidFill>
                <a:srgbClr val="3769FF"/>
              </a:solidFill>
              <a:round/>
              <a:headEnd/>
              <a:tailEnd/>
            </a:ln>
          </p:spPr>
          <p:txBody>
            <a:bodyPr lIns="0" tIns="63991" rIns="301673" b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46" name="Wisconsin">
              <a:extLst>
                <a:ext uri="{FF2B5EF4-FFF2-40B4-BE49-F238E27FC236}">
                  <a16:creationId xmlns:a16="http://schemas.microsoft.com/office/drawing/2014/main" id="{73E83B98-3314-FF05-5A61-6490C0B3A67C}"/>
                </a:ext>
              </a:extLst>
            </p:cNvPr>
            <p:cNvSpPr>
              <a:spLocks noChangeAspect="1" noEditPoints="1"/>
            </p:cNvSpPr>
            <p:nvPr/>
          </p:nvSpPr>
          <p:spPr bwMode="gray">
            <a:xfrm>
              <a:off x="7821306" y="2168793"/>
              <a:ext cx="767556" cy="879037"/>
            </a:xfrm>
            <a:custGeom>
              <a:avLst/>
              <a:gdLst/>
              <a:ahLst/>
              <a:cxnLst>
                <a:cxn ang="0">
                  <a:pos x="171" y="43"/>
                </a:cxn>
                <a:cxn ang="0">
                  <a:pos x="185" y="28"/>
                </a:cxn>
                <a:cxn ang="0">
                  <a:pos x="190" y="17"/>
                </a:cxn>
                <a:cxn ang="0">
                  <a:pos x="185" y="21"/>
                </a:cxn>
                <a:cxn ang="0">
                  <a:pos x="194" y="0"/>
                </a:cxn>
                <a:cxn ang="0">
                  <a:pos x="173" y="21"/>
                </a:cxn>
                <a:cxn ang="0">
                  <a:pos x="168" y="19"/>
                </a:cxn>
                <a:cxn ang="0">
                  <a:pos x="504" y="507"/>
                </a:cxn>
                <a:cxn ang="0">
                  <a:pos x="490" y="483"/>
                </a:cxn>
                <a:cxn ang="0">
                  <a:pos x="488" y="466"/>
                </a:cxn>
                <a:cxn ang="0">
                  <a:pos x="490" y="426"/>
                </a:cxn>
                <a:cxn ang="0">
                  <a:pos x="495" y="386"/>
                </a:cxn>
                <a:cxn ang="0">
                  <a:pos x="492" y="348"/>
                </a:cxn>
                <a:cxn ang="0">
                  <a:pos x="497" y="303"/>
                </a:cxn>
                <a:cxn ang="0">
                  <a:pos x="507" y="253"/>
                </a:cxn>
                <a:cxn ang="0">
                  <a:pos x="485" y="246"/>
                </a:cxn>
                <a:cxn ang="0">
                  <a:pos x="469" y="275"/>
                </a:cxn>
                <a:cxn ang="0">
                  <a:pos x="450" y="287"/>
                </a:cxn>
                <a:cxn ang="0">
                  <a:pos x="459" y="242"/>
                </a:cxn>
                <a:cxn ang="0">
                  <a:pos x="476" y="213"/>
                </a:cxn>
                <a:cxn ang="0">
                  <a:pos x="466" y="185"/>
                </a:cxn>
                <a:cxn ang="0">
                  <a:pos x="452" y="185"/>
                </a:cxn>
                <a:cxn ang="0">
                  <a:pos x="450" y="166"/>
                </a:cxn>
                <a:cxn ang="0">
                  <a:pos x="445" y="140"/>
                </a:cxn>
                <a:cxn ang="0">
                  <a:pos x="412" y="116"/>
                </a:cxn>
                <a:cxn ang="0">
                  <a:pos x="351" y="114"/>
                </a:cxn>
                <a:cxn ang="0">
                  <a:pos x="313" y="99"/>
                </a:cxn>
                <a:cxn ang="0">
                  <a:pos x="258" y="92"/>
                </a:cxn>
                <a:cxn ang="0">
                  <a:pos x="223" y="69"/>
                </a:cxn>
                <a:cxn ang="0">
                  <a:pos x="206" y="62"/>
                </a:cxn>
                <a:cxn ang="0">
                  <a:pos x="176" y="52"/>
                </a:cxn>
                <a:cxn ang="0">
                  <a:pos x="161" y="64"/>
                </a:cxn>
                <a:cxn ang="0">
                  <a:pos x="166" y="38"/>
                </a:cxn>
                <a:cxn ang="0">
                  <a:pos x="159" y="19"/>
                </a:cxn>
                <a:cxn ang="0">
                  <a:pos x="131" y="31"/>
                </a:cxn>
                <a:cxn ang="0">
                  <a:pos x="67" y="62"/>
                </a:cxn>
                <a:cxn ang="0">
                  <a:pos x="50" y="62"/>
                </a:cxn>
                <a:cxn ang="0">
                  <a:pos x="48" y="142"/>
                </a:cxn>
                <a:cxn ang="0">
                  <a:pos x="12" y="173"/>
                </a:cxn>
                <a:cxn ang="0">
                  <a:pos x="15" y="215"/>
                </a:cxn>
                <a:cxn ang="0">
                  <a:pos x="17" y="253"/>
                </a:cxn>
                <a:cxn ang="0">
                  <a:pos x="19" y="305"/>
                </a:cxn>
                <a:cxn ang="0">
                  <a:pos x="45" y="334"/>
                </a:cxn>
                <a:cxn ang="0">
                  <a:pos x="81" y="348"/>
                </a:cxn>
                <a:cxn ang="0">
                  <a:pos x="145" y="393"/>
                </a:cxn>
                <a:cxn ang="0">
                  <a:pos x="178" y="469"/>
                </a:cxn>
                <a:cxn ang="0">
                  <a:pos x="190" y="497"/>
                </a:cxn>
                <a:cxn ang="0">
                  <a:pos x="213" y="556"/>
                </a:cxn>
                <a:cxn ang="0">
                  <a:pos x="287" y="575"/>
                </a:cxn>
                <a:cxn ang="0">
                  <a:pos x="495" y="549"/>
                </a:cxn>
                <a:cxn ang="0">
                  <a:pos x="523" y="182"/>
                </a:cxn>
                <a:cxn ang="0">
                  <a:pos x="507" y="206"/>
                </a:cxn>
                <a:cxn ang="0">
                  <a:pos x="500" y="237"/>
                </a:cxn>
                <a:cxn ang="0">
                  <a:pos x="518" y="232"/>
                </a:cxn>
                <a:cxn ang="0">
                  <a:pos x="521" y="213"/>
                </a:cxn>
                <a:cxn ang="0">
                  <a:pos x="523" y="201"/>
                </a:cxn>
                <a:cxn ang="0">
                  <a:pos x="523" y="189"/>
                </a:cxn>
                <a:cxn ang="0">
                  <a:pos x="537" y="168"/>
                </a:cxn>
                <a:cxn ang="0">
                  <a:pos x="528" y="173"/>
                </a:cxn>
              </a:cxnLst>
              <a:rect l="0" t="0" r="r" b="b"/>
              <a:pathLst>
                <a:path w="537" h="580">
                  <a:moveTo>
                    <a:pt x="183" y="28"/>
                  </a:moveTo>
                  <a:lnTo>
                    <a:pt x="173" y="36"/>
                  </a:lnTo>
                  <a:lnTo>
                    <a:pt x="171" y="38"/>
                  </a:lnTo>
                  <a:lnTo>
                    <a:pt x="171" y="40"/>
                  </a:lnTo>
                  <a:lnTo>
                    <a:pt x="171" y="43"/>
                  </a:lnTo>
                  <a:lnTo>
                    <a:pt x="176" y="40"/>
                  </a:lnTo>
                  <a:lnTo>
                    <a:pt x="178" y="38"/>
                  </a:lnTo>
                  <a:lnTo>
                    <a:pt x="178" y="36"/>
                  </a:lnTo>
                  <a:lnTo>
                    <a:pt x="180" y="33"/>
                  </a:lnTo>
                  <a:lnTo>
                    <a:pt x="185" y="28"/>
                  </a:lnTo>
                  <a:lnTo>
                    <a:pt x="185" y="26"/>
                  </a:lnTo>
                  <a:lnTo>
                    <a:pt x="183" y="28"/>
                  </a:lnTo>
                  <a:close/>
                  <a:moveTo>
                    <a:pt x="185" y="21"/>
                  </a:moveTo>
                  <a:lnTo>
                    <a:pt x="190" y="21"/>
                  </a:lnTo>
                  <a:lnTo>
                    <a:pt x="190" y="17"/>
                  </a:lnTo>
                  <a:lnTo>
                    <a:pt x="187" y="14"/>
                  </a:lnTo>
                  <a:lnTo>
                    <a:pt x="185" y="17"/>
                  </a:lnTo>
                  <a:lnTo>
                    <a:pt x="180" y="19"/>
                  </a:lnTo>
                  <a:lnTo>
                    <a:pt x="180" y="21"/>
                  </a:lnTo>
                  <a:lnTo>
                    <a:pt x="185" y="21"/>
                  </a:lnTo>
                  <a:close/>
                  <a:moveTo>
                    <a:pt x="197" y="5"/>
                  </a:moveTo>
                  <a:lnTo>
                    <a:pt x="199" y="2"/>
                  </a:lnTo>
                  <a:lnTo>
                    <a:pt x="199" y="0"/>
                  </a:lnTo>
                  <a:lnTo>
                    <a:pt x="197" y="0"/>
                  </a:lnTo>
                  <a:lnTo>
                    <a:pt x="194" y="0"/>
                  </a:lnTo>
                  <a:lnTo>
                    <a:pt x="194" y="2"/>
                  </a:lnTo>
                  <a:lnTo>
                    <a:pt x="194" y="7"/>
                  </a:lnTo>
                  <a:lnTo>
                    <a:pt x="194" y="7"/>
                  </a:lnTo>
                  <a:lnTo>
                    <a:pt x="197" y="5"/>
                  </a:lnTo>
                  <a:close/>
                  <a:moveTo>
                    <a:pt x="173" y="21"/>
                  </a:moveTo>
                  <a:lnTo>
                    <a:pt x="176" y="21"/>
                  </a:lnTo>
                  <a:lnTo>
                    <a:pt x="173" y="19"/>
                  </a:lnTo>
                  <a:lnTo>
                    <a:pt x="171" y="17"/>
                  </a:lnTo>
                  <a:lnTo>
                    <a:pt x="171" y="17"/>
                  </a:lnTo>
                  <a:lnTo>
                    <a:pt x="168" y="19"/>
                  </a:lnTo>
                  <a:lnTo>
                    <a:pt x="171" y="21"/>
                  </a:lnTo>
                  <a:lnTo>
                    <a:pt x="173" y="21"/>
                  </a:lnTo>
                  <a:close/>
                  <a:moveTo>
                    <a:pt x="504" y="523"/>
                  </a:moveTo>
                  <a:lnTo>
                    <a:pt x="507" y="514"/>
                  </a:lnTo>
                  <a:lnTo>
                    <a:pt x="504" y="507"/>
                  </a:lnTo>
                  <a:lnTo>
                    <a:pt x="500" y="502"/>
                  </a:lnTo>
                  <a:lnTo>
                    <a:pt x="497" y="497"/>
                  </a:lnTo>
                  <a:lnTo>
                    <a:pt x="497" y="490"/>
                  </a:lnTo>
                  <a:lnTo>
                    <a:pt x="495" y="485"/>
                  </a:lnTo>
                  <a:lnTo>
                    <a:pt x="490" y="483"/>
                  </a:lnTo>
                  <a:lnTo>
                    <a:pt x="490" y="478"/>
                  </a:lnTo>
                  <a:lnTo>
                    <a:pt x="490" y="474"/>
                  </a:lnTo>
                  <a:lnTo>
                    <a:pt x="490" y="471"/>
                  </a:lnTo>
                  <a:lnTo>
                    <a:pt x="488" y="469"/>
                  </a:lnTo>
                  <a:lnTo>
                    <a:pt x="488" y="466"/>
                  </a:lnTo>
                  <a:lnTo>
                    <a:pt x="488" y="464"/>
                  </a:lnTo>
                  <a:lnTo>
                    <a:pt x="485" y="452"/>
                  </a:lnTo>
                  <a:lnTo>
                    <a:pt x="485" y="447"/>
                  </a:lnTo>
                  <a:lnTo>
                    <a:pt x="485" y="440"/>
                  </a:lnTo>
                  <a:lnTo>
                    <a:pt x="490" y="426"/>
                  </a:lnTo>
                  <a:lnTo>
                    <a:pt x="490" y="421"/>
                  </a:lnTo>
                  <a:lnTo>
                    <a:pt x="490" y="414"/>
                  </a:lnTo>
                  <a:lnTo>
                    <a:pt x="490" y="407"/>
                  </a:lnTo>
                  <a:lnTo>
                    <a:pt x="495" y="391"/>
                  </a:lnTo>
                  <a:lnTo>
                    <a:pt x="495" y="386"/>
                  </a:lnTo>
                  <a:lnTo>
                    <a:pt x="492" y="379"/>
                  </a:lnTo>
                  <a:lnTo>
                    <a:pt x="490" y="374"/>
                  </a:lnTo>
                  <a:lnTo>
                    <a:pt x="490" y="367"/>
                  </a:lnTo>
                  <a:lnTo>
                    <a:pt x="490" y="358"/>
                  </a:lnTo>
                  <a:lnTo>
                    <a:pt x="492" y="348"/>
                  </a:lnTo>
                  <a:lnTo>
                    <a:pt x="497" y="339"/>
                  </a:lnTo>
                  <a:lnTo>
                    <a:pt x="502" y="331"/>
                  </a:lnTo>
                  <a:lnTo>
                    <a:pt x="502" y="324"/>
                  </a:lnTo>
                  <a:lnTo>
                    <a:pt x="500" y="315"/>
                  </a:lnTo>
                  <a:lnTo>
                    <a:pt x="497" y="303"/>
                  </a:lnTo>
                  <a:lnTo>
                    <a:pt x="500" y="289"/>
                  </a:lnTo>
                  <a:lnTo>
                    <a:pt x="502" y="275"/>
                  </a:lnTo>
                  <a:lnTo>
                    <a:pt x="504" y="268"/>
                  </a:lnTo>
                  <a:lnTo>
                    <a:pt x="507" y="260"/>
                  </a:lnTo>
                  <a:lnTo>
                    <a:pt x="507" y="253"/>
                  </a:lnTo>
                  <a:lnTo>
                    <a:pt x="507" y="249"/>
                  </a:lnTo>
                  <a:lnTo>
                    <a:pt x="502" y="246"/>
                  </a:lnTo>
                  <a:lnTo>
                    <a:pt x="497" y="242"/>
                  </a:lnTo>
                  <a:lnTo>
                    <a:pt x="492" y="242"/>
                  </a:lnTo>
                  <a:lnTo>
                    <a:pt x="485" y="246"/>
                  </a:lnTo>
                  <a:lnTo>
                    <a:pt x="485" y="246"/>
                  </a:lnTo>
                  <a:lnTo>
                    <a:pt x="483" y="246"/>
                  </a:lnTo>
                  <a:lnTo>
                    <a:pt x="476" y="256"/>
                  </a:lnTo>
                  <a:lnTo>
                    <a:pt x="474" y="268"/>
                  </a:lnTo>
                  <a:lnTo>
                    <a:pt x="469" y="275"/>
                  </a:lnTo>
                  <a:lnTo>
                    <a:pt x="464" y="279"/>
                  </a:lnTo>
                  <a:lnTo>
                    <a:pt x="462" y="284"/>
                  </a:lnTo>
                  <a:lnTo>
                    <a:pt x="459" y="289"/>
                  </a:lnTo>
                  <a:lnTo>
                    <a:pt x="455" y="289"/>
                  </a:lnTo>
                  <a:lnTo>
                    <a:pt x="450" y="287"/>
                  </a:lnTo>
                  <a:lnTo>
                    <a:pt x="450" y="282"/>
                  </a:lnTo>
                  <a:lnTo>
                    <a:pt x="450" y="272"/>
                  </a:lnTo>
                  <a:lnTo>
                    <a:pt x="452" y="263"/>
                  </a:lnTo>
                  <a:lnTo>
                    <a:pt x="459" y="246"/>
                  </a:lnTo>
                  <a:lnTo>
                    <a:pt x="459" y="242"/>
                  </a:lnTo>
                  <a:lnTo>
                    <a:pt x="459" y="239"/>
                  </a:lnTo>
                  <a:lnTo>
                    <a:pt x="471" y="230"/>
                  </a:lnTo>
                  <a:lnTo>
                    <a:pt x="476" y="225"/>
                  </a:lnTo>
                  <a:lnTo>
                    <a:pt x="478" y="218"/>
                  </a:lnTo>
                  <a:lnTo>
                    <a:pt x="476" y="213"/>
                  </a:lnTo>
                  <a:lnTo>
                    <a:pt x="474" y="213"/>
                  </a:lnTo>
                  <a:lnTo>
                    <a:pt x="469" y="208"/>
                  </a:lnTo>
                  <a:lnTo>
                    <a:pt x="464" y="204"/>
                  </a:lnTo>
                  <a:lnTo>
                    <a:pt x="464" y="199"/>
                  </a:lnTo>
                  <a:lnTo>
                    <a:pt x="466" y="185"/>
                  </a:lnTo>
                  <a:lnTo>
                    <a:pt x="466" y="182"/>
                  </a:lnTo>
                  <a:lnTo>
                    <a:pt x="466" y="182"/>
                  </a:lnTo>
                  <a:lnTo>
                    <a:pt x="464" y="180"/>
                  </a:lnTo>
                  <a:lnTo>
                    <a:pt x="457" y="185"/>
                  </a:lnTo>
                  <a:lnTo>
                    <a:pt x="452" y="185"/>
                  </a:lnTo>
                  <a:lnTo>
                    <a:pt x="450" y="185"/>
                  </a:lnTo>
                  <a:lnTo>
                    <a:pt x="448" y="182"/>
                  </a:lnTo>
                  <a:lnTo>
                    <a:pt x="448" y="180"/>
                  </a:lnTo>
                  <a:lnTo>
                    <a:pt x="448" y="175"/>
                  </a:lnTo>
                  <a:lnTo>
                    <a:pt x="450" y="166"/>
                  </a:lnTo>
                  <a:lnTo>
                    <a:pt x="450" y="159"/>
                  </a:lnTo>
                  <a:lnTo>
                    <a:pt x="450" y="154"/>
                  </a:lnTo>
                  <a:lnTo>
                    <a:pt x="448" y="147"/>
                  </a:lnTo>
                  <a:lnTo>
                    <a:pt x="448" y="144"/>
                  </a:lnTo>
                  <a:lnTo>
                    <a:pt x="445" y="140"/>
                  </a:lnTo>
                  <a:lnTo>
                    <a:pt x="436" y="135"/>
                  </a:lnTo>
                  <a:lnTo>
                    <a:pt x="419" y="133"/>
                  </a:lnTo>
                  <a:lnTo>
                    <a:pt x="419" y="123"/>
                  </a:lnTo>
                  <a:lnTo>
                    <a:pt x="417" y="121"/>
                  </a:lnTo>
                  <a:lnTo>
                    <a:pt x="412" y="116"/>
                  </a:lnTo>
                  <a:lnTo>
                    <a:pt x="395" y="111"/>
                  </a:lnTo>
                  <a:lnTo>
                    <a:pt x="381" y="111"/>
                  </a:lnTo>
                  <a:lnTo>
                    <a:pt x="369" y="114"/>
                  </a:lnTo>
                  <a:lnTo>
                    <a:pt x="360" y="111"/>
                  </a:lnTo>
                  <a:lnTo>
                    <a:pt x="351" y="114"/>
                  </a:lnTo>
                  <a:lnTo>
                    <a:pt x="346" y="109"/>
                  </a:lnTo>
                  <a:lnTo>
                    <a:pt x="339" y="107"/>
                  </a:lnTo>
                  <a:lnTo>
                    <a:pt x="332" y="104"/>
                  </a:lnTo>
                  <a:lnTo>
                    <a:pt x="325" y="102"/>
                  </a:lnTo>
                  <a:lnTo>
                    <a:pt x="313" y="99"/>
                  </a:lnTo>
                  <a:lnTo>
                    <a:pt x="303" y="99"/>
                  </a:lnTo>
                  <a:lnTo>
                    <a:pt x="291" y="97"/>
                  </a:lnTo>
                  <a:lnTo>
                    <a:pt x="280" y="95"/>
                  </a:lnTo>
                  <a:lnTo>
                    <a:pt x="268" y="95"/>
                  </a:lnTo>
                  <a:lnTo>
                    <a:pt x="258" y="92"/>
                  </a:lnTo>
                  <a:lnTo>
                    <a:pt x="246" y="90"/>
                  </a:lnTo>
                  <a:lnTo>
                    <a:pt x="235" y="90"/>
                  </a:lnTo>
                  <a:lnTo>
                    <a:pt x="232" y="83"/>
                  </a:lnTo>
                  <a:lnTo>
                    <a:pt x="228" y="78"/>
                  </a:lnTo>
                  <a:lnTo>
                    <a:pt x="223" y="69"/>
                  </a:lnTo>
                  <a:lnTo>
                    <a:pt x="218" y="66"/>
                  </a:lnTo>
                  <a:lnTo>
                    <a:pt x="213" y="66"/>
                  </a:lnTo>
                  <a:lnTo>
                    <a:pt x="211" y="64"/>
                  </a:lnTo>
                  <a:lnTo>
                    <a:pt x="209" y="66"/>
                  </a:lnTo>
                  <a:lnTo>
                    <a:pt x="206" y="62"/>
                  </a:lnTo>
                  <a:lnTo>
                    <a:pt x="206" y="59"/>
                  </a:lnTo>
                  <a:lnTo>
                    <a:pt x="202" y="62"/>
                  </a:lnTo>
                  <a:lnTo>
                    <a:pt x="194" y="62"/>
                  </a:lnTo>
                  <a:lnTo>
                    <a:pt x="187" y="57"/>
                  </a:lnTo>
                  <a:lnTo>
                    <a:pt x="176" y="52"/>
                  </a:lnTo>
                  <a:lnTo>
                    <a:pt x="176" y="52"/>
                  </a:lnTo>
                  <a:lnTo>
                    <a:pt x="176" y="55"/>
                  </a:lnTo>
                  <a:lnTo>
                    <a:pt x="176" y="55"/>
                  </a:lnTo>
                  <a:lnTo>
                    <a:pt x="173" y="57"/>
                  </a:lnTo>
                  <a:lnTo>
                    <a:pt x="161" y="64"/>
                  </a:lnTo>
                  <a:lnTo>
                    <a:pt x="159" y="62"/>
                  </a:lnTo>
                  <a:lnTo>
                    <a:pt x="164" y="55"/>
                  </a:lnTo>
                  <a:lnTo>
                    <a:pt x="164" y="50"/>
                  </a:lnTo>
                  <a:lnTo>
                    <a:pt x="164" y="43"/>
                  </a:lnTo>
                  <a:lnTo>
                    <a:pt x="166" y="38"/>
                  </a:lnTo>
                  <a:lnTo>
                    <a:pt x="168" y="28"/>
                  </a:lnTo>
                  <a:lnTo>
                    <a:pt x="171" y="24"/>
                  </a:lnTo>
                  <a:lnTo>
                    <a:pt x="168" y="21"/>
                  </a:lnTo>
                  <a:lnTo>
                    <a:pt x="164" y="17"/>
                  </a:lnTo>
                  <a:lnTo>
                    <a:pt x="159" y="19"/>
                  </a:lnTo>
                  <a:lnTo>
                    <a:pt x="154" y="19"/>
                  </a:lnTo>
                  <a:lnTo>
                    <a:pt x="140" y="33"/>
                  </a:lnTo>
                  <a:lnTo>
                    <a:pt x="138" y="31"/>
                  </a:lnTo>
                  <a:lnTo>
                    <a:pt x="133" y="31"/>
                  </a:lnTo>
                  <a:lnTo>
                    <a:pt x="131" y="31"/>
                  </a:lnTo>
                  <a:lnTo>
                    <a:pt x="121" y="43"/>
                  </a:lnTo>
                  <a:lnTo>
                    <a:pt x="109" y="50"/>
                  </a:lnTo>
                  <a:lnTo>
                    <a:pt x="81" y="59"/>
                  </a:lnTo>
                  <a:lnTo>
                    <a:pt x="74" y="62"/>
                  </a:lnTo>
                  <a:lnTo>
                    <a:pt x="67" y="62"/>
                  </a:lnTo>
                  <a:lnTo>
                    <a:pt x="60" y="57"/>
                  </a:lnTo>
                  <a:lnTo>
                    <a:pt x="57" y="55"/>
                  </a:lnTo>
                  <a:lnTo>
                    <a:pt x="57" y="55"/>
                  </a:lnTo>
                  <a:lnTo>
                    <a:pt x="55" y="55"/>
                  </a:lnTo>
                  <a:lnTo>
                    <a:pt x="50" y="62"/>
                  </a:lnTo>
                  <a:lnTo>
                    <a:pt x="48" y="66"/>
                  </a:lnTo>
                  <a:lnTo>
                    <a:pt x="41" y="69"/>
                  </a:lnTo>
                  <a:lnTo>
                    <a:pt x="45" y="107"/>
                  </a:lnTo>
                  <a:lnTo>
                    <a:pt x="48" y="123"/>
                  </a:lnTo>
                  <a:lnTo>
                    <a:pt x="48" y="142"/>
                  </a:lnTo>
                  <a:lnTo>
                    <a:pt x="45" y="144"/>
                  </a:lnTo>
                  <a:lnTo>
                    <a:pt x="43" y="149"/>
                  </a:lnTo>
                  <a:lnTo>
                    <a:pt x="38" y="152"/>
                  </a:lnTo>
                  <a:lnTo>
                    <a:pt x="15" y="168"/>
                  </a:lnTo>
                  <a:lnTo>
                    <a:pt x="12" y="173"/>
                  </a:lnTo>
                  <a:lnTo>
                    <a:pt x="8" y="182"/>
                  </a:lnTo>
                  <a:lnTo>
                    <a:pt x="0" y="194"/>
                  </a:lnTo>
                  <a:lnTo>
                    <a:pt x="0" y="201"/>
                  </a:lnTo>
                  <a:lnTo>
                    <a:pt x="0" y="208"/>
                  </a:lnTo>
                  <a:lnTo>
                    <a:pt x="15" y="215"/>
                  </a:lnTo>
                  <a:lnTo>
                    <a:pt x="19" y="220"/>
                  </a:lnTo>
                  <a:lnTo>
                    <a:pt x="22" y="227"/>
                  </a:lnTo>
                  <a:lnTo>
                    <a:pt x="22" y="234"/>
                  </a:lnTo>
                  <a:lnTo>
                    <a:pt x="17" y="249"/>
                  </a:lnTo>
                  <a:lnTo>
                    <a:pt x="17" y="253"/>
                  </a:lnTo>
                  <a:lnTo>
                    <a:pt x="19" y="270"/>
                  </a:lnTo>
                  <a:lnTo>
                    <a:pt x="17" y="275"/>
                  </a:lnTo>
                  <a:lnTo>
                    <a:pt x="19" y="289"/>
                  </a:lnTo>
                  <a:lnTo>
                    <a:pt x="19" y="291"/>
                  </a:lnTo>
                  <a:lnTo>
                    <a:pt x="19" y="305"/>
                  </a:lnTo>
                  <a:lnTo>
                    <a:pt x="19" y="310"/>
                  </a:lnTo>
                  <a:lnTo>
                    <a:pt x="22" y="317"/>
                  </a:lnTo>
                  <a:lnTo>
                    <a:pt x="22" y="320"/>
                  </a:lnTo>
                  <a:lnTo>
                    <a:pt x="34" y="329"/>
                  </a:lnTo>
                  <a:lnTo>
                    <a:pt x="45" y="334"/>
                  </a:lnTo>
                  <a:lnTo>
                    <a:pt x="53" y="334"/>
                  </a:lnTo>
                  <a:lnTo>
                    <a:pt x="60" y="339"/>
                  </a:lnTo>
                  <a:lnTo>
                    <a:pt x="67" y="343"/>
                  </a:lnTo>
                  <a:lnTo>
                    <a:pt x="74" y="348"/>
                  </a:lnTo>
                  <a:lnTo>
                    <a:pt x="81" y="348"/>
                  </a:lnTo>
                  <a:lnTo>
                    <a:pt x="90" y="355"/>
                  </a:lnTo>
                  <a:lnTo>
                    <a:pt x="105" y="367"/>
                  </a:lnTo>
                  <a:lnTo>
                    <a:pt x="112" y="379"/>
                  </a:lnTo>
                  <a:lnTo>
                    <a:pt x="123" y="386"/>
                  </a:lnTo>
                  <a:lnTo>
                    <a:pt x="145" y="393"/>
                  </a:lnTo>
                  <a:lnTo>
                    <a:pt x="157" y="400"/>
                  </a:lnTo>
                  <a:lnTo>
                    <a:pt x="164" y="405"/>
                  </a:lnTo>
                  <a:lnTo>
                    <a:pt x="168" y="424"/>
                  </a:lnTo>
                  <a:lnTo>
                    <a:pt x="176" y="459"/>
                  </a:lnTo>
                  <a:lnTo>
                    <a:pt x="178" y="469"/>
                  </a:lnTo>
                  <a:lnTo>
                    <a:pt x="180" y="474"/>
                  </a:lnTo>
                  <a:lnTo>
                    <a:pt x="183" y="478"/>
                  </a:lnTo>
                  <a:lnTo>
                    <a:pt x="190" y="481"/>
                  </a:lnTo>
                  <a:lnTo>
                    <a:pt x="192" y="488"/>
                  </a:lnTo>
                  <a:lnTo>
                    <a:pt x="190" y="497"/>
                  </a:lnTo>
                  <a:lnTo>
                    <a:pt x="190" y="509"/>
                  </a:lnTo>
                  <a:lnTo>
                    <a:pt x="192" y="526"/>
                  </a:lnTo>
                  <a:lnTo>
                    <a:pt x="197" y="537"/>
                  </a:lnTo>
                  <a:lnTo>
                    <a:pt x="202" y="549"/>
                  </a:lnTo>
                  <a:lnTo>
                    <a:pt x="213" y="556"/>
                  </a:lnTo>
                  <a:lnTo>
                    <a:pt x="230" y="561"/>
                  </a:lnTo>
                  <a:lnTo>
                    <a:pt x="239" y="568"/>
                  </a:lnTo>
                  <a:lnTo>
                    <a:pt x="244" y="578"/>
                  </a:lnTo>
                  <a:lnTo>
                    <a:pt x="244" y="580"/>
                  </a:lnTo>
                  <a:lnTo>
                    <a:pt x="287" y="575"/>
                  </a:lnTo>
                  <a:lnTo>
                    <a:pt x="329" y="571"/>
                  </a:lnTo>
                  <a:lnTo>
                    <a:pt x="369" y="566"/>
                  </a:lnTo>
                  <a:lnTo>
                    <a:pt x="412" y="559"/>
                  </a:lnTo>
                  <a:lnTo>
                    <a:pt x="455" y="554"/>
                  </a:lnTo>
                  <a:lnTo>
                    <a:pt x="495" y="549"/>
                  </a:lnTo>
                  <a:lnTo>
                    <a:pt x="507" y="547"/>
                  </a:lnTo>
                  <a:lnTo>
                    <a:pt x="507" y="540"/>
                  </a:lnTo>
                  <a:lnTo>
                    <a:pt x="504" y="523"/>
                  </a:lnTo>
                  <a:close/>
                  <a:moveTo>
                    <a:pt x="526" y="182"/>
                  </a:moveTo>
                  <a:lnTo>
                    <a:pt x="523" y="182"/>
                  </a:lnTo>
                  <a:lnTo>
                    <a:pt x="518" y="185"/>
                  </a:lnTo>
                  <a:lnTo>
                    <a:pt x="518" y="192"/>
                  </a:lnTo>
                  <a:lnTo>
                    <a:pt x="514" y="197"/>
                  </a:lnTo>
                  <a:lnTo>
                    <a:pt x="509" y="201"/>
                  </a:lnTo>
                  <a:lnTo>
                    <a:pt x="507" y="206"/>
                  </a:lnTo>
                  <a:lnTo>
                    <a:pt x="507" y="213"/>
                  </a:lnTo>
                  <a:lnTo>
                    <a:pt x="504" y="220"/>
                  </a:lnTo>
                  <a:lnTo>
                    <a:pt x="500" y="230"/>
                  </a:lnTo>
                  <a:lnTo>
                    <a:pt x="497" y="234"/>
                  </a:lnTo>
                  <a:lnTo>
                    <a:pt x="500" y="237"/>
                  </a:lnTo>
                  <a:lnTo>
                    <a:pt x="502" y="242"/>
                  </a:lnTo>
                  <a:lnTo>
                    <a:pt x="504" y="244"/>
                  </a:lnTo>
                  <a:lnTo>
                    <a:pt x="509" y="246"/>
                  </a:lnTo>
                  <a:lnTo>
                    <a:pt x="511" y="244"/>
                  </a:lnTo>
                  <a:lnTo>
                    <a:pt x="518" y="232"/>
                  </a:lnTo>
                  <a:lnTo>
                    <a:pt x="518" y="230"/>
                  </a:lnTo>
                  <a:lnTo>
                    <a:pt x="516" y="227"/>
                  </a:lnTo>
                  <a:lnTo>
                    <a:pt x="516" y="225"/>
                  </a:lnTo>
                  <a:lnTo>
                    <a:pt x="518" y="215"/>
                  </a:lnTo>
                  <a:lnTo>
                    <a:pt x="521" y="213"/>
                  </a:lnTo>
                  <a:lnTo>
                    <a:pt x="523" y="213"/>
                  </a:lnTo>
                  <a:lnTo>
                    <a:pt x="523" y="211"/>
                  </a:lnTo>
                  <a:lnTo>
                    <a:pt x="526" y="206"/>
                  </a:lnTo>
                  <a:lnTo>
                    <a:pt x="526" y="204"/>
                  </a:lnTo>
                  <a:lnTo>
                    <a:pt x="523" y="201"/>
                  </a:lnTo>
                  <a:lnTo>
                    <a:pt x="523" y="201"/>
                  </a:lnTo>
                  <a:lnTo>
                    <a:pt x="526" y="201"/>
                  </a:lnTo>
                  <a:lnTo>
                    <a:pt x="526" y="199"/>
                  </a:lnTo>
                  <a:lnTo>
                    <a:pt x="523" y="192"/>
                  </a:lnTo>
                  <a:lnTo>
                    <a:pt x="523" y="189"/>
                  </a:lnTo>
                  <a:lnTo>
                    <a:pt x="528" y="189"/>
                  </a:lnTo>
                  <a:lnTo>
                    <a:pt x="528" y="189"/>
                  </a:lnTo>
                  <a:lnTo>
                    <a:pt x="528" y="185"/>
                  </a:lnTo>
                  <a:lnTo>
                    <a:pt x="526" y="182"/>
                  </a:lnTo>
                  <a:close/>
                  <a:moveTo>
                    <a:pt x="537" y="168"/>
                  </a:moveTo>
                  <a:lnTo>
                    <a:pt x="537" y="166"/>
                  </a:lnTo>
                  <a:lnTo>
                    <a:pt x="535" y="166"/>
                  </a:lnTo>
                  <a:lnTo>
                    <a:pt x="530" y="166"/>
                  </a:lnTo>
                  <a:lnTo>
                    <a:pt x="530" y="166"/>
                  </a:lnTo>
                  <a:lnTo>
                    <a:pt x="528" y="173"/>
                  </a:lnTo>
                  <a:lnTo>
                    <a:pt x="530" y="175"/>
                  </a:lnTo>
                  <a:lnTo>
                    <a:pt x="535" y="175"/>
                  </a:lnTo>
                  <a:lnTo>
                    <a:pt x="537" y="173"/>
                  </a:lnTo>
                  <a:lnTo>
                    <a:pt x="537" y="168"/>
                  </a:lnTo>
                  <a:close/>
                </a:path>
              </a:pathLst>
            </a:custGeom>
            <a:solidFill>
              <a:schemeClr val="bg1"/>
            </a:solidFill>
            <a:ln w="6350">
              <a:solidFill>
                <a:srgbClr val="3769FF"/>
              </a:solidFill>
              <a:round/>
              <a:headEnd/>
              <a:tailEnd/>
            </a:ln>
          </p:spPr>
          <p:txBody>
            <a:bodyPr lIns="91416" bIns="6399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47" name="West Virginia">
              <a:extLst>
                <a:ext uri="{FF2B5EF4-FFF2-40B4-BE49-F238E27FC236}">
                  <a16:creationId xmlns:a16="http://schemas.microsoft.com/office/drawing/2014/main" id="{75E5A53B-E9E4-7433-4787-F3F9E4C35D1C}"/>
                </a:ext>
              </a:extLst>
            </p:cNvPr>
            <p:cNvSpPr>
              <a:spLocks noChangeAspect="1"/>
            </p:cNvSpPr>
            <p:nvPr/>
          </p:nvSpPr>
          <p:spPr bwMode="gray">
            <a:xfrm>
              <a:off x="9376430" y="3147863"/>
              <a:ext cx="633198" cy="686558"/>
            </a:xfrm>
            <a:custGeom>
              <a:avLst/>
              <a:gdLst/>
              <a:ahLst/>
              <a:cxnLst>
                <a:cxn ang="0">
                  <a:pos x="180" y="112"/>
                </a:cxn>
                <a:cxn ang="0">
                  <a:pos x="218" y="102"/>
                </a:cxn>
                <a:cxn ang="0">
                  <a:pos x="254" y="93"/>
                </a:cxn>
                <a:cxn ang="0">
                  <a:pos x="272" y="121"/>
                </a:cxn>
                <a:cxn ang="0">
                  <a:pos x="291" y="142"/>
                </a:cxn>
                <a:cxn ang="0">
                  <a:pos x="315" y="109"/>
                </a:cxn>
                <a:cxn ang="0">
                  <a:pos x="334" y="88"/>
                </a:cxn>
                <a:cxn ang="0">
                  <a:pos x="339" y="86"/>
                </a:cxn>
                <a:cxn ang="0">
                  <a:pos x="346" y="93"/>
                </a:cxn>
                <a:cxn ang="0">
                  <a:pos x="365" y="90"/>
                </a:cxn>
                <a:cxn ang="0">
                  <a:pos x="369" y="76"/>
                </a:cxn>
                <a:cxn ang="0">
                  <a:pos x="398" y="62"/>
                </a:cxn>
                <a:cxn ang="0">
                  <a:pos x="419" y="64"/>
                </a:cxn>
                <a:cxn ang="0">
                  <a:pos x="424" y="71"/>
                </a:cxn>
                <a:cxn ang="0">
                  <a:pos x="433" y="81"/>
                </a:cxn>
                <a:cxn ang="0">
                  <a:pos x="438" y="86"/>
                </a:cxn>
                <a:cxn ang="0">
                  <a:pos x="440" y="109"/>
                </a:cxn>
                <a:cxn ang="0">
                  <a:pos x="407" y="107"/>
                </a:cxn>
                <a:cxn ang="0">
                  <a:pos x="381" y="102"/>
                </a:cxn>
                <a:cxn ang="0">
                  <a:pos x="381" y="135"/>
                </a:cxn>
                <a:cxn ang="0">
                  <a:pos x="362" y="171"/>
                </a:cxn>
                <a:cxn ang="0">
                  <a:pos x="351" y="187"/>
                </a:cxn>
                <a:cxn ang="0">
                  <a:pos x="334" y="202"/>
                </a:cxn>
                <a:cxn ang="0">
                  <a:pos x="327" y="232"/>
                </a:cxn>
                <a:cxn ang="0">
                  <a:pos x="310" y="247"/>
                </a:cxn>
                <a:cxn ang="0">
                  <a:pos x="294" y="237"/>
                </a:cxn>
                <a:cxn ang="0">
                  <a:pos x="282" y="242"/>
                </a:cxn>
                <a:cxn ang="0">
                  <a:pos x="277" y="280"/>
                </a:cxn>
                <a:cxn ang="0">
                  <a:pos x="254" y="344"/>
                </a:cxn>
                <a:cxn ang="0">
                  <a:pos x="251" y="367"/>
                </a:cxn>
                <a:cxn ang="0">
                  <a:pos x="249" y="386"/>
                </a:cxn>
                <a:cxn ang="0">
                  <a:pos x="232" y="396"/>
                </a:cxn>
                <a:cxn ang="0">
                  <a:pos x="209" y="410"/>
                </a:cxn>
                <a:cxn ang="0">
                  <a:pos x="199" y="410"/>
                </a:cxn>
                <a:cxn ang="0">
                  <a:pos x="197" y="424"/>
                </a:cxn>
                <a:cxn ang="0">
                  <a:pos x="171" y="436"/>
                </a:cxn>
                <a:cxn ang="0">
                  <a:pos x="147" y="441"/>
                </a:cxn>
                <a:cxn ang="0">
                  <a:pos x="133" y="453"/>
                </a:cxn>
                <a:cxn ang="0">
                  <a:pos x="107" y="448"/>
                </a:cxn>
                <a:cxn ang="0">
                  <a:pos x="93" y="434"/>
                </a:cxn>
                <a:cxn ang="0">
                  <a:pos x="88" y="419"/>
                </a:cxn>
                <a:cxn ang="0">
                  <a:pos x="38" y="393"/>
                </a:cxn>
                <a:cxn ang="0">
                  <a:pos x="24" y="374"/>
                </a:cxn>
                <a:cxn ang="0">
                  <a:pos x="8" y="353"/>
                </a:cxn>
                <a:cxn ang="0">
                  <a:pos x="3" y="322"/>
                </a:cxn>
                <a:cxn ang="0">
                  <a:pos x="24" y="318"/>
                </a:cxn>
                <a:cxn ang="0">
                  <a:pos x="31" y="294"/>
                </a:cxn>
                <a:cxn ang="0">
                  <a:pos x="36" y="277"/>
                </a:cxn>
                <a:cxn ang="0">
                  <a:pos x="41" y="244"/>
                </a:cxn>
                <a:cxn ang="0">
                  <a:pos x="55" y="242"/>
                </a:cxn>
                <a:cxn ang="0">
                  <a:pos x="60" y="249"/>
                </a:cxn>
                <a:cxn ang="0">
                  <a:pos x="67" y="239"/>
                </a:cxn>
                <a:cxn ang="0">
                  <a:pos x="64" y="228"/>
                </a:cxn>
                <a:cxn ang="0">
                  <a:pos x="67" y="213"/>
                </a:cxn>
                <a:cxn ang="0">
                  <a:pos x="76" y="194"/>
                </a:cxn>
                <a:cxn ang="0">
                  <a:pos x="90" y="176"/>
                </a:cxn>
                <a:cxn ang="0">
                  <a:pos x="107" y="173"/>
                </a:cxn>
                <a:cxn ang="0">
                  <a:pos x="135" y="131"/>
                </a:cxn>
                <a:cxn ang="0">
                  <a:pos x="140" y="60"/>
                </a:cxn>
                <a:cxn ang="0">
                  <a:pos x="135" y="19"/>
                </a:cxn>
                <a:cxn ang="0">
                  <a:pos x="142" y="0"/>
                </a:cxn>
                <a:cxn ang="0">
                  <a:pos x="152" y="43"/>
                </a:cxn>
                <a:cxn ang="0">
                  <a:pos x="161" y="86"/>
                </a:cxn>
              </a:cxnLst>
              <a:rect l="0" t="0" r="r" b="b"/>
              <a:pathLst>
                <a:path w="443" h="453">
                  <a:moveTo>
                    <a:pt x="164" y="100"/>
                  </a:moveTo>
                  <a:lnTo>
                    <a:pt x="168" y="114"/>
                  </a:lnTo>
                  <a:lnTo>
                    <a:pt x="180" y="112"/>
                  </a:lnTo>
                  <a:lnTo>
                    <a:pt x="192" y="109"/>
                  </a:lnTo>
                  <a:lnTo>
                    <a:pt x="204" y="107"/>
                  </a:lnTo>
                  <a:lnTo>
                    <a:pt x="218" y="102"/>
                  </a:lnTo>
                  <a:lnTo>
                    <a:pt x="230" y="100"/>
                  </a:lnTo>
                  <a:lnTo>
                    <a:pt x="242" y="97"/>
                  </a:lnTo>
                  <a:lnTo>
                    <a:pt x="254" y="93"/>
                  </a:lnTo>
                  <a:lnTo>
                    <a:pt x="265" y="90"/>
                  </a:lnTo>
                  <a:lnTo>
                    <a:pt x="270" y="107"/>
                  </a:lnTo>
                  <a:lnTo>
                    <a:pt x="272" y="121"/>
                  </a:lnTo>
                  <a:lnTo>
                    <a:pt x="277" y="138"/>
                  </a:lnTo>
                  <a:lnTo>
                    <a:pt x="280" y="154"/>
                  </a:lnTo>
                  <a:lnTo>
                    <a:pt x="291" y="142"/>
                  </a:lnTo>
                  <a:lnTo>
                    <a:pt x="296" y="138"/>
                  </a:lnTo>
                  <a:lnTo>
                    <a:pt x="310" y="112"/>
                  </a:lnTo>
                  <a:lnTo>
                    <a:pt x="315" y="109"/>
                  </a:lnTo>
                  <a:lnTo>
                    <a:pt x="322" y="112"/>
                  </a:lnTo>
                  <a:lnTo>
                    <a:pt x="334" y="93"/>
                  </a:lnTo>
                  <a:lnTo>
                    <a:pt x="334" y="88"/>
                  </a:lnTo>
                  <a:lnTo>
                    <a:pt x="334" y="86"/>
                  </a:lnTo>
                  <a:lnTo>
                    <a:pt x="336" y="86"/>
                  </a:lnTo>
                  <a:lnTo>
                    <a:pt x="339" y="86"/>
                  </a:lnTo>
                  <a:lnTo>
                    <a:pt x="339" y="88"/>
                  </a:lnTo>
                  <a:lnTo>
                    <a:pt x="339" y="90"/>
                  </a:lnTo>
                  <a:lnTo>
                    <a:pt x="346" y="93"/>
                  </a:lnTo>
                  <a:lnTo>
                    <a:pt x="355" y="93"/>
                  </a:lnTo>
                  <a:lnTo>
                    <a:pt x="358" y="93"/>
                  </a:lnTo>
                  <a:lnTo>
                    <a:pt x="365" y="90"/>
                  </a:lnTo>
                  <a:lnTo>
                    <a:pt x="367" y="86"/>
                  </a:lnTo>
                  <a:lnTo>
                    <a:pt x="367" y="81"/>
                  </a:lnTo>
                  <a:lnTo>
                    <a:pt x="369" y="76"/>
                  </a:lnTo>
                  <a:lnTo>
                    <a:pt x="377" y="71"/>
                  </a:lnTo>
                  <a:lnTo>
                    <a:pt x="388" y="62"/>
                  </a:lnTo>
                  <a:lnTo>
                    <a:pt x="398" y="62"/>
                  </a:lnTo>
                  <a:lnTo>
                    <a:pt x="405" y="64"/>
                  </a:lnTo>
                  <a:lnTo>
                    <a:pt x="412" y="67"/>
                  </a:lnTo>
                  <a:lnTo>
                    <a:pt x="419" y="64"/>
                  </a:lnTo>
                  <a:lnTo>
                    <a:pt x="422" y="64"/>
                  </a:lnTo>
                  <a:lnTo>
                    <a:pt x="422" y="69"/>
                  </a:lnTo>
                  <a:lnTo>
                    <a:pt x="424" y="71"/>
                  </a:lnTo>
                  <a:lnTo>
                    <a:pt x="431" y="74"/>
                  </a:lnTo>
                  <a:lnTo>
                    <a:pt x="433" y="76"/>
                  </a:lnTo>
                  <a:lnTo>
                    <a:pt x="433" y="81"/>
                  </a:lnTo>
                  <a:lnTo>
                    <a:pt x="433" y="83"/>
                  </a:lnTo>
                  <a:lnTo>
                    <a:pt x="436" y="83"/>
                  </a:lnTo>
                  <a:lnTo>
                    <a:pt x="438" y="86"/>
                  </a:lnTo>
                  <a:lnTo>
                    <a:pt x="440" y="93"/>
                  </a:lnTo>
                  <a:lnTo>
                    <a:pt x="443" y="93"/>
                  </a:lnTo>
                  <a:lnTo>
                    <a:pt x="440" y="109"/>
                  </a:lnTo>
                  <a:lnTo>
                    <a:pt x="438" y="121"/>
                  </a:lnTo>
                  <a:lnTo>
                    <a:pt x="426" y="114"/>
                  </a:lnTo>
                  <a:lnTo>
                    <a:pt x="407" y="107"/>
                  </a:lnTo>
                  <a:lnTo>
                    <a:pt x="398" y="102"/>
                  </a:lnTo>
                  <a:lnTo>
                    <a:pt x="384" y="95"/>
                  </a:lnTo>
                  <a:lnTo>
                    <a:pt x="381" y="102"/>
                  </a:lnTo>
                  <a:lnTo>
                    <a:pt x="384" y="112"/>
                  </a:lnTo>
                  <a:lnTo>
                    <a:pt x="381" y="121"/>
                  </a:lnTo>
                  <a:lnTo>
                    <a:pt x="381" y="135"/>
                  </a:lnTo>
                  <a:lnTo>
                    <a:pt x="372" y="159"/>
                  </a:lnTo>
                  <a:lnTo>
                    <a:pt x="365" y="171"/>
                  </a:lnTo>
                  <a:lnTo>
                    <a:pt x="362" y="171"/>
                  </a:lnTo>
                  <a:lnTo>
                    <a:pt x="360" y="173"/>
                  </a:lnTo>
                  <a:lnTo>
                    <a:pt x="355" y="180"/>
                  </a:lnTo>
                  <a:lnTo>
                    <a:pt x="351" y="187"/>
                  </a:lnTo>
                  <a:lnTo>
                    <a:pt x="339" y="190"/>
                  </a:lnTo>
                  <a:lnTo>
                    <a:pt x="336" y="197"/>
                  </a:lnTo>
                  <a:lnTo>
                    <a:pt x="334" y="202"/>
                  </a:lnTo>
                  <a:lnTo>
                    <a:pt x="334" y="211"/>
                  </a:lnTo>
                  <a:lnTo>
                    <a:pt x="329" y="221"/>
                  </a:lnTo>
                  <a:lnTo>
                    <a:pt x="327" y="232"/>
                  </a:lnTo>
                  <a:lnTo>
                    <a:pt x="325" y="239"/>
                  </a:lnTo>
                  <a:lnTo>
                    <a:pt x="320" y="244"/>
                  </a:lnTo>
                  <a:lnTo>
                    <a:pt x="310" y="247"/>
                  </a:lnTo>
                  <a:lnTo>
                    <a:pt x="301" y="244"/>
                  </a:lnTo>
                  <a:lnTo>
                    <a:pt x="296" y="239"/>
                  </a:lnTo>
                  <a:lnTo>
                    <a:pt x="294" y="237"/>
                  </a:lnTo>
                  <a:lnTo>
                    <a:pt x="289" y="235"/>
                  </a:lnTo>
                  <a:lnTo>
                    <a:pt x="284" y="237"/>
                  </a:lnTo>
                  <a:lnTo>
                    <a:pt x="282" y="242"/>
                  </a:lnTo>
                  <a:lnTo>
                    <a:pt x="282" y="261"/>
                  </a:lnTo>
                  <a:lnTo>
                    <a:pt x="277" y="270"/>
                  </a:lnTo>
                  <a:lnTo>
                    <a:pt x="277" y="280"/>
                  </a:lnTo>
                  <a:lnTo>
                    <a:pt x="270" y="292"/>
                  </a:lnTo>
                  <a:lnTo>
                    <a:pt x="268" y="310"/>
                  </a:lnTo>
                  <a:lnTo>
                    <a:pt x="254" y="344"/>
                  </a:lnTo>
                  <a:lnTo>
                    <a:pt x="249" y="355"/>
                  </a:lnTo>
                  <a:lnTo>
                    <a:pt x="249" y="365"/>
                  </a:lnTo>
                  <a:lnTo>
                    <a:pt x="251" y="367"/>
                  </a:lnTo>
                  <a:lnTo>
                    <a:pt x="254" y="370"/>
                  </a:lnTo>
                  <a:lnTo>
                    <a:pt x="251" y="379"/>
                  </a:lnTo>
                  <a:lnTo>
                    <a:pt x="249" y="386"/>
                  </a:lnTo>
                  <a:lnTo>
                    <a:pt x="244" y="393"/>
                  </a:lnTo>
                  <a:lnTo>
                    <a:pt x="237" y="400"/>
                  </a:lnTo>
                  <a:lnTo>
                    <a:pt x="232" y="396"/>
                  </a:lnTo>
                  <a:lnTo>
                    <a:pt x="232" y="396"/>
                  </a:lnTo>
                  <a:lnTo>
                    <a:pt x="213" y="410"/>
                  </a:lnTo>
                  <a:lnTo>
                    <a:pt x="209" y="410"/>
                  </a:lnTo>
                  <a:lnTo>
                    <a:pt x="202" y="410"/>
                  </a:lnTo>
                  <a:lnTo>
                    <a:pt x="199" y="410"/>
                  </a:lnTo>
                  <a:lnTo>
                    <a:pt x="199" y="410"/>
                  </a:lnTo>
                  <a:lnTo>
                    <a:pt x="197" y="412"/>
                  </a:lnTo>
                  <a:lnTo>
                    <a:pt x="199" y="419"/>
                  </a:lnTo>
                  <a:lnTo>
                    <a:pt x="197" y="424"/>
                  </a:lnTo>
                  <a:lnTo>
                    <a:pt x="194" y="426"/>
                  </a:lnTo>
                  <a:lnTo>
                    <a:pt x="183" y="431"/>
                  </a:lnTo>
                  <a:lnTo>
                    <a:pt x="171" y="436"/>
                  </a:lnTo>
                  <a:lnTo>
                    <a:pt x="166" y="438"/>
                  </a:lnTo>
                  <a:lnTo>
                    <a:pt x="152" y="431"/>
                  </a:lnTo>
                  <a:lnTo>
                    <a:pt x="147" y="441"/>
                  </a:lnTo>
                  <a:lnTo>
                    <a:pt x="142" y="445"/>
                  </a:lnTo>
                  <a:lnTo>
                    <a:pt x="135" y="453"/>
                  </a:lnTo>
                  <a:lnTo>
                    <a:pt x="133" y="453"/>
                  </a:lnTo>
                  <a:lnTo>
                    <a:pt x="126" y="453"/>
                  </a:lnTo>
                  <a:lnTo>
                    <a:pt x="114" y="448"/>
                  </a:lnTo>
                  <a:lnTo>
                    <a:pt x="107" y="448"/>
                  </a:lnTo>
                  <a:lnTo>
                    <a:pt x="102" y="445"/>
                  </a:lnTo>
                  <a:lnTo>
                    <a:pt x="97" y="441"/>
                  </a:lnTo>
                  <a:lnTo>
                    <a:pt x="93" y="434"/>
                  </a:lnTo>
                  <a:lnTo>
                    <a:pt x="88" y="429"/>
                  </a:lnTo>
                  <a:lnTo>
                    <a:pt x="88" y="424"/>
                  </a:lnTo>
                  <a:lnTo>
                    <a:pt x="88" y="419"/>
                  </a:lnTo>
                  <a:lnTo>
                    <a:pt x="74" y="419"/>
                  </a:lnTo>
                  <a:lnTo>
                    <a:pt x="53" y="408"/>
                  </a:lnTo>
                  <a:lnTo>
                    <a:pt x="38" y="393"/>
                  </a:lnTo>
                  <a:lnTo>
                    <a:pt x="34" y="386"/>
                  </a:lnTo>
                  <a:lnTo>
                    <a:pt x="27" y="382"/>
                  </a:lnTo>
                  <a:lnTo>
                    <a:pt x="24" y="374"/>
                  </a:lnTo>
                  <a:lnTo>
                    <a:pt x="12" y="363"/>
                  </a:lnTo>
                  <a:lnTo>
                    <a:pt x="8" y="358"/>
                  </a:lnTo>
                  <a:lnTo>
                    <a:pt x="8" y="353"/>
                  </a:lnTo>
                  <a:lnTo>
                    <a:pt x="8" y="346"/>
                  </a:lnTo>
                  <a:lnTo>
                    <a:pt x="8" y="341"/>
                  </a:lnTo>
                  <a:lnTo>
                    <a:pt x="3" y="322"/>
                  </a:lnTo>
                  <a:lnTo>
                    <a:pt x="0" y="320"/>
                  </a:lnTo>
                  <a:lnTo>
                    <a:pt x="12" y="322"/>
                  </a:lnTo>
                  <a:lnTo>
                    <a:pt x="24" y="318"/>
                  </a:lnTo>
                  <a:lnTo>
                    <a:pt x="29" y="310"/>
                  </a:lnTo>
                  <a:lnTo>
                    <a:pt x="29" y="301"/>
                  </a:lnTo>
                  <a:lnTo>
                    <a:pt x="31" y="294"/>
                  </a:lnTo>
                  <a:lnTo>
                    <a:pt x="36" y="292"/>
                  </a:lnTo>
                  <a:lnTo>
                    <a:pt x="38" y="287"/>
                  </a:lnTo>
                  <a:lnTo>
                    <a:pt x="36" y="277"/>
                  </a:lnTo>
                  <a:lnTo>
                    <a:pt x="34" y="270"/>
                  </a:lnTo>
                  <a:lnTo>
                    <a:pt x="34" y="261"/>
                  </a:lnTo>
                  <a:lnTo>
                    <a:pt x="41" y="244"/>
                  </a:lnTo>
                  <a:lnTo>
                    <a:pt x="45" y="237"/>
                  </a:lnTo>
                  <a:lnTo>
                    <a:pt x="50" y="237"/>
                  </a:lnTo>
                  <a:lnTo>
                    <a:pt x="55" y="242"/>
                  </a:lnTo>
                  <a:lnTo>
                    <a:pt x="57" y="249"/>
                  </a:lnTo>
                  <a:lnTo>
                    <a:pt x="60" y="249"/>
                  </a:lnTo>
                  <a:lnTo>
                    <a:pt x="60" y="249"/>
                  </a:lnTo>
                  <a:lnTo>
                    <a:pt x="62" y="242"/>
                  </a:lnTo>
                  <a:lnTo>
                    <a:pt x="67" y="239"/>
                  </a:lnTo>
                  <a:lnTo>
                    <a:pt x="67" y="239"/>
                  </a:lnTo>
                  <a:lnTo>
                    <a:pt x="69" y="239"/>
                  </a:lnTo>
                  <a:lnTo>
                    <a:pt x="69" y="237"/>
                  </a:lnTo>
                  <a:lnTo>
                    <a:pt x="64" y="228"/>
                  </a:lnTo>
                  <a:lnTo>
                    <a:pt x="62" y="223"/>
                  </a:lnTo>
                  <a:lnTo>
                    <a:pt x="67" y="221"/>
                  </a:lnTo>
                  <a:lnTo>
                    <a:pt x="67" y="213"/>
                  </a:lnTo>
                  <a:lnTo>
                    <a:pt x="69" y="202"/>
                  </a:lnTo>
                  <a:lnTo>
                    <a:pt x="71" y="197"/>
                  </a:lnTo>
                  <a:lnTo>
                    <a:pt x="76" y="194"/>
                  </a:lnTo>
                  <a:lnTo>
                    <a:pt x="81" y="190"/>
                  </a:lnTo>
                  <a:lnTo>
                    <a:pt x="86" y="180"/>
                  </a:lnTo>
                  <a:lnTo>
                    <a:pt x="90" y="176"/>
                  </a:lnTo>
                  <a:lnTo>
                    <a:pt x="95" y="178"/>
                  </a:lnTo>
                  <a:lnTo>
                    <a:pt x="100" y="178"/>
                  </a:lnTo>
                  <a:lnTo>
                    <a:pt x="107" y="173"/>
                  </a:lnTo>
                  <a:lnTo>
                    <a:pt x="116" y="161"/>
                  </a:lnTo>
                  <a:lnTo>
                    <a:pt x="131" y="145"/>
                  </a:lnTo>
                  <a:lnTo>
                    <a:pt x="135" y="131"/>
                  </a:lnTo>
                  <a:lnTo>
                    <a:pt x="133" y="121"/>
                  </a:lnTo>
                  <a:lnTo>
                    <a:pt x="135" y="97"/>
                  </a:lnTo>
                  <a:lnTo>
                    <a:pt x="140" y="60"/>
                  </a:lnTo>
                  <a:lnTo>
                    <a:pt x="142" y="36"/>
                  </a:lnTo>
                  <a:lnTo>
                    <a:pt x="140" y="26"/>
                  </a:lnTo>
                  <a:lnTo>
                    <a:pt x="135" y="19"/>
                  </a:lnTo>
                  <a:lnTo>
                    <a:pt x="131" y="12"/>
                  </a:lnTo>
                  <a:lnTo>
                    <a:pt x="131" y="7"/>
                  </a:lnTo>
                  <a:lnTo>
                    <a:pt x="142" y="0"/>
                  </a:lnTo>
                  <a:lnTo>
                    <a:pt x="145" y="15"/>
                  </a:lnTo>
                  <a:lnTo>
                    <a:pt x="147" y="29"/>
                  </a:lnTo>
                  <a:lnTo>
                    <a:pt x="152" y="43"/>
                  </a:lnTo>
                  <a:lnTo>
                    <a:pt x="154" y="57"/>
                  </a:lnTo>
                  <a:lnTo>
                    <a:pt x="159" y="71"/>
                  </a:lnTo>
                  <a:lnTo>
                    <a:pt x="161" y="86"/>
                  </a:lnTo>
                  <a:lnTo>
                    <a:pt x="164" y="100"/>
                  </a:lnTo>
                  <a:close/>
                </a:path>
              </a:pathLst>
            </a:custGeom>
            <a:solidFill>
              <a:srgbClr val="3769FF"/>
            </a:solidFill>
            <a:ln w="6350">
              <a:solidFill>
                <a:srgbClr val="91B9FF"/>
              </a:solidFill>
              <a:round/>
              <a:headEnd/>
              <a:tailEnd/>
            </a:ln>
          </p:spPr>
          <p:txBody>
            <a:bodyPr lIns="0" tIns="137124" rIns="146266" b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48" name="Washington">
              <a:extLst>
                <a:ext uri="{FF2B5EF4-FFF2-40B4-BE49-F238E27FC236}">
                  <a16:creationId xmlns:a16="http://schemas.microsoft.com/office/drawing/2014/main" id="{0A2AE99F-9A41-206E-DF45-409B559B2821}"/>
                </a:ext>
              </a:extLst>
            </p:cNvPr>
            <p:cNvSpPr>
              <a:spLocks noChangeAspect="1" noEditPoints="1"/>
            </p:cNvSpPr>
            <p:nvPr/>
          </p:nvSpPr>
          <p:spPr bwMode="gray">
            <a:xfrm>
              <a:off x="3950651" y="1451926"/>
              <a:ext cx="957658" cy="759305"/>
            </a:xfrm>
            <a:custGeom>
              <a:avLst/>
              <a:gdLst/>
              <a:ahLst/>
              <a:cxnLst>
                <a:cxn ang="0">
                  <a:pos x="194" y="87"/>
                </a:cxn>
                <a:cxn ang="0">
                  <a:pos x="190" y="113"/>
                </a:cxn>
                <a:cxn ang="0">
                  <a:pos x="197" y="142"/>
                </a:cxn>
                <a:cxn ang="0">
                  <a:pos x="197" y="125"/>
                </a:cxn>
                <a:cxn ang="0">
                  <a:pos x="187" y="101"/>
                </a:cxn>
                <a:cxn ang="0">
                  <a:pos x="190" y="49"/>
                </a:cxn>
                <a:cxn ang="0">
                  <a:pos x="180" y="40"/>
                </a:cxn>
                <a:cxn ang="0">
                  <a:pos x="185" y="73"/>
                </a:cxn>
                <a:cxn ang="0">
                  <a:pos x="178" y="68"/>
                </a:cxn>
                <a:cxn ang="0">
                  <a:pos x="185" y="2"/>
                </a:cxn>
                <a:cxn ang="0">
                  <a:pos x="138" y="224"/>
                </a:cxn>
                <a:cxn ang="0">
                  <a:pos x="178" y="172"/>
                </a:cxn>
                <a:cxn ang="0">
                  <a:pos x="182" y="175"/>
                </a:cxn>
                <a:cxn ang="0">
                  <a:pos x="178" y="198"/>
                </a:cxn>
                <a:cxn ang="0">
                  <a:pos x="175" y="215"/>
                </a:cxn>
                <a:cxn ang="0">
                  <a:pos x="168" y="45"/>
                </a:cxn>
                <a:cxn ang="0">
                  <a:pos x="660" y="123"/>
                </a:cxn>
                <a:cxn ang="0">
                  <a:pos x="454" y="75"/>
                </a:cxn>
                <a:cxn ang="0">
                  <a:pos x="249" y="19"/>
                </a:cxn>
                <a:cxn ang="0">
                  <a:pos x="213" y="37"/>
                </a:cxn>
                <a:cxn ang="0">
                  <a:pos x="213" y="68"/>
                </a:cxn>
                <a:cxn ang="0">
                  <a:pos x="197" y="78"/>
                </a:cxn>
                <a:cxn ang="0">
                  <a:pos x="211" y="104"/>
                </a:cxn>
                <a:cxn ang="0">
                  <a:pos x="206" y="127"/>
                </a:cxn>
                <a:cxn ang="0">
                  <a:pos x="211" y="130"/>
                </a:cxn>
                <a:cxn ang="0">
                  <a:pos x="194" y="165"/>
                </a:cxn>
                <a:cxn ang="0">
                  <a:pos x="190" y="187"/>
                </a:cxn>
                <a:cxn ang="0">
                  <a:pos x="168" y="222"/>
                </a:cxn>
                <a:cxn ang="0">
                  <a:pos x="138" y="234"/>
                </a:cxn>
                <a:cxn ang="0">
                  <a:pos x="142" y="210"/>
                </a:cxn>
                <a:cxn ang="0">
                  <a:pos x="156" y="220"/>
                </a:cxn>
                <a:cxn ang="0">
                  <a:pos x="166" y="179"/>
                </a:cxn>
                <a:cxn ang="0">
                  <a:pos x="185" y="163"/>
                </a:cxn>
                <a:cxn ang="0">
                  <a:pos x="180" y="153"/>
                </a:cxn>
                <a:cxn ang="0">
                  <a:pos x="130" y="187"/>
                </a:cxn>
                <a:cxn ang="0">
                  <a:pos x="128" y="201"/>
                </a:cxn>
                <a:cxn ang="0">
                  <a:pos x="161" y="153"/>
                </a:cxn>
                <a:cxn ang="0">
                  <a:pos x="175" y="127"/>
                </a:cxn>
                <a:cxn ang="0">
                  <a:pos x="159" y="116"/>
                </a:cxn>
                <a:cxn ang="0">
                  <a:pos x="81" y="78"/>
                </a:cxn>
                <a:cxn ang="0">
                  <a:pos x="31" y="47"/>
                </a:cxn>
                <a:cxn ang="0">
                  <a:pos x="24" y="163"/>
                </a:cxn>
                <a:cxn ang="0">
                  <a:pos x="26" y="215"/>
                </a:cxn>
                <a:cxn ang="0">
                  <a:pos x="26" y="258"/>
                </a:cxn>
                <a:cxn ang="0">
                  <a:pos x="10" y="284"/>
                </a:cxn>
                <a:cxn ang="0">
                  <a:pos x="36" y="319"/>
                </a:cxn>
                <a:cxn ang="0">
                  <a:pos x="76" y="345"/>
                </a:cxn>
                <a:cxn ang="0">
                  <a:pos x="97" y="423"/>
                </a:cxn>
                <a:cxn ang="0">
                  <a:pos x="164" y="435"/>
                </a:cxn>
                <a:cxn ang="0">
                  <a:pos x="263" y="464"/>
                </a:cxn>
                <a:cxn ang="0">
                  <a:pos x="414" y="464"/>
                </a:cxn>
                <a:cxn ang="0">
                  <a:pos x="509" y="483"/>
                </a:cxn>
                <a:cxn ang="0">
                  <a:pos x="596" y="485"/>
                </a:cxn>
                <a:cxn ang="0">
                  <a:pos x="599" y="447"/>
                </a:cxn>
                <a:cxn ang="0">
                  <a:pos x="625" y="326"/>
                </a:cxn>
                <a:cxn ang="0">
                  <a:pos x="651" y="206"/>
                </a:cxn>
              </a:cxnLst>
              <a:rect l="0" t="0" r="r" b="b"/>
              <a:pathLst>
                <a:path w="670" h="501">
                  <a:moveTo>
                    <a:pt x="201" y="99"/>
                  </a:moveTo>
                  <a:lnTo>
                    <a:pt x="204" y="94"/>
                  </a:lnTo>
                  <a:lnTo>
                    <a:pt x="201" y="90"/>
                  </a:lnTo>
                  <a:lnTo>
                    <a:pt x="199" y="87"/>
                  </a:lnTo>
                  <a:lnTo>
                    <a:pt x="197" y="85"/>
                  </a:lnTo>
                  <a:lnTo>
                    <a:pt x="194" y="87"/>
                  </a:lnTo>
                  <a:lnTo>
                    <a:pt x="187" y="97"/>
                  </a:lnTo>
                  <a:lnTo>
                    <a:pt x="182" y="99"/>
                  </a:lnTo>
                  <a:lnTo>
                    <a:pt x="182" y="101"/>
                  </a:lnTo>
                  <a:lnTo>
                    <a:pt x="185" y="108"/>
                  </a:lnTo>
                  <a:lnTo>
                    <a:pt x="187" y="113"/>
                  </a:lnTo>
                  <a:lnTo>
                    <a:pt x="190" y="113"/>
                  </a:lnTo>
                  <a:lnTo>
                    <a:pt x="190" y="118"/>
                  </a:lnTo>
                  <a:lnTo>
                    <a:pt x="187" y="125"/>
                  </a:lnTo>
                  <a:lnTo>
                    <a:pt x="187" y="130"/>
                  </a:lnTo>
                  <a:lnTo>
                    <a:pt x="190" y="135"/>
                  </a:lnTo>
                  <a:lnTo>
                    <a:pt x="194" y="137"/>
                  </a:lnTo>
                  <a:lnTo>
                    <a:pt x="197" y="142"/>
                  </a:lnTo>
                  <a:lnTo>
                    <a:pt x="197" y="146"/>
                  </a:lnTo>
                  <a:lnTo>
                    <a:pt x="199" y="149"/>
                  </a:lnTo>
                  <a:lnTo>
                    <a:pt x="201" y="149"/>
                  </a:lnTo>
                  <a:lnTo>
                    <a:pt x="204" y="146"/>
                  </a:lnTo>
                  <a:lnTo>
                    <a:pt x="204" y="139"/>
                  </a:lnTo>
                  <a:lnTo>
                    <a:pt x="197" y="125"/>
                  </a:lnTo>
                  <a:lnTo>
                    <a:pt x="192" y="132"/>
                  </a:lnTo>
                  <a:lnTo>
                    <a:pt x="194" y="113"/>
                  </a:lnTo>
                  <a:lnTo>
                    <a:pt x="194" y="108"/>
                  </a:lnTo>
                  <a:lnTo>
                    <a:pt x="192" y="106"/>
                  </a:lnTo>
                  <a:lnTo>
                    <a:pt x="187" y="101"/>
                  </a:lnTo>
                  <a:lnTo>
                    <a:pt x="187" y="101"/>
                  </a:lnTo>
                  <a:lnTo>
                    <a:pt x="201" y="99"/>
                  </a:lnTo>
                  <a:close/>
                  <a:moveTo>
                    <a:pt x="185" y="54"/>
                  </a:moveTo>
                  <a:lnTo>
                    <a:pt x="185" y="52"/>
                  </a:lnTo>
                  <a:lnTo>
                    <a:pt x="187" y="45"/>
                  </a:lnTo>
                  <a:lnTo>
                    <a:pt x="187" y="45"/>
                  </a:lnTo>
                  <a:lnTo>
                    <a:pt x="190" y="49"/>
                  </a:lnTo>
                  <a:lnTo>
                    <a:pt x="192" y="52"/>
                  </a:lnTo>
                  <a:lnTo>
                    <a:pt x="197" y="49"/>
                  </a:lnTo>
                  <a:lnTo>
                    <a:pt x="197" y="47"/>
                  </a:lnTo>
                  <a:lnTo>
                    <a:pt x="187" y="37"/>
                  </a:lnTo>
                  <a:lnTo>
                    <a:pt x="187" y="37"/>
                  </a:lnTo>
                  <a:lnTo>
                    <a:pt x="180" y="40"/>
                  </a:lnTo>
                  <a:lnTo>
                    <a:pt x="178" y="42"/>
                  </a:lnTo>
                  <a:lnTo>
                    <a:pt x="178" y="47"/>
                  </a:lnTo>
                  <a:lnTo>
                    <a:pt x="185" y="54"/>
                  </a:lnTo>
                  <a:close/>
                  <a:moveTo>
                    <a:pt x="182" y="75"/>
                  </a:moveTo>
                  <a:lnTo>
                    <a:pt x="185" y="75"/>
                  </a:lnTo>
                  <a:lnTo>
                    <a:pt x="185" y="73"/>
                  </a:lnTo>
                  <a:lnTo>
                    <a:pt x="182" y="66"/>
                  </a:lnTo>
                  <a:lnTo>
                    <a:pt x="185" y="59"/>
                  </a:lnTo>
                  <a:lnTo>
                    <a:pt x="182" y="59"/>
                  </a:lnTo>
                  <a:lnTo>
                    <a:pt x="180" y="59"/>
                  </a:lnTo>
                  <a:lnTo>
                    <a:pt x="178" y="66"/>
                  </a:lnTo>
                  <a:lnTo>
                    <a:pt x="178" y="68"/>
                  </a:lnTo>
                  <a:lnTo>
                    <a:pt x="178" y="73"/>
                  </a:lnTo>
                  <a:lnTo>
                    <a:pt x="182" y="75"/>
                  </a:lnTo>
                  <a:close/>
                  <a:moveTo>
                    <a:pt x="185" y="2"/>
                  </a:moveTo>
                  <a:lnTo>
                    <a:pt x="187" y="0"/>
                  </a:lnTo>
                  <a:lnTo>
                    <a:pt x="185" y="0"/>
                  </a:lnTo>
                  <a:lnTo>
                    <a:pt x="185" y="2"/>
                  </a:lnTo>
                  <a:lnTo>
                    <a:pt x="185" y="2"/>
                  </a:lnTo>
                  <a:close/>
                  <a:moveTo>
                    <a:pt x="133" y="220"/>
                  </a:moveTo>
                  <a:lnTo>
                    <a:pt x="133" y="227"/>
                  </a:lnTo>
                  <a:lnTo>
                    <a:pt x="135" y="227"/>
                  </a:lnTo>
                  <a:lnTo>
                    <a:pt x="135" y="224"/>
                  </a:lnTo>
                  <a:lnTo>
                    <a:pt x="138" y="224"/>
                  </a:lnTo>
                  <a:lnTo>
                    <a:pt x="135" y="215"/>
                  </a:lnTo>
                  <a:lnTo>
                    <a:pt x="133" y="217"/>
                  </a:lnTo>
                  <a:lnTo>
                    <a:pt x="133" y="220"/>
                  </a:lnTo>
                  <a:close/>
                  <a:moveTo>
                    <a:pt x="182" y="172"/>
                  </a:moveTo>
                  <a:lnTo>
                    <a:pt x="180" y="170"/>
                  </a:lnTo>
                  <a:lnTo>
                    <a:pt x="178" y="172"/>
                  </a:lnTo>
                  <a:lnTo>
                    <a:pt x="175" y="175"/>
                  </a:lnTo>
                  <a:lnTo>
                    <a:pt x="173" y="179"/>
                  </a:lnTo>
                  <a:lnTo>
                    <a:pt x="175" y="184"/>
                  </a:lnTo>
                  <a:lnTo>
                    <a:pt x="178" y="187"/>
                  </a:lnTo>
                  <a:lnTo>
                    <a:pt x="180" y="187"/>
                  </a:lnTo>
                  <a:lnTo>
                    <a:pt x="182" y="175"/>
                  </a:lnTo>
                  <a:lnTo>
                    <a:pt x="182" y="172"/>
                  </a:lnTo>
                  <a:close/>
                  <a:moveTo>
                    <a:pt x="175" y="217"/>
                  </a:moveTo>
                  <a:lnTo>
                    <a:pt x="180" y="215"/>
                  </a:lnTo>
                  <a:lnTo>
                    <a:pt x="180" y="213"/>
                  </a:lnTo>
                  <a:lnTo>
                    <a:pt x="178" y="206"/>
                  </a:lnTo>
                  <a:lnTo>
                    <a:pt x="178" y="198"/>
                  </a:lnTo>
                  <a:lnTo>
                    <a:pt x="178" y="198"/>
                  </a:lnTo>
                  <a:lnTo>
                    <a:pt x="173" y="206"/>
                  </a:lnTo>
                  <a:lnTo>
                    <a:pt x="171" y="215"/>
                  </a:lnTo>
                  <a:lnTo>
                    <a:pt x="175" y="210"/>
                  </a:lnTo>
                  <a:lnTo>
                    <a:pt x="175" y="213"/>
                  </a:lnTo>
                  <a:lnTo>
                    <a:pt x="175" y="215"/>
                  </a:lnTo>
                  <a:lnTo>
                    <a:pt x="175" y="217"/>
                  </a:lnTo>
                  <a:close/>
                  <a:moveTo>
                    <a:pt x="164" y="61"/>
                  </a:moveTo>
                  <a:lnTo>
                    <a:pt x="173" y="66"/>
                  </a:lnTo>
                  <a:lnTo>
                    <a:pt x="171" y="61"/>
                  </a:lnTo>
                  <a:lnTo>
                    <a:pt x="171" y="56"/>
                  </a:lnTo>
                  <a:lnTo>
                    <a:pt x="168" y="45"/>
                  </a:lnTo>
                  <a:lnTo>
                    <a:pt x="164" y="45"/>
                  </a:lnTo>
                  <a:lnTo>
                    <a:pt x="161" y="47"/>
                  </a:lnTo>
                  <a:lnTo>
                    <a:pt x="161" y="54"/>
                  </a:lnTo>
                  <a:lnTo>
                    <a:pt x="161" y="56"/>
                  </a:lnTo>
                  <a:lnTo>
                    <a:pt x="164" y="61"/>
                  </a:lnTo>
                  <a:close/>
                  <a:moveTo>
                    <a:pt x="660" y="123"/>
                  </a:moveTo>
                  <a:lnTo>
                    <a:pt x="625" y="116"/>
                  </a:lnTo>
                  <a:lnTo>
                    <a:pt x="592" y="108"/>
                  </a:lnTo>
                  <a:lnTo>
                    <a:pt x="556" y="99"/>
                  </a:lnTo>
                  <a:lnTo>
                    <a:pt x="523" y="92"/>
                  </a:lnTo>
                  <a:lnTo>
                    <a:pt x="488" y="82"/>
                  </a:lnTo>
                  <a:lnTo>
                    <a:pt x="454" y="75"/>
                  </a:lnTo>
                  <a:lnTo>
                    <a:pt x="419" y="66"/>
                  </a:lnTo>
                  <a:lnTo>
                    <a:pt x="386" y="56"/>
                  </a:lnTo>
                  <a:lnTo>
                    <a:pt x="350" y="47"/>
                  </a:lnTo>
                  <a:lnTo>
                    <a:pt x="317" y="37"/>
                  </a:lnTo>
                  <a:lnTo>
                    <a:pt x="284" y="28"/>
                  </a:lnTo>
                  <a:lnTo>
                    <a:pt x="249" y="19"/>
                  </a:lnTo>
                  <a:lnTo>
                    <a:pt x="216" y="9"/>
                  </a:lnTo>
                  <a:lnTo>
                    <a:pt x="208" y="7"/>
                  </a:lnTo>
                  <a:lnTo>
                    <a:pt x="208" y="26"/>
                  </a:lnTo>
                  <a:lnTo>
                    <a:pt x="208" y="33"/>
                  </a:lnTo>
                  <a:lnTo>
                    <a:pt x="211" y="37"/>
                  </a:lnTo>
                  <a:lnTo>
                    <a:pt x="213" y="37"/>
                  </a:lnTo>
                  <a:lnTo>
                    <a:pt x="216" y="37"/>
                  </a:lnTo>
                  <a:lnTo>
                    <a:pt x="218" y="37"/>
                  </a:lnTo>
                  <a:lnTo>
                    <a:pt x="218" y="40"/>
                  </a:lnTo>
                  <a:lnTo>
                    <a:pt x="218" y="52"/>
                  </a:lnTo>
                  <a:lnTo>
                    <a:pt x="213" y="66"/>
                  </a:lnTo>
                  <a:lnTo>
                    <a:pt x="213" y="68"/>
                  </a:lnTo>
                  <a:lnTo>
                    <a:pt x="213" y="73"/>
                  </a:lnTo>
                  <a:lnTo>
                    <a:pt x="208" y="75"/>
                  </a:lnTo>
                  <a:lnTo>
                    <a:pt x="201" y="71"/>
                  </a:lnTo>
                  <a:lnTo>
                    <a:pt x="199" y="71"/>
                  </a:lnTo>
                  <a:lnTo>
                    <a:pt x="197" y="73"/>
                  </a:lnTo>
                  <a:lnTo>
                    <a:pt x="197" y="78"/>
                  </a:lnTo>
                  <a:lnTo>
                    <a:pt x="199" y="78"/>
                  </a:lnTo>
                  <a:lnTo>
                    <a:pt x="204" y="80"/>
                  </a:lnTo>
                  <a:lnTo>
                    <a:pt x="206" y="85"/>
                  </a:lnTo>
                  <a:lnTo>
                    <a:pt x="208" y="90"/>
                  </a:lnTo>
                  <a:lnTo>
                    <a:pt x="213" y="101"/>
                  </a:lnTo>
                  <a:lnTo>
                    <a:pt x="211" y="104"/>
                  </a:lnTo>
                  <a:lnTo>
                    <a:pt x="206" y="104"/>
                  </a:lnTo>
                  <a:lnTo>
                    <a:pt x="201" y="106"/>
                  </a:lnTo>
                  <a:lnTo>
                    <a:pt x="199" y="111"/>
                  </a:lnTo>
                  <a:lnTo>
                    <a:pt x="199" y="116"/>
                  </a:lnTo>
                  <a:lnTo>
                    <a:pt x="199" y="120"/>
                  </a:lnTo>
                  <a:lnTo>
                    <a:pt x="206" y="127"/>
                  </a:lnTo>
                  <a:lnTo>
                    <a:pt x="206" y="127"/>
                  </a:lnTo>
                  <a:lnTo>
                    <a:pt x="206" y="116"/>
                  </a:lnTo>
                  <a:lnTo>
                    <a:pt x="208" y="116"/>
                  </a:lnTo>
                  <a:lnTo>
                    <a:pt x="208" y="118"/>
                  </a:lnTo>
                  <a:lnTo>
                    <a:pt x="211" y="125"/>
                  </a:lnTo>
                  <a:lnTo>
                    <a:pt x="211" y="130"/>
                  </a:lnTo>
                  <a:lnTo>
                    <a:pt x="216" y="137"/>
                  </a:lnTo>
                  <a:lnTo>
                    <a:pt x="216" y="139"/>
                  </a:lnTo>
                  <a:lnTo>
                    <a:pt x="206" y="149"/>
                  </a:lnTo>
                  <a:lnTo>
                    <a:pt x="204" y="151"/>
                  </a:lnTo>
                  <a:lnTo>
                    <a:pt x="197" y="161"/>
                  </a:lnTo>
                  <a:lnTo>
                    <a:pt x="194" y="165"/>
                  </a:lnTo>
                  <a:lnTo>
                    <a:pt x="194" y="168"/>
                  </a:lnTo>
                  <a:lnTo>
                    <a:pt x="194" y="172"/>
                  </a:lnTo>
                  <a:lnTo>
                    <a:pt x="190" y="177"/>
                  </a:lnTo>
                  <a:lnTo>
                    <a:pt x="190" y="179"/>
                  </a:lnTo>
                  <a:lnTo>
                    <a:pt x="190" y="184"/>
                  </a:lnTo>
                  <a:lnTo>
                    <a:pt x="190" y="187"/>
                  </a:lnTo>
                  <a:lnTo>
                    <a:pt x="187" y="196"/>
                  </a:lnTo>
                  <a:lnTo>
                    <a:pt x="185" y="213"/>
                  </a:lnTo>
                  <a:lnTo>
                    <a:pt x="182" y="217"/>
                  </a:lnTo>
                  <a:lnTo>
                    <a:pt x="175" y="222"/>
                  </a:lnTo>
                  <a:lnTo>
                    <a:pt x="171" y="222"/>
                  </a:lnTo>
                  <a:lnTo>
                    <a:pt x="168" y="222"/>
                  </a:lnTo>
                  <a:lnTo>
                    <a:pt x="164" y="224"/>
                  </a:lnTo>
                  <a:lnTo>
                    <a:pt x="156" y="236"/>
                  </a:lnTo>
                  <a:lnTo>
                    <a:pt x="152" y="239"/>
                  </a:lnTo>
                  <a:lnTo>
                    <a:pt x="145" y="241"/>
                  </a:lnTo>
                  <a:lnTo>
                    <a:pt x="142" y="239"/>
                  </a:lnTo>
                  <a:lnTo>
                    <a:pt x="138" y="234"/>
                  </a:lnTo>
                  <a:lnTo>
                    <a:pt x="128" y="232"/>
                  </a:lnTo>
                  <a:lnTo>
                    <a:pt x="119" y="229"/>
                  </a:lnTo>
                  <a:lnTo>
                    <a:pt x="123" y="224"/>
                  </a:lnTo>
                  <a:lnTo>
                    <a:pt x="128" y="217"/>
                  </a:lnTo>
                  <a:lnTo>
                    <a:pt x="133" y="213"/>
                  </a:lnTo>
                  <a:lnTo>
                    <a:pt x="142" y="210"/>
                  </a:lnTo>
                  <a:lnTo>
                    <a:pt x="145" y="210"/>
                  </a:lnTo>
                  <a:lnTo>
                    <a:pt x="142" y="224"/>
                  </a:lnTo>
                  <a:lnTo>
                    <a:pt x="145" y="224"/>
                  </a:lnTo>
                  <a:lnTo>
                    <a:pt x="152" y="215"/>
                  </a:lnTo>
                  <a:lnTo>
                    <a:pt x="152" y="215"/>
                  </a:lnTo>
                  <a:lnTo>
                    <a:pt x="156" y="220"/>
                  </a:lnTo>
                  <a:lnTo>
                    <a:pt x="159" y="222"/>
                  </a:lnTo>
                  <a:lnTo>
                    <a:pt x="161" y="220"/>
                  </a:lnTo>
                  <a:lnTo>
                    <a:pt x="168" y="208"/>
                  </a:lnTo>
                  <a:lnTo>
                    <a:pt x="171" y="201"/>
                  </a:lnTo>
                  <a:lnTo>
                    <a:pt x="171" y="191"/>
                  </a:lnTo>
                  <a:lnTo>
                    <a:pt x="166" y="179"/>
                  </a:lnTo>
                  <a:lnTo>
                    <a:pt x="166" y="179"/>
                  </a:lnTo>
                  <a:lnTo>
                    <a:pt x="168" y="179"/>
                  </a:lnTo>
                  <a:lnTo>
                    <a:pt x="171" y="179"/>
                  </a:lnTo>
                  <a:lnTo>
                    <a:pt x="173" y="170"/>
                  </a:lnTo>
                  <a:lnTo>
                    <a:pt x="173" y="168"/>
                  </a:lnTo>
                  <a:lnTo>
                    <a:pt x="185" y="163"/>
                  </a:lnTo>
                  <a:lnTo>
                    <a:pt x="187" y="158"/>
                  </a:lnTo>
                  <a:lnTo>
                    <a:pt x="190" y="144"/>
                  </a:lnTo>
                  <a:lnTo>
                    <a:pt x="185" y="142"/>
                  </a:lnTo>
                  <a:lnTo>
                    <a:pt x="182" y="144"/>
                  </a:lnTo>
                  <a:lnTo>
                    <a:pt x="182" y="151"/>
                  </a:lnTo>
                  <a:lnTo>
                    <a:pt x="180" y="153"/>
                  </a:lnTo>
                  <a:lnTo>
                    <a:pt x="168" y="161"/>
                  </a:lnTo>
                  <a:lnTo>
                    <a:pt x="161" y="165"/>
                  </a:lnTo>
                  <a:lnTo>
                    <a:pt x="156" y="170"/>
                  </a:lnTo>
                  <a:lnTo>
                    <a:pt x="147" y="175"/>
                  </a:lnTo>
                  <a:lnTo>
                    <a:pt x="138" y="177"/>
                  </a:lnTo>
                  <a:lnTo>
                    <a:pt x="130" y="187"/>
                  </a:lnTo>
                  <a:lnTo>
                    <a:pt x="128" y="189"/>
                  </a:lnTo>
                  <a:lnTo>
                    <a:pt x="126" y="196"/>
                  </a:lnTo>
                  <a:lnTo>
                    <a:pt x="130" y="196"/>
                  </a:lnTo>
                  <a:lnTo>
                    <a:pt x="140" y="196"/>
                  </a:lnTo>
                  <a:lnTo>
                    <a:pt x="138" y="198"/>
                  </a:lnTo>
                  <a:lnTo>
                    <a:pt x="128" y="201"/>
                  </a:lnTo>
                  <a:lnTo>
                    <a:pt x="121" y="201"/>
                  </a:lnTo>
                  <a:lnTo>
                    <a:pt x="119" y="198"/>
                  </a:lnTo>
                  <a:lnTo>
                    <a:pt x="119" y="196"/>
                  </a:lnTo>
                  <a:lnTo>
                    <a:pt x="121" y="189"/>
                  </a:lnTo>
                  <a:lnTo>
                    <a:pt x="133" y="177"/>
                  </a:lnTo>
                  <a:lnTo>
                    <a:pt x="161" y="153"/>
                  </a:lnTo>
                  <a:lnTo>
                    <a:pt x="161" y="156"/>
                  </a:lnTo>
                  <a:lnTo>
                    <a:pt x="159" y="161"/>
                  </a:lnTo>
                  <a:lnTo>
                    <a:pt x="161" y="161"/>
                  </a:lnTo>
                  <a:lnTo>
                    <a:pt x="178" y="146"/>
                  </a:lnTo>
                  <a:lnTo>
                    <a:pt x="178" y="139"/>
                  </a:lnTo>
                  <a:lnTo>
                    <a:pt x="175" y="127"/>
                  </a:lnTo>
                  <a:lnTo>
                    <a:pt x="175" y="120"/>
                  </a:lnTo>
                  <a:lnTo>
                    <a:pt x="178" y="113"/>
                  </a:lnTo>
                  <a:lnTo>
                    <a:pt x="178" y="111"/>
                  </a:lnTo>
                  <a:lnTo>
                    <a:pt x="168" y="116"/>
                  </a:lnTo>
                  <a:lnTo>
                    <a:pt x="164" y="116"/>
                  </a:lnTo>
                  <a:lnTo>
                    <a:pt x="159" y="116"/>
                  </a:lnTo>
                  <a:lnTo>
                    <a:pt x="154" y="113"/>
                  </a:lnTo>
                  <a:lnTo>
                    <a:pt x="149" y="101"/>
                  </a:lnTo>
                  <a:lnTo>
                    <a:pt x="147" y="101"/>
                  </a:lnTo>
                  <a:lnTo>
                    <a:pt x="138" y="101"/>
                  </a:lnTo>
                  <a:lnTo>
                    <a:pt x="135" y="101"/>
                  </a:lnTo>
                  <a:lnTo>
                    <a:pt x="81" y="78"/>
                  </a:lnTo>
                  <a:lnTo>
                    <a:pt x="74" y="71"/>
                  </a:lnTo>
                  <a:lnTo>
                    <a:pt x="69" y="63"/>
                  </a:lnTo>
                  <a:lnTo>
                    <a:pt x="50" y="52"/>
                  </a:lnTo>
                  <a:lnTo>
                    <a:pt x="38" y="37"/>
                  </a:lnTo>
                  <a:lnTo>
                    <a:pt x="31" y="33"/>
                  </a:lnTo>
                  <a:lnTo>
                    <a:pt x="31" y="47"/>
                  </a:lnTo>
                  <a:lnTo>
                    <a:pt x="24" y="61"/>
                  </a:lnTo>
                  <a:lnTo>
                    <a:pt x="19" y="85"/>
                  </a:lnTo>
                  <a:lnTo>
                    <a:pt x="19" y="94"/>
                  </a:lnTo>
                  <a:lnTo>
                    <a:pt x="29" y="113"/>
                  </a:lnTo>
                  <a:lnTo>
                    <a:pt x="29" y="130"/>
                  </a:lnTo>
                  <a:lnTo>
                    <a:pt x="24" y="163"/>
                  </a:lnTo>
                  <a:lnTo>
                    <a:pt x="26" y="191"/>
                  </a:lnTo>
                  <a:lnTo>
                    <a:pt x="24" y="206"/>
                  </a:lnTo>
                  <a:lnTo>
                    <a:pt x="22" y="215"/>
                  </a:lnTo>
                  <a:lnTo>
                    <a:pt x="22" y="222"/>
                  </a:lnTo>
                  <a:lnTo>
                    <a:pt x="24" y="217"/>
                  </a:lnTo>
                  <a:lnTo>
                    <a:pt x="26" y="215"/>
                  </a:lnTo>
                  <a:lnTo>
                    <a:pt x="31" y="217"/>
                  </a:lnTo>
                  <a:lnTo>
                    <a:pt x="36" y="224"/>
                  </a:lnTo>
                  <a:lnTo>
                    <a:pt x="45" y="229"/>
                  </a:lnTo>
                  <a:lnTo>
                    <a:pt x="19" y="236"/>
                  </a:lnTo>
                  <a:lnTo>
                    <a:pt x="19" y="251"/>
                  </a:lnTo>
                  <a:lnTo>
                    <a:pt x="26" y="258"/>
                  </a:lnTo>
                  <a:lnTo>
                    <a:pt x="31" y="267"/>
                  </a:lnTo>
                  <a:lnTo>
                    <a:pt x="24" y="281"/>
                  </a:lnTo>
                  <a:lnTo>
                    <a:pt x="17" y="293"/>
                  </a:lnTo>
                  <a:lnTo>
                    <a:pt x="15" y="279"/>
                  </a:lnTo>
                  <a:lnTo>
                    <a:pt x="17" y="269"/>
                  </a:lnTo>
                  <a:lnTo>
                    <a:pt x="10" y="284"/>
                  </a:lnTo>
                  <a:lnTo>
                    <a:pt x="7" y="298"/>
                  </a:lnTo>
                  <a:lnTo>
                    <a:pt x="0" y="307"/>
                  </a:lnTo>
                  <a:lnTo>
                    <a:pt x="12" y="307"/>
                  </a:lnTo>
                  <a:lnTo>
                    <a:pt x="15" y="314"/>
                  </a:lnTo>
                  <a:lnTo>
                    <a:pt x="33" y="314"/>
                  </a:lnTo>
                  <a:lnTo>
                    <a:pt x="36" y="319"/>
                  </a:lnTo>
                  <a:lnTo>
                    <a:pt x="52" y="324"/>
                  </a:lnTo>
                  <a:lnTo>
                    <a:pt x="55" y="333"/>
                  </a:lnTo>
                  <a:lnTo>
                    <a:pt x="62" y="340"/>
                  </a:lnTo>
                  <a:lnTo>
                    <a:pt x="64" y="343"/>
                  </a:lnTo>
                  <a:lnTo>
                    <a:pt x="67" y="345"/>
                  </a:lnTo>
                  <a:lnTo>
                    <a:pt x="76" y="345"/>
                  </a:lnTo>
                  <a:lnTo>
                    <a:pt x="83" y="350"/>
                  </a:lnTo>
                  <a:lnTo>
                    <a:pt x="90" y="357"/>
                  </a:lnTo>
                  <a:lnTo>
                    <a:pt x="93" y="376"/>
                  </a:lnTo>
                  <a:lnTo>
                    <a:pt x="93" y="407"/>
                  </a:lnTo>
                  <a:lnTo>
                    <a:pt x="93" y="416"/>
                  </a:lnTo>
                  <a:lnTo>
                    <a:pt x="97" y="423"/>
                  </a:lnTo>
                  <a:lnTo>
                    <a:pt x="104" y="428"/>
                  </a:lnTo>
                  <a:lnTo>
                    <a:pt x="133" y="440"/>
                  </a:lnTo>
                  <a:lnTo>
                    <a:pt x="138" y="440"/>
                  </a:lnTo>
                  <a:lnTo>
                    <a:pt x="138" y="440"/>
                  </a:lnTo>
                  <a:lnTo>
                    <a:pt x="142" y="442"/>
                  </a:lnTo>
                  <a:lnTo>
                    <a:pt x="164" y="435"/>
                  </a:lnTo>
                  <a:lnTo>
                    <a:pt x="182" y="438"/>
                  </a:lnTo>
                  <a:lnTo>
                    <a:pt x="204" y="445"/>
                  </a:lnTo>
                  <a:lnTo>
                    <a:pt x="218" y="452"/>
                  </a:lnTo>
                  <a:lnTo>
                    <a:pt x="220" y="456"/>
                  </a:lnTo>
                  <a:lnTo>
                    <a:pt x="232" y="461"/>
                  </a:lnTo>
                  <a:lnTo>
                    <a:pt x="263" y="464"/>
                  </a:lnTo>
                  <a:lnTo>
                    <a:pt x="294" y="466"/>
                  </a:lnTo>
                  <a:lnTo>
                    <a:pt x="313" y="466"/>
                  </a:lnTo>
                  <a:lnTo>
                    <a:pt x="334" y="461"/>
                  </a:lnTo>
                  <a:lnTo>
                    <a:pt x="379" y="461"/>
                  </a:lnTo>
                  <a:lnTo>
                    <a:pt x="402" y="464"/>
                  </a:lnTo>
                  <a:lnTo>
                    <a:pt x="414" y="464"/>
                  </a:lnTo>
                  <a:lnTo>
                    <a:pt x="417" y="461"/>
                  </a:lnTo>
                  <a:lnTo>
                    <a:pt x="419" y="461"/>
                  </a:lnTo>
                  <a:lnTo>
                    <a:pt x="440" y="466"/>
                  </a:lnTo>
                  <a:lnTo>
                    <a:pt x="464" y="473"/>
                  </a:lnTo>
                  <a:lnTo>
                    <a:pt x="485" y="478"/>
                  </a:lnTo>
                  <a:lnTo>
                    <a:pt x="509" y="483"/>
                  </a:lnTo>
                  <a:lnTo>
                    <a:pt x="533" y="487"/>
                  </a:lnTo>
                  <a:lnTo>
                    <a:pt x="554" y="492"/>
                  </a:lnTo>
                  <a:lnTo>
                    <a:pt x="577" y="497"/>
                  </a:lnTo>
                  <a:lnTo>
                    <a:pt x="599" y="501"/>
                  </a:lnTo>
                  <a:lnTo>
                    <a:pt x="596" y="494"/>
                  </a:lnTo>
                  <a:lnTo>
                    <a:pt x="596" y="485"/>
                  </a:lnTo>
                  <a:lnTo>
                    <a:pt x="601" y="483"/>
                  </a:lnTo>
                  <a:lnTo>
                    <a:pt x="601" y="473"/>
                  </a:lnTo>
                  <a:lnTo>
                    <a:pt x="599" y="459"/>
                  </a:lnTo>
                  <a:lnTo>
                    <a:pt x="596" y="449"/>
                  </a:lnTo>
                  <a:lnTo>
                    <a:pt x="599" y="447"/>
                  </a:lnTo>
                  <a:lnTo>
                    <a:pt x="599" y="447"/>
                  </a:lnTo>
                  <a:lnTo>
                    <a:pt x="603" y="426"/>
                  </a:lnTo>
                  <a:lnTo>
                    <a:pt x="608" y="407"/>
                  </a:lnTo>
                  <a:lnTo>
                    <a:pt x="613" y="385"/>
                  </a:lnTo>
                  <a:lnTo>
                    <a:pt x="615" y="367"/>
                  </a:lnTo>
                  <a:lnTo>
                    <a:pt x="620" y="345"/>
                  </a:lnTo>
                  <a:lnTo>
                    <a:pt x="625" y="326"/>
                  </a:lnTo>
                  <a:lnTo>
                    <a:pt x="629" y="305"/>
                  </a:lnTo>
                  <a:lnTo>
                    <a:pt x="634" y="286"/>
                  </a:lnTo>
                  <a:lnTo>
                    <a:pt x="639" y="265"/>
                  </a:lnTo>
                  <a:lnTo>
                    <a:pt x="641" y="246"/>
                  </a:lnTo>
                  <a:lnTo>
                    <a:pt x="646" y="227"/>
                  </a:lnTo>
                  <a:lnTo>
                    <a:pt x="651" y="206"/>
                  </a:lnTo>
                  <a:lnTo>
                    <a:pt x="655" y="187"/>
                  </a:lnTo>
                  <a:lnTo>
                    <a:pt x="660" y="165"/>
                  </a:lnTo>
                  <a:lnTo>
                    <a:pt x="665" y="146"/>
                  </a:lnTo>
                  <a:lnTo>
                    <a:pt x="670" y="125"/>
                  </a:lnTo>
                  <a:lnTo>
                    <a:pt x="660" y="123"/>
                  </a:lnTo>
                  <a:close/>
                </a:path>
              </a:pathLst>
            </a:custGeom>
            <a:solidFill>
              <a:schemeClr val="bg1"/>
            </a:solidFill>
            <a:ln w="6350">
              <a:solidFill>
                <a:srgbClr val="3769FF"/>
              </a:solidFill>
              <a:round/>
              <a:headEnd/>
              <a:tailEnd/>
            </a:ln>
          </p:spPr>
          <p:txBody>
            <a:bodyPr lIns="182832" tIns="91416" rIns="11884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49" name="Virginia">
              <a:extLst>
                <a:ext uri="{FF2B5EF4-FFF2-40B4-BE49-F238E27FC236}">
                  <a16:creationId xmlns:a16="http://schemas.microsoft.com/office/drawing/2014/main" id="{3CFFC271-181A-1590-8E37-F60A1D50953C}"/>
                </a:ext>
              </a:extLst>
            </p:cNvPr>
            <p:cNvSpPr>
              <a:spLocks noChangeAspect="1" noEditPoints="1"/>
            </p:cNvSpPr>
            <p:nvPr/>
          </p:nvSpPr>
          <p:spPr bwMode="gray">
            <a:xfrm>
              <a:off x="9292097" y="3288809"/>
              <a:ext cx="1116315" cy="727478"/>
            </a:xfrm>
            <a:custGeom>
              <a:avLst/>
              <a:gdLst/>
              <a:ahLst/>
              <a:cxnLst>
                <a:cxn ang="0">
                  <a:pos x="748" y="184"/>
                </a:cxn>
                <a:cxn ang="0">
                  <a:pos x="764" y="161"/>
                </a:cxn>
                <a:cxn ang="0">
                  <a:pos x="745" y="109"/>
                </a:cxn>
                <a:cxn ang="0">
                  <a:pos x="734" y="163"/>
                </a:cxn>
                <a:cxn ang="0">
                  <a:pos x="779" y="92"/>
                </a:cxn>
                <a:cxn ang="0">
                  <a:pos x="781" y="92"/>
                </a:cxn>
                <a:cxn ang="0">
                  <a:pos x="745" y="253"/>
                </a:cxn>
                <a:cxn ang="0">
                  <a:pos x="700" y="270"/>
                </a:cxn>
                <a:cxn ang="0">
                  <a:pos x="663" y="241"/>
                </a:cxn>
                <a:cxn ang="0">
                  <a:pos x="615" y="239"/>
                </a:cxn>
                <a:cxn ang="0">
                  <a:pos x="674" y="234"/>
                </a:cxn>
                <a:cxn ang="0">
                  <a:pos x="705" y="255"/>
                </a:cxn>
                <a:cxn ang="0">
                  <a:pos x="708" y="234"/>
                </a:cxn>
                <a:cxn ang="0">
                  <a:pos x="658" y="208"/>
                </a:cxn>
                <a:cxn ang="0">
                  <a:pos x="691" y="222"/>
                </a:cxn>
                <a:cxn ang="0">
                  <a:pos x="705" y="206"/>
                </a:cxn>
                <a:cxn ang="0">
                  <a:pos x="696" y="182"/>
                </a:cxn>
                <a:cxn ang="0">
                  <a:pos x="648" y="163"/>
                </a:cxn>
                <a:cxn ang="0">
                  <a:pos x="601" y="128"/>
                </a:cxn>
                <a:cxn ang="0">
                  <a:pos x="672" y="173"/>
                </a:cxn>
                <a:cxn ang="0">
                  <a:pos x="689" y="154"/>
                </a:cxn>
                <a:cxn ang="0">
                  <a:pos x="665" y="132"/>
                </a:cxn>
                <a:cxn ang="0">
                  <a:pos x="599" y="104"/>
                </a:cxn>
                <a:cxn ang="0">
                  <a:pos x="570" y="106"/>
                </a:cxn>
                <a:cxn ang="0">
                  <a:pos x="582" y="61"/>
                </a:cxn>
                <a:cxn ang="0">
                  <a:pos x="573" y="35"/>
                </a:cxn>
                <a:cxn ang="0">
                  <a:pos x="533" y="23"/>
                </a:cxn>
                <a:cxn ang="0">
                  <a:pos x="523" y="4"/>
                </a:cxn>
                <a:cxn ang="0">
                  <a:pos x="497" y="28"/>
                </a:cxn>
                <a:cxn ang="0">
                  <a:pos x="443" y="2"/>
                </a:cxn>
                <a:cxn ang="0">
                  <a:pos x="440" y="42"/>
                </a:cxn>
                <a:cxn ang="0">
                  <a:pos x="419" y="80"/>
                </a:cxn>
                <a:cxn ang="0">
                  <a:pos x="395" y="104"/>
                </a:cxn>
                <a:cxn ang="0">
                  <a:pos x="386" y="139"/>
                </a:cxn>
                <a:cxn ang="0">
                  <a:pos x="360" y="151"/>
                </a:cxn>
                <a:cxn ang="0">
                  <a:pos x="343" y="144"/>
                </a:cxn>
                <a:cxn ang="0">
                  <a:pos x="336" y="187"/>
                </a:cxn>
                <a:cxn ang="0">
                  <a:pos x="308" y="262"/>
                </a:cxn>
                <a:cxn ang="0">
                  <a:pos x="310" y="286"/>
                </a:cxn>
                <a:cxn ang="0">
                  <a:pos x="291" y="303"/>
                </a:cxn>
                <a:cxn ang="0">
                  <a:pos x="261" y="317"/>
                </a:cxn>
                <a:cxn ang="0">
                  <a:pos x="258" y="326"/>
                </a:cxn>
                <a:cxn ang="0">
                  <a:pos x="230" y="343"/>
                </a:cxn>
                <a:cxn ang="0">
                  <a:pos x="201" y="352"/>
                </a:cxn>
                <a:cxn ang="0">
                  <a:pos x="173" y="355"/>
                </a:cxn>
                <a:cxn ang="0">
                  <a:pos x="152" y="341"/>
                </a:cxn>
                <a:cxn ang="0">
                  <a:pos x="114" y="367"/>
                </a:cxn>
                <a:cxn ang="0">
                  <a:pos x="83" y="405"/>
                </a:cxn>
                <a:cxn ang="0">
                  <a:pos x="48" y="450"/>
                </a:cxn>
                <a:cxn ang="0">
                  <a:pos x="22" y="476"/>
                </a:cxn>
                <a:cxn ang="0">
                  <a:pos x="149" y="450"/>
                </a:cxn>
                <a:cxn ang="0">
                  <a:pos x="199" y="435"/>
                </a:cxn>
                <a:cxn ang="0">
                  <a:pos x="310" y="414"/>
                </a:cxn>
                <a:cxn ang="0">
                  <a:pos x="452" y="381"/>
                </a:cxn>
                <a:cxn ang="0">
                  <a:pos x="596" y="343"/>
                </a:cxn>
                <a:cxn ang="0">
                  <a:pos x="738" y="305"/>
                </a:cxn>
                <a:cxn ang="0">
                  <a:pos x="764" y="281"/>
                </a:cxn>
              </a:cxnLst>
              <a:rect l="0" t="0" r="r" b="b"/>
              <a:pathLst>
                <a:path w="781" h="480">
                  <a:moveTo>
                    <a:pt x="738" y="215"/>
                  </a:moveTo>
                  <a:lnTo>
                    <a:pt x="745" y="222"/>
                  </a:lnTo>
                  <a:lnTo>
                    <a:pt x="748" y="201"/>
                  </a:lnTo>
                  <a:lnTo>
                    <a:pt x="748" y="184"/>
                  </a:lnTo>
                  <a:lnTo>
                    <a:pt x="750" y="177"/>
                  </a:lnTo>
                  <a:lnTo>
                    <a:pt x="755" y="170"/>
                  </a:lnTo>
                  <a:lnTo>
                    <a:pt x="760" y="165"/>
                  </a:lnTo>
                  <a:lnTo>
                    <a:pt x="764" y="161"/>
                  </a:lnTo>
                  <a:lnTo>
                    <a:pt x="762" y="154"/>
                  </a:lnTo>
                  <a:lnTo>
                    <a:pt x="769" y="99"/>
                  </a:lnTo>
                  <a:lnTo>
                    <a:pt x="760" y="101"/>
                  </a:lnTo>
                  <a:lnTo>
                    <a:pt x="745" y="109"/>
                  </a:lnTo>
                  <a:lnTo>
                    <a:pt x="743" y="116"/>
                  </a:lnTo>
                  <a:lnTo>
                    <a:pt x="743" y="132"/>
                  </a:lnTo>
                  <a:lnTo>
                    <a:pt x="738" y="144"/>
                  </a:lnTo>
                  <a:lnTo>
                    <a:pt x="734" y="163"/>
                  </a:lnTo>
                  <a:lnTo>
                    <a:pt x="734" y="194"/>
                  </a:lnTo>
                  <a:lnTo>
                    <a:pt x="736" y="210"/>
                  </a:lnTo>
                  <a:lnTo>
                    <a:pt x="738" y="215"/>
                  </a:lnTo>
                  <a:close/>
                  <a:moveTo>
                    <a:pt x="779" y="92"/>
                  </a:moveTo>
                  <a:lnTo>
                    <a:pt x="774" y="118"/>
                  </a:lnTo>
                  <a:lnTo>
                    <a:pt x="776" y="113"/>
                  </a:lnTo>
                  <a:lnTo>
                    <a:pt x="781" y="92"/>
                  </a:lnTo>
                  <a:lnTo>
                    <a:pt x="781" y="92"/>
                  </a:lnTo>
                  <a:lnTo>
                    <a:pt x="779" y="92"/>
                  </a:lnTo>
                  <a:close/>
                  <a:moveTo>
                    <a:pt x="757" y="270"/>
                  </a:moveTo>
                  <a:lnTo>
                    <a:pt x="750" y="260"/>
                  </a:lnTo>
                  <a:lnTo>
                    <a:pt x="745" y="253"/>
                  </a:lnTo>
                  <a:lnTo>
                    <a:pt x="731" y="255"/>
                  </a:lnTo>
                  <a:lnTo>
                    <a:pt x="722" y="255"/>
                  </a:lnTo>
                  <a:lnTo>
                    <a:pt x="708" y="267"/>
                  </a:lnTo>
                  <a:lnTo>
                    <a:pt x="700" y="270"/>
                  </a:lnTo>
                  <a:lnTo>
                    <a:pt x="696" y="262"/>
                  </a:lnTo>
                  <a:lnTo>
                    <a:pt x="682" y="255"/>
                  </a:lnTo>
                  <a:lnTo>
                    <a:pt x="672" y="241"/>
                  </a:lnTo>
                  <a:lnTo>
                    <a:pt x="663" y="241"/>
                  </a:lnTo>
                  <a:lnTo>
                    <a:pt x="646" y="241"/>
                  </a:lnTo>
                  <a:lnTo>
                    <a:pt x="637" y="239"/>
                  </a:lnTo>
                  <a:lnTo>
                    <a:pt x="618" y="241"/>
                  </a:lnTo>
                  <a:lnTo>
                    <a:pt x="615" y="239"/>
                  </a:lnTo>
                  <a:lnTo>
                    <a:pt x="611" y="236"/>
                  </a:lnTo>
                  <a:lnTo>
                    <a:pt x="637" y="232"/>
                  </a:lnTo>
                  <a:lnTo>
                    <a:pt x="667" y="236"/>
                  </a:lnTo>
                  <a:lnTo>
                    <a:pt x="674" y="234"/>
                  </a:lnTo>
                  <a:lnTo>
                    <a:pt x="682" y="244"/>
                  </a:lnTo>
                  <a:lnTo>
                    <a:pt x="691" y="248"/>
                  </a:lnTo>
                  <a:lnTo>
                    <a:pt x="698" y="253"/>
                  </a:lnTo>
                  <a:lnTo>
                    <a:pt x="705" y="255"/>
                  </a:lnTo>
                  <a:lnTo>
                    <a:pt x="710" y="251"/>
                  </a:lnTo>
                  <a:lnTo>
                    <a:pt x="715" y="244"/>
                  </a:lnTo>
                  <a:lnTo>
                    <a:pt x="710" y="239"/>
                  </a:lnTo>
                  <a:lnTo>
                    <a:pt x="708" y="234"/>
                  </a:lnTo>
                  <a:lnTo>
                    <a:pt x="698" y="227"/>
                  </a:lnTo>
                  <a:lnTo>
                    <a:pt x="686" y="227"/>
                  </a:lnTo>
                  <a:lnTo>
                    <a:pt x="674" y="220"/>
                  </a:lnTo>
                  <a:lnTo>
                    <a:pt x="658" y="208"/>
                  </a:lnTo>
                  <a:lnTo>
                    <a:pt x="656" y="206"/>
                  </a:lnTo>
                  <a:lnTo>
                    <a:pt x="653" y="201"/>
                  </a:lnTo>
                  <a:lnTo>
                    <a:pt x="682" y="220"/>
                  </a:lnTo>
                  <a:lnTo>
                    <a:pt x="691" y="222"/>
                  </a:lnTo>
                  <a:lnTo>
                    <a:pt x="696" y="217"/>
                  </a:lnTo>
                  <a:lnTo>
                    <a:pt x="693" y="213"/>
                  </a:lnTo>
                  <a:lnTo>
                    <a:pt x="691" y="206"/>
                  </a:lnTo>
                  <a:lnTo>
                    <a:pt x="705" y="206"/>
                  </a:lnTo>
                  <a:lnTo>
                    <a:pt x="705" y="196"/>
                  </a:lnTo>
                  <a:lnTo>
                    <a:pt x="700" y="189"/>
                  </a:lnTo>
                  <a:lnTo>
                    <a:pt x="691" y="187"/>
                  </a:lnTo>
                  <a:lnTo>
                    <a:pt x="696" y="182"/>
                  </a:lnTo>
                  <a:lnTo>
                    <a:pt x="677" y="180"/>
                  </a:lnTo>
                  <a:lnTo>
                    <a:pt x="667" y="175"/>
                  </a:lnTo>
                  <a:lnTo>
                    <a:pt x="658" y="168"/>
                  </a:lnTo>
                  <a:lnTo>
                    <a:pt x="648" y="163"/>
                  </a:lnTo>
                  <a:lnTo>
                    <a:pt x="630" y="151"/>
                  </a:lnTo>
                  <a:lnTo>
                    <a:pt x="620" y="142"/>
                  </a:lnTo>
                  <a:lnTo>
                    <a:pt x="599" y="130"/>
                  </a:lnTo>
                  <a:lnTo>
                    <a:pt x="601" y="128"/>
                  </a:lnTo>
                  <a:lnTo>
                    <a:pt x="618" y="135"/>
                  </a:lnTo>
                  <a:lnTo>
                    <a:pt x="632" y="146"/>
                  </a:lnTo>
                  <a:lnTo>
                    <a:pt x="637" y="149"/>
                  </a:lnTo>
                  <a:lnTo>
                    <a:pt x="672" y="173"/>
                  </a:lnTo>
                  <a:lnTo>
                    <a:pt x="679" y="173"/>
                  </a:lnTo>
                  <a:lnTo>
                    <a:pt x="689" y="170"/>
                  </a:lnTo>
                  <a:lnTo>
                    <a:pt x="691" y="163"/>
                  </a:lnTo>
                  <a:lnTo>
                    <a:pt x="689" y="154"/>
                  </a:lnTo>
                  <a:lnTo>
                    <a:pt x="689" y="146"/>
                  </a:lnTo>
                  <a:lnTo>
                    <a:pt x="689" y="139"/>
                  </a:lnTo>
                  <a:lnTo>
                    <a:pt x="677" y="135"/>
                  </a:lnTo>
                  <a:lnTo>
                    <a:pt x="665" y="132"/>
                  </a:lnTo>
                  <a:lnTo>
                    <a:pt x="653" y="123"/>
                  </a:lnTo>
                  <a:lnTo>
                    <a:pt x="644" y="120"/>
                  </a:lnTo>
                  <a:lnTo>
                    <a:pt x="618" y="120"/>
                  </a:lnTo>
                  <a:lnTo>
                    <a:pt x="599" y="104"/>
                  </a:lnTo>
                  <a:lnTo>
                    <a:pt x="592" y="104"/>
                  </a:lnTo>
                  <a:lnTo>
                    <a:pt x="580" y="111"/>
                  </a:lnTo>
                  <a:lnTo>
                    <a:pt x="577" y="111"/>
                  </a:lnTo>
                  <a:lnTo>
                    <a:pt x="570" y="106"/>
                  </a:lnTo>
                  <a:lnTo>
                    <a:pt x="570" y="90"/>
                  </a:lnTo>
                  <a:lnTo>
                    <a:pt x="570" y="80"/>
                  </a:lnTo>
                  <a:lnTo>
                    <a:pt x="577" y="68"/>
                  </a:lnTo>
                  <a:lnTo>
                    <a:pt x="582" y="61"/>
                  </a:lnTo>
                  <a:lnTo>
                    <a:pt x="585" y="52"/>
                  </a:lnTo>
                  <a:lnTo>
                    <a:pt x="582" y="38"/>
                  </a:lnTo>
                  <a:lnTo>
                    <a:pt x="580" y="35"/>
                  </a:lnTo>
                  <a:lnTo>
                    <a:pt x="573" y="35"/>
                  </a:lnTo>
                  <a:lnTo>
                    <a:pt x="573" y="33"/>
                  </a:lnTo>
                  <a:lnTo>
                    <a:pt x="563" y="33"/>
                  </a:lnTo>
                  <a:lnTo>
                    <a:pt x="551" y="26"/>
                  </a:lnTo>
                  <a:lnTo>
                    <a:pt x="533" y="23"/>
                  </a:lnTo>
                  <a:lnTo>
                    <a:pt x="528" y="19"/>
                  </a:lnTo>
                  <a:lnTo>
                    <a:pt x="528" y="16"/>
                  </a:lnTo>
                  <a:lnTo>
                    <a:pt x="528" y="9"/>
                  </a:lnTo>
                  <a:lnTo>
                    <a:pt x="523" y="4"/>
                  </a:lnTo>
                  <a:lnTo>
                    <a:pt x="509" y="2"/>
                  </a:lnTo>
                  <a:lnTo>
                    <a:pt x="502" y="0"/>
                  </a:lnTo>
                  <a:lnTo>
                    <a:pt x="499" y="16"/>
                  </a:lnTo>
                  <a:lnTo>
                    <a:pt x="497" y="28"/>
                  </a:lnTo>
                  <a:lnTo>
                    <a:pt x="485" y="21"/>
                  </a:lnTo>
                  <a:lnTo>
                    <a:pt x="466" y="14"/>
                  </a:lnTo>
                  <a:lnTo>
                    <a:pt x="457" y="9"/>
                  </a:lnTo>
                  <a:lnTo>
                    <a:pt x="443" y="2"/>
                  </a:lnTo>
                  <a:lnTo>
                    <a:pt x="440" y="9"/>
                  </a:lnTo>
                  <a:lnTo>
                    <a:pt x="443" y="19"/>
                  </a:lnTo>
                  <a:lnTo>
                    <a:pt x="440" y="28"/>
                  </a:lnTo>
                  <a:lnTo>
                    <a:pt x="440" y="42"/>
                  </a:lnTo>
                  <a:lnTo>
                    <a:pt x="431" y="66"/>
                  </a:lnTo>
                  <a:lnTo>
                    <a:pt x="424" y="78"/>
                  </a:lnTo>
                  <a:lnTo>
                    <a:pt x="421" y="78"/>
                  </a:lnTo>
                  <a:lnTo>
                    <a:pt x="419" y="80"/>
                  </a:lnTo>
                  <a:lnTo>
                    <a:pt x="414" y="87"/>
                  </a:lnTo>
                  <a:lnTo>
                    <a:pt x="410" y="94"/>
                  </a:lnTo>
                  <a:lnTo>
                    <a:pt x="398" y="97"/>
                  </a:lnTo>
                  <a:lnTo>
                    <a:pt x="395" y="104"/>
                  </a:lnTo>
                  <a:lnTo>
                    <a:pt x="393" y="109"/>
                  </a:lnTo>
                  <a:lnTo>
                    <a:pt x="393" y="118"/>
                  </a:lnTo>
                  <a:lnTo>
                    <a:pt x="388" y="128"/>
                  </a:lnTo>
                  <a:lnTo>
                    <a:pt x="386" y="139"/>
                  </a:lnTo>
                  <a:lnTo>
                    <a:pt x="384" y="146"/>
                  </a:lnTo>
                  <a:lnTo>
                    <a:pt x="379" y="151"/>
                  </a:lnTo>
                  <a:lnTo>
                    <a:pt x="369" y="154"/>
                  </a:lnTo>
                  <a:lnTo>
                    <a:pt x="360" y="151"/>
                  </a:lnTo>
                  <a:lnTo>
                    <a:pt x="355" y="146"/>
                  </a:lnTo>
                  <a:lnTo>
                    <a:pt x="353" y="144"/>
                  </a:lnTo>
                  <a:lnTo>
                    <a:pt x="348" y="142"/>
                  </a:lnTo>
                  <a:lnTo>
                    <a:pt x="343" y="144"/>
                  </a:lnTo>
                  <a:lnTo>
                    <a:pt x="341" y="149"/>
                  </a:lnTo>
                  <a:lnTo>
                    <a:pt x="341" y="168"/>
                  </a:lnTo>
                  <a:lnTo>
                    <a:pt x="336" y="177"/>
                  </a:lnTo>
                  <a:lnTo>
                    <a:pt x="336" y="187"/>
                  </a:lnTo>
                  <a:lnTo>
                    <a:pt x="329" y="199"/>
                  </a:lnTo>
                  <a:lnTo>
                    <a:pt x="327" y="217"/>
                  </a:lnTo>
                  <a:lnTo>
                    <a:pt x="313" y="251"/>
                  </a:lnTo>
                  <a:lnTo>
                    <a:pt x="308" y="262"/>
                  </a:lnTo>
                  <a:lnTo>
                    <a:pt x="308" y="272"/>
                  </a:lnTo>
                  <a:lnTo>
                    <a:pt x="310" y="274"/>
                  </a:lnTo>
                  <a:lnTo>
                    <a:pt x="313" y="277"/>
                  </a:lnTo>
                  <a:lnTo>
                    <a:pt x="310" y="286"/>
                  </a:lnTo>
                  <a:lnTo>
                    <a:pt x="308" y="293"/>
                  </a:lnTo>
                  <a:lnTo>
                    <a:pt x="303" y="300"/>
                  </a:lnTo>
                  <a:lnTo>
                    <a:pt x="296" y="307"/>
                  </a:lnTo>
                  <a:lnTo>
                    <a:pt x="291" y="303"/>
                  </a:lnTo>
                  <a:lnTo>
                    <a:pt x="291" y="303"/>
                  </a:lnTo>
                  <a:lnTo>
                    <a:pt x="272" y="317"/>
                  </a:lnTo>
                  <a:lnTo>
                    <a:pt x="268" y="317"/>
                  </a:lnTo>
                  <a:lnTo>
                    <a:pt x="261" y="317"/>
                  </a:lnTo>
                  <a:lnTo>
                    <a:pt x="258" y="317"/>
                  </a:lnTo>
                  <a:lnTo>
                    <a:pt x="258" y="317"/>
                  </a:lnTo>
                  <a:lnTo>
                    <a:pt x="256" y="319"/>
                  </a:lnTo>
                  <a:lnTo>
                    <a:pt x="258" y="326"/>
                  </a:lnTo>
                  <a:lnTo>
                    <a:pt x="256" y="331"/>
                  </a:lnTo>
                  <a:lnTo>
                    <a:pt x="253" y="333"/>
                  </a:lnTo>
                  <a:lnTo>
                    <a:pt x="242" y="338"/>
                  </a:lnTo>
                  <a:lnTo>
                    <a:pt x="230" y="343"/>
                  </a:lnTo>
                  <a:lnTo>
                    <a:pt x="225" y="345"/>
                  </a:lnTo>
                  <a:lnTo>
                    <a:pt x="211" y="338"/>
                  </a:lnTo>
                  <a:lnTo>
                    <a:pt x="206" y="348"/>
                  </a:lnTo>
                  <a:lnTo>
                    <a:pt x="201" y="352"/>
                  </a:lnTo>
                  <a:lnTo>
                    <a:pt x="194" y="360"/>
                  </a:lnTo>
                  <a:lnTo>
                    <a:pt x="192" y="360"/>
                  </a:lnTo>
                  <a:lnTo>
                    <a:pt x="185" y="360"/>
                  </a:lnTo>
                  <a:lnTo>
                    <a:pt x="173" y="355"/>
                  </a:lnTo>
                  <a:lnTo>
                    <a:pt x="166" y="355"/>
                  </a:lnTo>
                  <a:lnTo>
                    <a:pt x="161" y="352"/>
                  </a:lnTo>
                  <a:lnTo>
                    <a:pt x="156" y="348"/>
                  </a:lnTo>
                  <a:lnTo>
                    <a:pt x="152" y="341"/>
                  </a:lnTo>
                  <a:lnTo>
                    <a:pt x="147" y="336"/>
                  </a:lnTo>
                  <a:lnTo>
                    <a:pt x="147" y="331"/>
                  </a:lnTo>
                  <a:lnTo>
                    <a:pt x="147" y="326"/>
                  </a:lnTo>
                  <a:lnTo>
                    <a:pt x="114" y="367"/>
                  </a:lnTo>
                  <a:lnTo>
                    <a:pt x="100" y="381"/>
                  </a:lnTo>
                  <a:lnTo>
                    <a:pt x="86" y="393"/>
                  </a:lnTo>
                  <a:lnTo>
                    <a:pt x="86" y="395"/>
                  </a:lnTo>
                  <a:lnTo>
                    <a:pt x="83" y="405"/>
                  </a:lnTo>
                  <a:lnTo>
                    <a:pt x="74" y="416"/>
                  </a:lnTo>
                  <a:lnTo>
                    <a:pt x="69" y="426"/>
                  </a:lnTo>
                  <a:lnTo>
                    <a:pt x="57" y="438"/>
                  </a:lnTo>
                  <a:lnTo>
                    <a:pt x="48" y="450"/>
                  </a:lnTo>
                  <a:lnTo>
                    <a:pt x="24" y="466"/>
                  </a:lnTo>
                  <a:lnTo>
                    <a:pt x="10" y="471"/>
                  </a:lnTo>
                  <a:lnTo>
                    <a:pt x="0" y="480"/>
                  </a:lnTo>
                  <a:lnTo>
                    <a:pt x="22" y="476"/>
                  </a:lnTo>
                  <a:lnTo>
                    <a:pt x="71" y="466"/>
                  </a:lnTo>
                  <a:lnTo>
                    <a:pt x="104" y="459"/>
                  </a:lnTo>
                  <a:lnTo>
                    <a:pt x="133" y="452"/>
                  </a:lnTo>
                  <a:lnTo>
                    <a:pt x="149" y="450"/>
                  </a:lnTo>
                  <a:lnTo>
                    <a:pt x="171" y="445"/>
                  </a:lnTo>
                  <a:lnTo>
                    <a:pt x="175" y="440"/>
                  </a:lnTo>
                  <a:lnTo>
                    <a:pt x="185" y="440"/>
                  </a:lnTo>
                  <a:lnTo>
                    <a:pt x="199" y="435"/>
                  </a:lnTo>
                  <a:lnTo>
                    <a:pt x="201" y="438"/>
                  </a:lnTo>
                  <a:lnTo>
                    <a:pt x="239" y="431"/>
                  </a:lnTo>
                  <a:lnTo>
                    <a:pt x="275" y="421"/>
                  </a:lnTo>
                  <a:lnTo>
                    <a:pt x="310" y="414"/>
                  </a:lnTo>
                  <a:lnTo>
                    <a:pt x="346" y="407"/>
                  </a:lnTo>
                  <a:lnTo>
                    <a:pt x="381" y="397"/>
                  </a:lnTo>
                  <a:lnTo>
                    <a:pt x="417" y="388"/>
                  </a:lnTo>
                  <a:lnTo>
                    <a:pt x="452" y="381"/>
                  </a:lnTo>
                  <a:lnTo>
                    <a:pt x="490" y="371"/>
                  </a:lnTo>
                  <a:lnTo>
                    <a:pt x="525" y="362"/>
                  </a:lnTo>
                  <a:lnTo>
                    <a:pt x="561" y="352"/>
                  </a:lnTo>
                  <a:lnTo>
                    <a:pt x="596" y="343"/>
                  </a:lnTo>
                  <a:lnTo>
                    <a:pt x="632" y="333"/>
                  </a:lnTo>
                  <a:lnTo>
                    <a:pt x="667" y="324"/>
                  </a:lnTo>
                  <a:lnTo>
                    <a:pt x="703" y="315"/>
                  </a:lnTo>
                  <a:lnTo>
                    <a:pt x="738" y="305"/>
                  </a:lnTo>
                  <a:lnTo>
                    <a:pt x="762" y="298"/>
                  </a:lnTo>
                  <a:lnTo>
                    <a:pt x="769" y="296"/>
                  </a:lnTo>
                  <a:lnTo>
                    <a:pt x="771" y="293"/>
                  </a:lnTo>
                  <a:lnTo>
                    <a:pt x="764" y="281"/>
                  </a:lnTo>
                  <a:lnTo>
                    <a:pt x="757" y="270"/>
                  </a:lnTo>
                  <a:close/>
                </a:path>
              </a:pathLst>
            </a:custGeom>
            <a:solidFill>
              <a:schemeClr val="bg1"/>
            </a:solidFill>
            <a:ln w="6350">
              <a:solidFill>
                <a:srgbClr val="3769FF"/>
              </a:solidFill>
              <a:round/>
              <a:headEnd/>
              <a:tailEnd/>
            </a:ln>
          </p:spPr>
          <p:txBody>
            <a:bodyPr lIns="274249" tIns="0" rIns="0" bIns="91416"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0" name="Tennessee">
              <a:extLst>
                <a:ext uri="{FF2B5EF4-FFF2-40B4-BE49-F238E27FC236}">
                  <a16:creationId xmlns:a16="http://schemas.microsoft.com/office/drawing/2014/main" id="{2FD07CF1-AABF-E5F9-073C-787246616F39}"/>
                </a:ext>
              </a:extLst>
            </p:cNvPr>
            <p:cNvSpPr>
              <a:spLocks noChangeAspect="1"/>
            </p:cNvSpPr>
            <p:nvPr/>
          </p:nvSpPr>
          <p:spPr bwMode="gray">
            <a:xfrm>
              <a:off x="8365884" y="3948086"/>
              <a:ext cx="1210652" cy="535001"/>
            </a:xfrm>
            <a:custGeom>
              <a:avLst/>
              <a:gdLst/>
              <a:ahLst/>
              <a:cxnLst>
                <a:cxn ang="0">
                  <a:pos x="260" y="107"/>
                </a:cxn>
                <a:cxn ang="0">
                  <a:pos x="362" y="88"/>
                </a:cxn>
                <a:cxn ang="0">
                  <a:pos x="466" y="74"/>
                </a:cxn>
                <a:cxn ang="0">
                  <a:pos x="573" y="59"/>
                </a:cxn>
                <a:cxn ang="0">
                  <a:pos x="644" y="48"/>
                </a:cxn>
                <a:cxn ang="0">
                  <a:pos x="646" y="45"/>
                </a:cxn>
                <a:cxn ang="0">
                  <a:pos x="646" y="45"/>
                </a:cxn>
                <a:cxn ang="0">
                  <a:pos x="719" y="31"/>
                </a:cxn>
                <a:cxn ang="0">
                  <a:pos x="797" y="15"/>
                </a:cxn>
                <a:cxn ang="0">
                  <a:pos x="833" y="5"/>
                </a:cxn>
                <a:cxn ang="0">
                  <a:pos x="847" y="19"/>
                </a:cxn>
                <a:cxn ang="0">
                  <a:pos x="840" y="38"/>
                </a:cxn>
                <a:cxn ang="0">
                  <a:pos x="821" y="71"/>
                </a:cxn>
                <a:cxn ang="0">
                  <a:pos x="797" y="76"/>
                </a:cxn>
                <a:cxn ang="0">
                  <a:pos x="778" y="100"/>
                </a:cxn>
                <a:cxn ang="0">
                  <a:pos x="771" y="100"/>
                </a:cxn>
                <a:cxn ang="0">
                  <a:pos x="764" y="93"/>
                </a:cxn>
                <a:cxn ang="0">
                  <a:pos x="748" y="109"/>
                </a:cxn>
                <a:cxn ang="0">
                  <a:pos x="741" y="121"/>
                </a:cxn>
                <a:cxn ang="0">
                  <a:pos x="722" y="138"/>
                </a:cxn>
                <a:cxn ang="0">
                  <a:pos x="665" y="178"/>
                </a:cxn>
                <a:cxn ang="0">
                  <a:pos x="641" y="202"/>
                </a:cxn>
                <a:cxn ang="0">
                  <a:pos x="620" y="225"/>
                </a:cxn>
                <a:cxn ang="0">
                  <a:pos x="618" y="261"/>
                </a:cxn>
                <a:cxn ang="0">
                  <a:pos x="516" y="277"/>
                </a:cxn>
                <a:cxn ang="0">
                  <a:pos x="450" y="289"/>
                </a:cxn>
                <a:cxn ang="0">
                  <a:pos x="400" y="296"/>
                </a:cxn>
                <a:cxn ang="0">
                  <a:pos x="350" y="303"/>
                </a:cxn>
                <a:cxn ang="0">
                  <a:pos x="301" y="310"/>
                </a:cxn>
                <a:cxn ang="0">
                  <a:pos x="251" y="318"/>
                </a:cxn>
                <a:cxn ang="0">
                  <a:pos x="218" y="322"/>
                </a:cxn>
                <a:cxn ang="0">
                  <a:pos x="192" y="327"/>
                </a:cxn>
                <a:cxn ang="0">
                  <a:pos x="109" y="339"/>
                </a:cxn>
                <a:cxn ang="0">
                  <a:pos x="29" y="348"/>
                </a:cxn>
                <a:cxn ang="0">
                  <a:pos x="5" y="346"/>
                </a:cxn>
                <a:cxn ang="0">
                  <a:pos x="17" y="310"/>
                </a:cxn>
                <a:cxn ang="0">
                  <a:pos x="31" y="273"/>
                </a:cxn>
                <a:cxn ang="0">
                  <a:pos x="43" y="244"/>
                </a:cxn>
                <a:cxn ang="0">
                  <a:pos x="43" y="237"/>
                </a:cxn>
                <a:cxn ang="0">
                  <a:pos x="45" y="232"/>
                </a:cxn>
                <a:cxn ang="0">
                  <a:pos x="50" y="225"/>
                </a:cxn>
                <a:cxn ang="0">
                  <a:pos x="48" y="216"/>
                </a:cxn>
                <a:cxn ang="0">
                  <a:pos x="48" y="190"/>
                </a:cxn>
                <a:cxn ang="0">
                  <a:pos x="55" y="185"/>
                </a:cxn>
                <a:cxn ang="0">
                  <a:pos x="52" y="178"/>
                </a:cxn>
                <a:cxn ang="0">
                  <a:pos x="59" y="164"/>
                </a:cxn>
                <a:cxn ang="0">
                  <a:pos x="64" y="152"/>
                </a:cxn>
                <a:cxn ang="0">
                  <a:pos x="67" y="152"/>
                </a:cxn>
                <a:cxn ang="0">
                  <a:pos x="121" y="145"/>
                </a:cxn>
                <a:cxn ang="0">
                  <a:pos x="175" y="138"/>
                </a:cxn>
                <a:cxn ang="0">
                  <a:pos x="208" y="133"/>
                </a:cxn>
                <a:cxn ang="0">
                  <a:pos x="201" y="109"/>
                </a:cxn>
              </a:cxnLst>
              <a:rect l="0" t="0" r="r" b="b"/>
              <a:pathLst>
                <a:path w="847" h="353">
                  <a:moveTo>
                    <a:pt x="225" y="109"/>
                  </a:moveTo>
                  <a:lnTo>
                    <a:pt x="227" y="112"/>
                  </a:lnTo>
                  <a:lnTo>
                    <a:pt x="260" y="107"/>
                  </a:lnTo>
                  <a:lnTo>
                    <a:pt x="294" y="100"/>
                  </a:lnTo>
                  <a:lnTo>
                    <a:pt x="329" y="95"/>
                  </a:lnTo>
                  <a:lnTo>
                    <a:pt x="362" y="88"/>
                  </a:lnTo>
                  <a:lnTo>
                    <a:pt x="398" y="83"/>
                  </a:lnTo>
                  <a:lnTo>
                    <a:pt x="431" y="78"/>
                  </a:lnTo>
                  <a:lnTo>
                    <a:pt x="466" y="74"/>
                  </a:lnTo>
                  <a:lnTo>
                    <a:pt x="502" y="69"/>
                  </a:lnTo>
                  <a:lnTo>
                    <a:pt x="537" y="64"/>
                  </a:lnTo>
                  <a:lnTo>
                    <a:pt x="573" y="59"/>
                  </a:lnTo>
                  <a:lnTo>
                    <a:pt x="608" y="55"/>
                  </a:lnTo>
                  <a:lnTo>
                    <a:pt x="641" y="48"/>
                  </a:lnTo>
                  <a:lnTo>
                    <a:pt x="644" y="48"/>
                  </a:lnTo>
                  <a:lnTo>
                    <a:pt x="644" y="48"/>
                  </a:lnTo>
                  <a:lnTo>
                    <a:pt x="644" y="48"/>
                  </a:lnTo>
                  <a:lnTo>
                    <a:pt x="646" y="45"/>
                  </a:lnTo>
                  <a:lnTo>
                    <a:pt x="646" y="45"/>
                  </a:lnTo>
                  <a:lnTo>
                    <a:pt x="646" y="45"/>
                  </a:lnTo>
                  <a:lnTo>
                    <a:pt x="646" y="45"/>
                  </a:lnTo>
                  <a:lnTo>
                    <a:pt x="648" y="45"/>
                  </a:lnTo>
                  <a:lnTo>
                    <a:pt x="670" y="41"/>
                  </a:lnTo>
                  <a:lnTo>
                    <a:pt x="719" y="31"/>
                  </a:lnTo>
                  <a:lnTo>
                    <a:pt x="752" y="24"/>
                  </a:lnTo>
                  <a:lnTo>
                    <a:pt x="781" y="17"/>
                  </a:lnTo>
                  <a:lnTo>
                    <a:pt x="797" y="15"/>
                  </a:lnTo>
                  <a:lnTo>
                    <a:pt x="819" y="10"/>
                  </a:lnTo>
                  <a:lnTo>
                    <a:pt x="823" y="5"/>
                  </a:lnTo>
                  <a:lnTo>
                    <a:pt x="833" y="5"/>
                  </a:lnTo>
                  <a:lnTo>
                    <a:pt x="847" y="0"/>
                  </a:lnTo>
                  <a:lnTo>
                    <a:pt x="845" y="12"/>
                  </a:lnTo>
                  <a:lnTo>
                    <a:pt x="847" y="19"/>
                  </a:lnTo>
                  <a:lnTo>
                    <a:pt x="845" y="29"/>
                  </a:lnTo>
                  <a:lnTo>
                    <a:pt x="847" y="36"/>
                  </a:lnTo>
                  <a:lnTo>
                    <a:pt x="840" y="38"/>
                  </a:lnTo>
                  <a:lnTo>
                    <a:pt x="835" y="41"/>
                  </a:lnTo>
                  <a:lnTo>
                    <a:pt x="830" y="45"/>
                  </a:lnTo>
                  <a:lnTo>
                    <a:pt x="821" y="71"/>
                  </a:lnTo>
                  <a:lnTo>
                    <a:pt x="816" y="74"/>
                  </a:lnTo>
                  <a:lnTo>
                    <a:pt x="807" y="71"/>
                  </a:lnTo>
                  <a:lnTo>
                    <a:pt x="797" y="76"/>
                  </a:lnTo>
                  <a:lnTo>
                    <a:pt x="790" y="81"/>
                  </a:lnTo>
                  <a:lnTo>
                    <a:pt x="781" y="95"/>
                  </a:lnTo>
                  <a:lnTo>
                    <a:pt x="778" y="100"/>
                  </a:lnTo>
                  <a:lnTo>
                    <a:pt x="774" y="102"/>
                  </a:lnTo>
                  <a:lnTo>
                    <a:pt x="771" y="102"/>
                  </a:lnTo>
                  <a:lnTo>
                    <a:pt x="771" y="100"/>
                  </a:lnTo>
                  <a:lnTo>
                    <a:pt x="769" y="95"/>
                  </a:lnTo>
                  <a:lnTo>
                    <a:pt x="767" y="93"/>
                  </a:lnTo>
                  <a:lnTo>
                    <a:pt x="764" y="93"/>
                  </a:lnTo>
                  <a:lnTo>
                    <a:pt x="757" y="97"/>
                  </a:lnTo>
                  <a:lnTo>
                    <a:pt x="752" y="102"/>
                  </a:lnTo>
                  <a:lnTo>
                    <a:pt x="748" y="109"/>
                  </a:lnTo>
                  <a:lnTo>
                    <a:pt x="741" y="112"/>
                  </a:lnTo>
                  <a:lnTo>
                    <a:pt x="741" y="112"/>
                  </a:lnTo>
                  <a:lnTo>
                    <a:pt x="741" y="121"/>
                  </a:lnTo>
                  <a:lnTo>
                    <a:pt x="738" y="126"/>
                  </a:lnTo>
                  <a:lnTo>
                    <a:pt x="734" y="131"/>
                  </a:lnTo>
                  <a:lnTo>
                    <a:pt x="722" y="138"/>
                  </a:lnTo>
                  <a:lnTo>
                    <a:pt x="707" y="152"/>
                  </a:lnTo>
                  <a:lnTo>
                    <a:pt x="686" y="168"/>
                  </a:lnTo>
                  <a:lnTo>
                    <a:pt x="665" y="178"/>
                  </a:lnTo>
                  <a:lnTo>
                    <a:pt x="658" y="180"/>
                  </a:lnTo>
                  <a:lnTo>
                    <a:pt x="651" y="185"/>
                  </a:lnTo>
                  <a:lnTo>
                    <a:pt x="641" y="202"/>
                  </a:lnTo>
                  <a:lnTo>
                    <a:pt x="637" y="218"/>
                  </a:lnTo>
                  <a:lnTo>
                    <a:pt x="632" y="223"/>
                  </a:lnTo>
                  <a:lnTo>
                    <a:pt x="620" y="225"/>
                  </a:lnTo>
                  <a:lnTo>
                    <a:pt x="618" y="225"/>
                  </a:lnTo>
                  <a:lnTo>
                    <a:pt x="615" y="232"/>
                  </a:lnTo>
                  <a:lnTo>
                    <a:pt x="618" y="261"/>
                  </a:lnTo>
                  <a:lnTo>
                    <a:pt x="585" y="265"/>
                  </a:lnTo>
                  <a:lnTo>
                    <a:pt x="551" y="273"/>
                  </a:lnTo>
                  <a:lnTo>
                    <a:pt x="516" y="277"/>
                  </a:lnTo>
                  <a:lnTo>
                    <a:pt x="483" y="282"/>
                  </a:lnTo>
                  <a:lnTo>
                    <a:pt x="466" y="284"/>
                  </a:lnTo>
                  <a:lnTo>
                    <a:pt x="450" y="289"/>
                  </a:lnTo>
                  <a:lnTo>
                    <a:pt x="433" y="291"/>
                  </a:lnTo>
                  <a:lnTo>
                    <a:pt x="417" y="294"/>
                  </a:lnTo>
                  <a:lnTo>
                    <a:pt x="400" y="296"/>
                  </a:lnTo>
                  <a:lnTo>
                    <a:pt x="383" y="299"/>
                  </a:lnTo>
                  <a:lnTo>
                    <a:pt x="367" y="301"/>
                  </a:lnTo>
                  <a:lnTo>
                    <a:pt x="350" y="303"/>
                  </a:lnTo>
                  <a:lnTo>
                    <a:pt x="334" y="306"/>
                  </a:lnTo>
                  <a:lnTo>
                    <a:pt x="317" y="308"/>
                  </a:lnTo>
                  <a:lnTo>
                    <a:pt x="301" y="310"/>
                  </a:lnTo>
                  <a:lnTo>
                    <a:pt x="284" y="313"/>
                  </a:lnTo>
                  <a:lnTo>
                    <a:pt x="268" y="315"/>
                  </a:lnTo>
                  <a:lnTo>
                    <a:pt x="251" y="318"/>
                  </a:lnTo>
                  <a:lnTo>
                    <a:pt x="234" y="320"/>
                  </a:lnTo>
                  <a:lnTo>
                    <a:pt x="218" y="322"/>
                  </a:lnTo>
                  <a:lnTo>
                    <a:pt x="218" y="322"/>
                  </a:lnTo>
                  <a:lnTo>
                    <a:pt x="218" y="322"/>
                  </a:lnTo>
                  <a:lnTo>
                    <a:pt x="220" y="325"/>
                  </a:lnTo>
                  <a:lnTo>
                    <a:pt x="192" y="327"/>
                  </a:lnTo>
                  <a:lnTo>
                    <a:pt x="166" y="332"/>
                  </a:lnTo>
                  <a:lnTo>
                    <a:pt x="137" y="336"/>
                  </a:lnTo>
                  <a:lnTo>
                    <a:pt x="109" y="339"/>
                  </a:lnTo>
                  <a:lnTo>
                    <a:pt x="83" y="344"/>
                  </a:lnTo>
                  <a:lnTo>
                    <a:pt x="55" y="346"/>
                  </a:lnTo>
                  <a:lnTo>
                    <a:pt x="29" y="348"/>
                  </a:lnTo>
                  <a:lnTo>
                    <a:pt x="0" y="353"/>
                  </a:lnTo>
                  <a:lnTo>
                    <a:pt x="0" y="351"/>
                  </a:lnTo>
                  <a:lnTo>
                    <a:pt x="5" y="346"/>
                  </a:lnTo>
                  <a:lnTo>
                    <a:pt x="14" y="336"/>
                  </a:lnTo>
                  <a:lnTo>
                    <a:pt x="19" y="325"/>
                  </a:lnTo>
                  <a:lnTo>
                    <a:pt x="17" y="310"/>
                  </a:lnTo>
                  <a:lnTo>
                    <a:pt x="19" y="296"/>
                  </a:lnTo>
                  <a:lnTo>
                    <a:pt x="29" y="284"/>
                  </a:lnTo>
                  <a:lnTo>
                    <a:pt x="31" y="273"/>
                  </a:lnTo>
                  <a:lnTo>
                    <a:pt x="29" y="263"/>
                  </a:lnTo>
                  <a:lnTo>
                    <a:pt x="31" y="254"/>
                  </a:lnTo>
                  <a:lnTo>
                    <a:pt x="43" y="244"/>
                  </a:lnTo>
                  <a:lnTo>
                    <a:pt x="45" y="242"/>
                  </a:lnTo>
                  <a:lnTo>
                    <a:pt x="43" y="239"/>
                  </a:lnTo>
                  <a:lnTo>
                    <a:pt x="43" y="237"/>
                  </a:lnTo>
                  <a:lnTo>
                    <a:pt x="43" y="235"/>
                  </a:lnTo>
                  <a:lnTo>
                    <a:pt x="43" y="235"/>
                  </a:lnTo>
                  <a:lnTo>
                    <a:pt x="45" y="232"/>
                  </a:lnTo>
                  <a:lnTo>
                    <a:pt x="50" y="230"/>
                  </a:lnTo>
                  <a:lnTo>
                    <a:pt x="50" y="228"/>
                  </a:lnTo>
                  <a:lnTo>
                    <a:pt x="50" y="225"/>
                  </a:lnTo>
                  <a:lnTo>
                    <a:pt x="48" y="220"/>
                  </a:lnTo>
                  <a:lnTo>
                    <a:pt x="48" y="218"/>
                  </a:lnTo>
                  <a:lnTo>
                    <a:pt x="48" y="216"/>
                  </a:lnTo>
                  <a:lnTo>
                    <a:pt x="52" y="204"/>
                  </a:lnTo>
                  <a:lnTo>
                    <a:pt x="52" y="197"/>
                  </a:lnTo>
                  <a:lnTo>
                    <a:pt x="48" y="190"/>
                  </a:lnTo>
                  <a:lnTo>
                    <a:pt x="50" y="187"/>
                  </a:lnTo>
                  <a:lnTo>
                    <a:pt x="52" y="185"/>
                  </a:lnTo>
                  <a:lnTo>
                    <a:pt x="55" y="185"/>
                  </a:lnTo>
                  <a:lnTo>
                    <a:pt x="57" y="183"/>
                  </a:lnTo>
                  <a:lnTo>
                    <a:pt x="57" y="180"/>
                  </a:lnTo>
                  <a:lnTo>
                    <a:pt x="52" y="178"/>
                  </a:lnTo>
                  <a:lnTo>
                    <a:pt x="52" y="173"/>
                  </a:lnTo>
                  <a:lnTo>
                    <a:pt x="57" y="171"/>
                  </a:lnTo>
                  <a:lnTo>
                    <a:pt x="59" y="164"/>
                  </a:lnTo>
                  <a:lnTo>
                    <a:pt x="57" y="154"/>
                  </a:lnTo>
                  <a:lnTo>
                    <a:pt x="64" y="152"/>
                  </a:lnTo>
                  <a:lnTo>
                    <a:pt x="64" y="152"/>
                  </a:lnTo>
                  <a:lnTo>
                    <a:pt x="64" y="154"/>
                  </a:lnTo>
                  <a:lnTo>
                    <a:pt x="67" y="152"/>
                  </a:lnTo>
                  <a:lnTo>
                    <a:pt x="67" y="152"/>
                  </a:lnTo>
                  <a:lnTo>
                    <a:pt x="88" y="149"/>
                  </a:lnTo>
                  <a:lnTo>
                    <a:pt x="104" y="147"/>
                  </a:lnTo>
                  <a:lnTo>
                    <a:pt x="121" y="145"/>
                  </a:lnTo>
                  <a:lnTo>
                    <a:pt x="140" y="142"/>
                  </a:lnTo>
                  <a:lnTo>
                    <a:pt x="156" y="140"/>
                  </a:lnTo>
                  <a:lnTo>
                    <a:pt x="175" y="138"/>
                  </a:lnTo>
                  <a:lnTo>
                    <a:pt x="192" y="135"/>
                  </a:lnTo>
                  <a:lnTo>
                    <a:pt x="208" y="133"/>
                  </a:lnTo>
                  <a:lnTo>
                    <a:pt x="208" y="133"/>
                  </a:lnTo>
                  <a:lnTo>
                    <a:pt x="206" y="121"/>
                  </a:lnTo>
                  <a:lnTo>
                    <a:pt x="201" y="109"/>
                  </a:lnTo>
                  <a:lnTo>
                    <a:pt x="201" y="109"/>
                  </a:lnTo>
                  <a:lnTo>
                    <a:pt x="216" y="109"/>
                  </a:lnTo>
                  <a:lnTo>
                    <a:pt x="225" y="109"/>
                  </a:lnTo>
                  <a:close/>
                </a:path>
              </a:pathLst>
            </a:custGeom>
            <a:solidFill>
              <a:schemeClr val="bg1"/>
            </a:solidFill>
            <a:ln w="6350">
              <a:solidFill>
                <a:srgbClr val="3769FF"/>
              </a:solidFill>
              <a:round/>
              <a:headEnd/>
              <a:tailEnd/>
            </a:ln>
          </p:spPr>
          <p:txBody>
            <a:bodyPr lIns="82275" rIns="127983"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1" name="South Carolina">
              <a:extLst>
                <a:ext uri="{FF2B5EF4-FFF2-40B4-BE49-F238E27FC236}">
                  <a16:creationId xmlns:a16="http://schemas.microsoft.com/office/drawing/2014/main" id="{0037A78A-7686-4E09-5B28-7CDFAADE702C}"/>
                </a:ext>
              </a:extLst>
            </p:cNvPr>
            <p:cNvSpPr>
              <a:spLocks noChangeAspect="1"/>
            </p:cNvSpPr>
            <p:nvPr/>
          </p:nvSpPr>
          <p:spPr bwMode="gray">
            <a:xfrm>
              <a:off x="9397868" y="4207251"/>
              <a:ext cx="730393" cy="585013"/>
            </a:xfrm>
            <a:custGeom>
              <a:avLst/>
              <a:gdLst/>
              <a:ahLst/>
              <a:cxnLst>
                <a:cxn ang="0">
                  <a:pos x="236" y="2"/>
                </a:cxn>
                <a:cxn ang="0">
                  <a:pos x="257" y="23"/>
                </a:cxn>
                <a:cxn ang="0">
                  <a:pos x="288" y="28"/>
                </a:cxn>
                <a:cxn ang="0">
                  <a:pos x="331" y="19"/>
                </a:cxn>
                <a:cxn ang="0">
                  <a:pos x="376" y="9"/>
                </a:cxn>
                <a:cxn ang="0">
                  <a:pos x="425" y="42"/>
                </a:cxn>
                <a:cxn ang="0">
                  <a:pos x="477" y="73"/>
                </a:cxn>
                <a:cxn ang="0">
                  <a:pos x="511" y="97"/>
                </a:cxn>
                <a:cxn ang="0">
                  <a:pos x="466" y="170"/>
                </a:cxn>
                <a:cxn ang="0">
                  <a:pos x="459" y="177"/>
                </a:cxn>
                <a:cxn ang="0">
                  <a:pos x="463" y="199"/>
                </a:cxn>
                <a:cxn ang="0">
                  <a:pos x="440" y="227"/>
                </a:cxn>
                <a:cxn ang="0">
                  <a:pos x="421" y="258"/>
                </a:cxn>
                <a:cxn ang="0">
                  <a:pos x="407" y="274"/>
                </a:cxn>
                <a:cxn ang="0">
                  <a:pos x="385" y="296"/>
                </a:cxn>
                <a:cxn ang="0">
                  <a:pos x="371" y="308"/>
                </a:cxn>
                <a:cxn ang="0">
                  <a:pos x="340" y="315"/>
                </a:cxn>
                <a:cxn ang="0">
                  <a:pos x="354" y="326"/>
                </a:cxn>
                <a:cxn ang="0">
                  <a:pos x="345" y="345"/>
                </a:cxn>
                <a:cxn ang="0">
                  <a:pos x="336" y="334"/>
                </a:cxn>
                <a:cxn ang="0">
                  <a:pos x="331" y="343"/>
                </a:cxn>
                <a:cxn ang="0">
                  <a:pos x="326" y="348"/>
                </a:cxn>
                <a:cxn ang="0">
                  <a:pos x="336" y="357"/>
                </a:cxn>
                <a:cxn ang="0">
                  <a:pos x="321" y="374"/>
                </a:cxn>
                <a:cxn ang="0">
                  <a:pos x="298" y="379"/>
                </a:cxn>
                <a:cxn ang="0">
                  <a:pos x="281" y="348"/>
                </a:cxn>
                <a:cxn ang="0">
                  <a:pos x="246" y="310"/>
                </a:cxn>
                <a:cxn ang="0">
                  <a:pos x="208" y="267"/>
                </a:cxn>
                <a:cxn ang="0">
                  <a:pos x="187" y="246"/>
                </a:cxn>
                <a:cxn ang="0">
                  <a:pos x="175" y="232"/>
                </a:cxn>
                <a:cxn ang="0">
                  <a:pos x="135" y="201"/>
                </a:cxn>
                <a:cxn ang="0">
                  <a:pos x="94" y="175"/>
                </a:cxn>
                <a:cxn ang="0">
                  <a:pos x="59" y="128"/>
                </a:cxn>
                <a:cxn ang="0">
                  <a:pos x="35" y="123"/>
                </a:cxn>
                <a:cxn ang="0">
                  <a:pos x="0" y="104"/>
                </a:cxn>
                <a:cxn ang="0">
                  <a:pos x="19" y="64"/>
                </a:cxn>
                <a:cxn ang="0">
                  <a:pos x="35" y="54"/>
                </a:cxn>
                <a:cxn ang="0">
                  <a:pos x="64" y="38"/>
                </a:cxn>
                <a:cxn ang="0">
                  <a:pos x="92" y="21"/>
                </a:cxn>
                <a:cxn ang="0">
                  <a:pos x="139" y="14"/>
                </a:cxn>
                <a:cxn ang="0">
                  <a:pos x="189" y="4"/>
                </a:cxn>
                <a:cxn ang="0">
                  <a:pos x="224" y="0"/>
                </a:cxn>
              </a:cxnLst>
              <a:rect l="0" t="0" r="r" b="b"/>
              <a:pathLst>
                <a:path w="511" h="386">
                  <a:moveTo>
                    <a:pt x="227" y="7"/>
                  </a:moveTo>
                  <a:lnTo>
                    <a:pt x="227" y="9"/>
                  </a:lnTo>
                  <a:lnTo>
                    <a:pt x="236" y="2"/>
                  </a:lnTo>
                  <a:lnTo>
                    <a:pt x="243" y="7"/>
                  </a:lnTo>
                  <a:lnTo>
                    <a:pt x="255" y="16"/>
                  </a:lnTo>
                  <a:lnTo>
                    <a:pt x="257" y="23"/>
                  </a:lnTo>
                  <a:lnTo>
                    <a:pt x="260" y="33"/>
                  </a:lnTo>
                  <a:lnTo>
                    <a:pt x="274" y="31"/>
                  </a:lnTo>
                  <a:lnTo>
                    <a:pt x="288" y="28"/>
                  </a:lnTo>
                  <a:lnTo>
                    <a:pt x="302" y="23"/>
                  </a:lnTo>
                  <a:lnTo>
                    <a:pt x="317" y="21"/>
                  </a:lnTo>
                  <a:lnTo>
                    <a:pt x="331" y="19"/>
                  </a:lnTo>
                  <a:lnTo>
                    <a:pt x="347" y="16"/>
                  </a:lnTo>
                  <a:lnTo>
                    <a:pt x="362" y="12"/>
                  </a:lnTo>
                  <a:lnTo>
                    <a:pt x="376" y="9"/>
                  </a:lnTo>
                  <a:lnTo>
                    <a:pt x="392" y="21"/>
                  </a:lnTo>
                  <a:lnTo>
                    <a:pt x="409" y="31"/>
                  </a:lnTo>
                  <a:lnTo>
                    <a:pt x="425" y="42"/>
                  </a:lnTo>
                  <a:lnTo>
                    <a:pt x="442" y="52"/>
                  </a:lnTo>
                  <a:lnTo>
                    <a:pt x="459" y="64"/>
                  </a:lnTo>
                  <a:lnTo>
                    <a:pt x="477" y="73"/>
                  </a:lnTo>
                  <a:lnTo>
                    <a:pt x="494" y="85"/>
                  </a:lnTo>
                  <a:lnTo>
                    <a:pt x="511" y="97"/>
                  </a:lnTo>
                  <a:lnTo>
                    <a:pt x="511" y="97"/>
                  </a:lnTo>
                  <a:lnTo>
                    <a:pt x="487" y="123"/>
                  </a:lnTo>
                  <a:lnTo>
                    <a:pt x="482" y="132"/>
                  </a:lnTo>
                  <a:lnTo>
                    <a:pt x="466" y="170"/>
                  </a:lnTo>
                  <a:lnTo>
                    <a:pt x="466" y="192"/>
                  </a:lnTo>
                  <a:lnTo>
                    <a:pt x="459" y="184"/>
                  </a:lnTo>
                  <a:lnTo>
                    <a:pt x="459" y="177"/>
                  </a:lnTo>
                  <a:lnTo>
                    <a:pt x="456" y="173"/>
                  </a:lnTo>
                  <a:lnTo>
                    <a:pt x="454" y="184"/>
                  </a:lnTo>
                  <a:lnTo>
                    <a:pt x="463" y="199"/>
                  </a:lnTo>
                  <a:lnTo>
                    <a:pt x="459" y="206"/>
                  </a:lnTo>
                  <a:lnTo>
                    <a:pt x="447" y="222"/>
                  </a:lnTo>
                  <a:lnTo>
                    <a:pt x="440" y="227"/>
                  </a:lnTo>
                  <a:lnTo>
                    <a:pt x="430" y="232"/>
                  </a:lnTo>
                  <a:lnTo>
                    <a:pt x="430" y="244"/>
                  </a:lnTo>
                  <a:lnTo>
                    <a:pt x="421" y="258"/>
                  </a:lnTo>
                  <a:lnTo>
                    <a:pt x="414" y="265"/>
                  </a:lnTo>
                  <a:lnTo>
                    <a:pt x="399" y="265"/>
                  </a:lnTo>
                  <a:lnTo>
                    <a:pt x="407" y="274"/>
                  </a:lnTo>
                  <a:lnTo>
                    <a:pt x="402" y="281"/>
                  </a:lnTo>
                  <a:lnTo>
                    <a:pt x="395" y="291"/>
                  </a:lnTo>
                  <a:lnTo>
                    <a:pt x="385" y="296"/>
                  </a:lnTo>
                  <a:lnTo>
                    <a:pt x="380" y="298"/>
                  </a:lnTo>
                  <a:lnTo>
                    <a:pt x="376" y="300"/>
                  </a:lnTo>
                  <a:lnTo>
                    <a:pt x="371" y="308"/>
                  </a:lnTo>
                  <a:lnTo>
                    <a:pt x="364" y="315"/>
                  </a:lnTo>
                  <a:lnTo>
                    <a:pt x="352" y="312"/>
                  </a:lnTo>
                  <a:lnTo>
                    <a:pt x="340" y="315"/>
                  </a:lnTo>
                  <a:lnTo>
                    <a:pt x="336" y="319"/>
                  </a:lnTo>
                  <a:lnTo>
                    <a:pt x="347" y="322"/>
                  </a:lnTo>
                  <a:lnTo>
                    <a:pt x="354" y="326"/>
                  </a:lnTo>
                  <a:lnTo>
                    <a:pt x="354" y="336"/>
                  </a:lnTo>
                  <a:lnTo>
                    <a:pt x="352" y="338"/>
                  </a:lnTo>
                  <a:lnTo>
                    <a:pt x="345" y="345"/>
                  </a:lnTo>
                  <a:lnTo>
                    <a:pt x="343" y="345"/>
                  </a:lnTo>
                  <a:lnTo>
                    <a:pt x="340" y="341"/>
                  </a:lnTo>
                  <a:lnTo>
                    <a:pt x="336" y="334"/>
                  </a:lnTo>
                  <a:lnTo>
                    <a:pt x="333" y="336"/>
                  </a:lnTo>
                  <a:lnTo>
                    <a:pt x="333" y="341"/>
                  </a:lnTo>
                  <a:lnTo>
                    <a:pt x="331" y="343"/>
                  </a:lnTo>
                  <a:lnTo>
                    <a:pt x="319" y="331"/>
                  </a:lnTo>
                  <a:lnTo>
                    <a:pt x="321" y="341"/>
                  </a:lnTo>
                  <a:lnTo>
                    <a:pt x="326" y="348"/>
                  </a:lnTo>
                  <a:lnTo>
                    <a:pt x="331" y="352"/>
                  </a:lnTo>
                  <a:lnTo>
                    <a:pt x="333" y="352"/>
                  </a:lnTo>
                  <a:lnTo>
                    <a:pt x="336" y="357"/>
                  </a:lnTo>
                  <a:lnTo>
                    <a:pt x="331" y="367"/>
                  </a:lnTo>
                  <a:lnTo>
                    <a:pt x="328" y="371"/>
                  </a:lnTo>
                  <a:lnTo>
                    <a:pt x="321" y="374"/>
                  </a:lnTo>
                  <a:lnTo>
                    <a:pt x="319" y="381"/>
                  </a:lnTo>
                  <a:lnTo>
                    <a:pt x="321" y="386"/>
                  </a:lnTo>
                  <a:lnTo>
                    <a:pt x="298" y="379"/>
                  </a:lnTo>
                  <a:lnTo>
                    <a:pt x="291" y="371"/>
                  </a:lnTo>
                  <a:lnTo>
                    <a:pt x="288" y="360"/>
                  </a:lnTo>
                  <a:lnTo>
                    <a:pt x="281" y="348"/>
                  </a:lnTo>
                  <a:lnTo>
                    <a:pt x="265" y="329"/>
                  </a:lnTo>
                  <a:lnTo>
                    <a:pt x="255" y="324"/>
                  </a:lnTo>
                  <a:lnTo>
                    <a:pt x="246" y="310"/>
                  </a:lnTo>
                  <a:lnTo>
                    <a:pt x="234" y="286"/>
                  </a:lnTo>
                  <a:lnTo>
                    <a:pt x="222" y="272"/>
                  </a:lnTo>
                  <a:lnTo>
                    <a:pt x="208" y="267"/>
                  </a:lnTo>
                  <a:lnTo>
                    <a:pt x="198" y="260"/>
                  </a:lnTo>
                  <a:lnTo>
                    <a:pt x="191" y="251"/>
                  </a:lnTo>
                  <a:lnTo>
                    <a:pt x="187" y="246"/>
                  </a:lnTo>
                  <a:lnTo>
                    <a:pt x="182" y="244"/>
                  </a:lnTo>
                  <a:lnTo>
                    <a:pt x="177" y="239"/>
                  </a:lnTo>
                  <a:lnTo>
                    <a:pt x="175" y="232"/>
                  </a:lnTo>
                  <a:lnTo>
                    <a:pt x="168" y="225"/>
                  </a:lnTo>
                  <a:lnTo>
                    <a:pt x="142" y="210"/>
                  </a:lnTo>
                  <a:lnTo>
                    <a:pt x="135" y="201"/>
                  </a:lnTo>
                  <a:lnTo>
                    <a:pt x="123" y="194"/>
                  </a:lnTo>
                  <a:lnTo>
                    <a:pt x="94" y="175"/>
                  </a:lnTo>
                  <a:lnTo>
                    <a:pt x="94" y="175"/>
                  </a:lnTo>
                  <a:lnTo>
                    <a:pt x="64" y="137"/>
                  </a:lnTo>
                  <a:lnTo>
                    <a:pt x="64" y="137"/>
                  </a:lnTo>
                  <a:lnTo>
                    <a:pt x="59" y="128"/>
                  </a:lnTo>
                  <a:lnTo>
                    <a:pt x="52" y="125"/>
                  </a:lnTo>
                  <a:lnTo>
                    <a:pt x="45" y="125"/>
                  </a:lnTo>
                  <a:lnTo>
                    <a:pt x="35" y="123"/>
                  </a:lnTo>
                  <a:lnTo>
                    <a:pt x="23" y="116"/>
                  </a:lnTo>
                  <a:lnTo>
                    <a:pt x="21" y="116"/>
                  </a:lnTo>
                  <a:lnTo>
                    <a:pt x="0" y="104"/>
                  </a:lnTo>
                  <a:lnTo>
                    <a:pt x="2" y="92"/>
                  </a:lnTo>
                  <a:lnTo>
                    <a:pt x="14" y="73"/>
                  </a:lnTo>
                  <a:lnTo>
                    <a:pt x="19" y="64"/>
                  </a:lnTo>
                  <a:lnTo>
                    <a:pt x="19" y="64"/>
                  </a:lnTo>
                  <a:lnTo>
                    <a:pt x="21" y="64"/>
                  </a:lnTo>
                  <a:lnTo>
                    <a:pt x="35" y="54"/>
                  </a:lnTo>
                  <a:lnTo>
                    <a:pt x="52" y="45"/>
                  </a:lnTo>
                  <a:lnTo>
                    <a:pt x="54" y="45"/>
                  </a:lnTo>
                  <a:lnTo>
                    <a:pt x="64" y="38"/>
                  </a:lnTo>
                  <a:lnTo>
                    <a:pt x="80" y="28"/>
                  </a:lnTo>
                  <a:lnTo>
                    <a:pt x="87" y="21"/>
                  </a:lnTo>
                  <a:lnTo>
                    <a:pt x="92" y="21"/>
                  </a:lnTo>
                  <a:lnTo>
                    <a:pt x="106" y="19"/>
                  </a:lnTo>
                  <a:lnTo>
                    <a:pt x="123" y="16"/>
                  </a:lnTo>
                  <a:lnTo>
                    <a:pt x="139" y="14"/>
                  </a:lnTo>
                  <a:lnTo>
                    <a:pt x="156" y="12"/>
                  </a:lnTo>
                  <a:lnTo>
                    <a:pt x="172" y="9"/>
                  </a:lnTo>
                  <a:lnTo>
                    <a:pt x="189" y="4"/>
                  </a:lnTo>
                  <a:lnTo>
                    <a:pt x="205" y="2"/>
                  </a:lnTo>
                  <a:lnTo>
                    <a:pt x="220" y="0"/>
                  </a:lnTo>
                  <a:lnTo>
                    <a:pt x="224" y="0"/>
                  </a:lnTo>
                  <a:lnTo>
                    <a:pt x="224" y="2"/>
                  </a:lnTo>
                  <a:lnTo>
                    <a:pt x="227" y="7"/>
                  </a:lnTo>
                  <a:close/>
                </a:path>
              </a:pathLst>
            </a:custGeom>
            <a:solidFill>
              <a:schemeClr val="bg1"/>
            </a:solidFill>
            <a:ln w="6350">
              <a:solidFill>
                <a:srgbClr val="3769FF"/>
              </a:solidFill>
              <a:round/>
              <a:headEnd/>
              <a:tailEnd/>
            </a:ln>
          </p:spPr>
          <p:txBody>
            <a:bodyPr lIns="82275" tIns="0" rIns="0" bIns="155408"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2" name="Pennsylvania">
              <a:extLst>
                <a:ext uri="{FF2B5EF4-FFF2-40B4-BE49-F238E27FC236}">
                  <a16:creationId xmlns:a16="http://schemas.microsoft.com/office/drawing/2014/main" id="{9C23C4B6-1046-7A33-FDB9-BD6A018E8C36}"/>
                </a:ext>
              </a:extLst>
            </p:cNvPr>
            <p:cNvSpPr>
              <a:spLocks noChangeAspect="1"/>
            </p:cNvSpPr>
            <p:nvPr/>
          </p:nvSpPr>
          <p:spPr bwMode="gray">
            <a:xfrm>
              <a:off x="9522222" y="2693186"/>
              <a:ext cx="846170" cy="627451"/>
            </a:xfrm>
            <a:custGeom>
              <a:avLst/>
              <a:gdLst/>
              <a:ahLst/>
              <a:cxnLst>
                <a:cxn ang="0">
                  <a:pos x="544" y="173"/>
                </a:cxn>
                <a:cxn ang="0">
                  <a:pos x="530" y="156"/>
                </a:cxn>
                <a:cxn ang="0">
                  <a:pos x="532" y="142"/>
                </a:cxn>
                <a:cxn ang="0">
                  <a:pos x="525" y="120"/>
                </a:cxn>
                <a:cxn ang="0">
                  <a:pos x="537" y="92"/>
                </a:cxn>
                <a:cxn ang="0">
                  <a:pos x="544" y="66"/>
                </a:cxn>
                <a:cxn ang="0">
                  <a:pos x="542" y="54"/>
                </a:cxn>
                <a:cxn ang="0">
                  <a:pos x="513" y="45"/>
                </a:cxn>
                <a:cxn ang="0">
                  <a:pos x="502" y="28"/>
                </a:cxn>
                <a:cxn ang="0">
                  <a:pos x="497" y="14"/>
                </a:cxn>
                <a:cxn ang="0">
                  <a:pos x="476" y="4"/>
                </a:cxn>
                <a:cxn ang="0">
                  <a:pos x="442" y="7"/>
                </a:cxn>
                <a:cxn ang="0">
                  <a:pos x="405" y="19"/>
                </a:cxn>
                <a:cxn ang="0">
                  <a:pos x="369" y="30"/>
                </a:cxn>
                <a:cxn ang="0">
                  <a:pos x="331" y="42"/>
                </a:cxn>
                <a:cxn ang="0">
                  <a:pos x="293" y="52"/>
                </a:cxn>
                <a:cxn ang="0">
                  <a:pos x="256" y="64"/>
                </a:cxn>
                <a:cxn ang="0">
                  <a:pos x="220" y="73"/>
                </a:cxn>
                <a:cxn ang="0">
                  <a:pos x="182" y="83"/>
                </a:cxn>
                <a:cxn ang="0">
                  <a:pos x="144" y="94"/>
                </a:cxn>
                <a:cxn ang="0">
                  <a:pos x="107" y="104"/>
                </a:cxn>
                <a:cxn ang="0">
                  <a:pos x="69" y="113"/>
                </a:cxn>
                <a:cxn ang="0">
                  <a:pos x="62" y="80"/>
                </a:cxn>
                <a:cxn ang="0">
                  <a:pos x="29" y="109"/>
                </a:cxn>
                <a:cxn ang="0">
                  <a:pos x="0" y="132"/>
                </a:cxn>
                <a:cxn ang="0">
                  <a:pos x="12" y="182"/>
                </a:cxn>
                <a:cxn ang="0">
                  <a:pos x="31" y="260"/>
                </a:cxn>
                <a:cxn ang="0">
                  <a:pos x="40" y="300"/>
                </a:cxn>
                <a:cxn ang="0">
                  <a:pos x="50" y="343"/>
                </a:cxn>
                <a:cxn ang="0">
                  <a:pos x="62" y="400"/>
                </a:cxn>
                <a:cxn ang="0">
                  <a:pos x="90" y="409"/>
                </a:cxn>
                <a:cxn ang="0">
                  <a:pos x="128" y="400"/>
                </a:cxn>
                <a:cxn ang="0">
                  <a:pos x="163" y="390"/>
                </a:cxn>
                <a:cxn ang="0">
                  <a:pos x="230" y="374"/>
                </a:cxn>
                <a:cxn ang="0">
                  <a:pos x="293" y="355"/>
                </a:cxn>
                <a:cxn ang="0">
                  <a:pos x="360" y="338"/>
                </a:cxn>
                <a:cxn ang="0">
                  <a:pos x="424" y="319"/>
                </a:cxn>
                <a:cxn ang="0">
                  <a:pos x="487" y="300"/>
                </a:cxn>
                <a:cxn ang="0">
                  <a:pos x="516" y="277"/>
                </a:cxn>
                <a:cxn ang="0">
                  <a:pos x="539" y="272"/>
                </a:cxn>
                <a:cxn ang="0">
                  <a:pos x="561" y="255"/>
                </a:cxn>
                <a:cxn ang="0">
                  <a:pos x="577" y="225"/>
                </a:cxn>
              </a:cxnLst>
              <a:rect l="0" t="0" r="r" b="b"/>
              <a:pathLst>
                <a:path w="592" h="414">
                  <a:moveTo>
                    <a:pt x="558" y="184"/>
                  </a:moveTo>
                  <a:lnTo>
                    <a:pt x="554" y="184"/>
                  </a:lnTo>
                  <a:lnTo>
                    <a:pt x="544" y="173"/>
                  </a:lnTo>
                  <a:lnTo>
                    <a:pt x="535" y="170"/>
                  </a:lnTo>
                  <a:lnTo>
                    <a:pt x="532" y="168"/>
                  </a:lnTo>
                  <a:lnTo>
                    <a:pt x="530" y="156"/>
                  </a:lnTo>
                  <a:lnTo>
                    <a:pt x="528" y="149"/>
                  </a:lnTo>
                  <a:lnTo>
                    <a:pt x="528" y="146"/>
                  </a:lnTo>
                  <a:lnTo>
                    <a:pt x="532" y="142"/>
                  </a:lnTo>
                  <a:lnTo>
                    <a:pt x="535" y="132"/>
                  </a:lnTo>
                  <a:lnTo>
                    <a:pt x="532" y="130"/>
                  </a:lnTo>
                  <a:lnTo>
                    <a:pt x="525" y="120"/>
                  </a:lnTo>
                  <a:lnTo>
                    <a:pt x="525" y="116"/>
                  </a:lnTo>
                  <a:lnTo>
                    <a:pt x="530" y="109"/>
                  </a:lnTo>
                  <a:lnTo>
                    <a:pt x="537" y="92"/>
                  </a:lnTo>
                  <a:lnTo>
                    <a:pt x="539" y="75"/>
                  </a:lnTo>
                  <a:lnTo>
                    <a:pt x="542" y="71"/>
                  </a:lnTo>
                  <a:lnTo>
                    <a:pt x="544" y="66"/>
                  </a:lnTo>
                  <a:lnTo>
                    <a:pt x="549" y="61"/>
                  </a:lnTo>
                  <a:lnTo>
                    <a:pt x="547" y="57"/>
                  </a:lnTo>
                  <a:lnTo>
                    <a:pt x="542" y="54"/>
                  </a:lnTo>
                  <a:lnTo>
                    <a:pt x="523" y="52"/>
                  </a:lnTo>
                  <a:lnTo>
                    <a:pt x="518" y="49"/>
                  </a:lnTo>
                  <a:lnTo>
                    <a:pt x="513" y="45"/>
                  </a:lnTo>
                  <a:lnTo>
                    <a:pt x="509" y="40"/>
                  </a:lnTo>
                  <a:lnTo>
                    <a:pt x="504" y="33"/>
                  </a:lnTo>
                  <a:lnTo>
                    <a:pt x="502" y="28"/>
                  </a:lnTo>
                  <a:lnTo>
                    <a:pt x="502" y="21"/>
                  </a:lnTo>
                  <a:lnTo>
                    <a:pt x="497" y="16"/>
                  </a:lnTo>
                  <a:lnTo>
                    <a:pt x="497" y="14"/>
                  </a:lnTo>
                  <a:lnTo>
                    <a:pt x="492" y="12"/>
                  </a:lnTo>
                  <a:lnTo>
                    <a:pt x="480" y="9"/>
                  </a:lnTo>
                  <a:lnTo>
                    <a:pt x="476" y="4"/>
                  </a:lnTo>
                  <a:lnTo>
                    <a:pt x="466" y="0"/>
                  </a:lnTo>
                  <a:lnTo>
                    <a:pt x="454" y="4"/>
                  </a:lnTo>
                  <a:lnTo>
                    <a:pt x="442" y="7"/>
                  </a:lnTo>
                  <a:lnTo>
                    <a:pt x="431" y="12"/>
                  </a:lnTo>
                  <a:lnTo>
                    <a:pt x="416" y="16"/>
                  </a:lnTo>
                  <a:lnTo>
                    <a:pt x="405" y="19"/>
                  </a:lnTo>
                  <a:lnTo>
                    <a:pt x="393" y="23"/>
                  </a:lnTo>
                  <a:lnTo>
                    <a:pt x="381" y="26"/>
                  </a:lnTo>
                  <a:lnTo>
                    <a:pt x="369" y="30"/>
                  </a:lnTo>
                  <a:lnTo>
                    <a:pt x="355" y="35"/>
                  </a:lnTo>
                  <a:lnTo>
                    <a:pt x="343" y="38"/>
                  </a:lnTo>
                  <a:lnTo>
                    <a:pt x="331" y="42"/>
                  </a:lnTo>
                  <a:lnTo>
                    <a:pt x="320" y="45"/>
                  </a:lnTo>
                  <a:lnTo>
                    <a:pt x="305" y="49"/>
                  </a:lnTo>
                  <a:lnTo>
                    <a:pt x="293" y="52"/>
                  </a:lnTo>
                  <a:lnTo>
                    <a:pt x="282" y="57"/>
                  </a:lnTo>
                  <a:lnTo>
                    <a:pt x="270" y="59"/>
                  </a:lnTo>
                  <a:lnTo>
                    <a:pt x="256" y="64"/>
                  </a:lnTo>
                  <a:lnTo>
                    <a:pt x="244" y="66"/>
                  </a:lnTo>
                  <a:lnTo>
                    <a:pt x="232" y="71"/>
                  </a:lnTo>
                  <a:lnTo>
                    <a:pt x="220" y="73"/>
                  </a:lnTo>
                  <a:lnTo>
                    <a:pt x="206" y="78"/>
                  </a:lnTo>
                  <a:lnTo>
                    <a:pt x="194" y="80"/>
                  </a:lnTo>
                  <a:lnTo>
                    <a:pt x="182" y="83"/>
                  </a:lnTo>
                  <a:lnTo>
                    <a:pt x="168" y="87"/>
                  </a:lnTo>
                  <a:lnTo>
                    <a:pt x="156" y="90"/>
                  </a:lnTo>
                  <a:lnTo>
                    <a:pt x="144" y="94"/>
                  </a:lnTo>
                  <a:lnTo>
                    <a:pt x="133" y="97"/>
                  </a:lnTo>
                  <a:lnTo>
                    <a:pt x="118" y="101"/>
                  </a:lnTo>
                  <a:lnTo>
                    <a:pt x="107" y="104"/>
                  </a:lnTo>
                  <a:lnTo>
                    <a:pt x="95" y="106"/>
                  </a:lnTo>
                  <a:lnTo>
                    <a:pt x="81" y="111"/>
                  </a:lnTo>
                  <a:lnTo>
                    <a:pt x="69" y="113"/>
                  </a:lnTo>
                  <a:lnTo>
                    <a:pt x="64" y="97"/>
                  </a:lnTo>
                  <a:lnTo>
                    <a:pt x="62" y="80"/>
                  </a:lnTo>
                  <a:lnTo>
                    <a:pt x="62" y="80"/>
                  </a:lnTo>
                  <a:lnTo>
                    <a:pt x="36" y="101"/>
                  </a:lnTo>
                  <a:lnTo>
                    <a:pt x="33" y="106"/>
                  </a:lnTo>
                  <a:lnTo>
                    <a:pt x="29" y="109"/>
                  </a:lnTo>
                  <a:lnTo>
                    <a:pt x="21" y="116"/>
                  </a:lnTo>
                  <a:lnTo>
                    <a:pt x="17" y="120"/>
                  </a:lnTo>
                  <a:lnTo>
                    <a:pt x="0" y="132"/>
                  </a:lnTo>
                  <a:lnTo>
                    <a:pt x="3" y="142"/>
                  </a:lnTo>
                  <a:lnTo>
                    <a:pt x="10" y="168"/>
                  </a:lnTo>
                  <a:lnTo>
                    <a:pt x="12" y="182"/>
                  </a:lnTo>
                  <a:lnTo>
                    <a:pt x="14" y="194"/>
                  </a:lnTo>
                  <a:lnTo>
                    <a:pt x="21" y="220"/>
                  </a:lnTo>
                  <a:lnTo>
                    <a:pt x="31" y="260"/>
                  </a:lnTo>
                  <a:lnTo>
                    <a:pt x="33" y="274"/>
                  </a:lnTo>
                  <a:lnTo>
                    <a:pt x="36" y="286"/>
                  </a:lnTo>
                  <a:lnTo>
                    <a:pt x="40" y="300"/>
                  </a:lnTo>
                  <a:lnTo>
                    <a:pt x="43" y="315"/>
                  </a:lnTo>
                  <a:lnTo>
                    <a:pt x="45" y="329"/>
                  </a:lnTo>
                  <a:lnTo>
                    <a:pt x="50" y="343"/>
                  </a:lnTo>
                  <a:lnTo>
                    <a:pt x="57" y="371"/>
                  </a:lnTo>
                  <a:lnTo>
                    <a:pt x="59" y="386"/>
                  </a:lnTo>
                  <a:lnTo>
                    <a:pt x="62" y="400"/>
                  </a:lnTo>
                  <a:lnTo>
                    <a:pt x="66" y="414"/>
                  </a:lnTo>
                  <a:lnTo>
                    <a:pt x="78" y="412"/>
                  </a:lnTo>
                  <a:lnTo>
                    <a:pt x="90" y="409"/>
                  </a:lnTo>
                  <a:lnTo>
                    <a:pt x="102" y="407"/>
                  </a:lnTo>
                  <a:lnTo>
                    <a:pt x="116" y="402"/>
                  </a:lnTo>
                  <a:lnTo>
                    <a:pt x="128" y="400"/>
                  </a:lnTo>
                  <a:lnTo>
                    <a:pt x="140" y="397"/>
                  </a:lnTo>
                  <a:lnTo>
                    <a:pt x="152" y="393"/>
                  </a:lnTo>
                  <a:lnTo>
                    <a:pt x="163" y="390"/>
                  </a:lnTo>
                  <a:lnTo>
                    <a:pt x="185" y="386"/>
                  </a:lnTo>
                  <a:lnTo>
                    <a:pt x="208" y="378"/>
                  </a:lnTo>
                  <a:lnTo>
                    <a:pt x="230" y="374"/>
                  </a:lnTo>
                  <a:lnTo>
                    <a:pt x="251" y="367"/>
                  </a:lnTo>
                  <a:lnTo>
                    <a:pt x="272" y="362"/>
                  </a:lnTo>
                  <a:lnTo>
                    <a:pt x="293" y="355"/>
                  </a:lnTo>
                  <a:lnTo>
                    <a:pt x="315" y="350"/>
                  </a:lnTo>
                  <a:lnTo>
                    <a:pt x="338" y="343"/>
                  </a:lnTo>
                  <a:lnTo>
                    <a:pt x="360" y="338"/>
                  </a:lnTo>
                  <a:lnTo>
                    <a:pt x="381" y="331"/>
                  </a:lnTo>
                  <a:lnTo>
                    <a:pt x="402" y="324"/>
                  </a:lnTo>
                  <a:lnTo>
                    <a:pt x="424" y="319"/>
                  </a:lnTo>
                  <a:lnTo>
                    <a:pt x="445" y="312"/>
                  </a:lnTo>
                  <a:lnTo>
                    <a:pt x="466" y="305"/>
                  </a:lnTo>
                  <a:lnTo>
                    <a:pt x="487" y="300"/>
                  </a:lnTo>
                  <a:lnTo>
                    <a:pt x="509" y="293"/>
                  </a:lnTo>
                  <a:lnTo>
                    <a:pt x="513" y="281"/>
                  </a:lnTo>
                  <a:lnTo>
                    <a:pt x="516" y="277"/>
                  </a:lnTo>
                  <a:lnTo>
                    <a:pt x="518" y="274"/>
                  </a:lnTo>
                  <a:lnTo>
                    <a:pt x="530" y="270"/>
                  </a:lnTo>
                  <a:lnTo>
                    <a:pt x="539" y="272"/>
                  </a:lnTo>
                  <a:lnTo>
                    <a:pt x="542" y="270"/>
                  </a:lnTo>
                  <a:lnTo>
                    <a:pt x="547" y="262"/>
                  </a:lnTo>
                  <a:lnTo>
                    <a:pt x="561" y="255"/>
                  </a:lnTo>
                  <a:lnTo>
                    <a:pt x="565" y="241"/>
                  </a:lnTo>
                  <a:lnTo>
                    <a:pt x="570" y="234"/>
                  </a:lnTo>
                  <a:lnTo>
                    <a:pt x="577" y="225"/>
                  </a:lnTo>
                  <a:lnTo>
                    <a:pt x="592" y="210"/>
                  </a:lnTo>
                  <a:lnTo>
                    <a:pt x="558" y="184"/>
                  </a:lnTo>
                  <a:close/>
                </a:path>
              </a:pathLst>
            </a:custGeom>
            <a:solidFill>
              <a:schemeClr val="bg1"/>
            </a:solidFill>
            <a:ln w="6350">
              <a:solidFill>
                <a:srgbClr val="3769FF"/>
              </a:solidFill>
              <a:round/>
              <a:headEnd/>
              <a:tailEnd/>
            </a:ln>
          </p:spPr>
          <p:txBody>
            <a:bodyPr lIns="0" tIns="0" rIns="18283" bIns="91416"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3" name="Ohio">
              <a:extLst>
                <a:ext uri="{FF2B5EF4-FFF2-40B4-BE49-F238E27FC236}">
                  <a16:creationId xmlns:a16="http://schemas.microsoft.com/office/drawing/2014/main" id="{6E872A90-651E-7137-FCA8-493C1E883BBE}"/>
                </a:ext>
              </a:extLst>
            </p:cNvPr>
            <p:cNvSpPr>
              <a:spLocks noChangeAspect="1"/>
            </p:cNvSpPr>
            <p:nvPr/>
          </p:nvSpPr>
          <p:spPr bwMode="gray">
            <a:xfrm>
              <a:off x="8971924" y="2893242"/>
              <a:ext cx="607469" cy="742633"/>
            </a:xfrm>
            <a:custGeom>
              <a:avLst/>
              <a:gdLst/>
              <a:ahLst/>
              <a:cxnLst>
                <a:cxn ang="0">
                  <a:pos x="414" y="175"/>
                </a:cxn>
                <a:cxn ang="0">
                  <a:pos x="418" y="142"/>
                </a:cxn>
                <a:cxn ang="0">
                  <a:pos x="399" y="62"/>
                </a:cxn>
                <a:cxn ang="0">
                  <a:pos x="388" y="10"/>
                </a:cxn>
                <a:cxn ang="0">
                  <a:pos x="326" y="43"/>
                </a:cxn>
                <a:cxn ang="0">
                  <a:pos x="288" y="86"/>
                </a:cxn>
                <a:cxn ang="0">
                  <a:pos x="253" y="97"/>
                </a:cxn>
                <a:cxn ang="0">
                  <a:pos x="224" y="114"/>
                </a:cxn>
                <a:cxn ang="0">
                  <a:pos x="205" y="109"/>
                </a:cxn>
                <a:cxn ang="0">
                  <a:pos x="196" y="112"/>
                </a:cxn>
                <a:cxn ang="0">
                  <a:pos x="175" y="121"/>
                </a:cxn>
                <a:cxn ang="0">
                  <a:pos x="198" y="104"/>
                </a:cxn>
                <a:cxn ang="0">
                  <a:pos x="184" y="100"/>
                </a:cxn>
                <a:cxn ang="0">
                  <a:pos x="177" y="107"/>
                </a:cxn>
                <a:cxn ang="0">
                  <a:pos x="161" y="102"/>
                </a:cxn>
                <a:cxn ang="0">
                  <a:pos x="132" y="93"/>
                </a:cxn>
                <a:cxn ang="0">
                  <a:pos x="123" y="90"/>
                </a:cxn>
                <a:cxn ang="0">
                  <a:pos x="61" y="107"/>
                </a:cxn>
                <a:cxn ang="0">
                  <a:pos x="7" y="161"/>
                </a:cxn>
                <a:cxn ang="0">
                  <a:pos x="28" y="284"/>
                </a:cxn>
                <a:cxn ang="0">
                  <a:pos x="47" y="407"/>
                </a:cxn>
                <a:cxn ang="0">
                  <a:pos x="66" y="443"/>
                </a:cxn>
                <a:cxn ang="0">
                  <a:pos x="85" y="443"/>
                </a:cxn>
                <a:cxn ang="0">
                  <a:pos x="108" y="455"/>
                </a:cxn>
                <a:cxn ang="0">
                  <a:pos x="146" y="474"/>
                </a:cxn>
                <a:cxn ang="0">
                  <a:pos x="175" y="483"/>
                </a:cxn>
                <a:cxn ang="0">
                  <a:pos x="196" y="476"/>
                </a:cxn>
                <a:cxn ang="0">
                  <a:pos x="241" y="462"/>
                </a:cxn>
                <a:cxn ang="0">
                  <a:pos x="267" y="478"/>
                </a:cxn>
                <a:cxn ang="0">
                  <a:pos x="295" y="490"/>
                </a:cxn>
                <a:cxn ang="0">
                  <a:pos x="312" y="469"/>
                </a:cxn>
                <a:cxn ang="0">
                  <a:pos x="321" y="455"/>
                </a:cxn>
                <a:cxn ang="0">
                  <a:pos x="317" y="429"/>
                </a:cxn>
                <a:cxn ang="0">
                  <a:pos x="333" y="405"/>
                </a:cxn>
                <a:cxn ang="0">
                  <a:pos x="343" y="417"/>
                </a:cxn>
                <a:cxn ang="0">
                  <a:pos x="350" y="407"/>
                </a:cxn>
                <a:cxn ang="0">
                  <a:pos x="352" y="405"/>
                </a:cxn>
                <a:cxn ang="0">
                  <a:pos x="350" y="389"/>
                </a:cxn>
                <a:cxn ang="0">
                  <a:pos x="354" y="365"/>
                </a:cxn>
                <a:cxn ang="0">
                  <a:pos x="369" y="348"/>
                </a:cxn>
                <a:cxn ang="0">
                  <a:pos x="383" y="346"/>
                </a:cxn>
                <a:cxn ang="0">
                  <a:pos x="414" y="313"/>
                </a:cxn>
                <a:cxn ang="0">
                  <a:pos x="418" y="265"/>
                </a:cxn>
                <a:cxn ang="0">
                  <a:pos x="423" y="194"/>
                </a:cxn>
              </a:cxnLst>
              <a:rect l="0" t="0" r="r" b="b"/>
              <a:pathLst>
                <a:path w="425" h="490">
                  <a:moveTo>
                    <a:pt x="418" y="187"/>
                  </a:moveTo>
                  <a:lnTo>
                    <a:pt x="414" y="180"/>
                  </a:lnTo>
                  <a:lnTo>
                    <a:pt x="414" y="175"/>
                  </a:lnTo>
                  <a:lnTo>
                    <a:pt x="425" y="168"/>
                  </a:lnTo>
                  <a:lnTo>
                    <a:pt x="421" y="154"/>
                  </a:lnTo>
                  <a:lnTo>
                    <a:pt x="418" y="142"/>
                  </a:lnTo>
                  <a:lnTo>
                    <a:pt x="416" y="128"/>
                  </a:lnTo>
                  <a:lnTo>
                    <a:pt x="406" y="88"/>
                  </a:lnTo>
                  <a:lnTo>
                    <a:pt x="399" y="62"/>
                  </a:lnTo>
                  <a:lnTo>
                    <a:pt x="397" y="50"/>
                  </a:lnTo>
                  <a:lnTo>
                    <a:pt x="395" y="36"/>
                  </a:lnTo>
                  <a:lnTo>
                    <a:pt x="388" y="10"/>
                  </a:lnTo>
                  <a:lnTo>
                    <a:pt x="385" y="0"/>
                  </a:lnTo>
                  <a:lnTo>
                    <a:pt x="357" y="19"/>
                  </a:lnTo>
                  <a:lnTo>
                    <a:pt x="326" y="43"/>
                  </a:lnTo>
                  <a:lnTo>
                    <a:pt x="310" y="59"/>
                  </a:lnTo>
                  <a:lnTo>
                    <a:pt x="295" y="78"/>
                  </a:lnTo>
                  <a:lnTo>
                    <a:pt x="288" y="86"/>
                  </a:lnTo>
                  <a:lnTo>
                    <a:pt x="281" y="90"/>
                  </a:lnTo>
                  <a:lnTo>
                    <a:pt x="267" y="90"/>
                  </a:lnTo>
                  <a:lnTo>
                    <a:pt x="253" y="97"/>
                  </a:lnTo>
                  <a:lnTo>
                    <a:pt x="239" y="104"/>
                  </a:lnTo>
                  <a:lnTo>
                    <a:pt x="229" y="109"/>
                  </a:lnTo>
                  <a:lnTo>
                    <a:pt x="224" y="114"/>
                  </a:lnTo>
                  <a:lnTo>
                    <a:pt x="222" y="116"/>
                  </a:lnTo>
                  <a:lnTo>
                    <a:pt x="217" y="116"/>
                  </a:lnTo>
                  <a:lnTo>
                    <a:pt x="205" y="109"/>
                  </a:lnTo>
                  <a:lnTo>
                    <a:pt x="203" y="112"/>
                  </a:lnTo>
                  <a:lnTo>
                    <a:pt x="203" y="112"/>
                  </a:lnTo>
                  <a:lnTo>
                    <a:pt x="196" y="112"/>
                  </a:lnTo>
                  <a:lnTo>
                    <a:pt x="189" y="114"/>
                  </a:lnTo>
                  <a:lnTo>
                    <a:pt x="182" y="119"/>
                  </a:lnTo>
                  <a:lnTo>
                    <a:pt x="175" y="121"/>
                  </a:lnTo>
                  <a:lnTo>
                    <a:pt x="170" y="119"/>
                  </a:lnTo>
                  <a:lnTo>
                    <a:pt x="175" y="116"/>
                  </a:lnTo>
                  <a:lnTo>
                    <a:pt x="198" y="104"/>
                  </a:lnTo>
                  <a:lnTo>
                    <a:pt x="198" y="104"/>
                  </a:lnTo>
                  <a:lnTo>
                    <a:pt x="187" y="102"/>
                  </a:lnTo>
                  <a:lnTo>
                    <a:pt x="184" y="100"/>
                  </a:lnTo>
                  <a:lnTo>
                    <a:pt x="182" y="100"/>
                  </a:lnTo>
                  <a:lnTo>
                    <a:pt x="182" y="104"/>
                  </a:lnTo>
                  <a:lnTo>
                    <a:pt x="177" y="107"/>
                  </a:lnTo>
                  <a:lnTo>
                    <a:pt x="172" y="107"/>
                  </a:lnTo>
                  <a:lnTo>
                    <a:pt x="168" y="107"/>
                  </a:lnTo>
                  <a:lnTo>
                    <a:pt x="161" y="102"/>
                  </a:lnTo>
                  <a:lnTo>
                    <a:pt x="144" y="97"/>
                  </a:lnTo>
                  <a:lnTo>
                    <a:pt x="139" y="95"/>
                  </a:lnTo>
                  <a:lnTo>
                    <a:pt x="132" y="93"/>
                  </a:lnTo>
                  <a:lnTo>
                    <a:pt x="125" y="93"/>
                  </a:lnTo>
                  <a:lnTo>
                    <a:pt x="123" y="93"/>
                  </a:lnTo>
                  <a:lnTo>
                    <a:pt x="123" y="90"/>
                  </a:lnTo>
                  <a:lnTo>
                    <a:pt x="123" y="93"/>
                  </a:lnTo>
                  <a:lnTo>
                    <a:pt x="92" y="100"/>
                  </a:lnTo>
                  <a:lnTo>
                    <a:pt x="61" y="107"/>
                  </a:lnTo>
                  <a:lnTo>
                    <a:pt x="30" y="114"/>
                  </a:lnTo>
                  <a:lnTo>
                    <a:pt x="0" y="121"/>
                  </a:lnTo>
                  <a:lnTo>
                    <a:pt x="7" y="161"/>
                  </a:lnTo>
                  <a:lnTo>
                    <a:pt x="14" y="204"/>
                  </a:lnTo>
                  <a:lnTo>
                    <a:pt x="21" y="244"/>
                  </a:lnTo>
                  <a:lnTo>
                    <a:pt x="28" y="284"/>
                  </a:lnTo>
                  <a:lnTo>
                    <a:pt x="33" y="327"/>
                  </a:lnTo>
                  <a:lnTo>
                    <a:pt x="40" y="367"/>
                  </a:lnTo>
                  <a:lnTo>
                    <a:pt x="47" y="407"/>
                  </a:lnTo>
                  <a:lnTo>
                    <a:pt x="54" y="450"/>
                  </a:lnTo>
                  <a:lnTo>
                    <a:pt x="59" y="445"/>
                  </a:lnTo>
                  <a:lnTo>
                    <a:pt x="66" y="443"/>
                  </a:lnTo>
                  <a:lnTo>
                    <a:pt x="71" y="448"/>
                  </a:lnTo>
                  <a:lnTo>
                    <a:pt x="78" y="448"/>
                  </a:lnTo>
                  <a:lnTo>
                    <a:pt x="85" y="443"/>
                  </a:lnTo>
                  <a:lnTo>
                    <a:pt x="92" y="443"/>
                  </a:lnTo>
                  <a:lnTo>
                    <a:pt x="101" y="448"/>
                  </a:lnTo>
                  <a:lnTo>
                    <a:pt x="108" y="455"/>
                  </a:lnTo>
                  <a:lnTo>
                    <a:pt x="118" y="467"/>
                  </a:lnTo>
                  <a:lnTo>
                    <a:pt x="130" y="474"/>
                  </a:lnTo>
                  <a:lnTo>
                    <a:pt x="146" y="474"/>
                  </a:lnTo>
                  <a:lnTo>
                    <a:pt x="158" y="476"/>
                  </a:lnTo>
                  <a:lnTo>
                    <a:pt x="168" y="483"/>
                  </a:lnTo>
                  <a:lnTo>
                    <a:pt x="175" y="483"/>
                  </a:lnTo>
                  <a:lnTo>
                    <a:pt x="182" y="478"/>
                  </a:lnTo>
                  <a:lnTo>
                    <a:pt x="189" y="476"/>
                  </a:lnTo>
                  <a:lnTo>
                    <a:pt x="196" y="476"/>
                  </a:lnTo>
                  <a:lnTo>
                    <a:pt x="208" y="481"/>
                  </a:lnTo>
                  <a:lnTo>
                    <a:pt x="222" y="476"/>
                  </a:lnTo>
                  <a:lnTo>
                    <a:pt x="241" y="462"/>
                  </a:lnTo>
                  <a:lnTo>
                    <a:pt x="253" y="460"/>
                  </a:lnTo>
                  <a:lnTo>
                    <a:pt x="257" y="469"/>
                  </a:lnTo>
                  <a:lnTo>
                    <a:pt x="267" y="478"/>
                  </a:lnTo>
                  <a:lnTo>
                    <a:pt x="283" y="488"/>
                  </a:lnTo>
                  <a:lnTo>
                    <a:pt x="283" y="488"/>
                  </a:lnTo>
                  <a:lnTo>
                    <a:pt x="295" y="490"/>
                  </a:lnTo>
                  <a:lnTo>
                    <a:pt x="307" y="486"/>
                  </a:lnTo>
                  <a:lnTo>
                    <a:pt x="312" y="478"/>
                  </a:lnTo>
                  <a:lnTo>
                    <a:pt x="312" y="469"/>
                  </a:lnTo>
                  <a:lnTo>
                    <a:pt x="314" y="462"/>
                  </a:lnTo>
                  <a:lnTo>
                    <a:pt x="319" y="460"/>
                  </a:lnTo>
                  <a:lnTo>
                    <a:pt x="321" y="455"/>
                  </a:lnTo>
                  <a:lnTo>
                    <a:pt x="319" y="445"/>
                  </a:lnTo>
                  <a:lnTo>
                    <a:pt x="317" y="438"/>
                  </a:lnTo>
                  <a:lnTo>
                    <a:pt x="317" y="429"/>
                  </a:lnTo>
                  <a:lnTo>
                    <a:pt x="324" y="412"/>
                  </a:lnTo>
                  <a:lnTo>
                    <a:pt x="328" y="405"/>
                  </a:lnTo>
                  <a:lnTo>
                    <a:pt x="333" y="405"/>
                  </a:lnTo>
                  <a:lnTo>
                    <a:pt x="338" y="410"/>
                  </a:lnTo>
                  <a:lnTo>
                    <a:pt x="340" y="417"/>
                  </a:lnTo>
                  <a:lnTo>
                    <a:pt x="343" y="417"/>
                  </a:lnTo>
                  <a:lnTo>
                    <a:pt x="343" y="417"/>
                  </a:lnTo>
                  <a:lnTo>
                    <a:pt x="345" y="410"/>
                  </a:lnTo>
                  <a:lnTo>
                    <a:pt x="350" y="407"/>
                  </a:lnTo>
                  <a:lnTo>
                    <a:pt x="350" y="407"/>
                  </a:lnTo>
                  <a:lnTo>
                    <a:pt x="352" y="407"/>
                  </a:lnTo>
                  <a:lnTo>
                    <a:pt x="352" y="405"/>
                  </a:lnTo>
                  <a:lnTo>
                    <a:pt x="347" y="396"/>
                  </a:lnTo>
                  <a:lnTo>
                    <a:pt x="345" y="391"/>
                  </a:lnTo>
                  <a:lnTo>
                    <a:pt x="350" y="389"/>
                  </a:lnTo>
                  <a:lnTo>
                    <a:pt x="350" y="381"/>
                  </a:lnTo>
                  <a:lnTo>
                    <a:pt x="352" y="370"/>
                  </a:lnTo>
                  <a:lnTo>
                    <a:pt x="354" y="365"/>
                  </a:lnTo>
                  <a:lnTo>
                    <a:pt x="359" y="362"/>
                  </a:lnTo>
                  <a:lnTo>
                    <a:pt x="364" y="358"/>
                  </a:lnTo>
                  <a:lnTo>
                    <a:pt x="369" y="348"/>
                  </a:lnTo>
                  <a:lnTo>
                    <a:pt x="373" y="344"/>
                  </a:lnTo>
                  <a:lnTo>
                    <a:pt x="378" y="346"/>
                  </a:lnTo>
                  <a:lnTo>
                    <a:pt x="383" y="346"/>
                  </a:lnTo>
                  <a:lnTo>
                    <a:pt x="390" y="341"/>
                  </a:lnTo>
                  <a:lnTo>
                    <a:pt x="399" y="329"/>
                  </a:lnTo>
                  <a:lnTo>
                    <a:pt x="414" y="313"/>
                  </a:lnTo>
                  <a:lnTo>
                    <a:pt x="418" y="299"/>
                  </a:lnTo>
                  <a:lnTo>
                    <a:pt x="416" y="289"/>
                  </a:lnTo>
                  <a:lnTo>
                    <a:pt x="418" y="265"/>
                  </a:lnTo>
                  <a:lnTo>
                    <a:pt x="423" y="228"/>
                  </a:lnTo>
                  <a:lnTo>
                    <a:pt x="425" y="204"/>
                  </a:lnTo>
                  <a:lnTo>
                    <a:pt x="423" y="194"/>
                  </a:lnTo>
                  <a:lnTo>
                    <a:pt x="418" y="187"/>
                  </a:lnTo>
                  <a:close/>
                </a:path>
              </a:pathLst>
            </a:custGeom>
            <a:solidFill>
              <a:schemeClr val="bg1"/>
            </a:solidFill>
            <a:ln w="6350">
              <a:solidFill>
                <a:srgbClr val="3769FF"/>
              </a:solidFill>
              <a:round/>
              <a:headEnd/>
              <a:tailEnd/>
            </a:ln>
          </p:spPr>
          <p:txBody>
            <a:bodyPr lIns="127983" tIns="0" bIns="2742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4" name="Arkansas">
              <a:extLst>
                <a:ext uri="{FF2B5EF4-FFF2-40B4-BE49-F238E27FC236}">
                  <a16:creationId xmlns:a16="http://schemas.microsoft.com/office/drawing/2014/main" id="{63703525-F1D4-0B19-D175-230FF854B9DB}"/>
                </a:ext>
              </a:extLst>
            </p:cNvPr>
            <p:cNvSpPr>
              <a:spLocks noChangeAspect="1"/>
            </p:cNvSpPr>
            <p:nvPr/>
          </p:nvSpPr>
          <p:spPr bwMode="gray">
            <a:xfrm>
              <a:off x="7706958" y="4192095"/>
              <a:ext cx="730394" cy="725963"/>
            </a:xfrm>
            <a:custGeom>
              <a:avLst/>
              <a:gdLst/>
              <a:ahLst/>
              <a:cxnLst>
                <a:cxn ang="0">
                  <a:pos x="457" y="64"/>
                </a:cxn>
                <a:cxn ang="0">
                  <a:pos x="509" y="57"/>
                </a:cxn>
                <a:cxn ang="0">
                  <a:pos x="511" y="67"/>
                </a:cxn>
                <a:cxn ang="0">
                  <a:pos x="504" y="74"/>
                </a:cxn>
                <a:cxn ang="0">
                  <a:pos x="504" y="78"/>
                </a:cxn>
                <a:cxn ang="0">
                  <a:pos x="492" y="93"/>
                </a:cxn>
                <a:cxn ang="0">
                  <a:pos x="490" y="123"/>
                </a:cxn>
                <a:cxn ang="0">
                  <a:pos x="480" y="164"/>
                </a:cxn>
                <a:cxn ang="0">
                  <a:pos x="461" y="190"/>
                </a:cxn>
                <a:cxn ang="0">
                  <a:pos x="464" y="199"/>
                </a:cxn>
                <a:cxn ang="0">
                  <a:pos x="447" y="218"/>
                </a:cxn>
                <a:cxn ang="0">
                  <a:pos x="440" y="228"/>
                </a:cxn>
                <a:cxn ang="0">
                  <a:pos x="435" y="270"/>
                </a:cxn>
                <a:cxn ang="0">
                  <a:pos x="421" y="284"/>
                </a:cxn>
                <a:cxn ang="0">
                  <a:pos x="405" y="308"/>
                </a:cxn>
                <a:cxn ang="0">
                  <a:pos x="407" y="322"/>
                </a:cxn>
                <a:cxn ang="0">
                  <a:pos x="395" y="329"/>
                </a:cxn>
                <a:cxn ang="0">
                  <a:pos x="397" y="348"/>
                </a:cxn>
                <a:cxn ang="0">
                  <a:pos x="386" y="365"/>
                </a:cxn>
                <a:cxn ang="0">
                  <a:pos x="388" y="377"/>
                </a:cxn>
                <a:cxn ang="0">
                  <a:pos x="386" y="389"/>
                </a:cxn>
                <a:cxn ang="0">
                  <a:pos x="390" y="407"/>
                </a:cxn>
                <a:cxn ang="0">
                  <a:pos x="400" y="426"/>
                </a:cxn>
                <a:cxn ang="0">
                  <a:pos x="376" y="455"/>
                </a:cxn>
                <a:cxn ang="0">
                  <a:pos x="319" y="460"/>
                </a:cxn>
                <a:cxn ang="0">
                  <a:pos x="260" y="464"/>
                </a:cxn>
                <a:cxn ang="0">
                  <a:pos x="203" y="469"/>
                </a:cxn>
                <a:cxn ang="0">
                  <a:pos x="147" y="474"/>
                </a:cxn>
                <a:cxn ang="0">
                  <a:pos x="88" y="479"/>
                </a:cxn>
                <a:cxn ang="0">
                  <a:pos x="85" y="429"/>
                </a:cxn>
                <a:cxn ang="0">
                  <a:pos x="69" y="407"/>
                </a:cxn>
                <a:cxn ang="0">
                  <a:pos x="52" y="412"/>
                </a:cxn>
                <a:cxn ang="0">
                  <a:pos x="47" y="410"/>
                </a:cxn>
                <a:cxn ang="0">
                  <a:pos x="36" y="389"/>
                </a:cxn>
                <a:cxn ang="0">
                  <a:pos x="33" y="346"/>
                </a:cxn>
                <a:cxn ang="0">
                  <a:pos x="33" y="306"/>
                </a:cxn>
                <a:cxn ang="0">
                  <a:pos x="31" y="263"/>
                </a:cxn>
                <a:cxn ang="0">
                  <a:pos x="28" y="223"/>
                </a:cxn>
                <a:cxn ang="0">
                  <a:pos x="28" y="180"/>
                </a:cxn>
                <a:cxn ang="0">
                  <a:pos x="17" y="128"/>
                </a:cxn>
                <a:cxn ang="0">
                  <a:pos x="7" y="76"/>
                </a:cxn>
                <a:cxn ang="0">
                  <a:pos x="28" y="41"/>
                </a:cxn>
                <a:cxn ang="0">
                  <a:pos x="116" y="33"/>
                </a:cxn>
                <a:cxn ang="0">
                  <a:pos x="201" y="26"/>
                </a:cxn>
                <a:cxn ang="0">
                  <a:pos x="286" y="19"/>
                </a:cxn>
                <a:cxn ang="0">
                  <a:pos x="371" y="10"/>
                </a:cxn>
                <a:cxn ang="0">
                  <a:pos x="457" y="0"/>
                </a:cxn>
                <a:cxn ang="0">
                  <a:pos x="468" y="19"/>
                </a:cxn>
                <a:cxn ang="0">
                  <a:pos x="454" y="41"/>
                </a:cxn>
              </a:cxnLst>
              <a:rect l="0" t="0" r="r" b="b"/>
              <a:pathLst>
                <a:path w="511" h="479">
                  <a:moveTo>
                    <a:pt x="447" y="52"/>
                  </a:moveTo>
                  <a:lnTo>
                    <a:pt x="440" y="67"/>
                  </a:lnTo>
                  <a:lnTo>
                    <a:pt x="457" y="64"/>
                  </a:lnTo>
                  <a:lnTo>
                    <a:pt x="473" y="62"/>
                  </a:lnTo>
                  <a:lnTo>
                    <a:pt x="490" y="59"/>
                  </a:lnTo>
                  <a:lnTo>
                    <a:pt x="509" y="57"/>
                  </a:lnTo>
                  <a:lnTo>
                    <a:pt x="509" y="59"/>
                  </a:lnTo>
                  <a:lnTo>
                    <a:pt x="511" y="64"/>
                  </a:lnTo>
                  <a:lnTo>
                    <a:pt x="511" y="67"/>
                  </a:lnTo>
                  <a:lnTo>
                    <a:pt x="511" y="69"/>
                  </a:lnTo>
                  <a:lnTo>
                    <a:pt x="506" y="71"/>
                  </a:lnTo>
                  <a:lnTo>
                    <a:pt x="504" y="74"/>
                  </a:lnTo>
                  <a:lnTo>
                    <a:pt x="504" y="74"/>
                  </a:lnTo>
                  <a:lnTo>
                    <a:pt x="504" y="76"/>
                  </a:lnTo>
                  <a:lnTo>
                    <a:pt x="504" y="78"/>
                  </a:lnTo>
                  <a:lnTo>
                    <a:pt x="506" y="81"/>
                  </a:lnTo>
                  <a:lnTo>
                    <a:pt x="504" y="83"/>
                  </a:lnTo>
                  <a:lnTo>
                    <a:pt x="492" y="93"/>
                  </a:lnTo>
                  <a:lnTo>
                    <a:pt x="490" y="102"/>
                  </a:lnTo>
                  <a:lnTo>
                    <a:pt x="492" y="112"/>
                  </a:lnTo>
                  <a:lnTo>
                    <a:pt x="490" y="123"/>
                  </a:lnTo>
                  <a:lnTo>
                    <a:pt x="480" y="135"/>
                  </a:lnTo>
                  <a:lnTo>
                    <a:pt x="478" y="149"/>
                  </a:lnTo>
                  <a:lnTo>
                    <a:pt x="480" y="164"/>
                  </a:lnTo>
                  <a:lnTo>
                    <a:pt x="475" y="175"/>
                  </a:lnTo>
                  <a:lnTo>
                    <a:pt x="466" y="185"/>
                  </a:lnTo>
                  <a:lnTo>
                    <a:pt x="461" y="190"/>
                  </a:lnTo>
                  <a:lnTo>
                    <a:pt x="461" y="192"/>
                  </a:lnTo>
                  <a:lnTo>
                    <a:pt x="464" y="194"/>
                  </a:lnTo>
                  <a:lnTo>
                    <a:pt x="464" y="199"/>
                  </a:lnTo>
                  <a:lnTo>
                    <a:pt x="461" y="204"/>
                  </a:lnTo>
                  <a:lnTo>
                    <a:pt x="452" y="211"/>
                  </a:lnTo>
                  <a:lnTo>
                    <a:pt x="447" y="218"/>
                  </a:lnTo>
                  <a:lnTo>
                    <a:pt x="447" y="223"/>
                  </a:lnTo>
                  <a:lnTo>
                    <a:pt x="445" y="228"/>
                  </a:lnTo>
                  <a:lnTo>
                    <a:pt x="440" y="228"/>
                  </a:lnTo>
                  <a:lnTo>
                    <a:pt x="438" y="237"/>
                  </a:lnTo>
                  <a:lnTo>
                    <a:pt x="438" y="258"/>
                  </a:lnTo>
                  <a:lnTo>
                    <a:pt x="435" y="270"/>
                  </a:lnTo>
                  <a:lnTo>
                    <a:pt x="426" y="273"/>
                  </a:lnTo>
                  <a:lnTo>
                    <a:pt x="421" y="277"/>
                  </a:lnTo>
                  <a:lnTo>
                    <a:pt x="421" y="284"/>
                  </a:lnTo>
                  <a:lnTo>
                    <a:pt x="416" y="291"/>
                  </a:lnTo>
                  <a:lnTo>
                    <a:pt x="409" y="301"/>
                  </a:lnTo>
                  <a:lnTo>
                    <a:pt x="405" y="308"/>
                  </a:lnTo>
                  <a:lnTo>
                    <a:pt x="409" y="315"/>
                  </a:lnTo>
                  <a:lnTo>
                    <a:pt x="409" y="318"/>
                  </a:lnTo>
                  <a:lnTo>
                    <a:pt x="407" y="322"/>
                  </a:lnTo>
                  <a:lnTo>
                    <a:pt x="397" y="327"/>
                  </a:lnTo>
                  <a:lnTo>
                    <a:pt x="395" y="327"/>
                  </a:lnTo>
                  <a:lnTo>
                    <a:pt x="395" y="329"/>
                  </a:lnTo>
                  <a:lnTo>
                    <a:pt x="397" y="334"/>
                  </a:lnTo>
                  <a:lnTo>
                    <a:pt x="397" y="339"/>
                  </a:lnTo>
                  <a:lnTo>
                    <a:pt x="397" y="348"/>
                  </a:lnTo>
                  <a:lnTo>
                    <a:pt x="395" y="353"/>
                  </a:lnTo>
                  <a:lnTo>
                    <a:pt x="393" y="355"/>
                  </a:lnTo>
                  <a:lnTo>
                    <a:pt x="386" y="365"/>
                  </a:lnTo>
                  <a:lnTo>
                    <a:pt x="383" y="370"/>
                  </a:lnTo>
                  <a:lnTo>
                    <a:pt x="388" y="372"/>
                  </a:lnTo>
                  <a:lnTo>
                    <a:pt x="388" y="377"/>
                  </a:lnTo>
                  <a:lnTo>
                    <a:pt x="383" y="381"/>
                  </a:lnTo>
                  <a:lnTo>
                    <a:pt x="386" y="386"/>
                  </a:lnTo>
                  <a:lnTo>
                    <a:pt x="386" y="389"/>
                  </a:lnTo>
                  <a:lnTo>
                    <a:pt x="390" y="391"/>
                  </a:lnTo>
                  <a:lnTo>
                    <a:pt x="393" y="398"/>
                  </a:lnTo>
                  <a:lnTo>
                    <a:pt x="390" y="407"/>
                  </a:lnTo>
                  <a:lnTo>
                    <a:pt x="393" y="417"/>
                  </a:lnTo>
                  <a:lnTo>
                    <a:pt x="397" y="424"/>
                  </a:lnTo>
                  <a:lnTo>
                    <a:pt x="400" y="426"/>
                  </a:lnTo>
                  <a:lnTo>
                    <a:pt x="395" y="448"/>
                  </a:lnTo>
                  <a:lnTo>
                    <a:pt x="397" y="452"/>
                  </a:lnTo>
                  <a:lnTo>
                    <a:pt x="376" y="455"/>
                  </a:lnTo>
                  <a:lnTo>
                    <a:pt x="357" y="455"/>
                  </a:lnTo>
                  <a:lnTo>
                    <a:pt x="338" y="457"/>
                  </a:lnTo>
                  <a:lnTo>
                    <a:pt x="319" y="460"/>
                  </a:lnTo>
                  <a:lnTo>
                    <a:pt x="298" y="462"/>
                  </a:lnTo>
                  <a:lnTo>
                    <a:pt x="279" y="464"/>
                  </a:lnTo>
                  <a:lnTo>
                    <a:pt x="260" y="464"/>
                  </a:lnTo>
                  <a:lnTo>
                    <a:pt x="241" y="467"/>
                  </a:lnTo>
                  <a:lnTo>
                    <a:pt x="222" y="469"/>
                  </a:lnTo>
                  <a:lnTo>
                    <a:pt x="203" y="469"/>
                  </a:lnTo>
                  <a:lnTo>
                    <a:pt x="185" y="471"/>
                  </a:lnTo>
                  <a:lnTo>
                    <a:pt x="166" y="474"/>
                  </a:lnTo>
                  <a:lnTo>
                    <a:pt x="147" y="474"/>
                  </a:lnTo>
                  <a:lnTo>
                    <a:pt x="125" y="476"/>
                  </a:lnTo>
                  <a:lnTo>
                    <a:pt x="107" y="479"/>
                  </a:lnTo>
                  <a:lnTo>
                    <a:pt x="88" y="479"/>
                  </a:lnTo>
                  <a:lnTo>
                    <a:pt x="88" y="462"/>
                  </a:lnTo>
                  <a:lnTo>
                    <a:pt x="85" y="445"/>
                  </a:lnTo>
                  <a:lnTo>
                    <a:pt x="85" y="429"/>
                  </a:lnTo>
                  <a:lnTo>
                    <a:pt x="83" y="410"/>
                  </a:lnTo>
                  <a:lnTo>
                    <a:pt x="78" y="407"/>
                  </a:lnTo>
                  <a:lnTo>
                    <a:pt x="69" y="407"/>
                  </a:lnTo>
                  <a:lnTo>
                    <a:pt x="62" y="407"/>
                  </a:lnTo>
                  <a:lnTo>
                    <a:pt x="57" y="407"/>
                  </a:lnTo>
                  <a:lnTo>
                    <a:pt x="52" y="412"/>
                  </a:lnTo>
                  <a:lnTo>
                    <a:pt x="50" y="412"/>
                  </a:lnTo>
                  <a:lnTo>
                    <a:pt x="47" y="412"/>
                  </a:lnTo>
                  <a:lnTo>
                    <a:pt x="47" y="410"/>
                  </a:lnTo>
                  <a:lnTo>
                    <a:pt x="43" y="407"/>
                  </a:lnTo>
                  <a:lnTo>
                    <a:pt x="36" y="403"/>
                  </a:lnTo>
                  <a:lnTo>
                    <a:pt x="36" y="389"/>
                  </a:lnTo>
                  <a:lnTo>
                    <a:pt x="36" y="374"/>
                  </a:lnTo>
                  <a:lnTo>
                    <a:pt x="36" y="360"/>
                  </a:lnTo>
                  <a:lnTo>
                    <a:pt x="33" y="346"/>
                  </a:lnTo>
                  <a:lnTo>
                    <a:pt x="33" y="334"/>
                  </a:lnTo>
                  <a:lnTo>
                    <a:pt x="33" y="320"/>
                  </a:lnTo>
                  <a:lnTo>
                    <a:pt x="33" y="306"/>
                  </a:lnTo>
                  <a:lnTo>
                    <a:pt x="33" y="291"/>
                  </a:lnTo>
                  <a:lnTo>
                    <a:pt x="31" y="277"/>
                  </a:lnTo>
                  <a:lnTo>
                    <a:pt x="31" y="263"/>
                  </a:lnTo>
                  <a:lnTo>
                    <a:pt x="31" y="251"/>
                  </a:lnTo>
                  <a:lnTo>
                    <a:pt x="31" y="237"/>
                  </a:lnTo>
                  <a:lnTo>
                    <a:pt x="28" y="223"/>
                  </a:lnTo>
                  <a:lnTo>
                    <a:pt x="28" y="209"/>
                  </a:lnTo>
                  <a:lnTo>
                    <a:pt x="28" y="194"/>
                  </a:lnTo>
                  <a:lnTo>
                    <a:pt x="28" y="180"/>
                  </a:lnTo>
                  <a:lnTo>
                    <a:pt x="24" y="164"/>
                  </a:lnTo>
                  <a:lnTo>
                    <a:pt x="21" y="147"/>
                  </a:lnTo>
                  <a:lnTo>
                    <a:pt x="17" y="128"/>
                  </a:lnTo>
                  <a:lnTo>
                    <a:pt x="14" y="112"/>
                  </a:lnTo>
                  <a:lnTo>
                    <a:pt x="12" y="95"/>
                  </a:lnTo>
                  <a:lnTo>
                    <a:pt x="7" y="76"/>
                  </a:lnTo>
                  <a:lnTo>
                    <a:pt x="5" y="59"/>
                  </a:lnTo>
                  <a:lnTo>
                    <a:pt x="0" y="41"/>
                  </a:lnTo>
                  <a:lnTo>
                    <a:pt x="28" y="41"/>
                  </a:lnTo>
                  <a:lnTo>
                    <a:pt x="57" y="38"/>
                  </a:lnTo>
                  <a:lnTo>
                    <a:pt x="88" y="36"/>
                  </a:lnTo>
                  <a:lnTo>
                    <a:pt x="116" y="33"/>
                  </a:lnTo>
                  <a:lnTo>
                    <a:pt x="144" y="31"/>
                  </a:lnTo>
                  <a:lnTo>
                    <a:pt x="173" y="29"/>
                  </a:lnTo>
                  <a:lnTo>
                    <a:pt x="201" y="26"/>
                  </a:lnTo>
                  <a:lnTo>
                    <a:pt x="230" y="24"/>
                  </a:lnTo>
                  <a:lnTo>
                    <a:pt x="258" y="22"/>
                  </a:lnTo>
                  <a:lnTo>
                    <a:pt x="286" y="19"/>
                  </a:lnTo>
                  <a:lnTo>
                    <a:pt x="315" y="14"/>
                  </a:lnTo>
                  <a:lnTo>
                    <a:pt x="343" y="12"/>
                  </a:lnTo>
                  <a:lnTo>
                    <a:pt x="371" y="10"/>
                  </a:lnTo>
                  <a:lnTo>
                    <a:pt x="400" y="7"/>
                  </a:lnTo>
                  <a:lnTo>
                    <a:pt x="428" y="3"/>
                  </a:lnTo>
                  <a:lnTo>
                    <a:pt x="457" y="0"/>
                  </a:lnTo>
                  <a:lnTo>
                    <a:pt x="461" y="10"/>
                  </a:lnTo>
                  <a:lnTo>
                    <a:pt x="466" y="14"/>
                  </a:lnTo>
                  <a:lnTo>
                    <a:pt x="468" y="19"/>
                  </a:lnTo>
                  <a:lnTo>
                    <a:pt x="466" y="24"/>
                  </a:lnTo>
                  <a:lnTo>
                    <a:pt x="461" y="36"/>
                  </a:lnTo>
                  <a:lnTo>
                    <a:pt x="454" y="41"/>
                  </a:lnTo>
                  <a:lnTo>
                    <a:pt x="452" y="48"/>
                  </a:lnTo>
                  <a:lnTo>
                    <a:pt x="447" y="52"/>
                  </a:lnTo>
                  <a:close/>
                </a:path>
              </a:pathLst>
            </a:custGeom>
            <a:solidFill>
              <a:schemeClr val="bg1"/>
            </a:solidFill>
            <a:ln w="6350">
              <a:solidFill>
                <a:srgbClr val="3769FF"/>
              </a:solidFill>
              <a:round/>
              <a:headEnd/>
              <a:tailEnd/>
            </a:ln>
          </p:spPr>
          <p:txBody>
            <a:bodyPr lIns="82275" rIns="137124"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5" name="North Carolina">
              <a:extLst>
                <a:ext uri="{FF2B5EF4-FFF2-40B4-BE49-F238E27FC236}">
                  <a16:creationId xmlns:a16="http://schemas.microsoft.com/office/drawing/2014/main" id="{42655690-01EB-0993-5777-F3A043F94100}"/>
                </a:ext>
              </a:extLst>
            </p:cNvPr>
            <p:cNvSpPr>
              <a:spLocks noChangeAspect="1" noEditPoints="1"/>
            </p:cNvSpPr>
            <p:nvPr/>
          </p:nvSpPr>
          <p:spPr bwMode="gray">
            <a:xfrm>
              <a:off x="9244927" y="3732874"/>
              <a:ext cx="1260678" cy="621389"/>
            </a:xfrm>
            <a:custGeom>
              <a:avLst/>
              <a:gdLst/>
              <a:ahLst/>
              <a:cxnLst>
                <a:cxn ang="0">
                  <a:pos x="800" y="256"/>
                </a:cxn>
                <a:cxn ang="0">
                  <a:pos x="804" y="256"/>
                </a:cxn>
                <a:cxn ang="0">
                  <a:pos x="842" y="95"/>
                </a:cxn>
                <a:cxn ang="0">
                  <a:pos x="816" y="85"/>
                </a:cxn>
                <a:cxn ang="0">
                  <a:pos x="807" y="90"/>
                </a:cxn>
                <a:cxn ang="0">
                  <a:pos x="762" y="93"/>
                </a:cxn>
                <a:cxn ang="0">
                  <a:pos x="731" y="67"/>
                </a:cxn>
                <a:cxn ang="0">
                  <a:pos x="767" y="78"/>
                </a:cxn>
                <a:cxn ang="0">
                  <a:pos x="783" y="59"/>
                </a:cxn>
                <a:cxn ang="0">
                  <a:pos x="807" y="45"/>
                </a:cxn>
                <a:cxn ang="0">
                  <a:pos x="797" y="19"/>
                </a:cxn>
                <a:cxn ang="0">
                  <a:pos x="700" y="31"/>
                </a:cxn>
                <a:cxn ang="0">
                  <a:pos x="523" y="78"/>
                </a:cxn>
                <a:cxn ang="0">
                  <a:pos x="343" y="121"/>
                </a:cxn>
                <a:cxn ang="0">
                  <a:pos x="230" y="154"/>
                </a:cxn>
                <a:cxn ang="0">
                  <a:pos x="220" y="183"/>
                </a:cxn>
                <a:cxn ang="0">
                  <a:pos x="182" y="218"/>
                </a:cxn>
                <a:cxn ang="0">
                  <a:pos x="156" y="244"/>
                </a:cxn>
                <a:cxn ang="0">
                  <a:pos x="142" y="239"/>
                </a:cxn>
                <a:cxn ang="0">
                  <a:pos x="126" y="263"/>
                </a:cxn>
                <a:cxn ang="0">
                  <a:pos x="71" y="310"/>
                </a:cxn>
                <a:cxn ang="0">
                  <a:pos x="22" y="360"/>
                </a:cxn>
                <a:cxn ang="0">
                  <a:pos x="3" y="403"/>
                </a:cxn>
                <a:cxn ang="0">
                  <a:pos x="128" y="377"/>
                </a:cxn>
                <a:cxn ang="0">
                  <a:pos x="187" y="341"/>
                </a:cxn>
                <a:cxn ang="0">
                  <a:pos x="246" y="327"/>
                </a:cxn>
                <a:cxn ang="0">
                  <a:pos x="327" y="313"/>
                </a:cxn>
                <a:cxn ang="0">
                  <a:pos x="343" y="315"/>
                </a:cxn>
                <a:cxn ang="0">
                  <a:pos x="381" y="344"/>
                </a:cxn>
                <a:cxn ang="0">
                  <a:pos x="454" y="329"/>
                </a:cxn>
                <a:cxn ang="0">
                  <a:pos x="532" y="355"/>
                </a:cxn>
                <a:cxn ang="0">
                  <a:pos x="618" y="410"/>
                </a:cxn>
                <a:cxn ang="0">
                  <a:pos x="677" y="367"/>
                </a:cxn>
                <a:cxn ang="0">
                  <a:pos x="689" y="336"/>
                </a:cxn>
                <a:cxn ang="0">
                  <a:pos x="717" y="294"/>
                </a:cxn>
                <a:cxn ang="0">
                  <a:pos x="726" y="284"/>
                </a:cxn>
                <a:cxn ang="0">
                  <a:pos x="771" y="258"/>
                </a:cxn>
                <a:cxn ang="0">
                  <a:pos x="804" y="230"/>
                </a:cxn>
                <a:cxn ang="0">
                  <a:pos x="745" y="223"/>
                </a:cxn>
                <a:cxn ang="0">
                  <a:pos x="778" y="201"/>
                </a:cxn>
                <a:cxn ang="0">
                  <a:pos x="774" y="173"/>
                </a:cxn>
                <a:cxn ang="0">
                  <a:pos x="764" y="159"/>
                </a:cxn>
                <a:cxn ang="0">
                  <a:pos x="781" y="164"/>
                </a:cxn>
                <a:cxn ang="0">
                  <a:pos x="819" y="154"/>
                </a:cxn>
                <a:cxn ang="0">
                  <a:pos x="804" y="0"/>
                </a:cxn>
                <a:cxn ang="0">
                  <a:pos x="861" y="83"/>
                </a:cxn>
                <a:cxn ang="0">
                  <a:pos x="871" y="93"/>
                </a:cxn>
                <a:cxn ang="0">
                  <a:pos x="880" y="149"/>
                </a:cxn>
                <a:cxn ang="0">
                  <a:pos x="880" y="126"/>
                </a:cxn>
                <a:cxn ang="0">
                  <a:pos x="849" y="83"/>
                </a:cxn>
                <a:cxn ang="0">
                  <a:pos x="849" y="171"/>
                </a:cxn>
              </a:cxnLst>
              <a:rect l="0" t="0" r="r" b="b"/>
              <a:pathLst>
                <a:path w="882" h="410">
                  <a:moveTo>
                    <a:pt x="786" y="254"/>
                  </a:moveTo>
                  <a:lnTo>
                    <a:pt x="786" y="256"/>
                  </a:lnTo>
                  <a:lnTo>
                    <a:pt x="793" y="256"/>
                  </a:lnTo>
                  <a:lnTo>
                    <a:pt x="797" y="256"/>
                  </a:lnTo>
                  <a:lnTo>
                    <a:pt x="800" y="256"/>
                  </a:lnTo>
                  <a:lnTo>
                    <a:pt x="790" y="254"/>
                  </a:lnTo>
                  <a:lnTo>
                    <a:pt x="786" y="254"/>
                  </a:lnTo>
                  <a:close/>
                  <a:moveTo>
                    <a:pt x="807" y="239"/>
                  </a:moveTo>
                  <a:lnTo>
                    <a:pt x="802" y="258"/>
                  </a:lnTo>
                  <a:lnTo>
                    <a:pt x="804" y="256"/>
                  </a:lnTo>
                  <a:lnTo>
                    <a:pt x="814" y="232"/>
                  </a:lnTo>
                  <a:lnTo>
                    <a:pt x="823" y="211"/>
                  </a:lnTo>
                  <a:lnTo>
                    <a:pt x="819" y="216"/>
                  </a:lnTo>
                  <a:lnTo>
                    <a:pt x="807" y="239"/>
                  </a:lnTo>
                  <a:close/>
                  <a:moveTo>
                    <a:pt x="842" y="95"/>
                  </a:moveTo>
                  <a:lnTo>
                    <a:pt x="838" y="85"/>
                  </a:lnTo>
                  <a:lnTo>
                    <a:pt x="835" y="78"/>
                  </a:lnTo>
                  <a:lnTo>
                    <a:pt x="830" y="74"/>
                  </a:lnTo>
                  <a:lnTo>
                    <a:pt x="826" y="74"/>
                  </a:lnTo>
                  <a:lnTo>
                    <a:pt x="816" y="85"/>
                  </a:lnTo>
                  <a:lnTo>
                    <a:pt x="819" y="109"/>
                  </a:lnTo>
                  <a:lnTo>
                    <a:pt x="816" y="114"/>
                  </a:lnTo>
                  <a:lnTo>
                    <a:pt x="812" y="114"/>
                  </a:lnTo>
                  <a:lnTo>
                    <a:pt x="809" y="102"/>
                  </a:lnTo>
                  <a:lnTo>
                    <a:pt x="807" y="90"/>
                  </a:lnTo>
                  <a:lnTo>
                    <a:pt x="804" y="78"/>
                  </a:lnTo>
                  <a:lnTo>
                    <a:pt x="790" y="81"/>
                  </a:lnTo>
                  <a:lnTo>
                    <a:pt x="786" y="85"/>
                  </a:lnTo>
                  <a:lnTo>
                    <a:pt x="776" y="90"/>
                  </a:lnTo>
                  <a:lnTo>
                    <a:pt x="762" y="93"/>
                  </a:lnTo>
                  <a:lnTo>
                    <a:pt x="752" y="97"/>
                  </a:lnTo>
                  <a:lnTo>
                    <a:pt x="741" y="100"/>
                  </a:lnTo>
                  <a:lnTo>
                    <a:pt x="738" y="90"/>
                  </a:lnTo>
                  <a:lnTo>
                    <a:pt x="733" y="78"/>
                  </a:lnTo>
                  <a:lnTo>
                    <a:pt x="731" y="67"/>
                  </a:lnTo>
                  <a:lnTo>
                    <a:pt x="733" y="76"/>
                  </a:lnTo>
                  <a:lnTo>
                    <a:pt x="741" y="83"/>
                  </a:lnTo>
                  <a:lnTo>
                    <a:pt x="755" y="88"/>
                  </a:lnTo>
                  <a:lnTo>
                    <a:pt x="762" y="83"/>
                  </a:lnTo>
                  <a:lnTo>
                    <a:pt x="767" y="78"/>
                  </a:lnTo>
                  <a:lnTo>
                    <a:pt x="767" y="69"/>
                  </a:lnTo>
                  <a:lnTo>
                    <a:pt x="774" y="67"/>
                  </a:lnTo>
                  <a:lnTo>
                    <a:pt x="783" y="67"/>
                  </a:lnTo>
                  <a:lnTo>
                    <a:pt x="776" y="57"/>
                  </a:lnTo>
                  <a:lnTo>
                    <a:pt x="783" y="59"/>
                  </a:lnTo>
                  <a:lnTo>
                    <a:pt x="790" y="59"/>
                  </a:lnTo>
                  <a:lnTo>
                    <a:pt x="788" y="50"/>
                  </a:lnTo>
                  <a:lnTo>
                    <a:pt x="786" y="43"/>
                  </a:lnTo>
                  <a:lnTo>
                    <a:pt x="797" y="45"/>
                  </a:lnTo>
                  <a:lnTo>
                    <a:pt x="807" y="45"/>
                  </a:lnTo>
                  <a:lnTo>
                    <a:pt x="816" y="48"/>
                  </a:lnTo>
                  <a:lnTo>
                    <a:pt x="823" y="55"/>
                  </a:lnTo>
                  <a:lnTo>
                    <a:pt x="814" y="36"/>
                  </a:lnTo>
                  <a:lnTo>
                    <a:pt x="804" y="24"/>
                  </a:lnTo>
                  <a:lnTo>
                    <a:pt x="797" y="19"/>
                  </a:lnTo>
                  <a:lnTo>
                    <a:pt x="795" y="14"/>
                  </a:lnTo>
                  <a:lnTo>
                    <a:pt x="795" y="5"/>
                  </a:lnTo>
                  <a:lnTo>
                    <a:pt x="771" y="12"/>
                  </a:lnTo>
                  <a:lnTo>
                    <a:pt x="736" y="22"/>
                  </a:lnTo>
                  <a:lnTo>
                    <a:pt x="700" y="31"/>
                  </a:lnTo>
                  <a:lnTo>
                    <a:pt x="665" y="40"/>
                  </a:lnTo>
                  <a:lnTo>
                    <a:pt x="629" y="50"/>
                  </a:lnTo>
                  <a:lnTo>
                    <a:pt x="594" y="59"/>
                  </a:lnTo>
                  <a:lnTo>
                    <a:pt x="558" y="69"/>
                  </a:lnTo>
                  <a:lnTo>
                    <a:pt x="523" y="78"/>
                  </a:lnTo>
                  <a:lnTo>
                    <a:pt x="485" y="88"/>
                  </a:lnTo>
                  <a:lnTo>
                    <a:pt x="450" y="95"/>
                  </a:lnTo>
                  <a:lnTo>
                    <a:pt x="414" y="104"/>
                  </a:lnTo>
                  <a:lnTo>
                    <a:pt x="379" y="114"/>
                  </a:lnTo>
                  <a:lnTo>
                    <a:pt x="343" y="121"/>
                  </a:lnTo>
                  <a:lnTo>
                    <a:pt x="308" y="128"/>
                  </a:lnTo>
                  <a:lnTo>
                    <a:pt x="272" y="138"/>
                  </a:lnTo>
                  <a:lnTo>
                    <a:pt x="234" y="145"/>
                  </a:lnTo>
                  <a:lnTo>
                    <a:pt x="232" y="142"/>
                  </a:lnTo>
                  <a:lnTo>
                    <a:pt x="230" y="154"/>
                  </a:lnTo>
                  <a:lnTo>
                    <a:pt x="232" y="161"/>
                  </a:lnTo>
                  <a:lnTo>
                    <a:pt x="230" y="171"/>
                  </a:lnTo>
                  <a:lnTo>
                    <a:pt x="232" y="178"/>
                  </a:lnTo>
                  <a:lnTo>
                    <a:pt x="225" y="180"/>
                  </a:lnTo>
                  <a:lnTo>
                    <a:pt x="220" y="183"/>
                  </a:lnTo>
                  <a:lnTo>
                    <a:pt x="215" y="187"/>
                  </a:lnTo>
                  <a:lnTo>
                    <a:pt x="206" y="213"/>
                  </a:lnTo>
                  <a:lnTo>
                    <a:pt x="201" y="216"/>
                  </a:lnTo>
                  <a:lnTo>
                    <a:pt x="192" y="213"/>
                  </a:lnTo>
                  <a:lnTo>
                    <a:pt x="182" y="218"/>
                  </a:lnTo>
                  <a:lnTo>
                    <a:pt x="175" y="223"/>
                  </a:lnTo>
                  <a:lnTo>
                    <a:pt x="166" y="237"/>
                  </a:lnTo>
                  <a:lnTo>
                    <a:pt x="163" y="242"/>
                  </a:lnTo>
                  <a:lnTo>
                    <a:pt x="159" y="244"/>
                  </a:lnTo>
                  <a:lnTo>
                    <a:pt x="156" y="244"/>
                  </a:lnTo>
                  <a:lnTo>
                    <a:pt x="156" y="242"/>
                  </a:lnTo>
                  <a:lnTo>
                    <a:pt x="154" y="237"/>
                  </a:lnTo>
                  <a:lnTo>
                    <a:pt x="152" y="235"/>
                  </a:lnTo>
                  <a:lnTo>
                    <a:pt x="149" y="235"/>
                  </a:lnTo>
                  <a:lnTo>
                    <a:pt x="142" y="239"/>
                  </a:lnTo>
                  <a:lnTo>
                    <a:pt x="137" y="244"/>
                  </a:lnTo>
                  <a:lnTo>
                    <a:pt x="133" y="251"/>
                  </a:lnTo>
                  <a:lnTo>
                    <a:pt x="126" y="254"/>
                  </a:lnTo>
                  <a:lnTo>
                    <a:pt x="126" y="254"/>
                  </a:lnTo>
                  <a:lnTo>
                    <a:pt x="126" y="263"/>
                  </a:lnTo>
                  <a:lnTo>
                    <a:pt x="123" y="268"/>
                  </a:lnTo>
                  <a:lnTo>
                    <a:pt x="119" y="273"/>
                  </a:lnTo>
                  <a:lnTo>
                    <a:pt x="107" y="280"/>
                  </a:lnTo>
                  <a:lnTo>
                    <a:pt x="92" y="294"/>
                  </a:lnTo>
                  <a:lnTo>
                    <a:pt x="71" y="310"/>
                  </a:lnTo>
                  <a:lnTo>
                    <a:pt x="50" y="320"/>
                  </a:lnTo>
                  <a:lnTo>
                    <a:pt x="43" y="322"/>
                  </a:lnTo>
                  <a:lnTo>
                    <a:pt x="36" y="327"/>
                  </a:lnTo>
                  <a:lnTo>
                    <a:pt x="26" y="344"/>
                  </a:lnTo>
                  <a:lnTo>
                    <a:pt x="22" y="360"/>
                  </a:lnTo>
                  <a:lnTo>
                    <a:pt x="17" y="365"/>
                  </a:lnTo>
                  <a:lnTo>
                    <a:pt x="5" y="367"/>
                  </a:lnTo>
                  <a:lnTo>
                    <a:pt x="3" y="367"/>
                  </a:lnTo>
                  <a:lnTo>
                    <a:pt x="0" y="374"/>
                  </a:lnTo>
                  <a:lnTo>
                    <a:pt x="3" y="403"/>
                  </a:lnTo>
                  <a:lnTo>
                    <a:pt x="33" y="396"/>
                  </a:lnTo>
                  <a:lnTo>
                    <a:pt x="64" y="389"/>
                  </a:lnTo>
                  <a:lnTo>
                    <a:pt x="95" y="384"/>
                  </a:lnTo>
                  <a:lnTo>
                    <a:pt x="126" y="377"/>
                  </a:lnTo>
                  <a:lnTo>
                    <a:pt x="128" y="377"/>
                  </a:lnTo>
                  <a:lnTo>
                    <a:pt x="142" y="367"/>
                  </a:lnTo>
                  <a:lnTo>
                    <a:pt x="159" y="358"/>
                  </a:lnTo>
                  <a:lnTo>
                    <a:pt x="161" y="358"/>
                  </a:lnTo>
                  <a:lnTo>
                    <a:pt x="171" y="351"/>
                  </a:lnTo>
                  <a:lnTo>
                    <a:pt x="187" y="341"/>
                  </a:lnTo>
                  <a:lnTo>
                    <a:pt x="194" y="334"/>
                  </a:lnTo>
                  <a:lnTo>
                    <a:pt x="199" y="334"/>
                  </a:lnTo>
                  <a:lnTo>
                    <a:pt x="213" y="332"/>
                  </a:lnTo>
                  <a:lnTo>
                    <a:pt x="230" y="329"/>
                  </a:lnTo>
                  <a:lnTo>
                    <a:pt x="246" y="327"/>
                  </a:lnTo>
                  <a:lnTo>
                    <a:pt x="263" y="325"/>
                  </a:lnTo>
                  <a:lnTo>
                    <a:pt x="279" y="322"/>
                  </a:lnTo>
                  <a:lnTo>
                    <a:pt x="296" y="317"/>
                  </a:lnTo>
                  <a:lnTo>
                    <a:pt x="312" y="315"/>
                  </a:lnTo>
                  <a:lnTo>
                    <a:pt x="327" y="313"/>
                  </a:lnTo>
                  <a:lnTo>
                    <a:pt x="331" y="313"/>
                  </a:lnTo>
                  <a:lnTo>
                    <a:pt x="331" y="315"/>
                  </a:lnTo>
                  <a:lnTo>
                    <a:pt x="334" y="320"/>
                  </a:lnTo>
                  <a:lnTo>
                    <a:pt x="334" y="322"/>
                  </a:lnTo>
                  <a:lnTo>
                    <a:pt x="343" y="315"/>
                  </a:lnTo>
                  <a:lnTo>
                    <a:pt x="350" y="320"/>
                  </a:lnTo>
                  <a:lnTo>
                    <a:pt x="362" y="329"/>
                  </a:lnTo>
                  <a:lnTo>
                    <a:pt x="364" y="336"/>
                  </a:lnTo>
                  <a:lnTo>
                    <a:pt x="367" y="346"/>
                  </a:lnTo>
                  <a:lnTo>
                    <a:pt x="381" y="344"/>
                  </a:lnTo>
                  <a:lnTo>
                    <a:pt x="395" y="341"/>
                  </a:lnTo>
                  <a:lnTo>
                    <a:pt x="409" y="336"/>
                  </a:lnTo>
                  <a:lnTo>
                    <a:pt x="424" y="334"/>
                  </a:lnTo>
                  <a:lnTo>
                    <a:pt x="438" y="332"/>
                  </a:lnTo>
                  <a:lnTo>
                    <a:pt x="454" y="329"/>
                  </a:lnTo>
                  <a:lnTo>
                    <a:pt x="469" y="325"/>
                  </a:lnTo>
                  <a:lnTo>
                    <a:pt x="483" y="322"/>
                  </a:lnTo>
                  <a:lnTo>
                    <a:pt x="499" y="334"/>
                  </a:lnTo>
                  <a:lnTo>
                    <a:pt x="516" y="344"/>
                  </a:lnTo>
                  <a:lnTo>
                    <a:pt x="532" y="355"/>
                  </a:lnTo>
                  <a:lnTo>
                    <a:pt x="549" y="365"/>
                  </a:lnTo>
                  <a:lnTo>
                    <a:pt x="566" y="377"/>
                  </a:lnTo>
                  <a:lnTo>
                    <a:pt x="584" y="386"/>
                  </a:lnTo>
                  <a:lnTo>
                    <a:pt x="601" y="398"/>
                  </a:lnTo>
                  <a:lnTo>
                    <a:pt x="618" y="410"/>
                  </a:lnTo>
                  <a:lnTo>
                    <a:pt x="634" y="400"/>
                  </a:lnTo>
                  <a:lnTo>
                    <a:pt x="674" y="389"/>
                  </a:lnTo>
                  <a:lnTo>
                    <a:pt x="674" y="379"/>
                  </a:lnTo>
                  <a:lnTo>
                    <a:pt x="672" y="355"/>
                  </a:lnTo>
                  <a:lnTo>
                    <a:pt x="677" y="367"/>
                  </a:lnTo>
                  <a:lnTo>
                    <a:pt x="679" y="377"/>
                  </a:lnTo>
                  <a:lnTo>
                    <a:pt x="681" y="384"/>
                  </a:lnTo>
                  <a:lnTo>
                    <a:pt x="681" y="370"/>
                  </a:lnTo>
                  <a:lnTo>
                    <a:pt x="681" y="355"/>
                  </a:lnTo>
                  <a:lnTo>
                    <a:pt x="689" y="336"/>
                  </a:lnTo>
                  <a:lnTo>
                    <a:pt x="693" y="329"/>
                  </a:lnTo>
                  <a:lnTo>
                    <a:pt x="698" y="325"/>
                  </a:lnTo>
                  <a:lnTo>
                    <a:pt x="707" y="308"/>
                  </a:lnTo>
                  <a:lnTo>
                    <a:pt x="719" y="296"/>
                  </a:lnTo>
                  <a:lnTo>
                    <a:pt x="717" y="294"/>
                  </a:lnTo>
                  <a:lnTo>
                    <a:pt x="715" y="289"/>
                  </a:lnTo>
                  <a:lnTo>
                    <a:pt x="710" y="270"/>
                  </a:lnTo>
                  <a:lnTo>
                    <a:pt x="715" y="275"/>
                  </a:lnTo>
                  <a:lnTo>
                    <a:pt x="719" y="284"/>
                  </a:lnTo>
                  <a:lnTo>
                    <a:pt x="726" y="284"/>
                  </a:lnTo>
                  <a:lnTo>
                    <a:pt x="729" y="282"/>
                  </a:lnTo>
                  <a:lnTo>
                    <a:pt x="738" y="265"/>
                  </a:lnTo>
                  <a:lnTo>
                    <a:pt x="748" y="265"/>
                  </a:lnTo>
                  <a:lnTo>
                    <a:pt x="762" y="261"/>
                  </a:lnTo>
                  <a:lnTo>
                    <a:pt x="771" y="258"/>
                  </a:lnTo>
                  <a:lnTo>
                    <a:pt x="778" y="256"/>
                  </a:lnTo>
                  <a:lnTo>
                    <a:pt x="781" y="249"/>
                  </a:lnTo>
                  <a:lnTo>
                    <a:pt x="788" y="244"/>
                  </a:lnTo>
                  <a:lnTo>
                    <a:pt x="797" y="239"/>
                  </a:lnTo>
                  <a:lnTo>
                    <a:pt x="804" y="230"/>
                  </a:lnTo>
                  <a:lnTo>
                    <a:pt x="809" y="216"/>
                  </a:lnTo>
                  <a:lnTo>
                    <a:pt x="797" y="211"/>
                  </a:lnTo>
                  <a:lnTo>
                    <a:pt x="769" y="228"/>
                  </a:lnTo>
                  <a:lnTo>
                    <a:pt x="755" y="228"/>
                  </a:lnTo>
                  <a:lnTo>
                    <a:pt x="745" y="223"/>
                  </a:lnTo>
                  <a:lnTo>
                    <a:pt x="731" y="209"/>
                  </a:lnTo>
                  <a:lnTo>
                    <a:pt x="757" y="223"/>
                  </a:lnTo>
                  <a:lnTo>
                    <a:pt x="764" y="220"/>
                  </a:lnTo>
                  <a:lnTo>
                    <a:pt x="778" y="206"/>
                  </a:lnTo>
                  <a:lnTo>
                    <a:pt x="778" y="201"/>
                  </a:lnTo>
                  <a:lnTo>
                    <a:pt x="776" y="197"/>
                  </a:lnTo>
                  <a:lnTo>
                    <a:pt x="778" y="187"/>
                  </a:lnTo>
                  <a:lnTo>
                    <a:pt x="783" y="178"/>
                  </a:lnTo>
                  <a:lnTo>
                    <a:pt x="778" y="175"/>
                  </a:lnTo>
                  <a:lnTo>
                    <a:pt x="774" y="173"/>
                  </a:lnTo>
                  <a:lnTo>
                    <a:pt x="731" y="168"/>
                  </a:lnTo>
                  <a:lnTo>
                    <a:pt x="722" y="161"/>
                  </a:lnTo>
                  <a:lnTo>
                    <a:pt x="741" y="166"/>
                  </a:lnTo>
                  <a:lnTo>
                    <a:pt x="755" y="166"/>
                  </a:lnTo>
                  <a:lnTo>
                    <a:pt x="764" y="159"/>
                  </a:lnTo>
                  <a:lnTo>
                    <a:pt x="764" y="149"/>
                  </a:lnTo>
                  <a:lnTo>
                    <a:pt x="769" y="149"/>
                  </a:lnTo>
                  <a:lnTo>
                    <a:pt x="774" y="149"/>
                  </a:lnTo>
                  <a:lnTo>
                    <a:pt x="776" y="159"/>
                  </a:lnTo>
                  <a:lnTo>
                    <a:pt x="781" y="164"/>
                  </a:lnTo>
                  <a:lnTo>
                    <a:pt x="786" y="159"/>
                  </a:lnTo>
                  <a:lnTo>
                    <a:pt x="790" y="159"/>
                  </a:lnTo>
                  <a:lnTo>
                    <a:pt x="802" y="159"/>
                  </a:lnTo>
                  <a:lnTo>
                    <a:pt x="814" y="159"/>
                  </a:lnTo>
                  <a:lnTo>
                    <a:pt x="819" y="154"/>
                  </a:lnTo>
                  <a:lnTo>
                    <a:pt x="828" y="133"/>
                  </a:lnTo>
                  <a:lnTo>
                    <a:pt x="845" y="112"/>
                  </a:lnTo>
                  <a:lnTo>
                    <a:pt x="842" y="95"/>
                  </a:lnTo>
                  <a:close/>
                  <a:moveTo>
                    <a:pt x="826" y="38"/>
                  </a:moveTo>
                  <a:lnTo>
                    <a:pt x="804" y="0"/>
                  </a:lnTo>
                  <a:lnTo>
                    <a:pt x="802" y="3"/>
                  </a:lnTo>
                  <a:lnTo>
                    <a:pt x="819" y="33"/>
                  </a:lnTo>
                  <a:lnTo>
                    <a:pt x="833" y="52"/>
                  </a:lnTo>
                  <a:lnTo>
                    <a:pt x="854" y="76"/>
                  </a:lnTo>
                  <a:lnTo>
                    <a:pt x="861" y="83"/>
                  </a:lnTo>
                  <a:lnTo>
                    <a:pt x="856" y="76"/>
                  </a:lnTo>
                  <a:lnTo>
                    <a:pt x="826" y="38"/>
                  </a:lnTo>
                  <a:close/>
                  <a:moveTo>
                    <a:pt x="880" y="126"/>
                  </a:moveTo>
                  <a:lnTo>
                    <a:pt x="878" y="112"/>
                  </a:lnTo>
                  <a:lnTo>
                    <a:pt x="871" y="93"/>
                  </a:lnTo>
                  <a:lnTo>
                    <a:pt x="866" y="88"/>
                  </a:lnTo>
                  <a:lnTo>
                    <a:pt x="866" y="93"/>
                  </a:lnTo>
                  <a:lnTo>
                    <a:pt x="875" y="112"/>
                  </a:lnTo>
                  <a:lnTo>
                    <a:pt x="878" y="123"/>
                  </a:lnTo>
                  <a:lnTo>
                    <a:pt x="880" y="149"/>
                  </a:lnTo>
                  <a:lnTo>
                    <a:pt x="866" y="161"/>
                  </a:lnTo>
                  <a:lnTo>
                    <a:pt x="868" y="161"/>
                  </a:lnTo>
                  <a:lnTo>
                    <a:pt x="880" y="154"/>
                  </a:lnTo>
                  <a:lnTo>
                    <a:pt x="882" y="147"/>
                  </a:lnTo>
                  <a:lnTo>
                    <a:pt x="880" y="126"/>
                  </a:lnTo>
                  <a:close/>
                  <a:moveTo>
                    <a:pt x="849" y="81"/>
                  </a:moveTo>
                  <a:lnTo>
                    <a:pt x="849" y="78"/>
                  </a:lnTo>
                  <a:lnTo>
                    <a:pt x="847" y="74"/>
                  </a:lnTo>
                  <a:lnTo>
                    <a:pt x="840" y="71"/>
                  </a:lnTo>
                  <a:lnTo>
                    <a:pt x="849" y="83"/>
                  </a:lnTo>
                  <a:lnTo>
                    <a:pt x="849" y="81"/>
                  </a:lnTo>
                  <a:close/>
                  <a:moveTo>
                    <a:pt x="840" y="183"/>
                  </a:moveTo>
                  <a:lnTo>
                    <a:pt x="842" y="183"/>
                  </a:lnTo>
                  <a:lnTo>
                    <a:pt x="859" y="168"/>
                  </a:lnTo>
                  <a:lnTo>
                    <a:pt x="849" y="171"/>
                  </a:lnTo>
                  <a:lnTo>
                    <a:pt x="840" y="183"/>
                  </a:lnTo>
                  <a:close/>
                </a:path>
              </a:pathLst>
            </a:custGeom>
            <a:solidFill>
              <a:schemeClr val="bg1"/>
            </a:solidFill>
            <a:ln w="6350">
              <a:solidFill>
                <a:srgbClr val="3769FF"/>
              </a:solidFill>
              <a:round/>
              <a:headEnd/>
              <a:tailEnd/>
            </a:ln>
          </p:spPr>
          <p:txBody>
            <a:bodyPr lIns="182832" r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6" name="District of Columbia">
              <a:extLst>
                <a:ext uri="{FF2B5EF4-FFF2-40B4-BE49-F238E27FC236}">
                  <a16:creationId xmlns:a16="http://schemas.microsoft.com/office/drawing/2014/main" id="{DB9E2811-A394-EA5D-4CED-5F931C604257}"/>
                </a:ext>
              </a:extLst>
            </p:cNvPr>
            <p:cNvSpPr>
              <a:spLocks/>
            </p:cNvSpPr>
            <p:nvPr/>
          </p:nvSpPr>
          <p:spPr bwMode="gray">
            <a:xfrm>
              <a:off x="10111109" y="3323668"/>
              <a:ext cx="27157" cy="36375"/>
            </a:xfrm>
            <a:custGeom>
              <a:avLst/>
              <a:gdLst/>
              <a:ahLst/>
              <a:cxnLst>
                <a:cxn ang="0">
                  <a:pos x="19" y="12"/>
                </a:cxn>
                <a:cxn ang="0">
                  <a:pos x="14" y="24"/>
                </a:cxn>
                <a:cxn ang="0">
                  <a:pos x="9" y="15"/>
                </a:cxn>
                <a:cxn ang="0">
                  <a:pos x="7" y="12"/>
                </a:cxn>
                <a:cxn ang="0">
                  <a:pos x="0" y="12"/>
                </a:cxn>
                <a:cxn ang="0">
                  <a:pos x="0" y="10"/>
                </a:cxn>
                <a:cxn ang="0">
                  <a:pos x="4" y="0"/>
                </a:cxn>
                <a:cxn ang="0">
                  <a:pos x="12" y="5"/>
                </a:cxn>
                <a:cxn ang="0">
                  <a:pos x="19" y="12"/>
                </a:cxn>
              </a:cxnLst>
              <a:rect l="0" t="0" r="r" b="b"/>
              <a:pathLst>
                <a:path w="19" h="24">
                  <a:moveTo>
                    <a:pt x="19" y="12"/>
                  </a:moveTo>
                  <a:lnTo>
                    <a:pt x="14" y="24"/>
                  </a:lnTo>
                  <a:lnTo>
                    <a:pt x="9" y="15"/>
                  </a:lnTo>
                  <a:lnTo>
                    <a:pt x="7" y="12"/>
                  </a:lnTo>
                  <a:lnTo>
                    <a:pt x="0" y="12"/>
                  </a:lnTo>
                  <a:lnTo>
                    <a:pt x="0" y="10"/>
                  </a:lnTo>
                  <a:lnTo>
                    <a:pt x="4" y="0"/>
                  </a:lnTo>
                  <a:lnTo>
                    <a:pt x="12" y="5"/>
                  </a:lnTo>
                  <a:lnTo>
                    <a:pt x="19" y="12"/>
                  </a:lnTo>
                  <a:close/>
                </a:path>
              </a:pathLst>
            </a:custGeom>
            <a:solidFill>
              <a:schemeClr val="bg1"/>
            </a:solidFill>
            <a:ln w="6350">
              <a:solidFill>
                <a:srgbClr val="00A0DC"/>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7" name="Maine">
              <a:extLst>
                <a:ext uri="{FF2B5EF4-FFF2-40B4-BE49-F238E27FC236}">
                  <a16:creationId xmlns:a16="http://schemas.microsoft.com/office/drawing/2014/main" id="{00B8CC0D-76D9-75A3-FD7B-2ED4A0C6C658}"/>
                </a:ext>
              </a:extLst>
            </p:cNvPr>
            <p:cNvSpPr>
              <a:spLocks noChangeAspect="1" noEditPoints="1"/>
            </p:cNvSpPr>
            <p:nvPr/>
          </p:nvSpPr>
          <p:spPr bwMode="gray">
            <a:xfrm>
              <a:off x="10519901" y="1371600"/>
              <a:ext cx="510277" cy="907832"/>
            </a:xfrm>
            <a:custGeom>
              <a:avLst/>
              <a:gdLst/>
              <a:ahLst/>
              <a:cxnLst>
                <a:cxn ang="0">
                  <a:pos x="248" y="396"/>
                </a:cxn>
                <a:cxn ang="0">
                  <a:pos x="246" y="386"/>
                </a:cxn>
                <a:cxn ang="0">
                  <a:pos x="262" y="365"/>
                </a:cxn>
                <a:cxn ang="0">
                  <a:pos x="277" y="372"/>
                </a:cxn>
                <a:cxn ang="0">
                  <a:pos x="281" y="358"/>
                </a:cxn>
                <a:cxn ang="0">
                  <a:pos x="343" y="256"/>
                </a:cxn>
                <a:cxn ang="0">
                  <a:pos x="329" y="225"/>
                </a:cxn>
                <a:cxn ang="0">
                  <a:pos x="317" y="223"/>
                </a:cxn>
                <a:cxn ang="0">
                  <a:pos x="307" y="230"/>
                </a:cxn>
                <a:cxn ang="0">
                  <a:pos x="293" y="218"/>
                </a:cxn>
                <a:cxn ang="0">
                  <a:pos x="286" y="202"/>
                </a:cxn>
                <a:cxn ang="0">
                  <a:pos x="286" y="190"/>
                </a:cxn>
                <a:cxn ang="0">
                  <a:pos x="272" y="185"/>
                </a:cxn>
                <a:cxn ang="0">
                  <a:pos x="253" y="183"/>
                </a:cxn>
                <a:cxn ang="0">
                  <a:pos x="244" y="176"/>
                </a:cxn>
                <a:cxn ang="0">
                  <a:pos x="241" y="164"/>
                </a:cxn>
                <a:cxn ang="0">
                  <a:pos x="236" y="152"/>
                </a:cxn>
                <a:cxn ang="0">
                  <a:pos x="208" y="88"/>
                </a:cxn>
                <a:cxn ang="0">
                  <a:pos x="177" y="19"/>
                </a:cxn>
                <a:cxn ang="0">
                  <a:pos x="123" y="3"/>
                </a:cxn>
                <a:cxn ang="0">
                  <a:pos x="102" y="27"/>
                </a:cxn>
                <a:cxn ang="0">
                  <a:pos x="76" y="41"/>
                </a:cxn>
                <a:cxn ang="0">
                  <a:pos x="61" y="19"/>
                </a:cxn>
                <a:cxn ang="0">
                  <a:pos x="43" y="38"/>
                </a:cxn>
                <a:cxn ang="0">
                  <a:pos x="26" y="116"/>
                </a:cxn>
                <a:cxn ang="0">
                  <a:pos x="26" y="185"/>
                </a:cxn>
                <a:cxn ang="0">
                  <a:pos x="33" y="235"/>
                </a:cxn>
                <a:cxn ang="0">
                  <a:pos x="33" y="259"/>
                </a:cxn>
                <a:cxn ang="0">
                  <a:pos x="19" y="299"/>
                </a:cxn>
                <a:cxn ang="0">
                  <a:pos x="26" y="315"/>
                </a:cxn>
                <a:cxn ang="0">
                  <a:pos x="19" y="332"/>
                </a:cxn>
                <a:cxn ang="0">
                  <a:pos x="9" y="332"/>
                </a:cxn>
                <a:cxn ang="0">
                  <a:pos x="5" y="353"/>
                </a:cxn>
                <a:cxn ang="0">
                  <a:pos x="33" y="420"/>
                </a:cxn>
                <a:cxn ang="0">
                  <a:pos x="66" y="498"/>
                </a:cxn>
                <a:cxn ang="0">
                  <a:pos x="92" y="559"/>
                </a:cxn>
                <a:cxn ang="0">
                  <a:pos x="118" y="590"/>
                </a:cxn>
                <a:cxn ang="0">
                  <a:pos x="135" y="559"/>
                </a:cxn>
                <a:cxn ang="0">
                  <a:pos x="142" y="512"/>
                </a:cxn>
                <a:cxn ang="0">
                  <a:pos x="158" y="483"/>
                </a:cxn>
                <a:cxn ang="0">
                  <a:pos x="173" y="483"/>
                </a:cxn>
                <a:cxn ang="0">
                  <a:pos x="170" y="467"/>
                </a:cxn>
                <a:cxn ang="0">
                  <a:pos x="175" y="457"/>
                </a:cxn>
                <a:cxn ang="0">
                  <a:pos x="189" y="462"/>
                </a:cxn>
                <a:cxn ang="0">
                  <a:pos x="196" y="457"/>
                </a:cxn>
                <a:cxn ang="0">
                  <a:pos x="220" y="429"/>
                </a:cxn>
                <a:cxn ang="0">
                  <a:pos x="215" y="375"/>
                </a:cxn>
                <a:cxn ang="0">
                  <a:pos x="227" y="360"/>
                </a:cxn>
                <a:cxn ang="0">
                  <a:pos x="234" y="365"/>
                </a:cxn>
                <a:cxn ang="0">
                  <a:pos x="251" y="377"/>
                </a:cxn>
                <a:cxn ang="0">
                  <a:pos x="253" y="367"/>
                </a:cxn>
                <a:cxn ang="0">
                  <a:pos x="262" y="353"/>
                </a:cxn>
                <a:cxn ang="0">
                  <a:pos x="274" y="339"/>
                </a:cxn>
                <a:cxn ang="0">
                  <a:pos x="291" y="351"/>
                </a:cxn>
                <a:cxn ang="0">
                  <a:pos x="300" y="337"/>
                </a:cxn>
                <a:cxn ang="0">
                  <a:pos x="317" y="313"/>
                </a:cxn>
                <a:cxn ang="0">
                  <a:pos x="333" y="287"/>
                </a:cxn>
              </a:cxnLst>
              <a:rect l="0" t="0" r="r" b="b"/>
              <a:pathLst>
                <a:path w="357" h="599">
                  <a:moveTo>
                    <a:pt x="246" y="386"/>
                  </a:moveTo>
                  <a:lnTo>
                    <a:pt x="246" y="389"/>
                  </a:lnTo>
                  <a:lnTo>
                    <a:pt x="246" y="391"/>
                  </a:lnTo>
                  <a:lnTo>
                    <a:pt x="248" y="396"/>
                  </a:lnTo>
                  <a:lnTo>
                    <a:pt x="253" y="396"/>
                  </a:lnTo>
                  <a:lnTo>
                    <a:pt x="253" y="391"/>
                  </a:lnTo>
                  <a:lnTo>
                    <a:pt x="248" y="389"/>
                  </a:lnTo>
                  <a:lnTo>
                    <a:pt x="246" y="386"/>
                  </a:lnTo>
                  <a:close/>
                  <a:moveTo>
                    <a:pt x="274" y="348"/>
                  </a:moveTo>
                  <a:lnTo>
                    <a:pt x="267" y="348"/>
                  </a:lnTo>
                  <a:lnTo>
                    <a:pt x="265" y="353"/>
                  </a:lnTo>
                  <a:lnTo>
                    <a:pt x="262" y="365"/>
                  </a:lnTo>
                  <a:lnTo>
                    <a:pt x="267" y="372"/>
                  </a:lnTo>
                  <a:lnTo>
                    <a:pt x="270" y="375"/>
                  </a:lnTo>
                  <a:lnTo>
                    <a:pt x="277" y="375"/>
                  </a:lnTo>
                  <a:lnTo>
                    <a:pt x="277" y="372"/>
                  </a:lnTo>
                  <a:lnTo>
                    <a:pt x="274" y="365"/>
                  </a:lnTo>
                  <a:lnTo>
                    <a:pt x="279" y="365"/>
                  </a:lnTo>
                  <a:lnTo>
                    <a:pt x="284" y="360"/>
                  </a:lnTo>
                  <a:lnTo>
                    <a:pt x="281" y="358"/>
                  </a:lnTo>
                  <a:lnTo>
                    <a:pt x="274" y="348"/>
                  </a:lnTo>
                  <a:close/>
                  <a:moveTo>
                    <a:pt x="355" y="256"/>
                  </a:moveTo>
                  <a:lnTo>
                    <a:pt x="352" y="254"/>
                  </a:lnTo>
                  <a:lnTo>
                    <a:pt x="343" y="256"/>
                  </a:lnTo>
                  <a:lnTo>
                    <a:pt x="341" y="249"/>
                  </a:lnTo>
                  <a:lnTo>
                    <a:pt x="341" y="242"/>
                  </a:lnTo>
                  <a:lnTo>
                    <a:pt x="333" y="232"/>
                  </a:lnTo>
                  <a:lnTo>
                    <a:pt x="329" y="225"/>
                  </a:lnTo>
                  <a:lnTo>
                    <a:pt x="329" y="223"/>
                  </a:lnTo>
                  <a:lnTo>
                    <a:pt x="324" y="223"/>
                  </a:lnTo>
                  <a:lnTo>
                    <a:pt x="319" y="223"/>
                  </a:lnTo>
                  <a:lnTo>
                    <a:pt x="317" y="223"/>
                  </a:lnTo>
                  <a:lnTo>
                    <a:pt x="315" y="225"/>
                  </a:lnTo>
                  <a:lnTo>
                    <a:pt x="315" y="228"/>
                  </a:lnTo>
                  <a:lnTo>
                    <a:pt x="315" y="232"/>
                  </a:lnTo>
                  <a:lnTo>
                    <a:pt x="307" y="230"/>
                  </a:lnTo>
                  <a:lnTo>
                    <a:pt x="303" y="228"/>
                  </a:lnTo>
                  <a:lnTo>
                    <a:pt x="298" y="225"/>
                  </a:lnTo>
                  <a:lnTo>
                    <a:pt x="296" y="223"/>
                  </a:lnTo>
                  <a:lnTo>
                    <a:pt x="293" y="218"/>
                  </a:lnTo>
                  <a:lnTo>
                    <a:pt x="293" y="214"/>
                  </a:lnTo>
                  <a:lnTo>
                    <a:pt x="293" y="209"/>
                  </a:lnTo>
                  <a:lnTo>
                    <a:pt x="288" y="204"/>
                  </a:lnTo>
                  <a:lnTo>
                    <a:pt x="286" y="202"/>
                  </a:lnTo>
                  <a:lnTo>
                    <a:pt x="284" y="199"/>
                  </a:lnTo>
                  <a:lnTo>
                    <a:pt x="281" y="197"/>
                  </a:lnTo>
                  <a:lnTo>
                    <a:pt x="284" y="192"/>
                  </a:lnTo>
                  <a:lnTo>
                    <a:pt x="286" y="190"/>
                  </a:lnTo>
                  <a:lnTo>
                    <a:pt x="284" y="185"/>
                  </a:lnTo>
                  <a:lnTo>
                    <a:pt x="281" y="183"/>
                  </a:lnTo>
                  <a:lnTo>
                    <a:pt x="277" y="183"/>
                  </a:lnTo>
                  <a:lnTo>
                    <a:pt x="272" y="185"/>
                  </a:lnTo>
                  <a:lnTo>
                    <a:pt x="267" y="185"/>
                  </a:lnTo>
                  <a:lnTo>
                    <a:pt x="260" y="185"/>
                  </a:lnTo>
                  <a:lnTo>
                    <a:pt x="255" y="183"/>
                  </a:lnTo>
                  <a:lnTo>
                    <a:pt x="253" y="183"/>
                  </a:lnTo>
                  <a:lnTo>
                    <a:pt x="251" y="183"/>
                  </a:lnTo>
                  <a:lnTo>
                    <a:pt x="248" y="183"/>
                  </a:lnTo>
                  <a:lnTo>
                    <a:pt x="246" y="180"/>
                  </a:lnTo>
                  <a:lnTo>
                    <a:pt x="244" y="176"/>
                  </a:lnTo>
                  <a:lnTo>
                    <a:pt x="244" y="171"/>
                  </a:lnTo>
                  <a:lnTo>
                    <a:pt x="244" y="169"/>
                  </a:lnTo>
                  <a:lnTo>
                    <a:pt x="241" y="166"/>
                  </a:lnTo>
                  <a:lnTo>
                    <a:pt x="241" y="164"/>
                  </a:lnTo>
                  <a:lnTo>
                    <a:pt x="239" y="161"/>
                  </a:lnTo>
                  <a:lnTo>
                    <a:pt x="239" y="159"/>
                  </a:lnTo>
                  <a:lnTo>
                    <a:pt x="239" y="154"/>
                  </a:lnTo>
                  <a:lnTo>
                    <a:pt x="236" y="152"/>
                  </a:lnTo>
                  <a:lnTo>
                    <a:pt x="232" y="143"/>
                  </a:lnTo>
                  <a:lnTo>
                    <a:pt x="222" y="121"/>
                  </a:lnTo>
                  <a:lnTo>
                    <a:pt x="215" y="107"/>
                  </a:lnTo>
                  <a:lnTo>
                    <a:pt x="208" y="88"/>
                  </a:lnTo>
                  <a:lnTo>
                    <a:pt x="201" y="74"/>
                  </a:lnTo>
                  <a:lnTo>
                    <a:pt x="192" y="55"/>
                  </a:lnTo>
                  <a:lnTo>
                    <a:pt x="184" y="36"/>
                  </a:lnTo>
                  <a:lnTo>
                    <a:pt x="177" y="19"/>
                  </a:lnTo>
                  <a:lnTo>
                    <a:pt x="163" y="12"/>
                  </a:lnTo>
                  <a:lnTo>
                    <a:pt x="144" y="5"/>
                  </a:lnTo>
                  <a:lnTo>
                    <a:pt x="130" y="0"/>
                  </a:lnTo>
                  <a:lnTo>
                    <a:pt x="123" y="3"/>
                  </a:lnTo>
                  <a:lnTo>
                    <a:pt x="121" y="5"/>
                  </a:lnTo>
                  <a:lnTo>
                    <a:pt x="121" y="10"/>
                  </a:lnTo>
                  <a:lnTo>
                    <a:pt x="113" y="17"/>
                  </a:lnTo>
                  <a:lnTo>
                    <a:pt x="102" y="27"/>
                  </a:lnTo>
                  <a:lnTo>
                    <a:pt x="90" y="38"/>
                  </a:lnTo>
                  <a:lnTo>
                    <a:pt x="85" y="41"/>
                  </a:lnTo>
                  <a:lnTo>
                    <a:pt x="83" y="41"/>
                  </a:lnTo>
                  <a:lnTo>
                    <a:pt x="76" y="41"/>
                  </a:lnTo>
                  <a:lnTo>
                    <a:pt x="71" y="38"/>
                  </a:lnTo>
                  <a:lnTo>
                    <a:pt x="69" y="36"/>
                  </a:lnTo>
                  <a:lnTo>
                    <a:pt x="66" y="31"/>
                  </a:lnTo>
                  <a:lnTo>
                    <a:pt x="61" y="19"/>
                  </a:lnTo>
                  <a:lnTo>
                    <a:pt x="54" y="19"/>
                  </a:lnTo>
                  <a:lnTo>
                    <a:pt x="45" y="22"/>
                  </a:lnTo>
                  <a:lnTo>
                    <a:pt x="45" y="31"/>
                  </a:lnTo>
                  <a:lnTo>
                    <a:pt x="43" y="38"/>
                  </a:lnTo>
                  <a:lnTo>
                    <a:pt x="38" y="55"/>
                  </a:lnTo>
                  <a:lnTo>
                    <a:pt x="33" y="79"/>
                  </a:lnTo>
                  <a:lnTo>
                    <a:pt x="31" y="93"/>
                  </a:lnTo>
                  <a:lnTo>
                    <a:pt x="26" y="116"/>
                  </a:lnTo>
                  <a:lnTo>
                    <a:pt x="21" y="135"/>
                  </a:lnTo>
                  <a:lnTo>
                    <a:pt x="26" y="154"/>
                  </a:lnTo>
                  <a:lnTo>
                    <a:pt x="28" y="171"/>
                  </a:lnTo>
                  <a:lnTo>
                    <a:pt x="26" y="185"/>
                  </a:lnTo>
                  <a:lnTo>
                    <a:pt x="24" y="199"/>
                  </a:lnTo>
                  <a:lnTo>
                    <a:pt x="26" y="211"/>
                  </a:lnTo>
                  <a:lnTo>
                    <a:pt x="28" y="225"/>
                  </a:lnTo>
                  <a:lnTo>
                    <a:pt x="33" y="235"/>
                  </a:lnTo>
                  <a:lnTo>
                    <a:pt x="35" y="237"/>
                  </a:lnTo>
                  <a:lnTo>
                    <a:pt x="35" y="242"/>
                  </a:lnTo>
                  <a:lnTo>
                    <a:pt x="35" y="249"/>
                  </a:lnTo>
                  <a:lnTo>
                    <a:pt x="33" y="259"/>
                  </a:lnTo>
                  <a:lnTo>
                    <a:pt x="33" y="266"/>
                  </a:lnTo>
                  <a:lnTo>
                    <a:pt x="31" y="273"/>
                  </a:lnTo>
                  <a:lnTo>
                    <a:pt x="24" y="285"/>
                  </a:lnTo>
                  <a:lnTo>
                    <a:pt x="19" y="299"/>
                  </a:lnTo>
                  <a:lnTo>
                    <a:pt x="21" y="304"/>
                  </a:lnTo>
                  <a:lnTo>
                    <a:pt x="24" y="311"/>
                  </a:lnTo>
                  <a:lnTo>
                    <a:pt x="26" y="313"/>
                  </a:lnTo>
                  <a:lnTo>
                    <a:pt x="26" y="315"/>
                  </a:lnTo>
                  <a:lnTo>
                    <a:pt x="21" y="318"/>
                  </a:lnTo>
                  <a:lnTo>
                    <a:pt x="19" y="320"/>
                  </a:lnTo>
                  <a:lnTo>
                    <a:pt x="16" y="325"/>
                  </a:lnTo>
                  <a:lnTo>
                    <a:pt x="19" y="332"/>
                  </a:lnTo>
                  <a:lnTo>
                    <a:pt x="19" y="337"/>
                  </a:lnTo>
                  <a:lnTo>
                    <a:pt x="16" y="339"/>
                  </a:lnTo>
                  <a:lnTo>
                    <a:pt x="14" y="337"/>
                  </a:lnTo>
                  <a:lnTo>
                    <a:pt x="9" y="332"/>
                  </a:lnTo>
                  <a:lnTo>
                    <a:pt x="5" y="334"/>
                  </a:lnTo>
                  <a:lnTo>
                    <a:pt x="2" y="339"/>
                  </a:lnTo>
                  <a:lnTo>
                    <a:pt x="0" y="341"/>
                  </a:lnTo>
                  <a:lnTo>
                    <a:pt x="5" y="353"/>
                  </a:lnTo>
                  <a:lnTo>
                    <a:pt x="16" y="379"/>
                  </a:lnTo>
                  <a:lnTo>
                    <a:pt x="21" y="393"/>
                  </a:lnTo>
                  <a:lnTo>
                    <a:pt x="28" y="405"/>
                  </a:lnTo>
                  <a:lnTo>
                    <a:pt x="33" y="420"/>
                  </a:lnTo>
                  <a:lnTo>
                    <a:pt x="38" y="431"/>
                  </a:lnTo>
                  <a:lnTo>
                    <a:pt x="54" y="472"/>
                  </a:lnTo>
                  <a:lnTo>
                    <a:pt x="61" y="486"/>
                  </a:lnTo>
                  <a:lnTo>
                    <a:pt x="66" y="498"/>
                  </a:lnTo>
                  <a:lnTo>
                    <a:pt x="71" y="512"/>
                  </a:lnTo>
                  <a:lnTo>
                    <a:pt x="83" y="538"/>
                  </a:lnTo>
                  <a:lnTo>
                    <a:pt x="90" y="552"/>
                  </a:lnTo>
                  <a:lnTo>
                    <a:pt x="92" y="559"/>
                  </a:lnTo>
                  <a:lnTo>
                    <a:pt x="95" y="569"/>
                  </a:lnTo>
                  <a:lnTo>
                    <a:pt x="102" y="573"/>
                  </a:lnTo>
                  <a:lnTo>
                    <a:pt x="113" y="583"/>
                  </a:lnTo>
                  <a:lnTo>
                    <a:pt x="118" y="590"/>
                  </a:lnTo>
                  <a:lnTo>
                    <a:pt x="128" y="599"/>
                  </a:lnTo>
                  <a:lnTo>
                    <a:pt x="130" y="592"/>
                  </a:lnTo>
                  <a:lnTo>
                    <a:pt x="135" y="590"/>
                  </a:lnTo>
                  <a:lnTo>
                    <a:pt x="135" y="559"/>
                  </a:lnTo>
                  <a:lnTo>
                    <a:pt x="142" y="538"/>
                  </a:lnTo>
                  <a:lnTo>
                    <a:pt x="149" y="514"/>
                  </a:lnTo>
                  <a:lnTo>
                    <a:pt x="144" y="512"/>
                  </a:lnTo>
                  <a:lnTo>
                    <a:pt x="142" y="512"/>
                  </a:lnTo>
                  <a:lnTo>
                    <a:pt x="144" y="498"/>
                  </a:lnTo>
                  <a:lnTo>
                    <a:pt x="151" y="486"/>
                  </a:lnTo>
                  <a:lnTo>
                    <a:pt x="158" y="479"/>
                  </a:lnTo>
                  <a:lnTo>
                    <a:pt x="158" y="483"/>
                  </a:lnTo>
                  <a:lnTo>
                    <a:pt x="161" y="488"/>
                  </a:lnTo>
                  <a:lnTo>
                    <a:pt x="165" y="486"/>
                  </a:lnTo>
                  <a:lnTo>
                    <a:pt x="168" y="481"/>
                  </a:lnTo>
                  <a:lnTo>
                    <a:pt x="173" y="483"/>
                  </a:lnTo>
                  <a:lnTo>
                    <a:pt x="175" y="483"/>
                  </a:lnTo>
                  <a:lnTo>
                    <a:pt x="175" y="479"/>
                  </a:lnTo>
                  <a:lnTo>
                    <a:pt x="170" y="472"/>
                  </a:lnTo>
                  <a:lnTo>
                    <a:pt x="170" y="467"/>
                  </a:lnTo>
                  <a:lnTo>
                    <a:pt x="173" y="467"/>
                  </a:lnTo>
                  <a:lnTo>
                    <a:pt x="175" y="472"/>
                  </a:lnTo>
                  <a:lnTo>
                    <a:pt x="177" y="472"/>
                  </a:lnTo>
                  <a:lnTo>
                    <a:pt x="175" y="457"/>
                  </a:lnTo>
                  <a:lnTo>
                    <a:pt x="177" y="453"/>
                  </a:lnTo>
                  <a:lnTo>
                    <a:pt x="182" y="457"/>
                  </a:lnTo>
                  <a:lnTo>
                    <a:pt x="187" y="465"/>
                  </a:lnTo>
                  <a:lnTo>
                    <a:pt x="189" y="462"/>
                  </a:lnTo>
                  <a:lnTo>
                    <a:pt x="187" y="450"/>
                  </a:lnTo>
                  <a:lnTo>
                    <a:pt x="189" y="453"/>
                  </a:lnTo>
                  <a:lnTo>
                    <a:pt x="194" y="460"/>
                  </a:lnTo>
                  <a:lnTo>
                    <a:pt x="196" y="457"/>
                  </a:lnTo>
                  <a:lnTo>
                    <a:pt x="199" y="448"/>
                  </a:lnTo>
                  <a:lnTo>
                    <a:pt x="203" y="441"/>
                  </a:lnTo>
                  <a:lnTo>
                    <a:pt x="215" y="438"/>
                  </a:lnTo>
                  <a:lnTo>
                    <a:pt x="220" y="429"/>
                  </a:lnTo>
                  <a:lnTo>
                    <a:pt x="222" y="420"/>
                  </a:lnTo>
                  <a:lnTo>
                    <a:pt x="220" y="410"/>
                  </a:lnTo>
                  <a:lnTo>
                    <a:pt x="220" y="386"/>
                  </a:lnTo>
                  <a:lnTo>
                    <a:pt x="215" y="375"/>
                  </a:lnTo>
                  <a:lnTo>
                    <a:pt x="222" y="365"/>
                  </a:lnTo>
                  <a:lnTo>
                    <a:pt x="222" y="356"/>
                  </a:lnTo>
                  <a:lnTo>
                    <a:pt x="225" y="351"/>
                  </a:lnTo>
                  <a:lnTo>
                    <a:pt x="227" y="360"/>
                  </a:lnTo>
                  <a:lnTo>
                    <a:pt x="227" y="367"/>
                  </a:lnTo>
                  <a:lnTo>
                    <a:pt x="229" y="367"/>
                  </a:lnTo>
                  <a:lnTo>
                    <a:pt x="232" y="365"/>
                  </a:lnTo>
                  <a:lnTo>
                    <a:pt x="234" y="365"/>
                  </a:lnTo>
                  <a:lnTo>
                    <a:pt x="232" y="377"/>
                  </a:lnTo>
                  <a:lnTo>
                    <a:pt x="232" y="382"/>
                  </a:lnTo>
                  <a:lnTo>
                    <a:pt x="239" y="377"/>
                  </a:lnTo>
                  <a:lnTo>
                    <a:pt x="251" y="377"/>
                  </a:lnTo>
                  <a:lnTo>
                    <a:pt x="255" y="382"/>
                  </a:lnTo>
                  <a:lnTo>
                    <a:pt x="258" y="382"/>
                  </a:lnTo>
                  <a:lnTo>
                    <a:pt x="258" y="375"/>
                  </a:lnTo>
                  <a:lnTo>
                    <a:pt x="253" y="367"/>
                  </a:lnTo>
                  <a:lnTo>
                    <a:pt x="253" y="358"/>
                  </a:lnTo>
                  <a:lnTo>
                    <a:pt x="253" y="348"/>
                  </a:lnTo>
                  <a:lnTo>
                    <a:pt x="258" y="353"/>
                  </a:lnTo>
                  <a:lnTo>
                    <a:pt x="262" y="353"/>
                  </a:lnTo>
                  <a:lnTo>
                    <a:pt x="265" y="348"/>
                  </a:lnTo>
                  <a:lnTo>
                    <a:pt x="267" y="344"/>
                  </a:lnTo>
                  <a:lnTo>
                    <a:pt x="270" y="341"/>
                  </a:lnTo>
                  <a:lnTo>
                    <a:pt x="274" y="339"/>
                  </a:lnTo>
                  <a:lnTo>
                    <a:pt x="279" y="339"/>
                  </a:lnTo>
                  <a:lnTo>
                    <a:pt x="281" y="339"/>
                  </a:lnTo>
                  <a:lnTo>
                    <a:pt x="286" y="344"/>
                  </a:lnTo>
                  <a:lnTo>
                    <a:pt x="291" y="351"/>
                  </a:lnTo>
                  <a:lnTo>
                    <a:pt x="293" y="346"/>
                  </a:lnTo>
                  <a:lnTo>
                    <a:pt x="296" y="344"/>
                  </a:lnTo>
                  <a:lnTo>
                    <a:pt x="296" y="337"/>
                  </a:lnTo>
                  <a:lnTo>
                    <a:pt x="300" y="337"/>
                  </a:lnTo>
                  <a:lnTo>
                    <a:pt x="300" y="320"/>
                  </a:lnTo>
                  <a:lnTo>
                    <a:pt x="303" y="315"/>
                  </a:lnTo>
                  <a:lnTo>
                    <a:pt x="310" y="315"/>
                  </a:lnTo>
                  <a:lnTo>
                    <a:pt x="317" y="313"/>
                  </a:lnTo>
                  <a:lnTo>
                    <a:pt x="319" y="311"/>
                  </a:lnTo>
                  <a:lnTo>
                    <a:pt x="319" y="301"/>
                  </a:lnTo>
                  <a:lnTo>
                    <a:pt x="326" y="296"/>
                  </a:lnTo>
                  <a:lnTo>
                    <a:pt x="333" y="287"/>
                  </a:lnTo>
                  <a:lnTo>
                    <a:pt x="348" y="285"/>
                  </a:lnTo>
                  <a:lnTo>
                    <a:pt x="357" y="259"/>
                  </a:lnTo>
                  <a:lnTo>
                    <a:pt x="355" y="256"/>
                  </a:lnTo>
                  <a:close/>
                </a:path>
              </a:pathLst>
            </a:custGeom>
            <a:solidFill>
              <a:schemeClr val="bg1"/>
            </a:solidFill>
            <a:ln w="6350">
              <a:solidFill>
                <a:srgbClr val="3769FF"/>
              </a:solidFill>
              <a:round/>
              <a:headEnd/>
              <a:tailEnd/>
            </a:ln>
          </p:spPr>
          <p:txBody>
            <a:bodyPr lIns="54850" bIns="25596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8" name="New Hampshire">
              <a:extLst>
                <a:ext uri="{FF2B5EF4-FFF2-40B4-BE49-F238E27FC236}">
                  <a16:creationId xmlns:a16="http://schemas.microsoft.com/office/drawing/2014/main" id="{45A2F008-128D-B863-E49F-BB8B2672E08F}"/>
                </a:ext>
              </a:extLst>
            </p:cNvPr>
            <p:cNvSpPr>
              <a:spLocks noChangeAspect="1"/>
            </p:cNvSpPr>
            <p:nvPr/>
          </p:nvSpPr>
          <p:spPr bwMode="gray">
            <a:xfrm>
              <a:off x="10468444" y="1888416"/>
              <a:ext cx="237271" cy="539546"/>
            </a:xfrm>
            <a:custGeom>
              <a:avLst/>
              <a:gdLst/>
              <a:ahLst/>
              <a:cxnLst>
                <a:cxn ang="0">
                  <a:pos x="41" y="12"/>
                </a:cxn>
                <a:cxn ang="0">
                  <a:pos x="52" y="38"/>
                </a:cxn>
                <a:cxn ang="0">
                  <a:pos x="64" y="64"/>
                </a:cxn>
                <a:cxn ang="0">
                  <a:pos x="74" y="90"/>
                </a:cxn>
                <a:cxn ang="0">
                  <a:pos x="86" y="119"/>
                </a:cxn>
                <a:cxn ang="0">
                  <a:pos x="97" y="145"/>
                </a:cxn>
                <a:cxn ang="0">
                  <a:pos x="107" y="171"/>
                </a:cxn>
                <a:cxn ang="0">
                  <a:pos x="119" y="197"/>
                </a:cxn>
                <a:cxn ang="0">
                  <a:pos x="128" y="218"/>
                </a:cxn>
                <a:cxn ang="0">
                  <a:pos x="138" y="232"/>
                </a:cxn>
                <a:cxn ang="0">
                  <a:pos x="154" y="249"/>
                </a:cxn>
                <a:cxn ang="0">
                  <a:pos x="166" y="275"/>
                </a:cxn>
                <a:cxn ang="0">
                  <a:pos x="157" y="287"/>
                </a:cxn>
                <a:cxn ang="0">
                  <a:pos x="147" y="299"/>
                </a:cxn>
                <a:cxn ang="0">
                  <a:pos x="135" y="318"/>
                </a:cxn>
                <a:cxn ang="0">
                  <a:pos x="116" y="327"/>
                </a:cxn>
                <a:cxn ang="0">
                  <a:pos x="93" y="334"/>
                </a:cxn>
                <a:cxn ang="0">
                  <a:pos x="67" y="344"/>
                </a:cxn>
                <a:cxn ang="0">
                  <a:pos x="43" y="351"/>
                </a:cxn>
                <a:cxn ang="0">
                  <a:pos x="26" y="351"/>
                </a:cxn>
                <a:cxn ang="0">
                  <a:pos x="17" y="344"/>
                </a:cxn>
                <a:cxn ang="0">
                  <a:pos x="15" y="329"/>
                </a:cxn>
                <a:cxn ang="0">
                  <a:pos x="17" y="318"/>
                </a:cxn>
                <a:cxn ang="0">
                  <a:pos x="10" y="280"/>
                </a:cxn>
                <a:cxn ang="0">
                  <a:pos x="3" y="249"/>
                </a:cxn>
                <a:cxn ang="0">
                  <a:pos x="3" y="230"/>
                </a:cxn>
                <a:cxn ang="0">
                  <a:pos x="8" y="206"/>
                </a:cxn>
                <a:cxn ang="0">
                  <a:pos x="8" y="187"/>
                </a:cxn>
                <a:cxn ang="0">
                  <a:pos x="0" y="150"/>
                </a:cxn>
                <a:cxn ang="0">
                  <a:pos x="12" y="140"/>
                </a:cxn>
                <a:cxn ang="0">
                  <a:pos x="24" y="121"/>
                </a:cxn>
                <a:cxn ang="0">
                  <a:pos x="26" y="112"/>
                </a:cxn>
                <a:cxn ang="0">
                  <a:pos x="26" y="102"/>
                </a:cxn>
                <a:cxn ang="0">
                  <a:pos x="17" y="86"/>
                </a:cxn>
                <a:cxn ang="0">
                  <a:pos x="17" y="60"/>
                </a:cxn>
                <a:cxn ang="0">
                  <a:pos x="12" y="48"/>
                </a:cxn>
                <a:cxn ang="0">
                  <a:pos x="17" y="7"/>
                </a:cxn>
                <a:cxn ang="0">
                  <a:pos x="34" y="5"/>
                </a:cxn>
              </a:cxnLst>
              <a:rect l="0" t="0" r="r" b="b"/>
              <a:pathLst>
                <a:path w="166" h="356">
                  <a:moveTo>
                    <a:pt x="36" y="0"/>
                  </a:moveTo>
                  <a:lnTo>
                    <a:pt x="41" y="12"/>
                  </a:lnTo>
                  <a:lnTo>
                    <a:pt x="45" y="26"/>
                  </a:lnTo>
                  <a:lnTo>
                    <a:pt x="52" y="38"/>
                  </a:lnTo>
                  <a:lnTo>
                    <a:pt x="57" y="52"/>
                  </a:lnTo>
                  <a:lnTo>
                    <a:pt x="64" y="64"/>
                  </a:lnTo>
                  <a:lnTo>
                    <a:pt x="69" y="79"/>
                  </a:lnTo>
                  <a:lnTo>
                    <a:pt x="74" y="90"/>
                  </a:lnTo>
                  <a:lnTo>
                    <a:pt x="81" y="105"/>
                  </a:lnTo>
                  <a:lnTo>
                    <a:pt x="86" y="119"/>
                  </a:lnTo>
                  <a:lnTo>
                    <a:pt x="90" y="131"/>
                  </a:lnTo>
                  <a:lnTo>
                    <a:pt x="97" y="145"/>
                  </a:lnTo>
                  <a:lnTo>
                    <a:pt x="102" y="157"/>
                  </a:lnTo>
                  <a:lnTo>
                    <a:pt x="107" y="171"/>
                  </a:lnTo>
                  <a:lnTo>
                    <a:pt x="114" y="183"/>
                  </a:lnTo>
                  <a:lnTo>
                    <a:pt x="119" y="197"/>
                  </a:lnTo>
                  <a:lnTo>
                    <a:pt x="126" y="211"/>
                  </a:lnTo>
                  <a:lnTo>
                    <a:pt x="128" y="218"/>
                  </a:lnTo>
                  <a:lnTo>
                    <a:pt x="131" y="228"/>
                  </a:lnTo>
                  <a:lnTo>
                    <a:pt x="138" y="232"/>
                  </a:lnTo>
                  <a:lnTo>
                    <a:pt x="149" y="242"/>
                  </a:lnTo>
                  <a:lnTo>
                    <a:pt x="154" y="249"/>
                  </a:lnTo>
                  <a:lnTo>
                    <a:pt x="164" y="258"/>
                  </a:lnTo>
                  <a:lnTo>
                    <a:pt x="166" y="275"/>
                  </a:lnTo>
                  <a:lnTo>
                    <a:pt x="166" y="284"/>
                  </a:lnTo>
                  <a:lnTo>
                    <a:pt x="157" y="287"/>
                  </a:lnTo>
                  <a:lnTo>
                    <a:pt x="152" y="292"/>
                  </a:lnTo>
                  <a:lnTo>
                    <a:pt x="147" y="299"/>
                  </a:lnTo>
                  <a:lnTo>
                    <a:pt x="142" y="303"/>
                  </a:lnTo>
                  <a:lnTo>
                    <a:pt x="135" y="318"/>
                  </a:lnTo>
                  <a:lnTo>
                    <a:pt x="131" y="322"/>
                  </a:lnTo>
                  <a:lnTo>
                    <a:pt x="116" y="327"/>
                  </a:lnTo>
                  <a:lnTo>
                    <a:pt x="105" y="332"/>
                  </a:lnTo>
                  <a:lnTo>
                    <a:pt x="93" y="334"/>
                  </a:lnTo>
                  <a:lnTo>
                    <a:pt x="81" y="339"/>
                  </a:lnTo>
                  <a:lnTo>
                    <a:pt x="67" y="344"/>
                  </a:lnTo>
                  <a:lnTo>
                    <a:pt x="55" y="348"/>
                  </a:lnTo>
                  <a:lnTo>
                    <a:pt x="43" y="351"/>
                  </a:lnTo>
                  <a:lnTo>
                    <a:pt x="29" y="356"/>
                  </a:lnTo>
                  <a:lnTo>
                    <a:pt x="26" y="351"/>
                  </a:lnTo>
                  <a:lnTo>
                    <a:pt x="19" y="346"/>
                  </a:lnTo>
                  <a:lnTo>
                    <a:pt x="17" y="344"/>
                  </a:lnTo>
                  <a:lnTo>
                    <a:pt x="17" y="339"/>
                  </a:lnTo>
                  <a:lnTo>
                    <a:pt x="15" y="329"/>
                  </a:lnTo>
                  <a:lnTo>
                    <a:pt x="17" y="325"/>
                  </a:lnTo>
                  <a:lnTo>
                    <a:pt x="17" y="318"/>
                  </a:lnTo>
                  <a:lnTo>
                    <a:pt x="12" y="294"/>
                  </a:lnTo>
                  <a:lnTo>
                    <a:pt x="10" y="280"/>
                  </a:lnTo>
                  <a:lnTo>
                    <a:pt x="3" y="256"/>
                  </a:lnTo>
                  <a:lnTo>
                    <a:pt x="3" y="249"/>
                  </a:lnTo>
                  <a:lnTo>
                    <a:pt x="3" y="242"/>
                  </a:lnTo>
                  <a:lnTo>
                    <a:pt x="3" y="230"/>
                  </a:lnTo>
                  <a:lnTo>
                    <a:pt x="8" y="218"/>
                  </a:lnTo>
                  <a:lnTo>
                    <a:pt x="8" y="206"/>
                  </a:lnTo>
                  <a:lnTo>
                    <a:pt x="8" y="195"/>
                  </a:lnTo>
                  <a:lnTo>
                    <a:pt x="8" y="187"/>
                  </a:lnTo>
                  <a:lnTo>
                    <a:pt x="5" y="173"/>
                  </a:lnTo>
                  <a:lnTo>
                    <a:pt x="0" y="150"/>
                  </a:lnTo>
                  <a:lnTo>
                    <a:pt x="3" y="147"/>
                  </a:lnTo>
                  <a:lnTo>
                    <a:pt x="12" y="140"/>
                  </a:lnTo>
                  <a:lnTo>
                    <a:pt x="15" y="135"/>
                  </a:lnTo>
                  <a:lnTo>
                    <a:pt x="24" y="121"/>
                  </a:lnTo>
                  <a:lnTo>
                    <a:pt x="26" y="116"/>
                  </a:lnTo>
                  <a:lnTo>
                    <a:pt x="26" y="112"/>
                  </a:lnTo>
                  <a:lnTo>
                    <a:pt x="26" y="105"/>
                  </a:lnTo>
                  <a:lnTo>
                    <a:pt x="26" y="102"/>
                  </a:lnTo>
                  <a:lnTo>
                    <a:pt x="26" y="100"/>
                  </a:lnTo>
                  <a:lnTo>
                    <a:pt x="17" y="86"/>
                  </a:lnTo>
                  <a:lnTo>
                    <a:pt x="15" y="81"/>
                  </a:lnTo>
                  <a:lnTo>
                    <a:pt x="17" y="60"/>
                  </a:lnTo>
                  <a:lnTo>
                    <a:pt x="12" y="52"/>
                  </a:lnTo>
                  <a:lnTo>
                    <a:pt x="12" y="48"/>
                  </a:lnTo>
                  <a:lnTo>
                    <a:pt x="12" y="22"/>
                  </a:lnTo>
                  <a:lnTo>
                    <a:pt x="17" y="7"/>
                  </a:lnTo>
                  <a:lnTo>
                    <a:pt x="29" y="7"/>
                  </a:lnTo>
                  <a:lnTo>
                    <a:pt x="34" y="5"/>
                  </a:lnTo>
                  <a:lnTo>
                    <a:pt x="36" y="0"/>
                  </a:lnTo>
                  <a:close/>
                </a:path>
              </a:pathLst>
            </a:custGeom>
            <a:solidFill>
              <a:schemeClr val="bg1"/>
            </a:solidFill>
            <a:ln w="6350">
              <a:solidFill>
                <a:srgbClr val="00A0DC"/>
              </a:solidFill>
              <a:round/>
              <a:headEnd/>
              <a:tailEnd/>
            </a:ln>
          </p:spPr>
          <p:txBody>
            <a:bodyPr wrap="none" lIns="54850" tIns="274249"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59" name="Montana">
              <a:extLst>
                <a:ext uri="{FF2B5EF4-FFF2-40B4-BE49-F238E27FC236}">
                  <a16:creationId xmlns:a16="http://schemas.microsoft.com/office/drawing/2014/main" id="{937597B4-DA3C-DBC5-91C4-B8194E37C6E2}"/>
                </a:ext>
              </a:extLst>
            </p:cNvPr>
            <p:cNvSpPr>
              <a:spLocks noChangeAspect="1"/>
            </p:cNvSpPr>
            <p:nvPr/>
          </p:nvSpPr>
          <p:spPr bwMode="gray">
            <a:xfrm>
              <a:off x="4985492" y="1670172"/>
              <a:ext cx="1453639" cy="965423"/>
            </a:xfrm>
            <a:custGeom>
              <a:avLst/>
              <a:gdLst/>
              <a:ahLst/>
              <a:cxnLst>
                <a:cxn ang="0">
                  <a:pos x="1001" y="464"/>
                </a:cxn>
                <a:cxn ang="0">
                  <a:pos x="996" y="573"/>
                </a:cxn>
                <a:cxn ang="0">
                  <a:pos x="993" y="632"/>
                </a:cxn>
                <a:cxn ang="0">
                  <a:pos x="991" y="632"/>
                </a:cxn>
                <a:cxn ang="0">
                  <a:pos x="951" y="630"/>
                </a:cxn>
                <a:cxn ang="0">
                  <a:pos x="873" y="625"/>
                </a:cxn>
                <a:cxn ang="0">
                  <a:pos x="795" y="620"/>
                </a:cxn>
                <a:cxn ang="0">
                  <a:pos x="717" y="613"/>
                </a:cxn>
                <a:cxn ang="0">
                  <a:pos x="636" y="606"/>
                </a:cxn>
                <a:cxn ang="0">
                  <a:pos x="558" y="599"/>
                </a:cxn>
                <a:cxn ang="0">
                  <a:pos x="480" y="589"/>
                </a:cxn>
                <a:cxn ang="0">
                  <a:pos x="402" y="580"/>
                </a:cxn>
                <a:cxn ang="0">
                  <a:pos x="360" y="606"/>
                </a:cxn>
                <a:cxn ang="0">
                  <a:pos x="345" y="630"/>
                </a:cxn>
                <a:cxn ang="0">
                  <a:pos x="334" y="604"/>
                </a:cxn>
                <a:cxn ang="0">
                  <a:pos x="322" y="611"/>
                </a:cxn>
                <a:cxn ang="0">
                  <a:pos x="317" y="625"/>
                </a:cxn>
                <a:cxn ang="0">
                  <a:pos x="282" y="620"/>
                </a:cxn>
                <a:cxn ang="0">
                  <a:pos x="241" y="616"/>
                </a:cxn>
                <a:cxn ang="0">
                  <a:pos x="213" y="616"/>
                </a:cxn>
                <a:cxn ang="0">
                  <a:pos x="196" y="625"/>
                </a:cxn>
                <a:cxn ang="0">
                  <a:pos x="182" y="618"/>
                </a:cxn>
                <a:cxn ang="0">
                  <a:pos x="177" y="589"/>
                </a:cxn>
                <a:cxn ang="0">
                  <a:pos x="166" y="568"/>
                </a:cxn>
                <a:cxn ang="0">
                  <a:pos x="149" y="554"/>
                </a:cxn>
                <a:cxn ang="0">
                  <a:pos x="151" y="533"/>
                </a:cxn>
                <a:cxn ang="0">
                  <a:pos x="135" y="500"/>
                </a:cxn>
                <a:cxn ang="0">
                  <a:pos x="133" y="469"/>
                </a:cxn>
                <a:cxn ang="0">
                  <a:pos x="128" y="455"/>
                </a:cxn>
                <a:cxn ang="0">
                  <a:pos x="118" y="447"/>
                </a:cxn>
                <a:cxn ang="0">
                  <a:pos x="92" y="466"/>
                </a:cxn>
                <a:cxn ang="0">
                  <a:pos x="76" y="457"/>
                </a:cxn>
                <a:cxn ang="0">
                  <a:pos x="73" y="440"/>
                </a:cxn>
                <a:cxn ang="0">
                  <a:pos x="88" y="417"/>
                </a:cxn>
                <a:cxn ang="0">
                  <a:pos x="83" y="395"/>
                </a:cxn>
                <a:cxn ang="0">
                  <a:pos x="92" y="367"/>
                </a:cxn>
                <a:cxn ang="0">
                  <a:pos x="107" y="334"/>
                </a:cxn>
                <a:cxn ang="0">
                  <a:pos x="109" y="317"/>
                </a:cxn>
                <a:cxn ang="0">
                  <a:pos x="88" y="315"/>
                </a:cxn>
                <a:cxn ang="0">
                  <a:pos x="83" y="303"/>
                </a:cxn>
                <a:cxn ang="0">
                  <a:pos x="76" y="298"/>
                </a:cxn>
                <a:cxn ang="0">
                  <a:pos x="52" y="253"/>
                </a:cxn>
                <a:cxn ang="0">
                  <a:pos x="21" y="208"/>
                </a:cxn>
                <a:cxn ang="0">
                  <a:pos x="14" y="196"/>
                </a:cxn>
                <a:cxn ang="0">
                  <a:pos x="19" y="178"/>
                </a:cxn>
                <a:cxn ang="0">
                  <a:pos x="10" y="147"/>
                </a:cxn>
                <a:cxn ang="0">
                  <a:pos x="12" y="62"/>
                </a:cxn>
                <a:cxn ang="0">
                  <a:pos x="76" y="9"/>
                </a:cxn>
                <a:cxn ang="0">
                  <a:pos x="187" y="31"/>
                </a:cxn>
                <a:cxn ang="0">
                  <a:pos x="319" y="52"/>
                </a:cxn>
                <a:cxn ang="0">
                  <a:pos x="459" y="73"/>
                </a:cxn>
                <a:cxn ang="0">
                  <a:pos x="565" y="88"/>
                </a:cxn>
                <a:cxn ang="0">
                  <a:pos x="707" y="102"/>
                </a:cxn>
                <a:cxn ang="0">
                  <a:pos x="849" y="114"/>
                </a:cxn>
                <a:cxn ang="0">
                  <a:pos x="991" y="123"/>
                </a:cxn>
                <a:cxn ang="0">
                  <a:pos x="1015" y="199"/>
                </a:cxn>
                <a:cxn ang="0">
                  <a:pos x="1010" y="296"/>
                </a:cxn>
                <a:cxn ang="0">
                  <a:pos x="1005" y="393"/>
                </a:cxn>
              </a:cxnLst>
              <a:rect l="0" t="0" r="r" b="b"/>
              <a:pathLst>
                <a:path w="1017" h="637">
                  <a:moveTo>
                    <a:pt x="1005" y="393"/>
                  </a:moveTo>
                  <a:lnTo>
                    <a:pt x="1003" y="417"/>
                  </a:lnTo>
                  <a:lnTo>
                    <a:pt x="1003" y="440"/>
                  </a:lnTo>
                  <a:lnTo>
                    <a:pt x="1001" y="464"/>
                  </a:lnTo>
                  <a:lnTo>
                    <a:pt x="1001" y="488"/>
                  </a:lnTo>
                  <a:lnTo>
                    <a:pt x="998" y="514"/>
                  </a:lnTo>
                  <a:lnTo>
                    <a:pt x="998" y="542"/>
                  </a:lnTo>
                  <a:lnTo>
                    <a:pt x="996" y="573"/>
                  </a:lnTo>
                  <a:lnTo>
                    <a:pt x="996" y="601"/>
                  </a:lnTo>
                  <a:lnTo>
                    <a:pt x="993" y="632"/>
                  </a:lnTo>
                  <a:lnTo>
                    <a:pt x="993" y="632"/>
                  </a:lnTo>
                  <a:lnTo>
                    <a:pt x="993" y="632"/>
                  </a:lnTo>
                  <a:lnTo>
                    <a:pt x="993" y="632"/>
                  </a:lnTo>
                  <a:lnTo>
                    <a:pt x="993" y="632"/>
                  </a:lnTo>
                  <a:lnTo>
                    <a:pt x="993" y="632"/>
                  </a:lnTo>
                  <a:lnTo>
                    <a:pt x="991" y="632"/>
                  </a:lnTo>
                  <a:lnTo>
                    <a:pt x="991" y="632"/>
                  </a:lnTo>
                  <a:lnTo>
                    <a:pt x="991" y="632"/>
                  </a:lnTo>
                  <a:lnTo>
                    <a:pt x="972" y="632"/>
                  </a:lnTo>
                  <a:lnTo>
                    <a:pt x="951" y="630"/>
                  </a:lnTo>
                  <a:lnTo>
                    <a:pt x="932" y="630"/>
                  </a:lnTo>
                  <a:lnTo>
                    <a:pt x="913" y="627"/>
                  </a:lnTo>
                  <a:lnTo>
                    <a:pt x="892" y="627"/>
                  </a:lnTo>
                  <a:lnTo>
                    <a:pt x="873" y="625"/>
                  </a:lnTo>
                  <a:lnTo>
                    <a:pt x="854" y="625"/>
                  </a:lnTo>
                  <a:lnTo>
                    <a:pt x="833" y="623"/>
                  </a:lnTo>
                  <a:lnTo>
                    <a:pt x="814" y="623"/>
                  </a:lnTo>
                  <a:lnTo>
                    <a:pt x="795" y="620"/>
                  </a:lnTo>
                  <a:lnTo>
                    <a:pt x="774" y="618"/>
                  </a:lnTo>
                  <a:lnTo>
                    <a:pt x="755" y="618"/>
                  </a:lnTo>
                  <a:lnTo>
                    <a:pt x="736" y="616"/>
                  </a:lnTo>
                  <a:lnTo>
                    <a:pt x="717" y="613"/>
                  </a:lnTo>
                  <a:lnTo>
                    <a:pt x="695" y="613"/>
                  </a:lnTo>
                  <a:lnTo>
                    <a:pt x="677" y="611"/>
                  </a:lnTo>
                  <a:lnTo>
                    <a:pt x="658" y="608"/>
                  </a:lnTo>
                  <a:lnTo>
                    <a:pt x="636" y="606"/>
                  </a:lnTo>
                  <a:lnTo>
                    <a:pt x="617" y="604"/>
                  </a:lnTo>
                  <a:lnTo>
                    <a:pt x="598" y="601"/>
                  </a:lnTo>
                  <a:lnTo>
                    <a:pt x="580" y="601"/>
                  </a:lnTo>
                  <a:lnTo>
                    <a:pt x="558" y="599"/>
                  </a:lnTo>
                  <a:lnTo>
                    <a:pt x="539" y="597"/>
                  </a:lnTo>
                  <a:lnTo>
                    <a:pt x="520" y="594"/>
                  </a:lnTo>
                  <a:lnTo>
                    <a:pt x="502" y="592"/>
                  </a:lnTo>
                  <a:lnTo>
                    <a:pt x="480" y="589"/>
                  </a:lnTo>
                  <a:lnTo>
                    <a:pt x="461" y="587"/>
                  </a:lnTo>
                  <a:lnTo>
                    <a:pt x="442" y="585"/>
                  </a:lnTo>
                  <a:lnTo>
                    <a:pt x="421" y="582"/>
                  </a:lnTo>
                  <a:lnTo>
                    <a:pt x="402" y="580"/>
                  </a:lnTo>
                  <a:lnTo>
                    <a:pt x="383" y="578"/>
                  </a:lnTo>
                  <a:lnTo>
                    <a:pt x="364" y="573"/>
                  </a:lnTo>
                  <a:lnTo>
                    <a:pt x="362" y="589"/>
                  </a:lnTo>
                  <a:lnTo>
                    <a:pt x="360" y="606"/>
                  </a:lnTo>
                  <a:lnTo>
                    <a:pt x="357" y="623"/>
                  </a:lnTo>
                  <a:lnTo>
                    <a:pt x="355" y="637"/>
                  </a:lnTo>
                  <a:lnTo>
                    <a:pt x="350" y="634"/>
                  </a:lnTo>
                  <a:lnTo>
                    <a:pt x="345" y="630"/>
                  </a:lnTo>
                  <a:lnTo>
                    <a:pt x="343" y="625"/>
                  </a:lnTo>
                  <a:lnTo>
                    <a:pt x="338" y="611"/>
                  </a:lnTo>
                  <a:lnTo>
                    <a:pt x="336" y="606"/>
                  </a:lnTo>
                  <a:lnTo>
                    <a:pt x="334" y="604"/>
                  </a:lnTo>
                  <a:lnTo>
                    <a:pt x="331" y="601"/>
                  </a:lnTo>
                  <a:lnTo>
                    <a:pt x="326" y="604"/>
                  </a:lnTo>
                  <a:lnTo>
                    <a:pt x="324" y="606"/>
                  </a:lnTo>
                  <a:lnTo>
                    <a:pt x="322" y="611"/>
                  </a:lnTo>
                  <a:lnTo>
                    <a:pt x="317" y="616"/>
                  </a:lnTo>
                  <a:lnTo>
                    <a:pt x="317" y="620"/>
                  </a:lnTo>
                  <a:lnTo>
                    <a:pt x="319" y="625"/>
                  </a:lnTo>
                  <a:lnTo>
                    <a:pt x="317" y="625"/>
                  </a:lnTo>
                  <a:lnTo>
                    <a:pt x="315" y="625"/>
                  </a:lnTo>
                  <a:lnTo>
                    <a:pt x="303" y="623"/>
                  </a:lnTo>
                  <a:lnTo>
                    <a:pt x="289" y="623"/>
                  </a:lnTo>
                  <a:lnTo>
                    <a:pt x="282" y="620"/>
                  </a:lnTo>
                  <a:lnTo>
                    <a:pt x="265" y="618"/>
                  </a:lnTo>
                  <a:lnTo>
                    <a:pt x="251" y="616"/>
                  </a:lnTo>
                  <a:lnTo>
                    <a:pt x="246" y="616"/>
                  </a:lnTo>
                  <a:lnTo>
                    <a:pt x="241" y="616"/>
                  </a:lnTo>
                  <a:lnTo>
                    <a:pt x="237" y="623"/>
                  </a:lnTo>
                  <a:lnTo>
                    <a:pt x="237" y="625"/>
                  </a:lnTo>
                  <a:lnTo>
                    <a:pt x="234" y="625"/>
                  </a:lnTo>
                  <a:lnTo>
                    <a:pt x="213" y="616"/>
                  </a:lnTo>
                  <a:lnTo>
                    <a:pt x="206" y="616"/>
                  </a:lnTo>
                  <a:lnTo>
                    <a:pt x="199" y="618"/>
                  </a:lnTo>
                  <a:lnTo>
                    <a:pt x="196" y="623"/>
                  </a:lnTo>
                  <a:lnTo>
                    <a:pt x="196" y="625"/>
                  </a:lnTo>
                  <a:lnTo>
                    <a:pt x="194" y="627"/>
                  </a:lnTo>
                  <a:lnTo>
                    <a:pt x="192" y="627"/>
                  </a:lnTo>
                  <a:lnTo>
                    <a:pt x="187" y="623"/>
                  </a:lnTo>
                  <a:lnTo>
                    <a:pt x="182" y="618"/>
                  </a:lnTo>
                  <a:lnTo>
                    <a:pt x="180" y="613"/>
                  </a:lnTo>
                  <a:lnTo>
                    <a:pt x="180" y="606"/>
                  </a:lnTo>
                  <a:lnTo>
                    <a:pt x="177" y="597"/>
                  </a:lnTo>
                  <a:lnTo>
                    <a:pt x="177" y="589"/>
                  </a:lnTo>
                  <a:lnTo>
                    <a:pt x="177" y="582"/>
                  </a:lnTo>
                  <a:lnTo>
                    <a:pt x="173" y="575"/>
                  </a:lnTo>
                  <a:lnTo>
                    <a:pt x="170" y="571"/>
                  </a:lnTo>
                  <a:lnTo>
                    <a:pt x="166" y="568"/>
                  </a:lnTo>
                  <a:lnTo>
                    <a:pt x="159" y="568"/>
                  </a:lnTo>
                  <a:lnTo>
                    <a:pt x="156" y="568"/>
                  </a:lnTo>
                  <a:lnTo>
                    <a:pt x="149" y="559"/>
                  </a:lnTo>
                  <a:lnTo>
                    <a:pt x="149" y="554"/>
                  </a:lnTo>
                  <a:lnTo>
                    <a:pt x="147" y="549"/>
                  </a:lnTo>
                  <a:lnTo>
                    <a:pt x="151" y="542"/>
                  </a:lnTo>
                  <a:lnTo>
                    <a:pt x="151" y="537"/>
                  </a:lnTo>
                  <a:lnTo>
                    <a:pt x="151" y="533"/>
                  </a:lnTo>
                  <a:lnTo>
                    <a:pt x="149" y="528"/>
                  </a:lnTo>
                  <a:lnTo>
                    <a:pt x="144" y="523"/>
                  </a:lnTo>
                  <a:lnTo>
                    <a:pt x="142" y="514"/>
                  </a:lnTo>
                  <a:lnTo>
                    <a:pt x="135" y="500"/>
                  </a:lnTo>
                  <a:lnTo>
                    <a:pt x="135" y="490"/>
                  </a:lnTo>
                  <a:lnTo>
                    <a:pt x="133" y="481"/>
                  </a:lnTo>
                  <a:lnTo>
                    <a:pt x="135" y="473"/>
                  </a:lnTo>
                  <a:lnTo>
                    <a:pt x="133" y="469"/>
                  </a:lnTo>
                  <a:lnTo>
                    <a:pt x="133" y="462"/>
                  </a:lnTo>
                  <a:lnTo>
                    <a:pt x="133" y="462"/>
                  </a:lnTo>
                  <a:lnTo>
                    <a:pt x="133" y="459"/>
                  </a:lnTo>
                  <a:lnTo>
                    <a:pt x="128" y="455"/>
                  </a:lnTo>
                  <a:lnTo>
                    <a:pt x="123" y="447"/>
                  </a:lnTo>
                  <a:lnTo>
                    <a:pt x="121" y="447"/>
                  </a:lnTo>
                  <a:lnTo>
                    <a:pt x="118" y="445"/>
                  </a:lnTo>
                  <a:lnTo>
                    <a:pt x="118" y="447"/>
                  </a:lnTo>
                  <a:lnTo>
                    <a:pt x="116" y="450"/>
                  </a:lnTo>
                  <a:lnTo>
                    <a:pt x="104" y="459"/>
                  </a:lnTo>
                  <a:lnTo>
                    <a:pt x="97" y="462"/>
                  </a:lnTo>
                  <a:lnTo>
                    <a:pt x="92" y="466"/>
                  </a:lnTo>
                  <a:lnTo>
                    <a:pt x="88" y="466"/>
                  </a:lnTo>
                  <a:lnTo>
                    <a:pt x="85" y="466"/>
                  </a:lnTo>
                  <a:lnTo>
                    <a:pt x="83" y="466"/>
                  </a:lnTo>
                  <a:lnTo>
                    <a:pt x="76" y="457"/>
                  </a:lnTo>
                  <a:lnTo>
                    <a:pt x="69" y="452"/>
                  </a:lnTo>
                  <a:lnTo>
                    <a:pt x="69" y="450"/>
                  </a:lnTo>
                  <a:lnTo>
                    <a:pt x="71" y="445"/>
                  </a:lnTo>
                  <a:lnTo>
                    <a:pt x="73" y="440"/>
                  </a:lnTo>
                  <a:lnTo>
                    <a:pt x="73" y="426"/>
                  </a:lnTo>
                  <a:lnTo>
                    <a:pt x="76" y="421"/>
                  </a:lnTo>
                  <a:lnTo>
                    <a:pt x="78" y="419"/>
                  </a:lnTo>
                  <a:lnTo>
                    <a:pt x="88" y="417"/>
                  </a:lnTo>
                  <a:lnTo>
                    <a:pt x="88" y="414"/>
                  </a:lnTo>
                  <a:lnTo>
                    <a:pt x="88" y="402"/>
                  </a:lnTo>
                  <a:lnTo>
                    <a:pt x="85" y="398"/>
                  </a:lnTo>
                  <a:lnTo>
                    <a:pt x="83" y="395"/>
                  </a:lnTo>
                  <a:lnTo>
                    <a:pt x="88" y="386"/>
                  </a:lnTo>
                  <a:lnTo>
                    <a:pt x="85" y="379"/>
                  </a:lnTo>
                  <a:lnTo>
                    <a:pt x="90" y="376"/>
                  </a:lnTo>
                  <a:lnTo>
                    <a:pt x="92" y="367"/>
                  </a:lnTo>
                  <a:lnTo>
                    <a:pt x="97" y="357"/>
                  </a:lnTo>
                  <a:lnTo>
                    <a:pt x="102" y="346"/>
                  </a:lnTo>
                  <a:lnTo>
                    <a:pt x="102" y="339"/>
                  </a:lnTo>
                  <a:lnTo>
                    <a:pt x="107" y="334"/>
                  </a:lnTo>
                  <a:lnTo>
                    <a:pt x="109" y="327"/>
                  </a:lnTo>
                  <a:lnTo>
                    <a:pt x="111" y="322"/>
                  </a:lnTo>
                  <a:lnTo>
                    <a:pt x="111" y="320"/>
                  </a:lnTo>
                  <a:lnTo>
                    <a:pt x="109" y="317"/>
                  </a:lnTo>
                  <a:lnTo>
                    <a:pt x="107" y="317"/>
                  </a:lnTo>
                  <a:lnTo>
                    <a:pt x="95" y="317"/>
                  </a:lnTo>
                  <a:lnTo>
                    <a:pt x="90" y="317"/>
                  </a:lnTo>
                  <a:lnTo>
                    <a:pt x="88" y="315"/>
                  </a:lnTo>
                  <a:lnTo>
                    <a:pt x="85" y="312"/>
                  </a:lnTo>
                  <a:lnTo>
                    <a:pt x="88" y="308"/>
                  </a:lnTo>
                  <a:lnTo>
                    <a:pt x="85" y="303"/>
                  </a:lnTo>
                  <a:lnTo>
                    <a:pt x="83" y="303"/>
                  </a:lnTo>
                  <a:lnTo>
                    <a:pt x="78" y="303"/>
                  </a:lnTo>
                  <a:lnTo>
                    <a:pt x="76" y="303"/>
                  </a:lnTo>
                  <a:lnTo>
                    <a:pt x="76" y="303"/>
                  </a:lnTo>
                  <a:lnTo>
                    <a:pt x="76" y="298"/>
                  </a:lnTo>
                  <a:lnTo>
                    <a:pt x="69" y="286"/>
                  </a:lnTo>
                  <a:lnTo>
                    <a:pt x="66" y="277"/>
                  </a:lnTo>
                  <a:lnTo>
                    <a:pt x="59" y="268"/>
                  </a:lnTo>
                  <a:lnTo>
                    <a:pt x="52" y="253"/>
                  </a:lnTo>
                  <a:lnTo>
                    <a:pt x="43" y="232"/>
                  </a:lnTo>
                  <a:lnTo>
                    <a:pt x="38" y="227"/>
                  </a:lnTo>
                  <a:lnTo>
                    <a:pt x="28" y="218"/>
                  </a:lnTo>
                  <a:lnTo>
                    <a:pt x="21" y="208"/>
                  </a:lnTo>
                  <a:lnTo>
                    <a:pt x="14" y="199"/>
                  </a:lnTo>
                  <a:lnTo>
                    <a:pt x="12" y="199"/>
                  </a:lnTo>
                  <a:lnTo>
                    <a:pt x="12" y="196"/>
                  </a:lnTo>
                  <a:lnTo>
                    <a:pt x="14" y="196"/>
                  </a:lnTo>
                  <a:lnTo>
                    <a:pt x="17" y="196"/>
                  </a:lnTo>
                  <a:lnTo>
                    <a:pt x="17" y="192"/>
                  </a:lnTo>
                  <a:lnTo>
                    <a:pt x="17" y="185"/>
                  </a:lnTo>
                  <a:lnTo>
                    <a:pt x="19" y="178"/>
                  </a:lnTo>
                  <a:lnTo>
                    <a:pt x="19" y="168"/>
                  </a:lnTo>
                  <a:lnTo>
                    <a:pt x="17" y="166"/>
                  </a:lnTo>
                  <a:lnTo>
                    <a:pt x="12" y="156"/>
                  </a:lnTo>
                  <a:lnTo>
                    <a:pt x="10" y="147"/>
                  </a:lnTo>
                  <a:lnTo>
                    <a:pt x="5" y="137"/>
                  </a:lnTo>
                  <a:lnTo>
                    <a:pt x="0" y="123"/>
                  </a:lnTo>
                  <a:lnTo>
                    <a:pt x="5" y="92"/>
                  </a:lnTo>
                  <a:lnTo>
                    <a:pt x="12" y="62"/>
                  </a:lnTo>
                  <a:lnTo>
                    <a:pt x="19" y="31"/>
                  </a:lnTo>
                  <a:lnTo>
                    <a:pt x="26" y="0"/>
                  </a:lnTo>
                  <a:lnTo>
                    <a:pt x="40" y="2"/>
                  </a:lnTo>
                  <a:lnTo>
                    <a:pt x="76" y="9"/>
                  </a:lnTo>
                  <a:lnTo>
                    <a:pt x="109" y="17"/>
                  </a:lnTo>
                  <a:lnTo>
                    <a:pt x="144" y="21"/>
                  </a:lnTo>
                  <a:lnTo>
                    <a:pt x="180" y="28"/>
                  </a:lnTo>
                  <a:lnTo>
                    <a:pt x="187" y="31"/>
                  </a:lnTo>
                  <a:lnTo>
                    <a:pt x="215" y="35"/>
                  </a:lnTo>
                  <a:lnTo>
                    <a:pt x="248" y="40"/>
                  </a:lnTo>
                  <a:lnTo>
                    <a:pt x="284" y="47"/>
                  </a:lnTo>
                  <a:lnTo>
                    <a:pt x="319" y="52"/>
                  </a:lnTo>
                  <a:lnTo>
                    <a:pt x="355" y="57"/>
                  </a:lnTo>
                  <a:lnTo>
                    <a:pt x="390" y="64"/>
                  </a:lnTo>
                  <a:lnTo>
                    <a:pt x="423" y="69"/>
                  </a:lnTo>
                  <a:lnTo>
                    <a:pt x="459" y="73"/>
                  </a:lnTo>
                  <a:lnTo>
                    <a:pt x="494" y="78"/>
                  </a:lnTo>
                  <a:lnTo>
                    <a:pt x="520" y="80"/>
                  </a:lnTo>
                  <a:lnTo>
                    <a:pt x="530" y="83"/>
                  </a:lnTo>
                  <a:lnTo>
                    <a:pt x="565" y="88"/>
                  </a:lnTo>
                  <a:lnTo>
                    <a:pt x="601" y="90"/>
                  </a:lnTo>
                  <a:lnTo>
                    <a:pt x="636" y="95"/>
                  </a:lnTo>
                  <a:lnTo>
                    <a:pt x="672" y="99"/>
                  </a:lnTo>
                  <a:lnTo>
                    <a:pt x="707" y="102"/>
                  </a:lnTo>
                  <a:lnTo>
                    <a:pt x="743" y="107"/>
                  </a:lnTo>
                  <a:lnTo>
                    <a:pt x="778" y="109"/>
                  </a:lnTo>
                  <a:lnTo>
                    <a:pt x="814" y="111"/>
                  </a:lnTo>
                  <a:lnTo>
                    <a:pt x="849" y="114"/>
                  </a:lnTo>
                  <a:lnTo>
                    <a:pt x="885" y="116"/>
                  </a:lnTo>
                  <a:lnTo>
                    <a:pt x="920" y="118"/>
                  </a:lnTo>
                  <a:lnTo>
                    <a:pt x="956" y="121"/>
                  </a:lnTo>
                  <a:lnTo>
                    <a:pt x="991" y="123"/>
                  </a:lnTo>
                  <a:lnTo>
                    <a:pt x="1017" y="125"/>
                  </a:lnTo>
                  <a:lnTo>
                    <a:pt x="1017" y="149"/>
                  </a:lnTo>
                  <a:lnTo>
                    <a:pt x="1015" y="173"/>
                  </a:lnTo>
                  <a:lnTo>
                    <a:pt x="1015" y="199"/>
                  </a:lnTo>
                  <a:lnTo>
                    <a:pt x="1012" y="223"/>
                  </a:lnTo>
                  <a:lnTo>
                    <a:pt x="1012" y="246"/>
                  </a:lnTo>
                  <a:lnTo>
                    <a:pt x="1010" y="270"/>
                  </a:lnTo>
                  <a:lnTo>
                    <a:pt x="1010" y="296"/>
                  </a:lnTo>
                  <a:lnTo>
                    <a:pt x="1008" y="320"/>
                  </a:lnTo>
                  <a:lnTo>
                    <a:pt x="1008" y="343"/>
                  </a:lnTo>
                  <a:lnTo>
                    <a:pt x="1005" y="367"/>
                  </a:lnTo>
                  <a:lnTo>
                    <a:pt x="1005" y="393"/>
                  </a:lnTo>
                  <a:close/>
                </a:path>
              </a:pathLst>
            </a:custGeom>
            <a:solidFill>
              <a:srgbClr val="3769FF"/>
            </a:solidFill>
            <a:ln w="6350">
              <a:solidFill>
                <a:srgbClr val="91B9FF"/>
              </a:solidFill>
              <a:round/>
              <a:headEnd/>
              <a:tailEnd/>
            </a:ln>
          </p:spPr>
          <p:txBody>
            <a:bodyPr lIns="0" r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0" name="Mississippi">
              <a:extLst>
                <a:ext uri="{FF2B5EF4-FFF2-40B4-BE49-F238E27FC236}">
                  <a16:creationId xmlns:a16="http://schemas.microsoft.com/office/drawing/2014/main" id="{DA5D15D5-91C1-8E17-B048-87BD5E2426A0}"/>
                </a:ext>
              </a:extLst>
            </p:cNvPr>
            <p:cNvSpPr>
              <a:spLocks noChangeAspect="1" noEditPoints="1"/>
            </p:cNvSpPr>
            <p:nvPr/>
          </p:nvSpPr>
          <p:spPr bwMode="gray">
            <a:xfrm>
              <a:off x="8227239" y="4440652"/>
              <a:ext cx="521709" cy="947238"/>
            </a:xfrm>
            <a:custGeom>
              <a:avLst/>
              <a:gdLst/>
              <a:ahLst/>
              <a:cxnLst>
                <a:cxn ang="0">
                  <a:pos x="355" y="537"/>
                </a:cxn>
                <a:cxn ang="0">
                  <a:pos x="346" y="466"/>
                </a:cxn>
                <a:cxn ang="0">
                  <a:pos x="331" y="371"/>
                </a:cxn>
                <a:cxn ang="0">
                  <a:pos x="331" y="300"/>
                </a:cxn>
                <a:cxn ang="0">
                  <a:pos x="331" y="229"/>
                </a:cxn>
                <a:cxn ang="0">
                  <a:pos x="331" y="158"/>
                </a:cxn>
                <a:cxn ang="0">
                  <a:pos x="329" y="87"/>
                </a:cxn>
                <a:cxn ang="0">
                  <a:pos x="329" y="16"/>
                </a:cxn>
                <a:cxn ang="0">
                  <a:pos x="329" y="7"/>
                </a:cxn>
                <a:cxn ang="0">
                  <a:pos x="263" y="7"/>
                </a:cxn>
                <a:cxn ang="0">
                  <a:pos x="180" y="19"/>
                </a:cxn>
                <a:cxn ang="0">
                  <a:pos x="97" y="28"/>
                </a:cxn>
                <a:cxn ang="0">
                  <a:pos x="97" y="40"/>
                </a:cxn>
                <a:cxn ang="0">
                  <a:pos x="83" y="59"/>
                </a:cxn>
                <a:cxn ang="0">
                  <a:pos x="74" y="73"/>
                </a:cxn>
                <a:cxn ang="0">
                  <a:pos x="62" y="109"/>
                </a:cxn>
                <a:cxn ang="0">
                  <a:pos x="52" y="127"/>
                </a:cxn>
                <a:cxn ang="0">
                  <a:pos x="45" y="151"/>
                </a:cxn>
                <a:cxn ang="0">
                  <a:pos x="33" y="163"/>
                </a:cxn>
                <a:cxn ang="0">
                  <a:pos x="33" y="170"/>
                </a:cxn>
                <a:cxn ang="0">
                  <a:pos x="31" y="189"/>
                </a:cxn>
                <a:cxn ang="0">
                  <a:pos x="19" y="206"/>
                </a:cxn>
                <a:cxn ang="0">
                  <a:pos x="19" y="217"/>
                </a:cxn>
                <a:cxn ang="0">
                  <a:pos x="26" y="227"/>
                </a:cxn>
                <a:cxn ang="0">
                  <a:pos x="29" y="253"/>
                </a:cxn>
                <a:cxn ang="0">
                  <a:pos x="31" y="284"/>
                </a:cxn>
                <a:cxn ang="0">
                  <a:pos x="41" y="298"/>
                </a:cxn>
                <a:cxn ang="0">
                  <a:pos x="38" y="319"/>
                </a:cxn>
                <a:cxn ang="0">
                  <a:pos x="38" y="333"/>
                </a:cxn>
                <a:cxn ang="0">
                  <a:pos x="43" y="348"/>
                </a:cxn>
                <a:cxn ang="0">
                  <a:pos x="57" y="367"/>
                </a:cxn>
                <a:cxn ang="0">
                  <a:pos x="64" y="378"/>
                </a:cxn>
                <a:cxn ang="0">
                  <a:pos x="55" y="397"/>
                </a:cxn>
                <a:cxn ang="0">
                  <a:pos x="50" y="409"/>
                </a:cxn>
                <a:cxn ang="0">
                  <a:pos x="24" y="447"/>
                </a:cxn>
                <a:cxn ang="0">
                  <a:pos x="12" y="480"/>
                </a:cxn>
                <a:cxn ang="0">
                  <a:pos x="7" y="511"/>
                </a:cxn>
                <a:cxn ang="0">
                  <a:pos x="5" y="532"/>
                </a:cxn>
                <a:cxn ang="0">
                  <a:pos x="0" y="547"/>
                </a:cxn>
                <a:cxn ang="0">
                  <a:pos x="78" y="539"/>
                </a:cxn>
                <a:cxn ang="0">
                  <a:pos x="159" y="530"/>
                </a:cxn>
                <a:cxn ang="0">
                  <a:pos x="208" y="539"/>
                </a:cxn>
                <a:cxn ang="0">
                  <a:pos x="206" y="570"/>
                </a:cxn>
                <a:cxn ang="0">
                  <a:pos x="216" y="584"/>
                </a:cxn>
                <a:cxn ang="0">
                  <a:pos x="230" y="613"/>
                </a:cxn>
                <a:cxn ang="0">
                  <a:pos x="242" y="622"/>
                </a:cxn>
                <a:cxn ang="0">
                  <a:pos x="263" y="601"/>
                </a:cxn>
                <a:cxn ang="0">
                  <a:pos x="294" y="596"/>
                </a:cxn>
                <a:cxn ang="0">
                  <a:pos x="317" y="587"/>
                </a:cxn>
                <a:cxn ang="0">
                  <a:pos x="331" y="603"/>
                </a:cxn>
                <a:cxn ang="0">
                  <a:pos x="348" y="608"/>
                </a:cxn>
                <a:cxn ang="0">
                  <a:pos x="331" y="603"/>
                </a:cxn>
              </a:cxnLst>
              <a:rect l="0" t="0" r="r" b="b"/>
              <a:pathLst>
                <a:path w="365" h="625">
                  <a:moveTo>
                    <a:pt x="365" y="584"/>
                  </a:moveTo>
                  <a:lnTo>
                    <a:pt x="360" y="561"/>
                  </a:lnTo>
                  <a:lnTo>
                    <a:pt x="355" y="537"/>
                  </a:lnTo>
                  <a:lnTo>
                    <a:pt x="353" y="513"/>
                  </a:lnTo>
                  <a:lnTo>
                    <a:pt x="348" y="490"/>
                  </a:lnTo>
                  <a:lnTo>
                    <a:pt x="346" y="466"/>
                  </a:lnTo>
                  <a:lnTo>
                    <a:pt x="341" y="442"/>
                  </a:lnTo>
                  <a:lnTo>
                    <a:pt x="334" y="395"/>
                  </a:lnTo>
                  <a:lnTo>
                    <a:pt x="331" y="371"/>
                  </a:lnTo>
                  <a:lnTo>
                    <a:pt x="331" y="348"/>
                  </a:lnTo>
                  <a:lnTo>
                    <a:pt x="331" y="324"/>
                  </a:lnTo>
                  <a:lnTo>
                    <a:pt x="331" y="300"/>
                  </a:lnTo>
                  <a:lnTo>
                    <a:pt x="331" y="277"/>
                  </a:lnTo>
                  <a:lnTo>
                    <a:pt x="331" y="253"/>
                  </a:lnTo>
                  <a:lnTo>
                    <a:pt x="331" y="229"/>
                  </a:lnTo>
                  <a:lnTo>
                    <a:pt x="331" y="206"/>
                  </a:lnTo>
                  <a:lnTo>
                    <a:pt x="331" y="182"/>
                  </a:lnTo>
                  <a:lnTo>
                    <a:pt x="331" y="158"/>
                  </a:lnTo>
                  <a:lnTo>
                    <a:pt x="329" y="135"/>
                  </a:lnTo>
                  <a:lnTo>
                    <a:pt x="329" y="111"/>
                  </a:lnTo>
                  <a:lnTo>
                    <a:pt x="329" y="87"/>
                  </a:lnTo>
                  <a:lnTo>
                    <a:pt x="329" y="64"/>
                  </a:lnTo>
                  <a:lnTo>
                    <a:pt x="329" y="40"/>
                  </a:lnTo>
                  <a:lnTo>
                    <a:pt x="329" y="16"/>
                  </a:lnTo>
                  <a:lnTo>
                    <a:pt x="329" y="11"/>
                  </a:lnTo>
                  <a:lnTo>
                    <a:pt x="329" y="9"/>
                  </a:lnTo>
                  <a:lnTo>
                    <a:pt x="329" y="7"/>
                  </a:lnTo>
                  <a:lnTo>
                    <a:pt x="317" y="0"/>
                  </a:lnTo>
                  <a:lnTo>
                    <a:pt x="289" y="2"/>
                  </a:lnTo>
                  <a:lnTo>
                    <a:pt x="263" y="7"/>
                  </a:lnTo>
                  <a:lnTo>
                    <a:pt x="234" y="11"/>
                  </a:lnTo>
                  <a:lnTo>
                    <a:pt x="206" y="14"/>
                  </a:lnTo>
                  <a:lnTo>
                    <a:pt x="180" y="19"/>
                  </a:lnTo>
                  <a:lnTo>
                    <a:pt x="152" y="21"/>
                  </a:lnTo>
                  <a:lnTo>
                    <a:pt x="126" y="23"/>
                  </a:lnTo>
                  <a:lnTo>
                    <a:pt x="97" y="28"/>
                  </a:lnTo>
                  <a:lnTo>
                    <a:pt x="100" y="30"/>
                  </a:lnTo>
                  <a:lnTo>
                    <a:pt x="100" y="35"/>
                  </a:lnTo>
                  <a:lnTo>
                    <a:pt x="97" y="40"/>
                  </a:lnTo>
                  <a:lnTo>
                    <a:pt x="88" y="47"/>
                  </a:lnTo>
                  <a:lnTo>
                    <a:pt x="83" y="54"/>
                  </a:lnTo>
                  <a:lnTo>
                    <a:pt x="83" y="59"/>
                  </a:lnTo>
                  <a:lnTo>
                    <a:pt x="81" y="64"/>
                  </a:lnTo>
                  <a:lnTo>
                    <a:pt x="76" y="64"/>
                  </a:lnTo>
                  <a:lnTo>
                    <a:pt x="74" y="73"/>
                  </a:lnTo>
                  <a:lnTo>
                    <a:pt x="74" y="94"/>
                  </a:lnTo>
                  <a:lnTo>
                    <a:pt x="71" y="106"/>
                  </a:lnTo>
                  <a:lnTo>
                    <a:pt x="62" y="109"/>
                  </a:lnTo>
                  <a:lnTo>
                    <a:pt x="57" y="113"/>
                  </a:lnTo>
                  <a:lnTo>
                    <a:pt x="57" y="120"/>
                  </a:lnTo>
                  <a:lnTo>
                    <a:pt x="52" y="127"/>
                  </a:lnTo>
                  <a:lnTo>
                    <a:pt x="45" y="137"/>
                  </a:lnTo>
                  <a:lnTo>
                    <a:pt x="41" y="144"/>
                  </a:lnTo>
                  <a:lnTo>
                    <a:pt x="45" y="151"/>
                  </a:lnTo>
                  <a:lnTo>
                    <a:pt x="45" y="154"/>
                  </a:lnTo>
                  <a:lnTo>
                    <a:pt x="43" y="158"/>
                  </a:lnTo>
                  <a:lnTo>
                    <a:pt x="33" y="163"/>
                  </a:lnTo>
                  <a:lnTo>
                    <a:pt x="31" y="163"/>
                  </a:lnTo>
                  <a:lnTo>
                    <a:pt x="31" y="165"/>
                  </a:lnTo>
                  <a:lnTo>
                    <a:pt x="33" y="170"/>
                  </a:lnTo>
                  <a:lnTo>
                    <a:pt x="33" y="175"/>
                  </a:lnTo>
                  <a:lnTo>
                    <a:pt x="33" y="184"/>
                  </a:lnTo>
                  <a:lnTo>
                    <a:pt x="31" y="189"/>
                  </a:lnTo>
                  <a:lnTo>
                    <a:pt x="29" y="191"/>
                  </a:lnTo>
                  <a:lnTo>
                    <a:pt x="22" y="201"/>
                  </a:lnTo>
                  <a:lnTo>
                    <a:pt x="19" y="206"/>
                  </a:lnTo>
                  <a:lnTo>
                    <a:pt x="24" y="208"/>
                  </a:lnTo>
                  <a:lnTo>
                    <a:pt x="24" y="213"/>
                  </a:lnTo>
                  <a:lnTo>
                    <a:pt x="19" y="217"/>
                  </a:lnTo>
                  <a:lnTo>
                    <a:pt x="22" y="222"/>
                  </a:lnTo>
                  <a:lnTo>
                    <a:pt x="22" y="225"/>
                  </a:lnTo>
                  <a:lnTo>
                    <a:pt x="26" y="227"/>
                  </a:lnTo>
                  <a:lnTo>
                    <a:pt x="29" y="234"/>
                  </a:lnTo>
                  <a:lnTo>
                    <a:pt x="26" y="243"/>
                  </a:lnTo>
                  <a:lnTo>
                    <a:pt x="29" y="253"/>
                  </a:lnTo>
                  <a:lnTo>
                    <a:pt x="33" y="260"/>
                  </a:lnTo>
                  <a:lnTo>
                    <a:pt x="36" y="262"/>
                  </a:lnTo>
                  <a:lnTo>
                    <a:pt x="31" y="284"/>
                  </a:lnTo>
                  <a:lnTo>
                    <a:pt x="33" y="288"/>
                  </a:lnTo>
                  <a:lnTo>
                    <a:pt x="33" y="293"/>
                  </a:lnTo>
                  <a:lnTo>
                    <a:pt x="41" y="298"/>
                  </a:lnTo>
                  <a:lnTo>
                    <a:pt x="41" y="303"/>
                  </a:lnTo>
                  <a:lnTo>
                    <a:pt x="36" y="315"/>
                  </a:lnTo>
                  <a:lnTo>
                    <a:pt x="38" y="319"/>
                  </a:lnTo>
                  <a:lnTo>
                    <a:pt x="43" y="324"/>
                  </a:lnTo>
                  <a:lnTo>
                    <a:pt x="43" y="329"/>
                  </a:lnTo>
                  <a:lnTo>
                    <a:pt x="38" y="333"/>
                  </a:lnTo>
                  <a:lnTo>
                    <a:pt x="38" y="338"/>
                  </a:lnTo>
                  <a:lnTo>
                    <a:pt x="41" y="341"/>
                  </a:lnTo>
                  <a:lnTo>
                    <a:pt x="43" y="348"/>
                  </a:lnTo>
                  <a:lnTo>
                    <a:pt x="43" y="352"/>
                  </a:lnTo>
                  <a:lnTo>
                    <a:pt x="50" y="362"/>
                  </a:lnTo>
                  <a:lnTo>
                    <a:pt x="57" y="367"/>
                  </a:lnTo>
                  <a:lnTo>
                    <a:pt x="62" y="371"/>
                  </a:lnTo>
                  <a:lnTo>
                    <a:pt x="64" y="376"/>
                  </a:lnTo>
                  <a:lnTo>
                    <a:pt x="64" y="378"/>
                  </a:lnTo>
                  <a:lnTo>
                    <a:pt x="64" y="383"/>
                  </a:lnTo>
                  <a:lnTo>
                    <a:pt x="57" y="390"/>
                  </a:lnTo>
                  <a:lnTo>
                    <a:pt x="55" y="397"/>
                  </a:lnTo>
                  <a:lnTo>
                    <a:pt x="50" y="397"/>
                  </a:lnTo>
                  <a:lnTo>
                    <a:pt x="50" y="402"/>
                  </a:lnTo>
                  <a:lnTo>
                    <a:pt x="50" y="409"/>
                  </a:lnTo>
                  <a:lnTo>
                    <a:pt x="43" y="419"/>
                  </a:lnTo>
                  <a:lnTo>
                    <a:pt x="31" y="433"/>
                  </a:lnTo>
                  <a:lnTo>
                    <a:pt x="24" y="447"/>
                  </a:lnTo>
                  <a:lnTo>
                    <a:pt x="19" y="464"/>
                  </a:lnTo>
                  <a:lnTo>
                    <a:pt x="17" y="475"/>
                  </a:lnTo>
                  <a:lnTo>
                    <a:pt x="12" y="480"/>
                  </a:lnTo>
                  <a:lnTo>
                    <a:pt x="10" y="490"/>
                  </a:lnTo>
                  <a:lnTo>
                    <a:pt x="10" y="502"/>
                  </a:lnTo>
                  <a:lnTo>
                    <a:pt x="7" y="511"/>
                  </a:lnTo>
                  <a:lnTo>
                    <a:pt x="3" y="513"/>
                  </a:lnTo>
                  <a:lnTo>
                    <a:pt x="0" y="520"/>
                  </a:lnTo>
                  <a:lnTo>
                    <a:pt x="5" y="532"/>
                  </a:lnTo>
                  <a:lnTo>
                    <a:pt x="5" y="539"/>
                  </a:lnTo>
                  <a:lnTo>
                    <a:pt x="0" y="544"/>
                  </a:lnTo>
                  <a:lnTo>
                    <a:pt x="0" y="547"/>
                  </a:lnTo>
                  <a:lnTo>
                    <a:pt x="26" y="544"/>
                  </a:lnTo>
                  <a:lnTo>
                    <a:pt x="52" y="542"/>
                  </a:lnTo>
                  <a:lnTo>
                    <a:pt x="78" y="539"/>
                  </a:lnTo>
                  <a:lnTo>
                    <a:pt x="104" y="537"/>
                  </a:lnTo>
                  <a:lnTo>
                    <a:pt x="130" y="535"/>
                  </a:lnTo>
                  <a:lnTo>
                    <a:pt x="159" y="530"/>
                  </a:lnTo>
                  <a:lnTo>
                    <a:pt x="185" y="528"/>
                  </a:lnTo>
                  <a:lnTo>
                    <a:pt x="211" y="525"/>
                  </a:lnTo>
                  <a:lnTo>
                    <a:pt x="208" y="539"/>
                  </a:lnTo>
                  <a:lnTo>
                    <a:pt x="204" y="561"/>
                  </a:lnTo>
                  <a:lnTo>
                    <a:pt x="204" y="565"/>
                  </a:lnTo>
                  <a:lnTo>
                    <a:pt x="206" y="570"/>
                  </a:lnTo>
                  <a:lnTo>
                    <a:pt x="206" y="575"/>
                  </a:lnTo>
                  <a:lnTo>
                    <a:pt x="208" y="580"/>
                  </a:lnTo>
                  <a:lnTo>
                    <a:pt x="216" y="584"/>
                  </a:lnTo>
                  <a:lnTo>
                    <a:pt x="223" y="591"/>
                  </a:lnTo>
                  <a:lnTo>
                    <a:pt x="230" y="606"/>
                  </a:lnTo>
                  <a:lnTo>
                    <a:pt x="230" y="613"/>
                  </a:lnTo>
                  <a:lnTo>
                    <a:pt x="237" y="620"/>
                  </a:lnTo>
                  <a:lnTo>
                    <a:pt x="239" y="622"/>
                  </a:lnTo>
                  <a:lnTo>
                    <a:pt x="242" y="622"/>
                  </a:lnTo>
                  <a:lnTo>
                    <a:pt x="244" y="625"/>
                  </a:lnTo>
                  <a:lnTo>
                    <a:pt x="251" y="618"/>
                  </a:lnTo>
                  <a:lnTo>
                    <a:pt x="263" y="601"/>
                  </a:lnTo>
                  <a:lnTo>
                    <a:pt x="270" y="601"/>
                  </a:lnTo>
                  <a:lnTo>
                    <a:pt x="275" y="601"/>
                  </a:lnTo>
                  <a:lnTo>
                    <a:pt x="294" y="596"/>
                  </a:lnTo>
                  <a:lnTo>
                    <a:pt x="308" y="587"/>
                  </a:lnTo>
                  <a:lnTo>
                    <a:pt x="313" y="587"/>
                  </a:lnTo>
                  <a:lnTo>
                    <a:pt x="317" y="587"/>
                  </a:lnTo>
                  <a:lnTo>
                    <a:pt x="334" y="591"/>
                  </a:lnTo>
                  <a:lnTo>
                    <a:pt x="365" y="584"/>
                  </a:lnTo>
                  <a:close/>
                  <a:moveTo>
                    <a:pt x="331" y="603"/>
                  </a:moveTo>
                  <a:lnTo>
                    <a:pt x="331" y="606"/>
                  </a:lnTo>
                  <a:lnTo>
                    <a:pt x="339" y="608"/>
                  </a:lnTo>
                  <a:lnTo>
                    <a:pt x="348" y="608"/>
                  </a:lnTo>
                  <a:lnTo>
                    <a:pt x="350" y="608"/>
                  </a:lnTo>
                  <a:lnTo>
                    <a:pt x="348" y="606"/>
                  </a:lnTo>
                  <a:lnTo>
                    <a:pt x="331" y="603"/>
                  </a:lnTo>
                  <a:close/>
                </a:path>
              </a:pathLst>
            </a:custGeom>
            <a:solidFill>
              <a:schemeClr val="bg1"/>
            </a:solidFill>
            <a:ln w="6350">
              <a:solidFill>
                <a:srgbClr val="3769FF"/>
              </a:solidFill>
              <a:round/>
              <a:headEnd/>
              <a:tailEnd/>
            </a:ln>
          </p:spPr>
          <p:txBody>
            <a:bodyPr lIns="127983" tIns="0" bIns="164549"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1" name="Michigan">
              <a:extLst>
                <a:ext uri="{FF2B5EF4-FFF2-40B4-BE49-F238E27FC236}">
                  <a16:creationId xmlns:a16="http://schemas.microsoft.com/office/drawing/2014/main" id="{85E961D3-8C72-24AD-607D-FCDA15898E08}"/>
                </a:ext>
              </a:extLst>
            </p:cNvPr>
            <p:cNvSpPr>
              <a:spLocks noChangeAspect="1" noEditPoints="1"/>
            </p:cNvSpPr>
            <p:nvPr/>
          </p:nvSpPr>
          <p:spPr bwMode="gray">
            <a:xfrm>
              <a:off x="8115748" y="1924786"/>
              <a:ext cx="1123461" cy="1191247"/>
            </a:xfrm>
            <a:custGeom>
              <a:avLst/>
              <a:gdLst/>
              <a:ahLst/>
              <a:cxnLst>
                <a:cxn ang="0">
                  <a:pos x="537" y="142"/>
                </a:cxn>
                <a:cxn ang="0">
                  <a:pos x="549" y="175"/>
                </a:cxn>
                <a:cxn ang="0">
                  <a:pos x="102" y="43"/>
                </a:cxn>
                <a:cxn ang="0">
                  <a:pos x="137" y="0"/>
                </a:cxn>
                <a:cxn ang="0">
                  <a:pos x="161" y="133"/>
                </a:cxn>
                <a:cxn ang="0">
                  <a:pos x="161" y="147"/>
                </a:cxn>
                <a:cxn ang="0">
                  <a:pos x="189" y="92"/>
                </a:cxn>
                <a:cxn ang="0">
                  <a:pos x="145" y="121"/>
                </a:cxn>
                <a:cxn ang="0">
                  <a:pos x="606" y="194"/>
                </a:cxn>
                <a:cxn ang="0">
                  <a:pos x="577" y="201"/>
                </a:cxn>
                <a:cxn ang="0">
                  <a:pos x="431" y="223"/>
                </a:cxn>
                <a:cxn ang="0">
                  <a:pos x="506" y="234"/>
                </a:cxn>
                <a:cxn ang="0">
                  <a:pos x="523" y="216"/>
                </a:cxn>
                <a:cxn ang="0">
                  <a:pos x="563" y="199"/>
                </a:cxn>
                <a:cxn ang="0">
                  <a:pos x="542" y="175"/>
                </a:cxn>
                <a:cxn ang="0">
                  <a:pos x="509" y="161"/>
                </a:cxn>
                <a:cxn ang="0">
                  <a:pos x="464" y="154"/>
                </a:cxn>
                <a:cxn ang="0">
                  <a:pos x="393" y="147"/>
                </a:cxn>
                <a:cxn ang="0">
                  <a:pos x="320" y="189"/>
                </a:cxn>
                <a:cxn ang="0">
                  <a:pos x="260" y="185"/>
                </a:cxn>
                <a:cxn ang="0">
                  <a:pos x="182" y="152"/>
                </a:cxn>
                <a:cxn ang="0">
                  <a:pos x="159" y="147"/>
                </a:cxn>
                <a:cxn ang="0">
                  <a:pos x="135" y="126"/>
                </a:cxn>
                <a:cxn ang="0">
                  <a:pos x="57" y="182"/>
                </a:cxn>
                <a:cxn ang="0">
                  <a:pos x="12" y="227"/>
                </a:cxn>
                <a:cxn ang="0">
                  <a:pos x="97" y="260"/>
                </a:cxn>
                <a:cxn ang="0">
                  <a:pos x="189" y="272"/>
                </a:cxn>
                <a:cxn ang="0">
                  <a:pos x="244" y="320"/>
                </a:cxn>
                <a:cxn ang="0">
                  <a:pos x="260" y="343"/>
                </a:cxn>
                <a:cxn ang="0">
                  <a:pos x="277" y="355"/>
                </a:cxn>
                <a:cxn ang="0">
                  <a:pos x="310" y="265"/>
                </a:cxn>
                <a:cxn ang="0">
                  <a:pos x="338" y="268"/>
                </a:cxn>
                <a:cxn ang="0">
                  <a:pos x="346" y="296"/>
                </a:cxn>
                <a:cxn ang="0">
                  <a:pos x="376" y="249"/>
                </a:cxn>
                <a:cxn ang="0">
                  <a:pos x="540" y="246"/>
                </a:cxn>
                <a:cxn ang="0">
                  <a:pos x="414" y="353"/>
                </a:cxn>
                <a:cxn ang="0">
                  <a:pos x="750" y="476"/>
                </a:cxn>
                <a:cxn ang="0">
                  <a:pos x="679" y="452"/>
                </a:cxn>
                <a:cxn ang="0">
                  <a:pos x="658" y="497"/>
                </a:cxn>
                <a:cxn ang="0">
                  <a:pos x="632" y="455"/>
                </a:cxn>
                <a:cxn ang="0">
                  <a:pos x="658" y="412"/>
                </a:cxn>
                <a:cxn ang="0">
                  <a:pos x="641" y="327"/>
                </a:cxn>
                <a:cxn ang="0">
                  <a:pos x="646" y="298"/>
                </a:cxn>
                <a:cxn ang="0">
                  <a:pos x="580" y="268"/>
                </a:cxn>
                <a:cxn ang="0">
                  <a:pos x="504" y="246"/>
                </a:cxn>
                <a:cxn ang="0">
                  <a:pos x="483" y="287"/>
                </a:cxn>
                <a:cxn ang="0">
                  <a:pos x="464" y="320"/>
                </a:cxn>
                <a:cxn ang="0">
                  <a:pos x="461" y="367"/>
                </a:cxn>
                <a:cxn ang="0">
                  <a:pos x="452" y="384"/>
                </a:cxn>
                <a:cxn ang="0">
                  <a:pos x="450" y="332"/>
                </a:cxn>
                <a:cxn ang="0">
                  <a:pos x="412" y="381"/>
                </a:cxn>
                <a:cxn ang="0">
                  <a:pos x="400" y="466"/>
                </a:cxn>
                <a:cxn ang="0">
                  <a:pos x="409" y="573"/>
                </a:cxn>
                <a:cxn ang="0">
                  <a:pos x="440" y="710"/>
                </a:cxn>
                <a:cxn ang="0">
                  <a:pos x="483" y="774"/>
                </a:cxn>
                <a:cxn ang="0">
                  <a:pos x="722" y="729"/>
                </a:cxn>
                <a:cxn ang="0">
                  <a:pos x="738" y="687"/>
                </a:cxn>
                <a:cxn ang="0">
                  <a:pos x="755" y="623"/>
                </a:cxn>
                <a:cxn ang="0">
                  <a:pos x="776" y="608"/>
                </a:cxn>
                <a:cxn ang="0">
                  <a:pos x="438" y="284"/>
                </a:cxn>
              </a:cxnLst>
              <a:rect l="0" t="0" r="r" b="b"/>
              <a:pathLst>
                <a:path w="786" h="786">
                  <a:moveTo>
                    <a:pt x="537" y="161"/>
                  </a:moveTo>
                  <a:lnTo>
                    <a:pt x="540" y="166"/>
                  </a:lnTo>
                  <a:lnTo>
                    <a:pt x="542" y="166"/>
                  </a:lnTo>
                  <a:lnTo>
                    <a:pt x="547" y="166"/>
                  </a:lnTo>
                  <a:lnTo>
                    <a:pt x="544" y="163"/>
                  </a:lnTo>
                  <a:lnTo>
                    <a:pt x="542" y="159"/>
                  </a:lnTo>
                  <a:lnTo>
                    <a:pt x="540" y="152"/>
                  </a:lnTo>
                  <a:lnTo>
                    <a:pt x="542" y="147"/>
                  </a:lnTo>
                  <a:lnTo>
                    <a:pt x="540" y="142"/>
                  </a:lnTo>
                  <a:lnTo>
                    <a:pt x="537" y="142"/>
                  </a:lnTo>
                  <a:lnTo>
                    <a:pt x="535" y="142"/>
                  </a:lnTo>
                  <a:lnTo>
                    <a:pt x="530" y="149"/>
                  </a:lnTo>
                  <a:lnTo>
                    <a:pt x="535" y="154"/>
                  </a:lnTo>
                  <a:lnTo>
                    <a:pt x="537" y="161"/>
                  </a:lnTo>
                  <a:close/>
                  <a:moveTo>
                    <a:pt x="542" y="168"/>
                  </a:moveTo>
                  <a:lnTo>
                    <a:pt x="542" y="173"/>
                  </a:lnTo>
                  <a:lnTo>
                    <a:pt x="542" y="175"/>
                  </a:lnTo>
                  <a:lnTo>
                    <a:pt x="549" y="178"/>
                  </a:lnTo>
                  <a:lnTo>
                    <a:pt x="549" y="178"/>
                  </a:lnTo>
                  <a:lnTo>
                    <a:pt x="549" y="175"/>
                  </a:lnTo>
                  <a:lnTo>
                    <a:pt x="549" y="173"/>
                  </a:lnTo>
                  <a:lnTo>
                    <a:pt x="547" y="171"/>
                  </a:lnTo>
                  <a:lnTo>
                    <a:pt x="544" y="168"/>
                  </a:lnTo>
                  <a:lnTo>
                    <a:pt x="542" y="168"/>
                  </a:lnTo>
                  <a:close/>
                  <a:moveTo>
                    <a:pt x="83" y="43"/>
                  </a:moveTo>
                  <a:lnTo>
                    <a:pt x="83" y="45"/>
                  </a:lnTo>
                  <a:lnTo>
                    <a:pt x="83" y="50"/>
                  </a:lnTo>
                  <a:lnTo>
                    <a:pt x="85" y="50"/>
                  </a:lnTo>
                  <a:lnTo>
                    <a:pt x="93" y="47"/>
                  </a:lnTo>
                  <a:lnTo>
                    <a:pt x="102" y="43"/>
                  </a:lnTo>
                  <a:lnTo>
                    <a:pt x="104" y="40"/>
                  </a:lnTo>
                  <a:lnTo>
                    <a:pt x="104" y="38"/>
                  </a:lnTo>
                  <a:lnTo>
                    <a:pt x="102" y="38"/>
                  </a:lnTo>
                  <a:lnTo>
                    <a:pt x="102" y="36"/>
                  </a:lnTo>
                  <a:lnTo>
                    <a:pt x="104" y="36"/>
                  </a:lnTo>
                  <a:lnTo>
                    <a:pt x="128" y="19"/>
                  </a:lnTo>
                  <a:lnTo>
                    <a:pt x="130" y="14"/>
                  </a:lnTo>
                  <a:lnTo>
                    <a:pt x="128" y="12"/>
                  </a:lnTo>
                  <a:lnTo>
                    <a:pt x="130" y="10"/>
                  </a:lnTo>
                  <a:lnTo>
                    <a:pt x="137" y="0"/>
                  </a:lnTo>
                  <a:lnTo>
                    <a:pt x="135" y="0"/>
                  </a:lnTo>
                  <a:lnTo>
                    <a:pt x="128" y="2"/>
                  </a:lnTo>
                  <a:lnTo>
                    <a:pt x="116" y="12"/>
                  </a:lnTo>
                  <a:lnTo>
                    <a:pt x="85" y="36"/>
                  </a:lnTo>
                  <a:lnTo>
                    <a:pt x="81" y="38"/>
                  </a:lnTo>
                  <a:lnTo>
                    <a:pt x="81" y="40"/>
                  </a:lnTo>
                  <a:lnTo>
                    <a:pt x="83" y="40"/>
                  </a:lnTo>
                  <a:lnTo>
                    <a:pt x="83" y="43"/>
                  </a:lnTo>
                  <a:close/>
                  <a:moveTo>
                    <a:pt x="149" y="130"/>
                  </a:moveTo>
                  <a:lnTo>
                    <a:pt x="161" y="133"/>
                  </a:lnTo>
                  <a:lnTo>
                    <a:pt x="161" y="130"/>
                  </a:lnTo>
                  <a:lnTo>
                    <a:pt x="161" y="128"/>
                  </a:lnTo>
                  <a:lnTo>
                    <a:pt x="159" y="128"/>
                  </a:lnTo>
                  <a:lnTo>
                    <a:pt x="161" y="123"/>
                  </a:lnTo>
                  <a:lnTo>
                    <a:pt x="161" y="126"/>
                  </a:lnTo>
                  <a:lnTo>
                    <a:pt x="163" y="130"/>
                  </a:lnTo>
                  <a:lnTo>
                    <a:pt x="161" y="135"/>
                  </a:lnTo>
                  <a:lnTo>
                    <a:pt x="159" y="137"/>
                  </a:lnTo>
                  <a:lnTo>
                    <a:pt x="159" y="142"/>
                  </a:lnTo>
                  <a:lnTo>
                    <a:pt x="161" y="147"/>
                  </a:lnTo>
                  <a:lnTo>
                    <a:pt x="166" y="144"/>
                  </a:lnTo>
                  <a:lnTo>
                    <a:pt x="168" y="137"/>
                  </a:lnTo>
                  <a:lnTo>
                    <a:pt x="178" y="126"/>
                  </a:lnTo>
                  <a:lnTo>
                    <a:pt x="175" y="123"/>
                  </a:lnTo>
                  <a:lnTo>
                    <a:pt x="178" y="118"/>
                  </a:lnTo>
                  <a:lnTo>
                    <a:pt x="192" y="102"/>
                  </a:lnTo>
                  <a:lnTo>
                    <a:pt x="194" y="97"/>
                  </a:lnTo>
                  <a:lnTo>
                    <a:pt x="194" y="95"/>
                  </a:lnTo>
                  <a:lnTo>
                    <a:pt x="189" y="92"/>
                  </a:lnTo>
                  <a:lnTo>
                    <a:pt x="189" y="92"/>
                  </a:lnTo>
                  <a:lnTo>
                    <a:pt x="211" y="88"/>
                  </a:lnTo>
                  <a:lnTo>
                    <a:pt x="213" y="83"/>
                  </a:lnTo>
                  <a:lnTo>
                    <a:pt x="208" y="81"/>
                  </a:lnTo>
                  <a:lnTo>
                    <a:pt x="201" y="78"/>
                  </a:lnTo>
                  <a:lnTo>
                    <a:pt x="192" y="81"/>
                  </a:lnTo>
                  <a:lnTo>
                    <a:pt x="182" y="83"/>
                  </a:lnTo>
                  <a:lnTo>
                    <a:pt x="163" y="92"/>
                  </a:lnTo>
                  <a:lnTo>
                    <a:pt x="159" y="97"/>
                  </a:lnTo>
                  <a:lnTo>
                    <a:pt x="147" y="114"/>
                  </a:lnTo>
                  <a:lnTo>
                    <a:pt x="145" y="121"/>
                  </a:lnTo>
                  <a:lnTo>
                    <a:pt x="145" y="128"/>
                  </a:lnTo>
                  <a:lnTo>
                    <a:pt x="149" y="130"/>
                  </a:lnTo>
                  <a:close/>
                  <a:moveTo>
                    <a:pt x="577" y="206"/>
                  </a:moveTo>
                  <a:lnTo>
                    <a:pt x="582" y="208"/>
                  </a:lnTo>
                  <a:lnTo>
                    <a:pt x="592" y="208"/>
                  </a:lnTo>
                  <a:lnTo>
                    <a:pt x="603" y="206"/>
                  </a:lnTo>
                  <a:lnTo>
                    <a:pt x="608" y="204"/>
                  </a:lnTo>
                  <a:lnTo>
                    <a:pt x="610" y="199"/>
                  </a:lnTo>
                  <a:lnTo>
                    <a:pt x="608" y="197"/>
                  </a:lnTo>
                  <a:lnTo>
                    <a:pt x="606" y="194"/>
                  </a:lnTo>
                  <a:lnTo>
                    <a:pt x="601" y="189"/>
                  </a:lnTo>
                  <a:lnTo>
                    <a:pt x="596" y="187"/>
                  </a:lnTo>
                  <a:lnTo>
                    <a:pt x="589" y="187"/>
                  </a:lnTo>
                  <a:lnTo>
                    <a:pt x="589" y="189"/>
                  </a:lnTo>
                  <a:lnTo>
                    <a:pt x="592" y="192"/>
                  </a:lnTo>
                  <a:lnTo>
                    <a:pt x="592" y="194"/>
                  </a:lnTo>
                  <a:lnTo>
                    <a:pt x="589" y="197"/>
                  </a:lnTo>
                  <a:lnTo>
                    <a:pt x="584" y="201"/>
                  </a:lnTo>
                  <a:lnTo>
                    <a:pt x="582" y="204"/>
                  </a:lnTo>
                  <a:lnTo>
                    <a:pt x="577" y="201"/>
                  </a:lnTo>
                  <a:lnTo>
                    <a:pt x="577" y="201"/>
                  </a:lnTo>
                  <a:lnTo>
                    <a:pt x="577" y="206"/>
                  </a:lnTo>
                  <a:lnTo>
                    <a:pt x="577" y="206"/>
                  </a:lnTo>
                  <a:close/>
                  <a:moveTo>
                    <a:pt x="398" y="246"/>
                  </a:moveTo>
                  <a:lnTo>
                    <a:pt x="402" y="246"/>
                  </a:lnTo>
                  <a:lnTo>
                    <a:pt x="402" y="242"/>
                  </a:lnTo>
                  <a:lnTo>
                    <a:pt x="407" y="239"/>
                  </a:lnTo>
                  <a:lnTo>
                    <a:pt x="419" y="237"/>
                  </a:lnTo>
                  <a:lnTo>
                    <a:pt x="426" y="230"/>
                  </a:lnTo>
                  <a:lnTo>
                    <a:pt x="431" y="223"/>
                  </a:lnTo>
                  <a:lnTo>
                    <a:pt x="435" y="218"/>
                  </a:lnTo>
                  <a:lnTo>
                    <a:pt x="443" y="216"/>
                  </a:lnTo>
                  <a:lnTo>
                    <a:pt x="454" y="216"/>
                  </a:lnTo>
                  <a:lnTo>
                    <a:pt x="469" y="220"/>
                  </a:lnTo>
                  <a:lnTo>
                    <a:pt x="483" y="225"/>
                  </a:lnTo>
                  <a:lnTo>
                    <a:pt x="499" y="237"/>
                  </a:lnTo>
                  <a:lnTo>
                    <a:pt x="504" y="237"/>
                  </a:lnTo>
                  <a:lnTo>
                    <a:pt x="506" y="237"/>
                  </a:lnTo>
                  <a:lnTo>
                    <a:pt x="506" y="234"/>
                  </a:lnTo>
                  <a:lnTo>
                    <a:pt x="506" y="234"/>
                  </a:lnTo>
                  <a:lnTo>
                    <a:pt x="506" y="232"/>
                  </a:lnTo>
                  <a:lnTo>
                    <a:pt x="506" y="225"/>
                  </a:lnTo>
                  <a:lnTo>
                    <a:pt x="504" y="225"/>
                  </a:lnTo>
                  <a:lnTo>
                    <a:pt x="506" y="213"/>
                  </a:lnTo>
                  <a:lnTo>
                    <a:pt x="511" y="211"/>
                  </a:lnTo>
                  <a:lnTo>
                    <a:pt x="514" y="211"/>
                  </a:lnTo>
                  <a:lnTo>
                    <a:pt x="518" y="213"/>
                  </a:lnTo>
                  <a:lnTo>
                    <a:pt x="521" y="216"/>
                  </a:lnTo>
                  <a:lnTo>
                    <a:pt x="521" y="216"/>
                  </a:lnTo>
                  <a:lnTo>
                    <a:pt x="523" y="216"/>
                  </a:lnTo>
                  <a:lnTo>
                    <a:pt x="525" y="216"/>
                  </a:lnTo>
                  <a:lnTo>
                    <a:pt x="525" y="216"/>
                  </a:lnTo>
                  <a:lnTo>
                    <a:pt x="528" y="213"/>
                  </a:lnTo>
                  <a:lnTo>
                    <a:pt x="537" y="213"/>
                  </a:lnTo>
                  <a:lnTo>
                    <a:pt x="568" y="211"/>
                  </a:lnTo>
                  <a:lnTo>
                    <a:pt x="573" y="208"/>
                  </a:lnTo>
                  <a:lnTo>
                    <a:pt x="575" y="208"/>
                  </a:lnTo>
                  <a:lnTo>
                    <a:pt x="575" y="204"/>
                  </a:lnTo>
                  <a:lnTo>
                    <a:pt x="573" y="204"/>
                  </a:lnTo>
                  <a:lnTo>
                    <a:pt x="563" y="199"/>
                  </a:lnTo>
                  <a:lnTo>
                    <a:pt x="561" y="197"/>
                  </a:lnTo>
                  <a:lnTo>
                    <a:pt x="558" y="194"/>
                  </a:lnTo>
                  <a:lnTo>
                    <a:pt x="558" y="189"/>
                  </a:lnTo>
                  <a:lnTo>
                    <a:pt x="556" y="187"/>
                  </a:lnTo>
                  <a:lnTo>
                    <a:pt x="551" y="187"/>
                  </a:lnTo>
                  <a:lnTo>
                    <a:pt x="542" y="187"/>
                  </a:lnTo>
                  <a:lnTo>
                    <a:pt x="540" y="185"/>
                  </a:lnTo>
                  <a:lnTo>
                    <a:pt x="540" y="182"/>
                  </a:lnTo>
                  <a:lnTo>
                    <a:pt x="542" y="180"/>
                  </a:lnTo>
                  <a:lnTo>
                    <a:pt x="542" y="175"/>
                  </a:lnTo>
                  <a:lnTo>
                    <a:pt x="540" y="173"/>
                  </a:lnTo>
                  <a:lnTo>
                    <a:pt x="537" y="166"/>
                  </a:lnTo>
                  <a:lnTo>
                    <a:pt x="535" y="161"/>
                  </a:lnTo>
                  <a:lnTo>
                    <a:pt x="528" y="154"/>
                  </a:lnTo>
                  <a:lnTo>
                    <a:pt x="525" y="152"/>
                  </a:lnTo>
                  <a:lnTo>
                    <a:pt x="523" y="149"/>
                  </a:lnTo>
                  <a:lnTo>
                    <a:pt x="521" y="149"/>
                  </a:lnTo>
                  <a:lnTo>
                    <a:pt x="518" y="152"/>
                  </a:lnTo>
                  <a:lnTo>
                    <a:pt x="514" y="156"/>
                  </a:lnTo>
                  <a:lnTo>
                    <a:pt x="509" y="161"/>
                  </a:lnTo>
                  <a:lnTo>
                    <a:pt x="504" y="161"/>
                  </a:lnTo>
                  <a:lnTo>
                    <a:pt x="499" y="156"/>
                  </a:lnTo>
                  <a:lnTo>
                    <a:pt x="495" y="156"/>
                  </a:lnTo>
                  <a:lnTo>
                    <a:pt x="488" y="161"/>
                  </a:lnTo>
                  <a:lnTo>
                    <a:pt x="480" y="161"/>
                  </a:lnTo>
                  <a:lnTo>
                    <a:pt x="476" y="161"/>
                  </a:lnTo>
                  <a:lnTo>
                    <a:pt x="464" y="161"/>
                  </a:lnTo>
                  <a:lnTo>
                    <a:pt x="464" y="159"/>
                  </a:lnTo>
                  <a:lnTo>
                    <a:pt x="461" y="156"/>
                  </a:lnTo>
                  <a:lnTo>
                    <a:pt x="464" y="154"/>
                  </a:lnTo>
                  <a:lnTo>
                    <a:pt x="464" y="147"/>
                  </a:lnTo>
                  <a:lnTo>
                    <a:pt x="461" y="137"/>
                  </a:lnTo>
                  <a:lnTo>
                    <a:pt x="461" y="130"/>
                  </a:lnTo>
                  <a:lnTo>
                    <a:pt x="464" y="126"/>
                  </a:lnTo>
                  <a:lnTo>
                    <a:pt x="459" y="126"/>
                  </a:lnTo>
                  <a:lnTo>
                    <a:pt x="450" y="128"/>
                  </a:lnTo>
                  <a:lnTo>
                    <a:pt x="438" y="133"/>
                  </a:lnTo>
                  <a:lnTo>
                    <a:pt x="426" y="142"/>
                  </a:lnTo>
                  <a:lnTo>
                    <a:pt x="409" y="147"/>
                  </a:lnTo>
                  <a:lnTo>
                    <a:pt x="393" y="147"/>
                  </a:lnTo>
                  <a:lnTo>
                    <a:pt x="381" y="149"/>
                  </a:lnTo>
                  <a:lnTo>
                    <a:pt x="369" y="156"/>
                  </a:lnTo>
                  <a:lnTo>
                    <a:pt x="367" y="154"/>
                  </a:lnTo>
                  <a:lnTo>
                    <a:pt x="357" y="161"/>
                  </a:lnTo>
                  <a:lnTo>
                    <a:pt x="346" y="171"/>
                  </a:lnTo>
                  <a:lnTo>
                    <a:pt x="336" y="182"/>
                  </a:lnTo>
                  <a:lnTo>
                    <a:pt x="329" y="192"/>
                  </a:lnTo>
                  <a:lnTo>
                    <a:pt x="327" y="192"/>
                  </a:lnTo>
                  <a:lnTo>
                    <a:pt x="324" y="189"/>
                  </a:lnTo>
                  <a:lnTo>
                    <a:pt x="320" y="189"/>
                  </a:lnTo>
                  <a:lnTo>
                    <a:pt x="315" y="189"/>
                  </a:lnTo>
                  <a:lnTo>
                    <a:pt x="310" y="192"/>
                  </a:lnTo>
                  <a:lnTo>
                    <a:pt x="303" y="192"/>
                  </a:lnTo>
                  <a:lnTo>
                    <a:pt x="298" y="187"/>
                  </a:lnTo>
                  <a:lnTo>
                    <a:pt x="291" y="187"/>
                  </a:lnTo>
                  <a:lnTo>
                    <a:pt x="289" y="189"/>
                  </a:lnTo>
                  <a:lnTo>
                    <a:pt x="282" y="192"/>
                  </a:lnTo>
                  <a:lnTo>
                    <a:pt x="265" y="194"/>
                  </a:lnTo>
                  <a:lnTo>
                    <a:pt x="263" y="192"/>
                  </a:lnTo>
                  <a:lnTo>
                    <a:pt x="260" y="185"/>
                  </a:lnTo>
                  <a:lnTo>
                    <a:pt x="258" y="182"/>
                  </a:lnTo>
                  <a:lnTo>
                    <a:pt x="253" y="182"/>
                  </a:lnTo>
                  <a:lnTo>
                    <a:pt x="249" y="175"/>
                  </a:lnTo>
                  <a:lnTo>
                    <a:pt x="234" y="159"/>
                  </a:lnTo>
                  <a:lnTo>
                    <a:pt x="232" y="156"/>
                  </a:lnTo>
                  <a:lnTo>
                    <a:pt x="220" y="154"/>
                  </a:lnTo>
                  <a:lnTo>
                    <a:pt x="213" y="152"/>
                  </a:lnTo>
                  <a:lnTo>
                    <a:pt x="189" y="152"/>
                  </a:lnTo>
                  <a:lnTo>
                    <a:pt x="185" y="149"/>
                  </a:lnTo>
                  <a:lnTo>
                    <a:pt x="182" y="152"/>
                  </a:lnTo>
                  <a:lnTo>
                    <a:pt x="171" y="163"/>
                  </a:lnTo>
                  <a:lnTo>
                    <a:pt x="168" y="163"/>
                  </a:lnTo>
                  <a:lnTo>
                    <a:pt x="168" y="166"/>
                  </a:lnTo>
                  <a:lnTo>
                    <a:pt x="166" y="171"/>
                  </a:lnTo>
                  <a:lnTo>
                    <a:pt x="166" y="173"/>
                  </a:lnTo>
                  <a:lnTo>
                    <a:pt x="163" y="171"/>
                  </a:lnTo>
                  <a:lnTo>
                    <a:pt x="161" y="168"/>
                  </a:lnTo>
                  <a:lnTo>
                    <a:pt x="161" y="161"/>
                  </a:lnTo>
                  <a:lnTo>
                    <a:pt x="161" y="152"/>
                  </a:lnTo>
                  <a:lnTo>
                    <a:pt x="159" y="147"/>
                  </a:lnTo>
                  <a:lnTo>
                    <a:pt x="156" y="144"/>
                  </a:lnTo>
                  <a:lnTo>
                    <a:pt x="154" y="140"/>
                  </a:lnTo>
                  <a:lnTo>
                    <a:pt x="154" y="135"/>
                  </a:lnTo>
                  <a:lnTo>
                    <a:pt x="152" y="133"/>
                  </a:lnTo>
                  <a:lnTo>
                    <a:pt x="145" y="130"/>
                  </a:lnTo>
                  <a:lnTo>
                    <a:pt x="142" y="128"/>
                  </a:lnTo>
                  <a:lnTo>
                    <a:pt x="142" y="126"/>
                  </a:lnTo>
                  <a:lnTo>
                    <a:pt x="142" y="121"/>
                  </a:lnTo>
                  <a:lnTo>
                    <a:pt x="140" y="121"/>
                  </a:lnTo>
                  <a:lnTo>
                    <a:pt x="135" y="126"/>
                  </a:lnTo>
                  <a:lnTo>
                    <a:pt x="126" y="133"/>
                  </a:lnTo>
                  <a:lnTo>
                    <a:pt x="121" y="142"/>
                  </a:lnTo>
                  <a:lnTo>
                    <a:pt x="119" y="147"/>
                  </a:lnTo>
                  <a:lnTo>
                    <a:pt x="114" y="152"/>
                  </a:lnTo>
                  <a:lnTo>
                    <a:pt x="107" y="154"/>
                  </a:lnTo>
                  <a:lnTo>
                    <a:pt x="102" y="156"/>
                  </a:lnTo>
                  <a:lnTo>
                    <a:pt x="93" y="168"/>
                  </a:lnTo>
                  <a:lnTo>
                    <a:pt x="85" y="173"/>
                  </a:lnTo>
                  <a:lnTo>
                    <a:pt x="74" y="178"/>
                  </a:lnTo>
                  <a:lnTo>
                    <a:pt x="57" y="182"/>
                  </a:lnTo>
                  <a:lnTo>
                    <a:pt x="43" y="189"/>
                  </a:lnTo>
                  <a:lnTo>
                    <a:pt x="33" y="201"/>
                  </a:lnTo>
                  <a:lnTo>
                    <a:pt x="22" y="211"/>
                  </a:lnTo>
                  <a:lnTo>
                    <a:pt x="5" y="220"/>
                  </a:lnTo>
                  <a:lnTo>
                    <a:pt x="0" y="220"/>
                  </a:lnTo>
                  <a:lnTo>
                    <a:pt x="0" y="223"/>
                  </a:lnTo>
                  <a:lnTo>
                    <a:pt x="3" y="227"/>
                  </a:lnTo>
                  <a:lnTo>
                    <a:pt x="5" y="225"/>
                  </a:lnTo>
                  <a:lnTo>
                    <a:pt x="7" y="227"/>
                  </a:lnTo>
                  <a:lnTo>
                    <a:pt x="12" y="227"/>
                  </a:lnTo>
                  <a:lnTo>
                    <a:pt x="17" y="230"/>
                  </a:lnTo>
                  <a:lnTo>
                    <a:pt x="22" y="239"/>
                  </a:lnTo>
                  <a:lnTo>
                    <a:pt x="26" y="244"/>
                  </a:lnTo>
                  <a:lnTo>
                    <a:pt x="29" y="251"/>
                  </a:lnTo>
                  <a:lnTo>
                    <a:pt x="40" y="251"/>
                  </a:lnTo>
                  <a:lnTo>
                    <a:pt x="52" y="253"/>
                  </a:lnTo>
                  <a:lnTo>
                    <a:pt x="62" y="256"/>
                  </a:lnTo>
                  <a:lnTo>
                    <a:pt x="74" y="256"/>
                  </a:lnTo>
                  <a:lnTo>
                    <a:pt x="85" y="258"/>
                  </a:lnTo>
                  <a:lnTo>
                    <a:pt x="97" y="260"/>
                  </a:lnTo>
                  <a:lnTo>
                    <a:pt x="107" y="260"/>
                  </a:lnTo>
                  <a:lnTo>
                    <a:pt x="119" y="263"/>
                  </a:lnTo>
                  <a:lnTo>
                    <a:pt x="126" y="265"/>
                  </a:lnTo>
                  <a:lnTo>
                    <a:pt x="133" y="268"/>
                  </a:lnTo>
                  <a:lnTo>
                    <a:pt x="140" y="270"/>
                  </a:lnTo>
                  <a:lnTo>
                    <a:pt x="145" y="275"/>
                  </a:lnTo>
                  <a:lnTo>
                    <a:pt x="154" y="272"/>
                  </a:lnTo>
                  <a:lnTo>
                    <a:pt x="163" y="275"/>
                  </a:lnTo>
                  <a:lnTo>
                    <a:pt x="175" y="272"/>
                  </a:lnTo>
                  <a:lnTo>
                    <a:pt x="189" y="272"/>
                  </a:lnTo>
                  <a:lnTo>
                    <a:pt x="206" y="277"/>
                  </a:lnTo>
                  <a:lnTo>
                    <a:pt x="211" y="282"/>
                  </a:lnTo>
                  <a:lnTo>
                    <a:pt x="213" y="284"/>
                  </a:lnTo>
                  <a:lnTo>
                    <a:pt x="213" y="294"/>
                  </a:lnTo>
                  <a:lnTo>
                    <a:pt x="230" y="296"/>
                  </a:lnTo>
                  <a:lnTo>
                    <a:pt x="239" y="301"/>
                  </a:lnTo>
                  <a:lnTo>
                    <a:pt x="242" y="305"/>
                  </a:lnTo>
                  <a:lnTo>
                    <a:pt x="242" y="308"/>
                  </a:lnTo>
                  <a:lnTo>
                    <a:pt x="244" y="315"/>
                  </a:lnTo>
                  <a:lnTo>
                    <a:pt x="244" y="320"/>
                  </a:lnTo>
                  <a:lnTo>
                    <a:pt x="244" y="327"/>
                  </a:lnTo>
                  <a:lnTo>
                    <a:pt x="242" y="336"/>
                  </a:lnTo>
                  <a:lnTo>
                    <a:pt x="242" y="341"/>
                  </a:lnTo>
                  <a:lnTo>
                    <a:pt x="242" y="343"/>
                  </a:lnTo>
                  <a:lnTo>
                    <a:pt x="244" y="346"/>
                  </a:lnTo>
                  <a:lnTo>
                    <a:pt x="246" y="346"/>
                  </a:lnTo>
                  <a:lnTo>
                    <a:pt x="251" y="346"/>
                  </a:lnTo>
                  <a:lnTo>
                    <a:pt x="258" y="341"/>
                  </a:lnTo>
                  <a:lnTo>
                    <a:pt x="260" y="343"/>
                  </a:lnTo>
                  <a:lnTo>
                    <a:pt x="260" y="343"/>
                  </a:lnTo>
                  <a:lnTo>
                    <a:pt x="260" y="346"/>
                  </a:lnTo>
                  <a:lnTo>
                    <a:pt x="258" y="360"/>
                  </a:lnTo>
                  <a:lnTo>
                    <a:pt x="258" y="365"/>
                  </a:lnTo>
                  <a:lnTo>
                    <a:pt x="263" y="369"/>
                  </a:lnTo>
                  <a:lnTo>
                    <a:pt x="268" y="374"/>
                  </a:lnTo>
                  <a:lnTo>
                    <a:pt x="270" y="374"/>
                  </a:lnTo>
                  <a:lnTo>
                    <a:pt x="270" y="369"/>
                  </a:lnTo>
                  <a:lnTo>
                    <a:pt x="270" y="367"/>
                  </a:lnTo>
                  <a:lnTo>
                    <a:pt x="272" y="365"/>
                  </a:lnTo>
                  <a:lnTo>
                    <a:pt x="277" y="355"/>
                  </a:lnTo>
                  <a:lnTo>
                    <a:pt x="284" y="341"/>
                  </a:lnTo>
                  <a:lnTo>
                    <a:pt x="291" y="324"/>
                  </a:lnTo>
                  <a:lnTo>
                    <a:pt x="296" y="308"/>
                  </a:lnTo>
                  <a:lnTo>
                    <a:pt x="298" y="296"/>
                  </a:lnTo>
                  <a:lnTo>
                    <a:pt x="303" y="294"/>
                  </a:lnTo>
                  <a:lnTo>
                    <a:pt x="305" y="289"/>
                  </a:lnTo>
                  <a:lnTo>
                    <a:pt x="305" y="275"/>
                  </a:lnTo>
                  <a:lnTo>
                    <a:pt x="308" y="268"/>
                  </a:lnTo>
                  <a:lnTo>
                    <a:pt x="310" y="265"/>
                  </a:lnTo>
                  <a:lnTo>
                    <a:pt x="310" y="265"/>
                  </a:lnTo>
                  <a:lnTo>
                    <a:pt x="310" y="275"/>
                  </a:lnTo>
                  <a:lnTo>
                    <a:pt x="310" y="279"/>
                  </a:lnTo>
                  <a:lnTo>
                    <a:pt x="315" y="289"/>
                  </a:lnTo>
                  <a:lnTo>
                    <a:pt x="317" y="291"/>
                  </a:lnTo>
                  <a:lnTo>
                    <a:pt x="322" y="287"/>
                  </a:lnTo>
                  <a:lnTo>
                    <a:pt x="324" y="282"/>
                  </a:lnTo>
                  <a:lnTo>
                    <a:pt x="327" y="272"/>
                  </a:lnTo>
                  <a:lnTo>
                    <a:pt x="331" y="268"/>
                  </a:lnTo>
                  <a:lnTo>
                    <a:pt x="336" y="270"/>
                  </a:lnTo>
                  <a:lnTo>
                    <a:pt x="338" y="268"/>
                  </a:lnTo>
                  <a:lnTo>
                    <a:pt x="341" y="265"/>
                  </a:lnTo>
                  <a:lnTo>
                    <a:pt x="346" y="263"/>
                  </a:lnTo>
                  <a:lnTo>
                    <a:pt x="348" y="265"/>
                  </a:lnTo>
                  <a:lnTo>
                    <a:pt x="348" y="272"/>
                  </a:lnTo>
                  <a:lnTo>
                    <a:pt x="348" y="275"/>
                  </a:lnTo>
                  <a:lnTo>
                    <a:pt x="346" y="275"/>
                  </a:lnTo>
                  <a:lnTo>
                    <a:pt x="341" y="279"/>
                  </a:lnTo>
                  <a:lnTo>
                    <a:pt x="338" y="287"/>
                  </a:lnTo>
                  <a:lnTo>
                    <a:pt x="341" y="294"/>
                  </a:lnTo>
                  <a:lnTo>
                    <a:pt x="346" y="296"/>
                  </a:lnTo>
                  <a:lnTo>
                    <a:pt x="348" y="296"/>
                  </a:lnTo>
                  <a:lnTo>
                    <a:pt x="346" y="294"/>
                  </a:lnTo>
                  <a:lnTo>
                    <a:pt x="348" y="289"/>
                  </a:lnTo>
                  <a:lnTo>
                    <a:pt x="353" y="282"/>
                  </a:lnTo>
                  <a:lnTo>
                    <a:pt x="353" y="279"/>
                  </a:lnTo>
                  <a:lnTo>
                    <a:pt x="362" y="270"/>
                  </a:lnTo>
                  <a:lnTo>
                    <a:pt x="367" y="265"/>
                  </a:lnTo>
                  <a:lnTo>
                    <a:pt x="367" y="260"/>
                  </a:lnTo>
                  <a:lnTo>
                    <a:pt x="372" y="251"/>
                  </a:lnTo>
                  <a:lnTo>
                    <a:pt x="376" y="249"/>
                  </a:lnTo>
                  <a:lnTo>
                    <a:pt x="383" y="246"/>
                  </a:lnTo>
                  <a:lnTo>
                    <a:pt x="391" y="244"/>
                  </a:lnTo>
                  <a:lnTo>
                    <a:pt x="398" y="246"/>
                  </a:lnTo>
                  <a:close/>
                  <a:moveTo>
                    <a:pt x="532" y="239"/>
                  </a:moveTo>
                  <a:lnTo>
                    <a:pt x="523" y="239"/>
                  </a:lnTo>
                  <a:lnTo>
                    <a:pt x="523" y="242"/>
                  </a:lnTo>
                  <a:lnTo>
                    <a:pt x="530" y="246"/>
                  </a:lnTo>
                  <a:lnTo>
                    <a:pt x="535" y="249"/>
                  </a:lnTo>
                  <a:lnTo>
                    <a:pt x="537" y="246"/>
                  </a:lnTo>
                  <a:lnTo>
                    <a:pt x="540" y="246"/>
                  </a:lnTo>
                  <a:lnTo>
                    <a:pt x="540" y="242"/>
                  </a:lnTo>
                  <a:lnTo>
                    <a:pt x="537" y="239"/>
                  </a:lnTo>
                  <a:lnTo>
                    <a:pt x="535" y="237"/>
                  </a:lnTo>
                  <a:lnTo>
                    <a:pt x="532" y="239"/>
                  </a:lnTo>
                  <a:close/>
                  <a:moveTo>
                    <a:pt x="407" y="346"/>
                  </a:moveTo>
                  <a:lnTo>
                    <a:pt x="407" y="348"/>
                  </a:lnTo>
                  <a:lnTo>
                    <a:pt x="409" y="353"/>
                  </a:lnTo>
                  <a:lnTo>
                    <a:pt x="412" y="355"/>
                  </a:lnTo>
                  <a:lnTo>
                    <a:pt x="414" y="353"/>
                  </a:lnTo>
                  <a:lnTo>
                    <a:pt x="414" y="353"/>
                  </a:lnTo>
                  <a:lnTo>
                    <a:pt x="414" y="348"/>
                  </a:lnTo>
                  <a:lnTo>
                    <a:pt x="412" y="346"/>
                  </a:lnTo>
                  <a:lnTo>
                    <a:pt x="407" y="346"/>
                  </a:lnTo>
                  <a:close/>
                  <a:moveTo>
                    <a:pt x="783" y="552"/>
                  </a:moveTo>
                  <a:lnTo>
                    <a:pt x="783" y="552"/>
                  </a:lnTo>
                  <a:lnTo>
                    <a:pt x="783" y="552"/>
                  </a:lnTo>
                  <a:lnTo>
                    <a:pt x="781" y="549"/>
                  </a:lnTo>
                  <a:lnTo>
                    <a:pt x="778" y="545"/>
                  </a:lnTo>
                  <a:lnTo>
                    <a:pt x="767" y="521"/>
                  </a:lnTo>
                  <a:lnTo>
                    <a:pt x="750" y="476"/>
                  </a:lnTo>
                  <a:lnTo>
                    <a:pt x="738" y="450"/>
                  </a:lnTo>
                  <a:lnTo>
                    <a:pt x="731" y="440"/>
                  </a:lnTo>
                  <a:lnTo>
                    <a:pt x="724" y="433"/>
                  </a:lnTo>
                  <a:lnTo>
                    <a:pt x="715" y="431"/>
                  </a:lnTo>
                  <a:lnTo>
                    <a:pt x="707" y="429"/>
                  </a:lnTo>
                  <a:lnTo>
                    <a:pt x="705" y="431"/>
                  </a:lnTo>
                  <a:lnTo>
                    <a:pt x="698" y="438"/>
                  </a:lnTo>
                  <a:lnTo>
                    <a:pt x="686" y="443"/>
                  </a:lnTo>
                  <a:lnTo>
                    <a:pt x="681" y="448"/>
                  </a:lnTo>
                  <a:lnTo>
                    <a:pt x="679" y="452"/>
                  </a:lnTo>
                  <a:lnTo>
                    <a:pt x="677" y="455"/>
                  </a:lnTo>
                  <a:lnTo>
                    <a:pt x="672" y="455"/>
                  </a:lnTo>
                  <a:lnTo>
                    <a:pt x="672" y="457"/>
                  </a:lnTo>
                  <a:lnTo>
                    <a:pt x="677" y="457"/>
                  </a:lnTo>
                  <a:lnTo>
                    <a:pt x="677" y="462"/>
                  </a:lnTo>
                  <a:lnTo>
                    <a:pt x="672" y="478"/>
                  </a:lnTo>
                  <a:lnTo>
                    <a:pt x="670" y="481"/>
                  </a:lnTo>
                  <a:lnTo>
                    <a:pt x="665" y="483"/>
                  </a:lnTo>
                  <a:lnTo>
                    <a:pt x="663" y="488"/>
                  </a:lnTo>
                  <a:lnTo>
                    <a:pt x="658" y="497"/>
                  </a:lnTo>
                  <a:lnTo>
                    <a:pt x="655" y="500"/>
                  </a:lnTo>
                  <a:lnTo>
                    <a:pt x="648" y="500"/>
                  </a:lnTo>
                  <a:lnTo>
                    <a:pt x="639" y="497"/>
                  </a:lnTo>
                  <a:lnTo>
                    <a:pt x="632" y="492"/>
                  </a:lnTo>
                  <a:lnTo>
                    <a:pt x="627" y="490"/>
                  </a:lnTo>
                  <a:lnTo>
                    <a:pt x="627" y="483"/>
                  </a:lnTo>
                  <a:lnTo>
                    <a:pt x="627" y="476"/>
                  </a:lnTo>
                  <a:lnTo>
                    <a:pt x="627" y="471"/>
                  </a:lnTo>
                  <a:lnTo>
                    <a:pt x="627" y="459"/>
                  </a:lnTo>
                  <a:lnTo>
                    <a:pt x="632" y="455"/>
                  </a:lnTo>
                  <a:lnTo>
                    <a:pt x="639" y="452"/>
                  </a:lnTo>
                  <a:lnTo>
                    <a:pt x="644" y="450"/>
                  </a:lnTo>
                  <a:lnTo>
                    <a:pt x="644" y="448"/>
                  </a:lnTo>
                  <a:lnTo>
                    <a:pt x="646" y="445"/>
                  </a:lnTo>
                  <a:lnTo>
                    <a:pt x="648" y="443"/>
                  </a:lnTo>
                  <a:lnTo>
                    <a:pt x="651" y="436"/>
                  </a:lnTo>
                  <a:lnTo>
                    <a:pt x="651" y="421"/>
                  </a:lnTo>
                  <a:lnTo>
                    <a:pt x="653" y="414"/>
                  </a:lnTo>
                  <a:lnTo>
                    <a:pt x="655" y="412"/>
                  </a:lnTo>
                  <a:lnTo>
                    <a:pt x="658" y="412"/>
                  </a:lnTo>
                  <a:lnTo>
                    <a:pt x="658" y="414"/>
                  </a:lnTo>
                  <a:lnTo>
                    <a:pt x="665" y="405"/>
                  </a:lnTo>
                  <a:lnTo>
                    <a:pt x="665" y="398"/>
                  </a:lnTo>
                  <a:lnTo>
                    <a:pt x="665" y="393"/>
                  </a:lnTo>
                  <a:lnTo>
                    <a:pt x="663" y="374"/>
                  </a:lnTo>
                  <a:lnTo>
                    <a:pt x="660" y="365"/>
                  </a:lnTo>
                  <a:lnTo>
                    <a:pt x="660" y="360"/>
                  </a:lnTo>
                  <a:lnTo>
                    <a:pt x="658" y="346"/>
                  </a:lnTo>
                  <a:lnTo>
                    <a:pt x="653" y="336"/>
                  </a:lnTo>
                  <a:lnTo>
                    <a:pt x="641" y="327"/>
                  </a:lnTo>
                  <a:lnTo>
                    <a:pt x="639" y="322"/>
                  </a:lnTo>
                  <a:lnTo>
                    <a:pt x="639" y="320"/>
                  </a:lnTo>
                  <a:lnTo>
                    <a:pt x="639" y="315"/>
                  </a:lnTo>
                  <a:lnTo>
                    <a:pt x="644" y="313"/>
                  </a:lnTo>
                  <a:lnTo>
                    <a:pt x="653" y="315"/>
                  </a:lnTo>
                  <a:lnTo>
                    <a:pt x="653" y="313"/>
                  </a:lnTo>
                  <a:lnTo>
                    <a:pt x="651" y="313"/>
                  </a:lnTo>
                  <a:lnTo>
                    <a:pt x="648" y="308"/>
                  </a:lnTo>
                  <a:lnTo>
                    <a:pt x="646" y="303"/>
                  </a:lnTo>
                  <a:lnTo>
                    <a:pt x="646" y="298"/>
                  </a:lnTo>
                  <a:lnTo>
                    <a:pt x="644" y="298"/>
                  </a:lnTo>
                  <a:lnTo>
                    <a:pt x="639" y="294"/>
                  </a:lnTo>
                  <a:lnTo>
                    <a:pt x="637" y="291"/>
                  </a:lnTo>
                  <a:lnTo>
                    <a:pt x="637" y="287"/>
                  </a:lnTo>
                  <a:lnTo>
                    <a:pt x="634" y="284"/>
                  </a:lnTo>
                  <a:lnTo>
                    <a:pt x="627" y="279"/>
                  </a:lnTo>
                  <a:lnTo>
                    <a:pt x="618" y="277"/>
                  </a:lnTo>
                  <a:lnTo>
                    <a:pt x="592" y="272"/>
                  </a:lnTo>
                  <a:lnTo>
                    <a:pt x="587" y="270"/>
                  </a:lnTo>
                  <a:lnTo>
                    <a:pt x="580" y="268"/>
                  </a:lnTo>
                  <a:lnTo>
                    <a:pt x="573" y="270"/>
                  </a:lnTo>
                  <a:lnTo>
                    <a:pt x="566" y="268"/>
                  </a:lnTo>
                  <a:lnTo>
                    <a:pt x="563" y="263"/>
                  </a:lnTo>
                  <a:lnTo>
                    <a:pt x="558" y="258"/>
                  </a:lnTo>
                  <a:lnTo>
                    <a:pt x="554" y="256"/>
                  </a:lnTo>
                  <a:lnTo>
                    <a:pt x="547" y="253"/>
                  </a:lnTo>
                  <a:lnTo>
                    <a:pt x="535" y="256"/>
                  </a:lnTo>
                  <a:lnTo>
                    <a:pt x="525" y="253"/>
                  </a:lnTo>
                  <a:lnTo>
                    <a:pt x="511" y="246"/>
                  </a:lnTo>
                  <a:lnTo>
                    <a:pt x="504" y="246"/>
                  </a:lnTo>
                  <a:lnTo>
                    <a:pt x="502" y="249"/>
                  </a:lnTo>
                  <a:lnTo>
                    <a:pt x="497" y="251"/>
                  </a:lnTo>
                  <a:lnTo>
                    <a:pt x="490" y="251"/>
                  </a:lnTo>
                  <a:lnTo>
                    <a:pt x="488" y="253"/>
                  </a:lnTo>
                  <a:lnTo>
                    <a:pt x="490" y="256"/>
                  </a:lnTo>
                  <a:lnTo>
                    <a:pt x="488" y="260"/>
                  </a:lnTo>
                  <a:lnTo>
                    <a:pt x="483" y="268"/>
                  </a:lnTo>
                  <a:lnTo>
                    <a:pt x="480" y="275"/>
                  </a:lnTo>
                  <a:lnTo>
                    <a:pt x="480" y="282"/>
                  </a:lnTo>
                  <a:lnTo>
                    <a:pt x="483" y="287"/>
                  </a:lnTo>
                  <a:lnTo>
                    <a:pt x="488" y="291"/>
                  </a:lnTo>
                  <a:lnTo>
                    <a:pt x="492" y="294"/>
                  </a:lnTo>
                  <a:lnTo>
                    <a:pt x="497" y="294"/>
                  </a:lnTo>
                  <a:lnTo>
                    <a:pt x="499" y="296"/>
                  </a:lnTo>
                  <a:lnTo>
                    <a:pt x="497" y="298"/>
                  </a:lnTo>
                  <a:lnTo>
                    <a:pt x="492" y="301"/>
                  </a:lnTo>
                  <a:lnTo>
                    <a:pt x="483" y="303"/>
                  </a:lnTo>
                  <a:lnTo>
                    <a:pt x="476" y="308"/>
                  </a:lnTo>
                  <a:lnTo>
                    <a:pt x="469" y="315"/>
                  </a:lnTo>
                  <a:lnTo>
                    <a:pt x="464" y="320"/>
                  </a:lnTo>
                  <a:lnTo>
                    <a:pt x="464" y="324"/>
                  </a:lnTo>
                  <a:lnTo>
                    <a:pt x="464" y="332"/>
                  </a:lnTo>
                  <a:lnTo>
                    <a:pt x="469" y="346"/>
                  </a:lnTo>
                  <a:lnTo>
                    <a:pt x="469" y="350"/>
                  </a:lnTo>
                  <a:lnTo>
                    <a:pt x="466" y="362"/>
                  </a:lnTo>
                  <a:lnTo>
                    <a:pt x="464" y="376"/>
                  </a:lnTo>
                  <a:lnTo>
                    <a:pt x="459" y="386"/>
                  </a:lnTo>
                  <a:lnTo>
                    <a:pt x="459" y="386"/>
                  </a:lnTo>
                  <a:lnTo>
                    <a:pt x="459" y="381"/>
                  </a:lnTo>
                  <a:lnTo>
                    <a:pt x="461" y="367"/>
                  </a:lnTo>
                  <a:lnTo>
                    <a:pt x="461" y="360"/>
                  </a:lnTo>
                  <a:lnTo>
                    <a:pt x="459" y="358"/>
                  </a:lnTo>
                  <a:lnTo>
                    <a:pt x="459" y="358"/>
                  </a:lnTo>
                  <a:lnTo>
                    <a:pt x="457" y="360"/>
                  </a:lnTo>
                  <a:lnTo>
                    <a:pt x="457" y="367"/>
                  </a:lnTo>
                  <a:lnTo>
                    <a:pt x="457" y="369"/>
                  </a:lnTo>
                  <a:lnTo>
                    <a:pt x="457" y="369"/>
                  </a:lnTo>
                  <a:lnTo>
                    <a:pt x="457" y="374"/>
                  </a:lnTo>
                  <a:lnTo>
                    <a:pt x="454" y="381"/>
                  </a:lnTo>
                  <a:lnTo>
                    <a:pt x="452" y="384"/>
                  </a:lnTo>
                  <a:lnTo>
                    <a:pt x="450" y="381"/>
                  </a:lnTo>
                  <a:lnTo>
                    <a:pt x="450" y="374"/>
                  </a:lnTo>
                  <a:lnTo>
                    <a:pt x="450" y="362"/>
                  </a:lnTo>
                  <a:lnTo>
                    <a:pt x="450" y="360"/>
                  </a:lnTo>
                  <a:lnTo>
                    <a:pt x="450" y="353"/>
                  </a:lnTo>
                  <a:lnTo>
                    <a:pt x="450" y="348"/>
                  </a:lnTo>
                  <a:lnTo>
                    <a:pt x="447" y="343"/>
                  </a:lnTo>
                  <a:lnTo>
                    <a:pt x="447" y="339"/>
                  </a:lnTo>
                  <a:lnTo>
                    <a:pt x="450" y="334"/>
                  </a:lnTo>
                  <a:lnTo>
                    <a:pt x="450" y="332"/>
                  </a:lnTo>
                  <a:lnTo>
                    <a:pt x="445" y="334"/>
                  </a:lnTo>
                  <a:lnTo>
                    <a:pt x="440" y="343"/>
                  </a:lnTo>
                  <a:lnTo>
                    <a:pt x="433" y="360"/>
                  </a:lnTo>
                  <a:lnTo>
                    <a:pt x="428" y="367"/>
                  </a:lnTo>
                  <a:lnTo>
                    <a:pt x="424" y="367"/>
                  </a:lnTo>
                  <a:lnTo>
                    <a:pt x="419" y="369"/>
                  </a:lnTo>
                  <a:lnTo>
                    <a:pt x="419" y="374"/>
                  </a:lnTo>
                  <a:lnTo>
                    <a:pt x="414" y="376"/>
                  </a:lnTo>
                  <a:lnTo>
                    <a:pt x="412" y="376"/>
                  </a:lnTo>
                  <a:lnTo>
                    <a:pt x="412" y="381"/>
                  </a:lnTo>
                  <a:lnTo>
                    <a:pt x="412" y="393"/>
                  </a:lnTo>
                  <a:lnTo>
                    <a:pt x="409" y="398"/>
                  </a:lnTo>
                  <a:lnTo>
                    <a:pt x="400" y="405"/>
                  </a:lnTo>
                  <a:lnTo>
                    <a:pt x="398" y="407"/>
                  </a:lnTo>
                  <a:lnTo>
                    <a:pt x="400" y="412"/>
                  </a:lnTo>
                  <a:lnTo>
                    <a:pt x="402" y="417"/>
                  </a:lnTo>
                  <a:lnTo>
                    <a:pt x="402" y="426"/>
                  </a:lnTo>
                  <a:lnTo>
                    <a:pt x="405" y="440"/>
                  </a:lnTo>
                  <a:lnTo>
                    <a:pt x="402" y="455"/>
                  </a:lnTo>
                  <a:lnTo>
                    <a:pt x="400" y="466"/>
                  </a:lnTo>
                  <a:lnTo>
                    <a:pt x="395" y="476"/>
                  </a:lnTo>
                  <a:lnTo>
                    <a:pt x="388" y="490"/>
                  </a:lnTo>
                  <a:lnTo>
                    <a:pt x="388" y="492"/>
                  </a:lnTo>
                  <a:lnTo>
                    <a:pt x="395" y="502"/>
                  </a:lnTo>
                  <a:lnTo>
                    <a:pt x="398" y="507"/>
                  </a:lnTo>
                  <a:lnTo>
                    <a:pt x="402" y="521"/>
                  </a:lnTo>
                  <a:lnTo>
                    <a:pt x="402" y="523"/>
                  </a:lnTo>
                  <a:lnTo>
                    <a:pt x="395" y="542"/>
                  </a:lnTo>
                  <a:lnTo>
                    <a:pt x="395" y="545"/>
                  </a:lnTo>
                  <a:lnTo>
                    <a:pt x="409" y="573"/>
                  </a:lnTo>
                  <a:lnTo>
                    <a:pt x="421" y="592"/>
                  </a:lnTo>
                  <a:lnTo>
                    <a:pt x="424" y="594"/>
                  </a:lnTo>
                  <a:lnTo>
                    <a:pt x="428" y="601"/>
                  </a:lnTo>
                  <a:lnTo>
                    <a:pt x="435" y="618"/>
                  </a:lnTo>
                  <a:lnTo>
                    <a:pt x="440" y="632"/>
                  </a:lnTo>
                  <a:lnTo>
                    <a:pt x="443" y="649"/>
                  </a:lnTo>
                  <a:lnTo>
                    <a:pt x="445" y="665"/>
                  </a:lnTo>
                  <a:lnTo>
                    <a:pt x="445" y="680"/>
                  </a:lnTo>
                  <a:lnTo>
                    <a:pt x="443" y="696"/>
                  </a:lnTo>
                  <a:lnTo>
                    <a:pt x="440" y="710"/>
                  </a:lnTo>
                  <a:lnTo>
                    <a:pt x="438" y="722"/>
                  </a:lnTo>
                  <a:lnTo>
                    <a:pt x="428" y="741"/>
                  </a:lnTo>
                  <a:lnTo>
                    <a:pt x="426" y="753"/>
                  </a:lnTo>
                  <a:lnTo>
                    <a:pt x="424" y="765"/>
                  </a:lnTo>
                  <a:lnTo>
                    <a:pt x="419" y="772"/>
                  </a:lnTo>
                  <a:lnTo>
                    <a:pt x="409" y="781"/>
                  </a:lnTo>
                  <a:lnTo>
                    <a:pt x="405" y="786"/>
                  </a:lnTo>
                  <a:lnTo>
                    <a:pt x="426" y="784"/>
                  </a:lnTo>
                  <a:lnTo>
                    <a:pt x="454" y="779"/>
                  </a:lnTo>
                  <a:lnTo>
                    <a:pt x="483" y="774"/>
                  </a:lnTo>
                  <a:lnTo>
                    <a:pt x="511" y="769"/>
                  </a:lnTo>
                  <a:lnTo>
                    <a:pt x="540" y="762"/>
                  </a:lnTo>
                  <a:lnTo>
                    <a:pt x="568" y="758"/>
                  </a:lnTo>
                  <a:lnTo>
                    <a:pt x="596" y="753"/>
                  </a:lnTo>
                  <a:lnTo>
                    <a:pt x="599" y="760"/>
                  </a:lnTo>
                  <a:lnTo>
                    <a:pt x="629" y="753"/>
                  </a:lnTo>
                  <a:lnTo>
                    <a:pt x="660" y="746"/>
                  </a:lnTo>
                  <a:lnTo>
                    <a:pt x="691" y="739"/>
                  </a:lnTo>
                  <a:lnTo>
                    <a:pt x="722" y="732"/>
                  </a:lnTo>
                  <a:lnTo>
                    <a:pt x="722" y="729"/>
                  </a:lnTo>
                  <a:lnTo>
                    <a:pt x="722" y="727"/>
                  </a:lnTo>
                  <a:lnTo>
                    <a:pt x="726" y="713"/>
                  </a:lnTo>
                  <a:lnTo>
                    <a:pt x="729" y="706"/>
                  </a:lnTo>
                  <a:lnTo>
                    <a:pt x="731" y="703"/>
                  </a:lnTo>
                  <a:lnTo>
                    <a:pt x="733" y="703"/>
                  </a:lnTo>
                  <a:lnTo>
                    <a:pt x="733" y="701"/>
                  </a:lnTo>
                  <a:lnTo>
                    <a:pt x="733" y="698"/>
                  </a:lnTo>
                  <a:lnTo>
                    <a:pt x="733" y="696"/>
                  </a:lnTo>
                  <a:lnTo>
                    <a:pt x="738" y="689"/>
                  </a:lnTo>
                  <a:lnTo>
                    <a:pt x="738" y="687"/>
                  </a:lnTo>
                  <a:lnTo>
                    <a:pt x="738" y="682"/>
                  </a:lnTo>
                  <a:lnTo>
                    <a:pt x="736" y="675"/>
                  </a:lnTo>
                  <a:lnTo>
                    <a:pt x="738" y="663"/>
                  </a:lnTo>
                  <a:lnTo>
                    <a:pt x="741" y="656"/>
                  </a:lnTo>
                  <a:lnTo>
                    <a:pt x="743" y="651"/>
                  </a:lnTo>
                  <a:lnTo>
                    <a:pt x="745" y="646"/>
                  </a:lnTo>
                  <a:lnTo>
                    <a:pt x="755" y="642"/>
                  </a:lnTo>
                  <a:lnTo>
                    <a:pt x="755" y="639"/>
                  </a:lnTo>
                  <a:lnTo>
                    <a:pt x="757" y="632"/>
                  </a:lnTo>
                  <a:lnTo>
                    <a:pt x="755" y="623"/>
                  </a:lnTo>
                  <a:lnTo>
                    <a:pt x="757" y="616"/>
                  </a:lnTo>
                  <a:lnTo>
                    <a:pt x="760" y="611"/>
                  </a:lnTo>
                  <a:lnTo>
                    <a:pt x="762" y="608"/>
                  </a:lnTo>
                  <a:lnTo>
                    <a:pt x="757" y="606"/>
                  </a:lnTo>
                  <a:lnTo>
                    <a:pt x="760" y="601"/>
                  </a:lnTo>
                  <a:lnTo>
                    <a:pt x="764" y="599"/>
                  </a:lnTo>
                  <a:lnTo>
                    <a:pt x="767" y="597"/>
                  </a:lnTo>
                  <a:lnTo>
                    <a:pt x="771" y="597"/>
                  </a:lnTo>
                  <a:lnTo>
                    <a:pt x="774" y="599"/>
                  </a:lnTo>
                  <a:lnTo>
                    <a:pt x="776" y="608"/>
                  </a:lnTo>
                  <a:lnTo>
                    <a:pt x="776" y="611"/>
                  </a:lnTo>
                  <a:lnTo>
                    <a:pt x="776" y="613"/>
                  </a:lnTo>
                  <a:lnTo>
                    <a:pt x="783" y="601"/>
                  </a:lnTo>
                  <a:lnTo>
                    <a:pt x="786" y="587"/>
                  </a:lnTo>
                  <a:lnTo>
                    <a:pt x="783" y="552"/>
                  </a:lnTo>
                  <a:close/>
                  <a:moveTo>
                    <a:pt x="438" y="260"/>
                  </a:moveTo>
                  <a:lnTo>
                    <a:pt x="435" y="265"/>
                  </a:lnTo>
                  <a:lnTo>
                    <a:pt x="435" y="277"/>
                  </a:lnTo>
                  <a:lnTo>
                    <a:pt x="435" y="282"/>
                  </a:lnTo>
                  <a:lnTo>
                    <a:pt x="438" y="284"/>
                  </a:lnTo>
                  <a:lnTo>
                    <a:pt x="440" y="282"/>
                  </a:lnTo>
                  <a:lnTo>
                    <a:pt x="445" y="279"/>
                  </a:lnTo>
                  <a:lnTo>
                    <a:pt x="445" y="275"/>
                  </a:lnTo>
                  <a:lnTo>
                    <a:pt x="443" y="263"/>
                  </a:lnTo>
                  <a:lnTo>
                    <a:pt x="443" y="260"/>
                  </a:lnTo>
                  <a:lnTo>
                    <a:pt x="438" y="260"/>
                  </a:lnTo>
                  <a:close/>
                </a:path>
              </a:pathLst>
            </a:custGeom>
            <a:solidFill>
              <a:schemeClr val="bg1"/>
            </a:solidFill>
            <a:ln w="6350">
              <a:solidFill>
                <a:srgbClr val="3769FF"/>
              </a:solidFill>
              <a:round/>
              <a:headEnd/>
              <a:tailEnd/>
            </a:ln>
          </p:spPr>
          <p:txBody>
            <a:bodyPr lIns="594205" tIns="45708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2" name="Massachusetts">
              <a:extLst>
                <a:ext uri="{FF2B5EF4-FFF2-40B4-BE49-F238E27FC236}">
                  <a16:creationId xmlns:a16="http://schemas.microsoft.com/office/drawing/2014/main" id="{0FA4BFDA-6375-0F50-3E17-F60DF72A312B}"/>
                </a:ext>
              </a:extLst>
            </p:cNvPr>
            <p:cNvSpPr>
              <a:spLocks noEditPoints="1"/>
            </p:cNvSpPr>
            <p:nvPr/>
          </p:nvSpPr>
          <p:spPr bwMode="gray">
            <a:xfrm>
              <a:off x="10411271" y="2318840"/>
              <a:ext cx="500268" cy="284931"/>
            </a:xfrm>
            <a:custGeom>
              <a:avLst/>
              <a:gdLst/>
              <a:ahLst/>
              <a:cxnLst>
                <a:cxn ang="0">
                  <a:pos x="329" y="100"/>
                </a:cxn>
                <a:cxn ang="0">
                  <a:pos x="298" y="74"/>
                </a:cxn>
                <a:cxn ang="0">
                  <a:pos x="291" y="79"/>
                </a:cxn>
                <a:cxn ang="0">
                  <a:pos x="305" y="81"/>
                </a:cxn>
                <a:cxn ang="0">
                  <a:pos x="324" y="100"/>
                </a:cxn>
                <a:cxn ang="0">
                  <a:pos x="289" y="124"/>
                </a:cxn>
                <a:cxn ang="0">
                  <a:pos x="258" y="105"/>
                </a:cxn>
                <a:cxn ang="0">
                  <a:pos x="241" y="76"/>
                </a:cxn>
                <a:cxn ang="0">
                  <a:pos x="211" y="74"/>
                </a:cxn>
                <a:cxn ang="0">
                  <a:pos x="220" y="41"/>
                </a:cxn>
                <a:cxn ang="0">
                  <a:pos x="234" y="24"/>
                </a:cxn>
                <a:cxn ang="0">
                  <a:pos x="230" y="19"/>
                </a:cxn>
                <a:cxn ang="0">
                  <a:pos x="215" y="19"/>
                </a:cxn>
                <a:cxn ang="0">
                  <a:pos x="206" y="0"/>
                </a:cxn>
                <a:cxn ang="0">
                  <a:pos x="187" y="15"/>
                </a:cxn>
                <a:cxn ang="0">
                  <a:pos x="171" y="38"/>
                </a:cxn>
                <a:cxn ang="0">
                  <a:pos x="133" y="50"/>
                </a:cxn>
                <a:cxn ang="0">
                  <a:pos x="95" y="64"/>
                </a:cxn>
                <a:cxn ang="0">
                  <a:pos x="62" y="74"/>
                </a:cxn>
                <a:cxn ang="0">
                  <a:pos x="36" y="83"/>
                </a:cxn>
                <a:cxn ang="0">
                  <a:pos x="10" y="90"/>
                </a:cxn>
                <a:cxn ang="0">
                  <a:pos x="3" y="116"/>
                </a:cxn>
                <a:cxn ang="0">
                  <a:pos x="3" y="150"/>
                </a:cxn>
                <a:cxn ang="0">
                  <a:pos x="5" y="183"/>
                </a:cxn>
                <a:cxn ang="0">
                  <a:pos x="24" y="180"/>
                </a:cxn>
                <a:cxn ang="0">
                  <a:pos x="45" y="173"/>
                </a:cxn>
                <a:cxn ang="0">
                  <a:pos x="69" y="166"/>
                </a:cxn>
                <a:cxn ang="0">
                  <a:pos x="74" y="166"/>
                </a:cxn>
                <a:cxn ang="0">
                  <a:pos x="104" y="154"/>
                </a:cxn>
                <a:cxn ang="0">
                  <a:pos x="137" y="145"/>
                </a:cxn>
                <a:cxn ang="0">
                  <a:pos x="159" y="138"/>
                </a:cxn>
                <a:cxn ang="0">
                  <a:pos x="182" y="128"/>
                </a:cxn>
                <a:cxn ang="0">
                  <a:pos x="197" y="131"/>
                </a:cxn>
                <a:cxn ang="0">
                  <a:pos x="206" y="145"/>
                </a:cxn>
                <a:cxn ang="0">
                  <a:pos x="215" y="152"/>
                </a:cxn>
                <a:cxn ang="0">
                  <a:pos x="227" y="150"/>
                </a:cxn>
                <a:cxn ang="0">
                  <a:pos x="237" y="180"/>
                </a:cxn>
                <a:cxn ang="0">
                  <a:pos x="268" y="138"/>
                </a:cxn>
                <a:cxn ang="0">
                  <a:pos x="277" y="157"/>
                </a:cxn>
                <a:cxn ang="0">
                  <a:pos x="296" y="138"/>
                </a:cxn>
                <a:cxn ang="0">
                  <a:pos x="334" y="116"/>
                </a:cxn>
                <a:cxn ang="0">
                  <a:pos x="277" y="183"/>
                </a:cxn>
                <a:cxn ang="0">
                  <a:pos x="298" y="173"/>
                </a:cxn>
                <a:cxn ang="0">
                  <a:pos x="348" y="164"/>
                </a:cxn>
                <a:cxn ang="0">
                  <a:pos x="341" y="164"/>
                </a:cxn>
                <a:cxn ang="0">
                  <a:pos x="343" y="173"/>
                </a:cxn>
              </a:cxnLst>
              <a:rect l="0" t="0" r="r" b="b"/>
              <a:pathLst>
                <a:path w="350" h="188">
                  <a:moveTo>
                    <a:pt x="334" y="116"/>
                  </a:moveTo>
                  <a:lnTo>
                    <a:pt x="334" y="112"/>
                  </a:lnTo>
                  <a:lnTo>
                    <a:pt x="329" y="100"/>
                  </a:lnTo>
                  <a:lnTo>
                    <a:pt x="320" y="83"/>
                  </a:lnTo>
                  <a:lnTo>
                    <a:pt x="303" y="74"/>
                  </a:lnTo>
                  <a:lnTo>
                    <a:pt x="298" y="74"/>
                  </a:lnTo>
                  <a:lnTo>
                    <a:pt x="294" y="74"/>
                  </a:lnTo>
                  <a:lnTo>
                    <a:pt x="291" y="76"/>
                  </a:lnTo>
                  <a:lnTo>
                    <a:pt x="291" y="79"/>
                  </a:lnTo>
                  <a:lnTo>
                    <a:pt x="296" y="83"/>
                  </a:lnTo>
                  <a:lnTo>
                    <a:pt x="298" y="79"/>
                  </a:lnTo>
                  <a:lnTo>
                    <a:pt x="305" y="81"/>
                  </a:lnTo>
                  <a:lnTo>
                    <a:pt x="308" y="86"/>
                  </a:lnTo>
                  <a:lnTo>
                    <a:pt x="320" y="95"/>
                  </a:lnTo>
                  <a:lnTo>
                    <a:pt x="324" y="100"/>
                  </a:lnTo>
                  <a:lnTo>
                    <a:pt x="315" y="112"/>
                  </a:lnTo>
                  <a:lnTo>
                    <a:pt x="303" y="124"/>
                  </a:lnTo>
                  <a:lnTo>
                    <a:pt x="289" y="124"/>
                  </a:lnTo>
                  <a:lnTo>
                    <a:pt x="279" y="121"/>
                  </a:lnTo>
                  <a:lnTo>
                    <a:pt x="270" y="107"/>
                  </a:lnTo>
                  <a:lnTo>
                    <a:pt x="258" y="105"/>
                  </a:lnTo>
                  <a:lnTo>
                    <a:pt x="258" y="100"/>
                  </a:lnTo>
                  <a:lnTo>
                    <a:pt x="260" y="95"/>
                  </a:lnTo>
                  <a:lnTo>
                    <a:pt x="241" y="76"/>
                  </a:lnTo>
                  <a:lnTo>
                    <a:pt x="232" y="76"/>
                  </a:lnTo>
                  <a:lnTo>
                    <a:pt x="215" y="76"/>
                  </a:lnTo>
                  <a:lnTo>
                    <a:pt x="211" y="74"/>
                  </a:lnTo>
                  <a:lnTo>
                    <a:pt x="215" y="60"/>
                  </a:lnTo>
                  <a:lnTo>
                    <a:pt x="218" y="48"/>
                  </a:lnTo>
                  <a:lnTo>
                    <a:pt x="220" y="41"/>
                  </a:lnTo>
                  <a:lnTo>
                    <a:pt x="225" y="36"/>
                  </a:lnTo>
                  <a:lnTo>
                    <a:pt x="232" y="27"/>
                  </a:lnTo>
                  <a:lnTo>
                    <a:pt x="234" y="24"/>
                  </a:lnTo>
                  <a:lnTo>
                    <a:pt x="234" y="22"/>
                  </a:lnTo>
                  <a:lnTo>
                    <a:pt x="232" y="19"/>
                  </a:lnTo>
                  <a:lnTo>
                    <a:pt x="230" y="19"/>
                  </a:lnTo>
                  <a:lnTo>
                    <a:pt x="225" y="22"/>
                  </a:lnTo>
                  <a:lnTo>
                    <a:pt x="223" y="24"/>
                  </a:lnTo>
                  <a:lnTo>
                    <a:pt x="215" y="19"/>
                  </a:lnTo>
                  <a:lnTo>
                    <a:pt x="213" y="12"/>
                  </a:lnTo>
                  <a:lnTo>
                    <a:pt x="208" y="8"/>
                  </a:lnTo>
                  <a:lnTo>
                    <a:pt x="206" y="0"/>
                  </a:lnTo>
                  <a:lnTo>
                    <a:pt x="197" y="3"/>
                  </a:lnTo>
                  <a:lnTo>
                    <a:pt x="192" y="8"/>
                  </a:lnTo>
                  <a:lnTo>
                    <a:pt x="187" y="15"/>
                  </a:lnTo>
                  <a:lnTo>
                    <a:pt x="182" y="19"/>
                  </a:lnTo>
                  <a:lnTo>
                    <a:pt x="175" y="34"/>
                  </a:lnTo>
                  <a:lnTo>
                    <a:pt x="171" y="38"/>
                  </a:lnTo>
                  <a:lnTo>
                    <a:pt x="156" y="43"/>
                  </a:lnTo>
                  <a:lnTo>
                    <a:pt x="145" y="48"/>
                  </a:lnTo>
                  <a:lnTo>
                    <a:pt x="133" y="50"/>
                  </a:lnTo>
                  <a:lnTo>
                    <a:pt x="121" y="55"/>
                  </a:lnTo>
                  <a:lnTo>
                    <a:pt x="107" y="60"/>
                  </a:lnTo>
                  <a:lnTo>
                    <a:pt x="95" y="64"/>
                  </a:lnTo>
                  <a:lnTo>
                    <a:pt x="83" y="67"/>
                  </a:lnTo>
                  <a:lnTo>
                    <a:pt x="69" y="72"/>
                  </a:lnTo>
                  <a:lnTo>
                    <a:pt x="62" y="74"/>
                  </a:lnTo>
                  <a:lnTo>
                    <a:pt x="52" y="76"/>
                  </a:lnTo>
                  <a:lnTo>
                    <a:pt x="45" y="79"/>
                  </a:lnTo>
                  <a:lnTo>
                    <a:pt x="36" y="83"/>
                  </a:lnTo>
                  <a:lnTo>
                    <a:pt x="26" y="86"/>
                  </a:lnTo>
                  <a:lnTo>
                    <a:pt x="19" y="88"/>
                  </a:lnTo>
                  <a:lnTo>
                    <a:pt x="10" y="90"/>
                  </a:lnTo>
                  <a:lnTo>
                    <a:pt x="0" y="93"/>
                  </a:lnTo>
                  <a:lnTo>
                    <a:pt x="0" y="105"/>
                  </a:lnTo>
                  <a:lnTo>
                    <a:pt x="3" y="116"/>
                  </a:lnTo>
                  <a:lnTo>
                    <a:pt x="3" y="126"/>
                  </a:lnTo>
                  <a:lnTo>
                    <a:pt x="3" y="138"/>
                  </a:lnTo>
                  <a:lnTo>
                    <a:pt x="3" y="150"/>
                  </a:lnTo>
                  <a:lnTo>
                    <a:pt x="5" y="161"/>
                  </a:lnTo>
                  <a:lnTo>
                    <a:pt x="5" y="171"/>
                  </a:lnTo>
                  <a:lnTo>
                    <a:pt x="5" y="183"/>
                  </a:lnTo>
                  <a:lnTo>
                    <a:pt x="10" y="185"/>
                  </a:lnTo>
                  <a:lnTo>
                    <a:pt x="17" y="183"/>
                  </a:lnTo>
                  <a:lnTo>
                    <a:pt x="24" y="180"/>
                  </a:lnTo>
                  <a:lnTo>
                    <a:pt x="31" y="178"/>
                  </a:lnTo>
                  <a:lnTo>
                    <a:pt x="38" y="176"/>
                  </a:lnTo>
                  <a:lnTo>
                    <a:pt x="45" y="173"/>
                  </a:lnTo>
                  <a:lnTo>
                    <a:pt x="55" y="171"/>
                  </a:lnTo>
                  <a:lnTo>
                    <a:pt x="62" y="169"/>
                  </a:lnTo>
                  <a:lnTo>
                    <a:pt x="69" y="166"/>
                  </a:lnTo>
                  <a:lnTo>
                    <a:pt x="69" y="171"/>
                  </a:lnTo>
                  <a:lnTo>
                    <a:pt x="74" y="169"/>
                  </a:lnTo>
                  <a:lnTo>
                    <a:pt x="74" y="166"/>
                  </a:lnTo>
                  <a:lnTo>
                    <a:pt x="83" y="161"/>
                  </a:lnTo>
                  <a:lnTo>
                    <a:pt x="95" y="159"/>
                  </a:lnTo>
                  <a:lnTo>
                    <a:pt x="104" y="154"/>
                  </a:lnTo>
                  <a:lnTo>
                    <a:pt x="116" y="152"/>
                  </a:lnTo>
                  <a:lnTo>
                    <a:pt x="126" y="147"/>
                  </a:lnTo>
                  <a:lnTo>
                    <a:pt x="137" y="145"/>
                  </a:lnTo>
                  <a:lnTo>
                    <a:pt x="147" y="140"/>
                  </a:lnTo>
                  <a:lnTo>
                    <a:pt x="159" y="138"/>
                  </a:lnTo>
                  <a:lnTo>
                    <a:pt x="159" y="138"/>
                  </a:lnTo>
                  <a:lnTo>
                    <a:pt x="166" y="135"/>
                  </a:lnTo>
                  <a:lnTo>
                    <a:pt x="173" y="133"/>
                  </a:lnTo>
                  <a:lnTo>
                    <a:pt x="182" y="128"/>
                  </a:lnTo>
                  <a:lnTo>
                    <a:pt x="187" y="126"/>
                  </a:lnTo>
                  <a:lnTo>
                    <a:pt x="194" y="124"/>
                  </a:lnTo>
                  <a:lnTo>
                    <a:pt x="197" y="131"/>
                  </a:lnTo>
                  <a:lnTo>
                    <a:pt x="199" y="138"/>
                  </a:lnTo>
                  <a:lnTo>
                    <a:pt x="204" y="138"/>
                  </a:lnTo>
                  <a:lnTo>
                    <a:pt x="206" y="145"/>
                  </a:lnTo>
                  <a:lnTo>
                    <a:pt x="208" y="150"/>
                  </a:lnTo>
                  <a:lnTo>
                    <a:pt x="211" y="152"/>
                  </a:lnTo>
                  <a:lnTo>
                    <a:pt x="215" y="152"/>
                  </a:lnTo>
                  <a:lnTo>
                    <a:pt x="220" y="157"/>
                  </a:lnTo>
                  <a:lnTo>
                    <a:pt x="225" y="150"/>
                  </a:lnTo>
                  <a:lnTo>
                    <a:pt x="227" y="150"/>
                  </a:lnTo>
                  <a:lnTo>
                    <a:pt x="227" y="164"/>
                  </a:lnTo>
                  <a:lnTo>
                    <a:pt x="232" y="178"/>
                  </a:lnTo>
                  <a:lnTo>
                    <a:pt x="237" y="180"/>
                  </a:lnTo>
                  <a:lnTo>
                    <a:pt x="241" y="173"/>
                  </a:lnTo>
                  <a:lnTo>
                    <a:pt x="251" y="169"/>
                  </a:lnTo>
                  <a:lnTo>
                    <a:pt x="268" y="138"/>
                  </a:lnTo>
                  <a:lnTo>
                    <a:pt x="270" y="138"/>
                  </a:lnTo>
                  <a:lnTo>
                    <a:pt x="275" y="150"/>
                  </a:lnTo>
                  <a:lnTo>
                    <a:pt x="277" y="157"/>
                  </a:lnTo>
                  <a:lnTo>
                    <a:pt x="279" y="159"/>
                  </a:lnTo>
                  <a:lnTo>
                    <a:pt x="291" y="147"/>
                  </a:lnTo>
                  <a:lnTo>
                    <a:pt x="296" y="138"/>
                  </a:lnTo>
                  <a:lnTo>
                    <a:pt x="324" y="121"/>
                  </a:lnTo>
                  <a:lnTo>
                    <a:pt x="331" y="116"/>
                  </a:lnTo>
                  <a:lnTo>
                    <a:pt x="334" y="116"/>
                  </a:lnTo>
                  <a:close/>
                  <a:moveTo>
                    <a:pt x="286" y="166"/>
                  </a:moveTo>
                  <a:lnTo>
                    <a:pt x="282" y="169"/>
                  </a:lnTo>
                  <a:lnTo>
                    <a:pt x="277" y="183"/>
                  </a:lnTo>
                  <a:lnTo>
                    <a:pt x="272" y="185"/>
                  </a:lnTo>
                  <a:lnTo>
                    <a:pt x="277" y="188"/>
                  </a:lnTo>
                  <a:lnTo>
                    <a:pt x="298" y="173"/>
                  </a:lnTo>
                  <a:lnTo>
                    <a:pt x="296" y="169"/>
                  </a:lnTo>
                  <a:lnTo>
                    <a:pt x="286" y="166"/>
                  </a:lnTo>
                  <a:close/>
                  <a:moveTo>
                    <a:pt x="348" y="164"/>
                  </a:moveTo>
                  <a:lnTo>
                    <a:pt x="338" y="154"/>
                  </a:lnTo>
                  <a:lnTo>
                    <a:pt x="338" y="157"/>
                  </a:lnTo>
                  <a:lnTo>
                    <a:pt x="341" y="164"/>
                  </a:lnTo>
                  <a:lnTo>
                    <a:pt x="338" y="166"/>
                  </a:lnTo>
                  <a:lnTo>
                    <a:pt x="327" y="173"/>
                  </a:lnTo>
                  <a:lnTo>
                    <a:pt x="343" y="173"/>
                  </a:lnTo>
                  <a:lnTo>
                    <a:pt x="350" y="169"/>
                  </a:lnTo>
                  <a:lnTo>
                    <a:pt x="348" y="164"/>
                  </a:lnTo>
                  <a:close/>
                </a:path>
              </a:pathLst>
            </a:custGeom>
            <a:solidFill>
              <a:schemeClr val="bg1"/>
            </a:solidFill>
            <a:ln w="6350">
              <a:solidFill>
                <a:srgbClr val="3769FF"/>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3" name="Maryland">
              <a:extLst>
                <a:ext uri="{FF2B5EF4-FFF2-40B4-BE49-F238E27FC236}">
                  <a16:creationId xmlns:a16="http://schemas.microsoft.com/office/drawing/2014/main" id="{766EF7BE-F495-2A65-F23D-860FD7BFADC5}"/>
                </a:ext>
              </a:extLst>
            </p:cNvPr>
            <p:cNvSpPr>
              <a:spLocks noChangeAspect="1" noEditPoints="1"/>
            </p:cNvSpPr>
            <p:nvPr/>
          </p:nvSpPr>
          <p:spPr bwMode="gray">
            <a:xfrm>
              <a:off x="9755206" y="3137251"/>
              <a:ext cx="660354" cy="330396"/>
            </a:xfrm>
            <a:custGeom>
              <a:avLst/>
              <a:gdLst/>
              <a:ahLst/>
              <a:cxnLst>
                <a:cxn ang="0">
                  <a:pos x="457" y="140"/>
                </a:cxn>
                <a:cxn ang="0">
                  <a:pos x="462" y="138"/>
                </a:cxn>
                <a:cxn ang="0">
                  <a:pos x="410" y="152"/>
                </a:cxn>
                <a:cxn ang="0">
                  <a:pos x="398" y="154"/>
                </a:cxn>
                <a:cxn ang="0">
                  <a:pos x="398" y="154"/>
                </a:cxn>
                <a:cxn ang="0">
                  <a:pos x="372" y="78"/>
                </a:cxn>
                <a:cxn ang="0">
                  <a:pos x="346" y="0"/>
                </a:cxn>
                <a:cxn ang="0">
                  <a:pos x="261" y="26"/>
                </a:cxn>
                <a:cxn ang="0">
                  <a:pos x="175" y="50"/>
                </a:cxn>
                <a:cxn ang="0">
                  <a:pos x="88" y="74"/>
                </a:cxn>
                <a:cxn ang="0">
                  <a:pos x="0" y="97"/>
                </a:cxn>
                <a:cxn ang="0">
                  <a:pos x="26" y="149"/>
                </a:cxn>
                <a:cxn ang="0">
                  <a:pos x="57" y="119"/>
                </a:cxn>
                <a:cxn ang="0">
                  <a:pos x="71" y="93"/>
                </a:cxn>
                <a:cxn ang="0">
                  <a:pos x="81" y="100"/>
                </a:cxn>
                <a:cxn ang="0">
                  <a:pos x="102" y="93"/>
                </a:cxn>
                <a:cxn ang="0">
                  <a:pos x="123" y="69"/>
                </a:cxn>
                <a:cxn ang="0">
                  <a:pos x="154" y="71"/>
                </a:cxn>
                <a:cxn ang="0">
                  <a:pos x="166" y="81"/>
                </a:cxn>
                <a:cxn ang="0">
                  <a:pos x="171" y="90"/>
                </a:cxn>
                <a:cxn ang="0">
                  <a:pos x="185" y="102"/>
                </a:cxn>
                <a:cxn ang="0">
                  <a:pos x="204" y="119"/>
                </a:cxn>
                <a:cxn ang="0">
                  <a:pos x="249" y="133"/>
                </a:cxn>
                <a:cxn ang="0">
                  <a:pos x="263" y="147"/>
                </a:cxn>
                <a:cxn ang="0">
                  <a:pos x="256" y="171"/>
                </a:cxn>
                <a:cxn ang="0">
                  <a:pos x="263" y="201"/>
                </a:cxn>
                <a:cxn ang="0">
                  <a:pos x="284" y="204"/>
                </a:cxn>
                <a:cxn ang="0">
                  <a:pos x="303" y="209"/>
                </a:cxn>
                <a:cxn ang="0">
                  <a:pos x="350" y="218"/>
                </a:cxn>
                <a:cxn ang="0">
                  <a:pos x="310" y="180"/>
                </a:cxn>
                <a:cxn ang="0">
                  <a:pos x="306" y="171"/>
                </a:cxn>
                <a:cxn ang="0">
                  <a:pos x="336" y="185"/>
                </a:cxn>
                <a:cxn ang="0">
                  <a:pos x="310" y="142"/>
                </a:cxn>
                <a:cxn ang="0">
                  <a:pos x="308" y="116"/>
                </a:cxn>
                <a:cxn ang="0">
                  <a:pos x="306" y="104"/>
                </a:cxn>
                <a:cxn ang="0">
                  <a:pos x="289" y="81"/>
                </a:cxn>
                <a:cxn ang="0">
                  <a:pos x="303" y="69"/>
                </a:cxn>
                <a:cxn ang="0">
                  <a:pos x="306" y="55"/>
                </a:cxn>
                <a:cxn ang="0">
                  <a:pos x="315" y="50"/>
                </a:cxn>
                <a:cxn ang="0">
                  <a:pos x="327" y="41"/>
                </a:cxn>
                <a:cxn ang="0">
                  <a:pos x="334" y="22"/>
                </a:cxn>
                <a:cxn ang="0">
                  <a:pos x="339" y="38"/>
                </a:cxn>
                <a:cxn ang="0">
                  <a:pos x="341" y="50"/>
                </a:cxn>
                <a:cxn ang="0">
                  <a:pos x="329" y="95"/>
                </a:cxn>
                <a:cxn ang="0">
                  <a:pos x="329" y="102"/>
                </a:cxn>
                <a:cxn ang="0">
                  <a:pos x="332" y="109"/>
                </a:cxn>
                <a:cxn ang="0">
                  <a:pos x="329" y="126"/>
                </a:cxn>
                <a:cxn ang="0">
                  <a:pos x="339" y="130"/>
                </a:cxn>
                <a:cxn ang="0">
                  <a:pos x="365" y="145"/>
                </a:cxn>
                <a:cxn ang="0">
                  <a:pos x="341" y="166"/>
                </a:cxn>
                <a:cxn ang="0">
                  <a:pos x="372" y="185"/>
                </a:cxn>
                <a:cxn ang="0">
                  <a:pos x="379" y="183"/>
                </a:cxn>
                <a:cxn ang="0">
                  <a:pos x="386" y="175"/>
                </a:cxn>
                <a:cxn ang="0">
                  <a:pos x="391" y="197"/>
                </a:cxn>
                <a:cxn ang="0">
                  <a:pos x="400" y="218"/>
                </a:cxn>
                <a:cxn ang="0">
                  <a:pos x="436" y="201"/>
                </a:cxn>
                <a:cxn ang="0">
                  <a:pos x="450" y="166"/>
                </a:cxn>
                <a:cxn ang="0">
                  <a:pos x="457" y="187"/>
                </a:cxn>
                <a:cxn ang="0">
                  <a:pos x="462" y="171"/>
                </a:cxn>
              </a:cxnLst>
              <a:rect l="0" t="0" r="r" b="b"/>
              <a:pathLst>
                <a:path w="462" h="218">
                  <a:moveTo>
                    <a:pt x="457" y="157"/>
                  </a:moveTo>
                  <a:lnTo>
                    <a:pt x="455" y="147"/>
                  </a:lnTo>
                  <a:lnTo>
                    <a:pt x="455" y="142"/>
                  </a:lnTo>
                  <a:lnTo>
                    <a:pt x="457" y="140"/>
                  </a:lnTo>
                  <a:lnTo>
                    <a:pt x="459" y="142"/>
                  </a:lnTo>
                  <a:lnTo>
                    <a:pt x="462" y="147"/>
                  </a:lnTo>
                  <a:lnTo>
                    <a:pt x="462" y="145"/>
                  </a:lnTo>
                  <a:lnTo>
                    <a:pt x="462" y="138"/>
                  </a:lnTo>
                  <a:lnTo>
                    <a:pt x="462" y="135"/>
                  </a:lnTo>
                  <a:lnTo>
                    <a:pt x="450" y="138"/>
                  </a:lnTo>
                  <a:lnTo>
                    <a:pt x="431" y="145"/>
                  </a:lnTo>
                  <a:lnTo>
                    <a:pt x="410" y="152"/>
                  </a:lnTo>
                  <a:lnTo>
                    <a:pt x="400" y="154"/>
                  </a:lnTo>
                  <a:lnTo>
                    <a:pt x="400" y="154"/>
                  </a:lnTo>
                  <a:lnTo>
                    <a:pt x="400" y="154"/>
                  </a:lnTo>
                  <a:lnTo>
                    <a:pt x="398" y="154"/>
                  </a:lnTo>
                  <a:lnTo>
                    <a:pt x="398" y="154"/>
                  </a:lnTo>
                  <a:lnTo>
                    <a:pt x="398" y="154"/>
                  </a:lnTo>
                  <a:lnTo>
                    <a:pt x="398" y="154"/>
                  </a:lnTo>
                  <a:lnTo>
                    <a:pt x="398" y="154"/>
                  </a:lnTo>
                  <a:lnTo>
                    <a:pt x="391" y="135"/>
                  </a:lnTo>
                  <a:lnTo>
                    <a:pt x="386" y="116"/>
                  </a:lnTo>
                  <a:lnTo>
                    <a:pt x="379" y="97"/>
                  </a:lnTo>
                  <a:lnTo>
                    <a:pt x="372" y="78"/>
                  </a:lnTo>
                  <a:lnTo>
                    <a:pt x="365" y="57"/>
                  </a:lnTo>
                  <a:lnTo>
                    <a:pt x="360" y="38"/>
                  </a:lnTo>
                  <a:lnTo>
                    <a:pt x="353" y="19"/>
                  </a:lnTo>
                  <a:lnTo>
                    <a:pt x="346" y="0"/>
                  </a:lnTo>
                  <a:lnTo>
                    <a:pt x="324" y="7"/>
                  </a:lnTo>
                  <a:lnTo>
                    <a:pt x="303" y="12"/>
                  </a:lnTo>
                  <a:lnTo>
                    <a:pt x="282" y="19"/>
                  </a:lnTo>
                  <a:lnTo>
                    <a:pt x="261" y="26"/>
                  </a:lnTo>
                  <a:lnTo>
                    <a:pt x="239" y="31"/>
                  </a:lnTo>
                  <a:lnTo>
                    <a:pt x="218" y="38"/>
                  </a:lnTo>
                  <a:lnTo>
                    <a:pt x="197" y="45"/>
                  </a:lnTo>
                  <a:lnTo>
                    <a:pt x="175" y="50"/>
                  </a:lnTo>
                  <a:lnTo>
                    <a:pt x="152" y="57"/>
                  </a:lnTo>
                  <a:lnTo>
                    <a:pt x="130" y="62"/>
                  </a:lnTo>
                  <a:lnTo>
                    <a:pt x="109" y="69"/>
                  </a:lnTo>
                  <a:lnTo>
                    <a:pt x="88" y="74"/>
                  </a:lnTo>
                  <a:lnTo>
                    <a:pt x="67" y="81"/>
                  </a:lnTo>
                  <a:lnTo>
                    <a:pt x="45" y="85"/>
                  </a:lnTo>
                  <a:lnTo>
                    <a:pt x="22" y="93"/>
                  </a:lnTo>
                  <a:lnTo>
                    <a:pt x="0" y="97"/>
                  </a:lnTo>
                  <a:lnTo>
                    <a:pt x="5" y="114"/>
                  </a:lnTo>
                  <a:lnTo>
                    <a:pt x="7" y="128"/>
                  </a:lnTo>
                  <a:lnTo>
                    <a:pt x="15" y="161"/>
                  </a:lnTo>
                  <a:lnTo>
                    <a:pt x="26" y="149"/>
                  </a:lnTo>
                  <a:lnTo>
                    <a:pt x="31" y="145"/>
                  </a:lnTo>
                  <a:lnTo>
                    <a:pt x="45" y="119"/>
                  </a:lnTo>
                  <a:lnTo>
                    <a:pt x="50" y="116"/>
                  </a:lnTo>
                  <a:lnTo>
                    <a:pt x="57" y="119"/>
                  </a:lnTo>
                  <a:lnTo>
                    <a:pt x="69" y="100"/>
                  </a:lnTo>
                  <a:lnTo>
                    <a:pt x="69" y="95"/>
                  </a:lnTo>
                  <a:lnTo>
                    <a:pt x="69" y="93"/>
                  </a:lnTo>
                  <a:lnTo>
                    <a:pt x="71" y="93"/>
                  </a:lnTo>
                  <a:lnTo>
                    <a:pt x="74" y="93"/>
                  </a:lnTo>
                  <a:lnTo>
                    <a:pt x="74" y="95"/>
                  </a:lnTo>
                  <a:lnTo>
                    <a:pt x="74" y="97"/>
                  </a:lnTo>
                  <a:lnTo>
                    <a:pt x="81" y="100"/>
                  </a:lnTo>
                  <a:lnTo>
                    <a:pt x="90" y="100"/>
                  </a:lnTo>
                  <a:lnTo>
                    <a:pt x="93" y="100"/>
                  </a:lnTo>
                  <a:lnTo>
                    <a:pt x="100" y="97"/>
                  </a:lnTo>
                  <a:lnTo>
                    <a:pt x="102" y="93"/>
                  </a:lnTo>
                  <a:lnTo>
                    <a:pt x="102" y="88"/>
                  </a:lnTo>
                  <a:lnTo>
                    <a:pt x="104" y="83"/>
                  </a:lnTo>
                  <a:lnTo>
                    <a:pt x="112" y="78"/>
                  </a:lnTo>
                  <a:lnTo>
                    <a:pt x="123" y="69"/>
                  </a:lnTo>
                  <a:lnTo>
                    <a:pt x="133" y="69"/>
                  </a:lnTo>
                  <a:lnTo>
                    <a:pt x="140" y="71"/>
                  </a:lnTo>
                  <a:lnTo>
                    <a:pt x="147" y="74"/>
                  </a:lnTo>
                  <a:lnTo>
                    <a:pt x="154" y="71"/>
                  </a:lnTo>
                  <a:lnTo>
                    <a:pt x="157" y="71"/>
                  </a:lnTo>
                  <a:lnTo>
                    <a:pt x="157" y="76"/>
                  </a:lnTo>
                  <a:lnTo>
                    <a:pt x="159" y="78"/>
                  </a:lnTo>
                  <a:lnTo>
                    <a:pt x="166" y="81"/>
                  </a:lnTo>
                  <a:lnTo>
                    <a:pt x="168" y="83"/>
                  </a:lnTo>
                  <a:lnTo>
                    <a:pt x="168" y="88"/>
                  </a:lnTo>
                  <a:lnTo>
                    <a:pt x="168" y="90"/>
                  </a:lnTo>
                  <a:lnTo>
                    <a:pt x="171" y="90"/>
                  </a:lnTo>
                  <a:lnTo>
                    <a:pt x="173" y="93"/>
                  </a:lnTo>
                  <a:lnTo>
                    <a:pt x="175" y="100"/>
                  </a:lnTo>
                  <a:lnTo>
                    <a:pt x="178" y="100"/>
                  </a:lnTo>
                  <a:lnTo>
                    <a:pt x="185" y="102"/>
                  </a:lnTo>
                  <a:lnTo>
                    <a:pt x="199" y="104"/>
                  </a:lnTo>
                  <a:lnTo>
                    <a:pt x="204" y="109"/>
                  </a:lnTo>
                  <a:lnTo>
                    <a:pt x="204" y="116"/>
                  </a:lnTo>
                  <a:lnTo>
                    <a:pt x="204" y="119"/>
                  </a:lnTo>
                  <a:lnTo>
                    <a:pt x="209" y="123"/>
                  </a:lnTo>
                  <a:lnTo>
                    <a:pt x="227" y="126"/>
                  </a:lnTo>
                  <a:lnTo>
                    <a:pt x="239" y="133"/>
                  </a:lnTo>
                  <a:lnTo>
                    <a:pt x="249" y="133"/>
                  </a:lnTo>
                  <a:lnTo>
                    <a:pt x="253" y="123"/>
                  </a:lnTo>
                  <a:lnTo>
                    <a:pt x="261" y="128"/>
                  </a:lnTo>
                  <a:lnTo>
                    <a:pt x="268" y="135"/>
                  </a:lnTo>
                  <a:lnTo>
                    <a:pt x="263" y="147"/>
                  </a:lnTo>
                  <a:lnTo>
                    <a:pt x="258" y="138"/>
                  </a:lnTo>
                  <a:lnTo>
                    <a:pt x="263" y="152"/>
                  </a:lnTo>
                  <a:lnTo>
                    <a:pt x="263" y="161"/>
                  </a:lnTo>
                  <a:lnTo>
                    <a:pt x="256" y="171"/>
                  </a:lnTo>
                  <a:lnTo>
                    <a:pt x="251" y="187"/>
                  </a:lnTo>
                  <a:lnTo>
                    <a:pt x="251" y="192"/>
                  </a:lnTo>
                  <a:lnTo>
                    <a:pt x="256" y="204"/>
                  </a:lnTo>
                  <a:lnTo>
                    <a:pt x="263" y="201"/>
                  </a:lnTo>
                  <a:lnTo>
                    <a:pt x="268" y="194"/>
                  </a:lnTo>
                  <a:lnTo>
                    <a:pt x="275" y="192"/>
                  </a:lnTo>
                  <a:lnTo>
                    <a:pt x="279" y="199"/>
                  </a:lnTo>
                  <a:lnTo>
                    <a:pt x="284" y="204"/>
                  </a:lnTo>
                  <a:lnTo>
                    <a:pt x="291" y="209"/>
                  </a:lnTo>
                  <a:lnTo>
                    <a:pt x="291" y="201"/>
                  </a:lnTo>
                  <a:lnTo>
                    <a:pt x="289" y="194"/>
                  </a:lnTo>
                  <a:lnTo>
                    <a:pt x="303" y="209"/>
                  </a:lnTo>
                  <a:lnTo>
                    <a:pt x="322" y="209"/>
                  </a:lnTo>
                  <a:lnTo>
                    <a:pt x="336" y="211"/>
                  </a:lnTo>
                  <a:lnTo>
                    <a:pt x="343" y="216"/>
                  </a:lnTo>
                  <a:lnTo>
                    <a:pt x="350" y="218"/>
                  </a:lnTo>
                  <a:lnTo>
                    <a:pt x="348" y="211"/>
                  </a:lnTo>
                  <a:lnTo>
                    <a:pt x="343" y="206"/>
                  </a:lnTo>
                  <a:lnTo>
                    <a:pt x="339" y="197"/>
                  </a:lnTo>
                  <a:lnTo>
                    <a:pt x="310" y="180"/>
                  </a:lnTo>
                  <a:lnTo>
                    <a:pt x="303" y="171"/>
                  </a:lnTo>
                  <a:lnTo>
                    <a:pt x="301" y="164"/>
                  </a:lnTo>
                  <a:lnTo>
                    <a:pt x="303" y="166"/>
                  </a:lnTo>
                  <a:lnTo>
                    <a:pt x="306" y="171"/>
                  </a:lnTo>
                  <a:lnTo>
                    <a:pt x="317" y="183"/>
                  </a:lnTo>
                  <a:lnTo>
                    <a:pt x="324" y="183"/>
                  </a:lnTo>
                  <a:lnTo>
                    <a:pt x="332" y="187"/>
                  </a:lnTo>
                  <a:lnTo>
                    <a:pt x="336" y="185"/>
                  </a:lnTo>
                  <a:lnTo>
                    <a:pt x="332" y="180"/>
                  </a:lnTo>
                  <a:lnTo>
                    <a:pt x="327" y="173"/>
                  </a:lnTo>
                  <a:lnTo>
                    <a:pt x="320" y="168"/>
                  </a:lnTo>
                  <a:lnTo>
                    <a:pt x="310" y="142"/>
                  </a:lnTo>
                  <a:lnTo>
                    <a:pt x="310" y="135"/>
                  </a:lnTo>
                  <a:lnTo>
                    <a:pt x="308" y="130"/>
                  </a:lnTo>
                  <a:lnTo>
                    <a:pt x="306" y="123"/>
                  </a:lnTo>
                  <a:lnTo>
                    <a:pt x="308" y="116"/>
                  </a:lnTo>
                  <a:lnTo>
                    <a:pt x="303" y="109"/>
                  </a:lnTo>
                  <a:lnTo>
                    <a:pt x="296" y="102"/>
                  </a:lnTo>
                  <a:lnTo>
                    <a:pt x="298" y="102"/>
                  </a:lnTo>
                  <a:lnTo>
                    <a:pt x="306" y="104"/>
                  </a:lnTo>
                  <a:lnTo>
                    <a:pt x="310" y="97"/>
                  </a:lnTo>
                  <a:lnTo>
                    <a:pt x="308" y="93"/>
                  </a:lnTo>
                  <a:lnTo>
                    <a:pt x="301" y="90"/>
                  </a:lnTo>
                  <a:lnTo>
                    <a:pt x="289" y="81"/>
                  </a:lnTo>
                  <a:lnTo>
                    <a:pt x="289" y="78"/>
                  </a:lnTo>
                  <a:lnTo>
                    <a:pt x="303" y="78"/>
                  </a:lnTo>
                  <a:lnTo>
                    <a:pt x="306" y="76"/>
                  </a:lnTo>
                  <a:lnTo>
                    <a:pt x="303" y="69"/>
                  </a:lnTo>
                  <a:lnTo>
                    <a:pt x="306" y="67"/>
                  </a:lnTo>
                  <a:lnTo>
                    <a:pt x="306" y="59"/>
                  </a:lnTo>
                  <a:lnTo>
                    <a:pt x="306" y="57"/>
                  </a:lnTo>
                  <a:lnTo>
                    <a:pt x="306" y="55"/>
                  </a:lnTo>
                  <a:lnTo>
                    <a:pt x="315" y="64"/>
                  </a:lnTo>
                  <a:lnTo>
                    <a:pt x="315" y="59"/>
                  </a:lnTo>
                  <a:lnTo>
                    <a:pt x="313" y="48"/>
                  </a:lnTo>
                  <a:lnTo>
                    <a:pt x="315" y="50"/>
                  </a:lnTo>
                  <a:lnTo>
                    <a:pt x="317" y="55"/>
                  </a:lnTo>
                  <a:lnTo>
                    <a:pt x="324" y="50"/>
                  </a:lnTo>
                  <a:lnTo>
                    <a:pt x="327" y="45"/>
                  </a:lnTo>
                  <a:lnTo>
                    <a:pt x="327" y="41"/>
                  </a:lnTo>
                  <a:lnTo>
                    <a:pt x="324" y="33"/>
                  </a:lnTo>
                  <a:lnTo>
                    <a:pt x="327" y="29"/>
                  </a:lnTo>
                  <a:lnTo>
                    <a:pt x="332" y="26"/>
                  </a:lnTo>
                  <a:lnTo>
                    <a:pt x="334" y="22"/>
                  </a:lnTo>
                  <a:lnTo>
                    <a:pt x="336" y="33"/>
                  </a:lnTo>
                  <a:lnTo>
                    <a:pt x="346" y="29"/>
                  </a:lnTo>
                  <a:lnTo>
                    <a:pt x="343" y="36"/>
                  </a:lnTo>
                  <a:lnTo>
                    <a:pt x="339" y="38"/>
                  </a:lnTo>
                  <a:lnTo>
                    <a:pt x="336" y="45"/>
                  </a:lnTo>
                  <a:lnTo>
                    <a:pt x="343" y="45"/>
                  </a:lnTo>
                  <a:lnTo>
                    <a:pt x="350" y="45"/>
                  </a:lnTo>
                  <a:lnTo>
                    <a:pt x="341" y="50"/>
                  </a:lnTo>
                  <a:lnTo>
                    <a:pt x="332" y="52"/>
                  </a:lnTo>
                  <a:lnTo>
                    <a:pt x="327" y="62"/>
                  </a:lnTo>
                  <a:lnTo>
                    <a:pt x="322" y="78"/>
                  </a:lnTo>
                  <a:lnTo>
                    <a:pt x="329" y="95"/>
                  </a:lnTo>
                  <a:lnTo>
                    <a:pt x="334" y="83"/>
                  </a:lnTo>
                  <a:lnTo>
                    <a:pt x="336" y="90"/>
                  </a:lnTo>
                  <a:lnTo>
                    <a:pt x="334" y="102"/>
                  </a:lnTo>
                  <a:lnTo>
                    <a:pt x="329" y="102"/>
                  </a:lnTo>
                  <a:lnTo>
                    <a:pt x="322" y="102"/>
                  </a:lnTo>
                  <a:lnTo>
                    <a:pt x="322" y="112"/>
                  </a:lnTo>
                  <a:lnTo>
                    <a:pt x="324" y="116"/>
                  </a:lnTo>
                  <a:lnTo>
                    <a:pt x="332" y="109"/>
                  </a:lnTo>
                  <a:lnTo>
                    <a:pt x="336" y="112"/>
                  </a:lnTo>
                  <a:lnTo>
                    <a:pt x="341" y="119"/>
                  </a:lnTo>
                  <a:lnTo>
                    <a:pt x="334" y="123"/>
                  </a:lnTo>
                  <a:lnTo>
                    <a:pt x="329" y="126"/>
                  </a:lnTo>
                  <a:lnTo>
                    <a:pt x="329" y="140"/>
                  </a:lnTo>
                  <a:lnTo>
                    <a:pt x="332" y="138"/>
                  </a:lnTo>
                  <a:lnTo>
                    <a:pt x="334" y="130"/>
                  </a:lnTo>
                  <a:lnTo>
                    <a:pt x="339" y="130"/>
                  </a:lnTo>
                  <a:lnTo>
                    <a:pt x="346" y="138"/>
                  </a:lnTo>
                  <a:lnTo>
                    <a:pt x="360" y="145"/>
                  </a:lnTo>
                  <a:lnTo>
                    <a:pt x="362" y="142"/>
                  </a:lnTo>
                  <a:lnTo>
                    <a:pt x="365" y="145"/>
                  </a:lnTo>
                  <a:lnTo>
                    <a:pt x="355" y="147"/>
                  </a:lnTo>
                  <a:lnTo>
                    <a:pt x="346" y="149"/>
                  </a:lnTo>
                  <a:lnTo>
                    <a:pt x="341" y="152"/>
                  </a:lnTo>
                  <a:lnTo>
                    <a:pt x="341" y="166"/>
                  </a:lnTo>
                  <a:lnTo>
                    <a:pt x="346" y="173"/>
                  </a:lnTo>
                  <a:lnTo>
                    <a:pt x="353" y="180"/>
                  </a:lnTo>
                  <a:lnTo>
                    <a:pt x="365" y="183"/>
                  </a:lnTo>
                  <a:lnTo>
                    <a:pt x="372" y="185"/>
                  </a:lnTo>
                  <a:lnTo>
                    <a:pt x="374" y="183"/>
                  </a:lnTo>
                  <a:lnTo>
                    <a:pt x="374" y="180"/>
                  </a:lnTo>
                  <a:lnTo>
                    <a:pt x="376" y="178"/>
                  </a:lnTo>
                  <a:lnTo>
                    <a:pt x="379" y="183"/>
                  </a:lnTo>
                  <a:lnTo>
                    <a:pt x="381" y="180"/>
                  </a:lnTo>
                  <a:lnTo>
                    <a:pt x="384" y="173"/>
                  </a:lnTo>
                  <a:lnTo>
                    <a:pt x="386" y="171"/>
                  </a:lnTo>
                  <a:lnTo>
                    <a:pt x="386" y="175"/>
                  </a:lnTo>
                  <a:lnTo>
                    <a:pt x="391" y="183"/>
                  </a:lnTo>
                  <a:lnTo>
                    <a:pt x="388" y="190"/>
                  </a:lnTo>
                  <a:lnTo>
                    <a:pt x="386" y="197"/>
                  </a:lnTo>
                  <a:lnTo>
                    <a:pt x="391" y="197"/>
                  </a:lnTo>
                  <a:lnTo>
                    <a:pt x="395" y="197"/>
                  </a:lnTo>
                  <a:lnTo>
                    <a:pt x="402" y="201"/>
                  </a:lnTo>
                  <a:lnTo>
                    <a:pt x="400" y="211"/>
                  </a:lnTo>
                  <a:lnTo>
                    <a:pt x="400" y="218"/>
                  </a:lnTo>
                  <a:lnTo>
                    <a:pt x="412" y="216"/>
                  </a:lnTo>
                  <a:lnTo>
                    <a:pt x="419" y="216"/>
                  </a:lnTo>
                  <a:lnTo>
                    <a:pt x="421" y="209"/>
                  </a:lnTo>
                  <a:lnTo>
                    <a:pt x="436" y="201"/>
                  </a:lnTo>
                  <a:lnTo>
                    <a:pt x="445" y="199"/>
                  </a:lnTo>
                  <a:lnTo>
                    <a:pt x="445" y="192"/>
                  </a:lnTo>
                  <a:lnTo>
                    <a:pt x="447" y="183"/>
                  </a:lnTo>
                  <a:lnTo>
                    <a:pt x="450" y="166"/>
                  </a:lnTo>
                  <a:lnTo>
                    <a:pt x="457" y="164"/>
                  </a:lnTo>
                  <a:lnTo>
                    <a:pt x="457" y="157"/>
                  </a:lnTo>
                  <a:close/>
                  <a:moveTo>
                    <a:pt x="459" y="164"/>
                  </a:moveTo>
                  <a:lnTo>
                    <a:pt x="457" y="187"/>
                  </a:lnTo>
                  <a:lnTo>
                    <a:pt x="455" y="192"/>
                  </a:lnTo>
                  <a:lnTo>
                    <a:pt x="457" y="192"/>
                  </a:lnTo>
                  <a:lnTo>
                    <a:pt x="459" y="187"/>
                  </a:lnTo>
                  <a:lnTo>
                    <a:pt x="462" y="171"/>
                  </a:lnTo>
                  <a:lnTo>
                    <a:pt x="462" y="157"/>
                  </a:lnTo>
                  <a:lnTo>
                    <a:pt x="459" y="164"/>
                  </a:lnTo>
                  <a:close/>
                </a:path>
              </a:pathLst>
            </a:custGeom>
            <a:solidFill>
              <a:schemeClr val="bg1"/>
            </a:solidFill>
            <a:ln w="6350">
              <a:solidFill>
                <a:srgbClr val="3769FF"/>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4" name="Louisiana">
              <a:extLst>
                <a:ext uri="{FF2B5EF4-FFF2-40B4-BE49-F238E27FC236}">
                  <a16:creationId xmlns:a16="http://schemas.microsoft.com/office/drawing/2014/main" id="{B18C0F72-655A-4A70-95E8-E5F3605B9CF5}"/>
                </a:ext>
              </a:extLst>
            </p:cNvPr>
            <p:cNvSpPr>
              <a:spLocks noChangeAspect="1" noEditPoints="1"/>
            </p:cNvSpPr>
            <p:nvPr/>
          </p:nvSpPr>
          <p:spPr bwMode="gray">
            <a:xfrm>
              <a:off x="7832739" y="4877139"/>
              <a:ext cx="857604" cy="736572"/>
            </a:xfrm>
            <a:custGeom>
              <a:avLst/>
              <a:gdLst/>
              <a:ahLst/>
              <a:cxnLst>
                <a:cxn ang="0">
                  <a:pos x="253" y="443"/>
                </a:cxn>
                <a:cxn ang="0">
                  <a:pos x="279" y="438"/>
                </a:cxn>
                <a:cxn ang="0">
                  <a:pos x="558" y="334"/>
                </a:cxn>
                <a:cxn ang="0">
                  <a:pos x="548" y="348"/>
                </a:cxn>
                <a:cxn ang="0">
                  <a:pos x="598" y="382"/>
                </a:cxn>
                <a:cxn ang="0">
                  <a:pos x="598" y="351"/>
                </a:cxn>
                <a:cxn ang="0">
                  <a:pos x="584" y="453"/>
                </a:cxn>
                <a:cxn ang="0">
                  <a:pos x="522" y="424"/>
                </a:cxn>
                <a:cxn ang="0">
                  <a:pos x="510" y="401"/>
                </a:cxn>
                <a:cxn ang="0">
                  <a:pos x="532" y="386"/>
                </a:cxn>
                <a:cxn ang="0">
                  <a:pos x="534" y="358"/>
                </a:cxn>
                <a:cxn ang="0">
                  <a:pos x="510" y="375"/>
                </a:cxn>
                <a:cxn ang="0">
                  <a:pos x="506" y="346"/>
                </a:cxn>
                <a:cxn ang="0">
                  <a:pos x="480" y="348"/>
                </a:cxn>
                <a:cxn ang="0">
                  <a:pos x="430" y="334"/>
                </a:cxn>
                <a:cxn ang="0">
                  <a:pos x="513" y="339"/>
                </a:cxn>
                <a:cxn ang="0">
                  <a:pos x="506" y="325"/>
                </a:cxn>
                <a:cxn ang="0">
                  <a:pos x="482" y="287"/>
                </a:cxn>
                <a:cxn ang="0">
                  <a:pos x="487" y="237"/>
                </a:cxn>
                <a:cxn ang="0">
                  <a:pos x="354" y="251"/>
                </a:cxn>
                <a:cxn ang="0">
                  <a:pos x="281" y="251"/>
                </a:cxn>
                <a:cxn ang="0">
                  <a:pos x="286" y="214"/>
                </a:cxn>
                <a:cxn ang="0">
                  <a:pos x="300" y="159"/>
                </a:cxn>
                <a:cxn ang="0">
                  <a:pos x="326" y="109"/>
                </a:cxn>
                <a:cxn ang="0">
                  <a:pos x="340" y="88"/>
                </a:cxn>
                <a:cxn ang="0">
                  <a:pos x="319" y="60"/>
                </a:cxn>
                <a:cxn ang="0">
                  <a:pos x="319" y="36"/>
                </a:cxn>
                <a:cxn ang="0">
                  <a:pos x="309" y="5"/>
                </a:cxn>
                <a:cxn ang="0">
                  <a:pos x="231" y="8"/>
                </a:cxn>
                <a:cxn ang="0">
                  <a:pos x="134" y="17"/>
                </a:cxn>
                <a:cxn ang="0">
                  <a:pos x="37" y="24"/>
                </a:cxn>
                <a:cxn ang="0">
                  <a:pos x="4" y="90"/>
                </a:cxn>
                <a:cxn ang="0">
                  <a:pos x="23" y="169"/>
                </a:cxn>
                <a:cxn ang="0">
                  <a:pos x="45" y="214"/>
                </a:cxn>
                <a:cxn ang="0">
                  <a:pos x="68" y="254"/>
                </a:cxn>
                <a:cxn ang="0">
                  <a:pos x="68" y="292"/>
                </a:cxn>
                <a:cxn ang="0">
                  <a:pos x="56" y="346"/>
                </a:cxn>
                <a:cxn ang="0">
                  <a:pos x="56" y="396"/>
                </a:cxn>
                <a:cxn ang="0">
                  <a:pos x="47" y="429"/>
                </a:cxn>
                <a:cxn ang="0">
                  <a:pos x="63" y="434"/>
                </a:cxn>
                <a:cxn ang="0">
                  <a:pos x="165" y="443"/>
                </a:cxn>
                <a:cxn ang="0">
                  <a:pos x="241" y="431"/>
                </a:cxn>
                <a:cxn ang="0">
                  <a:pos x="272" y="419"/>
                </a:cxn>
                <a:cxn ang="0">
                  <a:pos x="333" y="436"/>
                </a:cxn>
                <a:cxn ang="0">
                  <a:pos x="350" y="467"/>
                </a:cxn>
                <a:cxn ang="0">
                  <a:pos x="397" y="486"/>
                </a:cxn>
                <a:cxn ang="0">
                  <a:pos x="447" y="464"/>
                </a:cxn>
                <a:cxn ang="0">
                  <a:pos x="470" y="462"/>
                </a:cxn>
                <a:cxn ang="0">
                  <a:pos x="461" y="434"/>
                </a:cxn>
                <a:cxn ang="0">
                  <a:pos x="501" y="441"/>
                </a:cxn>
                <a:cxn ang="0">
                  <a:pos x="525" y="453"/>
                </a:cxn>
                <a:cxn ang="0">
                  <a:pos x="551" y="486"/>
                </a:cxn>
                <a:cxn ang="0">
                  <a:pos x="579" y="474"/>
                </a:cxn>
              </a:cxnLst>
              <a:rect l="0" t="0" r="r" b="b"/>
              <a:pathLst>
                <a:path w="600" h="486">
                  <a:moveTo>
                    <a:pt x="276" y="438"/>
                  </a:moveTo>
                  <a:lnTo>
                    <a:pt x="267" y="434"/>
                  </a:lnTo>
                  <a:lnTo>
                    <a:pt x="260" y="434"/>
                  </a:lnTo>
                  <a:lnTo>
                    <a:pt x="253" y="438"/>
                  </a:lnTo>
                  <a:lnTo>
                    <a:pt x="253" y="443"/>
                  </a:lnTo>
                  <a:lnTo>
                    <a:pt x="274" y="453"/>
                  </a:lnTo>
                  <a:lnTo>
                    <a:pt x="276" y="450"/>
                  </a:lnTo>
                  <a:lnTo>
                    <a:pt x="281" y="446"/>
                  </a:lnTo>
                  <a:lnTo>
                    <a:pt x="281" y="441"/>
                  </a:lnTo>
                  <a:lnTo>
                    <a:pt x="279" y="438"/>
                  </a:lnTo>
                  <a:lnTo>
                    <a:pt x="276" y="438"/>
                  </a:lnTo>
                  <a:close/>
                  <a:moveTo>
                    <a:pt x="555" y="351"/>
                  </a:moveTo>
                  <a:lnTo>
                    <a:pt x="553" y="346"/>
                  </a:lnTo>
                  <a:lnTo>
                    <a:pt x="555" y="339"/>
                  </a:lnTo>
                  <a:lnTo>
                    <a:pt x="558" y="334"/>
                  </a:lnTo>
                  <a:lnTo>
                    <a:pt x="548" y="341"/>
                  </a:lnTo>
                  <a:lnTo>
                    <a:pt x="546" y="344"/>
                  </a:lnTo>
                  <a:lnTo>
                    <a:pt x="544" y="346"/>
                  </a:lnTo>
                  <a:lnTo>
                    <a:pt x="541" y="348"/>
                  </a:lnTo>
                  <a:lnTo>
                    <a:pt x="548" y="348"/>
                  </a:lnTo>
                  <a:lnTo>
                    <a:pt x="555" y="351"/>
                  </a:lnTo>
                  <a:close/>
                  <a:moveTo>
                    <a:pt x="591" y="391"/>
                  </a:moveTo>
                  <a:lnTo>
                    <a:pt x="591" y="393"/>
                  </a:lnTo>
                  <a:lnTo>
                    <a:pt x="596" y="386"/>
                  </a:lnTo>
                  <a:lnTo>
                    <a:pt x="598" y="382"/>
                  </a:lnTo>
                  <a:lnTo>
                    <a:pt x="593" y="384"/>
                  </a:lnTo>
                  <a:lnTo>
                    <a:pt x="591" y="391"/>
                  </a:lnTo>
                  <a:close/>
                  <a:moveTo>
                    <a:pt x="600" y="375"/>
                  </a:moveTo>
                  <a:lnTo>
                    <a:pt x="600" y="358"/>
                  </a:lnTo>
                  <a:lnTo>
                    <a:pt x="598" y="351"/>
                  </a:lnTo>
                  <a:lnTo>
                    <a:pt x="593" y="344"/>
                  </a:lnTo>
                  <a:lnTo>
                    <a:pt x="600" y="360"/>
                  </a:lnTo>
                  <a:lnTo>
                    <a:pt x="598" y="379"/>
                  </a:lnTo>
                  <a:lnTo>
                    <a:pt x="600" y="375"/>
                  </a:lnTo>
                  <a:close/>
                  <a:moveTo>
                    <a:pt x="584" y="453"/>
                  </a:moveTo>
                  <a:lnTo>
                    <a:pt x="577" y="448"/>
                  </a:lnTo>
                  <a:lnTo>
                    <a:pt x="570" y="438"/>
                  </a:lnTo>
                  <a:lnTo>
                    <a:pt x="563" y="441"/>
                  </a:lnTo>
                  <a:lnTo>
                    <a:pt x="532" y="434"/>
                  </a:lnTo>
                  <a:lnTo>
                    <a:pt x="522" y="424"/>
                  </a:lnTo>
                  <a:lnTo>
                    <a:pt x="510" y="419"/>
                  </a:lnTo>
                  <a:lnTo>
                    <a:pt x="506" y="410"/>
                  </a:lnTo>
                  <a:lnTo>
                    <a:pt x="508" y="408"/>
                  </a:lnTo>
                  <a:lnTo>
                    <a:pt x="508" y="403"/>
                  </a:lnTo>
                  <a:lnTo>
                    <a:pt x="510" y="401"/>
                  </a:lnTo>
                  <a:lnTo>
                    <a:pt x="515" y="403"/>
                  </a:lnTo>
                  <a:lnTo>
                    <a:pt x="522" y="398"/>
                  </a:lnTo>
                  <a:lnTo>
                    <a:pt x="518" y="396"/>
                  </a:lnTo>
                  <a:lnTo>
                    <a:pt x="525" y="389"/>
                  </a:lnTo>
                  <a:lnTo>
                    <a:pt x="532" y="386"/>
                  </a:lnTo>
                  <a:lnTo>
                    <a:pt x="544" y="379"/>
                  </a:lnTo>
                  <a:lnTo>
                    <a:pt x="541" y="377"/>
                  </a:lnTo>
                  <a:lnTo>
                    <a:pt x="541" y="367"/>
                  </a:lnTo>
                  <a:lnTo>
                    <a:pt x="536" y="360"/>
                  </a:lnTo>
                  <a:lnTo>
                    <a:pt x="534" y="358"/>
                  </a:lnTo>
                  <a:lnTo>
                    <a:pt x="534" y="353"/>
                  </a:lnTo>
                  <a:lnTo>
                    <a:pt x="525" y="353"/>
                  </a:lnTo>
                  <a:lnTo>
                    <a:pt x="518" y="360"/>
                  </a:lnTo>
                  <a:lnTo>
                    <a:pt x="515" y="372"/>
                  </a:lnTo>
                  <a:lnTo>
                    <a:pt x="510" y="375"/>
                  </a:lnTo>
                  <a:lnTo>
                    <a:pt x="499" y="372"/>
                  </a:lnTo>
                  <a:lnTo>
                    <a:pt x="489" y="363"/>
                  </a:lnTo>
                  <a:lnTo>
                    <a:pt x="494" y="358"/>
                  </a:lnTo>
                  <a:lnTo>
                    <a:pt x="501" y="353"/>
                  </a:lnTo>
                  <a:lnTo>
                    <a:pt x="506" y="346"/>
                  </a:lnTo>
                  <a:lnTo>
                    <a:pt x="503" y="344"/>
                  </a:lnTo>
                  <a:lnTo>
                    <a:pt x="496" y="341"/>
                  </a:lnTo>
                  <a:lnTo>
                    <a:pt x="494" y="346"/>
                  </a:lnTo>
                  <a:lnTo>
                    <a:pt x="489" y="348"/>
                  </a:lnTo>
                  <a:lnTo>
                    <a:pt x="480" y="348"/>
                  </a:lnTo>
                  <a:lnTo>
                    <a:pt x="470" y="358"/>
                  </a:lnTo>
                  <a:lnTo>
                    <a:pt x="449" y="365"/>
                  </a:lnTo>
                  <a:lnTo>
                    <a:pt x="437" y="360"/>
                  </a:lnTo>
                  <a:lnTo>
                    <a:pt x="423" y="353"/>
                  </a:lnTo>
                  <a:lnTo>
                    <a:pt x="430" y="334"/>
                  </a:lnTo>
                  <a:lnTo>
                    <a:pt x="440" y="320"/>
                  </a:lnTo>
                  <a:lnTo>
                    <a:pt x="451" y="320"/>
                  </a:lnTo>
                  <a:lnTo>
                    <a:pt x="461" y="322"/>
                  </a:lnTo>
                  <a:lnTo>
                    <a:pt x="470" y="332"/>
                  </a:lnTo>
                  <a:lnTo>
                    <a:pt x="513" y="339"/>
                  </a:lnTo>
                  <a:lnTo>
                    <a:pt x="520" y="337"/>
                  </a:lnTo>
                  <a:lnTo>
                    <a:pt x="518" y="334"/>
                  </a:lnTo>
                  <a:lnTo>
                    <a:pt x="515" y="334"/>
                  </a:lnTo>
                  <a:lnTo>
                    <a:pt x="513" y="332"/>
                  </a:lnTo>
                  <a:lnTo>
                    <a:pt x="506" y="325"/>
                  </a:lnTo>
                  <a:lnTo>
                    <a:pt x="506" y="318"/>
                  </a:lnTo>
                  <a:lnTo>
                    <a:pt x="499" y="303"/>
                  </a:lnTo>
                  <a:lnTo>
                    <a:pt x="492" y="296"/>
                  </a:lnTo>
                  <a:lnTo>
                    <a:pt x="484" y="292"/>
                  </a:lnTo>
                  <a:lnTo>
                    <a:pt x="482" y="287"/>
                  </a:lnTo>
                  <a:lnTo>
                    <a:pt x="482" y="282"/>
                  </a:lnTo>
                  <a:lnTo>
                    <a:pt x="480" y="277"/>
                  </a:lnTo>
                  <a:lnTo>
                    <a:pt x="480" y="273"/>
                  </a:lnTo>
                  <a:lnTo>
                    <a:pt x="484" y="251"/>
                  </a:lnTo>
                  <a:lnTo>
                    <a:pt x="487" y="237"/>
                  </a:lnTo>
                  <a:lnTo>
                    <a:pt x="461" y="240"/>
                  </a:lnTo>
                  <a:lnTo>
                    <a:pt x="435" y="242"/>
                  </a:lnTo>
                  <a:lnTo>
                    <a:pt x="406" y="247"/>
                  </a:lnTo>
                  <a:lnTo>
                    <a:pt x="380" y="249"/>
                  </a:lnTo>
                  <a:lnTo>
                    <a:pt x="354" y="251"/>
                  </a:lnTo>
                  <a:lnTo>
                    <a:pt x="328" y="254"/>
                  </a:lnTo>
                  <a:lnTo>
                    <a:pt x="302" y="256"/>
                  </a:lnTo>
                  <a:lnTo>
                    <a:pt x="276" y="259"/>
                  </a:lnTo>
                  <a:lnTo>
                    <a:pt x="276" y="256"/>
                  </a:lnTo>
                  <a:lnTo>
                    <a:pt x="281" y="251"/>
                  </a:lnTo>
                  <a:lnTo>
                    <a:pt x="281" y="244"/>
                  </a:lnTo>
                  <a:lnTo>
                    <a:pt x="276" y="232"/>
                  </a:lnTo>
                  <a:lnTo>
                    <a:pt x="279" y="225"/>
                  </a:lnTo>
                  <a:lnTo>
                    <a:pt x="283" y="223"/>
                  </a:lnTo>
                  <a:lnTo>
                    <a:pt x="286" y="214"/>
                  </a:lnTo>
                  <a:lnTo>
                    <a:pt x="286" y="202"/>
                  </a:lnTo>
                  <a:lnTo>
                    <a:pt x="288" y="192"/>
                  </a:lnTo>
                  <a:lnTo>
                    <a:pt x="293" y="187"/>
                  </a:lnTo>
                  <a:lnTo>
                    <a:pt x="295" y="176"/>
                  </a:lnTo>
                  <a:lnTo>
                    <a:pt x="300" y="159"/>
                  </a:lnTo>
                  <a:lnTo>
                    <a:pt x="307" y="145"/>
                  </a:lnTo>
                  <a:lnTo>
                    <a:pt x="319" y="131"/>
                  </a:lnTo>
                  <a:lnTo>
                    <a:pt x="326" y="121"/>
                  </a:lnTo>
                  <a:lnTo>
                    <a:pt x="326" y="114"/>
                  </a:lnTo>
                  <a:lnTo>
                    <a:pt x="326" y="109"/>
                  </a:lnTo>
                  <a:lnTo>
                    <a:pt x="331" y="109"/>
                  </a:lnTo>
                  <a:lnTo>
                    <a:pt x="333" y="102"/>
                  </a:lnTo>
                  <a:lnTo>
                    <a:pt x="340" y="95"/>
                  </a:lnTo>
                  <a:lnTo>
                    <a:pt x="340" y="90"/>
                  </a:lnTo>
                  <a:lnTo>
                    <a:pt x="340" y="88"/>
                  </a:lnTo>
                  <a:lnTo>
                    <a:pt x="338" y="83"/>
                  </a:lnTo>
                  <a:lnTo>
                    <a:pt x="333" y="79"/>
                  </a:lnTo>
                  <a:lnTo>
                    <a:pt x="326" y="74"/>
                  </a:lnTo>
                  <a:lnTo>
                    <a:pt x="319" y="64"/>
                  </a:lnTo>
                  <a:lnTo>
                    <a:pt x="319" y="60"/>
                  </a:lnTo>
                  <a:lnTo>
                    <a:pt x="317" y="53"/>
                  </a:lnTo>
                  <a:lnTo>
                    <a:pt x="314" y="50"/>
                  </a:lnTo>
                  <a:lnTo>
                    <a:pt x="314" y="45"/>
                  </a:lnTo>
                  <a:lnTo>
                    <a:pt x="319" y="41"/>
                  </a:lnTo>
                  <a:lnTo>
                    <a:pt x="319" y="36"/>
                  </a:lnTo>
                  <a:lnTo>
                    <a:pt x="314" y="31"/>
                  </a:lnTo>
                  <a:lnTo>
                    <a:pt x="312" y="27"/>
                  </a:lnTo>
                  <a:lnTo>
                    <a:pt x="317" y="15"/>
                  </a:lnTo>
                  <a:lnTo>
                    <a:pt x="317" y="10"/>
                  </a:lnTo>
                  <a:lnTo>
                    <a:pt x="309" y="5"/>
                  </a:lnTo>
                  <a:lnTo>
                    <a:pt x="309" y="0"/>
                  </a:lnTo>
                  <a:lnTo>
                    <a:pt x="288" y="3"/>
                  </a:lnTo>
                  <a:lnTo>
                    <a:pt x="269" y="3"/>
                  </a:lnTo>
                  <a:lnTo>
                    <a:pt x="250" y="5"/>
                  </a:lnTo>
                  <a:lnTo>
                    <a:pt x="231" y="8"/>
                  </a:lnTo>
                  <a:lnTo>
                    <a:pt x="210" y="10"/>
                  </a:lnTo>
                  <a:lnTo>
                    <a:pt x="191" y="12"/>
                  </a:lnTo>
                  <a:lnTo>
                    <a:pt x="172" y="12"/>
                  </a:lnTo>
                  <a:lnTo>
                    <a:pt x="153" y="15"/>
                  </a:lnTo>
                  <a:lnTo>
                    <a:pt x="134" y="17"/>
                  </a:lnTo>
                  <a:lnTo>
                    <a:pt x="115" y="17"/>
                  </a:lnTo>
                  <a:lnTo>
                    <a:pt x="97" y="19"/>
                  </a:lnTo>
                  <a:lnTo>
                    <a:pt x="78" y="22"/>
                  </a:lnTo>
                  <a:lnTo>
                    <a:pt x="59" y="22"/>
                  </a:lnTo>
                  <a:lnTo>
                    <a:pt x="37" y="24"/>
                  </a:lnTo>
                  <a:lnTo>
                    <a:pt x="19" y="27"/>
                  </a:lnTo>
                  <a:lnTo>
                    <a:pt x="0" y="27"/>
                  </a:lnTo>
                  <a:lnTo>
                    <a:pt x="2" y="43"/>
                  </a:lnTo>
                  <a:lnTo>
                    <a:pt x="2" y="76"/>
                  </a:lnTo>
                  <a:lnTo>
                    <a:pt x="4" y="90"/>
                  </a:lnTo>
                  <a:lnTo>
                    <a:pt x="4" y="107"/>
                  </a:lnTo>
                  <a:lnTo>
                    <a:pt x="7" y="124"/>
                  </a:lnTo>
                  <a:lnTo>
                    <a:pt x="7" y="140"/>
                  </a:lnTo>
                  <a:lnTo>
                    <a:pt x="7" y="154"/>
                  </a:lnTo>
                  <a:lnTo>
                    <a:pt x="23" y="169"/>
                  </a:lnTo>
                  <a:lnTo>
                    <a:pt x="30" y="180"/>
                  </a:lnTo>
                  <a:lnTo>
                    <a:pt x="33" y="185"/>
                  </a:lnTo>
                  <a:lnTo>
                    <a:pt x="35" y="204"/>
                  </a:lnTo>
                  <a:lnTo>
                    <a:pt x="37" y="209"/>
                  </a:lnTo>
                  <a:lnTo>
                    <a:pt x="45" y="214"/>
                  </a:lnTo>
                  <a:lnTo>
                    <a:pt x="45" y="218"/>
                  </a:lnTo>
                  <a:lnTo>
                    <a:pt x="54" y="232"/>
                  </a:lnTo>
                  <a:lnTo>
                    <a:pt x="54" y="237"/>
                  </a:lnTo>
                  <a:lnTo>
                    <a:pt x="63" y="251"/>
                  </a:lnTo>
                  <a:lnTo>
                    <a:pt x="68" y="254"/>
                  </a:lnTo>
                  <a:lnTo>
                    <a:pt x="68" y="263"/>
                  </a:lnTo>
                  <a:lnTo>
                    <a:pt x="71" y="270"/>
                  </a:lnTo>
                  <a:lnTo>
                    <a:pt x="68" y="277"/>
                  </a:lnTo>
                  <a:lnTo>
                    <a:pt x="71" y="285"/>
                  </a:lnTo>
                  <a:lnTo>
                    <a:pt x="68" y="292"/>
                  </a:lnTo>
                  <a:lnTo>
                    <a:pt x="68" y="299"/>
                  </a:lnTo>
                  <a:lnTo>
                    <a:pt x="63" y="313"/>
                  </a:lnTo>
                  <a:lnTo>
                    <a:pt x="59" y="320"/>
                  </a:lnTo>
                  <a:lnTo>
                    <a:pt x="54" y="334"/>
                  </a:lnTo>
                  <a:lnTo>
                    <a:pt x="56" y="346"/>
                  </a:lnTo>
                  <a:lnTo>
                    <a:pt x="52" y="358"/>
                  </a:lnTo>
                  <a:lnTo>
                    <a:pt x="52" y="363"/>
                  </a:lnTo>
                  <a:lnTo>
                    <a:pt x="56" y="370"/>
                  </a:lnTo>
                  <a:lnTo>
                    <a:pt x="59" y="391"/>
                  </a:lnTo>
                  <a:lnTo>
                    <a:pt x="56" y="396"/>
                  </a:lnTo>
                  <a:lnTo>
                    <a:pt x="52" y="408"/>
                  </a:lnTo>
                  <a:lnTo>
                    <a:pt x="54" y="412"/>
                  </a:lnTo>
                  <a:lnTo>
                    <a:pt x="54" y="417"/>
                  </a:lnTo>
                  <a:lnTo>
                    <a:pt x="49" y="424"/>
                  </a:lnTo>
                  <a:lnTo>
                    <a:pt x="47" y="429"/>
                  </a:lnTo>
                  <a:lnTo>
                    <a:pt x="42" y="429"/>
                  </a:lnTo>
                  <a:lnTo>
                    <a:pt x="45" y="436"/>
                  </a:lnTo>
                  <a:lnTo>
                    <a:pt x="49" y="441"/>
                  </a:lnTo>
                  <a:lnTo>
                    <a:pt x="56" y="436"/>
                  </a:lnTo>
                  <a:lnTo>
                    <a:pt x="63" y="434"/>
                  </a:lnTo>
                  <a:lnTo>
                    <a:pt x="97" y="431"/>
                  </a:lnTo>
                  <a:lnTo>
                    <a:pt x="108" y="429"/>
                  </a:lnTo>
                  <a:lnTo>
                    <a:pt x="120" y="429"/>
                  </a:lnTo>
                  <a:lnTo>
                    <a:pt x="146" y="434"/>
                  </a:lnTo>
                  <a:lnTo>
                    <a:pt x="165" y="443"/>
                  </a:lnTo>
                  <a:lnTo>
                    <a:pt x="179" y="446"/>
                  </a:lnTo>
                  <a:lnTo>
                    <a:pt x="224" y="448"/>
                  </a:lnTo>
                  <a:lnTo>
                    <a:pt x="243" y="441"/>
                  </a:lnTo>
                  <a:lnTo>
                    <a:pt x="246" y="438"/>
                  </a:lnTo>
                  <a:lnTo>
                    <a:pt x="241" y="431"/>
                  </a:lnTo>
                  <a:lnTo>
                    <a:pt x="236" y="429"/>
                  </a:lnTo>
                  <a:lnTo>
                    <a:pt x="243" y="419"/>
                  </a:lnTo>
                  <a:lnTo>
                    <a:pt x="248" y="415"/>
                  </a:lnTo>
                  <a:lnTo>
                    <a:pt x="262" y="408"/>
                  </a:lnTo>
                  <a:lnTo>
                    <a:pt x="272" y="419"/>
                  </a:lnTo>
                  <a:lnTo>
                    <a:pt x="288" y="417"/>
                  </a:lnTo>
                  <a:lnTo>
                    <a:pt x="302" y="434"/>
                  </a:lnTo>
                  <a:lnTo>
                    <a:pt x="307" y="441"/>
                  </a:lnTo>
                  <a:lnTo>
                    <a:pt x="328" y="443"/>
                  </a:lnTo>
                  <a:lnTo>
                    <a:pt x="333" y="436"/>
                  </a:lnTo>
                  <a:lnTo>
                    <a:pt x="338" y="436"/>
                  </a:lnTo>
                  <a:lnTo>
                    <a:pt x="335" y="443"/>
                  </a:lnTo>
                  <a:lnTo>
                    <a:pt x="338" y="450"/>
                  </a:lnTo>
                  <a:lnTo>
                    <a:pt x="350" y="462"/>
                  </a:lnTo>
                  <a:lnTo>
                    <a:pt x="350" y="467"/>
                  </a:lnTo>
                  <a:lnTo>
                    <a:pt x="340" y="464"/>
                  </a:lnTo>
                  <a:lnTo>
                    <a:pt x="335" y="467"/>
                  </a:lnTo>
                  <a:lnTo>
                    <a:pt x="335" y="472"/>
                  </a:lnTo>
                  <a:lnTo>
                    <a:pt x="369" y="479"/>
                  </a:lnTo>
                  <a:lnTo>
                    <a:pt x="397" y="486"/>
                  </a:lnTo>
                  <a:lnTo>
                    <a:pt x="404" y="481"/>
                  </a:lnTo>
                  <a:lnTo>
                    <a:pt x="414" y="464"/>
                  </a:lnTo>
                  <a:lnTo>
                    <a:pt x="423" y="460"/>
                  </a:lnTo>
                  <a:lnTo>
                    <a:pt x="437" y="460"/>
                  </a:lnTo>
                  <a:lnTo>
                    <a:pt x="447" y="464"/>
                  </a:lnTo>
                  <a:lnTo>
                    <a:pt x="454" y="479"/>
                  </a:lnTo>
                  <a:lnTo>
                    <a:pt x="456" y="481"/>
                  </a:lnTo>
                  <a:lnTo>
                    <a:pt x="466" y="476"/>
                  </a:lnTo>
                  <a:lnTo>
                    <a:pt x="468" y="469"/>
                  </a:lnTo>
                  <a:lnTo>
                    <a:pt x="470" y="462"/>
                  </a:lnTo>
                  <a:lnTo>
                    <a:pt x="470" y="455"/>
                  </a:lnTo>
                  <a:lnTo>
                    <a:pt x="473" y="450"/>
                  </a:lnTo>
                  <a:lnTo>
                    <a:pt x="470" y="438"/>
                  </a:lnTo>
                  <a:lnTo>
                    <a:pt x="466" y="434"/>
                  </a:lnTo>
                  <a:lnTo>
                    <a:pt x="461" y="434"/>
                  </a:lnTo>
                  <a:lnTo>
                    <a:pt x="458" y="431"/>
                  </a:lnTo>
                  <a:lnTo>
                    <a:pt x="458" y="427"/>
                  </a:lnTo>
                  <a:lnTo>
                    <a:pt x="489" y="434"/>
                  </a:lnTo>
                  <a:lnTo>
                    <a:pt x="496" y="436"/>
                  </a:lnTo>
                  <a:lnTo>
                    <a:pt x="501" y="441"/>
                  </a:lnTo>
                  <a:lnTo>
                    <a:pt x="501" y="448"/>
                  </a:lnTo>
                  <a:lnTo>
                    <a:pt x="510" y="448"/>
                  </a:lnTo>
                  <a:lnTo>
                    <a:pt x="515" y="448"/>
                  </a:lnTo>
                  <a:lnTo>
                    <a:pt x="520" y="448"/>
                  </a:lnTo>
                  <a:lnTo>
                    <a:pt x="525" y="453"/>
                  </a:lnTo>
                  <a:lnTo>
                    <a:pt x="532" y="455"/>
                  </a:lnTo>
                  <a:lnTo>
                    <a:pt x="541" y="460"/>
                  </a:lnTo>
                  <a:lnTo>
                    <a:pt x="548" y="472"/>
                  </a:lnTo>
                  <a:lnTo>
                    <a:pt x="553" y="474"/>
                  </a:lnTo>
                  <a:lnTo>
                    <a:pt x="551" y="486"/>
                  </a:lnTo>
                  <a:lnTo>
                    <a:pt x="558" y="483"/>
                  </a:lnTo>
                  <a:lnTo>
                    <a:pt x="567" y="472"/>
                  </a:lnTo>
                  <a:lnTo>
                    <a:pt x="572" y="474"/>
                  </a:lnTo>
                  <a:lnTo>
                    <a:pt x="577" y="479"/>
                  </a:lnTo>
                  <a:lnTo>
                    <a:pt x="579" y="474"/>
                  </a:lnTo>
                  <a:lnTo>
                    <a:pt x="579" y="467"/>
                  </a:lnTo>
                  <a:lnTo>
                    <a:pt x="589" y="460"/>
                  </a:lnTo>
                  <a:lnTo>
                    <a:pt x="589" y="453"/>
                  </a:lnTo>
                  <a:lnTo>
                    <a:pt x="584" y="453"/>
                  </a:lnTo>
                  <a:close/>
                </a:path>
              </a:pathLst>
            </a:custGeom>
            <a:solidFill>
              <a:schemeClr val="bg1"/>
            </a:solidFill>
            <a:ln w="6350">
              <a:solidFill>
                <a:srgbClr val="3769FF"/>
              </a:solidFill>
              <a:round/>
              <a:headEnd/>
              <a:tailEnd/>
            </a:ln>
          </p:spPr>
          <p:txBody>
            <a:bodyPr lIns="0" rIns="365665" bIns="182832"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5" name="Kentucky">
              <a:extLst>
                <a:ext uri="{FF2B5EF4-FFF2-40B4-BE49-F238E27FC236}">
                  <a16:creationId xmlns:a16="http://schemas.microsoft.com/office/drawing/2014/main" id="{B8A6A632-39D0-A4C0-00CB-5ED9B4EBACA5}"/>
                </a:ext>
              </a:extLst>
            </p:cNvPr>
            <p:cNvSpPr>
              <a:spLocks noChangeAspect="1"/>
            </p:cNvSpPr>
            <p:nvPr/>
          </p:nvSpPr>
          <p:spPr bwMode="gray">
            <a:xfrm>
              <a:off x="8461650" y="3564648"/>
              <a:ext cx="1040559" cy="613810"/>
            </a:xfrm>
            <a:custGeom>
              <a:avLst/>
              <a:gdLst/>
              <a:ahLst/>
              <a:cxnLst>
                <a:cxn ang="0">
                  <a:pos x="449" y="0"/>
                </a:cxn>
                <a:cxn ang="0">
                  <a:pos x="487" y="31"/>
                </a:cxn>
                <a:cxn ang="0">
                  <a:pos x="532" y="40"/>
                </a:cxn>
                <a:cxn ang="0">
                  <a:pos x="565" y="38"/>
                </a:cxn>
                <a:cxn ang="0">
                  <a:pos x="614" y="26"/>
                </a:cxn>
                <a:cxn ang="0">
                  <a:pos x="643" y="47"/>
                </a:cxn>
                <a:cxn ang="0">
                  <a:pos x="648" y="83"/>
                </a:cxn>
                <a:cxn ang="0">
                  <a:pos x="674" y="111"/>
                </a:cxn>
                <a:cxn ang="0">
                  <a:pos x="728" y="144"/>
                </a:cxn>
                <a:cxn ang="0">
                  <a:pos x="667" y="213"/>
                </a:cxn>
                <a:cxn ang="0">
                  <a:pos x="638" y="256"/>
                </a:cxn>
                <a:cxn ang="0">
                  <a:pos x="581" y="298"/>
                </a:cxn>
                <a:cxn ang="0">
                  <a:pos x="579" y="298"/>
                </a:cxn>
                <a:cxn ang="0">
                  <a:pos x="574" y="301"/>
                </a:cxn>
                <a:cxn ang="0">
                  <a:pos x="435" y="322"/>
                </a:cxn>
                <a:cxn ang="0">
                  <a:pos x="295" y="341"/>
                </a:cxn>
                <a:cxn ang="0">
                  <a:pos x="160" y="365"/>
                </a:cxn>
                <a:cxn ang="0">
                  <a:pos x="134" y="362"/>
                </a:cxn>
                <a:cxn ang="0">
                  <a:pos x="125" y="388"/>
                </a:cxn>
                <a:cxn ang="0">
                  <a:pos x="54" y="398"/>
                </a:cxn>
                <a:cxn ang="0">
                  <a:pos x="4" y="393"/>
                </a:cxn>
                <a:cxn ang="0">
                  <a:pos x="18" y="391"/>
                </a:cxn>
                <a:cxn ang="0">
                  <a:pos x="28" y="348"/>
                </a:cxn>
                <a:cxn ang="0">
                  <a:pos x="30" y="315"/>
                </a:cxn>
                <a:cxn ang="0">
                  <a:pos x="92" y="312"/>
                </a:cxn>
                <a:cxn ang="0">
                  <a:pos x="82" y="284"/>
                </a:cxn>
                <a:cxn ang="0">
                  <a:pos x="113" y="246"/>
                </a:cxn>
                <a:cxn ang="0">
                  <a:pos x="123" y="223"/>
                </a:cxn>
                <a:cxn ang="0">
                  <a:pos x="134" y="213"/>
                </a:cxn>
                <a:cxn ang="0">
                  <a:pos x="141" y="208"/>
                </a:cxn>
                <a:cxn ang="0">
                  <a:pos x="158" y="211"/>
                </a:cxn>
                <a:cxn ang="0">
                  <a:pos x="163" y="196"/>
                </a:cxn>
                <a:cxn ang="0">
                  <a:pos x="170" y="199"/>
                </a:cxn>
                <a:cxn ang="0">
                  <a:pos x="210" y="208"/>
                </a:cxn>
                <a:cxn ang="0">
                  <a:pos x="234" y="182"/>
                </a:cxn>
                <a:cxn ang="0">
                  <a:pos x="267" y="185"/>
                </a:cxn>
                <a:cxn ang="0">
                  <a:pos x="272" y="166"/>
                </a:cxn>
                <a:cxn ang="0">
                  <a:pos x="281" y="154"/>
                </a:cxn>
                <a:cxn ang="0">
                  <a:pos x="281" y="149"/>
                </a:cxn>
                <a:cxn ang="0">
                  <a:pos x="298" y="163"/>
                </a:cxn>
                <a:cxn ang="0">
                  <a:pos x="326" y="151"/>
                </a:cxn>
                <a:cxn ang="0">
                  <a:pos x="347" y="116"/>
                </a:cxn>
                <a:cxn ang="0">
                  <a:pos x="364" y="80"/>
                </a:cxn>
                <a:cxn ang="0">
                  <a:pos x="378" y="62"/>
                </a:cxn>
                <a:cxn ang="0">
                  <a:pos x="387" y="64"/>
                </a:cxn>
                <a:cxn ang="0">
                  <a:pos x="421" y="40"/>
                </a:cxn>
                <a:cxn ang="0">
                  <a:pos x="411" y="28"/>
                </a:cxn>
                <a:cxn ang="0">
                  <a:pos x="411" y="9"/>
                </a:cxn>
                <a:cxn ang="0">
                  <a:pos x="428" y="5"/>
                </a:cxn>
              </a:cxnLst>
              <a:rect l="0" t="0" r="r" b="b"/>
              <a:pathLst>
                <a:path w="728" h="405">
                  <a:moveTo>
                    <a:pt x="428" y="5"/>
                  </a:moveTo>
                  <a:lnTo>
                    <a:pt x="435" y="5"/>
                  </a:lnTo>
                  <a:lnTo>
                    <a:pt x="442" y="0"/>
                  </a:lnTo>
                  <a:lnTo>
                    <a:pt x="449" y="0"/>
                  </a:lnTo>
                  <a:lnTo>
                    <a:pt x="458" y="5"/>
                  </a:lnTo>
                  <a:lnTo>
                    <a:pt x="465" y="12"/>
                  </a:lnTo>
                  <a:lnTo>
                    <a:pt x="475" y="24"/>
                  </a:lnTo>
                  <a:lnTo>
                    <a:pt x="487" y="31"/>
                  </a:lnTo>
                  <a:lnTo>
                    <a:pt x="503" y="31"/>
                  </a:lnTo>
                  <a:lnTo>
                    <a:pt x="515" y="33"/>
                  </a:lnTo>
                  <a:lnTo>
                    <a:pt x="525" y="40"/>
                  </a:lnTo>
                  <a:lnTo>
                    <a:pt x="532" y="40"/>
                  </a:lnTo>
                  <a:lnTo>
                    <a:pt x="539" y="35"/>
                  </a:lnTo>
                  <a:lnTo>
                    <a:pt x="546" y="33"/>
                  </a:lnTo>
                  <a:lnTo>
                    <a:pt x="553" y="33"/>
                  </a:lnTo>
                  <a:lnTo>
                    <a:pt x="565" y="38"/>
                  </a:lnTo>
                  <a:lnTo>
                    <a:pt x="579" y="33"/>
                  </a:lnTo>
                  <a:lnTo>
                    <a:pt x="598" y="19"/>
                  </a:lnTo>
                  <a:lnTo>
                    <a:pt x="610" y="17"/>
                  </a:lnTo>
                  <a:lnTo>
                    <a:pt x="614" y="26"/>
                  </a:lnTo>
                  <a:lnTo>
                    <a:pt x="624" y="35"/>
                  </a:lnTo>
                  <a:lnTo>
                    <a:pt x="640" y="45"/>
                  </a:lnTo>
                  <a:lnTo>
                    <a:pt x="640" y="45"/>
                  </a:lnTo>
                  <a:lnTo>
                    <a:pt x="643" y="47"/>
                  </a:lnTo>
                  <a:lnTo>
                    <a:pt x="648" y="66"/>
                  </a:lnTo>
                  <a:lnTo>
                    <a:pt x="648" y="71"/>
                  </a:lnTo>
                  <a:lnTo>
                    <a:pt x="648" y="78"/>
                  </a:lnTo>
                  <a:lnTo>
                    <a:pt x="648" y="83"/>
                  </a:lnTo>
                  <a:lnTo>
                    <a:pt x="652" y="88"/>
                  </a:lnTo>
                  <a:lnTo>
                    <a:pt x="664" y="99"/>
                  </a:lnTo>
                  <a:lnTo>
                    <a:pt x="667" y="107"/>
                  </a:lnTo>
                  <a:lnTo>
                    <a:pt x="674" y="111"/>
                  </a:lnTo>
                  <a:lnTo>
                    <a:pt x="678" y="118"/>
                  </a:lnTo>
                  <a:lnTo>
                    <a:pt x="693" y="133"/>
                  </a:lnTo>
                  <a:lnTo>
                    <a:pt x="714" y="144"/>
                  </a:lnTo>
                  <a:lnTo>
                    <a:pt x="728" y="144"/>
                  </a:lnTo>
                  <a:lnTo>
                    <a:pt x="695" y="185"/>
                  </a:lnTo>
                  <a:lnTo>
                    <a:pt x="681" y="199"/>
                  </a:lnTo>
                  <a:lnTo>
                    <a:pt x="667" y="211"/>
                  </a:lnTo>
                  <a:lnTo>
                    <a:pt x="667" y="213"/>
                  </a:lnTo>
                  <a:lnTo>
                    <a:pt x="664" y="223"/>
                  </a:lnTo>
                  <a:lnTo>
                    <a:pt x="655" y="234"/>
                  </a:lnTo>
                  <a:lnTo>
                    <a:pt x="650" y="244"/>
                  </a:lnTo>
                  <a:lnTo>
                    <a:pt x="638" y="256"/>
                  </a:lnTo>
                  <a:lnTo>
                    <a:pt x="629" y="268"/>
                  </a:lnTo>
                  <a:lnTo>
                    <a:pt x="605" y="284"/>
                  </a:lnTo>
                  <a:lnTo>
                    <a:pt x="591" y="289"/>
                  </a:lnTo>
                  <a:lnTo>
                    <a:pt x="581" y="298"/>
                  </a:lnTo>
                  <a:lnTo>
                    <a:pt x="579" y="298"/>
                  </a:lnTo>
                  <a:lnTo>
                    <a:pt x="579" y="298"/>
                  </a:lnTo>
                  <a:lnTo>
                    <a:pt x="579" y="298"/>
                  </a:lnTo>
                  <a:lnTo>
                    <a:pt x="579" y="298"/>
                  </a:lnTo>
                  <a:lnTo>
                    <a:pt x="577" y="301"/>
                  </a:lnTo>
                  <a:lnTo>
                    <a:pt x="577" y="301"/>
                  </a:lnTo>
                  <a:lnTo>
                    <a:pt x="577" y="301"/>
                  </a:lnTo>
                  <a:lnTo>
                    <a:pt x="574" y="301"/>
                  </a:lnTo>
                  <a:lnTo>
                    <a:pt x="541" y="308"/>
                  </a:lnTo>
                  <a:lnTo>
                    <a:pt x="506" y="312"/>
                  </a:lnTo>
                  <a:lnTo>
                    <a:pt x="470" y="317"/>
                  </a:lnTo>
                  <a:lnTo>
                    <a:pt x="435" y="322"/>
                  </a:lnTo>
                  <a:lnTo>
                    <a:pt x="399" y="327"/>
                  </a:lnTo>
                  <a:lnTo>
                    <a:pt x="364" y="331"/>
                  </a:lnTo>
                  <a:lnTo>
                    <a:pt x="331" y="336"/>
                  </a:lnTo>
                  <a:lnTo>
                    <a:pt x="295" y="341"/>
                  </a:lnTo>
                  <a:lnTo>
                    <a:pt x="262" y="348"/>
                  </a:lnTo>
                  <a:lnTo>
                    <a:pt x="227" y="353"/>
                  </a:lnTo>
                  <a:lnTo>
                    <a:pt x="193" y="360"/>
                  </a:lnTo>
                  <a:lnTo>
                    <a:pt x="160" y="365"/>
                  </a:lnTo>
                  <a:lnTo>
                    <a:pt x="158" y="362"/>
                  </a:lnTo>
                  <a:lnTo>
                    <a:pt x="149" y="362"/>
                  </a:lnTo>
                  <a:lnTo>
                    <a:pt x="134" y="362"/>
                  </a:lnTo>
                  <a:lnTo>
                    <a:pt x="134" y="362"/>
                  </a:lnTo>
                  <a:lnTo>
                    <a:pt x="139" y="374"/>
                  </a:lnTo>
                  <a:lnTo>
                    <a:pt x="141" y="386"/>
                  </a:lnTo>
                  <a:lnTo>
                    <a:pt x="141" y="386"/>
                  </a:lnTo>
                  <a:lnTo>
                    <a:pt x="125" y="388"/>
                  </a:lnTo>
                  <a:lnTo>
                    <a:pt x="108" y="391"/>
                  </a:lnTo>
                  <a:lnTo>
                    <a:pt x="89" y="393"/>
                  </a:lnTo>
                  <a:lnTo>
                    <a:pt x="73" y="395"/>
                  </a:lnTo>
                  <a:lnTo>
                    <a:pt x="54" y="398"/>
                  </a:lnTo>
                  <a:lnTo>
                    <a:pt x="37" y="400"/>
                  </a:lnTo>
                  <a:lnTo>
                    <a:pt x="21" y="402"/>
                  </a:lnTo>
                  <a:lnTo>
                    <a:pt x="0" y="405"/>
                  </a:lnTo>
                  <a:lnTo>
                    <a:pt x="4" y="393"/>
                  </a:lnTo>
                  <a:lnTo>
                    <a:pt x="9" y="391"/>
                  </a:lnTo>
                  <a:lnTo>
                    <a:pt x="11" y="388"/>
                  </a:lnTo>
                  <a:lnTo>
                    <a:pt x="16" y="391"/>
                  </a:lnTo>
                  <a:lnTo>
                    <a:pt x="18" y="391"/>
                  </a:lnTo>
                  <a:lnTo>
                    <a:pt x="23" y="386"/>
                  </a:lnTo>
                  <a:lnTo>
                    <a:pt x="26" y="374"/>
                  </a:lnTo>
                  <a:lnTo>
                    <a:pt x="28" y="362"/>
                  </a:lnTo>
                  <a:lnTo>
                    <a:pt x="28" y="348"/>
                  </a:lnTo>
                  <a:lnTo>
                    <a:pt x="23" y="339"/>
                  </a:lnTo>
                  <a:lnTo>
                    <a:pt x="21" y="334"/>
                  </a:lnTo>
                  <a:lnTo>
                    <a:pt x="23" y="324"/>
                  </a:lnTo>
                  <a:lnTo>
                    <a:pt x="30" y="315"/>
                  </a:lnTo>
                  <a:lnTo>
                    <a:pt x="47" y="310"/>
                  </a:lnTo>
                  <a:lnTo>
                    <a:pt x="75" y="317"/>
                  </a:lnTo>
                  <a:lnTo>
                    <a:pt x="89" y="317"/>
                  </a:lnTo>
                  <a:lnTo>
                    <a:pt x="92" y="312"/>
                  </a:lnTo>
                  <a:lnTo>
                    <a:pt x="89" y="305"/>
                  </a:lnTo>
                  <a:lnTo>
                    <a:pt x="85" y="296"/>
                  </a:lnTo>
                  <a:lnTo>
                    <a:pt x="82" y="289"/>
                  </a:lnTo>
                  <a:lnTo>
                    <a:pt x="82" y="284"/>
                  </a:lnTo>
                  <a:lnTo>
                    <a:pt x="92" y="277"/>
                  </a:lnTo>
                  <a:lnTo>
                    <a:pt x="111" y="268"/>
                  </a:lnTo>
                  <a:lnTo>
                    <a:pt x="118" y="256"/>
                  </a:lnTo>
                  <a:lnTo>
                    <a:pt x="113" y="246"/>
                  </a:lnTo>
                  <a:lnTo>
                    <a:pt x="113" y="237"/>
                  </a:lnTo>
                  <a:lnTo>
                    <a:pt x="118" y="225"/>
                  </a:lnTo>
                  <a:lnTo>
                    <a:pt x="120" y="223"/>
                  </a:lnTo>
                  <a:lnTo>
                    <a:pt x="123" y="223"/>
                  </a:lnTo>
                  <a:lnTo>
                    <a:pt x="127" y="223"/>
                  </a:lnTo>
                  <a:lnTo>
                    <a:pt x="132" y="220"/>
                  </a:lnTo>
                  <a:lnTo>
                    <a:pt x="134" y="218"/>
                  </a:lnTo>
                  <a:lnTo>
                    <a:pt x="134" y="213"/>
                  </a:lnTo>
                  <a:lnTo>
                    <a:pt x="132" y="206"/>
                  </a:lnTo>
                  <a:lnTo>
                    <a:pt x="134" y="206"/>
                  </a:lnTo>
                  <a:lnTo>
                    <a:pt x="134" y="206"/>
                  </a:lnTo>
                  <a:lnTo>
                    <a:pt x="141" y="208"/>
                  </a:lnTo>
                  <a:lnTo>
                    <a:pt x="146" y="208"/>
                  </a:lnTo>
                  <a:lnTo>
                    <a:pt x="151" y="204"/>
                  </a:lnTo>
                  <a:lnTo>
                    <a:pt x="156" y="206"/>
                  </a:lnTo>
                  <a:lnTo>
                    <a:pt x="158" y="211"/>
                  </a:lnTo>
                  <a:lnTo>
                    <a:pt x="160" y="213"/>
                  </a:lnTo>
                  <a:lnTo>
                    <a:pt x="163" y="211"/>
                  </a:lnTo>
                  <a:lnTo>
                    <a:pt x="163" y="204"/>
                  </a:lnTo>
                  <a:lnTo>
                    <a:pt x="163" y="196"/>
                  </a:lnTo>
                  <a:lnTo>
                    <a:pt x="163" y="196"/>
                  </a:lnTo>
                  <a:lnTo>
                    <a:pt x="165" y="196"/>
                  </a:lnTo>
                  <a:lnTo>
                    <a:pt x="167" y="199"/>
                  </a:lnTo>
                  <a:lnTo>
                    <a:pt x="170" y="199"/>
                  </a:lnTo>
                  <a:lnTo>
                    <a:pt x="177" y="196"/>
                  </a:lnTo>
                  <a:lnTo>
                    <a:pt x="184" y="196"/>
                  </a:lnTo>
                  <a:lnTo>
                    <a:pt x="203" y="204"/>
                  </a:lnTo>
                  <a:lnTo>
                    <a:pt x="210" y="208"/>
                  </a:lnTo>
                  <a:lnTo>
                    <a:pt x="215" y="206"/>
                  </a:lnTo>
                  <a:lnTo>
                    <a:pt x="219" y="196"/>
                  </a:lnTo>
                  <a:lnTo>
                    <a:pt x="224" y="189"/>
                  </a:lnTo>
                  <a:lnTo>
                    <a:pt x="234" y="182"/>
                  </a:lnTo>
                  <a:lnTo>
                    <a:pt x="243" y="182"/>
                  </a:lnTo>
                  <a:lnTo>
                    <a:pt x="255" y="189"/>
                  </a:lnTo>
                  <a:lnTo>
                    <a:pt x="262" y="189"/>
                  </a:lnTo>
                  <a:lnTo>
                    <a:pt x="267" y="185"/>
                  </a:lnTo>
                  <a:lnTo>
                    <a:pt x="269" y="178"/>
                  </a:lnTo>
                  <a:lnTo>
                    <a:pt x="267" y="170"/>
                  </a:lnTo>
                  <a:lnTo>
                    <a:pt x="269" y="168"/>
                  </a:lnTo>
                  <a:lnTo>
                    <a:pt x="272" y="166"/>
                  </a:lnTo>
                  <a:lnTo>
                    <a:pt x="274" y="161"/>
                  </a:lnTo>
                  <a:lnTo>
                    <a:pt x="272" y="156"/>
                  </a:lnTo>
                  <a:lnTo>
                    <a:pt x="274" y="154"/>
                  </a:lnTo>
                  <a:lnTo>
                    <a:pt x="281" y="154"/>
                  </a:lnTo>
                  <a:lnTo>
                    <a:pt x="281" y="151"/>
                  </a:lnTo>
                  <a:lnTo>
                    <a:pt x="281" y="149"/>
                  </a:lnTo>
                  <a:lnTo>
                    <a:pt x="281" y="149"/>
                  </a:lnTo>
                  <a:lnTo>
                    <a:pt x="281" y="149"/>
                  </a:lnTo>
                  <a:lnTo>
                    <a:pt x="286" y="149"/>
                  </a:lnTo>
                  <a:lnTo>
                    <a:pt x="288" y="154"/>
                  </a:lnTo>
                  <a:lnTo>
                    <a:pt x="290" y="159"/>
                  </a:lnTo>
                  <a:lnTo>
                    <a:pt x="298" y="163"/>
                  </a:lnTo>
                  <a:lnTo>
                    <a:pt x="309" y="168"/>
                  </a:lnTo>
                  <a:lnTo>
                    <a:pt x="316" y="168"/>
                  </a:lnTo>
                  <a:lnTo>
                    <a:pt x="324" y="163"/>
                  </a:lnTo>
                  <a:lnTo>
                    <a:pt x="326" y="151"/>
                  </a:lnTo>
                  <a:lnTo>
                    <a:pt x="328" y="135"/>
                  </a:lnTo>
                  <a:lnTo>
                    <a:pt x="335" y="125"/>
                  </a:lnTo>
                  <a:lnTo>
                    <a:pt x="342" y="123"/>
                  </a:lnTo>
                  <a:lnTo>
                    <a:pt x="347" y="116"/>
                  </a:lnTo>
                  <a:lnTo>
                    <a:pt x="350" y="104"/>
                  </a:lnTo>
                  <a:lnTo>
                    <a:pt x="354" y="97"/>
                  </a:lnTo>
                  <a:lnTo>
                    <a:pt x="361" y="90"/>
                  </a:lnTo>
                  <a:lnTo>
                    <a:pt x="364" y="80"/>
                  </a:lnTo>
                  <a:lnTo>
                    <a:pt x="359" y="69"/>
                  </a:lnTo>
                  <a:lnTo>
                    <a:pt x="364" y="64"/>
                  </a:lnTo>
                  <a:lnTo>
                    <a:pt x="373" y="59"/>
                  </a:lnTo>
                  <a:lnTo>
                    <a:pt x="378" y="62"/>
                  </a:lnTo>
                  <a:lnTo>
                    <a:pt x="383" y="62"/>
                  </a:lnTo>
                  <a:lnTo>
                    <a:pt x="385" y="64"/>
                  </a:lnTo>
                  <a:lnTo>
                    <a:pt x="385" y="64"/>
                  </a:lnTo>
                  <a:lnTo>
                    <a:pt x="387" y="64"/>
                  </a:lnTo>
                  <a:lnTo>
                    <a:pt x="390" y="62"/>
                  </a:lnTo>
                  <a:lnTo>
                    <a:pt x="395" y="59"/>
                  </a:lnTo>
                  <a:lnTo>
                    <a:pt x="411" y="50"/>
                  </a:lnTo>
                  <a:lnTo>
                    <a:pt x="421" y="40"/>
                  </a:lnTo>
                  <a:lnTo>
                    <a:pt x="421" y="35"/>
                  </a:lnTo>
                  <a:lnTo>
                    <a:pt x="418" y="31"/>
                  </a:lnTo>
                  <a:lnTo>
                    <a:pt x="413" y="31"/>
                  </a:lnTo>
                  <a:lnTo>
                    <a:pt x="411" y="28"/>
                  </a:lnTo>
                  <a:lnTo>
                    <a:pt x="413" y="24"/>
                  </a:lnTo>
                  <a:lnTo>
                    <a:pt x="413" y="19"/>
                  </a:lnTo>
                  <a:lnTo>
                    <a:pt x="409" y="14"/>
                  </a:lnTo>
                  <a:lnTo>
                    <a:pt x="411" y="9"/>
                  </a:lnTo>
                  <a:lnTo>
                    <a:pt x="411" y="7"/>
                  </a:lnTo>
                  <a:lnTo>
                    <a:pt x="416" y="2"/>
                  </a:lnTo>
                  <a:lnTo>
                    <a:pt x="423" y="0"/>
                  </a:lnTo>
                  <a:lnTo>
                    <a:pt x="428" y="5"/>
                  </a:lnTo>
                  <a:close/>
                </a:path>
              </a:pathLst>
            </a:custGeom>
            <a:solidFill>
              <a:schemeClr val="bg1"/>
            </a:solidFill>
            <a:ln w="6350">
              <a:solidFill>
                <a:srgbClr val="3769FF"/>
              </a:solidFill>
              <a:round/>
              <a:headEnd/>
              <a:tailEnd/>
            </a:ln>
          </p:spPr>
          <p:txBody>
            <a:bodyPr lIns="383948" bIns="11884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6" name="Indiana">
              <a:extLst>
                <a:ext uri="{FF2B5EF4-FFF2-40B4-BE49-F238E27FC236}">
                  <a16:creationId xmlns:a16="http://schemas.microsoft.com/office/drawing/2014/main" id="{2F4F64E4-9A78-0C72-ACC5-87BF9DC3B25A}"/>
                </a:ext>
              </a:extLst>
            </p:cNvPr>
            <p:cNvSpPr>
              <a:spLocks noChangeAspect="1"/>
            </p:cNvSpPr>
            <p:nvPr/>
          </p:nvSpPr>
          <p:spPr bwMode="gray">
            <a:xfrm>
              <a:off x="8606016" y="3066019"/>
              <a:ext cx="457388" cy="836601"/>
            </a:xfrm>
            <a:custGeom>
              <a:avLst/>
              <a:gdLst/>
              <a:ahLst/>
              <a:cxnLst>
                <a:cxn ang="0">
                  <a:pos x="312" y="353"/>
                </a:cxn>
                <a:cxn ang="0">
                  <a:pos x="310" y="338"/>
                </a:cxn>
                <a:cxn ang="0">
                  <a:pos x="296" y="253"/>
                </a:cxn>
                <a:cxn ang="0">
                  <a:pos x="277" y="130"/>
                </a:cxn>
                <a:cxn ang="0">
                  <a:pos x="256" y="7"/>
                </a:cxn>
                <a:cxn ang="0">
                  <a:pos x="197" y="9"/>
                </a:cxn>
                <a:cxn ang="0">
                  <a:pos x="111" y="26"/>
                </a:cxn>
                <a:cxn ang="0">
                  <a:pos x="43" y="47"/>
                </a:cxn>
                <a:cxn ang="0">
                  <a:pos x="17" y="57"/>
                </a:cxn>
                <a:cxn ang="0">
                  <a:pos x="7" y="52"/>
                </a:cxn>
                <a:cxn ang="0">
                  <a:pos x="0" y="47"/>
                </a:cxn>
                <a:cxn ang="0">
                  <a:pos x="17" y="156"/>
                </a:cxn>
                <a:cxn ang="0">
                  <a:pos x="31" y="270"/>
                </a:cxn>
                <a:cxn ang="0">
                  <a:pos x="43" y="346"/>
                </a:cxn>
                <a:cxn ang="0">
                  <a:pos x="38" y="364"/>
                </a:cxn>
                <a:cxn ang="0">
                  <a:pos x="38" y="381"/>
                </a:cxn>
                <a:cxn ang="0">
                  <a:pos x="55" y="417"/>
                </a:cxn>
                <a:cxn ang="0">
                  <a:pos x="48" y="452"/>
                </a:cxn>
                <a:cxn ang="0">
                  <a:pos x="36" y="469"/>
                </a:cxn>
                <a:cxn ang="0">
                  <a:pos x="24" y="485"/>
                </a:cxn>
                <a:cxn ang="0">
                  <a:pos x="19" y="497"/>
                </a:cxn>
                <a:cxn ang="0">
                  <a:pos x="19" y="511"/>
                </a:cxn>
                <a:cxn ang="0">
                  <a:pos x="19" y="516"/>
                </a:cxn>
                <a:cxn ang="0">
                  <a:pos x="17" y="533"/>
                </a:cxn>
                <a:cxn ang="0">
                  <a:pos x="14" y="542"/>
                </a:cxn>
                <a:cxn ang="0">
                  <a:pos x="26" y="552"/>
                </a:cxn>
                <a:cxn ang="0">
                  <a:pos x="33" y="542"/>
                </a:cxn>
                <a:cxn ang="0">
                  <a:pos x="33" y="535"/>
                </a:cxn>
                <a:cxn ang="0">
                  <a:pos x="50" y="533"/>
                </a:cxn>
                <a:cxn ang="0">
                  <a:pos x="59" y="542"/>
                </a:cxn>
                <a:cxn ang="0">
                  <a:pos x="62" y="525"/>
                </a:cxn>
                <a:cxn ang="0">
                  <a:pos x="66" y="528"/>
                </a:cxn>
                <a:cxn ang="0">
                  <a:pos x="83" y="525"/>
                </a:cxn>
                <a:cxn ang="0">
                  <a:pos x="114" y="535"/>
                </a:cxn>
                <a:cxn ang="0">
                  <a:pos x="133" y="511"/>
                </a:cxn>
                <a:cxn ang="0">
                  <a:pos x="161" y="518"/>
                </a:cxn>
                <a:cxn ang="0">
                  <a:pos x="166" y="499"/>
                </a:cxn>
                <a:cxn ang="0">
                  <a:pos x="173" y="490"/>
                </a:cxn>
                <a:cxn ang="0">
                  <a:pos x="180" y="483"/>
                </a:cxn>
                <a:cxn ang="0">
                  <a:pos x="180" y="478"/>
                </a:cxn>
                <a:cxn ang="0">
                  <a:pos x="187" y="483"/>
                </a:cxn>
                <a:cxn ang="0">
                  <a:pos x="208" y="497"/>
                </a:cxn>
                <a:cxn ang="0">
                  <a:pos x="225" y="480"/>
                </a:cxn>
                <a:cxn ang="0">
                  <a:pos x="241" y="452"/>
                </a:cxn>
                <a:cxn ang="0">
                  <a:pos x="253" y="426"/>
                </a:cxn>
                <a:cxn ang="0">
                  <a:pos x="258" y="398"/>
                </a:cxn>
                <a:cxn ang="0">
                  <a:pos x="277" y="391"/>
                </a:cxn>
                <a:cxn ang="0">
                  <a:pos x="286" y="393"/>
                </a:cxn>
                <a:cxn ang="0">
                  <a:pos x="310" y="379"/>
                </a:cxn>
                <a:cxn ang="0">
                  <a:pos x="317" y="360"/>
                </a:cxn>
              </a:cxnLst>
              <a:rect l="0" t="0" r="r" b="b"/>
              <a:pathLst>
                <a:path w="320" h="552">
                  <a:moveTo>
                    <a:pt x="312" y="360"/>
                  </a:moveTo>
                  <a:lnTo>
                    <a:pt x="310" y="357"/>
                  </a:lnTo>
                  <a:lnTo>
                    <a:pt x="312" y="353"/>
                  </a:lnTo>
                  <a:lnTo>
                    <a:pt x="312" y="348"/>
                  </a:lnTo>
                  <a:lnTo>
                    <a:pt x="308" y="343"/>
                  </a:lnTo>
                  <a:lnTo>
                    <a:pt x="310" y="338"/>
                  </a:lnTo>
                  <a:lnTo>
                    <a:pt x="310" y="336"/>
                  </a:lnTo>
                  <a:lnTo>
                    <a:pt x="303" y="293"/>
                  </a:lnTo>
                  <a:lnTo>
                    <a:pt x="296" y="253"/>
                  </a:lnTo>
                  <a:lnTo>
                    <a:pt x="289" y="213"/>
                  </a:lnTo>
                  <a:lnTo>
                    <a:pt x="284" y="170"/>
                  </a:lnTo>
                  <a:lnTo>
                    <a:pt x="277" y="130"/>
                  </a:lnTo>
                  <a:lnTo>
                    <a:pt x="270" y="90"/>
                  </a:lnTo>
                  <a:lnTo>
                    <a:pt x="263" y="47"/>
                  </a:lnTo>
                  <a:lnTo>
                    <a:pt x="256" y="7"/>
                  </a:lnTo>
                  <a:lnTo>
                    <a:pt x="253" y="0"/>
                  </a:lnTo>
                  <a:lnTo>
                    <a:pt x="225" y="5"/>
                  </a:lnTo>
                  <a:lnTo>
                    <a:pt x="197" y="9"/>
                  </a:lnTo>
                  <a:lnTo>
                    <a:pt x="168" y="16"/>
                  </a:lnTo>
                  <a:lnTo>
                    <a:pt x="140" y="21"/>
                  </a:lnTo>
                  <a:lnTo>
                    <a:pt x="111" y="26"/>
                  </a:lnTo>
                  <a:lnTo>
                    <a:pt x="83" y="31"/>
                  </a:lnTo>
                  <a:lnTo>
                    <a:pt x="62" y="33"/>
                  </a:lnTo>
                  <a:lnTo>
                    <a:pt x="43" y="47"/>
                  </a:lnTo>
                  <a:lnTo>
                    <a:pt x="36" y="52"/>
                  </a:lnTo>
                  <a:lnTo>
                    <a:pt x="26" y="54"/>
                  </a:lnTo>
                  <a:lnTo>
                    <a:pt x="17" y="57"/>
                  </a:lnTo>
                  <a:lnTo>
                    <a:pt x="12" y="54"/>
                  </a:lnTo>
                  <a:lnTo>
                    <a:pt x="10" y="52"/>
                  </a:lnTo>
                  <a:lnTo>
                    <a:pt x="7" y="52"/>
                  </a:lnTo>
                  <a:lnTo>
                    <a:pt x="5" y="52"/>
                  </a:lnTo>
                  <a:lnTo>
                    <a:pt x="0" y="47"/>
                  </a:lnTo>
                  <a:lnTo>
                    <a:pt x="0" y="47"/>
                  </a:lnTo>
                  <a:lnTo>
                    <a:pt x="5" y="80"/>
                  </a:lnTo>
                  <a:lnTo>
                    <a:pt x="10" y="118"/>
                  </a:lnTo>
                  <a:lnTo>
                    <a:pt x="17" y="156"/>
                  </a:lnTo>
                  <a:lnTo>
                    <a:pt x="22" y="194"/>
                  </a:lnTo>
                  <a:lnTo>
                    <a:pt x="26" y="232"/>
                  </a:lnTo>
                  <a:lnTo>
                    <a:pt x="31" y="270"/>
                  </a:lnTo>
                  <a:lnTo>
                    <a:pt x="38" y="308"/>
                  </a:lnTo>
                  <a:lnTo>
                    <a:pt x="43" y="343"/>
                  </a:lnTo>
                  <a:lnTo>
                    <a:pt x="43" y="346"/>
                  </a:lnTo>
                  <a:lnTo>
                    <a:pt x="38" y="350"/>
                  </a:lnTo>
                  <a:lnTo>
                    <a:pt x="36" y="357"/>
                  </a:lnTo>
                  <a:lnTo>
                    <a:pt x="38" y="364"/>
                  </a:lnTo>
                  <a:lnTo>
                    <a:pt x="38" y="369"/>
                  </a:lnTo>
                  <a:lnTo>
                    <a:pt x="36" y="372"/>
                  </a:lnTo>
                  <a:lnTo>
                    <a:pt x="38" y="381"/>
                  </a:lnTo>
                  <a:lnTo>
                    <a:pt x="45" y="391"/>
                  </a:lnTo>
                  <a:lnTo>
                    <a:pt x="50" y="402"/>
                  </a:lnTo>
                  <a:lnTo>
                    <a:pt x="55" y="417"/>
                  </a:lnTo>
                  <a:lnTo>
                    <a:pt x="55" y="424"/>
                  </a:lnTo>
                  <a:lnTo>
                    <a:pt x="50" y="433"/>
                  </a:lnTo>
                  <a:lnTo>
                    <a:pt x="48" y="452"/>
                  </a:lnTo>
                  <a:lnTo>
                    <a:pt x="43" y="459"/>
                  </a:lnTo>
                  <a:lnTo>
                    <a:pt x="38" y="462"/>
                  </a:lnTo>
                  <a:lnTo>
                    <a:pt x="36" y="469"/>
                  </a:lnTo>
                  <a:lnTo>
                    <a:pt x="31" y="480"/>
                  </a:lnTo>
                  <a:lnTo>
                    <a:pt x="29" y="485"/>
                  </a:lnTo>
                  <a:lnTo>
                    <a:pt x="24" y="485"/>
                  </a:lnTo>
                  <a:lnTo>
                    <a:pt x="19" y="490"/>
                  </a:lnTo>
                  <a:lnTo>
                    <a:pt x="19" y="492"/>
                  </a:lnTo>
                  <a:lnTo>
                    <a:pt x="19" y="497"/>
                  </a:lnTo>
                  <a:lnTo>
                    <a:pt x="22" y="502"/>
                  </a:lnTo>
                  <a:lnTo>
                    <a:pt x="22" y="507"/>
                  </a:lnTo>
                  <a:lnTo>
                    <a:pt x="19" y="511"/>
                  </a:lnTo>
                  <a:lnTo>
                    <a:pt x="19" y="514"/>
                  </a:lnTo>
                  <a:lnTo>
                    <a:pt x="19" y="514"/>
                  </a:lnTo>
                  <a:lnTo>
                    <a:pt x="19" y="516"/>
                  </a:lnTo>
                  <a:lnTo>
                    <a:pt x="17" y="518"/>
                  </a:lnTo>
                  <a:lnTo>
                    <a:pt x="17" y="523"/>
                  </a:lnTo>
                  <a:lnTo>
                    <a:pt x="17" y="533"/>
                  </a:lnTo>
                  <a:lnTo>
                    <a:pt x="17" y="540"/>
                  </a:lnTo>
                  <a:lnTo>
                    <a:pt x="14" y="540"/>
                  </a:lnTo>
                  <a:lnTo>
                    <a:pt x="14" y="542"/>
                  </a:lnTo>
                  <a:lnTo>
                    <a:pt x="19" y="552"/>
                  </a:lnTo>
                  <a:lnTo>
                    <a:pt x="22" y="552"/>
                  </a:lnTo>
                  <a:lnTo>
                    <a:pt x="26" y="552"/>
                  </a:lnTo>
                  <a:lnTo>
                    <a:pt x="31" y="549"/>
                  </a:lnTo>
                  <a:lnTo>
                    <a:pt x="33" y="547"/>
                  </a:lnTo>
                  <a:lnTo>
                    <a:pt x="33" y="542"/>
                  </a:lnTo>
                  <a:lnTo>
                    <a:pt x="31" y="535"/>
                  </a:lnTo>
                  <a:lnTo>
                    <a:pt x="33" y="535"/>
                  </a:lnTo>
                  <a:lnTo>
                    <a:pt x="33" y="535"/>
                  </a:lnTo>
                  <a:lnTo>
                    <a:pt x="40" y="537"/>
                  </a:lnTo>
                  <a:lnTo>
                    <a:pt x="45" y="537"/>
                  </a:lnTo>
                  <a:lnTo>
                    <a:pt x="50" y="533"/>
                  </a:lnTo>
                  <a:lnTo>
                    <a:pt x="55" y="535"/>
                  </a:lnTo>
                  <a:lnTo>
                    <a:pt x="57" y="540"/>
                  </a:lnTo>
                  <a:lnTo>
                    <a:pt x="59" y="542"/>
                  </a:lnTo>
                  <a:lnTo>
                    <a:pt x="62" y="540"/>
                  </a:lnTo>
                  <a:lnTo>
                    <a:pt x="62" y="533"/>
                  </a:lnTo>
                  <a:lnTo>
                    <a:pt x="62" y="525"/>
                  </a:lnTo>
                  <a:lnTo>
                    <a:pt x="62" y="525"/>
                  </a:lnTo>
                  <a:lnTo>
                    <a:pt x="64" y="525"/>
                  </a:lnTo>
                  <a:lnTo>
                    <a:pt x="66" y="528"/>
                  </a:lnTo>
                  <a:lnTo>
                    <a:pt x="69" y="528"/>
                  </a:lnTo>
                  <a:lnTo>
                    <a:pt x="76" y="525"/>
                  </a:lnTo>
                  <a:lnTo>
                    <a:pt x="83" y="525"/>
                  </a:lnTo>
                  <a:lnTo>
                    <a:pt x="102" y="533"/>
                  </a:lnTo>
                  <a:lnTo>
                    <a:pt x="109" y="537"/>
                  </a:lnTo>
                  <a:lnTo>
                    <a:pt x="114" y="535"/>
                  </a:lnTo>
                  <a:lnTo>
                    <a:pt x="118" y="525"/>
                  </a:lnTo>
                  <a:lnTo>
                    <a:pt x="123" y="518"/>
                  </a:lnTo>
                  <a:lnTo>
                    <a:pt x="133" y="511"/>
                  </a:lnTo>
                  <a:lnTo>
                    <a:pt x="142" y="511"/>
                  </a:lnTo>
                  <a:lnTo>
                    <a:pt x="154" y="518"/>
                  </a:lnTo>
                  <a:lnTo>
                    <a:pt x="161" y="518"/>
                  </a:lnTo>
                  <a:lnTo>
                    <a:pt x="166" y="514"/>
                  </a:lnTo>
                  <a:lnTo>
                    <a:pt x="168" y="507"/>
                  </a:lnTo>
                  <a:lnTo>
                    <a:pt x="166" y="499"/>
                  </a:lnTo>
                  <a:lnTo>
                    <a:pt x="168" y="497"/>
                  </a:lnTo>
                  <a:lnTo>
                    <a:pt x="171" y="495"/>
                  </a:lnTo>
                  <a:lnTo>
                    <a:pt x="173" y="490"/>
                  </a:lnTo>
                  <a:lnTo>
                    <a:pt x="171" y="485"/>
                  </a:lnTo>
                  <a:lnTo>
                    <a:pt x="173" y="483"/>
                  </a:lnTo>
                  <a:lnTo>
                    <a:pt x="180" y="483"/>
                  </a:lnTo>
                  <a:lnTo>
                    <a:pt x="180" y="480"/>
                  </a:lnTo>
                  <a:lnTo>
                    <a:pt x="180" y="478"/>
                  </a:lnTo>
                  <a:lnTo>
                    <a:pt x="180" y="478"/>
                  </a:lnTo>
                  <a:lnTo>
                    <a:pt x="180" y="478"/>
                  </a:lnTo>
                  <a:lnTo>
                    <a:pt x="185" y="478"/>
                  </a:lnTo>
                  <a:lnTo>
                    <a:pt x="187" y="483"/>
                  </a:lnTo>
                  <a:lnTo>
                    <a:pt x="189" y="488"/>
                  </a:lnTo>
                  <a:lnTo>
                    <a:pt x="197" y="492"/>
                  </a:lnTo>
                  <a:lnTo>
                    <a:pt x="208" y="497"/>
                  </a:lnTo>
                  <a:lnTo>
                    <a:pt x="215" y="497"/>
                  </a:lnTo>
                  <a:lnTo>
                    <a:pt x="223" y="492"/>
                  </a:lnTo>
                  <a:lnTo>
                    <a:pt x="225" y="480"/>
                  </a:lnTo>
                  <a:lnTo>
                    <a:pt x="227" y="464"/>
                  </a:lnTo>
                  <a:lnTo>
                    <a:pt x="234" y="454"/>
                  </a:lnTo>
                  <a:lnTo>
                    <a:pt x="241" y="452"/>
                  </a:lnTo>
                  <a:lnTo>
                    <a:pt x="246" y="445"/>
                  </a:lnTo>
                  <a:lnTo>
                    <a:pt x="249" y="433"/>
                  </a:lnTo>
                  <a:lnTo>
                    <a:pt x="253" y="426"/>
                  </a:lnTo>
                  <a:lnTo>
                    <a:pt x="260" y="419"/>
                  </a:lnTo>
                  <a:lnTo>
                    <a:pt x="263" y="409"/>
                  </a:lnTo>
                  <a:lnTo>
                    <a:pt x="258" y="398"/>
                  </a:lnTo>
                  <a:lnTo>
                    <a:pt x="263" y="393"/>
                  </a:lnTo>
                  <a:lnTo>
                    <a:pt x="272" y="388"/>
                  </a:lnTo>
                  <a:lnTo>
                    <a:pt x="277" y="391"/>
                  </a:lnTo>
                  <a:lnTo>
                    <a:pt x="282" y="391"/>
                  </a:lnTo>
                  <a:lnTo>
                    <a:pt x="284" y="393"/>
                  </a:lnTo>
                  <a:lnTo>
                    <a:pt x="286" y="393"/>
                  </a:lnTo>
                  <a:lnTo>
                    <a:pt x="289" y="391"/>
                  </a:lnTo>
                  <a:lnTo>
                    <a:pt x="294" y="388"/>
                  </a:lnTo>
                  <a:lnTo>
                    <a:pt x="310" y="379"/>
                  </a:lnTo>
                  <a:lnTo>
                    <a:pt x="320" y="369"/>
                  </a:lnTo>
                  <a:lnTo>
                    <a:pt x="320" y="364"/>
                  </a:lnTo>
                  <a:lnTo>
                    <a:pt x="317" y="360"/>
                  </a:lnTo>
                  <a:lnTo>
                    <a:pt x="312" y="360"/>
                  </a:lnTo>
                  <a:close/>
                </a:path>
              </a:pathLst>
            </a:custGeom>
            <a:solidFill>
              <a:schemeClr val="bg1"/>
            </a:solidFill>
            <a:ln w="6350">
              <a:solidFill>
                <a:srgbClr val="3769FF"/>
              </a:solidFill>
              <a:round/>
              <a:headEnd/>
              <a:tailEnd/>
            </a:ln>
          </p:spPr>
          <p:txBody>
            <a:bodyPr lIns="82275" bIns="182832"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7" name="Illinois">
              <a:extLst>
                <a:ext uri="{FF2B5EF4-FFF2-40B4-BE49-F238E27FC236}">
                  <a16:creationId xmlns:a16="http://schemas.microsoft.com/office/drawing/2014/main" id="{66AAD7D8-3EFC-12D9-C056-568661F28470}"/>
                </a:ext>
              </a:extLst>
            </p:cNvPr>
            <p:cNvSpPr>
              <a:spLocks noChangeAspect="1"/>
            </p:cNvSpPr>
            <p:nvPr/>
          </p:nvSpPr>
          <p:spPr bwMode="gray">
            <a:xfrm>
              <a:off x="8098599" y="2997819"/>
              <a:ext cx="586031" cy="1080607"/>
            </a:xfrm>
            <a:custGeom>
              <a:avLst/>
              <a:gdLst/>
              <a:ahLst/>
              <a:cxnLst>
                <a:cxn ang="0">
                  <a:pos x="393" y="426"/>
                </a:cxn>
                <a:cxn ang="0">
                  <a:pos x="393" y="409"/>
                </a:cxn>
                <a:cxn ang="0">
                  <a:pos x="398" y="391"/>
                </a:cxn>
                <a:cxn ang="0">
                  <a:pos x="386" y="315"/>
                </a:cxn>
                <a:cxn ang="0">
                  <a:pos x="372" y="201"/>
                </a:cxn>
                <a:cxn ang="0">
                  <a:pos x="355" y="92"/>
                </a:cxn>
                <a:cxn ang="0">
                  <a:pos x="339" y="59"/>
                </a:cxn>
                <a:cxn ang="0">
                  <a:pos x="324" y="43"/>
                </a:cxn>
                <a:cxn ang="0">
                  <a:pos x="313" y="0"/>
                </a:cxn>
                <a:cxn ang="0">
                  <a:pos x="218" y="12"/>
                </a:cxn>
                <a:cxn ang="0">
                  <a:pos x="93" y="28"/>
                </a:cxn>
                <a:cxn ang="0">
                  <a:pos x="67" y="47"/>
                </a:cxn>
                <a:cxn ang="0">
                  <a:pos x="83" y="66"/>
                </a:cxn>
                <a:cxn ang="0">
                  <a:pos x="105" y="85"/>
                </a:cxn>
                <a:cxn ang="0">
                  <a:pos x="100" y="116"/>
                </a:cxn>
                <a:cxn ang="0">
                  <a:pos x="90" y="142"/>
                </a:cxn>
                <a:cxn ang="0">
                  <a:pos x="55" y="168"/>
                </a:cxn>
                <a:cxn ang="0">
                  <a:pos x="26" y="194"/>
                </a:cxn>
                <a:cxn ang="0">
                  <a:pos x="41" y="218"/>
                </a:cxn>
                <a:cxn ang="0">
                  <a:pos x="31" y="260"/>
                </a:cxn>
                <a:cxn ang="0">
                  <a:pos x="8" y="291"/>
                </a:cxn>
                <a:cxn ang="0">
                  <a:pos x="3" y="310"/>
                </a:cxn>
                <a:cxn ang="0">
                  <a:pos x="8" y="367"/>
                </a:cxn>
                <a:cxn ang="0">
                  <a:pos x="36" y="407"/>
                </a:cxn>
                <a:cxn ang="0">
                  <a:pos x="97" y="478"/>
                </a:cxn>
                <a:cxn ang="0">
                  <a:pos x="128" y="483"/>
                </a:cxn>
                <a:cxn ang="0">
                  <a:pos x="152" y="490"/>
                </a:cxn>
                <a:cxn ang="0">
                  <a:pos x="152" y="499"/>
                </a:cxn>
                <a:cxn ang="0">
                  <a:pos x="138" y="568"/>
                </a:cxn>
                <a:cxn ang="0">
                  <a:pos x="171" y="597"/>
                </a:cxn>
                <a:cxn ang="0">
                  <a:pos x="218" y="625"/>
                </a:cxn>
                <a:cxn ang="0">
                  <a:pos x="235" y="653"/>
                </a:cxn>
                <a:cxn ang="0">
                  <a:pos x="237" y="679"/>
                </a:cxn>
                <a:cxn ang="0">
                  <a:pos x="256" y="710"/>
                </a:cxn>
                <a:cxn ang="0">
                  <a:pos x="263" y="710"/>
                </a:cxn>
                <a:cxn ang="0">
                  <a:pos x="261" y="705"/>
                </a:cxn>
                <a:cxn ang="0">
                  <a:pos x="268" y="705"/>
                </a:cxn>
                <a:cxn ang="0">
                  <a:pos x="277" y="698"/>
                </a:cxn>
                <a:cxn ang="0">
                  <a:pos x="329" y="691"/>
                </a:cxn>
                <a:cxn ang="0">
                  <a:pos x="343" y="679"/>
                </a:cxn>
                <a:cxn ang="0">
                  <a:pos x="336" y="658"/>
                </a:cxn>
                <a:cxn ang="0">
                  <a:pos x="372" y="630"/>
                </a:cxn>
                <a:cxn ang="0">
                  <a:pos x="372" y="599"/>
                </a:cxn>
                <a:cxn ang="0">
                  <a:pos x="369" y="585"/>
                </a:cxn>
                <a:cxn ang="0">
                  <a:pos x="372" y="568"/>
                </a:cxn>
                <a:cxn ang="0">
                  <a:pos x="374" y="559"/>
                </a:cxn>
                <a:cxn ang="0">
                  <a:pos x="377" y="552"/>
                </a:cxn>
                <a:cxn ang="0">
                  <a:pos x="374" y="537"/>
                </a:cxn>
                <a:cxn ang="0">
                  <a:pos x="384" y="530"/>
                </a:cxn>
                <a:cxn ang="0">
                  <a:pos x="393" y="507"/>
                </a:cxn>
                <a:cxn ang="0">
                  <a:pos x="405" y="478"/>
                </a:cxn>
                <a:cxn ang="0">
                  <a:pos x="405" y="447"/>
                </a:cxn>
              </a:cxnLst>
              <a:rect l="0" t="0" r="r" b="b"/>
              <a:pathLst>
                <a:path w="410" h="713">
                  <a:moveTo>
                    <a:pt x="405" y="447"/>
                  </a:moveTo>
                  <a:lnTo>
                    <a:pt x="400" y="436"/>
                  </a:lnTo>
                  <a:lnTo>
                    <a:pt x="393" y="426"/>
                  </a:lnTo>
                  <a:lnTo>
                    <a:pt x="391" y="417"/>
                  </a:lnTo>
                  <a:lnTo>
                    <a:pt x="393" y="414"/>
                  </a:lnTo>
                  <a:lnTo>
                    <a:pt x="393" y="409"/>
                  </a:lnTo>
                  <a:lnTo>
                    <a:pt x="391" y="402"/>
                  </a:lnTo>
                  <a:lnTo>
                    <a:pt x="393" y="395"/>
                  </a:lnTo>
                  <a:lnTo>
                    <a:pt x="398" y="391"/>
                  </a:lnTo>
                  <a:lnTo>
                    <a:pt x="398" y="388"/>
                  </a:lnTo>
                  <a:lnTo>
                    <a:pt x="393" y="353"/>
                  </a:lnTo>
                  <a:lnTo>
                    <a:pt x="386" y="315"/>
                  </a:lnTo>
                  <a:lnTo>
                    <a:pt x="381" y="277"/>
                  </a:lnTo>
                  <a:lnTo>
                    <a:pt x="377" y="239"/>
                  </a:lnTo>
                  <a:lnTo>
                    <a:pt x="372" y="201"/>
                  </a:lnTo>
                  <a:lnTo>
                    <a:pt x="365" y="163"/>
                  </a:lnTo>
                  <a:lnTo>
                    <a:pt x="360" y="125"/>
                  </a:lnTo>
                  <a:lnTo>
                    <a:pt x="355" y="92"/>
                  </a:lnTo>
                  <a:lnTo>
                    <a:pt x="350" y="88"/>
                  </a:lnTo>
                  <a:lnTo>
                    <a:pt x="346" y="78"/>
                  </a:lnTo>
                  <a:lnTo>
                    <a:pt x="339" y="59"/>
                  </a:lnTo>
                  <a:lnTo>
                    <a:pt x="332" y="50"/>
                  </a:lnTo>
                  <a:lnTo>
                    <a:pt x="329" y="47"/>
                  </a:lnTo>
                  <a:lnTo>
                    <a:pt x="324" y="43"/>
                  </a:lnTo>
                  <a:lnTo>
                    <a:pt x="320" y="35"/>
                  </a:lnTo>
                  <a:lnTo>
                    <a:pt x="317" y="19"/>
                  </a:lnTo>
                  <a:lnTo>
                    <a:pt x="313" y="0"/>
                  </a:lnTo>
                  <a:lnTo>
                    <a:pt x="301" y="2"/>
                  </a:lnTo>
                  <a:lnTo>
                    <a:pt x="261" y="7"/>
                  </a:lnTo>
                  <a:lnTo>
                    <a:pt x="218" y="12"/>
                  </a:lnTo>
                  <a:lnTo>
                    <a:pt x="175" y="19"/>
                  </a:lnTo>
                  <a:lnTo>
                    <a:pt x="135" y="24"/>
                  </a:lnTo>
                  <a:lnTo>
                    <a:pt x="93" y="28"/>
                  </a:lnTo>
                  <a:lnTo>
                    <a:pt x="50" y="33"/>
                  </a:lnTo>
                  <a:lnTo>
                    <a:pt x="57" y="40"/>
                  </a:lnTo>
                  <a:lnTo>
                    <a:pt x="67" y="47"/>
                  </a:lnTo>
                  <a:lnTo>
                    <a:pt x="74" y="54"/>
                  </a:lnTo>
                  <a:lnTo>
                    <a:pt x="76" y="61"/>
                  </a:lnTo>
                  <a:lnTo>
                    <a:pt x="83" y="66"/>
                  </a:lnTo>
                  <a:lnTo>
                    <a:pt x="95" y="73"/>
                  </a:lnTo>
                  <a:lnTo>
                    <a:pt x="102" y="80"/>
                  </a:lnTo>
                  <a:lnTo>
                    <a:pt x="105" y="85"/>
                  </a:lnTo>
                  <a:lnTo>
                    <a:pt x="105" y="95"/>
                  </a:lnTo>
                  <a:lnTo>
                    <a:pt x="105" y="106"/>
                  </a:lnTo>
                  <a:lnTo>
                    <a:pt x="100" y="116"/>
                  </a:lnTo>
                  <a:lnTo>
                    <a:pt x="95" y="123"/>
                  </a:lnTo>
                  <a:lnTo>
                    <a:pt x="93" y="130"/>
                  </a:lnTo>
                  <a:lnTo>
                    <a:pt x="90" y="142"/>
                  </a:lnTo>
                  <a:lnTo>
                    <a:pt x="83" y="151"/>
                  </a:lnTo>
                  <a:lnTo>
                    <a:pt x="71" y="161"/>
                  </a:lnTo>
                  <a:lnTo>
                    <a:pt x="55" y="168"/>
                  </a:lnTo>
                  <a:lnTo>
                    <a:pt x="38" y="173"/>
                  </a:lnTo>
                  <a:lnTo>
                    <a:pt x="29" y="182"/>
                  </a:lnTo>
                  <a:lnTo>
                    <a:pt x="26" y="194"/>
                  </a:lnTo>
                  <a:lnTo>
                    <a:pt x="29" y="204"/>
                  </a:lnTo>
                  <a:lnTo>
                    <a:pt x="36" y="208"/>
                  </a:lnTo>
                  <a:lnTo>
                    <a:pt x="41" y="218"/>
                  </a:lnTo>
                  <a:lnTo>
                    <a:pt x="43" y="225"/>
                  </a:lnTo>
                  <a:lnTo>
                    <a:pt x="38" y="239"/>
                  </a:lnTo>
                  <a:lnTo>
                    <a:pt x="31" y="260"/>
                  </a:lnTo>
                  <a:lnTo>
                    <a:pt x="22" y="275"/>
                  </a:lnTo>
                  <a:lnTo>
                    <a:pt x="10" y="282"/>
                  </a:lnTo>
                  <a:lnTo>
                    <a:pt x="8" y="291"/>
                  </a:lnTo>
                  <a:lnTo>
                    <a:pt x="10" y="303"/>
                  </a:lnTo>
                  <a:lnTo>
                    <a:pt x="8" y="308"/>
                  </a:lnTo>
                  <a:lnTo>
                    <a:pt x="3" y="310"/>
                  </a:lnTo>
                  <a:lnTo>
                    <a:pt x="0" y="331"/>
                  </a:lnTo>
                  <a:lnTo>
                    <a:pt x="0" y="348"/>
                  </a:lnTo>
                  <a:lnTo>
                    <a:pt x="8" y="367"/>
                  </a:lnTo>
                  <a:lnTo>
                    <a:pt x="12" y="381"/>
                  </a:lnTo>
                  <a:lnTo>
                    <a:pt x="17" y="391"/>
                  </a:lnTo>
                  <a:lnTo>
                    <a:pt x="36" y="407"/>
                  </a:lnTo>
                  <a:lnTo>
                    <a:pt x="67" y="431"/>
                  </a:lnTo>
                  <a:lnTo>
                    <a:pt x="88" y="454"/>
                  </a:lnTo>
                  <a:lnTo>
                    <a:pt x="97" y="478"/>
                  </a:lnTo>
                  <a:lnTo>
                    <a:pt x="107" y="488"/>
                  </a:lnTo>
                  <a:lnTo>
                    <a:pt x="116" y="483"/>
                  </a:lnTo>
                  <a:lnTo>
                    <a:pt x="128" y="483"/>
                  </a:lnTo>
                  <a:lnTo>
                    <a:pt x="142" y="485"/>
                  </a:lnTo>
                  <a:lnTo>
                    <a:pt x="149" y="490"/>
                  </a:lnTo>
                  <a:lnTo>
                    <a:pt x="152" y="490"/>
                  </a:lnTo>
                  <a:lnTo>
                    <a:pt x="152" y="492"/>
                  </a:lnTo>
                  <a:lnTo>
                    <a:pt x="152" y="495"/>
                  </a:lnTo>
                  <a:lnTo>
                    <a:pt x="152" y="499"/>
                  </a:lnTo>
                  <a:lnTo>
                    <a:pt x="140" y="542"/>
                  </a:lnTo>
                  <a:lnTo>
                    <a:pt x="135" y="561"/>
                  </a:lnTo>
                  <a:lnTo>
                    <a:pt x="138" y="568"/>
                  </a:lnTo>
                  <a:lnTo>
                    <a:pt x="145" y="578"/>
                  </a:lnTo>
                  <a:lnTo>
                    <a:pt x="159" y="589"/>
                  </a:lnTo>
                  <a:lnTo>
                    <a:pt x="171" y="597"/>
                  </a:lnTo>
                  <a:lnTo>
                    <a:pt x="180" y="601"/>
                  </a:lnTo>
                  <a:lnTo>
                    <a:pt x="197" y="608"/>
                  </a:lnTo>
                  <a:lnTo>
                    <a:pt x="218" y="625"/>
                  </a:lnTo>
                  <a:lnTo>
                    <a:pt x="230" y="634"/>
                  </a:lnTo>
                  <a:lnTo>
                    <a:pt x="230" y="644"/>
                  </a:lnTo>
                  <a:lnTo>
                    <a:pt x="235" y="653"/>
                  </a:lnTo>
                  <a:lnTo>
                    <a:pt x="239" y="660"/>
                  </a:lnTo>
                  <a:lnTo>
                    <a:pt x="239" y="670"/>
                  </a:lnTo>
                  <a:lnTo>
                    <a:pt x="237" y="679"/>
                  </a:lnTo>
                  <a:lnTo>
                    <a:pt x="239" y="689"/>
                  </a:lnTo>
                  <a:lnTo>
                    <a:pt x="249" y="703"/>
                  </a:lnTo>
                  <a:lnTo>
                    <a:pt x="256" y="710"/>
                  </a:lnTo>
                  <a:lnTo>
                    <a:pt x="261" y="713"/>
                  </a:lnTo>
                  <a:lnTo>
                    <a:pt x="263" y="713"/>
                  </a:lnTo>
                  <a:lnTo>
                    <a:pt x="263" y="710"/>
                  </a:lnTo>
                  <a:lnTo>
                    <a:pt x="261" y="710"/>
                  </a:lnTo>
                  <a:lnTo>
                    <a:pt x="261" y="708"/>
                  </a:lnTo>
                  <a:lnTo>
                    <a:pt x="261" y="705"/>
                  </a:lnTo>
                  <a:lnTo>
                    <a:pt x="263" y="703"/>
                  </a:lnTo>
                  <a:lnTo>
                    <a:pt x="263" y="703"/>
                  </a:lnTo>
                  <a:lnTo>
                    <a:pt x="268" y="705"/>
                  </a:lnTo>
                  <a:lnTo>
                    <a:pt x="277" y="713"/>
                  </a:lnTo>
                  <a:lnTo>
                    <a:pt x="275" y="708"/>
                  </a:lnTo>
                  <a:lnTo>
                    <a:pt x="277" y="698"/>
                  </a:lnTo>
                  <a:lnTo>
                    <a:pt x="284" y="689"/>
                  </a:lnTo>
                  <a:lnTo>
                    <a:pt x="301" y="684"/>
                  </a:lnTo>
                  <a:lnTo>
                    <a:pt x="329" y="691"/>
                  </a:lnTo>
                  <a:lnTo>
                    <a:pt x="343" y="691"/>
                  </a:lnTo>
                  <a:lnTo>
                    <a:pt x="346" y="686"/>
                  </a:lnTo>
                  <a:lnTo>
                    <a:pt x="343" y="679"/>
                  </a:lnTo>
                  <a:lnTo>
                    <a:pt x="339" y="670"/>
                  </a:lnTo>
                  <a:lnTo>
                    <a:pt x="336" y="663"/>
                  </a:lnTo>
                  <a:lnTo>
                    <a:pt x="336" y="658"/>
                  </a:lnTo>
                  <a:lnTo>
                    <a:pt x="346" y="651"/>
                  </a:lnTo>
                  <a:lnTo>
                    <a:pt x="365" y="642"/>
                  </a:lnTo>
                  <a:lnTo>
                    <a:pt x="372" y="630"/>
                  </a:lnTo>
                  <a:lnTo>
                    <a:pt x="367" y="620"/>
                  </a:lnTo>
                  <a:lnTo>
                    <a:pt x="367" y="611"/>
                  </a:lnTo>
                  <a:lnTo>
                    <a:pt x="372" y="599"/>
                  </a:lnTo>
                  <a:lnTo>
                    <a:pt x="374" y="597"/>
                  </a:lnTo>
                  <a:lnTo>
                    <a:pt x="369" y="587"/>
                  </a:lnTo>
                  <a:lnTo>
                    <a:pt x="369" y="585"/>
                  </a:lnTo>
                  <a:lnTo>
                    <a:pt x="372" y="585"/>
                  </a:lnTo>
                  <a:lnTo>
                    <a:pt x="372" y="578"/>
                  </a:lnTo>
                  <a:lnTo>
                    <a:pt x="372" y="568"/>
                  </a:lnTo>
                  <a:lnTo>
                    <a:pt x="372" y="563"/>
                  </a:lnTo>
                  <a:lnTo>
                    <a:pt x="374" y="561"/>
                  </a:lnTo>
                  <a:lnTo>
                    <a:pt x="374" y="559"/>
                  </a:lnTo>
                  <a:lnTo>
                    <a:pt x="374" y="559"/>
                  </a:lnTo>
                  <a:lnTo>
                    <a:pt x="374" y="556"/>
                  </a:lnTo>
                  <a:lnTo>
                    <a:pt x="377" y="552"/>
                  </a:lnTo>
                  <a:lnTo>
                    <a:pt x="377" y="547"/>
                  </a:lnTo>
                  <a:lnTo>
                    <a:pt x="374" y="542"/>
                  </a:lnTo>
                  <a:lnTo>
                    <a:pt x="374" y="537"/>
                  </a:lnTo>
                  <a:lnTo>
                    <a:pt x="374" y="535"/>
                  </a:lnTo>
                  <a:lnTo>
                    <a:pt x="379" y="530"/>
                  </a:lnTo>
                  <a:lnTo>
                    <a:pt x="384" y="530"/>
                  </a:lnTo>
                  <a:lnTo>
                    <a:pt x="386" y="525"/>
                  </a:lnTo>
                  <a:lnTo>
                    <a:pt x="391" y="514"/>
                  </a:lnTo>
                  <a:lnTo>
                    <a:pt x="393" y="507"/>
                  </a:lnTo>
                  <a:lnTo>
                    <a:pt x="398" y="504"/>
                  </a:lnTo>
                  <a:lnTo>
                    <a:pt x="403" y="497"/>
                  </a:lnTo>
                  <a:lnTo>
                    <a:pt x="405" y="478"/>
                  </a:lnTo>
                  <a:lnTo>
                    <a:pt x="410" y="469"/>
                  </a:lnTo>
                  <a:lnTo>
                    <a:pt x="410" y="462"/>
                  </a:lnTo>
                  <a:lnTo>
                    <a:pt x="405" y="447"/>
                  </a:lnTo>
                  <a:close/>
                </a:path>
              </a:pathLst>
            </a:custGeom>
            <a:solidFill>
              <a:schemeClr val="bg1"/>
            </a:solidFill>
            <a:ln w="6350">
              <a:solidFill>
                <a:srgbClr val="3769FF"/>
              </a:solidFill>
              <a:round/>
              <a:headEnd/>
              <a:tailEnd/>
            </a:ln>
          </p:spPr>
          <p:txBody>
            <a:bodyPr lIns="137124" bIns="182832"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8" name="Georgia">
              <a:extLst>
                <a:ext uri="{FF2B5EF4-FFF2-40B4-BE49-F238E27FC236}">
                  <a16:creationId xmlns:a16="http://schemas.microsoft.com/office/drawing/2014/main" id="{6E68D28A-FDA5-ED04-18AC-A418247156DB}"/>
                </a:ext>
              </a:extLst>
            </p:cNvPr>
            <p:cNvSpPr>
              <a:spLocks noChangeAspect="1"/>
            </p:cNvSpPr>
            <p:nvPr/>
          </p:nvSpPr>
          <p:spPr bwMode="gray">
            <a:xfrm>
              <a:off x="9056256" y="4304248"/>
              <a:ext cx="800430" cy="868426"/>
            </a:xfrm>
            <a:custGeom>
              <a:avLst/>
              <a:gdLst/>
              <a:ahLst/>
              <a:cxnLst>
                <a:cxn ang="0">
                  <a:pos x="241" y="28"/>
                </a:cxn>
                <a:cxn ang="0">
                  <a:pos x="262" y="52"/>
                </a:cxn>
                <a:cxn ang="0">
                  <a:pos x="291" y="61"/>
                </a:cxn>
                <a:cxn ang="0">
                  <a:pos x="303" y="73"/>
                </a:cxn>
                <a:cxn ang="0">
                  <a:pos x="362" y="130"/>
                </a:cxn>
                <a:cxn ang="0">
                  <a:pos x="407" y="161"/>
                </a:cxn>
                <a:cxn ang="0">
                  <a:pos x="421" y="180"/>
                </a:cxn>
                <a:cxn ang="0">
                  <a:pos x="437" y="196"/>
                </a:cxn>
                <a:cxn ang="0">
                  <a:pos x="473" y="222"/>
                </a:cxn>
                <a:cxn ang="0">
                  <a:pos x="504" y="265"/>
                </a:cxn>
                <a:cxn ang="0">
                  <a:pos x="530" y="307"/>
                </a:cxn>
                <a:cxn ang="0">
                  <a:pos x="558" y="333"/>
                </a:cxn>
                <a:cxn ang="0">
                  <a:pos x="539" y="345"/>
                </a:cxn>
                <a:cxn ang="0">
                  <a:pos x="546" y="355"/>
                </a:cxn>
                <a:cxn ang="0">
                  <a:pos x="534" y="369"/>
                </a:cxn>
                <a:cxn ang="0">
                  <a:pos x="539" y="381"/>
                </a:cxn>
                <a:cxn ang="0">
                  <a:pos x="537" y="393"/>
                </a:cxn>
                <a:cxn ang="0">
                  <a:pos x="537" y="397"/>
                </a:cxn>
                <a:cxn ang="0">
                  <a:pos x="523" y="416"/>
                </a:cxn>
                <a:cxn ang="0">
                  <a:pos x="534" y="426"/>
                </a:cxn>
                <a:cxn ang="0">
                  <a:pos x="520" y="438"/>
                </a:cxn>
                <a:cxn ang="0">
                  <a:pos x="523" y="461"/>
                </a:cxn>
                <a:cxn ang="0">
                  <a:pos x="523" y="490"/>
                </a:cxn>
                <a:cxn ang="0">
                  <a:pos x="482" y="497"/>
                </a:cxn>
                <a:cxn ang="0">
                  <a:pos x="473" y="502"/>
                </a:cxn>
                <a:cxn ang="0">
                  <a:pos x="468" y="521"/>
                </a:cxn>
                <a:cxn ang="0">
                  <a:pos x="473" y="551"/>
                </a:cxn>
                <a:cxn ang="0">
                  <a:pos x="459" y="556"/>
                </a:cxn>
                <a:cxn ang="0">
                  <a:pos x="449" y="539"/>
                </a:cxn>
                <a:cxn ang="0">
                  <a:pos x="414" y="539"/>
                </a:cxn>
                <a:cxn ang="0">
                  <a:pos x="362" y="547"/>
                </a:cxn>
                <a:cxn ang="0">
                  <a:pos x="310" y="554"/>
                </a:cxn>
                <a:cxn ang="0">
                  <a:pos x="258" y="561"/>
                </a:cxn>
                <a:cxn ang="0">
                  <a:pos x="206" y="565"/>
                </a:cxn>
                <a:cxn ang="0">
                  <a:pos x="161" y="573"/>
                </a:cxn>
                <a:cxn ang="0">
                  <a:pos x="142" y="539"/>
                </a:cxn>
                <a:cxn ang="0">
                  <a:pos x="128" y="468"/>
                </a:cxn>
                <a:cxn ang="0">
                  <a:pos x="116" y="445"/>
                </a:cxn>
                <a:cxn ang="0">
                  <a:pos x="116" y="409"/>
                </a:cxn>
                <a:cxn ang="0">
                  <a:pos x="128" y="381"/>
                </a:cxn>
                <a:cxn ang="0">
                  <a:pos x="118" y="367"/>
                </a:cxn>
                <a:cxn ang="0">
                  <a:pos x="92" y="315"/>
                </a:cxn>
                <a:cxn ang="0">
                  <a:pos x="78" y="281"/>
                </a:cxn>
                <a:cxn ang="0">
                  <a:pos x="64" y="234"/>
                </a:cxn>
                <a:cxn ang="0">
                  <a:pos x="47" y="189"/>
                </a:cxn>
                <a:cxn ang="0">
                  <a:pos x="33" y="142"/>
                </a:cxn>
                <a:cxn ang="0">
                  <a:pos x="16" y="94"/>
                </a:cxn>
                <a:cxn ang="0">
                  <a:pos x="0" y="47"/>
                </a:cxn>
                <a:cxn ang="0">
                  <a:pos x="102" y="30"/>
                </a:cxn>
                <a:cxn ang="0">
                  <a:pos x="196" y="12"/>
                </a:cxn>
                <a:cxn ang="0">
                  <a:pos x="258" y="0"/>
                </a:cxn>
              </a:cxnLst>
              <a:rect l="0" t="0" r="r" b="b"/>
              <a:pathLst>
                <a:path w="560" h="573">
                  <a:moveTo>
                    <a:pt x="258" y="0"/>
                  </a:moveTo>
                  <a:lnTo>
                    <a:pt x="253" y="9"/>
                  </a:lnTo>
                  <a:lnTo>
                    <a:pt x="241" y="28"/>
                  </a:lnTo>
                  <a:lnTo>
                    <a:pt x="239" y="40"/>
                  </a:lnTo>
                  <a:lnTo>
                    <a:pt x="260" y="52"/>
                  </a:lnTo>
                  <a:lnTo>
                    <a:pt x="262" y="52"/>
                  </a:lnTo>
                  <a:lnTo>
                    <a:pt x="274" y="59"/>
                  </a:lnTo>
                  <a:lnTo>
                    <a:pt x="284" y="61"/>
                  </a:lnTo>
                  <a:lnTo>
                    <a:pt x="291" y="61"/>
                  </a:lnTo>
                  <a:lnTo>
                    <a:pt x="298" y="64"/>
                  </a:lnTo>
                  <a:lnTo>
                    <a:pt x="303" y="73"/>
                  </a:lnTo>
                  <a:lnTo>
                    <a:pt x="303" y="73"/>
                  </a:lnTo>
                  <a:lnTo>
                    <a:pt x="333" y="111"/>
                  </a:lnTo>
                  <a:lnTo>
                    <a:pt x="333" y="111"/>
                  </a:lnTo>
                  <a:lnTo>
                    <a:pt x="362" y="130"/>
                  </a:lnTo>
                  <a:lnTo>
                    <a:pt x="374" y="137"/>
                  </a:lnTo>
                  <a:lnTo>
                    <a:pt x="381" y="146"/>
                  </a:lnTo>
                  <a:lnTo>
                    <a:pt x="407" y="161"/>
                  </a:lnTo>
                  <a:lnTo>
                    <a:pt x="414" y="168"/>
                  </a:lnTo>
                  <a:lnTo>
                    <a:pt x="416" y="175"/>
                  </a:lnTo>
                  <a:lnTo>
                    <a:pt x="421" y="180"/>
                  </a:lnTo>
                  <a:lnTo>
                    <a:pt x="426" y="182"/>
                  </a:lnTo>
                  <a:lnTo>
                    <a:pt x="430" y="187"/>
                  </a:lnTo>
                  <a:lnTo>
                    <a:pt x="437" y="196"/>
                  </a:lnTo>
                  <a:lnTo>
                    <a:pt x="447" y="203"/>
                  </a:lnTo>
                  <a:lnTo>
                    <a:pt x="461" y="208"/>
                  </a:lnTo>
                  <a:lnTo>
                    <a:pt x="473" y="222"/>
                  </a:lnTo>
                  <a:lnTo>
                    <a:pt x="485" y="246"/>
                  </a:lnTo>
                  <a:lnTo>
                    <a:pt x="494" y="260"/>
                  </a:lnTo>
                  <a:lnTo>
                    <a:pt x="504" y="265"/>
                  </a:lnTo>
                  <a:lnTo>
                    <a:pt x="520" y="284"/>
                  </a:lnTo>
                  <a:lnTo>
                    <a:pt x="527" y="296"/>
                  </a:lnTo>
                  <a:lnTo>
                    <a:pt x="530" y="307"/>
                  </a:lnTo>
                  <a:lnTo>
                    <a:pt x="537" y="315"/>
                  </a:lnTo>
                  <a:lnTo>
                    <a:pt x="560" y="322"/>
                  </a:lnTo>
                  <a:lnTo>
                    <a:pt x="558" y="333"/>
                  </a:lnTo>
                  <a:lnTo>
                    <a:pt x="546" y="343"/>
                  </a:lnTo>
                  <a:lnTo>
                    <a:pt x="541" y="343"/>
                  </a:lnTo>
                  <a:lnTo>
                    <a:pt x="539" y="345"/>
                  </a:lnTo>
                  <a:lnTo>
                    <a:pt x="541" y="350"/>
                  </a:lnTo>
                  <a:lnTo>
                    <a:pt x="546" y="352"/>
                  </a:lnTo>
                  <a:lnTo>
                    <a:pt x="546" y="355"/>
                  </a:lnTo>
                  <a:lnTo>
                    <a:pt x="544" y="360"/>
                  </a:lnTo>
                  <a:lnTo>
                    <a:pt x="537" y="364"/>
                  </a:lnTo>
                  <a:lnTo>
                    <a:pt x="534" y="369"/>
                  </a:lnTo>
                  <a:lnTo>
                    <a:pt x="537" y="374"/>
                  </a:lnTo>
                  <a:lnTo>
                    <a:pt x="539" y="376"/>
                  </a:lnTo>
                  <a:lnTo>
                    <a:pt x="539" y="381"/>
                  </a:lnTo>
                  <a:lnTo>
                    <a:pt x="532" y="386"/>
                  </a:lnTo>
                  <a:lnTo>
                    <a:pt x="532" y="390"/>
                  </a:lnTo>
                  <a:lnTo>
                    <a:pt x="537" y="393"/>
                  </a:lnTo>
                  <a:lnTo>
                    <a:pt x="539" y="390"/>
                  </a:lnTo>
                  <a:lnTo>
                    <a:pt x="541" y="390"/>
                  </a:lnTo>
                  <a:lnTo>
                    <a:pt x="537" y="397"/>
                  </a:lnTo>
                  <a:lnTo>
                    <a:pt x="534" y="405"/>
                  </a:lnTo>
                  <a:lnTo>
                    <a:pt x="532" y="414"/>
                  </a:lnTo>
                  <a:lnTo>
                    <a:pt x="523" y="416"/>
                  </a:lnTo>
                  <a:lnTo>
                    <a:pt x="525" y="419"/>
                  </a:lnTo>
                  <a:lnTo>
                    <a:pt x="530" y="421"/>
                  </a:lnTo>
                  <a:lnTo>
                    <a:pt x="534" y="426"/>
                  </a:lnTo>
                  <a:lnTo>
                    <a:pt x="530" y="440"/>
                  </a:lnTo>
                  <a:lnTo>
                    <a:pt x="525" y="440"/>
                  </a:lnTo>
                  <a:lnTo>
                    <a:pt x="520" y="438"/>
                  </a:lnTo>
                  <a:lnTo>
                    <a:pt x="520" y="447"/>
                  </a:lnTo>
                  <a:lnTo>
                    <a:pt x="523" y="452"/>
                  </a:lnTo>
                  <a:lnTo>
                    <a:pt x="523" y="461"/>
                  </a:lnTo>
                  <a:lnTo>
                    <a:pt x="520" y="476"/>
                  </a:lnTo>
                  <a:lnTo>
                    <a:pt x="520" y="480"/>
                  </a:lnTo>
                  <a:lnTo>
                    <a:pt x="523" y="490"/>
                  </a:lnTo>
                  <a:lnTo>
                    <a:pt x="525" y="497"/>
                  </a:lnTo>
                  <a:lnTo>
                    <a:pt x="506" y="502"/>
                  </a:lnTo>
                  <a:lnTo>
                    <a:pt x="482" y="497"/>
                  </a:lnTo>
                  <a:lnTo>
                    <a:pt x="475" y="497"/>
                  </a:lnTo>
                  <a:lnTo>
                    <a:pt x="475" y="497"/>
                  </a:lnTo>
                  <a:lnTo>
                    <a:pt x="473" y="502"/>
                  </a:lnTo>
                  <a:lnTo>
                    <a:pt x="468" y="504"/>
                  </a:lnTo>
                  <a:lnTo>
                    <a:pt x="468" y="511"/>
                  </a:lnTo>
                  <a:lnTo>
                    <a:pt x="468" y="521"/>
                  </a:lnTo>
                  <a:lnTo>
                    <a:pt x="473" y="532"/>
                  </a:lnTo>
                  <a:lnTo>
                    <a:pt x="473" y="542"/>
                  </a:lnTo>
                  <a:lnTo>
                    <a:pt x="473" y="551"/>
                  </a:lnTo>
                  <a:lnTo>
                    <a:pt x="468" y="556"/>
                  </a:lnTo>
                  <a:lnTo>
                    <a:pt x="461" y="558"/>
                  </a:lnTo>
                  <a:lnTo>
                    <a:pt x="459" y="556"/>
                  </a:lnTo>
                  <a:lnTo>
                    <a:pt x="456" y="554"/>
                  </a:lnTo>
                  <a:lnTo>
                    <a:pt x="454" y="547"/>
                  </a:lnTo>
                  <a:lnTo>
                    <a:pt x="449" y="539"/>
                  </a:lnTo>
                  <a:lnTo>
                    <a:pt x="449" y="535"/>
                  </a:lnTo>
                  <a:lnTo>
                    <a:pt x="433" y="537"/>
                  </a:lnTo>
                  <a:lnTo>
                    <a:pt x="414" y="539"/>
                  </a:lnTo>
                  <a:lnTo>
                    <a:pt x="397" y="542"/>
                  </a:lnTo>
                  <a:lnTo>
                    <a:pt x="381" y="544"/>
                  </a:lnTo>
                  <a:lnTo>
                    <a:pt x="362" y="547"/>
                  </a:lnTo>
                  <a:lnTo>
                    <a:pt x="345" y="549"/>
                  </a:lnTo>
                  <a:lnTo>
                    <a:pt x="329" y="551"/>
                  </a:lnTo>
                  <a:lnTo>
                    <a:pt x="310" y="554"/>
                  </a:lnTo>
                  <a:lnTo>
                    <a:pt x="293" y="556"/>
                  </a:lnTo>
                  <a:lnTo>
                    <a:pt x="277" y="558"/>
                  </a:lnTo>
                  <a:lnTo>
                    <a:pt x="258" y="561"/>
                  </a:lnTo>
                  <a:lnTo>
                    <a:pt x="241" y="563"/>
                  </a:lnTo>
                  <a:lnTo>
                    <a:pt x="224" y="565"/>
                  </a:lnTo>
                  <a:lnTo>
                    <a:pt x="206" y="565"/>
                  </a:lnTo>
                  <a:lnTo>
                    <a:pt x="189" y="568"/>
                  </a:lnTo>
                  <a:lnTo>
                    <a:pt x="172" y="570"/>
                  </a:lnTo>
                  <a:lnTo>
                    <a:pt x="161" y="573"/>
                  </a:lnTo>
                  <a:lnTo>
                    <a:pt x="161" y="568"/>
                  </a:lnTo>
                  <a:lnTo>
                    <a:pt x="149" y="549"/>
                  </a:lnTo>
                  <a:lnTo>
                    <a:pt x="142" y="539"/>
                  </a:lnTo>
                  <a:lnTo>
                    <a:pt x="135" y="525"/>
                  </a:lnTo>
                  <a:lnTo>
                    <a:pt x="128" y="504"/>
                  </a:lnTo>
                  <a:lnTo>
                    <a:pt x="128" y="468"/>
                  </a:lnTo>
                  <a:lnTo>
                    <a:pt x="123" y="461"/>
                  </a:lnTo>
                  <a:lnTo>
                    <a:pt x="123" y="461"/>
                  </a:lnTo>
                  <a:lnTo>
                    <a:pt x="116" y="445"/>
                  </a:lnTo>
                  <a:lnTo>
                    <a:pt x="113" y="431"/>
                  </a:lnTo>
                  <a:lnTo>
                    <a:pt x="116" y="409"/>
                  </a:lnTo>
                  <a:lnTo>
                    <a:pt x="116" y="409"/>
                  </a:lnTo>
                  <a:lnTo>
                    <a:pt x="118" y="395"/>
                  </a:lnTo>
                  <a:lnTo>
                    <a:pt x="120" y="388"/>
                  </a:lnTo>
                  <a:lnTo>
                    <a:pt x="128" y="381"/>
                  </a:lnTo>
                  <a:lnTo>
                    <a:pt x="128" y="376"/>
                  </a:lnTo>
                  <a:lnTo>
                    <a:pt x="120" y="374"/>
                  </a:lnTo>
                  <a:lnTo>
                    <a:pt x="118" y="367"/>
                  </a:lnTo>
                  <a:lnTo>
                    <a:pt x="118" y="362"/>
                  </a:lnTo>
                  <a:lnTo>
                    <a:pt x="113" y="348"/>
                  </a:lnTo>
                  <a:lnTo>
                    <a:pt x="92" y="315"/>
                  </a:lnTo>
                  <a:lnTo>
                    <a:pt x="87" y="303"/>
                  </a:lnTo>
                  <a:lnTo>
                    <a:pt x="85" y="298"/>
                  </a:lnTo>
                  <a:lnTo>
                    <a:pt x="78" y="281"/>
                  </a:lnTo>
                  <a:lnTo>
                    <a:pt x="73" y="265"/>
                  </a:lnTo>
                  <a:lnTo>
                    <a:pt x="68" y="251"/>
                  </a:lnTo>
                  <a:lnTo>
                    <a:pt x="64" y="234"/>
                  </a:lnTo>
                  <a:lnTo>
                    <a:pt x="59" y="220"/>
                  </a:lnTo>
                  <a:lnTo>
                    <a:pt x="52" y="203"/>
                  </a:lnTo>
                  <a:lnTo>
                    <a:pt x="47" y="189"/>
                  </a:lnTo>
                  <a:lnTo>
                    <a:pt x="42" y="172"/>
                  </a:lnTo>
                  <a:lnTo>
                    <a:pt x="38" y="156"/>
                  </a:lnTo>
                  <a:lnTo>
                    <a:pt x="33" y="142"/>
                  </a:lnTo>
                  <a:lnTo>
                    <a:pt x="26" y="125"/>
                  </a:lnTo>
                  <a:lnTo>
                    <a:pt x="21" y="111"/>
                  </a:lnTo>
                  <a:lnTo>
                    <a:pt x="16" y="94"/>
                  </a:lnTo>
                  <a:lnTo>
                    <a:pt x="12" y="78"/>
                  </a:lnTo>
                  <a:lnTo>
                    <a:pt x="5" y="64"/>
                  </a:lnTo>
                  <a:lnTo>
                    <a:pt x="0" y="47"/>
                  </a:lnTo>
                  <a:lnTo>
                    <a:pt x="33" y="42"/>
                  </a:lnTo>
                  <a:lnTo>
                    <a:pt x="68" y="38"/>
                  </a:lnTo>
                  <a:lnTo>
                    <a:pt x="102" y="30"/>
                  </a:lnTo>
                  <a:lnTo>
                    <a:pt x="135" y="26"/>
                  </a:lnTo>
                  <a:lnTo>
                    <a:pt x="165" y="19"/>
                  </a:lnTo>
                  <a:lnTo>
                    <a:pt x="196" y="12"/>
                  </a:lnTo>
                  <a:lnTo>
                    <a:pt x="227" y="7"/>
                  </a:lnTo>
                  <a:lnTo>
                    <a:pt x="258" y="0"/>
                  </a:lnTo>
                  <a:lnTo>
                    <a:pt x="258" y="0"/>
                  </a:lnTo>
                  <a:close/>
                </a:path>
              </a:pathLst>
            </a:custGeom>
            <a:solidFill>
              <a:schemeClr val="bg1"/>
            </a:solidFill>
            <a:ln w="6350">
              <a:solidFill>
                <a:srgbClr val="3769FF"/>
              </a:solidFill>
              <a:round/>
              <a:headEnd/>
              <a:tailEnd/>
            </a:ln>
          </p:spPr>
          <p:txBody>
            <a:bodyPr lIns="109699" tIns="0" bIns="6399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69" name="Florida">
              <a:extLst>
                <a:ext uri="{FF2B5EF4-FFF2-40B4-BE49-F238E27FC236}">
                  <a16:creationId xmlns:a16="http://schemas.microsoft.com/office/drawing/2014/main" id="{2DB8F86A-E568-AE71-DF51-E7194649EEAF}"/>
                </a:ext>
              </a:extLst>
            </p:cNvPr>
            <p:cNvSpPr>
              <a:spLocks noChangeAspect="1" noEditPoints="1"/>
            </p:cNvSpPr>
            <p:nvPr/>
          </p:nvSpPr>
          <p:spPr bwMode="gray">
            <a:xfrm>
              <a:off x="8860435" y="5062060"/>
              <a:ext cx="1324997" cy="1180637"/>
            </a:xfrm>
            <a:custGeom>
              <a:avLst/>
              <a:gdLst/>
              <a:ahLst/>
              <a:cxnLst>
                <a:cxn ang="0">
                  <a:pos x="690" y="535"/>
                </a:cxn>
                <a:cxn ang="0">
                  <a:pos x="697" y="547"/>
                </a:cxn>
                <a:cxn ang="0">
                  <a:pos x="766" y="779"/>
                </a:cxn>
                <a:cxn ang="0">
                  <a:pos x="887" y="398"/>
                </a:cxn>
                <a:cxn ang="0">
                  <a:pos x="319" y="206"/>
                </a:cxn>
                <a:cxn ang="0">
                  <a:pos x="333" y="196"/>
                </a:cxn>
                <a:cxn ang="0">
                  <a:pos x="790" y="767"/>
                </a:cxn>
                <a:cxn ang="0">
                  <a:pos x="910" y="665"/>
                </a:cxn>
                <a:cxn ang="0">
                  <a:pos x="922" y="641"/>
                </a:cxn>
                <a:cxn ang="0">
                  <a:pos x="889" y="701"/>
                </a:cxn>
                <a:cxn ang="0">
                  <a:pos x="898" y="421"/>
                </a:cxn>
                <a:cxn ang="0">
                  <a:pos x="785" y="246"/>
                </a:cxn>
                <a:cxn ang="0">
                  <a:pos x="799" y="246"/>
                </a:cxn>
                <a:cxn ang="0">
                  <a:pos x="806" y="265"/>
                </a:cxn>
                <a:cxn ang="0">
                  <a:pos x="842" y="329"/>
                </a:cxn>
                <a:cxn ang="0">
                  <a:pos x="820" y="258"/>
                </a:cxn>
                <a:cxn ang="0">
                  <a:pos x="686" y="57"/>
                </a:cxn>
                <a:cxn ang="0">
                  <a:pos x="612" y="0"/>
                </a:cxn>
                <a:cxn ang="0">
                  <a:pos x="610" y="45"/>
                </a:cxn>
                <a:cxn ang="0">
                  <a:pos x="591" y="50"/>
                </a:cxn>
                <a:cxn ang="0">
                  <a:pos x="518" y="47"/>
                </a:cxn>
                <a:cxn ang="0">
                  <a:pos x="414" y="61"/>
                </a:cxn>
                <a:cxn ang="0">
                  <a:pos x="309" y="73"/>
                </a:cxn>
                <a:cxn ang="0">
                  <a:pos x="210" y="54"/>
                </a:cxn>
                <a:cxn ang="0">
                  <a:pos x="0" y="87"/>
                </a:cxn>
                <a:cxn ang="0">
                  <a:pos x="23" y="142"/>
                </a:cxn>
                <a:cxn ang="0">
                  <a:pos x="26" y="166"/>
                </a:cxn>
                <a:cxn ang="0">
                  <a:pos x="54" y="137"/>
                </a:cxn>
                <a:cxn ang="0">
                  <a:pos x="75" y="149"/>
                </a:cxn>
                <a:cxn ang="0">
                  <a:pos x="116" y="142"/>
                </a:cxn>
                <a:cxn ang="0">
                  <a:pos x="168" y="132"/>
                </a:cxn>
                <a:cxn ang="0">
                  <a:pos x="210" y="161"/>
                </a:cxn>
                <a:cxn ang="0">
                  <a:pos x="224" y="149"/>
                </a:cxn>
                <a:cxn ang="0">
                  <a:pos x="262" y="189"/>
                </a:cxn>
                <a:cxn ang="0">
                  <a:pos x="257" y="203"/>
                </a:cxn>
                <a:cxn ang="0">
                  <a:pos x="317" y="192"/>
                </a:cxn>
                <a:cxn ang="0">
                  <a:pos x="369" y="156"/>
                </a:cxn>
                <a:cxn ang="0">
                  <a:pos x="563" y="239"/>
                </a:cxn>
                <a:cxn ang="0">
                  <a:pos x="579" y="390"/>
                </a:cxn>
                <a:cxn ang="0">
                  <a:pos x="605" y="400"/>
                </a:cxn>
                <a:cxn ang="0">
                  <a:pos x="605" y="372"/>
                </a:cxn>
                <a:cxn ang="0">
                  <a:pos x="626" y="393"/>
                </a:cxn>
                <a:cxn ang="0">
                  <a:pos x="612" y="443"/>
                </a:cxn>
                <a:cxn ang="0">
                  <a:pos x="674" y="497"/>
                </a:cxn>
                <a:cxn ang="0">
                  <a:pos x="695" y="535"/>
                </a:cxn>
                <a:cxn ang="0">
                  <a:pos x="712" y="525"/>
                </a:cxn>
                <a:cxn ang="0">
                  <a:pos x="764" y="606"/>
                </a:cxn>
                <a:cxn ang="0">
                  <a:pos x="842" y="663"/>
                </a:cxn>
                <a:cxn ang="0">
                  <a:pos x="823" y="679"/>
                </a:cxn>
                <a:cxn ang="0">
                  <a:pos x="901" y="660"/>
                </a:cxn>
                <a:cxn ang="0">
                  <a:pos x="924" y="573"/>
                </a:cxn>
                <a:cxn ang="0">
                  <a:pos x="846" y="738"/>
                </a:cxn>
                <a:cxn ang="0">
                  <a:pos x="868" y="722"/>
                </a:cxn>
                <a:cxn ang="0">
                  <a:pos x="804" y="743"/>
                </a:cxn>
                <a:cxn ang="0">
                  <a:pos x="816" y="753"/>
                </a:cxn>
              </a:cxnLst>
              <a:rect l="0" t="0" r="r" b="b"/>
              <a:pathLst>
                <a:path w="927" h="779">
                  <a:moveTo>
                    <a:pt x="690" y="535"/>
                  </a:moveTo>
                  <a:lnTo>
                    <a:pt x="683" y="523"/>
                  </a:lnTo>
                  <a:lnTo>
                    <a:pt x="678" y="518"/>
                  </a:lnTo>
                  <a:lnTo>
                    <a:pt x="683" y="533"/>
                  </a:lnTo>
                  <a:lnTo>
                    <a:pt x="693" y="542"/>
                  </a:lnTo>
                  <a:lnTo>
                    <a:pt x="690" y="535"/>
                  </a:lnTo>
                  <a:close/>
                  <a:moveTo>
                    <a:pt x="686" y="547"/>
                  </a:moveTo>
                  <a:lnTo>
                    <a:pt x="678" y="540"/>
                  </a:lnTo>
                  <a:lnTo>
                    <a:pt x="681" y="547"/>
                  </a:lnTo>
                  <a:lnTo>
                    <a:pt x="686" y="549"/>
                  </a:lnTo>
                  <a:lnTo>
                    <a:pt x="695" y="551"/>
                  </a:lnTo>
                  <a:lnTo>
                    <a:pt x="697" y="547"/>
                  </a:lnTo>
                  <a:lnTo>
                    <a:pt x="688" y="547"/>
                  </a:lnTo>
                  <a:lnTo>
                    <a:pt x="686" y="547"/>
                  </a:lnTo>
                  <a:close/>
                  <a:moveTo>
                    <a:pt x="768" y="774"/>
                  </a:moveTo>
                  <a:lnTo>
                    <a:pt x="764" y="776"/>
                  </a:lnTo>
                  <a:lnTo>
                    <a:pt x="764" y="779"/>
                  </a:lnTo>
                  <a:lnTo>
                    <a:pt x="766" y="779"/>
                  </a:lnTo>
                  <a:lnTo>
                    <a:pt x="771" y="776"/>
                  </a:lnTo>
                  <a:lnTo>
                    <a:pt x="771" y="774"/>
                  </a:lnTo>
                  <a:lnTo>
                    <a:pt x="768" y="774"/>
                  </a:lnTo>
                  <a:close/>
                  <a:moveTo>
                    <a:pt x="875" y="388"/>
                  </a:moveTo>
                  <a:lnTo>
                    <a:pt x="889" y="407"/>
                  </a:lnTo>
                  <a:lnTo>
                    <a:pt x="887" y="398"/>
                  </a:lnTo>
                  <a:lnTo>
                    <a:pt x="858" y="353"/>
                  </a:lnTo>
                  <a:lnTo>
                    <a:pt x="851" y="341"/>
                  </a:lnTo>
                  <a:lnTo>
                    <a:pt x="844" y="334"/>
                  </a:lnTo>
                  <a:lnTo>
                    <a:pt x="856" y="357"/>
                  </a:lnTo>
                  <a:lnTo>
                    <a:pt x="875" y="388"/>
                  </a:lnTo>
                  <a:close/>
                  <a:moveTo>
                    <a:pt x="319" y="206"/>
                  </a:moveTo>
                  <a:lnTo>
                    <a:pt x="307" y="213"/>
                  </a:lnTo>
                  <a:lnTo>
                    <a:pt x="300" y="213"/>
                  </a:lnTo>
                  <a:lnTo>
                    <a:pt x="293" y="215"/>
                  </a:lnTo>
                  <a:lnTo>
                    <a:pt x="305" y="218"/>
                  </a:lnTo>
                  <a:lnTo>
                    <a:pt x="317" y="211"/>
                  </a:lnTo>
                  <a:lnTo>
                    <a:pt x="333" y="196"/>
                  </a:lnTo>
                  <a:lnTo>
                    <a:pt x="326" y="199"/>
                  </a:lnTo>
                  <a:lnTo>
                    <a:pt x="319" y="206"/>
                  </a:lnTo>
                  <a:close/>
                  <a:moveTo>
                    <a:pt x="790" y="755"/>
                  </a:moveTo>
                  <a:lnTo>
                    <a:pt x="787" y="762"/>
                  </a:lnTo>
                  <a:lnTo>
                    <a:pt x="783" y="769"/>
                  </a:lnTo>
                  <a:lnTo>
                    <a:pt x="790" y="767"/>
                  </a:lnTo>
                  <a:lnTo>
                    <a:pt x="794" y="765"/>
                  </a:lnTo>
                  <a:lnTo>
                    <a:pt x="792" y="760"/>
                  </a:lnTo>
                  <a:lnTo>
                    <a:pt x="790" y="755"/>
                  </a:lnTo>
                  <a:close/>
                  <a:moveTo>
                    <a:pt x="913" y="649"/>
                  </a:moveTo>
                  <a:lnTo>
                    <a:pt x="915" y="658"/>
                  </a:lnTo>
                  <a:lnTo>
                    <a:pt x="910" y="665"/>
                  </a:lnTo>
                  <a:lnTo>
                    <a:pt x="905" y="670"/>
                  </a:lnTo>
                  <a:lnTo>
                    <a:pt x="903" y="677"/>
                  </a:lnTo>
                  <a:lnTo>
                    <a:pt x="896" y="691"/>
                  </a:lnTo>
                  <a:lnTo>
                    <a:pt x="894" y="698"/>
                  </a:lnTo>
                  <a:lnTo>
                    <a:pt x="913" y="670"/>
                  </a:lnTo>
                  <a:lnTo>
                    <a:pt x="922" y="641"/>
                  </a:lnTo>
                  <a:lnTo>
                    <a:pt x="920" y="641"/>
                  </a:lnTo>
                  <a:lnTo>
                    <a:pt x="913" y="649"/>
                  </a:lnTo>
                  <a:close/>
                  <a:moveTo>
                    <a:pt x="887" y="708"/>
                  </a:moveTo>
                  <a:lnTo>
                    <a:pt x="889" y="705"/>
                  </a:lnTo>
                  <a:lnTo>
                    <a:pt x="891" y="701"/>
                  </a:lnTo>
                  <a:lnTo>
                    <a:pt x="889" y="701"/>
                  </a:lnTo>
                  <a:lnTo>
                    <a:pt x="887" y="708"/>
                  </a:lnTo>
                  <a:close/>
                  <a:moveTo>
                    <a:pt x="922" y="540"/>
                  </a:moveTo>
                  <a:lnTo>
                    <a:pt x="920" y="483"/>
                  </a:lnTo>
                  <a:lnTo>
                    <a:pt x="913" y="454"/>
                  </a:lnTo>
                  <a:lnTo>
                    <a:pt x="903" y="431"/>
                  </a:lnTo>
                  <a:lnTo>
                    <a:pt x="898" y="421"/>
                  </a:lnTo>
                  <a:lnTo>
                    <a:pt x="884" y="409"/>
                  </a:lnTo>
                  <a:lnTo>
                    <a:pt x="813" y="298"/>
                  </a:lnTo>
                  <a:lnTo>
                    <a:pt x="809" y="289"/>
                  </a:lnTo>
                  <a:lnTo>
                    <a:pt x="799" y="274"/>
                  </a:lnTo>
                  <a:lnTo>
                    <a:pt x="790" y="253"/>
                  </a:lnTo>
                  <a:lnTo>
                    <a:pt x="785" y="246"/>
                  </a:lnTo>
                  <a:lnTo>
                    <a:pt x="780" y="232"/>
                  </a:lnTo>
                  <a:lnTo>
                    <a:pt x="783" y="229"/>
                  </a:lnTo>
                  <a:lnTo>
                    <a:pt x="787" y="232"/>
                  </a:lnTo>
                  <a:lnTo>
                    <a:pt x="787" y="239"/>
                  </a:lnTo>
                  <a:lnTo>
                    <a:pt x="790" y="244"/>
                  </a:lnTo>
                  <a:lnTo>
                    <a:pt x="799" y="246"/>
                  </a:lnTo>
                  <a:lnTo>
                    <a:pt x="801" y="248"/>
                  </a:lnTo>
                  <a:lnTo>
                    <a:pt x="797" y="258"/>
                  </a:lnTo>
                  <a:lnTo>
                    <a:pt x="799" y="265"/>
                  </a:lnTo>
                  <a:lnTo>
                    <a:pt x="806" y="279"/>
                  </a:lnTo>
                  <a:lnTo>
                    <a:pt x="809" y="274"/>
                  </a:lnTo>
                  <a:lnTo>
                    <a:pt x="806" y="265"/>
                  </a:lnTo>
                  <a:lnTo>
                    <a:pt x="809" y="256"/>
                  </a:lnTo>
                  <a:lnTo>
                    <a:pt x="811" y="256"/>
                  </a:lnTo>
                  <a:lnTo>
                    <a:pt x="813" y="279"/>
                  </a:lnTo>
                  <a:lnTo>
                    <a:pt x="818" y="298"/>
                  </a:lnTo>
                  <a:lnTo>
                    <a:pt x="837" y="324"/>
                  </a:lnTo>
                  <a:lnTo>
                    <a:pt x="842" y="329"/>
                  </a:lnTo>
                  <a:lnTo>
                    <a:pt x="830" y="310"/>
                  </a:lnTo>
                  <a:lnTo>
                    <a:pt x="823" y="296"/>
                  </a:lnTo>
                  <a:lnTo>
                    <a:pt x="818" y="284"/>
                  </a:lnTo>
                  <a:lnTo>
                    <a:pt x="818" y="274"/>
                  </a:lnTo>
                  <a:lnTo>
                    <a:pt x="818" y="265"/>
                  </a:lnTo>
                  <a:lnTo>
                    <a:pt x="820" y="258"/>
                  </a:lnTo>
                  <a:lnTo>
                    <a:pt x="816" y="248"/>
                  </a:lnTo>
                  <a:lnTo>
                    <a:pt x="766" y="196"/>
                  </a:lnTo>
                  <a:lnTo>
                    <a:pt x="735" y="151"/>
                  </a:lnTo>
                  <a:lnTo>
                    <a:pt x="712" y="111"/>
                  </a:lnTo>
                  <a:lnTo>
                    <a:pt x="693" y="71"/>
                  </a:lnTo>
                  <a:lnTo>
                    <a:pt x="686" y="57"/>
                  </a:lnTo>
                  <a:lnTo>
                    <a:pt x="669" y="12"/>
                  </a:lnTo>
                  <a:lnTo>
                    <a:pt x="662" y="0"/>
                  </a:lnTo>
                  <a:lnTo>
                    <a:pt x="643" y="5"/>
                  </a:lnTo>
                  <a:lnTo>
                    <a:pt x="619" y="0"/>
                  </a:lnTo>
                  <a:lnTo>
                    <a:pt x="612" y="0"/>
                  </a:lnTo>
                  <a:lnTo>
                    <a:pt x="612" y="0"/>
                  </a:lnTo>
                  <a:lnTo>
                    <a:pt x="610" y="5"/>
                  </a:lnTo>
                  <a:lnTo>
                    <a:pt x="605" y="7"/>
                  </a:lnTo>
                  <a:lnTo>
                    <a:pt x="605" y="14"/>
                  </a:lnTo>
                  <a:lnTo>
                    <a:pt x="605" y="24"/>
                  </a:lnTo>
                  <a:lnTo>
                    <a:pt x="610" y="35"/>
                  </a:lnTo>
                  <a:lnTo>
                    <a:pt x="610" y="45"/>
                  </a:lnTo>
                  <a:lnTo>
                    <a:pt x="610" y="54"/>
                  </a:lnTo>
                  <a:lnTo>
                    <a:pt x="605" y="59"/>
                  </a:lnTo>
                  <a:lnTo>
                    <a:pt x="598" y="61"/>
                  </a:lnTo>
                  <a:lnTo>
                    <a:pt x="596" y="59"/>
                  </a:lnTo>
                  <a:lnTo>
                    <a:pt x="593" y="57"/>
                  </a:lnTo>
                  <a:lnTo>
                    <a:pt x="591" y="50"/>
                  </a:lnTo>
                  <a:lnTo>
                    <a:pt x="586" y="42"/>
                  </a:lnTo>
                  <a:lnTo>
                    <a:pt x="586" y="38"/>
                  </a:lnTo>
                  <a:lnTo>
                    <a:pt x="570" y="40"/>
                  </a:lnTo>
                  <a:lnTo>
                    <a:pt x="551" y="42"/>
                  </a:lnTo>
                  <a:lnTo>
                    <a:pt x="534" y="45"/>
                  </a:lnTo>
                  <a:lnTo>
                    <a:pt x="518" y="47"/>
                  </a:lnTo>
                  <a:lnTo>
                    <a:pt x="499" y="50"/>
                  </a:lnTo>
                  <a:lnTo>
                    <a:pt x="482" y="52"/>
                  </a:lnTo>
                  <a:lnTo>
                    <a:pt x="466" y="54"/>
                  </a:lnTo>
                  <a:lnTo>
                    <a:pt x="447" y="57"/>
                  </a:lnTo>
                  <a:lnTo>
                    <a:pt x="430" y="59"/>
                  </a:lnTo>
                  <a:lnTo>
                    <a:pt x="414" y="61"/>
                  </a:lnTo>
                  <a:lnTo>
                    <a:pt x="395" y="64"/>
                  </a:lnTo>
                  <a:lnTo>
                    <a:pt x="378" y="66"/>
                  </a:lnTo>
                  <a:lnTo>
                    <a:pt x="361" y="68"/>
                  </a:lnTo>
                  <a:lnTo>
                    <a:pt x="343" y="68"/>
                  </a:lnTo>
                  <a:lnTo>
                    <a:pt x="326" y="71"/>
                  </a:lnTo>
                  <a:lnTo>
                    <a:pt x="309" y="73"/>
                  </a:lnTo>
                  <a:lnTo>
                    <a:pt x="298" y="76"/>
                  </a:lnTo>
                  <a:lnTo>
                    <a:pt x="298" y="71"/>
                  </a:lnTo>
                  <a:lnTo>
                    <a:pt x="286" y="52"/>
                  </a:lnTo>
                  <a:lnTo>
                    <a:pt x="279" y="42"/>
                  </a:lnTo>
                  <a:lnTo>
                    <a:pt x="246" y="47"/>
                  </a:lnTo>
                  <a:lnTo>
                    <a:pt x="210" y="54"/>
                  </a:lnTo>
                  <a:lnTo>
                    <a:pt x="175" y="59"/>
                  </a:lnTo>
                  <a:lnTo>
                    <a:pt x="139" y="66"/>
                  </a:lnTo>
                  <a:lnTo>
                    <a:pt x="104" y="71"/>
                  </a:lnTo>
                  <a:lnTo>
                    <a:pt x="71" y="76"/>
                  </a:lnTo>
                  <a:lnTo>
                    <a:pt x="35" y="83"/>
                  </a:lnTo>
                  <a:lnTo>
                    <a:pt x="0" y="87"/>
                  </a:lnTo>
                  <a:lnTo>
                    <a:pt x="0" y="97"/>
                  </a:lnTo>
                  <a:lnTo>
                    <a:pt x="2" y="104"/>
                  </a:lnTo>
                  <a:lnTo>
                    <a:pt x="7" y="111"/>
                  </a:lnTo>
                  <a:lnTo>
                    <a:pt x="23" y="125"/>
                  </a:lnTo>
                  <a:lnTo>
                    <a:pt x="26" y="130"/>
                  </a:lnTo>
                  <a:lnTo>
                    <a:pt x="23" y="142"/>
                  </a:lnTo>
                  <a:lnTo>
                    <a:pt x="26" y="149"/>
                  </a:lnTo>
                  <a:lnTo>
                    <a:pt x="26" y="154"/>
                  </a:lnTo>
                  <a:lnTo>
                    <a:pt x="21" y="158"/>
                  </a:lnTo>
                  <a:lnTo>
                    <a:pt x="21" y="163"/>
                  </a:lnTo>
                  <a:lnTo>
                    <a:pt x="26" y="161"/>
                  </a:lnTo>
                  <a:lnTo>
                    <a:pt x="26" y="166"/>
                  </a:lnTo>
                  <a:lnTo>
                    <a:pt x="21" y="173"/>
                  </a:lnTo>
                  <a:lnTo>
                    <a:pt x="23" y="173"/>
                  </a:lnTo>
                  <a:lnTo>
                    <a:pt x="45" y="166"/>
                  </a:lnTo>
                  <a:lnTo>
                    <a:pt x="47" y="156"/>
                  </a:lnTo>
                  <a:lnTo>
                    <a:pt x="54" y="149"/>
                  </a:lnTo>
                  <a:lnTo>
                    <a:pt x="54" y="137"/>
                  </a:lnTo>
                  <a:lnTo>
                    <a:pt x="59" y="137"/>
                  </a:lnTo>
                  <a:lnTo>
                    <a:pt x="63" y="142"/>
                  </a:lnTo>
                  <a:lnTo>
                    <a:pt x="68" y="135"/>
                  </a:lnTo>
                  <a:lnTo>
                    <a:pt x="71" y="132"/>
                  </a:lnTo>
                  <a:lnTo>
                    <a:pt x="75" y="140"/>
                  </a:lnTo>
                  <a:lnTo>
                    <a:pt x="75" y="149"/>
                  </a:lnTo>
                  <a:lnTo>
                    <a:pt x="61" y="156"/>
                  </a:lnTo>
                  <a:lnTo>
                    <a:pt x="56" y="158"/>
                  </a:lnTo>
                  <a:lnTo>
                    <a:pt x="54" y="163"/>
                  </a:lnTo>
                  <a:lnTo>
                    <a:pt x="78" y="156"/>
                  </a:lnTo>
                  <a:lnTo>
                    <a:pt x="108" y="147"/>
                  </a:lnTo>
                  <a:lnTo>
                    <a:pt x="116" y="142"/>
                  </a:lnTo>
                  <a:lnTo>
                    <a:pt x="125" y="137"/>
                  </a:lnTo>
                  <a:lnTo>
                    <a:pt x="132" y="132"/>
                  </a:lnTo>
                  <a:lnTo>
                    <a:pt x="142" y="132"/>
                  </a:lnTo>
                  <a:lnTo>
                    <a:pt x="153" y="128"/>
                  </a:lnTo>
                  <a:lnTo>
                    <a:pt x="163" y="130"/>
                  </a:lnTo>
                  <a:lnTo>
                    <a:pt x="168" y="132"/>
                  </a:lnTo>
                  <a:lnTo>
                    <a:pt x="170" y="137"/>
                  </a:lnTo>
                  <a:lnTo>
                    <a:pt x="156" y="137"/>
                  </a:lnTo>
                  <a:lnTo>
                    <a:pt x="134" y="144"/>
                  </a:lnTo>
                  <a:lnTo>
                    <a:pt x="165" y="147"/>
                  </a:lnTo>
                  <a:lnTo>
                    <a:pt x="203" y="156"/>
                  </a:lnTo>
                  <a:lnTo>
                    <a:pt x="210" y="161"/>
                  </a:lnTo>
                  <a:lnTo>
                    <a:pt x="212" y="161"/>
                  </a:lnTo>
                  <a:lnTo>
                    <a:pt x="215" y="156"/>
                  </a:lnTo>
                  <a:lnTo>
                    <a:pt x="215" y="151"/>
                  </a:lnTo>
                  <a:lnTo>
                    <a:pt x="220" y="144"/>
                  </a:lnTo>
                  <a:lnTo>
                    <a:pt x="229" y="142"/>
                  </a:lnTo>
                  <a:lnTo>
                    <a:pt x="224" y="149"/>
                  </a:lnTo>
                  <a:lnTo>
                    <a:pt x="224" y="156"/>
                  </a:lnTo>
                  <a:lnTo>
                    <a:pt x="229" y="161"/>
                  </a:lnTo>
                  <a:lnTo>
                    <a:pt x="229" y="163"/>
                  </a:lnTo>
                  <a:lnTo>
                    <a:pt x="224" y="166"/>
                  </a:lnTo>
                  <a:lnTo>
                    <a:pt x="246" y="180"/>
                  </a:lnTo>
                  <a:lnTo>
                    <a:pt x="262" y="189"/>
                  </a:lnTo>
                  <a:lnTo>
                    <a:pt x="269" y="199"/>
                  </a:lnTo>
                  <a:lnTo>
                    <a:pt x="269" y="203"/>
                  </a:lnTo>
                  <a:lnTo>
                    <a:pt x="267" y="206"/>
                  </a:lnTo>
                  <a:lnTo>
                    <a:pt x="262" y="201"/>
                  </a:lnTo>
                  <a:lnTo>
                    <a:pt x="257" y="194"/>
                  </a:lnTo>
                  <a:lnTo>
                    <a:pt x="257" y="203"/>
                  </a:lnTo>
                  <a:lnTo>
                    <a:pt x="265" y="213"/>
                  </a:lnTo>
                  <a:lnTo>
                    <a:pt x="269" y="213"/>
                  </a:lnTo>
                  <a:lnTo>
                    <a:pt x="283" y="208"/>
                  </a:lnTo>
                  <a:lnTo>
                    <a:pt x="300" y="203"/>
                  </a:lnTo>
                  <a:lnTo>
                    <a:pt x="307" y="199"/>
                  </a:lnTo>
                  <a:lnTo>
                    <a:pt x="317" y="192"/>
                  </a:lnTo>
                  <a:lnTo>
                    <a:pt x="326" y="192"/>
                  </a:lnTo>
                  <a:lnTo>
                    <a:pt x="350" y="170"/>
                  </a:lnTo>
                  <a:lnTo>
                    <a:pt x="361" y="168"/>
                  </a:lnTo>
                  <a:lnTo>
                    <a:pt x="369" y="166"/>
                  </a:lnTo>
                  <a:lnTo>
                    <a:pt x="371" y="163"/>
                  </a:lnTo>
                  <a:lnTo>
                    <a:pt x="369" y="156"/>
                  </a:lnTo>
                  <a:lnTo>
                    <a:pt x="369" y="151"/>
                  </a:lnTo>
                  <a:lnTo>
                    <a:pt x="373" y="144"/>
                  </a:lnTo>
                  <a:lnTo>
                    <a:pt x="402" y="135"/>
                  </a:lnTo>
                  <a:lnTo>
                    <a:pt x="442" y="149"/>
                  </a:lnTo>
                  <a:lnTo>
                    <a:pt x="496" y="201"/>
                  </a:lnTo>
                  <a:lnTo>
                    <a:pt x="563" y="239"/>
                  </a:lnTo>
                  <a:lnTo>
                    <a:pt x="579" y="258"/>
                  </a:lnTo>
                  <a:lnTo>
                    <a:pt x="581" y="267"/>
                  </a:lnTo>
                  <a:lnTo>
                    <a:pt x="581" y="272"/>
                  </a:lnTo>
                  <a:lnTo>
                    <a:pt x="586" y="308"/>
                  </a:lnTo>
                  <a:lnTo>
                    <a:pt x="581" y="341"/>
                  </a:lnTo>
                  <a:lnTo>
                    <a:pt x="579" y="390"/>
                  </a:lnTo>
                  <a:lnTo>
                    <a:pt x="584" y="400"/>
                  </a:lnTo>
                  <a:lnTo>
                    <a:pt x="589" y="405"/>
                  </a:lnTo>
                  <a:lnTo>
                    <a:pt x="593" y="407"/>
                  </a:lnTo>
                  <a:lnTo>
                    <a:pt x="596" y="402"/>
                  </a:lnTo>
                  <a:lnTo>
                    <a:pt x="603" y="402"/>
                  </a:lnTo>
                  <a:lnTo>
                    <a:pt x="605" y="400"/>
                  </a:lnTo>
                  <a:lnTo>
                    <a:pt x="605" y="395"/>
                  </a:lnTo>
                  <a:lnTo>
                    <a:pt x="605" y="383"/>
                  </a:lnTo>
                  <a:lnTo>
                    <a:pt x="600" y="381"/>
                  </a:lnTo>
                  <a:lnTo>
                    <a:pt x="596" y="374"/>
                  </a:lnTo>
                  <a:lnTo>
                    <a:pt x="598" y="369"/>
                  </a:lnTo>
                  <a:lnTo>
                    <a:pt x="605" y="372"/>
                  </a:lnTo>
                  <a:lnTo>
                    <a:pt x="615" y="381"/>
                  </a:lnTo>
                  <a:lnTo>
                    <a:pt x="617" y="381"/>
                  </a:lnTo>
                  <a:lnTo>
                    <a:pt x="622" y="376"/>
                  </a:lnTo>
                  <a:lnTo>
                    <a:pt x="626" y="379"/>
                  </a:lnTo>
                  <a:lnTo>
                    <a:pt x="629" y="383"/>
                  </a:lnTo>
                  <a:lnTo>
                    <a:pt x="626" y="393"/>
                  </a:lnTo>
                  <a:lnTo>
                    <a:pt x="619" y="405"/>
                  </a:lnTo>
                  <a:lnTo>
                    <a:pt x="607" y="426"/>
                  </a:lnTo>
                  <a:lnTo>
                    <a:pt x="603" y="428"/>
                  </a:lnTo>
                  <a:lnTo>
                    <a:pt x="600" y="433"/>
                  </a:lnTo>
                  <a:lnTo>
                    <a:pt x="607" y="438"/>
                  </a:lnTo>
                  <a:lnTo>
                    <a:pt x="612" y="443"/>
                  </a:lnTo>
                  <a:lnTo>
                    <a:pt x="641" y="480"/>
                  </a:lnTo>
                  <a:lnTo>
                    <a:pt x="652" y="495"/>
                  </a:lnTo>
                  <a:lnTo>
                    <a:pt x="662" y="502"/>
                  </a:lnTo>
                  <a:lnTo>
                    <a:pt x="667" y="502"/>
                  </a:lnTo>
                  <a:lnTo>
                    <a:pt x="674" y="502"/>
                  </a:lnTo>
                  <a:lnTo>
                    <a:pt x="674" y="497"/>
                  </a:lnTo>
                  <a:lnTo>
                    <a:pt x="671" y="490"/>
                  </a:lnTo>
                  <a:lnTo>
                    <a:pt x="681" y="485"/>
                  </a:lnTo>
                  <a:lnTo>
                    <a:pt x="690" y="483"/>
                  </a:lnTo>
                  <a:lnTo>
                    <a:pt x="686" y="492"/>
                  </a:lnTo>
                  <a:lnTo>
                    <a:pt x="688" y="516"/>
                  </a:lnTo>
                  <a:lnTo>
                    <a:pt x="695" y="535"/>
                  </a:lnTo>
                  <a:lnTo>
                    <a:pt x="700" y="535"/>
                  </a:lnTo>
                  <a:lnTo>
                    <a:pt x="704" y="533"/>
                  </a:lnTo>
                  <a:lnTo>
                    <a:pt x="707" y="523"/>
                  </a:lnTo>
                  <a:lnTo>
                    <a:pt x="712" y="516"/>
                  </a:lnTo>
                  <a:lnTo>
                    <a:pt x="716" y="514"/>
                  </a:lnTo>
                  <a:lnTo>
                    <a:pt x="712" y="525"/>
                  </a:lnTo>
                  <a:lnTo>
                    <a:pt x="707" y="540"/>
                  </a:lnTo>
                  <a:lnTo>
                    <a:pt x="709" y="542"/>
                  </a:lnTo>
                  <a:lnTo>
                    <a:pt x="716" y="544"/>
                  </a:lnTo>
                  <a:lnTo>
                    <a:pt x="730" y="580"/>
                  </a:lnTo>
                  <a:lnTo>
                    <a:pt x="745" y="599"/>
                  </a:lnTo>
                  <a:lnTo>
                    <a:pt x="764" y="606"/>
                  </a:lnTo>
                  <a:lnTo>
                    <a:pt x="787" y="608"/>
                  </a:lnTo>
                  <a:lnTo>
                    <a:pt x="792" y="620"/>
                  </a:lnTo>
                  <a:lnTo>
                    <a:pt x="809" y="637"/>
                  </a:lnTo>
                  <a:lnTo>
                    <a:pt x="825" y="660"/>
                  </a:lnTo>
                  <a:lnTo>
                    <a:pt x="832" y="663"/>
                  </a:lnTo>
                  <a:lnTo>
                    <a:pt x="842" y="663"/>
                  </a:lnTo>
                  <a:lnTo>
                    <a:pt x="846" y="667"/>
                  </a:lnTo>
                  <a:lnTo>
                    <a:pt x="846" y="675"/>
                  </a:lnTo>
                  <a:lnTo>
                    <a:pt x="827" y="665"/>
                  </a:lnTo>
                  <a:lnTo>
                    <a:pt x="825" y="667"/>
                  </a:lnTo>
                  <a:lnTo>
                    <a:pt x="823" y="672"/>
                  </a:lnTo>
                  <a:lnTo>
                    <a:pt x="823" y="679"/>
                  </a:lnTo>
                  <a:lnTo>
                    <a:pt x="830" y="689"/>
                  </a:lnTo>
                  <a:lnTo>
                    <a:pt x="842" y="686"/>
                  </a:lnTo>
                  <a:lnTo>
                    <a:pt x="858" y="677"/>
                  </a:lnTo>
                  <a:lnTo>
                    <a:pt x="872" y="677"/>
                  </a:lnTo>
                  <a:lnTo>
                    <a:pt x="891" y="663"/>
                  </a:lnTo>
                  <a:lnTo>
                    <a:pt x="901" y="660"/>
                  </a:lnTo>
                  <a:lnTo>
                    <a:pt x="910" y="646"/>
                  </a:lnTo>
                  <a:lnTo>
                    <a:pt x="913" y="632"/>
                  </a:lnTo>
                  <a:lnTo>
                    <a:pt x="913" y="608"/>
                  </a:lnTo>
                  <a:lnTo>
                    <a:pt x="917" y="589"/>
                  </a:lnTo>
                  <a:lnTo>
                    <a:pt x="922" y="573"/>
                  </a:lnTo>
                  <a:lnTo>
                    <a:pt x="924" y="573"/>
                  </a:lnTo>
                  <a:lnTo>
                    <a:pt x="924" y="575"/>
                  </a:lnTo>
                  <a:lnTo>
                    <a:pt x="927" y="577"/>
                  </a:lnTo>
                  <a:lnTo>
                    <a:pt x="922" y="540"/>
                  </a:lnTo>
                  <a:close/>
                  <a:moveTo>
                    <a:pt x="837" y="741"/>
                  </a:moveTo>
                  <a:lnTo>
                    <a:pt x="842" y="743"/>
                  </a:lnTo>
                  <a:lnTo>
                    <a:pt x="846" y="738"/>
                  </a:lnTo>
                  <a:lnTo>
                    <a:pt x="853" y="736"/>
                  </a:lnTo>
                  <a:lnTo>
                    <a:pt x="858" y="731"/>
                  </a:lnTo>
                  <a:lnTo>
                    <a:pt x="842" y="738"/>
                  </a:lnTo>
                  <a:lnTo>
                    <a:pt x="837" y="741"/>
                  </a:lnTo>
                  <a:close/>
                  <a:moveTo>
                    <a:pt x="872" y="717"/>
                  </a:moveTo>
                  <a:lnTo>
                    <a:pt x="868" y="722"/>
                  </a:lnTo>
                  <a:lnTo>
                    <a:pt x="868" y="722"/>
                  </a:lnTo>
                  <a:lnTo>
                    <a:pt x="870" y="722"/>
                  </a:lnTo>
                  <a:lnTo>
                    <a:pt x="875" y="720"/>
                  </a:lnTo>
                  <a:lnTo>
                    <a:pt x="875" y="717"/>
                  </a:lnTo>
                  <a:lnTo>
                    <a:pt x="872" y="717"/>
                  </a:lnTo>
                  <a:close/>
                  <a:moveTo>
                    <a:pt x="804" y="743"/>
                  </a:moveTo>
                  <a:lnTo>
                    <a:pt x="804" y="746"/>
                  </a:lnTo>
                  <a:lnTo>
                    <a:pt x="811" y="753"/>
                  </a:lnTo>
                  <a:lnTo>
                    <a:pt x="811" y="757"/>
                  </a:lnTo>
                  <a:lnTo>
                    <a:pt x="813" y="757"/>
                  </a:lnTo>
                  <a:lnTo>
                    <a:pt x="816" y="755"/>
                  </a:lnTo>
                  <a:lnTo>
                    <a:pt x="816" y="753"/>
                  </a:lnTo>
                  <a:lnTo>
                    <a:pt x="816" y="750"/>
                  </a:lnTo>
                  <a:lnTo>
                    <a:pt x="804" y="743"/>
                  </a:lnTo>
                  <a:close/>
                </a:path>
              </a:pathLst>
            </a:custGeom>
            <a:solidFill>
              <a:schemeClr val="bg1"/>
            </a:solidFill>
            <a:ln w="6350">
              <a:solidFill>
                <a:srgbClr val="3769FF"/>
              </a:solidFill>
              <a:round/>
              <a:headEnd/>
              <a:tailEnd/>
            </a:ln>
          </p:spPr>
          <p:txBody>
            <a:bodyPr lIns="685621" tIns="0" rIns="0" bIns="45708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70" name="Delaware">
              <a:extLst>
                <a:ext uri="{FF2B5EF4-FFF2-40B4-BE49-F238E27FC236}">
                  <a16:creationId xmlns:a16="http://schemas.microsoft.com/office/drawing/2014/main" id="{0B5C05AD-EE1F-BB60-ED72-0AECFDA5DB8A}"/>
                </a:ext>
              </a:extLst>
            </p:cNvPr>
            <p:cNvSpPr>
              <a:spLocks noChangeAspect="1"/>
            </p:cNvSpPr>
            <p:nvPr/>
          </p:nvSpPr>
          <p:spPr bwMode="gray">
            <a:xfrm>
              <a:off x="10249755" y="3102391"/>
              <a:ext cx="165804" cy="268258"/>
            </a:xfrm>
            <a:custGeom>
              <a:avLst/>
              <a:gdLst/>
              <a:ahLst/>
              <a:cxnLst>
                <a:cxn ang="0">
                  <a:pos x="99" y="139"/>
                </a:cxn>
                <a:cxn ang="0">
                  <a:pos x="97" y="146"/>
                </a:cxn>
                <a:cxn ang="0">
                  <a:pos x="104" y="142"/>
                </a:cxn>
                <a:cxn ang="0">
                  <a:pos x="106" y="144"/>
                </a:cxn>
                <a:cxn ang="0">
                  <a:pos x="113" y="151"/>
                </a:cxn>
                <a:cxn ang="0">
                  <a:pos x="116" y="158"/>
                </a:cxn>
                <a:cxn ang="0">
                  <a:pos x="104" y="161"/>
                </a:cxn>
                <a:cxn ang="0">
                  <a:pos x="85" y="168"/>
                </a:cxn>
                <a:cxn ang="0">
                  <a:pos x="64" y="175"/>
                </a:cxn>
                <a:cxn ang="0">
                  <a:pos x="54" y="177"/>
                </a:cxn>
                <a:cxn ang="0">
                  <a:pos x="54" y="177"/>
                </a:cxn>
                <a:cxn ang="0">
                  <a:pos x="54" y="177"/>
                </a:cxn>
                <a:cxn ang="0">
                  <a:pos x="52" y="177"/>
                </a:cxn>
                <a:cxn ang="0">
                  <a:pos x="52" y="177"/>
                </a:cxn>
                <a:cxn ang="0">
                  <a:pos x="52" y="177"/>
                </a:cxn>
                <a:cxn ang="0">
                  <a:pos x="52" y="177"/>
                </a:cxn>
                <a:cxn ang="0">
                  <a:pos x="52" y="177"/>
                </a:cxn>
                <a:cxn ang="0">
                  <a:pos x="52" y="177"/>
                </a:cxn>
                <a:cxn ang="0">
                  <a:pos x="45" y="158"/>
                </a:cxn>
                <a:cxn ang="0">
                  <a:pos x="40" y="139"/>
                </a:cxn>
                <a:cxn ang="0">
                  <a:pos x="33" y="120"/>
                </a:cxn>
                <a:cxn ang="0">
                  <a:pos x="26" y="101"/>
                </a:cxn>
                <a:cxn ang="0">
                  <a:pos x="19" y="80"/>
                </a:cxn>
                <a:cxn ang="0">
                  <a:pos x="14" y="61"/>
                </a:cxn>
                <a:cxn ang="0">
                  <a:pos x="7" y="42"/>
                </a:cxn>
                <a:cxn ang="0">
                  <a:pos x="0" y="23"/>
                </a:cxn>
                <a:cxn ang="0">
                  <a:pos x="4" y="11"/>
                </a:cxn>
                <a:cxn ang="0">
                  <a:pos x="7" y="7"/>
                </a:cxn>
                <a:cxn ang="0">
                  <a:pos x="9" y="4"/>
                </a:cxn>
                <a:cxn ang="0">
                  <a:pos x="21" y="0"/>
                </a:cxn>
                <a:cxn ang="0">
                  <a:pos x="30" y="2"/>
                </a:cxn>
                <a:cxn ang="0">
                  <a:pos x="28" y="7"/>
                </a:cxn>
                <a:cxn ang="0">
                  <a:pos x="26" y="16"/>
                </a:cxn>
                <a:cxn ang="0">
                  <a:pos x="21" y="28"/>
                </a:cxn>
                <a:cxn ang="0">
                  <a:pos x="23" y="33"/>
                </a:cxn>
                <a:cxn ang="0">
                  <a:pos x="26" y="37"/>
                </a:cxn>
                <a:cxn ang="0">
                  <a:pos x="28" y="47"/>
                </a:cxn>
                <a:cxn ang="0">
                  <a:pos x="35" y="54"/>
                </a:cxn>
                <a:cxn ang="0">
                  <a:pos x="49" y="66"/>
                </a:cxn>
                <a:cxn ang="0">
                  <a:pos x="59" y="90"/>
                </a:cxn>
                <a:cxn ang="0">
                  <a:pos x="71" y="104"/>
                </a:cxn>
                <a:cxn ang="0">
                  <a:pos x="87" y="118"/>
                </a:cxn>
                <a:cxn ang="0">
                  <a:pos x="99" y="120"/>
                </a:cxn>
                <a:cxn ang="0">
                  <a:pos x="101" y="125"/>
                </a:cxn>
                <a:cxn ang="0">
                  <a:pos x="99" y="139"/>
                </a:cxn>
              </a:cxnLst>
              <a:rect l="0" t="0" r="r" b="b"/>
              <a:pathLst>
                <a:path w="116" h="177">
                  <a:moveTo>
                    <a:pt x="99" y="139"/>
                  </a:moveTo>
                  <a:lnTo>
                    <a:pt x="97" y="146"/>
                  </a:lnTo>
                  <a:lnTo>
                    <a:pt x="104" y="142"/>
                  </a:lnTo>
                  <a:lnTo>
                    <a:pt x="106" y="144"/>
                  </a:lnTo>
                  <a:lnTo>
                    <a:pt x="113" y="151"/>
                  </a:lnTo>
                  <a:lnTo>
                    <a:pt x="116" y="158"/>
                  </a:lnTo>
                  <a:lnTo>
                    <a:pt x="104" y="161"/>
                  </a:lnTo>
                  <a:lnTo>
                    <a:pt x="85" y="168"/>
                  </a:lnTo>
                  <a:lnTo>
                    <a:pt x="64" y="175"/>
                  </a:lnTo>
                  <a:lnTo>
                    <a:pt x="54" y="177"/>
                  </a:lnTo>
                  <a:lnTo>
                    <a:pt x="54" y="177"/>
                  </a:lnTo>
                  <a:lnTo>
                    <a:pt x="54" y="177"/>
                  </a:lnTo>
                  <a:lnTo>
                    <a:pt x="52" y="177"/>
                  </a:lnTo>
                  <a:lnTo>
                    <a:pt x="52" y="177"/>
                  </a:lnTo>
                  <a:lnTo>
                    <a:pt x="52" y="177"/>
                  </a:lnTo>
                  <a:lnTo>
                    <a:pt x="52" y="177"/>
                  </a:lnTo>
                  <a:lnTo>
                    <a:pt x="52" y="177"/>
                  </a:lnTo>
                  <a:lnTo>
                    <a:pt x="52" y="177"/>
                  </a:lnTo>
                  <a:lnTo>
                    <a:pt x="45" y="158"/>
                  </a:lnTo>
                  <a:lnTo>
                    <a:pt x="40" y="139"/>
                  </a:lnTo>
                  <a:lnTo>
                    <a:pt x="33" y="120"/>
                  </a:lnTo>
                  <a:lnTo>
                    <a:pt x="26" y="101"/>
                  </a:lnTo>
                  <a:lnTo>
                    <a:pt x="19" y="80"/>
                  </a:lnTo>
                  <a:lnTo>
                    <a:pt x="14" y="61"/>
                  </a:lnTo>
                  <a:lnTo>
                    <a:pt x="7" y="42"/>
                  </a:lnTo>
                  <a:lnTo>
                    <a:pt x="0" y="23"/>
                  </a:lnTo>
                  <a:lnTo>
                    <a:pt x="4" y="11"/>
                  </a:lnTo>
                  <a:lnTo>
                    <a:pt x="7" y="7"/>
                  </a:lnTo>
                  <a:lnTo>
                    <a:pt x="9" y="4"/>
                  </a:lnTo>
                  <a:lnTo>
                    <a:pt x="21" y="0"/>
                  </a:lnTo>
                  <a:lnTo>
                    <a:pt x="30" y="2"/>
                  </a:lnTo>
                  <a:lnTo>
                    <a:pt x="28" y="7"/>
                  </a:lnTo>
                  <a:lnTo>
                    <a:pt x="26" y="16"/>
                  </a:lnTo>
                  <a:lnTo>
                    <a:pt x="21" y="28"/>
                  </a:lnTo>
                  <a:lnTo>
                    <a:pt x="23" y="33"/>
                  </a:lnTo>
                  <a:lnTo>
                    <a:pt x="26" y="37"/>
                  </a:lnTo>
                  <a:lnTo>
                    <a:pt x="28" y="47"/>
                  </a:lnTo>
                  <a:lnTo>
                    <a:pt x="35" y="54"/>
                  </a:lnTo>
                  <a:lnTo>
                    <a:pt x="49" y="66"/>
                  </a:lnTo>
                  <a:lnTo>
                    <a:pt x="59" y="90"/>
                  </a:lnTo>
                  <a:lnTo>
                    <a:pt x="71" y="104"/>
                  </a:lnTo>
                  <a:lnTo>
                    <a:pt x="87" y="118"/>
                  </a:lnTo>
                  <a:lnTo>
                    <a:pt x="99" y="120"/>
                  </a:lnTo>
                  <a:lnTo>
                    <a:pt x="101" y="125"/>
                  </a:lnTo>
                  <a:lnTo>
                    <a:pt x="99" y="139"/>
                  </a:lnTo>
                  <a:close/>
                </a:path>
              </a:pathLst>
            </a:custGeom>
            <a:solidFill>
              <a:schemeClr val="bg1"/>
            </a:solidFill>
            <a:ln w="6350">
              <a:solidFill>
                <a:srgbClr val="3769FF"/>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71" name="Alabama">
              <a:extLst>
                <a:ext uri="{FF2B5EF4-FFF2-40B4-BE49-F238E27FC236}">
                  <a16:creationId xmlns:a16="http://schemas.microsoft.com/office/drawing/2014/main" id="{32A3FD1A-0EF9-B3F7-79EF-28340614C6B1}"/>
                </a:ext>
              </a:extLst>
            </p:cNvPr>
            <p:cNvSpPr>
              <a:spLocks noChangeAspect="1" noEditPoints="1"/>
            </p:cNvSpPr>
            <p:nvPr/>
          </p:nvSpPr>
          <p:spPr bwMode="gray">
            <a:xfrm>
              <a:off x="8677481" y="4375478"/>
              <a:ext cx="581741" cy="976034"/>
            </a:xfrm>
            <a:custGeom>
              <a:avLst/>
              <a:gdLst/>
              <a:ahLst/>
              <a:cxnLst>
                <a:cxn ang="0">
                  <a:pos x="393" y="457"/>
                </a:cxn>
                <a:cxn ang="0">
                  <a:pos x="388" y="414"/>
                </a:cxn>
                <a:cxn ang="0">
                  <a:pos x="381" y="398"/>
                </a:cxn>
                <a:cxn ang="0">
                  <a:pos x="381" y="362"/>
                </a:cxn>
                <a:cxn ang="0">
                  <a:pos x="383" y="348"/>
                </a:cxn>
                <a:cxn ang="0">
                  <a:pos x="393" y="334"/>
                </a:cxn>
                <a:cxn ang="0">
                  <a:pos x="385" y="327"/>
                </a:cxn>
                <a:cxn ang="0">
                  <a:pos x="383" y="315"/>
                </a:cxn>
                <a:cxn ang="0">
                  <a:pos x="357" y="268"/>
                </a:cxn>
                <a:cxn ang="0">
                  <a:pos x="350" y="251"/>
                </a:cxn>
                <a:cxn ang="0">
                  <a:pos x="329" y="187"/>
                </a:cxn>
                <a:cxn ang="0">
                  <a:pos x="317" y="156"/>
                </a:cxn>
                <a:cxn ang="0">
                  <a:pos x="307" y="125"/>
                </a:cxn>
                <a:cxn ang="0">
                  <a:pos x="298" y="95"/>
                </a:cxn>
                <a:cxn ang="0">
                  <a:pos x="286" y="64"/>
                </a:cxn>
                <a:cxn ang="0">
                  <a:pos x="277" y="31"/>
                </a:cxn>
                <a:cxn ang="0">
                  <a:pos x="248" y="2"/>
                </a:cxn>
                <a:cxn ang="0">
                  <a:pos x="215" y="9"/>
                </a:cxn>
                <a:cxn ang="0">
                  <a:pos x="182" y="14"/>
                </a:cxn>
                <a:cxn ang="0">
                  <a:pos x="149" y="19"/>
                </a:cxn>
                <a:cxn ang="0">
                  <a:pos x="116" y="24"/>
                </a:cxn>
                <a:cxn ang="0">
                  <a:pos x="83" y="28"/>
                </a:cxn>
                <a:cxn ang="0">
                  <a:pos x="50" y="33"/>
                </a:cxn>
                <a:cxn ang="0">
                  <a:pos x="16" y="38"/>
                </a:cxn>
                <a:cxn ang="0">
                  <a:pos x="0" y="40"/>
                </a:cxn>
                <a:cxn ang="0">
                  <a:pos x="2" y="43"/>
                </a:cxn>
                <a:cxn ang="0">
                  <a:pos x="14" y="52"/>
                </a:cxn>
                <a:cxn ang="0">
                  <a:pos x="14" y="59"/>
                </a:cxn>
                <a:cxn ang="0">
                  <a:pos x="14" y="107"/>
                </a:cxn>
                <a:cxn ang="0">
                  <a:pos x="14" y="154"/>
                </a:cxn>
                <a:cxn ang="0">
                  <a:pos x="16" y="201"/>
                </a:cxn>
                <a:cxn ang="0">
                  <a:pos x="16" y="249"/>
                </a:cxn>
                <a:cxn ang="0">
                  <a:pos x="16" y="296"/>
                </a:cxn>
                <a:cxn ang="0">
                  <a:pos x="16" y="343"/>
                </a:cxn>
                <a:cxn ang="0">
                  <a:pos x="16" y="391"/>
                </a:cxn>
                <a:cxn ang="0">
                  <a:pos x="19" y="438"/>
                </a:cxn>
                <a:cxn ang="0">
                  <a:pos x="31" y="509"/>
                </a:cxn>
                <a:cxn ang="0">
                  <a:pos x="38" y="556"/>
                </a:cxn>
                <a:cxn ang="0">
                  <a:pos x="45" y="604"/>
                </a:cxn>
                <a:cxn ang="0">
                  <a:pos x="54" y="627"/>
                </a:cxn>
                <a:cxn ang="0">
                  <a:pos x="78" y="625"/>
                </a:cxn>
                <a:cxn ang="0">
                  <a:pos x="83" y="599"/>
                </a:cxn>
                <a:cxn ang="0">
                  <a:pos x="87" y="582"/>
                </a:cxn>
                <a:cxn ang="0">
                  <a:pos x="99" y="597"/>
                </a:cxn>
                <a:cxn ang="0">
                  <a:pos x="104" y="616"/>
                </a:cxn>
                <a:cxn ang="0">
                  <a:pos x="113" y="623"/>
                </a:cxn>
                <a:cxn ang="0">
                  <a:pos x="106" y="634"/>
                </a:cxn>
                <a:cxn ang="0">
                  <a:pos x="95" y="639"/>
                </a:cxn>
                <a:cxn ang="0">
                  <a:pos x="147" y="616"/>
                </a:cxn>
                <a:cxn ang="0">
                  <a:pos x="149" y="608"/>
                </a:cxn>
                <a:cxn ang="0">
                  <a:pos x="154" y="599"/>
                </a:cxn>
                <a:cxn ang="0">
                  <a:pos x="154" y="580"/>
                </a:cxn>
                <a:cxn ang="0">
                  <a:pos x="135" y="561"/>
                </a:cxn>
                <a:cxn ang="0">
                  <a:pos x="128" y="547"/>
                </a:cxn>
                <a:cxn ang="0">
                  <a:pos x="163" y="533"/>
                </a:cxn>
                <a:cxn ang="0">
                  <a:pos x="232" y="521"/>
                </a:cxn>
                <a:cxn ang="0">
                  <a:pos x="303" y="509"/>
                </a:cxn>
                <a:cxn ang="0">
                  <a:pos x="374" y="497"/>
                </a:cxn>
                <a:cxn ang="0">
                  <a:pos x="400" y="478"/>
                </a:cxn>
                <a:cxn ang="0">
                  <a:pos x="61" y="644"/>
                </a:cxn>
                <a:cxn ang="0">
                  <a:pos x="78" y="642"/>
                </a:cxn>
                <a:cxn ang="0">
                  <a:pos x="83" y="637"/>
                </a:cxn>
              </a:cxnLst>
              <a:rect l="0" t="0" r="r" b="b"/>
              <a:pathLst>
                <a:path w="407" h="644">
                  <a:moveTo>
                    <a:pt x="400" y="478"/>
                  </a:moveTo>
                  <a:lnTo>
                    <a:pt x="393" y="457"/>
                  </a:lnTo>
                  <a:lnTo>
                    <a:pt x="393" y="421"/>
                  </a:lnTo>
                  <a:lnTo>
                    <a:pt x="388" y="414"/>
                  </a:lnTo>
                  <a:lnTo>
                    <a:pt x="388" y="414"/>
                  </a:lnTo>
                  <a:lnTo>
                    <a:pt x="381" y="398"/>
                  </a:lnTo>
                  <a:lnTo>
                    <a:pt x="378" y="384"/>
                  </a:lnTo>
                  <a:lnTo>
                    <a:pt x="381" y="362"/>
                  </a:lnTo>
                  <a:lnTo>
                    <a:pt x="381" y="362"/>
                  </a:lnTo>
                  <a:lnTo>
                    <a:pt x="383" y="348"/>
                  </a:lnTo>
                  <a:lnTo>
                    <a:pt x="385" y="341"/>
                  </a:lnTo>
                  <a:lnTo>
                    <a:pt x="393" y="334"/>
                  </a:lnTo>
                  <a:lnTo>
                    <a:pt x="393" y="329"/>
                  </a:lnTo>
                  <a:lnTo>
                    <a:pt x="385" y="327"/>
                  </a:lnTo>
                  <a:lnTo>
                    <a:pt x="383" y="320"/>
                  </a:lnTo>
                  <a:lnTo>
                    <a:pt x="383" y="315"/>
                  </a:lnTo>
                  <a:lnTo>
                    <a:pt x="378" y="301"/>
                  </a:lnTo>
                  <a:lnTo>
                    <a:pt x="357" y="268"/>
                  </a:lnTo>
                  <a:lnTo>
                    <a:pt x="352" y="256"/>
                  </a:lnTo>
                  <a:lnTo>
                    <a:pt x="350" y="251"/>
                  </a:lnTo>
                  <a:lnTo>
                    <a:pt x="343" y="234"/>
                  </a:lnTo>
                  <a:lnTo>
                    <a:pt x="329" y="187"/>
                  </a:lnTo>
                  <a:lnTo>
                    <a:pt x="324" y="173"/>
                  </a:lnTo>
                  <a:lnTo>
                    <a:pt x="317" y="156"/>
                  </a:lnTo>
                  <a:lnTo>
                    <a:pt x="312" y="142"/>
                  </a:lnTo>
                  <a:lnTo>
                    <a:pt x="307" y="125"/>
                  </a:lnTo>
                  <a:lnTo>
                    <a:pt x="303" y="109"/>
                  </a:lnTo>
                  <a:lnTo>
                    <a:pt x="298" y="95"/>
                  </a:lnTo>
                  <a:lnTo>
                    <a:pt x="291" y="78"/>
                  </a:lnTo>
                  <a:lnTo>
                    <a:pt x="286" y="64"/>
                  </a:lnTo>
                  <a:lnTo>
                    <a:pt x="281" y="47"/>
                  </a:lnTo>
                  <a:lnTo>
                    <a:pt x="277" y="31"/>
                  </a:lnTo>
                  <a:lnTo>
                    <a:pt x="265" y="0"/>
                  </a:lnTo>
                  <a:lnTo>
                    <a:pt x="248" y="2"/>
                  </a:lnTo>
                  <a:lnTo>
                    <a:pt x="232" y="7"/>
                  </a:lnTo>
                  <a:lnTo>
                    <a:pt x="215" y="9"/>
                  </a:lnTo>
                  <a:lnTo>
                    <a:pt x="199" y="12"/>
                  </a:lnTo>
                  <a:lnTo>
                    <a:pt x="182" y="14"/>
                  </a:lnTo>
                  <a:lnTo>
                    <a:pt x="165" y="17"/>
                  </a:lnTo>
                  <a:lnTo>
                    <a:pt x="149" y="19"/>
                  </a:lnTo>
                  <a:lnTo>
                    <a:pt x="132" y="21"/>
                  </a:lnTo>
                  <a:lnTo>
                    <a:pt x="116" y="24"/>
                  </a:lnTo>
                  <a:lnTo>
                    <a:pt x="99" y="26"/>
                  </a:lnTo>
                  <a:lnTo>
                    <a:pt x="83" y="28"/>
                  </a:lnTo>
                  <a:lnTo>
                    <a:pt x="66" y="31"/>
                  </a:lnTo>
                  <a:lnTo>
                    <a:pt x="50" y="33"/>
                  </a:lnTo>
                  <a:lnTo>
                    <a:pt x="33" y="36"/>
                  </a:lnTo>
                  <a:lnTo>
                    <a:pt x="16" y="38"/>
                  </a:lnTo>
                  <a:lnTo>
                    <a:pt x="0" y="40"/>
                  </a:lnTo>
                  <a:lnTo>
                    <a:pt x="0" y="40"/>
                  </a:lnTo>
                  <a:lnTo>
                    <a:pt x="0" y="40"/>
                  </a:lnTo>
                  <a:lnTo>
                    <a:pt x="2" y="43"/>
                  </a:lnTo>
                  <a:lnTo>
                    <a:pt x="14" y="50"/>
                  </a:lnTo>
                  <a:lnTo>
                    <a:pt x="14" y="52"/>
                  </a:lnTo>
                  <a:lnTo>
                    <a:pt x="14" y="54"/>
                  </a:lnTo>
                  <a:lnTo>
                    <a:pt x="14" y="59"/>
                  </a:lnTo>
                  <a:lnTo>
                    <a:pt x="14" y="83"/>
                  </a:lnTo>
                  <a:lnTo>
                    <a:pt x="14" y="107"/>
                  </a:lnTo>
                  <a:lnTo>
                    <a:pt x="14" y="130"/>
                  </a:lnTo>
                  <a:lnTo>
                    <a:pt x="14" y="154"/>
                  </a:lnTo>
                  <a:lnTo>
                    <a:pt x="14" y="178"/>
                  </a:lnTo>
                  <a:lnTo>
                    <a:pt x="16" y="201"/>
                  </a:lnTo>
                  <a:lnTo>
                    <a:pt x="16" y="225"/>
                  </a:lnTo>
                  <a:lnTo>
                    <a:pt x="16" y="249"/>
                  </a:lnTo>
                  <a:lnTo>
                    <a:pt x="16" y="272"/>
                  </a:lnTo>
                  <a:lnTo>
                    <a:pt x="16" y="296"/>
                  </a:lnTo>
                  <a:lnTo>
                    <a:pt x="16" y="320"/>
                  </a:lnTo>
                  <a:lnTo>
                    <a:pt x="16" y="343"/>
                  </a:lnTo>
                  <a:lnTo>
                    <a:pt x="16" y="367"/>
                  </a:lnTo>
                  <a:lnTo>
                    <a:pt x="16" y="391"/>
                  </a:lnTo>
                  <a:lnTo>
                    <a:pt x="16" y="414"/>
                  </a:lnTo>
                  <a:lnTo>
                    <a:pt x="19" y="438"/>
                  </a:lnTo>
                  <a:lnTo>
                    <a:pt x="26" y="485"/>
                  </a:lnTo>
                  <a:lnTo>
                    <a:pt x="31" y="509"/>
                  </a:lnTo>
                  <a:lnTo>
                    <a:pt x="33" y="533"/>
                  </a:lnTo>
                  <a:lnTo>
                    <a:pt x="38" y="556"/>
                  </a:lnTo>
                  <a:lnTo>
                    <a:pt x="40" y="580"/>
                  </a:lnTo>
                  <a:lnTo>
                    <a:pt x="45" y="604"/>
                  </a:lnTo>
                  <a:lnTo>
                    <a:pt x="50" y="627"/>
                  </a:lnTo>
                  <a:lnTo>
                    <a:pt x="54" y="627"/>
                  </a:lnTo>
                  <a:lnTo>
                    <a:pt x="66" y="627"/>
                  </a:lnTo>
                  <a:lnTo>
                    <a:pt x="78" y="625"/>
                  </a:lnTo>
                  <a:lnTo>
                    <a:pt x="80" y="618"/>
                  </a:lnTo>
                  <a:lnTo>
                    <a:pt x="83" y="599"/>
                  </a:lnTo>
                  <a:lnTo>
                    <a:pt x="85" y="585"/>
                  </a:lnTo>
                  <a:lnTo>
                    <a:pt x="87" y="582"/>
                  </a:lnTo>
                  <a:lnTo>
                    <a:pt x="95" y="590"/>
                  </a:lnTo>
                  <a:lnTo>
                    <a:pt x="99" y="597"/>
                  </a:lnTo>
                  <a:lnTo>
                    <a:pt x="99" y="611"/>
                  </a:lnTo>
                  <a:lnTo>
                    <a:pt x="104" y="616"/>
                  </a:lnTo>
                  <a:lnTo>
                    <a:pt x="109" y="616"/>
                  </a:lnTo>
                  <a:lnTo>
                    <a:pt x="113" y="623"/>
                  </a:lnTo>
                  <a:lnTo>
                    <a:pt x="118" y="630"/>
                  </a:lnTo>
                  <a:lnTo>
                    <a:pt x="106" y="634"/>
                  </a:lnTo>
                  <a:lnTo>
                    <a:pt x="97" y="637"/>
                  </a:lnTo>
                  <a:lnTo>
                    <a:pt x="95" y="639"/>
                  </a:lnTo>
                  <a:lnTo>
                    <a:pt x="137" y="630"/>
                  </a:lnTo>
                  <a:lnTo>
                    <a:pt x="147" y="616"/>
                  </a:lnTo>
                  <a:lnTo>
                    <a:pt x="149" y="613"/>
                  </a:lnTo>
                  <a:lnTo>
                    <a:pt x="149" y="608"/>
                  </a:lnTo>
                  <a:lnTo>
                    <a:pt x="154" y="604"/>
                  </a:lnTo>
                  <a:lnTo>
                    <a:pt x="154" y="599"/>
                  </a:lnTo>
                  <a:lnTo>
                    <a:pt x="151" y="592"/>
                  </a:lnTo>
                  <a:lnTo>
                    <a:pt x="154" y="580"/>
                  </a:lnTo>
                  <a:lnTo>
                    <a:pt x="151" y="575"/>
                  </a:lnTo>
                  <a:lnTo>
                    <a:pt x="135" y="561"/>
                  </a:lnTo>
                  <a:lnTo>
                    <a:pt x="130" y="554"/>
                  </a:lnTo>
                  <a:lnTo>
                    <a:pt x="128" y="547"/>
                  </a:lnTo>
                  <a:lnTo>
                    <a:pt x="128" y="537"/>
                  </a:lnTo>
                  <a:lnTo>
                    <a:pt x="163" y="533"/>
                  </a:lnTo>
                  <a:lnTo>
                    <a:pt x="199" y="526"/>
                  </a:lnTo>
                  <a:lnTo>
                    <a:pt x="232" y="521"/>
                  </a:lnTo>
                  <a:lnTo>
                    <a:pt x="267" y="516"/>
                  </a:lnTo>
                  <a:lnTo>
                    <a:pt x="303" y="509"/>
                  </a:lnTo>
                  <a:lnTo>
                    <a:pt x="338" y="504"/>
                  </a:lnTo>
                  <a:lnTo>
                    <a:pt x="374" y="497"/>
                  </a:lnTo>
                  <a:lnTo>
                    <a:pt x="407" y="492"/>
                  </a:lnTo>
                  <a:lnTo>
                    <a:pt x="400" y="478"/>
                  </a:lnTo>
                  <a:close/>
                  <a:moveTo>
                    <a:pt x="66" y="642"/>
                  </a:moveTo>
                  <a:lnTo>
                    <a:pt x="61" y="644"/>
                  </a:lnTo>
                  <a:lnTo>
                    <a:pt x="64" y="644"/>
                  </a:lnTo>
                  <a:lnTo>
                    <a:pt x="78" y="642"/>
                  </a:lnTo>
                  <a:lnTo>
                    <a:pt x="87" y="639"/>
                  </a:lnTo>
                  <a:lnTo>
                    <a:pt x="83" y="637"/>
                  </a:lnTo>
                  <a:lnTo>
                    <a:pt x="66" y="642"/>
                  </a:lnTo>
                  <a:close/>
                </a:path>
              </a:pathLst>
            </a:custGeom>
            <a:solidFill>
              <a:schemeClr val="bg1"/>
            </a:solidFill>
            <a:ln w="6350">
              <a:solidFill>
                <a:srgbClr val="3769FF"/>
              </a:solidFill>
              <a:round/>
              <a:headEnd/>
              <a:tailEnd/>
            </a:ln>
          </p:spPr>
          <p:txBody>
            <a:bodyPr lIns="27425" bIns="219399"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72" name="Hawaii">
              <a:extLst>
                <a:ext uri="{FF2B5EF4-FFF2-40B4-BE49-F238E27FC236}">
                  <a16:creationId xmlns:a16="http://schemas.microsoft.com/office/drawing/2014/main" id="{00288592-0485-E44F-6E6C-CEDDDE1E4055}"/>
                </a:ext>
              </a:extLst>
            </p:cNvPr>
            <p:cNvSpPr>
              <a:spLocks noChangeAspect="1" noEditPoints="1"/>
            </p:cNvSpPr>
            <p:nvPr/>
          </p:nvSpPr>
          <p:spPr bwMode="gray">
            <a:xfrm>
              <a:off x="4334475" y="5232992"/>
              <a:ext cx="638210" cy="508763"/>
            </a:xfrm>
            <a:custGeom>
              <a:avLst/>
              <a:gdLst/>
              <a:ahLst/>
              <a:cxnLst>
                <a:cxn ang="0">
                  <a:pos x="46" y="22"/>
                </a:cxn>
                <a:cxn ang="0">
                  <a:pos x="70" y="36"/>
                </a:cxn>
                <a:cxn ang="0">
                  <a:pos x="86" y="31"/>
                </a:cxn>
                <a:cxn ang="0">
                  <a:pos x="89" y="12"/>
                </a:cxn>
                <a:cxn ang="0">
                  <a:pos x="48" y="5"/>
                </a:cxn>
                <a:cxn ang="0">
                  <a:pos x="0" y="29"/>
                </a:cxn>
                <a:cxn ang="0">
                  <a:pos x="5" y="31"/>
                </a:cxn>
                <a:cxn ang="0">
                  <a:pos x="15" y="19"/>
                </a:cxn>
                <a:cxn ang="0">
                  <a:pos x="8" y="19"/>
                </a:cxn>
                <a:cxn ang="0">
                  <a:pos x="235" y="111"/>
                </a:cxn>
                <a:cxn ang="0">
                  <a:pos x="220" y="84"/>
                </a:cxn>
                <a:cxn ang="0">
                  <a:pos x="192" y="92"/>
                </a:cxn>
                <a:cxn ang="0">
                  <a:pos x="206" y="116"/>
                </a:cxn>
                <a:cxn ang="0">
                  <a:pos x="223" y="125"/>
                </a:cxn>
                <a:cxn ang="0">
                  <a:pos x="223" y="121"/>
                </a:cxn>
                <a:cxn ang="0">
                  <a:pos x="235" y="130"/>
                </a:cxn>
                <a:cxn ang="0">
                  <a:pos x="256" y="133"/>
                </a:cxn>
                <a:cxn ang="0">
                  <a:pos x="246" y="113"/>
                </a:cxn>
                <a:cxn ang="0">
                  <a:pos x="344" y="166"/>
                </a:cxn>
                <a:cxn ang="0">
                  <a:pos x="328" y="157"/>
                </a:cxn>
                <a:cxn ang="0">
                  <a:pos x="297" y="147"/>
                </a:cxn>
                <a:cxn ang="0">
                  <a:pos x="292" y="154"/>
                </a:cxn>
                <a:cxn ang="0">
                  <a:pos x="332" y="171"/>
                </a:cxn>
                <a:cxn ang="0">
                  <a:pos x="359" y="200"/>
                </a:cxn>
                <a:cxn ang="0">
                  <a:pos x="378" y="215"/>
                </a:cxn>
                <a:cxn ang="0">
                  <a:pos x="392" y="227"/>
                </a:cxn>
                <a:cxn ang="0">
                  <a:pos x="418" y="219"/>
                </a:cxn>
                <a:cxn ang="0">
                  <a:pos x="409" y="205"/>
                </a:cxn>
                <a:cxn ang="0">
                  <a:pos x="385" y="190"/>
                </a:cxn>
                <a:cxn ang="0">
                  <a:pos x="366" y="181"/>
                </a:cxn>
                <a:cxn ang="0">
                  <a:pos x="349" y="183"/>
                </a:cxn>
                <a:cxn ang="0">
                  <a:pos x="340" y="195"/>
                </a:cxn>
                <a:cxn ang="0">
                  <a:pos x="325" y="183"/>
                </a:cxn>
                <a:cxn ang="0">
                  <a:pos x="325" y="202"/>
                </a:cxn>
                <a:cxn ang="0">
                  <a:pos x="536" y="347"/>
                </a:cxn>
                <a:cxn ang="0">
                  <a:pos x="519" y="321"/>
                </a:cxn>
                <a:cxn ang="0">
                  <a:pos x="442" y="268"/>
                </a:cxn>
                <a:cxn ang="0">
                  <a:pos x="445" y="296"/>
                </a:cxn>
                <a:cxn ang="0">
                  <a:pos x="426" y="323"/>
                </a:cxn>
                <a:cxn ang="0">
                  <a:pos x="447" y="393"/>
                </a:cxn>
                <a:cxn ang="0">
                  <a:pos x="476" y="415"/>
                </a:cxn>
                <a:cxn ang="0">
                  <a:pos x="504" y="386"/>
                </a:cxn>
                <a:cxn ang="0">
                  <a:pos x="552" y="362"/>
                </a:cxn>
              </a:cxnLst>
              <a:rect l="0" t="0" r="r" b="b"/>
              <a:pathLst>
                <a:path w="552" h="415">
                  <a:moveTo>
                    <a:pt x="48" y="5"/>
                  </a:moveTo>
                  <a:lnTo>
                    <a:pt x="43" y="17"/>
                  </a:lnTo>
                  <a:lnTo>
                    <a:pt x="46" y="22"/>
                  </a:lnTo>
                  <a:lnTo>
                    <a:pt x="58" y="29"/>
                  </a:lnTo>
                  <a:lnTo>
                    <a:pt x="60" y="34"/>
                  </a:lnTo>
                  <a:lnTo>
                    <a:pt x="70" y="36"/>
                  </a:lnTo>
                  <a:lnTo>
                    <a:pt x="74" y="41"/>
                  </a:lnTo>
                  <a:lnTo>
                    <a:pt x="84" y="36"/>
                  </a:lnTo>
                  <a:lnTo>
                    <a:pt x="86" y="31"/>
                  </a:lnTo>
                  <a:lnTo>
                    <a:pt x="86" y="22"/>
                  </a:lnTo>
                  <a:lnTo>
                    <a:pt x="89" y="17"/>
                  </a:lnTo>
                  <a:lnTo>
                    <a:pt x="89" y="12"/>
                  </a:lnTo>
                  <a:lnTo>
                    <a:pt x="84" y="5"/>
                  </a:lnTo>
                  <a:lnTo>
                    <a:pt x="63" y="0"/>
                  </a:lnTo>
                  <a:lnTo>
                    <a:pt x="48" y="5"/>
                  </a:lnTo>
                  <a:close/>
                  <a:moveTo>
                    <a:pt x="8" y="19"/>
                  </a:moveTo>
                  <a:lnTo>
                    <a:pt x="0" y="24"/>
                  </a:lnTo>
                  <a:lnTo>
                    <a:pt x="0" y="29"/>
                  </a:lnTo>
                  <a:lnTo>
                    <a:pt x="0" y="34"/>
                  </a:lnTo>
                  <a:lnTo>
                    <a:pt x="3" y="36"/>
                  </a:lnTo>
                  <a:lnTo>
                    <a:pt x="5" y="31"/>
                  </a:lnTo>
                  <a:lnTo>
                    <a:pt x="8" y="27"/>
                  </a:lnTo>
                  <a:lnTo>
                    <a:pt x="15" y="24"/>
                  </a:lnTo>
                  <a:lnTo>
                    <a:pt x="15" y="19"/>
                  </a:lnTo>
                  <a:lnTo>
                    <a:pt x="17" y="15"/>
                  </a:lnTo>
                  <a:lnTo>
                    <a:pt x="12" y="12"/>
                  </a:lnTo>
                  <a:lnTo>
                    <a:pt x="8" y="19"/>
                  </a:lnTo>
                  <a:close/>
                  <a:moveTo>
                    <a:pt x="242" y="113"/>
                  </a:moveTo>
                  <a:lnTo>
                    <a:pt x="239" y="113"/>
                  </a:lnTo>
                  <a:lnTo>
                    <a:pt x="235" y="111"/>
                  </a:lnTo>
                  <a:lnTo>
                    <a:pt x="232" y="106"/>
                  </a:lnTo>
                  <a:lnTo>
                    <a:pt x="232" y="101"/>
                  </a:lnTo>
                  <a:lnTo>
                    <a:pt x="220" y="84"/>
                  </a:lnTo>
                  <a:lnTo>
                    <a:pt x="215" y="84"/>
                  </a:lnTo>
                  <a:lnTo>
                    <a:pt x="206" y="92"/>
                  </a:lnTo>
                  <a:lnTo>
                    <a:pt x="192" y="92"/>
                  </a:lnTo>
                  <a:lnTo>
                    <a:pt x="196" y="99"/>
                  </a:lnTo>
                  <a:lnTo>
                    <a:pt x="196" y="104"/>
                  </a:lnTo>
                  <a:lnTo>
                    <a:pt x="206" y="116"/>
                  </a:lnTo>
                  <a:lnTo>
                    <a:pt x="208" y="123"/>
                  </a:lnTo>
                  <a:lnTo>
                    <a:pt x="213" y="125"/>
                  </a:lnTo>
                  <a:lnTo>
                    <a:pt x="223" y="125"/>
                  </a:lnTo>
                  <a:lnTo>
                    <a:pt x="218" y="121"/>
                  </a:lnTo>
                  <a:lnTo>
                    <a:pt x="223" y="118"/>
                  </a:lnTo>
                  <a:lnTo>
                    <a:pt x="223" y="121"/>
                  </a:lnTo>
                  <a:lnTo>
                    <a:pt x="225" y="125"/>
                  </a:lnTo>
                  <a:lnTo>
                    <a:pt x="230" y="125"/>
                  </a:lnTo>
                  <a:lnTo>
                    <a:pt x="235" y="130"/>
                  </a:lnTo>
                  <a:lnTo>
                    <a:pt x="239" y="133"/>
                  </a:lnTo>
                  <a:lnTo>
                    <a:pt x="251" y="135"/>
                  </a:lnTo>
                  <a:lnTo>
                    <a:pt x="256" y="133"/>
                  </a:lnTo>
                  <a:lnTo>
                    <a:pt x="254" y="128"/>
                  </a:lnTo>
                  <a:lnTo>
                    <a:pt x="249" y="123"/>
                  </a:lnTo>
                  <a:lnTo>
                    <a:pt x="246" y="113"/>
                  </a:lnTo>
                  <a:lnTo>
                    <a:pt x="242" y="113"/>
                  </a:lnTo>
                  <a:close/>
                  <a:moveTo>
                    <a:pt x="332" y="171"/>
                  </a:moveTo>
                  <a:lnTo>
                    <a:pt x="344" y="166"/>
                  </a:lnTo>
                  <a:lnTo>
                    <a:pt x="347" y="162"/>
                  </a:lnTo>
                  <a:lnTo>
                    <a:pt x="344" y="159"/>
                  </a:lnTo>
                  <a:lnTo>
                    <a:pt x="328" y="157"/>
                  </a:lnTo>
                  <a:lnTo>
                    <a:pt x="323" y="154"/>
                  </a:lnTo>
                  <a:lnTo>
                    <a:pt x="318" y="154"/>
                  </a:lnTo>
                  <a:lnTo>
                    <a:pt x="297" y="147"/>
                  </a:lnTo>
                  <a:lnTo>
                    <a:pt x="294" y="147"/>
                  </a:lnTo>
                  <a:lnTo>
                    <a:pt x="294" y="152"/>
                  </a:lnTo>
                  <a:lnTo>
                    <a:pt x="292" y="154"/>
                  </a:lnTo>
                  <a:lnTo>
                    <a:pt x="292" y="159"/>
                  </a:lnTo>
                  <a:lnTo>
                    <a:pt x="318" y="164"/>
                  </a:lnTo>
                  <a:lnTo>
                    <a:pt x="332" y="171"/>
                  </a:lnTo>
                  <a:close/>
                  <a:moveTo>
                    <a:pt x="349" y="183"/>
                  </a:moveTo>
                  <a:lnTo>
                    <a:pt x="352" y="190"/>
                  </a:lnTo>
                  <a:lnTo>
                    <a:pt x="359" y="200"/>
                  </a:lnTo>
                  <a:lnTo>
                    <a:pt x="366" y="202"/>
                  </a:lnTo>
                  <a:lnTo>
                    <a:pt x="373" y="202"/>
                  </a:lnTo>
                  <a:lnTo>
                    <a:pt x="378" y="215"/>
                  </a:lnTo>
                  <a:lnTo>
                    <a:pt x="378" y="224"/>
                  </a:lnTo>
                  <a:lnTo>
                    <a:pt x="383" y="227"/>
                  </a:lnTo>
                  <a:lnTo>
                    <a:pt x="392" y="227"/>
                  </a:lnTo>
                  <a:lnTo>
                    <a:pt x="399" y="224"/>
                  </a:lnTo>
                  <a:lnTo>
                    <a:pt x="411" y="224"/>
                  </a:lnTo>
                  <a:lnTo>
                    <a:pt x="418" y="219"/>
                  </a:lnTo>
                  <a:lnTo>
                    <a:pt x="421" y="215"/>
                  </a:lnTo>
                  <a:lnTo>
                    <a:pt x="418" y="210"/>
                  </a:lnTo>
                  <a:lnTo>
                    <a:pt x="409" y="205"/>
                  </a:lnTo>
                  <a:lnTo>
                    <a:pt x="404" y="198"/>
                  </a:lnTo>
                  <a:lnTo>
                    <a:pt x="392" y="190"/>
                  </a:lnTo>
                  <a:lnTo>
                    <a:pt x="385" y="190"/>
                  </a:lnTo>
                  <a:lnTo>
                    <a:pt x="373" y="190"/>
                  </a:lnTo>
                  <a:lnTo>
                    <a:pt x="371" y="188"/>
                  </a:lnTo>
                  <a:lnTo>
                    <a:pt x="366" y="181"/>
                  </a:lnTo>
                  <a:lnTo>
                    <a:pt x="361" y="176"/>
                  </a:lnTo>
                  <a:lnTo>
                    <a:pt x="354" y="176"/>
                  </a:lnTo>
                  <a:lnTo>
                    <a:pt x="349" y="183"/>
                  </a:lnTo>
                  <a:close/>
                  <a:moveTo>
                    <a:pt x="330" y="205"/>
                  </a:moveTo>
                  <a:lnTo>
                    <a:pt x="337" y="202"/>
                  </a:lnTo>
                  <a:lnTo>
                    <a:pt x="340" y="195"/>
                  </a:lnTo>
                  <a:lnTo>
                    <a:pt x="337" y="190"/>
                  </a:lnTo>
                  <a:lnTo>
                    <a:pt x="332" y="186"/>
                  </a:lnTo>
                  <a:lnTo>
                    <a:pt x="325" y="183"/>
                  </a:lnTo>
                  <a:lnTo>
                    <a:pt x="316" y="183"/>
                  </a:lnTo>
                  <a:lnTo>
                    <a:pt x="323" y="193"/>
                  </a:lnTo>
                  <a:lnTo>
                    <a:pt x="325" y="202"/>
                  </a:lnTo>
                  <a:lnTo>
                    <a:pt x="330" y="205"/>
                  </a:lnTo>
                  <a:close/>
                  <a:moveTo>
                    <a:pt x="547" y="357"/>
                  </a:moveTo>
                  <a:lnTo>
                    <a:pt x="536" y="347"/>
                  </a:lnTo>
                  <a:lnTo>
                    <a:pt x="531" y="337"/>
                  </a:lnTo>
                  <a:lnTo>
                    <a:pt x="524" y="335"/>
                  </a:lnTo>
                  <a:lnTo>
                    <a:pt x="519" y="321"/>
                  </a:lnTo>
                  <a:lnTo>
                    <a:pt x="507" y="306"/>
                  </a:lnTo>
                  <a:lnTo>
                    <a:pt x="464" y="284"/>
                  </a:lnTo>
                  <a:lnTo>
                    <a:pt x="442" y="268"/>
                  </a:lnTo>
                  <a:lnTo>
                    <a:pt x="438" y="270"/>
                  </a:lnTo>
                  <a:lnTo>
                    <a:pt x="438" y="280"/>
                  </a:lnTo>
                  <a:lnTo>
                    <a:pt x="445" y="296"/>
                  </a:lnTo>
                  <a:lnTo>
                    <a:pt x="438" y="308"/>
                  </a:lnTo>
                  <a:lnTo>
                    <a:pt x="430" y="316"/>
                  </a:lnTo>
                  <a:lnTo>
                    <a:pt x="426" y="323"/>
                  </a:lnTo>
                  <a:lnTo>
                    <a:pt x="435" y="342"/>
                  </a:lnTo>
                  <a:lnTo>
                    <a:pt x="445" y="366"/>
                  </a:lnTo>
                  <a:lnTo>
                    <a:pt x="447" y="393"/>
                  </a:lnTo>
                  <a:lnTo>
                    <a:pt x="450" y="400"/>
                  </a:lnTo>
                  <a:lnTo>
                    <a:pt x="471" y="412"/>
                  </a:lnTo>
                  <a:lnTo>
                    <a:pt x="476" y="415"/>
                  </a:lnTo>
                  <a:lnTo>
                    <a:pt x="481" y="410"/>
                  </a:lnTo>
                  <a:lnTo>
                    <a:pt x="483" y="400"/>
                  </a:lnTo>
                  <a:lnTo>
                    <a:pt x="504" y="386"/>
                  </a:lnTo>
                  <a:lnTo>
                    <a:pt x="528" y="381"/>
                  </a:lnTo>
                  <a:lnTo>
                    <a:pt x="547" y="369"/>
                  </a:lnTo>
                  <a:lnTo>
                    <a:pt x="552" y="362"/>
                  </a:lnTo>
                  <a:lnTo>
                    <a:pt x="547" y="357"/>
                  </a:lnTo>
                  <a:close/>
                </a:path>
              </a:pathLst>
            </a:custGeom>
            <a:solidFill>
              <a:schemeClr val="bg1"/>
            </a:solidFill>
            <a:ln w="6350">
              <a:solidFill>
                <a:srgbClr val="3769FF"/>
              </a:solidFill>
              <a:round/>
              <a:headEnd/>
              <a:tailEnd/>
            </a:ln>
          </p:spPr>
          <p:txBody>
            <a:bodyPr lIns="0" tIns="457081" rIns="173691" bIns="2742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73" name="Alaska">
              <a:extLst>
                <a:ext uri="{FF2B5EF4-FFF2-40B4-BE49-F238E27FC236}">
                  <a16:creationId xmlns:a16="http://schemas.microsoft.com/office/drawing/2014/main" id="{3872CBBF-BAD2-554D-6AFE-0A19646E0863}"/>
                </a:ext>
              </a:extLst>
            </p:cNvPr>
            <p:cNvSpPr>
              <a:spLocks noChangeAspect="1" noEditPoints="1"/>
            </p:cNvSpPr>
            <p:nvPr/>
          </p:nvSpPr>
          <p:spPr bwMode="gray">
            <a:xfrm>
              <a:off x="2560320" y="4732930"/>
              <a:ext cx="1673355" cy="1252252"/>
            </a:xfrm>
            <a:custGeom>
              <a:avLst/>
              <a:gdLst/>
              <a:ahLst/>
              <a:cxnLst>
                <a:cxn ang="0">
                  <a:pos x="2539" y="1293"/>
                </a:cxn>
                <a:cxn ang="0">
                  <a:pos x="2260" y="1229"/>
                </a:cxn>
                <a:cxn ang="0">
                  <a:pos x="1964" y="385"/>
                </a:cxn>
                <a:cxn ang="0">
                  <a:pos x="1613" y="114"/>
                </a:cxn>
                <a:cxn ang="0">
                  <a:pos x="1417" y="15"/>
                </a:cxn>
                <a:cxn ang="0">
                  <a:pos x="1213" y="114"/>
                </a:cxn>
                <a:cxn ang="0">
                  <a:pos x="1125" y="456"/>
                </a:cxn>
                <a:cxn ang="0">
                  <a:pos x="1156" y="544"/>
                </a:cxn>
                <a:cxn ang="0">
                  <a:pos x="884" y="551"/>
                </a:cxn>
                <a:cxn ang="0">
                  <a:pos x="1073" y="738"/>
                </a:cxn>
                <a:cxn ang="0">
                  <a:pos x="1000" y="885"/>
                </a:cxn>
                <a:cxn ang="0">
                  <a:pos x="865" y="1035"/>
                </a:cxn>
                <a:cxn ang="0">
                  <a:pos x="947" y="1137"/>
                </a:cxn>
                <a:cxn ang="0">
                  <a:pos x="1023" y="1215"/>
                </a:cxn>
                <a:cxn ang="0">
                  <a:pos x="1196" y="1367"/>
                </a:cxn>
                <a:cxn ang="0">
                  <a:pos x="1227" y="1533"/>
                </a:cxn>
                <a:cxn ang="0">
                  <a:pos x="1049" y="1694"/>
                </a:cxn>
                <a:cxn ang="0">
                  <a:pos x="957" y="1779"/>
                </a:cxn>
                <a:cxn ang="0">
                  <a:pos x="1111" y="1713"/>
                </a:cxn>
                <a:cxn ang="0">
                  <a:pos x="1244" y="1618"/>
                </a:cxn>
                <a:cxn ang="0">
                  <a:pos x="1419" y="1459"/>
                </a:cxn>
                <a:cxn ang="0">
                  <a:pos x="1495" y="1274"/>
                </a:cxn>
                <a:cxn ang="0">
                  <a:pos x="1637" y="1115"/>
                </a:cxn>
                <a:cxn ang="0">
                  <a:pos x="1540" y="1331"/>
                </a:cxn>
                <a:cxn ang="0">
                  <a:pos x="1663" y="1246"/>
                </a:cxn>
                <a:cxn ang="0">
                  <a:pos x="1701" y="1163"/>
                </a:cxn>
                <a:cxn ang="0">
                  <a:pos x="1796" y="1148"/>
                </a:cxn>
                <a:cxn ang="0">
                  <a:pos x="2009" y="1205"/>
                </a:cxn>
                <a:cxn ang="0">
                  <a:pos x="2165" y="1224"/>
                </a:cxn>
                <a:cxn ang="0">
                  <a:pos x="2321" y="1267"/>
                </a:cxn>
                <a:cxn ang="0">
                  <a:pos x="2414" y="1265"/>
                </a:cxn>
                <a:cxn ang="0">
                  <a:pos x="2525" y="1319"/>
                </a:cxn>
                <a:cxn ang="0">
                  <a:pos x="2684" y="1530"/>
                </a:cxn>
                <a:cxn ang="0">
                  <a:pos x="765" y="795"/>
                </a:cxn>
                <a:cxn ang="0">
                  <a:pos x="739" y="833"/>
                </a:cxn>
                <a:cxn ang="0">
                  <a:pos x="1743" y="1201"/>
                </a:cxn>
                <a:cxn ang="0">
                  <a:pos x="836" y="1156"/>
                </a:cxn>
                <a:cxn ang="0">
                  <a:pos x="1760" y="1265"/>
                </a:cxn>
                <a:cxn ang="0">
                  <a:pos x="1511" y="1433"/>
                </a:cxn>
                <a:cxn ang="0">
                  <a:pos x="1488" y="1452"/>
                </a:cxn>
                <a:cxn ang="0">
                  <a:pos x="2506" y="1336"/>
                </a:cxn>
                <a:cxn ang="0">
                  <a:pos x="2397" y="1317"/>
                </a:cxn>
                <a:cxn ang="0">
                  <a:pos x="1464" y="1511"/>
                </a:cxn>
                <a:cxn ang="0">
                  <a:pos x="1414" y="1587"/>
                </a:cxn>
                <a:cxn ang="0">
                  <a:pos x="1523" y="1542"/>
                </a:cxn>
                <a:cxn ang="0">
                  <a:pos x="2457" y="1435"/>
                </a:cxn>
                <a:cxn ang="0">
                  <a:pos x="2584" y="1459"/>
                </a:cxn>
                <a:cxn ang="0">
                  <a:pos x="2549" y="1454"/>
                </a:cxn>
                <a:cxn ang="0">
                  <a:pos x="585" y="1540"/>
                </a:cxn>
                <a:cxn ang="0">
                  <a:pos x="2625" y="1471"/>
                </a:cxn>
                <a:cxn ang="0">
                  <a:pos x="2653" y="1523"/>
                </a:cxn>
                <a:cxn ang="0">
                  <a:pos x="2634" y="1566"/>
                </a:cxn>
                <a:cxn ang="0">
                  <a:pos x="2708" y="1563"/>
                </a:cxn>
                <a:cxn ang="0">
                  <a:pos x="1049" y="1779"/>
                </a:cxn>
                <a:cxn ang="0">
                  <a:pos x="1101" y="1775"/>
                </a:cxn>
                <a:cxn ang="0">
                  <a:pos x="1120" y="1798"/>
                </a:cxn>
                <a:cxn ang="0">
                  <a:pos x="917" y="1820"/>
                </a:cxn>
                <a:cxn ang="0">
                  <a:pos x="760" y="1860"/>
                </a:cxn>
                <a:cxn ang="0">
                  <a:pos x="647" y="1929"/>
                </a:cxn>
                <a:cxn ang="0">
                  <a:pos x="568" y="1926"/>
                </a:cxn>
                <a:cxn ang="0">
                  <a:pos x="234" y="1919"/>
                </a:cxn>
                <a:cxn ang="0">
                  <a:pos x="294" y="1976"/>
                </a:cxn>
                <a:cxn ang="0">
                  <a:pos x="54" y="1931"/>
                </a:cxn>
              </a:cxnLst>
              <a:rect l="0" t="0" r="r" b="b"/>
              <a:pathLst>
                <a:path w="2800" h="1976">
                  <a:moveTo>
                    <a:pt x="2798" y="1542"/>
                  </a:moveTo>
                  <a:lnTo>
                    <a:pt x="2798" y="1535"/>
                  </a:lnTo>
                  <a:lnTo>
                    <a:pt x="2800" y="1516"/>
                  </a:lnTo>
                  <a:lnTo>
                    <a:pt x="2798" y="1511"/>
                  </a:lnTo>
                  <a:lnTo>
                    <a:pt x="2793" y="1504"/>
                  </a:lnTo>
                  <a:lnTo>
                    <a:pt x="2786" y="1495"/>
                  </a:lnTo>
                  <a:lnTo>
                    <a:pt x="2783" y="1488"/>
                  </a:lnTo>
                  <a:lnTo>
                    <a:pt x="2779" y="1480"/>
                  </a:lnTo>
                  <a:lnTo>
                    <a:pt x="2779" y="1476"/>
                  </a:lnTo>
                  <a:lnTo>
                    <a:pt x="2776" y="1469"/>
                  </a:lnTo>
                  <a:lnTo>
                    <a:pt x="2776" y="1461"/>
                  </a:lnTo>
                  <a:lnTo>
                    <a:pt x="2779" y="1454"/>
                  </a:lnTo>
                  <a:lnTo>
                    <a:pt x="2776" y="1450"/>
                  </a:lnTo>
                  <a:lnTo>
                    <a:pt x="2774" y="1443"/>
                  </a:lnTo>
                  <a:lnTo>
                    <a:pt x="2769" y="1438"/>
                  </a:lnTo>
                  <a:lnTo>
                    <a:pt x="2767" y="1435"/>
                  </a:lnTo>
                  <a:lnTo>
                    <a:pt x="2760" y="1440"/>
                  </a:lnTo>
                  <a:lnTo>
                    <a:pt x="2748" y="1440"/>
                  </a:lnTo>
                  <a:lnTo>
                    <a:pt x="2741" y="1431"/>
                  </a:lnTo>
                  <a:lnTo>
                    <a:pt x="2731" y="1431"/>
                  </a:lnTo>
                  <a:lnTo>
                    <a:pt x="2722" y="1424"/>
                  </a:lnTo>
                  <a:lnTo>
                    <a:pt x="2712" y="1424"/>
                  </a:lnTo>
                  <a:lnTo>
                    <a:pt x="2703" y="1426"/>
                  </a:lnTo>
                  <a:lnTo>
                    <a:pt x="2693" y="1424"/>
                  </a:lnTo>
                  <a:lnTo>
                    <a:pt x="2686" y="1421"/>
                  </a:lnTo>
                  <a:lnTo>
                    <a:pt x="2677" y="1416"/>
                  </a:lnTo>
                  <a:lnTo>
                    <a:pt x="2670" y="1414"/>
                  </a:lnTo>
                  <a:lnTo>
                    <a:pt x="2665" y="1416"/>
                  </a:lnTo>
                  <a:lnTo>
                    <a:pt x="2656" y="1421"/>
                  </a:lnTo>
                  <a:lnTo>
                    <a:pt x="2653" y="1412"/>
                  </a:lnTo>
                  <a:lnTo>
                    <a:pt x="2648" y="1407"/>
                  </a:lnTo>
                  <a:lnTo>
                    <a:pt x="2646" y="1400"/>
                  </a:lnTo>
                  <a:lnTo>
                    <a:pt x="2641" y="1400"/>
                  </a:lnTo>
                  <a:lnTo>
                    <a:pt x="2632" y="1400"/>
                  </a:lnTo>
                  <a:lnTo>
                    <a:pt x="2632" y="1388"/>
                  </a:lnTo>
                  <a:lnTo>
                    <a:pt x="2629" y="1381"/>
                  </a:lnTo>
                  <a:lnTo>
                    <a:pt x="2622" y="1381"/>
                  </a:lnTo>
                  <a:lnTo>
                    <a:pt x="2613" y="1381"/>
                  </a:lnTo>
                  <a:lnTo>
                    <a:pt x="2613" y="1371"/>
                  </a:lnTo>
                  <a:lnTo>
                    <a:pt x="2613" y="1367"/>
                  </a:lnTo>
                  <a:lnTo>
                    <a:pt x="2608" y="1359"/>
                  </a:lnTo>
                  <a:lnTo>
                    <a:pt x="2596" y="1348"/>
                  </a:lnTo>
                  <a:lnTo>
                    <a:pt x="2587" y="1341"/>
                  </a:lnTo>
                  <a:lnTo>
                    <a:pt x="2575" y="1329"/>
                  </a:lnTo>
                  <a:lnTo>
                    <a:pt x="2565" y="1317"/>
                  </a:lnTo>
                  <a:lnTo>
                    <a:pt x="2556" y="1310"/>
                  </a:lnTo>
                  <a:lnTo>
                    <a:pt x="2549" y="1303"/>
                  </a:lnTo>
                  <a:lnTo>
                    <a:pt x="2539" y="1293"/>
                  </a:lnTo>
                  <a:lnTo>
                    <a:pt x="2528" y="1279"/>
                  </a:lnTo>
                  <a:lnTo>
                    <a:pt x="2516" y="1269"/>
                  </a:lnTo>
                  <a:lnTo>
                    <a:pt x="2513" y="1262"/>
                  </a:lnTo>
                  <a:lnTo>
                    <a:pt x="2504" y="1255"/>
                  </a:lnTo>
                  <a:lnTo>
                    <a:pt x="2494" y="1248"/>
                  </a:lnTo>
                  <a:lnTo>
                    <a:pt x="2483" y="1239"/>
                  </a:lnTo>
                  <a:lnTo>
                    <a:pt x="2475" y="1236"/>
                  </a:lnTo>
                  <a:lnTo>
                    <a:pt x="2468" y="1234"/>
                  </a:lnTo>
                  <a:lnTo>
                    <a:pt x="2459" y="1231"/>
                  </a:lnTo>
                  <a:lnTo>
                    <a:pt x="2454" y="1227"/>
                  </a:lnTo>
                  <a:lnTo>
                    <a:pt x="2452" y="1224"/>
                  </a:lnTo>
                  <a:lnTo>
                    <a:pt x="2449" y="1220"/>
                  </a:lnTo>
                  <a:lnTo>
                    <a:pt x="2445" y="1217"/>
                  </a:lnTo>
                  <a:lnTo>
                    <a:pt x="2442" y="1212"/>
                  </a:lnTo>
                  <a:lnTo>
                    <a:pt x="2440" y="1210"/>
                  </a:lnTo>
                  <a:lnTo>
                    <a:pt x="2430" y="1205"/>
                  </a:lnTo>
                  <a:lnTo>
                    <a:pt x="2426" y="1201"/>
                  </a:lnTo>
                  <a:lnTo>
                    <a:pt x="2419" y="1198"/>
                  </a:lnTo>
                  <a:lnTo>
                    <a:pt x="2412" y="1198"/>
                  </a:lnTo>
                  <a:lnTo>
                    <a:pt x="2409" y="1196"/>
                  </a:lnTo>
                  <a:lnTo>
                    <a:pt x="2400" y="1182"/>
                  </a:lnTo>
                  <a:lnTo>
                    <a:pt x="2400" y="1177"/>
                  </a:lnTo>
                  <a:lnTo>
                    <a:pt x="2397" y="1170"/>
                  </a:lnTo>
                  <a:lnTo>
                    <a:pt x="2397" y="1167"/>
                  </a:lnTo>
                  <a:lnTo>
                    <a:pt x="2383" y="1158"/>
                  </a:lnTo>
                  <a:lnTo>
                    <a:pt x="2376" y="1156"/>
                  </a:lnTo>
                  <a:lnTo>
                    <a:pt x="2369" y="1153"/>
                  </a:lnTo>
                  <a:lnTo>
                    <a:pt x="2359" y="1163"/>
                  </a:lnTo>
                  <a:lnTo>
                    <a:pt x="2350" y="1172"/>
                  </a:lnTo>
                  <a:lnTo>
                    <a:pt x="2343" y="1177"/>
                  </a:lnTo>
                  <a:lnTo>
                    <a:pt x="2331" y="1184"/>
                  </a:lnTo>
                  <a:lnTo>
                    <a:pt x="2338" y="1191"/>
                  </a:lnTo>
                  <a:lnTo>
                    <a:pt x="2338" y="1196"/>
                  </a:lnTo>
                  <a:lnTo>
                    <a:pt x="2333" y="1201"/>
                  </a:lnTo>
                  <a:lnTo>
                    <a:pt x="2329" y="1201"/>
                  </a:lnTo>
                  <a:lnTo>
                    <a:pt x="2333" y="1220"/>
                  </a:lnTo>
                  <a:lnTo>
                    <a:pt x="2331" y="1234"/>
                  </a:lnTo>
                  <a:lnTo>
                    <a:pt x="2319" y="1239"/>
                  </a:lnTo>
                  <a:lnTo>
                    <a:pt x="2312" y="1246"/>
                  </a:lnTo>
                  <a:lnTo>
                    <a:pt x="2305" y="1255"/>
                  </a:lnTo>
                  <a:lnTo>
                    <a:pt x="2298" y="1262"/>
                  </a:lnTo>
                  <a:lnTo>
                    <a:pt x="2293" y="1272"/>
                  </a:lnTo>
                  <a:lnTo>
                    <a:pt x="2288" y="1272"/>
                  </a:lnTo>
                  <a:lnTo>
                    <a:pt x="2288" y="1265"/>
                  </a:lnTo>
                  <a:lnTo>
                    <a:pt x="2281" y="1250"/>
                  </a:lnTo>
                  <a:lnTo>
                    <a:pt x="2276" y="1241"/>
                  </a:lnTo>
                  <a:lnTo>
                    <a:pt x="2269" y="1236"/>
                  </a:lnTo>
                  <a:lnTo>
                    <a:pt x="2260" y="1229"/>
                  </a:lnTo>
                  <a:lnTo>
                    <a:pt x="2250" y="1224"/>
                  </a:lnTo>
                  <a:lnTo>
                    <a:pt x="2239" y="1215"/>
                  </a:lnTo>
                  <a:lnTo>
                    <a:pt x="2231" y="1210"/>
                  </a:lnTo>
                  <a:lnTo>
                    <a:pt x="2222" y="1203"/>
                  </a:lnTo>
                  <a:lnTo>
                    <a:pt x="2210" y="1196"/>
                  </a:lnTo>
                  <a:lnTo>
                    <a:pt x="2205" y="1184"/>
                  </a:lnTo>
                  <a:lnTo>
                    <a:pt x="2196" y="1182"/>
                  </a:lnTo>
                  <a:lnTo>
                    <a:pt x="2186" y="1177"/>
                  </a:lnTo>
                  <a:lnTo>
                    <a:pt x="2184" y="1177"/>
                  </a:lnTo>
                  <a:lnTo>
                    <a:pt x="2177" y="1170"/>
                  </a:lnTo>
                  <a:lnTo>
                    <a:pt x="2177" y="1160"/>
                  </a:lnTo>
                  <a:lnTo>
                    <a:pt x="2177" y="1148"/>
                  </a:lnTo>
                  <a:lnTo>
                    <a:pt x="2177" y="1141"/>
                  </a:lnTo>
                  <a:lnTo>
                    <a:pt x="2170" y="1144"/>
                  </a:lnTo>
                  <a:lnTo>
                    <a:pt x="2158" y="1146"/>
                  </a:lnTo>
                  <a:lnTo>
                    <a:pt x="2146" y="1151"/>
                  </a:lnTo>
                  <a:lnTo>
                    <a:pt x="2141" y="1160"/>
                  </a:lnTo>
                  <a:lnTo>
                    <a:pt x="2137" y="1167"/>
                  </a:lnTo>
                  <a:lnTo>
                    <a:pt x="2123" y="1165"/>
                  </a:lnTo>
                  <a:lnTo>
                    <a:pt x="2108" y="1160"/>
                  </a:lnTo>
                  <a:lnTo>
                    <a:pt x="2108" y="1170"/>
                  </a:lnTo>
                  <a:lnTo>
                    <a:pt x="2094" y="1170"/>
                  </a:lnTo>
                  <a:lnTo>
                    <a:pt x="2082" y="1167"/>
                  </a:lnTo>
                  <a:lnTo>
                    <a:pt x="2077" y="1137"/>
                  </a:lnTo>
                  <a:lnTo>
                    <a:pt x="2070" y="1103"/>
                  </a:lnTo>
                  <a:lnTo>
                    <a:pt x="2066" y="1073"/>
                  </a:lnTo>
                  <a:lnTo>
                    <a:pt x="2061" y="1042"/>
                  </a:lnTo>
                  <a:lnTo>
                    <a:pt x="2056" y="1011"/>
                  </a:lnTo>
                  <a:lnTo>
                    <a:pt x="2051" y="980"/>
                  </a:lnTo>
                  <a:lnTo>
                    <a:pt x="2044" y="947"/>
                  </a:lnTo>
                  <a:lnTo>
                    <a:pt x="2040" y="916"/>
                  </a:lnTo>
                  <a:lnTo>
                    <a:pt x="2035" y="885"/>
                  </a:lnTo>
                  <a:lnTo>
                    <a:pt x="2030" y="854"/>
                  </a:lnTo>
                  <a:lnTo>
                    <a:pt x="2025" y="823"/>
                  </a:lnTo>
                  <a:lnTo>
                    <a:pt x="2021" y="793"/>
                  </a:lnTo>
                  <a:lnTo>
                    <a:pt x="2016" y="759"/>
                  </a:lnTo>
                  <a:lnTo>
                    <a:pt x="2011" y="729"/>
                  </a:lnTo>
                  <a:lnTo>
                    <a:pt x="2006" y="698"/>
                  </a:lnTo>
                  <a:lnTo>
                    <a:pt x="2002" y="667"/>
                  </a:lnTo>
                  <a:lnTo>
                    <a:pt x="1999" y="636"/>
                  </a:lnTo>
                  <a:lnTo>
                    <a:pt x="1995" y="603"/>
                  </a:lnTo>
                  <a:lnTo>
                    <a:pt x="1990" y="572"/>
                  </a:lnTo>
                  <a:lnTo>
                    <a:pt x="1985" y="541"/>
                  </a:lnTo>
                  <a:lnTo>
                    <a:pt x="1980" y="510"/>
                  </a:lnTo>
                  <a:lnTo>
                    <a:pt x="1978" y="477"/>
                  </a:lnTo>
                  <a:lnTo>
                    <a:pt x="1973" y="446"/>
                  </a:lnTo>
                  <a:lnTo>
                    <a:pt x="1969" y="416"/>
                  </a:lnTo>
                  <a:lnTo>
                    <a:pt x="1964" y="385"/>
                  </a:lnTo>
                  <a:lnTo>
                    <a:pt x="1961" y="354"/>
                  </a:lnTo>
                  <a:lnTo>
                    <a:pt x="1957" y="321"/>
                  </a:lnTo>
                  <a:lnTo>
                    <a:pt x="1952" y="290"/>
                  </a:lnTo>
                  <a:lnTo>
                    <a:pt x="1950" y="259"/>
                  </a:lnTo>
                  <a:lnTo>
                    <a:pt x="1945" y="228"/>
                  </a:lnTo>
                  <a:lnTo>
                    <a:pt x="1942" y="197"/>
                  </a:lnTo>
                  <a:lnTo>
                    <a:pt x="1938" y="164"/>
                  </a:lnTo>
                  <a:lnTo>
                    <a:pt x="1935" y="164"/>
                  </a:lnTo>
                  <a:lnTo>
                    <a:pt x="1928" y="166"/>
                  </a:lnTo>
                  <a:lnTo>
                    <a:pt x="1926" y="166"/>
                  </a:lnTo>
                  <a:lnTo>
                    <a:pt x="1924" y="166"/>
                  </a:lnTo>
                  <a:lnTo>
                    <a:pt x="1919" y="162"/>
                  </a:lnTo>
                  <a:lnTo>
                    <a:pt x="1912" y="157"/>
                  </a:lnTo>
                  <a:lnTo>
                    <a:pt x="1890" y="150"/>
                  </a:lnTo>
                  <a:lnTo>
                    <a:pt x="1886" y="143"/>
                  </a:lnTo>
                  <a:lnTo>
                    <a:pt x="1874" y="133"/>
                  </a:lnTo>
                  <a:lnTo>
                    <a:pt x="1857" y="129"/>
                  </a:lnTo>
                  <a:lnTo>
                    <a:pt x="1855" y="131"/>
                  </a:lnTo>
                  <a:lnTo>
                    <a:pt x="1852" y="131"/>
                  </a:lnTo>
                  <a:lnTo>
                    <a:pt x="1845" y="131"/>
                  </a:lnTo>
                  <a:lnTo>
                    <a:pt x="1838" y="131"/>
                  </a:lnTo>
                  <a:lnTo>
                    <a:pt x="1826" y="138"/>
                  </a:lnTo>
                  <a:lnTo>
                    <a:pt x="1815" y="140"/>
                  </a:lnTo>
                  <a:lnTo>
                    <a:pt x="1807" y="147"/>
                  </a:lnTo>
                  <a:lnTo>
                    <a:pt x="1788" y="147"/>
                  </a:lnTo>
                  <a:lnTo>
                    <a:pt x="1786" y="145"/>
                  </a:lnTo>
                  <a:lnTo>
                    <a:pt x="1779" y="145"/>
                  </a:lnTo>
                  <a:lnTo>
                    <a:pt x="1765" y="133"/>
                  </a:lnTo>
                  <a:lnTo>
                    <a:pt x="1758" y="136"/>
                  </a:lnTo>
                  <a:lnTo>
                    <a:pt x="1751" y="133"/>
                  </a:lnTo>
                  <a:lnTo>
                    <a:pt x="1734" y="133"/>
                  </a:lnTo>
                  <a:lnTo>
                    <a:pt x="1722" y="136"/>
                  </a:lnTo>
                  <a:lnTo>
                    <a:pt x="1701" y="133"/>
                  </a:lnTo>
                  <a:lnTo>
                    <a:pt x="1698" y="131"/>
                  </a:lnTo>
                  <a:lnTo>
                    <a:pt x="1694" y="124"/>
                  </a:lnTo>
                  <a:lnTo>
                    <a:pt x="1689" y="124"/>
                  </a:lnTo>
                  <a:lnTo>
                    <a:pt x="1684" y="119"/>
                  </a:lnTo>
                  <a:lnTo>
                    <a:pt x="1682" y="119"/>
                  </a:lnTo>
                  <a:lnTo>
                    <a:pt x="1677" y="124"/>
                  </a:lnTo>
                  <a:lnTo>
                    <a:pt x="1675" y="124"/>
                  </a:lnTo>
                  <a:lnTo>
                    <a:pt x="1668" y="114"/>
                  </a:lnTo>
                  <a:lnTo>
                    <a:pt x="1661" y="112"/>
                  </a:lnTo>
                  <a:lnTo>
                    <a:pt x="1646" y="105"/>
                  </a:lnTo>
                  <a:lnTo>
                    <a:pt x="1642" y="107"/>
                  </a:lnTo>
                  <a:lnTo>
                    <a:pt x="1637" y="105"/>
                  </a:lnTo>
                  <a:lnTo>
                    <a:pt x="1627" y="105"/>
                  </a:lnTo>
                  <a:lnTo>
                    <a:pt x="1618" y="112"/>
                  </a:lnTo>
                  <a:lnTo>
                    <a:pt x="1613" y="114"/>
                  </a:lnTo>
                  <a:lnTo>
                    <a:pt x="1608" y="112"/>
                  </a:lnTo>
                  <a:lnTo>
                    <a:pt x="1604" y="107"/>
                  </a:lnTo>
                  <a:lnTo>
                    <a:pt x="1599" y="105"/>
                  </a:lnTo>
                  <a:lnTo>
                    <a:pt x="1589" y="112"/>
                  </a:lnTo>
                  <a:lnTo>
                    <a:pt x="1585" y="112"/>
                  </a:lnTo>
                  <a:lnTo>
                    <a:pt x="1580" y="117"/>
                  </a:lnTo>
                  <a:lnTo>
                    <a:pt x="1556" y="112"/>
                  </a:lnTo>
                  <a:lnTo>
                    <a:pt x="1561" y="107"/>
                  </a:lnTo>
                  <a:lnTo>
                    <a:pt x="1561" y="102"/>
                  </a:lnTo>
                  <a:lnTo>
                    <a:pt x="1563" y="100"/>
                  </a:lnTo>
                  <a:lnTo>
                    <a:pt x="1549" y="100"/>
                  </a:lnTo>
                  <a:lnTo>
                    <a:pt x="1547" y="100"/>
                  </a:lnTo>
                  <a:lnTo>
                    <a:pt x="1547" y="95"/>
                  </a:lnTo>
                  <a:lnTo>
                    <a:pt x="1542" y="93"/>
                  </a:lnTo>
                  <a:lnTo>
                    <a:pt x="1540" y="91"/>
                  </a:lnTo>
                  <a:lnTo>
                    <a:pt x="1542" y="81"/>
                  </a:lnTo>
                  <a:lnTo>
                    <a:pt x="1549" y="74"/>
                  </a:lnTo>
                  <a:lnTo>
                    <a:pt x="1547" y="69"/>
                  </a:lnTo>
                  <a:lnTo>
                    <a:pt x="1540" y="64"/>
                  </a:lnTo>
                  <a:lnTo>
                    <a:pt x="1535" y="64"/>
                  </a:lnTo>
                  <a:lnTo>
                    <a:pt x="1530" y="67"/>
                  </a:lnTo>
                  <a:lnTo>
                    <a:pt x="1516" y="60"/>
                  </a:lnTo>
                  <a:lnTo>
                    <a:pt x="1507" y="64"/>
                  </a:lnTo>
                  <a:lnTo>
                    <a:pt x="1502" y="62"/>
                  </a:lnTo>
                  <a:lnTo>
                    <a:pt x="1495" y="64"/>
                  </a:lnTo>
                  <a:lnTo>
                    <a:pt x="1483" y="72"/>
                  </a:lnTo>
                  <a:lnTo>
                    <a:pt x="1478" y="69"/>
                  </a:lnTo>
                  <a:lnTo>
                    <a:pt x="1471" y="67"/>
                  </a:lnTo>
                  <a:lnTo>
                    <a:pt x="1466" y="62"/>
                  </a:lnTo>
                  <a:lnTo>
                    <a:pt x="1466" y="57"/>
                  </a:lnTo>
                  <a:lnTo>
                    <a:pt x="1469" y="53"/>
                  </a:lnTo>
                  <a:lnTo>
                    <a:pt x="1466" y="45"/>
                  </a:lnTo>
                  <a:lnTo>
                    <a:pt x="1462" y="41"/>
                  </a:lnTo>
                  <a:lnTo>
                    <a:pt x="1454" y="38"/>
                  </a:lnTo>
                  <a:lnTo>
                    <a:pt x="1452" y="41"/>
                  </a:lnTo>
                  <a:lnTo>
                    <a:pt x="1450" y="48"/>
                  </a:lnTo>
                  <a:lnTo>
                    <a:pt x="1438" y="60"/>
                  </a:lnTo>
                  <a:lnTo>
                    <a:pt x="1433" y="64"/>
                  </a:lnTo>
                  <a:lnTo>
                    <a:pt x="1428" y="67"/>
                  </a:lnTo>
                  <a:lnTo>
                    <a:pt x="1426" y="64"/>
                  </a:lnTo>
                  <a:lnTo>
                    <a:pt x="1424" y="57"/>
                  </a:lnTo>
                  <a:lnTo>
                    <a:pt x="1421" y="55"/>
                  </a:lnTo>
                  <a:lnTo>
                    <a:pt x="1433" y="48"/>
                  </a:lnTo>
                  <a:lnTo>
                    <a:pt x="1440" y="41"/>
                  </a:lnTo>
                  <a:lnTo>
                    <a:pt x="1443" y="36"/>
                  </a:lnTo>
                  <a:lnTo>
                    <a:pt x="1440" y="29"/>
                  </a:lnTo>
                  <a:lnTo>
                    <a:pt x="1436" y="27"/>
                  </a:lnTo>
                  <a:lnTo>
                    <a:pt x="1417" y="15"/>
                  </a:lnTo>
                  <a:lnTo>
                    <a:pt x="1414" y="8"/>
                  </a:lnTo>
                  <a:lnTo>
                    <a:pt x="1417" y="5"/>
                  </a:lnTo>
                  <a:lnTo>
                    <a:pt x="1419" y="3"/>
                  </a:lnTo>
                  <a:lnTo>
                    <a:pt x="1417" y="0"/>
                  </a:lnTo>
                  <a:lnTo>
                    <a:pt x="1405" y="10"/>
                  </a:lnTo>
                  <a:lnTo>
                    <a:pt x="1398" y="19"/>
                  </a:lnTo>
                  <a:lnTo>
                    <a:pt x="1388" y="34"/>
                  </a:lnTo>
                  <a:lnTo>
                    <a:pt x="1383" y="38"/>
                  </a:lnTo>
                  <a:lnTo>
                    <a:pt x="1374" y="50"/>
                  </a:lnTo>
                  <a:lnTo>
                    <a:pt x="1362" y="57"/>
                  </a:lnTo>
                  <a:lnTo>
                    <a:pt x="1360" y="60"/>
                  </a:lnTo>
                  <a:lnTo>
                    <a:pt x="1343" y="57"/>
                  </a:lnTo>
                  <a:lnTo>
                    <a:pt x="1341" y="60"/>
                  </a:lnTo>
                  <a:lnTo>
                    <a:pt x="1338" y="62"/>
                  </a:lnTo>
                  <a:lnTo>
                    <a:pt x="1327" y="60"/>
                  </a:lnTo>
                  <a:lnTo>
                    <a:pt x="1322" y="62"/>
                  </a:lnTo>
                  <a:lnTo>
                    <a:pt x="1317" y="64"/>
                  </a:lnTo>
                  <a:lnTo>
                    <a:pt x="1315" y="64"/>
                  </a:lnTo>
                  <a:lnTo>
                    <a:pt x="1315" y="60"/>
                  </a:lnTo>
                  <a:lnTo>
                    <a:pt x="1317" y="57"/>
                  </a:lnTo>
                  <a:lnTo>
                    <a:pt x="1319" y="55"/>
                  </a:lnTo>
                  <a:lnTo>
                    <a:pt x="1319" y="53"/>
                  </a:lnTo>
                  <a:lnTo>
                    <a:pt x="1319" y="50"/>
                  </a:lnTo>
                  <a:lnTo>
                    <a:pt x="1317" y="50"/>
                  </a:lnTo>
                  <a:lnTo>
                    <a:pt x="1303" y="57"/>
                  </a:lnTo>
                  <a:lnTo>
                    <a:pt x="1286" y="74"/>
                  </a:lnTo>
                  <a:lnTo>
                    <a:pt x="1291" y="74"/>
                  </a:lnTo>
                  <a:lnTo>
                    <a:pt x="1296" y="86"/>
                  </a:lnTo>
                  <a:lnTo>
                    <a:pt x="1308" y="88"/>
                  </a:lnTo>
                  <a:lnTo>
                    <a:pt x="1298" y="93"/>
                  </a:lnTo>
                  <a:lnTo>
                    <a:pt x="1293" y="91"/>
                  </a:lnTo>
                  <a:lnTo>
                    <a:pt x="1291" y="95"/>
                  </a:lnTo>
                  <a:lnTo>
                    <a:pt x="1289" y="100"/>
                  </a:lnTo>
                  <a:lnTo>
                    <a:pt x="1289" y="107"/>
                  </a:lnTo>
                  <a:lnTo>
                    <a:pt x="1286" y="114"/>
                  </a:lnTo>
                  <a:lnTo>
                    <a:pt x="1286" y="107"/>
                  </a:lnTo>
                  <a:lnTo>
                    <a:pt x="1282" y="107"/>
                  </a:lnTo>
                  <a:lnTo>
                    <a:pt x="1286" y="93"/>
                  </a:lnTo>
                  <a:lnTo>
                    <a:pt x="1284" y="91"/>
                  </a:lnTo>
                  <a:lnTo>
                    <a:pt x="1289" y="81"/>
                  </a:lnTo>
                  <a:lnTo>
                    <a:pt x="1286" y="79"/>
                  </a:lnTo>
                  <a:lnTo>
                    <a:pt x="1284" y="79"/>
                  </a:lnTo>
                  <a:lnTo>
                    <a:pt x="1265" y="91"/>
                  </a:lnTo>
                  <a:lnTo>
                    <a:pt x="1265" y="93"/>
                  </a:lnTo>
                  <a:lnTo>
                    <a:pt x="1251" y="105"/>
                  </a:lnTo>
                  <a:lnTo>
                    <a:pt x="1227" y="110"/>
                  </a:lnTo>
                  <a:lnTo>
                    <a:pt x="1222" y="112"/>
                  </a:lnTo>
                  <a:lnTo>
                    <a:pt x="1213" y="114"/>
                  </a:lnTo>
                  <a:lnTo>
                    <a:pt x="1210" y="114"/>
                  </a:lnTo>
                  <a:lnTo>
                    <a:pt x="1213" y="112"/>
                  </a:lnTo>
                  <a:lnTo>
                    <a:pt x="1218" y="110"/>
                  </a:lnTo>
                  <a:lnTo>
                    <a:pt x="1222" y="107"/>
                  </a:lnTo>
                  <a:lnTo>
                    <a:pt x="1225" y="105"/>
                  </a:lnTo>
                  <a:lnTo>
                    <a:pt x="1222" y="102"/>
                  </a:lnTo>
                  <a:lnTo>
                    <a:pt x="1222" y="102"/>
                  </a:lnTo>
                  <a:lnTo>
                    <a:pt x="1222" y="98"/>
                  </a:lnTo>
                  <a:lnTo>
                    <a:pt x="1218" y="100"/>
                  </a:lnTo>
                  <a:lnTo>
                    <a:pt x="1213" y="107"/>
                  </a:lnTo>
                  <a:lnTo>
                    <a:pt x="1201" y="119"/>
                  </a:lnTo>
                  <a:lnTo>
                    <a:pt x="1173" y="152"/>
                  </a:lnTo>
                  <a:lnTo>
                    <a:pt x="1163" y="169"/>
                  </a:lnTo>
                  <a:lnTo>
                    <a:pt x="1158" y="185"/>
                  </a:lnTo>
                  <a:lnTo>
                    <a:pt x="1156" y="193"/>
                  </a:lnTo>
                  <a:lnTo>
                    <a:pt x="1156" y="193"/>
                  </a:lnTo>
                  <a:lnTo>
                    <a:pt x="1156" y="193"/>
                  </a:lnTo>
                  <a:lnTo>
                    <a:pt x="1154" y="197"/>
                  </a:lnTo>
                  <a:lnTo>
                    <a:pt x="1139" y="214"/>
                  </a:lnTo>
                  <a:lnTo>
                    <a:pt x="1123" y="226"/>
                  </a:lnTo>
                  <a:lnTo>
                    <a:pt x="1111" y="233"/>
                  </a:lnTo>
                  <a:lnTo>
                    <a:pt x="1106" y="233"/>
                  </a:lnTo>
                  <a:lnTo>
                    <a:pt x="1085" y="233"/>
                  </a:lnTo>
                  <a:lnTo>
                    <a:pt x="1078" y="233"/>
                  </a:lnTo>
                  <a:lnTo>
                    <a:pt x="1061" y="230"/>
                  </a:lnTo>
                  <a:lnTo>
                    <a:pt x="1038" y="223"/>
                  </a:lnTo>
                  <a:lnTo>
                    <a:pt x="1038" y="233"/>
                  </a:lnTo>
                  <a:lnTo>
                    <a:pt x="1028" y="257"/>
                  </a:lnTo>
                  <a:lnTo>
                    <a:pt x="1019" y="273"/>
                  </a:lnTo>
                  <a:lnTo>
                    <a:pt x="1016" y="276"/>
                  </a:lnTo>
                  <a:lnTo>
                    <a:pt x="1011" y="278"/>
                  </a:lnTo>
                  <a:lnTo>
                    <a:pt x="1009" y="276"/>
                  </a:lnTo>
                  <a:lnTo>
                    <a:pt x="1014" y="271"/>
                  </a:lnTo>
                  <a:lnTo>
                    <a:pt x="1009" y="271"/>
                  </a:lnTo>
                  <a:lnTo>
                    <a:pt x="1004" y="276"/>
                  </a:lnTo>
                  <a:lnTo>
                    <a:pt x="1009" y="283"/>
                  </a:lnTo>
                  <a:lnTo>
                    <a:pt x="1016" y="285"/>
                  </a:lnTo>
                  <a:lnTo>
                    <a:pt x="1021" y="290"/>
                  </a:lnTo>
                  <a:lnTo>
                    <a:pt x="1028" y="304"/>
                  </a:lnTo>
                  <a:lnTo>
                    <a:pt x="1045" y="323"/>
                  </a:lnTo>
                  <a:lnTo>
                    <a:pt x="1080" y="380"/>
                  </a:lnTo>
                  <a:lnTo>
                    <a:pt x="1085" y="397"/>
                  </a:lnTo>
                  <a:lnTo>
                    <a:pt x="1085" y="420"/>
                  </a:lnTo>
                  <a:lnTo>
                    <a:pt x="1085" y="427"/>
                  </a:lnTo>
                  <a:lnTo>
                    <a:pt x="1092" y="439"/>
                  </a:lnTo>
                  <a:lnTo>
                    <a:pt x="1109" y="451"/>
                  </a:lnTo>
                  <a:lnTo>
                    <a:pt x="1118" y="453"/>
                  </a:lnTo>
                  <a:lnTo>
                    <a:pt x="1125" y="456"/>
                  </a:lnTo>
                  <a:lnTo>
                    <a:pt x="1135" y="449"/>
                  </a:lnTo>
                  <a:lnTo>
                    <a:pt x="1132" y="453"/>
                  </a:lnTo>
                  <a:lnTo>
                    <a:pt x="1132" y="458"/>
                  </a:lnTo>
                  <a:lnTo>
                    <a:pt x="1149" y="456"/>
                  </a:lnTo>
                  <a:lnTo>
                    <a:pt x="1158" y="461"/>
                  </a:lnTo>
                  <a:lnTo>
                    <a:pt x="1161" y="468"/>
                  </a:lnTo>
                  <a:lnTo>
                    <a:pt x="1156" y="472"/>
                  </a:lnTo>
                  <a:lnTo>
                    <a:pt x="1149" y="484"/>
                  </a:lnTo>
                  <a:lnTo>
                    <a:pt x="1146" y="496"/>
                  </a:lnTo>
                  <a:lnTo>
                    <a:pt x="1154" y="503"/>
                  </a:lnTo>
                  <a:lnTo>
                    <a:pt x="1156" y="510"/>
                  </a:lnTo>
                  <a:lnTo>
                    <a:pt x="1163" y="515"/>
                  </a:lnTo>
                  <a:lnTo>
                    <a:pt x="1177" y="506"/>
                  </a:lnTo>
                  <a:lnTo>
                    <a:pt x="1184" y="506"/>
                  </a:lnTo>
                  <a:lnTo>
                    <a:pt x="1191" y="513"/>
                  </a:lnTo>
                  <a:lnTo>
                    <a:pt x="1203" y="515"/>
                  </a:lnTo>
                  <a:lnTo>
                    <a:pt x="1208" y="520"/>
                  </a:lnTo>
                  <a:lnTo>
                    <a:pt x="1208" y="527"/>
                  </a:lnTo>
                  <a:lnTo>
                    <a:pt x="1206" y="536"/>
                  </a:lnTo>
                  <a:lnTo>
                    <a:pt x="1189" y="539"/>
                  </a:lnTo>
                  <a:lnTo>
                    <a:pt x="1184" y="536"/>
                  </a:lnTo>
                  <a:lnTo>
                    <a:pt x="1175" y="525"/>
                  </a:lnTo>
                  <a:lnTo>
                    <a:pt x="1170" y="522"/>
                  </a:lnTo>
                  <a:lnTo>
                    <a:pt x="1163" y="522"/>
                  </a:lnTo>
                  <a:lnTo>
                    <a:pt x="1154" y="525"/>
                  </a:lnTo>
                  <a:lnTo>
                    <a:pt x="1142" y="510"/>
                  </a:lnTo>
                  <a:lnTo>
                    <a:pt x="1139" y="499"/>
                  </a:lnTo>
                  <a:lnTo>
                    <a:pt x="1142" y="487"/>
                  </a:lnTo>
                  <a:lnTo>
                    <a:pt x="1139" y="482"/>
                  </a:lnTo>
                  <a:lnTo>
                    <a:pt x="1137" y="470"/>
                  </a:lnTo>
                  <a:lnTo>
                    <a:pt x="1132" y="465"/>
                  </a:lnTo>
                  <a:lnTo>
                    <a:pt x="1128" y="465"/>
                  </a:lnTo>
                  <a:lnTo>
                    <a:pt x="1123" y="470"/>
                  </a:lnTo>
                  <a:lnTo>
                    <a:pt x="1123" y="480"/>
                  </a:lnTo>
                  <a:lnTo>
                    <a:pt x="1125" y="489"/>
                  </a:lnTo>
                  <a:lnTo>
                    <a:pt x="1130" y="489"/>
                  </a:lnTo>
                  <a:lnTo>
                    <a:pt x="1135" y="494"/>
                  </a:lnTo>
                  <a:lnTo>
                    <a:pt x="1142" y="517"/>
                  </a:lnTo>
                  <a:lnTo>
                    <a:pt x="1139" y="527"/>
                  </a:lnTo>
                  <a:lnTo>
                    <a:pt x="1142" y="532"/>
                  </a:lnTo>
                  <a:lnTo>
                    <a:pt x="1154" y="529"/>
                  </a:lnTo>
                  <a:lnTo>
                    <a:pt x="1170" y="541"/>
                  </a:lnTo>
                  <a:lnTo>
                    <a:pt x="1170" y="546"/>
                  </a:lnTo>
                  <a:lnTo>
                    <a:pt x="1170" y="558"/>
                  </a:lnTo>
                  <a:lnTo>
                    <a:pt x="1168" y="551"/>
                  </a:lnTo>
                  <a:lnTo>
                    <a:pt x="1163" y="553"/>
                  </a:lnTo>
                  <a:lnTo>
                    <a:pt x="1158" y="548"/>
                  </a:lnTo>
                  <a:lnTo>
                    <a:pt x="1156" y="544"/>
                  </a:lnTo>
                  <a:lnTo>
                    <a:pt x="1151" y="548"/>
                  </a:lnTo>
                  <a:lnTo>
                    <a:pt x="1137" y="567"/>
                  </a:lnTo>
                  <a:lnTo>
                    <a:pt x="1132" y="567"/>
                  </a:lnTo>
                  <a:lnTo>
                    <a:pt x="1120" y="563"/>
                  </a:lnTo>
                  <a:lnTo>
                    <a:pt x="1106" y="563"/>
                  </a:lnTo>
                  <a:lnTo>
                    <a:pt x="1101" y="560"/>
                  </a:lnTo>
                  <a:lnTo>
                    <a:pt x="1094" y="555"/>
                  </a:lnTo>
                  <a:lnTo>
                    <a:pt x="1083" y="555"/>
                  </a:lnTo>
                  <a:lnTo>
                    <a:pt x="1064" y="551"/>
                  </a:lnTo>
                  <a:lnTo>
                    <a:pt x="1052" y="534"/>
                  </a:lnTo>
                  <a:lnTo>
                    <a:pt x="1056" y="529"/>
                  </a:lnTo>
                  <a:lnTo>
                    <a:pt x="1059" y="527"/>
                  </a:lnTo>
                  <a:lnTo>
                    <a:pt x="1061" y="517"/>
                  </a:lnTo>
                  <a:lnTo>
                    <a:pt x="1068" y="506"/>
                  </a:lnTo>
                  <a:lnTo>
                    <a:pt x="1068" y="501"/>
                  </a:lnTo>
                  <a:lnTo>
                    <a:pt x="1068" y="496"/>
                  </a:lnTo>
                  <a:lnTo>
                    <a:pt x="1066" y="496"/>
                  </a:lnTo>
                  <a:lnTo>
                    <a:pt x="1068" y="496"/>
                  </a:lnTo>
                  <a:lnTo>
                    <a:pt x="1075" y="496"/>
                  </a:lnTo>
                  <a:lnTo>
                    <a:pt x="1073" y="491"/>
                  </a:lnTo>
                  <a:lnTo>
                    <a:pt x="1059" y="489"/>
                  </a:lnTo>
                  <a:lnTo>
                    <a:pt x="1045" y="489"/>
                  </a:lnTo>
                  <a:lnTo>
                    <a:pt x="1035" y="491"/>
                  </a:lnTo>
                  <a:lnTo>
                    <a:pt x="1016" y="501"/>
                  </a:lnTo>
                  <a:lnTo>
                    <a:pt x="1011" y="499"/>
                  </a:lnTo>
                  <a:lnTo>
                    <a:pt x="1002" y="501"/>
                  </a:lnTo>
                  <a:lnTo>
                    <a:pt x="985" y="508"/>
                  </a:lnTo>
                  <a:lnTo>
                    <a:pt x="985" y="510"/>
                  </a:lnTo>
                  <a:lnTo>
                    <a:pt x="983" y="515"/>
                  </a:lnTo>
                  <a:lnTo>
                    <a:pt x="990" y="527"/>
                  </a:lnTo>
                  <a:lnTo>
                    <a:pt x="990" y="529"/>
                  </a:lnTo>
                  <a:lnTo>
                    <a:pt x="988" y="529"/>
                  </a:lnTo>
                  <a:lnTo>
                    <a:pt x="983" y="532"/>
                  </a:lnTo>
                  <a:lnTo>
                    <a:pt x="974" y="527"/>
                  </a:lnTo>
                  <a:lnTo>
                    <a:pt x="971" y="527"/>
                  </a:lnTo>
                  <a:lnTo>
                    <a:pt x="966" y="520"/>
                  </a:lnTo>
                  <a:lnTo>
                    <a:pt x="957" y="520"/>
                  </a:lnTo>
                  <a:lnTo>
                    <a:pt x="952" y="525"/>
                  </a:lnTo>
                  <a:lnTo>
                    <a:pt x="943" y="527"/>
                  </a:lnTo>
                  <a:lnTo>
                    <a:pt x="933" y="536"/>
                  </a:lnTo>
                  <a:lnTo>
                    <a:pt x="929" y="541"/>
                  </a:lnTo>
                  <a:lnTo>
                    <a:pt x="924" y="544"/>
                  </a:lnTo>
                  <a:lnTo>
                    <a:pt x="912" y="541"/>
                  </a:lnTo>
                  <a:lnTo>
                    <a:pt x="902" y="551"/>
                  </a:lnTo>
                  <a:lnTo>
                    <a:pt x="886" y="555"/>
                  </a:lnTo>
                  <a:lnTo>
                    <a:pt x="886" y="553"/>
                  </a:lnTo>
                  <a:lnTo>
                    <a:pt x="888" y="548"/>
                  </a:lnTo>
                  <a:lnTo>
                    <a:pt x="884" y="551"/>
                  </a:lnTo>
                  <a:lnTo>
                    <a:pt x="879" y="558"/>
                  </a:lnTo>
                  <a:lnTo>
                    <a:pt x="879" y="565"/>
                  </a:lnTo>
                  <a:lnTo>
                    <a:pt x="881" y="567"/>
                  </a:lnTo>
                  <a:lnTo>
                    <a:pt x="900" y="591"/>
                  </a:lnTo>
                  <a:lnTo>
                    <a:pt x="926" y="608"/>
                  </a:lnTo>
                  <a:lnTo>
                    <a:pt x="929" y="605"/>
                  </a:lnTo>
                  <a:lnTo>
                    <a:pt x="945" y="615"/>
                  </a:lnTo>
                  <a:lnTo>
                    <a:pt x="945" y="617"/>
                  </a:lnTo>
                  <a:lnTo>
                    <a:pt x="947" y="619"/>
                  </a:lnTo>
                  <a:lnTo>
                    <a:pt x="940" y="617"/>
                  </a:lnTo>
                  <a:lnTo>
                    <a:pt x="933" y="619"/>
                  </a:lnTo>
                  <a:lnTo>
                    <a:pt x="929" y="629"/>
                  </a:lnTo>
                  <a:lnTo>
                    <a:pt x="919" y="629"/>
                  </a:lnTo>
                  <a:lnTo>
                    <a:pt x="914" y="627"/>
                  </a:lnTo>
                  <a:lnTo>
                    <a:pt x="912" y="624"/>
                  </a:lnTo>
                  <a:lnTo>
                    <a:pt x="912" y="624"/>
                  </a:lnTo>
                  <a:lnTo>
                    <a:pt x="914" y="631"/>
                  </a:lnTo>
                  <a:lnTo>
                    <a:pt x="921" y="650"/>
                  </a:lnTo>
                  <a:lnTo>
                    <a:pt x="926" y="655"/>
                  </a:lnTo>
                  <a:lnTo>
                    <a:pt x="924" y="665"/>
                  </a:lnTo>
                  <a:lnTo>
                    <a:pt x="921" y="667"/>
                  </a:lnTo>
                  <a:lnTo>
                    <a:pt x="919" y="676"/>
                  </a:lnTo>
                  <a:lnTo>
                    <a:pt x="924" y="688"/>
                  </a:lnTo>
                  <a:lnTo>
                    <a:pt x="929" y="695"/>
                  </a:lnTo>
                  <a:lnTo>
                    <a:pt x="957" y="710"/>
                  </a:lnTo>
                  <a:lnTo>
                    <a:pt x="969" y="717"/>
                  </a:lnTo>
                  <a:lnTo>
                    <a:pt x="976" y="719"/>
                  </a:lnTo>
                  <a:lnTo>
                    <a:pt x="978" y="719"/>
                  </a:lnTo>
                  <a:lnTo>
                    <a:pt x="981" y="717"/>
                  </a:lnTo>
                  <a:lnTo>
                    <a:pt x="983" y="714"/>
                  </a:lnTo>
                  <a:lnTo>
                    <a:pt x="985" y="712"/>
                  </a:lnTo>
                  <a:lnTo>
                    <a:pt x="988" y="714"/>
                  </a:lnTo>
                  <a:lnTo>
                    <a:pt x="988" y="717"/>
                  </a:lnTo>
                  <a:lnTo>
                    <a:pt x="1007" y="712"/>
                  </a:lnTo>
                  <a:lnTo>
                    <a:pt x="1030" y="714"/>
                  </a:lnTo>
                  <a:lnTo>
                    <a:pt x="1040" y="721"/>
                  </a:lnTo>
                  <a:lnTo>
                    <a:pt x="1047" y="731"/>
                  </a:lnTo>
                  <a:lnTo>
                    <a:pt x="1052" y="738"/>
                  </a:lnTo>
                  <a:lnTo>
                    <a:pt x="1054" y="733"/>
                  </a:lnTo>
                  <a:lnTo>
                    <a:pt x="1056" y="729"/>
                  </a:lnTo>
                  <a:lnTo>
                    <a:pt x="1052" y="726"/>
                  </a:lnTo>
                  <a:lnTo>
                    <a:pt x="1049" y="721"/>
                  </a:lnTo>
                  <a:lnTo>
                    <a:pt x="1049" y="717"/>
                  </a:lnTo>
                  <a:lnTo>
                    <a:pt x="1054" y="712"/>
                  </a:lnTo>
                  <a:lnTo>
                    <a:pt x="1064" y="729"/>
                  </a:lnTo>
                  <a:lnTo>
                    <a:pt x="1066" y="745"/>
                  </a:lnTo>
                  <a:lnTo>
                    <a:pt x="1068" y="745"/>
                  </a:lnTo>
                  <a:lnTo>
                    <a:pt x="1073" y="738"/>
                  </a:lnTo>
                  <a:lnTo>
                    <a:pt x="1090" y="724"/>
                  </a:lnTo>
                  <a:lnTo>
                    <a:pt x="1097" y="717"/>
                  </a:lnTo>
                  <a:lnTo>
                    <a:pt x="1111" y="712"/>
                  </a:lnTo>
                  <a:lnTo>
                    <a:pt x="1118" y="705"/>
                  </a:lnTo>
                  <a:lnTo>
                    <a:pt x="1123" y="707"/>
                  </a:lnTo>
                  <a:lnTo>
                    <a:pt x="1130" y="710"/>
                  </a:lnTo>
                  <a:lnTo>
                    <a:pt x="1142" y="695"/>
                  </a:lnTo>
                  <a:lnTo>
                    <a:pt x="1144" y="695"/>
                  </a:lnTo>
                  <a:lnTo>
                    <a:pt x="1146" y="700"/>
                  </a:lnTo>
                  <a:lnTo>
                    <a:pt x="1151" y="707"/>
                  </a:lnTo>
                  <a:lnTo>
                    <a:pt x="1154" y="712"/>
                  </a:lnTo>
                  <a:lnTo>
                    <a:pt x="1154" y="717"/>
                  </a:lnTo>
                  <a:lnTo>
                    <a:pt x="1154" y="724"/>
                  </a:lnTo>
                  <a:lnTo>
                    <a:pt x="1149" y="731"/>
                  </a:lnTo>
                  <a:lnTo>
                    <a:pt x="1149" y="736"/>
                  </a:lnTo>
                  <a:lnTo>
                    <a:pt x="1142" y="740"/>
                  </a:lnTo>
                  <a:lnTo>
                    <a:pt x="1135" y="740"/>
                  </a:lnTo>
                  <a:lnTo>
                    <a:pt x="1128" y="738"/>
                  </a:lnTo>
                  <a:lnTo>
                    <a:pt x="1123" y="748"/>
                  </a:lnTo>
                  <a:lnTo>
                    <a:pt x="1128" y="748"/>
                  </a:lnTo>
                  <a:lnTo>
                    <a:pt x="1132" y="755"/>
                  </a:lnTo>
                  <a:lnTo>
                    <a:pt x="1139" y="771"/>
                  </a:lnTo>
                  <a:lnTo>
                    <a:pt x="1142" y="797"/>
                  </a:lnTo>
                  <a:lnTo>
                    <a:pt x="1142" y="807"/>
                  </a:lnTo>
                  <a:lnTo>
                    <a:pt x="1144" y="821"/>
                  </a:lnTo>
                  <a:lnTo>
                    <a:pt x="1139" y="831"/>
                  </a:lnTo>
                  <a:lnTo>
                    <a:pt x="1135" y="838"/>
                  </a:lnTo>
                  <a:lnTo>
                    <a:pt x="1125" y="847"/>
                  </a:lnTo>
                  <a:lnTo>
                    <a:pt x="1116" y="854"/>
                  </a:lnTo>
                  <a:lnTo>
                    <a:pt x="1106" y="854"/>
                  </a:lnTo>
                  <a:lnTo>
                    <a:pt x="1085" y="854"/>
                  </a:lnTo>
                  <a:lnTo>
                    <a:pt x="1083" y="852"/>
                  </a:lnTo>
                  <a:lnTo>
                    <a:pt x="1080" y="845"/>
                  </a:lnTo>
                  <a:lnTo>
                    <a:pt x="1078" y="842"/>
                  </a:lnTo>
                  <a:lnTo>
                    <a:pt x="1073" y="842"/>
                  </a:lnTo>
                  <a:lnTo>
                    <a:pt x="1068" y="852"/>
                  </a:lnTo>
                  <a:lnTo>
                    <a:pt x="1054" y="871"/>
                  </a:lnTo>
                  <a:lnTo>
                    <a:pt x="1045" y="876"/>
                  </a:lnTo>
                  <a:lnTo>
                    <a:pt x="1038" y="885"/>
                  </a:lnTo>
                  <a:lnTo>
                    <a:pt x="1030" y="887"/>
                  </a:lnTo>
                  <a:lnTo>
                    <a:pt x="1021" y="890"/>
                  </a:lnTo>
                  <a:lnTo>
                    <a:pt x="1016" y="887"/>
                  </a:lnTo>
                  <a:lnTo>
                    <a:pt x="1014" y="883"/>
                  </a:lnTo>
                  <a:lnTo>
                    <a:pt x="1011" y="880"/>
                  </a:lnTo>
                  <a:lnTo>
                    <a:pt x="1004" y="885"/>
                  </a:lnTo>
                  <a:lnTo>
                    <a:pt x="1000" y="890"/>
                  </a:lnTo>
                  <a:lnTo>
                    <a:pt x="1000" y="887"/>
                  </a:lnTo>
                  <a:lnTo>
                    <a:pt x="1000" y="885"/>
                  </a:lnTo>
                  <a:lnTo>
                    <a:pt x="1004" y="883"/>
                  </a:lnTo>
                  <a:lnTo>
                    <a:pt x="1007" y="880"/>
                  </a:lnTo>
                  <a:lnTo>
                    <a:pt x="1007" y="878"/>
                  </a:lnTo>
                  <a:lnTo>
                    <a:pt x="1002" y="869"/>
                  </a:lnTo>
                  <a:lnTo>
                    <a:pt x="995" y="861"/>
                  </a:lnTo>
                  <a:lnTo>
                    <a:pt x="988" y="859"/>
                  </a:lnTo>
                  <a:lnTo>
                    <a:pt x="974" y="861"/>
                  </a:lnTo>
                  <a:lnTo>
                    <a:pt x="971" y="864"/>
                  </a:lnTo>
                  <a:lnTo>
                    <a:pt x="966" y="871"/>
                  </a:lnTo>
                  <a:lnTo>
                    <a:pt x="971" y="880"/>
                  </a:lnTo>
                  <a:lnTo>
                    <a:pt x="971" y="883"/>
                  </a:lnTo>
                  <a:lnTo>
                    <a:pt x="969" y="880"/>
                  </a:lnTo>
                  <a:lnTo>
                    <a:pt x="959" y="880"/>
                  </a:lnTo>
                  <a:lnTo>
                    <a:pt x="952" y="885"/>
                  </a:lnTo>
                  <a:lnTo>
                    <a:pt x="950" y="890"/>
                  </a:lnTo>
                  <a:lnTo>
                    <a:pt x="947" y="904"/>
                  </a:lnTo>
                  <a:lnTo>
                    <a:pt x="945" y="916"/>
                  </a:lnTo>
                  <a:lnTo>
                    <a:pt x="945" y="923"/>
                  </a:lnTo>
                  <a:lnTo>
                    <a:pt x="950" y="918"/>
                  </a:lnTo>
                  <a:lnTo>
                    <a:pt x="957" y="916"/>
                  </a:lnTo>
                  <a:lnTo>
                    <a:pt x="955" y="918"/>
                  </a:lnTo>
                  <a:lnTo>
                    <a:pt x="950" y="925"/>
                  </a:lnTo>
                  <a:lnTo>
                    <a:pt x="943" y="928"/>
                  </a:lnTo>
                  <a:lnTo>
                    <a:pt x="943" y="935"/>
                  </a:lnTo>
                  <a:lnTo>
                    <a:pt x="945" y="937"/>
                  </a:lnTo>
                  <a:lnTo>
                    <a:pt x="943" y="940"/>
                  </a:lnTo>
                  <a:lnTo>
                    <a:pt x="938" y="935"/>
                  </a:lnTo>
                  <a:lnTo>
                    <a:pt x="933" y="930"/>
                  </a:lnTo>
                  <a:lnTo>
                    <a:pt x="929" y="933"/>
                  </a:lnTo>
                  <a:lnTo>
                    <a:pt x="924" y="935"/>
                  </a:lnTo>
                  <a:lnTo>
                    <a:pt x="910" y="952"/>
                  </a:lnTo>
                  <a:lnTo>
                    <a:pt x="893" y="973"/>
                  </a:lnTo>
                  <a:lnTo>
                    <a:pt x="891" y="982"/>
                  </a:lnTo>
                  <a:lnTo>
                    <a:pt x="891" y="987"/>
                  </a:lnTo>
                  <a:lnTo>
                    <a:pt x="891" y="992"/>
                  </a:lnTo>
                  <a:lnTo>
                    <a:pt x="893" y="999"/>
                  </a:lnTo>
                  <a:lnTo>
                    <a:pt x="881" y="999"/>
                  </a:lnTo>
                  <a:lnTo>
                    <a:pt x="874" y="999"/>
                  </a:lnTo>
                  <a:lnTo>
                    <a:pt x="869" y="1001"/>
                  </a:lnTo>
                  <a:lnTo>
                    <a:pt x="872" y="1008"/>
                  </a:lnTo>
                  <a:lnTo>
                    <a:pt x="881" y="1016"/>
                  </a:lnTo>
                  <a:lnTo>
                    <a:pt x="879" y="1018"/>
                  </a:lnTo>
                  <a:lnTo>
                    <a:pt x="867" y="1018"/>
                  </a:lnTo>
                  <a:lnTo>
                    <a:pt x="865" y="1018"/>
                  </a:lnTo>
                  <a:lnTo>
                    <a:pt x="862" y="1018"/>
                  </a:lnTo>
                  <a:lnTo>
                    <a:pt x="862" y="1025"/>
                  </a:lnTo>
                  <a:lnTo>
                    <a:pt x="862" y="1030"/>
                  </a:lnTo>
                  <a:lnTo>
                    <a:pt x="865" y="1035"/>
                  </a:lnTo>
                  <a:lnTo>
                    <a:pt x="872" y="1030"/>
                  </a:lnTo>
                  <a:lnTo>
                    <a:pt x="876" y="1032"/>
                  </a:lnTo>
                  <a:lnTo>
                    <a:pt x="876" y="1039"/>
                  </a:lnTo>
                  <a:lnTo>
                    <a:pt x="869" y="1046"/>
                  </a:lnTo>
                  <a:lnTo>
                    <a:pt x="872" y="1056"/>
                  </a:lnTo>
                  <a:lnTo>
                    <a:pt x="879" y="1061"/>
                  </a:lnTo>
                  <a:lnTo>
                    <a:pt x="879" y="1077"/>
                  </a:lnTo>
                  <a:lnTo>
                    <a:pt x="879" y="1084"/>
                  </a:lnTo>
                  <a:lnTo>
                    <a:pt x="884" y="1084"/>
                  </a:lnTo>
                  <a:lnTo>
                    <a:pt x="888" y="1084"/>
                  </a:lnTo>
                  <a:lnTo>
                    <a:pt x="891" y="1077"/>
                  </a:lnTo>
                  <a:lnTo>
                    <a:pt x="891" y="1073"/>
                  </a:lnTo>
                  <a:lnTo>
                    <a:pt x="893" y="1068"/>
                  </a:lnTo>
                  <a:lnTo>
                    <a:pt x="898" y="1068"/>
                  </a:lnTo>
                  <a:lnTo>
                    <a:pt x="898" y="1068"/>
                  </a:lnTo>
                  <a:lnTo>
                    <a:pt x="895" y="1073"/>
                  </a:lnTo>
                  <a:lnTo>
                    <a:pt x="893" y="1075"/>
                  </a:lnTo>
                  <a:lnTo>
                    <a:pt x="895" y="1080"/>
                  </a:lnTo>
                  <a:lnTo>
                    <a:pt x="898" y="1082"/>
                  </a:lnTo>
                  <a:lnTo>
                    <a:pt x="900" y="1080"/>
                  </a:lnTo>
                  <a:lnTo>
                    <a:pt x="902" y="1077"/>
                  </a:lnTo>
                  <a:lnTo>
                    <a:pt x="900" y="1084"/>
                  </a:lnTo>
                  <a:lnTo>
                    <a:pt x="902" y="1089"/>
                  </a:lnTo>
                  <a:lnTo>
                    <a:pt x="910" y="1089"/>
                  </a:lnTo>
                  <a:lnTo>
                    <a:pt x="912" y="1089"/>
                  </a:lnTo>
                  <a:lnTo>
                    <a:pt x="912" y="1091"/>
                  </a:lnTo>
                  <a:lnTo>
                    <a:pt x="905" y="1096"/>
                  </a:lnTo>
                  <a:lnTo>
                    <a:pt x="895" y="1103"/>
                  </a:lnTo>
                  <a:lnTo>
                    <a:pt x="898" y="1108"/>
                  </a:lnTo>
                  <a:lnTo>
                    <a:pt x="900" y="1108"/>
                  </a:lnTo>
                  <a:lnTo>
                    <a:pt x="914" y="1110"/>
                  </a:lnTo>
                  <a:lnTo>
                    <a:pt x="929" y="1120"/>
                  </a:lnTo>
                  <a:lnTo>
                    <a:pt x="950" y="1125"/>
                  </a:lnTo>
                  <a:lnTo>
                    <a:pt x="964" y="1115"/>
                  </a:lnTo>
                  <a:lnTo>
                    <a:pt x="966" y="1120"/>
                  </a:lnTo>
                  <a:lnTo>
                    <a:pt x="969" y="1125"/>
                  </a:lnTo>
                  <a:lnTo>
                    <a:pt x="966" y="1127"/>
                  </a:lnTo>
                  <a:lnTo>
                    <a:pt x="957" y="1125"/>
                  </a:lnTo>
                  <a:lnTo>
                    <a:pt x="955" y="1127"/>
                  </a:lnTo>
                  <a:lnTo>
                    <a:pt x="966" y="1132"/>
                  </a:lnTo>
                  <a:lnTo>
                    <a:pt x="971" y="1137"/>
                  </a:lnTo>
                  <a:lnTo>
                    <a:pt x="976" y="1141"/>
                  </a:lnTo>
                  <a:lnTo>
                    <a:pt x="969" y="1151"/>
                  </a:lnTo>
                  <a:lnTo>
                    <a:pt x="957" y="1158"/>
                  </a:lnTo>
                  <a:lnTo>
                    <a:pt x="955" y="1148"/>
                  </a:lnTo>
                  <a:lnTo>
                    <a:pt x="952" y="1139"/>
                  </a:lnTo>
                  <a:lnTo>
                    <a:pt x="950" y="1137"/>
                  </a:lnTo>
                  <a:lnTo>
                    <a:pt x="947" y="1137"/>
                  </a:lnTo>
                  <a:lnTo>
                    <a:pt x="940" y="1144"/>
                  </a:lnTo>
                  <a:lnTo>
                    <a:pt x="931" y="1151"/>
                  </a:lnTo>
                  <a:lnTo>
                    <a:pt x="926" y="1151"/>
                  </a:lnTo>
                  <a:lnTo>
                    <a:pt x="931" y="1146"/>
                  </a:lnTo>
                  <a:lnTo>
                    <a:pt x="936" y="1139"/>
                  </a:lnTo>
                  <a:lnTo>
                    <a:pt x="933" y="1132"/>
                  </a:lnTo>
                  <a:lnTo>
                    <a:pt x="931" y="1129"/>
                  </a:lnTo>
                  <a:lnTo>
                    <a:pt x="924" y="1125"/>
                  </a:lnTo>
                  <a:lnTo>
                    <a:pt x="917" y="1118"/>
                  </a:lnTo>
                  <a:lnTo>
                    <a:pt x="912" y="1115"/>
                  </a:lnTo>
                  <a:lnTo>
                    <a:pt x="907" y="1115"/>
                  </a:lnTo>
                  <a:lnTo>
                    <a:pt x="900" y="1129"/>
                  </a:lnTo>
                  <a:lnTo>
                    <a:pt x="879" y="1148"/>
                  </a:lnTo>
                  <a:lnTo>
                    <a:pt x="886" y="1151"/>
                  </a:lnTo>
                  <a:lnTo>
                    <a:pt x="891" y="1153"/>
                  </a:lnTo>
                  <a:lnTo>
                    <a:pt x="895" y="1156"/>
                  </a:lnTo>
                  <a:lnTo>
                    <a:pt x="893" y="1160"/>
                  </a:lnTo>
                  <a:lnTo>
                    <a:pt x="891" y="1165"/>
                  </a:lnTo>
                  <a:lnTo>
                    <a:pt x="898" y="1174"/>
                  </a:lnTo>
                  <a:lnTo>
                    <a:pt x="902" y="1179"/>
                  </a:lnTo>
                  <a:lnTo>
                    <a:pt x="907" y="1182"/>
                  </a:lnTo>
                  <a:lnTo>
                    <a:pt x="914" y="1201"/>
                  </a:lnTo>
                  <a:lnTo>
                    <a:pt x="929" y="1220"/>
                  </a:lnTo>
                  <a:lnTo>
                    <a:pt x="929" y="1224"/>
                  </a:lnTo>
                  <a:lnTo>
                    <a:pt x="926" y="1231"/>
                  </a:lnTo>
                  <a:lnTo>
                    <a:pt x="938" y="1243"/>
                  </a:lnTo>
                  <a:lnTo>
                    <a:pt x="947" y="1246"/>
                  </a:lnTo>
                  <a:lnTo>
                    <a:pt x="971" y="1243"/>
                  </a:lnTo>
                  <a:lnTo>
                    <a:pt x="990" y="1239"/>
                  </a:lnTo>
                  <a:lnTo>
                    <a:pt x="997" y="1231"/>
                  </a:lnTo>
                  <a:lnTo>
                    <a:pt x="1004" y="1234"/>
                  </a:lnTo>
                  <a:lnTo>
                    <a:pt x="1007" y="1229"/>
                  </a:lnTo>
                  <a:lnTo>
                    <a:pt x="1011" y="1220"/>
                  </a:lnTo>
                  <a:lnTo>
                    <a:pt x="1011" y="1210"/>
                  </a:lnTo>
                  <a:lnTo>
                    <a:pt x="1009" y="1208"/>
                  </a:lnTo>
                  <a:lnTo>
                    <a:pt x="1004" y="1201"/>
                  </a:lnTo>
                  <a:lnTo>
                    <a:pt x="1009" y="1198"/>
                  </a:lnTo>
                  <a:lnTo>
                    <a:pt x="1016" y="1189"/>
                  </a:lnTo>
                  <a:lnTo>
                    <a:pt x="1028" y="1167"/>
                  </a:lnTo>
                  <a:lnTo>
                    <a:pt x="1033" y="1165"/>
                  </a:lnTo>
                  <a:lnTo>
                    <a:pt x="1035" y="1160"/>
                  </a:lnTo>
                  <a:lnTo>
                    <a:pt x="1040" y="1158"/>
                  </a:lnTo>
                  <a:lnTo>
                    <a:pt x="1045" y="1160"/>
                  </a:lnTo>
                  <a:lnTo>
                    <a:pt x="1045" y="1160"/>
                  </a:lnTo>
                  <a:lnTo>
                    <a:pt x="1035" y="1167"/>
                  </a:lnTo>
                  <a:lnTo>
                    <a:pt x="1026" y="1184"/>
                  </a:lnTo>
                  <a:lnTo>
                    <a:pt x="1016" y="1201"/>
                  </a:lnTo>
                  <a:lnTo>
                    <a:pt x="1023" y="1215"/>
                  </a:lnTo>
                  <a:lnTo>
                    <a:pt x="1026" y="1239"/>
                  </a:lnTo>
                  <a:lnTo>
                    <a:pt x="1035" y="1269"/>
                  </a:lnTo>
                  <a:lnTo>
                    <a:pt x="1038" y="1284"/>
                  </a:lnTo>
                  <a:lnTo>
                    <a:pt x="1035" y="1291"/>
                  </a:lnTo>
                  <a:lnTo>
                    <a:pt x="1033" y="1300"/>
                  </a:lnTo>
                  <a:lnTo>
                    <a:pt x="1030" y="1307"/>
                  </a:lnTo>
                  <a:lnTo>
                    <a:pt x="1023" y="1314"/>
                  </a:lnTo>
                  <a:lnTo>
                    <a:pt x="1023" y="1331"/>
                  </a:lnTo>
                  <a:lnTo>
                    <a:pt x="1028" y="1341"/>
                  </a:lnTo>
                  <a:lnTo>
                    <a:pt x="1033" y="1336"/>
                  </a:lnTo>
                  <a:lnTo>
                    <a:pt x="1040" y="1338"/>
                  </a:lnTo>
                  <a:lnTo>
                    <a:pt x="1033" y="1348"/>
                  </a:lnTo>
                  <a:lnTo>
                    <a:pt x="1030" y="1355"/>
                  </a:lnTo>
                  <a:lnTo>
                    <a:pt x="1030" y="1359"/>
                  </a:lnTo>
                  <a:lnTo>
                    <a:pt x="1033" y="1371"/>
                  </a:lnTo>
                  <a:lnTo>
                    <a:pt x="1026" y="1381"/>
                  </a:lnTo>
                  <a:lnTo>
                    <a:pt x="1016" y="1383"/>
                  </a:lnTo>
                  <a:lnTo>
                    <a:pt x="1009" y="1386"/>
                  </a:lnTo>
                  <a:lnTo>
                    <a:pt x="1028" y="1393"/>
                  </a:lnTo>
                  <a:lnTo>
                    <a:pt x="1049" y="1388"/>
                  </a:lnTo>
                  <a:lnTo>
                    <a:pt x="1052" y="1381"/>
                  </a:lnTo>
                  <a:lnTo>
                    <a:pt x="1054" y="1378"/>
                  </a:lnTo>
                  <a:lnTo>
                    <a:pt x="1056" y="1374"/>
                  </a:lnTo>
                  <a:lnTo>
                    <a:pt x="1059" y="1374"/>
                  </a:lnTo>
                  <a:lnTo>
                    <a:pt x="1075" y="1369"/>
                  </a:lnTo>
                  <a:lnTo>
                    <a:pt x="1080" y="1369"/>
                  </a:lnTo>
                  <a:lnTo>
                    <a:pt x="1090" y="1362"/>
                  </a:lnTo>
                  <a:lnTo>
                    <a:pt x="1097" y="1355"/>
                  </a:lnTo>
                  <a:lnTo>
                    <a:pt x="1104" y="1352"/>
                  </a:lnTo>
                  <a:lnTo>
                    <a:pt x="1109" y="1362"/>
                  </a:lnTo>
                  <a:lnTo>
                    <a:pt x="1113" y="1369"/>
                  </a:lnTo>
                  <a:lnTo>
                    <a:pt x="1125" y="1381"/>
                  </a:lnTo>
                  <a:lnTo>
                    <a:pt x="1130" y="1378"/>
                  </a:lnTo>
                  <a:lnTo>
                    <a:pt x="1135" y="1374"/>
                  </a:lnTo>
                  <a:lnTo>
                    <a:pt x="1139" y="1371"/>
                  </a:lnTo>
                  <a:lnTo>
                    <a:pt x="1149" y="1386"/>
                  </a:lnTo>
                  <a:lnTo>
                    <a:pt x="1154" y="1393"/>
                  </a:lnTo>
                  <a:lnTo>
                    <a:pt x="1165" y="1424"/>
                  </a:lnTo>
                  <a:lnTo>
                    <a:pt x="1173" y="1431"/>
                  </a:lnTo>
                  <a:lnTo>
                    <a:pt x="1182" y="1428"/>
                  </a:lnTo>
                  <a:lnTo>
                    <a:pt x="1182" y="1419"/>
                  </a:lnTo>
                  <a:lnTo>
                    <a:pt x="1180" y="1395"/>
                  </a:lnTo>
                  <a:lnTo>
                    <a:pt x="1182" y="1388"/>
                  </a:lnTo>
                  <a:lnTo>
                    <a:pt x="1184" y="1376"/>
                  </a:lnTo>
                  <a:lnTo>
                    <a:pt x="1184" y="1369"/>
                  </a:lnTo>
                  <a:lnTo>
                    <a:pt x="1187" y="1371"/>
                  </a:lnTo>
                  <a:lnTo>
                    <a:pt x="1189" y="1374"/>
                  </a:lnTo>
                  <a:lnTo>
                    <a:pt x="1196" y="1367"/>
                  </a:lnTo>
                  <a:lnTo>
                    <a:pt x="1199" y="1359"/>
                  </a:lnTo>
                  <a:lnTo>
                    <a:pt x="1203" y="1357"/>
                  </a:lnTo>
                  <a:lnTo>
                    <a:pt x="1215" y="1364"/>
                  </a:lnTo>
                  <a:lnTo>
                    <a:pt x="1222" y="1371"/>
                  </a:lnTo>
                  <a:lnTo>
                    <a:pt x="1215" y="1369"/>
                  </a:lnTo>
                  <a:lnTo>
                    <a:pt x="1210" y="1367"/>
                  </a:lnTo>
                  <a:lnTo>
                    <a:pt x="1203" y="1367"/>
                  </a:lnTo>
                  <a:lnTo>
                    <a:pt x="1201" y="1374"/>
                  </a:lnTo>
                  <a:lnTo>
                    <a:pt x="1199" y="1383"/>
                  </a:lnTo>
                  <a:lnTo>
                    <a:pt x="1201" y="1390"/>
                  </a:lnTo>
                  <a:lnTo>
                    <a:pt x="1203" y="1395"/>
                  </a:lnTo>
                  <a:lnTo>
                    <a:pt x="1208" y="1407"/>
                  </a:lnTo>
                  <a:lnTo>
                    <a:pt x="1213" y="1409"/>
                  </a:lnTo>
                  <a:lnTo>
                    <a:pt x="1222" y="1409"/>
                  </a:lnTo>
                  <a:lnTo>
                    <a:pt x="1241" y="1397"/>
                  </a:lnTo>
                  <a:lnTo>
                    <a:pt x="1270" y="1386"/>
                  </a:lnTo>
                  <a:lnTo>
                    <a:pt x="1279" y="1374"/>
                  </a:lnTo>
                  <a:lnTo>
                    <a:pt x="1289" y="1357"/>
                  </a:lnTo>
                  <a:lnTo>
                    <a:pt x="1282" y="1376"/>
                  </a:lnTo>
                  <a:lnTo>
                    <a:pt x="1274" y="1397"/>
                  </a:lnTo>
                  <a:lnTo>
                    <a:pt x="1274" y="1400"/>
                  </a:lnTo>
                  <a:lnTo>
                    <a:pt x="1277" y="1400"/>
                  </a:lnTo>
                  <a:lnTo>
                    <a:pt x="1263" y="1412"/>
                  </a:lnTo>
                  <a:lnTo>
                    <a:pt x="1251" y="1426"/>
                  </a:lnTo>
                  <a:lnTo>
                    <a:pt x="1248" y="1433"/>
                  </a:lnTo>
                  <a:lnTo>
                    <a:pt x="1246" y="1443"/>
                  </a:lnTo>
                  <a:lnTo>
                    <a:pt x="1248" y="1452"/>
                  </a:lnTo>
                  <a:lnTo>
                    <a:pt x="1253" y="1454"/>
                  </a:lnTo>
                  <a:lnTo>
                    <a:pt x="1255" y="1454"/>
                  </a:lnTo>
                  <a:lnTo>
                    <a:pt x="1263" y="1461"/>
                  </a:lnTo>
                  <a:lnTo>
                    <a:pt x="1251" y="1461"/>
                  </a:lnTo>
                  <a:lnTo>
                    <a:pt x="1244" y="1466"/>
                  </a:lnTo>
                  <a:lnTo>
                    <a:pt x="1241" y="1476"/>
                  </a:lnTo>
                  <a:lnTo>
                    <a:pt x="1239" y="1492"/>
                  </a:lnTo>
                  <a:lnTo>
                    <a:pt x="1237" y="1509"/>
                  </a:lnTo>
                  <a:lnTo>
                    <a:pt x="1234" y="1516"/>
                  </a:lnTo>
                  <a:lnTo>
                    <a:pt x="1237" y="1521"/>
                  </a:lnTo>
                  <a:lnTo>
                    <a:pt x="1239" y="1526"/>
                  </a:lnTo>
                  <a:lnTo>
                    <a:pt x="1241" y="1533"/>
                  </a:lnTo>
                  <a:lnTo>
                    <a:pt x="1244" y="1533"/>
                  </a:lnTo>
                  <a:lnTo>
                    <a:pt x="1246" y="1535"/>
                  </a:lnTo>
                  <a:lnTo>
                    <a:pt x="1246" y="1535"/>
                  </a:lnTo>
                  <a:lnTo>
                    <a:pt x="1244" y="1537"/>
                  </a:lnTo>
                  <a:lnTo>
                    <a:pt x="1237" y="1537"/>
                  </a:lnTo>
                  <a:lnTo>
                    <a:pt x="1234" y="1535"/>
                  </a:lnTo>
                  <a:lnTo>
                    <a:pt x="1234" y="1533"/>
                  </a:lnTo>
                  <a:lnTo>
                    <a:pt x="1232" y="1530"/>
                  </a:lnTo>
                  <a:lnTo>
                    <a:pt x="1227" y="1533"/>
                  </a:lnTo>
                  <a:lnTo>
                    <a:pt x="1222" y="1535"/>
                  </a:lnTo>
                  <a:lnTo>
                    <a:pt x="1215" y="1544"/>
                  </a:lnTo>
                  <a:lnTo>
                    <a:pt x="1210" y="1549"/>
                  </a:lnTo>
                  <a:lnTo>
                    <a:pt x="1206" y="1552"/>
                  </a:lnTo>
                  <a:lnTo>
                    <a:pt x="1199" y="1556"/>
                  </a:lnTo>
                  <a:lnTo>
                    <a:pt x="1191" y="1566"/>
                  </a:lnTo>
                  <a:lnTo>
                    <a:pt x="1184" y="1575"/>
                  </a:lnTo>
                  <a:lnTo>
                    <a:pt x="1180" y="1585"/>
                  </a:lnTo>
                  <a:lnTo>
                    <a:pt x="1180" y="1587"/>
                  </a:lnTo>
                  <a:lnTo>
                    <a:pt x="1177" y="1594"/>
                  </a:lnTo>
                  <a:lnTo>
                    <a:pt x="1177" y="1601"/>
                  </a:lnTo>
                  <a:lnTo>
                    <a:pt x="1180" y="1606"/>
                  </a:lnTo>
                  <a:lnTo>
                    <a:pt x="1177" y="1611"/>
                  </a:lnTo>
                  <a:lnTo>
                    <a:pt x="1175" y="1611"/>
                  </a:lnTo>
                  <a:lnTo>
                    <a:pt x="1173" y="1611"/>
                  </a:lnTo>
                  <a:lnTo>
                    <a:pt x="1165" y="1609"/>
                  </a:lnTo>
                  <a:lnTo>
                    <a:pt x="1165" y="1604"/>
                  </a:lnTo>
                  <a:lnTo>
                    <a:pt x="1165" y="1599"/>
                  </a:lnTo>
                  <a:lnTo>
                    <a:pt x="1161" y="1601"/>
                  </a:lnTo>
                  <a:lnTo>
                    <a:pt x="1151" y="1611"/>
                  </a:lnTo>
                  <a:lnTo>
                    <a:pt x="1144" y="1620"/>
                  </a:lnTo>
                  <a:lnTo>
                    <a:pt x="1116" y="1632"/>
                  </a:lnTo>
                  <a:lnTo>
                    <a:pt x="1101" y="1644"/>
                  </a:lnTo>
                  <a:lnTo>
                    <a:pt x="1094" y="1649"/>
                  </a:lnTo>
                  <a:lnTo>
                    <a:pt x="1085" y="1656"/>
                  </a:lnTo>
                  <a:lnTo>
                    <a:pt x="1080" y="1663"/>
                  </a:lnTo>
                  <a:lnTo>
                    <a:pt x="1075" y="1675"/>
                  </a:lnTo>
                  <a:lnTo>
                    <a:pt x="1073" y="1684"/>
                  </a:lnTo>
                  <a:lnTo>
                    <a:pt x="1071" y="1689"/>
                  </a:lnTo>
                  <a:lnTo>
                    <a:pt x="1071" y="1694"/>
                  </a:lnTo>
                  <a:lnTo>
                    <a:pt x="1073" y="1699"/>
                  </a:lnTo>
                  <a:lnTo>
                    <a:pt x="1083" y="1706"/>
                  </a:lnTo>
                  <a:lnTo>
                    <a:pt x="1085" y="1711"/>
                  </a:lnTo>
                  <a:lnTo>
                    <a:pt x="1083" y="1713"/>
                  </a:lnTo>
                  <a:lnTo>
                    <a:pt x="1080" y="1713"/>
                  </a:lnTo>
                  <a:lnTo>
                    <a:pt x="1075" y="1711"/>
                  </a:lnTo>
                  <a:lnTo>
                    <a:pt x="1071" y="1708"/>
                  </a:lnTo>
                  <a:lnTo>
                    <a:pt x="1071" y="1706"/>
                  </a:lnTo>
                  <a:lnTo>
                    <a:pt x="1066" y="1703"/>
                  </a:lnTo>
                  <a:lnTo>
                    <a:pt x="1061" y="1703"/>
                  </a:lnTo>
                  <a:lnTo>
                    <a:pt x="1056" y="1706"/>
                  </a:lnTo>
                  <a:lnTo>
                    <a:pt x="1056" y="1715"/>
                  </a:lnTo>
                  <a:lnTo>
                    <a:pt x="1056" y="1715"/>
                  </a:lnTo>
                  <a:lnTo>
                    <a:pt x="1054" y="1715"/>
                  </a:lnTo>
                  <a:lnTo>
                    <a:pt x="1052" y="1713"/>
                  </a:lnTo>
                  <a:lnTo>
                    <a:pt x="1045" y="1701"/>
                  </a:lnTo>
                  <a:lnTo>
                    <a:pt x="1045" y="1696"/>
                  </a:lnTo>
                  <a:lnTo>
                    <a:pt x="1049" y="1694"/>
                  </a:lnTo>
                  <a:lnTo>
                    <a:pt x="1052" y="1692"/>
                  </a:lnTo>
                  <a:lnTo>
                    <a:pt x="1049" y="1689"/>
                  </a:lnTo>
                  <a:lnTo>
                    <a:pt x="1047" y="1692"/>
                  </a:lnTo>
                  <a:lnTo>
                    <a:pt x="1038" y="1692"/>
                  </a:lnTo>
                  <a:lnTo>
                    <a:pt x="1033" y="1692"/>
                  </a:lnTo>
                  <a:lnTo>
                    <a:pt x="1033" y="1689"/>
                  </a:lnTo>
                  <a:lnTo>
                    <a:pt x="1035" y="1684"/>
                  </a:lnTo>
                  <a:lnTo>
                    <a:pt x="1033" y="1684"/>
                  </a:lnTo>
                  <a:lnTo>
                    <a:pt x="1004" y="1694"/>
                  </a:lnTo>
                  <a:lnTo>
                    <a:pt x="993" y="1701"/>
                  </a:lnTo>
                  <a:lnTo>
                    <a:pt x="978" y="1711"/>
                  </a:lnTo>
                  <a:lnTo>
                    <a:pt x="966" y="1722"/>
                  </a:lnTo>
                  <a:lnTo>
                    <a:pt x="957" y="1739"/>
                  </a:lnTo>
                  <a:lnTo>
                    <a:pt x="947" y="1748"/>
                  </a:lnTo>
                  <a:lnTo>
                    <a:pt x="938" y="1753"/>
                  </a:lnTo>
                  <a:lnTo>
                    <a:pt x="936" y="1758"/>
                  </a:lnTo>
                  <a:lnTo>
                    <a:pt x="933" y="1760"/>
                  </a:lnTo>
                  <a:lnTo>
                    <a:pt x="931" y="1763"/>
                  </a:lnTo>
                  <a:lnTo>
                    <a:pt x="929" y="1765"/>
                  </a:lnTo>
                  <a:lnTo>
                    <a:pt x="926" y="1763"/>
                  </a:lnTo>
                  <a:lnTo>
                    <a:pt x="924" y="1760"/>
                  </a:lnTo>
                  <a:lnTo>
                    <a:pt x="919" y="1763"/>
                  </a:lnTo>
                  <a:lnTo>
                    <a:pt x="910" y="1770"/>
                  </a:lnTo>
                  <a:lnTo>
                    <a:pt x="907" y="1772"/>
                  </a:lnTo>
                  <a:lnTo>
                    <a:pt x="907" y="1775"/>
                  </a:lnTo>
                  <a:lnTo>
                    <a:pt x="907" y="1782"/>
                  </a:lnTo>
                  <a:lnTo>
                    <a:pt x="907" y="1789"/>
                  </a:lnTo>
                  <a:lnTo>
                    <a:pt x="905" y="1796"/>
                  </a:lnTo>
                  <a:lnTo>
                    <a:pt x="902" y="1801"/>
                  </a:lnTo>
                  <a:lnTo>
                    <a:pt x="907" y="1801"/>
                  </a:lnTo>
                  <a:lnTo>
                    <a:pt x="910" y="1798"/>
                  </a:lnTo>
                  <a:lnTo>
                    <a:pt x="917" y="1794"/>
                  </a:lnTo>
                  <a:lnTo>
                    <a:pt x="919" y="1786"/>
                  </a:lnTo>
                  <a:lnTo>
                    <a:pt x="917" y="1779"/>
                  </a:lnTo>
                  <a:lnTo>
                    <a:pt x="919" y="1777"/>
                  </a:lnTo>
                  <a:lnTo>
                    <a:pt x="924" y="1779"/>
                  </a:lnTo>
                  <a:lnTo>
                    <a:pt x="931" y="1791"/>
                  </a:lnTo>
                  <a:lnTo>
                    <a:pt x="933" y="1791"/>
                  </a:lnTo>
                  <a:lnTo>
                    <a:pt x="943" y="1789"/>
                  </a:lnTo>
                  <a:lnTo>
                    <a:pt x="945" y="1784"/>
                  </a:lnTo>
                  <a:lnTo>
                    <a:pt x="947" y="1779"/>
                  </a:lnTo>
                  <a:lnTo>
                    <a:pt x="947" y="1763"/>
                  </a:lnTo>
                  <a:lnTo>
                    <a:pt x="947" y="1760"/>
                  </a:lnTo>
                  <a:lnTo>
                    <a:pt x="952" y="1760"/>
                  </a:lnTo>
                  <a:lnTo>
                    <a:pt x="955" y="1765"/>
                  </a:lnTo>
                  <a:lnTo>
                    <a:pt x="957" y="1772"/>
                  </a:lnTo>
                  <a:lnTo>
                    <a:pt x="959" y="1777"/>
                  </a:lnTo>
                  <a:lnTo>
                    <a:pt x="957" y="1779"/>
                  </a:lnTo>
                  <a:lnTo>
                    <a:pt x="955" y="1779"/>
                  </a:lnTo>
                  <a:lnTo>
                    <a:pt x="957" y="1782"/>
                  </a:lnTo>
                  <a:lnTo>
                    <a:pt x="959" y="1784"/>
                  </a:lnTo>
                  <a:lnTo>
                    <a:pt x="962" y="1784"/>
                  </a:lnTo>
                  <a:lnTo>
                    <a:pt x="966" y="1782"/>
                  </a:lnTo>
                  <a:lnTo>
                    <a:pt x="969" y="1777"/>
                  </a:lnTo>
                  <a:lnTo>
                    <a:pt x="974" y="1775"/>
                  </a:lnTo>
                  <a:lnTo>
                    <a:pt x="978" y="1777"/>
                  </a:lnTo>
                  <a:lnTo>
                    <a:pt x="983" y="1770"/>
                  </a:lnTo>
                  <a:lnTo>
                    <a:pt x="1000" y="1751"/>
                  </a:lnTo>
                  <a:lnTo>
                    <a:pt x="1000" y="1748"/>
                  </a:lnTo>
                  <a:lnTo>
                    <a:pt x="1002" y="1734"/>
                  </a:lnTo>
                  <a:lnTo>
                    <a:pt x="1004" y="1732"/>
                  </a:lnTo>
                  <a:lnTo>
                    <a:pt x="1009" y="1730"/>
                  </a:lnTo>
                  <a:lnTo>
                    <a:pt x="1014" y="1727"/>
                  </a:lnTo>
                  <a:lnTo>
                    <a:pt x="1016" y="1725"/>
                  </a:lnTo>
                  <a:lnTo>
                    <a:pt x="1021" y="1730"/>
                  </a:lnTo>
                  <a:lnTo>
                    <a:pt x="1028" y="1732"/>
                  </a:lnTo>
                  <a:lnTo>
                    <a:pt x="1030" y="1734"/>
                  </a:lnTo>
                  <a:lnTo>
                    <a:pt x="1030" y="1737"/>
                  </a:lnTo>
                  <a:lnTo>
                    <a:pt x="1023" y="1734"/>
                  </a:lnTo>
                  <a:lnTo>
                    <a:pt x="1021" y="1734"/>
                  </a:lnTo>
                  <a:lnTo>
                    <a:pt x="1019" y="1737"/>
                  </a:lnTo>
                  <a:lnTo>
                    <a:pt x="1016" y="1739"/>
                  </a:lnTo>
                  <a:lnTo>
                    <a:pt x="1014" y="1744"/>
                  </a:lnTo>
                  <a:lnTo>
                    <a:pt x="1014" y="1751"/>
                  </a:lnTo>
                  <a:lnTo>
                    <a:pt x="1014" y="1753"/>
                  </a:lnTo>
                  <a:lnTo>
                    <a:pt x="1019" y="1756"/>
                  </a:lnTo>
                  <a:lnTo>
                    <a:pt x="1030" y="1753"/>
                  </a:lnTo>
                  <a:lnTo>
                    <a:pt x="1035" y="1753"/>
                  </a:lnTo>
                  <a:lnTo>
                    <a:pt x="1040" y="1748"/>
                  </a:lnTo>
                  <a:lnTo>
                    <a:pt x="1045" y="1744"/>
                  </a:lnTo>
                  <a:lnTo>
                    <a:pt x="1047" y="1741"/>
                  </a:lnTo>
                  <a:lnTo>
                    <a:pt x="1054" y="1746"/>
                  </a:lnTo>
                  <a:lnTo>
                    <a:pt x="1056" y="1744"/>
                  </a:lnTo>
                  <a:lnTo>
                    <a:pt x="1059" y="1741"/>
                  </a:lnTo>
                  <a:lnTo>
                    <a:pt x="1064" y="1739"/>
                  </a:lnTo>
                  <a:lnTo>
                    <a:pt x="1066" y="1741"/>
                  </a:lnTo>
                  <a:lnTo>
                    <a:pt x="1071" y="1741"/>
                  </a:lnTo>
                  <a:lnTo>
                    <a:pt x="1071" y="1739"/>
                  </a:lnTo>
                  <a:lnTo>
                    <a:pt x="1075" y="1734"/>
                  </a:lnTo>
                  <a:lnTo>
                    <a:pt x="1078" y="1732"/>
                  </a:lnTo>
                  <a:lnTo>
                    <a:pt x="1085" y="1730"/>
                  </a:lnTo>
                  <a:lnTo>
                    <a:pt x="1097" y="1720"/>
                  </a:lnTo>
                  <a:lnTo>
                    <a:pt x="1101" y="1715"/>
                  </a:lnTo>
                  <a:lnTo>
                    <a:pt x="1104" y="1718"/>
                  </a:lnTo>
                  <a:lnTo>
                    <a:pt x="1106" y="1715"/>
                  </a:lnTo>
                  <a:lnTo>
                    <a:pt x="1111" y="1713"/>
                  </a:lnTo>
                  <a:lnTo>
                    <a:pt x="1113" y="1713"/>
                  </a:lnTo>
                  <a:lnTo>
                    <a:pt x="1113" y="1713"/>
                  </a:lnTo>
                  <a:lnTo>
                    <a:pt x="1118" y="1715"/>
                  </a:lnTo>
                  <a:lnTo>
                    <a:pt x="1118" y="1718"/>
                  </a:lnTo>
                  <a:lnTo>
                    <a:pt x="1116" y="1734"/>
                  </a:lnTo>
                  <a:lnTo>
                    <a:pt x="1118" y="1737"/>
                  </a:lnTo>
                  <a:lnTo>
                    <a:pt x="1120" y="1734"/>
                  </a:lnTo>
                  <a:lnTo>
                    <a:pt x="1123" y="1730"/>
                  </a:lnTo>
                  <a:lnTo>
                    <a:pt x="1125" y="1722"/>
                  </a:lnTo>
                  <a:lnTo>
                    <a:pt x="1125" y="1718"/>
                  </a:lnTo>
                  <a:lnTo>
                    <a:pt x="1132" y="1713"/>
                  </a:lnTo>
                  <a:lnTo>
                    <a:pt x="1168" y="1701"/>
                  </a:lnTo>
                  <a:lnTo>
                    <a:pt x="1173" y="1694"/>
                  </a:lnTo>
                  <a:lnTo>
                    <a:pt x="1177" y="1682"/>
                  </a:lnTo>
                  <a:lnTo>
                    <a:pt x="1180" y="1680"/>
                  </a:lnTo>
                  <a:lnTo>
                    <a:pt x="1182" y="1680"/>
                  </a:lnTo>
                  <a:lnTo>
                    <a:pt x="1182" y="1682"/>
                  </a:lnTo>
                  <a:lnTo>
                    <a:pt x="1182" y="1692"/>
                  </a:lnTo>
                  <a:lnTo>
                    <a:pt x="1184" y="1694"/>
                  </a:lnTo>
                  <a:lnTo>
                    <a:pt x="1187" y="1692"/>
                  </a:lnTo>
                  <a:lnTo>
                    <a:pt x="1189" y="1687"/>
                  </a:lnTo>
                  <a:lnTo>
                    <a:pt x="1196" y="1680"/>
                  </a:lnTo>
                  <a:lnTo>
                    <a:pt x="1196" y="1677"/>
                  </a:lnTo>
                  <a:lnTo>
                    <a:pt x="1196" y="1673"/>
                  </a:lnTo>
                  <a:lnTo>
                    <a:pt x="1194" y="1670"/>
                  </a:lnTo>
                  <a:lnTo>
                    <a:pt x="1191" y="1668"/>
                  </a:lnTo>
                  <a:lnTo>
                    <a:pt x="1187" y="1665"/>
                  </a:lnTo>
                  <a:lnTo>
                    <a:pt x="1184" y="1665"/>
                  </a:lnTo>
                  <a:lnTo>
                    <a:pt x="1182" y="1665"/>
                  </a:lnTo>
                  <a:lnTo>
                    <a:pt x="1184" y="1663"/>
                  </a:lnTo>
                  <a:lnTo>
                    <a:pt x="1191" y="1651"/>
                  </a:lnTo>
                  <a:lnTo>
                    <a:pt x="1194" y="1649"/>
                  </a:lnTo>
                  <a:lnTo>
                    <a:pt x="1203" y="1649"/>
                  </a:lnTo>
                  <a:lnTo>
                    <a:pt x="1206" y="1646"/>
                  </a:lnTo>
                  <a:lnTo>
                    <a:pt x="1210" y="1644"/>
                  </a:lnTo>
                  <a:lnTo>
                    <a:pt x="1215" y="1644"/>
                  </a:lnTo>
                  <a:lnTo>
                    <a:pt x="1218" y="1644"/>
                  </a:lnTo>
                  <a:lnTo>
                    <a:pt x="1218" y="1642"/>
                  </a:lnTo>
                  <a:lnTo>
                    <a:pt x="1215" y="1642"/>
                  </a:lnTo>
                  <a:lnTo>
                    <a:pt x="1210" y="1639"/>
                  </a:lnTo>
                  <a:lnTo>
                    <a:pt x="1213" y="1635"/>
                  </a:lnTo>
                  <a:lnTo>
                    <a:pt x="1222" y="1630"/>
                  </a:lnTo>
                  <a:lnTo>
                    <a:pt x="1227" y="1630"/>
                  </a:lnTo>
                  <a:lnTo>
                    <a:pt x="1232" y="1632"/>
                  </a:lnTo>
                  <a:lnTo>
                    <a:pt x="1237" y="1632"/>
                  </a:lnTo>
                  <a:lnTo>
                    <a:pt x="1237" y="1632"/>
                  </a:lnTo>
                  <a:lnTo>
                    <a:pt x="1241" y="1628"/>
                  </a:lnTo>
                  <a:lnTo>
                    <a:pt x="1244" y="1618"/>
                  </a:lnTo>
                  <a:lnTo>
                    <a:pt x="1246" y="1616"/>
                  </a:lnTo>
                  <a:lnTo>
                    <a:pt x="1248" y="1613"/>
                  </a:lnTo>
                  <a:lnTo>
                    <a:pt x="1251" y="1613"/>
                  </a:lnTo>
                  <a:lnTo>
                    <a:pt x="1255" y="1613"/>
                  </a:lnTo>
                  <a:lnTo>
                    <a:pt x="1258" y="1613"/>
                  </a:lnTo>
                  <a:lnTo>
                    <a:pt x="1263" y="1613"/>
                  </a:lnTo>
                  <a:lnTo>
                    <a:pt x="1265" y="1609"/>
                  </a:lnTo>
                  <a:lnTo>
                    <a:pt x="1270" y="1604"/>
                  </a:lnTo>
                  <a:lnTo>
                    <a:pt x="1274" y="1599"/>
                  </a:lnTo>
                  <a:lnTo>
                    <a:pt x="1277" y="1599"/>
                  </a:lnTo>
                  <a:lnTo>
                    <a:pt x="1279" y="1597"/>
                  </a:lnTo>
                  <a:lnTo>
                    <a:pt x="1282" y="1594"/>
                  </a:lnTo>
                  <a:lnTo>
                    <a:pt x="1286" y="1592"/>
                  </a:lnTo>
                  <a:lnTo>
                    <a:pt x="1291" y="1594"/>
                  </a:lnTo>
                  <a:lnTo>
                    <a:pt x="1293" y="1587"/>
                  </a:lnTo>
                  <a:lnTo>
                    <a:pt x="1298" y="1585"/>
                  </a:lnTo>
                  <a:lnTo>
                    <a:pt x="1298" y="1582"/>
                  </a:lnTo>
                  <a:lnTo>
                    <a:pt x="1303" y="1573"/>
                  </a:lnTo>
                  <a:lnTo>
                    <a:pt x="1303" y="1568"/>
                  </a:lnTo>
                  <a:lnTo>
                    <a:pt x="1300" y="1561"/>
                  </a:lnTo>
                  <a:lnTo>
                    <a:pt x="1300" y="1561"/>
                  </a:lnTo>
                  <a:lnTo>
                    <a:pt x="1298" y="1559"/>
                  </a:lnTo>
                  <a:lnTo>
                    <a:pt x="1300" y="1554"/>
                  </a:lnTo>
                  <a:lnTo>
                    <a:pt x="1312" y="1544"/>
                  </a:lnTo>
                  <a:lnTo>
                    <a:pt x="1317" y="1544"/>
                  </a:lnTo>
                  <a:lnTo>
                    <a:pt x="1319" y="1547"/>
                  </a:lnTo>
                  <a:lnTo>
                    <a:pt x="1322" y="1547"/>
                  </a:lnTo>
                  <a:lnTo>
                    <a:pt x="1324" y="1537"/>
                  </a:lnTo>
                  <a:lnTo>
                    <a:pt x="1324" y="1535"/>
                  </a:lnTo>
                  <a:lnTo>
                    <a:pt x="1336" y="1533"/>
                  </a:lnTo>
                  <a:lnTo>
                    <a:pt x="1338" y="1533"/>
                  </a:lnTo>
                  <a:lnTo>
                    <a:pt x="1341" y="1526"/>
                  </a:lnTo>
                  <a:lnTo>
                    <a:pt x="1345" y="1521"/>
                  </a:lnTo>
                  <a:lnTo>
                    <a:pt x="1348" y="1518"/>
                  </a:lnTo>
                  <a:lnTo>
                    <a:pt x="1348" y="1514"/>
                  </a:lnTo>
                  <a:lnTo>
                    <a:pt x="1350" y="1511"/>
                  </a:lnTo>
                  <a:lnTo>
                    <a:pt x="1357" y="1509"/>
                  </a:lnTo>
                  <a:lnTo>
                    <a:pt x="1362" y="1507"/>
                  </a:lnTo>
                  <a:lnTo>
                    <a:pt x="1372" y="1499"/>
                  </a:lnTo>
                  <a:lnTo>
                    <a:pt x="1374" y="1495"/>
                  </a:lnTo>
                  <a:lnTo>
                    <a:pt x="1379" y="1483"/>
                  </a:lnTo>
                  <a:lnTo>
                    <a:pt x="1402" y="1480"/>
                  </a:lnTo>
                  <a:lnTo>
                    <a:pt x="1402" y="1473"/>
                  </a:lnTo>
                  <a:lnTo>
                    <a:pt x="1402" y="1473"/>
                  </a:lnTo>
                  <a:lnTo>
                    <a:pt x="1412" y="1469"/>
                  </a:lnTo>
                  <a:lnTo>
                    <a:pt x="1417" y="1471"/>
                  </a:lnTo>
                  <a:lnTo>
                    <a:pt x="1419" y="1469"/>
                  </a:lnTo>
                  <a:lnTo>
                    <a:pt x="1419" y="1459"/>
                  </a:lnTo>
                  <a:lnTo>
                    <a:pt x="1421" y="1454"/>
                  </a:lnTo>
                  <a:lnTo>
                    <a:pt x="1417" y="1454"/>
                  </a:lnTo>
                  <a:lnTo>
                    <a:pt x="1417" y="1452"/>
                  </a:lnTo>
                  <a:lnTo>
                    <a:pt x="1428" y="1445"/>
                  </a:lnTo>
                  <a:lnTo>
                    <a:pt x="1428" y="1443"/>
                  </a:lnTo>
                  <a:lnTo>
                    <a:pt x="1428" y="1438"/>
                  </a:lnTo>
                  <a:lnTo>
                    <a:pt x="1431" y="1431"/>
                  </a:lnTo>
                  <a:lnTo>
                    <a:pt x="1440" y="1421"/>
                  </a:lnTo>
                  <a:lnTo>
                    <a:pt x="1443" y="1419"/>
                  </a:lnTo>
                  <a:lnTo>
                    <a:pt x="1447" y="1416"/>
                  </a:lnTo>
                  <a:lnTo>
                    <a:pt x="1452" y="1414"/>
                  </a:lnTo>
                  <a:lnTo>
                    <a:pt x="1462" y="1402"/>
                  </a:lnTo>
                  <a:lnTo>
                    <a:pt x="1466" y="1395"/>
                  </a:lnTo>
                  <a:lnTo>
                    <a:pt x="1466" y="1390"/>
                  </a:lnTo>
                  <a:lnTo>
                    <a:pt x="1466" y="1388"/>
                  </a:lnTo>
                  <a:lnTo>
                    <a:pt x="1466" y="1386"/>
                  </a:lnTo>
                  <a:lnTo>
                    <a:pt x="1462" y="1381"/>
                  </a:lnTo>
                  <a:lnTo>
                    <a:pt x="1450" y="1371"/>
                  </a:lnTo>
                  <a:lnTo>
                    <a:pt x="1443" y="1369"/>
                  </a:lnTo>
                  <a:lnTo>
                    <a:pt x="1438" y="1367"/>
                  </a:lnTo>
                  <a:lnTo>
                    <a:pt x="1426" y="1362"/>
                  </a:lnTo>
                  <a:lnTo>
                    <a:pt x="1424" y="1357"/>
                  </a:lnTo>
                  <a:lnTo>
                    <a:pt x="1426" y="1350"/>
                  </a:lnTo>
                  <a:lnTo>
                    <a:pt x="1428" y="1338"/>
                  </a:lnTo>
                  <a:lnTo>
                    <a:pt x="1428" y="1336"/>
                  </a:lnTo>
                  <a:lnTo>
                    <a:pt x="1443" y="1324"/>
                  </a:lnTo>
                  <a:lnTo>
                    <a:pt x="1445" y="1319"/>
                  </a:lnTo>
                  <a:lnTo>
                    <a:pt x="1447" y="1314"/>
                  </a:lnTo>
                  <a:lnTo>
                    <a:pt x="1452" y="1310"/>
                  </a:lnTo>
                  <a:lnTo>
                    <a:pt x="1452" y="1307"/>
                  </a:lnTo>
                  <a:lnTo>
                    <a:pt x="1450" y="1305"/>
                  </a:lnTo>
                  <a:lnTo>
                    <a:pt x="1450" y="1305"/>
                  </a:lnTo>
                  <a:lnTo>
                    <a:pt x="1459" y="1295"/>
                  </a:lnTo>
                  <a:lnTo>
                    <a:pt x="1462" y="1293"/>
                  </a:lnTo>
                  <a:lnTo>
                    <a:pt x="1464" y="1295"/>
                  </a:lnTo>
                  <a:lnTo>
                    <a:pt x="1464" y="1295"/>
                  </a:lnTo>
                  <a:lnTo>
                    <a:pt x="1464" y="1303"/>
                  </a:lnTo>
                  <a:lnTo>
                    <a:pt x="1464" y="1303"/>
                  </a:lnTo>
                  <a:lnTo>
                    <a:pt x="1471" y="1300"/>
                  </a:lnTo>
                  <a:lnTo>
                    <a:pt x="1478" y="1298"/>
                  </a:lnTo>
                  <a:lnTo>
                    <a:pt x="1481" y="1295"/>
                  </a:lnTo>
                  <a:lnTo>
                    <a:pt x="1481" y="1288"/>
                  </a:lnTo>
                  <a:lnTo>
                    <a:pt x="1481" y="1286"/>
                  </a:lnTo>
                  <a:lnTo>
                    <a:pt x="1471" y="1281"/>
                  </a:lnTo>
                  <a:lnTo>
                    <a:pt x="1473" y="1281"/>
                  </a:lnTo>
                  <a:lnTo>
                    <a:pt x="1478" y="1279"/>
                  </a:lnTo>
                  <a:lnTo>
                    <a:pt x="1490" y="1276"/>
                  </a:lnTo>
                  <a:lnTo>
                    <a:pt x="1495" y="1274"/>
                  </a:lnTo>
                  <a:lnTo>
                    <a:pt x="1499" y="1265"/>
                  </a:lnTo>
                  <a:lnTo>
                    <a:pt x="1502" y="1260"/>
                  </a:lnTo>
                  <a:lnTo>
                    <a:pt x="1502" y="1255"/>
                  </a:lnTo>
                  <a:lnTo>
                    <a:pt x="1499" y="1250"/>
                  </a:lnTo>
                  <a:lnTo>
                    <a:pt x="1495" y="1246"/>
                  </a:lnTo>
                  <a:lnTo>
                    <a:pt x="1488" y="1239"/>
                  </a:lnTo>
                  <a:lnTo>
                    <a:pt x="1481" y="1234"/>
                  </a:lnTo>
                  <a:lnTo>
                    <a:pt x="1481" y="1231"/>
                  </a:lnTo>
                  <a:lnTo>
                    <a:pt x="1485" y="1231"/>
                  </a:lnTo>
                  <a:lnTo>
                    <a:pt x="1492" y="1236"/>
                  </a:lnTo>
                  <a:lnTo>
                    <a:pt x="1497" y="1239"/>
                  </a:lnTo>
                  <a:lnTo>
                    <a:pt x="1499" y="1239"/>
                  </a:lnTo>
                  <a:lnTo>
                    <a:pt x="1507" y="1236"/>
                  </a:lnTo>
                  <a:lnTo>
                    <a:pt x="1514" y="1227"/>
                  </a:lnTo>
                  <a:lnTo>
                    <a:pt x="1518" y="1222"/>
                  </a:lnTo>
                  <a:lnTo>
                    <a:pt x="1518" y="1220"/>
                  </a:lnTo>
                  <a:lnTo>
                    <a:pt x="1516" y="1215"/>
                  </a:lnTo>
                  <a:lnTo>
                    <a:pt x="1516" y="1212"/>
                  </a:lnTo>
                  <a:lnTo>
                    <a:pt x="1518" y="1205"/>
                  </a:lnTo>
                  <a:lnTo>
                    <a:pt x="1533" y="1189"/>
                  </a:lnTo>
                  <a:lnTo>
                    <a:pt x="1537" y="1182"/>
                  </a:lnTo>
                  <a:lnTo>
                    <a:pt x="1542" y="1182"/>
                  </a:lnTo>
                  <a:lnTo>
                    <a:pt x="1544" y="1179"/>
                  </a:lnTo>
                  <a:lnTo>
                    <a:pt x="1542" y="1172"/>
                  </a:lnTo>
                  <a:lnTo>
                    <a:pt x="1542" y="1170"/>
                  </a:lnTo>
                  <a:lnTo>
                    <a:pt x="1544" y="1163"/>
                  </a:lnTo>
                  <a:lnTo>
                    <a:pt x="1552" y="1156"/>
                  </a:lnTo>
                  <a:lnTo>
                    <a:pt x="1556" y="1151"/>
                  </a:lnTo>
                  <a:lnTo>
                    <a:pt x="1566" y="1148"/>
                  </a:lnTo>
                  <a:lnTo>
                    <a:pt x="1573" y="1144"/>
                  </a:lnTo>
                  <a:lnTo>
                    <a:pt x="1575" y="1137"/>
                  </a:lnTo>
                  <a:lnTo>
                    <a:pt x="1582" y="1129"/>
                  </a:lnTo>
                  <a:lnTo>
                    <a:pt x="1599" y="1118"/>
                  </a:lnTo>
                  <a:lnTo>
                    <a:pt x="1599" y="1118"/>
                  </a:lnTo>
                  <a:lnTo>
                    <a:pt x="1601" y="1118"/>
                  </a:lnTo>
                  <a:lnTo>
                    <a:pt x="1606" y="1122"/>
                  </a:lnTo>
                  <a:lnTo>
                    <a:pt x="1623" y="1120"/>
                  </a:lnTo>
                  <a:lnTo>
                    <a:pt x="1630" y="1118"/>
                  </a:lnTo>
                  <a:lnTo>
                    <a:pt x="1630" y="1118"/>
                  </a:lnTo>
                  <a:lnTo>
                    <a:pt x="1634" y="1108"/>
                  </a:lnTo>
                  <a:lnTo>
                    <a:pt x="1637" y="1103"/>
                  </a:lnTo>
                  <a:lnTo>
                    <a:pt x="1642" y="1096"/>
                  </a:lnTo>
                  <a:lnTo>
                    <a:pt x="1644" y="1094"/>
                  </a:lnTo>
                  <a:lnTo>
                    <a:pt x="1653" y="1091"/>
                  </a:lnTo>
                  <a:lnTo>
                    <a:pt x="1658" y="1094"/>
                  </a:lnTo>
                  <a:lnTo>
                    <a:pt x="1646" y="1103"/>
                  </a:lnTo>
                  <a:lnTo>
                    <a:pt x="1639" y="1108"/>
                  </a:lnTo>
                  <a:lnTo>
                    <a:pt x="1637" y="1115"/>
                  </a:lnTo>
                  <a:lnTo>
                    <a:pt x="1634" y="1120"/>
                  </a:lnTo>
                  <a:lnTo>
                    <a:pt x="1632" y="1125"/>
                  </a:lnTo>
                  <a:lnTo>
                    <a:pt x="1632" y="1125"/>
                  </a:lnTo>
                  <a:lnTo>
                    <a:pt x="1627" y="1127"/>
                  </a:lnTo>
                  <a:lnTo>
                    <a:pt x="1625" y="1132"/>
                  </a:lnTo>
                  <a:lnTo>
                    <a:pt x="1630" y="1137"/>
                  </a:lnTo>
                  <a:lnTo>
                    <a:pt x="1649" y="1148"/>
                  </a:lnTo>
                  <a:lnTo>
                    <a:pt x="1656" y="1151"/>
                  </a:lnTo>
                  <a:lnTo>
                    <a:pt x="1672" y="1153"/>
                  </a:lnTo>
                  <a:lnTo>
                    <a:pt x="1675" y="1158"/>
                  </a:lnTo>
                  <a:lnTo>
                    <a:pt x="1675" y="1160"/>
                  </a:lnTo>
                  <a:lnTo>
                    <a:pt x="1670" y="1160"/>
                  </a:lnTo>
                  <a:lnTo>
                    <a:pt x="1646" y="1153"/>
                  </a:lnTo>
                  <a:lnTo>
                    <a:pt x="1637" y="1153"/>
                  </a:lnTo>
                  <a:lnTo>
                    <a:pt x="1630" y="1156"/>
                  </a:lnTo>
                  <a:lnTo>
                    <a:pt x="1623" y="1158"/>
                  </a:lnTo>
                  <a:lnTo>
                    <a:pt x="1620" y="1156"/>
                  </a:lnTo>
                  <a:lnTo>
                    <a:pt x="1616" y="1151"/>
                  </a:lnTo>
                  <a:lnTo>
                    <a:pt x="1611" y="1148"/>
                  </a:lnTo>
                  <a:lnTo>
                    <a:pt x="1608" y="1148"/>
                  </a:lnTo>
                  <a:lnTo>
                    <a:pt x="1592" y="1160"/>
                  </a:lnTo>
                  <a:lnTo>
                    <a:pt x="1582" y="1170"/>
                  </a:lnTo>
                  <a:lnTo>
                    <a:pt x="1566" y="1182"/>
                  </a:lnTo>
                  <a:lnTo>
                    <a:pt x="1563" y="1184"/>
                  </a:lnTo>
                  <a:lnTo>
                    <a:pt x="1563" y="1191"/>
                  </a:lnTo>
                  <a:lnTo>
                    <a:pt x="1566" y="1201"/>
                  </a:lnTo>
                  <a:lnTo>
                    <a:pt x="1566" y="1210"/>
                  </a:lnTo>
                  <a:lnTo>
                    <a:pt x="1563" y="1231"/>
                  </a:lnTo>
                  <a:lnTo>
                    <a:pt x="1561" y="1241"/>
                  </a:lnTo>
                  <a:lnTo>
                    <a:pt x="1552" y="1253"/>
                  </a:lnTo>
                  <a:lnTo>
                    <a:pt x="1547" y="1265"/>
                  </a:lnTo>
                  <a:lnTo>
                    <a:pt x="1544" y="1272"/>
                  </a:lnTo>
                  <a:lnTo>
                    <a:pt x="1542" y="1288"/>
                  </a:lnTo>
                  <a:lnTo>
                    <a:pt x="1542" y="1293"/>
                  </a:lnTo>
                  <a:lnTo>
                    <a:pt x="1547" y="1295"/>
                  </a:lnTo>
                  <a:lnTo>
                    <a:pt x="1559" y="1300"/>
                  </a:lnTo>
                  <a:lnTo>
                    <a:pt x="1561" y="1300"/>
                  </a:lnTo>
                  <a:lnTo>
                    <a:pt x="1563" y="1300"/>
                  </a:lnTo>
                  <a:lnTo>
                    <a:pt x="1580" y="1286"/>
                  </a:lnTo>
                  <a:lnTo>
                    <a:pt x="1582" y="1286"/>
                  </a:lnTo>
                  <a:lnTo>
                    <a:pt x="1582" y="1286"/>
                  </a:lnTo>
                  <a:lnTo>
                    <a:pt x="1575" y="1303"/>
                  </a:lnTo>
                  <a:lnTo>
                    <a:pt x="1571" y="1307"/>
                  </a:lnTo>
                  <a:lnTo>
                    <a:pt x="1566" y="1317"/>
                  </a:lnTo>
                  <a:lnTo>
                    <a:pt x="1559" y="1319"/>
                  </a:lnTo>
                  <a:lnTo>
                    <a:pt x="1549" y="1322"/>
                  </a:lnTo>
                  <a:lnTo>
                    <a:pt x="1542" y="1329"/>
                  </a:lnTo>
                  <a:lnTo>
                    <a:pt x="1540" y="1331"/>
                  </a:lnTo>
                  <a:lnTo>
                    <a:pt x="1537" y="1336"/>
                  </a:lnTo>
                  <a:lnTo>
                    <a:pt x="1537" y="1343"/>
                  </a:lnTo>
                  <a:lnTo>
                    <a:pt x="1537" y="1345"/>
                  </a:lnTo>
                  <a:lnTo>
                    <a:pt x="1540" y="1345"/>
                  </a:lnTo>
                  <a:lnTo>
                    <a:pt x="1549" y="1352"/>
                  </a:lnTo>
                  <a:lnTo>
                    <a:pt x="1554" y="1352"/>
                  </a:lnTo>
                  <a:lnTo>
                    <a:pt x="1561" y="1348"/>
                  </a:lnTo>
                  <a:lnTo>
                    <a:pt x="1568" y="1345"/>
                  </a:lnTo>
                  <a:lnTo>
                    <a:pt x="1573" y="1348"/>
                  </a:lnTo>
                  <a:lnTo>
                    <a:pt x="1575" y="1348"/>
                  </a:lnTo>
                  <a:lnTo>
                    <a:pt x="1578" y="1345"/>
                  </a:lnTo>
                  <a:lnTo>
                    <a:pt x="1578" y="1343"/>
                  </a:lnTo>
                  <a:lnTo>
                    <a:pt x="1575" y="1341"/>
                  </a:lnTo>
                  <a:lnTo>
                    <a:pt x="1578" y="1338"/>
                  </a:lnTo>
                  <a:lnTo>
                    <a:pt x="1582" y="1341"/>
                  </a:lnTo>
                  <a:lnTo>
                    <a:pt x="1589" y="1345"/>
                  </a:lnTo>
                  <a:lnTo>
                    <a:pt x="1589" y="1345"/>
                  </a:lnTo>
                  <a:lnTo>
                    <a:pt x="1592" y="1338"/>
                  </a:lnTo>
                  <a:lnTo>
                    <a:pt x="1594" y="1333"/>
                  </a:lnTo>
                  <a:lnTo>
                    <a:pt x="1601" y="1324"/>
                  </a:lnTo>
                  <a:lnTo>
                    <a:pt x="1604" y="1319"/>
                  </a:lnTo>
                  <a:lnTo>
                    <a:pt x="1604" y="1312"/>
                  </a:lnTo>
                  <a:lnTo>
                    <a:pt x="1606" y="1310"/>
                  </a:lnTo>
                  <a:lnTo>
                    <a:pt x="1606" y="1310"/>
                  </a:lnTo>
                  <a:lnTo>
                    <a:pt x="1608" y="1312"/>
                  </a:lnTo>
                  <a:lnTo>
                    <a:pt x="1611" y="1312"/>
                  </a:lnTo>
                  <a:lnTo>
                    <a:pt x="1618" y="1307"/>
                  </a:lnTo>
                  <a:lnTo>
                    <a:pt x="1620" y="1305"/>
                  </a:lnTo>
                  <a:lnTo>
                    <a:pt x="1623" y="1307"/>
                  </a:lnTo>
                  <a:lnTo>
                    <a:pt x="1625" y="1307"/>
                  </a:lnTo>
                  <a:lnTo>
                    <a:pt x="1637" y="1293"/>
                  </a:lnTo>
                  <a:lnTo>
                    <a:pt x="1637" y="1291"/>
                  </a:lnTo>
                  <a:lnTo>
                    <a:pt x="1634" y="1284"/>
                  </a:lnTo>
                  <a:lnTo>
                    <a:pt x="1634" y="1284"/>
                  </a:lnTo>
                  <a:lnTo>
                    <a:pt x="1637" y="1284"/>
                  </a:lnTo>
                  <a:lnTo>
                    <a:pt x="1646" y="1288"/>
                  </a:lnTo>
                  <a:lnTo>
                    <a:pt x="1646" y="1286"/>
                  </a:lnTo>
                  <a:lnTo>
                    <a:pt x="1644" y="1276"/>
                  </a:lnTo>
                  <a:lnTo>
                    <a:pt x="1644" y="1274"/>
                  </a:lnTo>
                  <a:lnTo>
                    <a:pt x="1649" y="1267"/>
                  </a:lnTo>
                  <a:lnTo>
                    <a:pt x="1651" y="1269"/>
                  </a:lnTo>
                  <a:lnTo>
                    <a:pt x="1653" y="1281"/>
                  </a:lnTo>
                  <a:lnTo>
                    <a:pt x="1656" y="1284"/>
                  </a:lnTo>
                  <a:lnTo>
                    <a:pt x="1656" y="1284"/>
                  </a:lnTo>
                  <a:lnTo>
                    <a:pt x="1658" y="1269"/>
                  </a:lnTo>
                  <a:lnTo>
                    <a:pt x="1661" y="1262"/>
                  </a:lnTo>
                  <a:lnTo>
                    <a:pt x="1663" y="1258"/>
                  </a:lnTo>
                  <a:lnTo>
                    <a:pt x="1663" y="1246"/>
                  </a:lnTo>
                  <a:lnTo>
                    <a:pt x="1663" y="1246"/>
                  </a:lnTo>
                  <a:lnTo>
                    <a:pt x="1670" y="1255"/>
                  </a:lnTo>
                  <a:lnTo>
                    <a:pt x="1670" y="1258"/>
                  </a:lnTo>
                  <a:lnTo>
                    <a:pt x="1677" y="1253"/>
                  </a:lnTo>
                  <a:lnTo>
                    <a:pt x="1682" y="1255"/>
                  </a:lnTo>
                  <a:lnTo>
                    <a:pt x="1684" y="1258"/>
                  </a:lnTo>
                  <a:lnTo>
                    <a:pt x="1694" y="1260"/>
                  </a:lnTo>
                  <a:lnTo>
                    <a:pt x="1698" y="1260"/>
                  </a:lnTo>
                  <a:lnTo>
                    <a:pt x="1703" y="1260"/>
                  </a:lnTo>
                  <a:lnTo>
                    <a:pt x="1706" y="1258"/>
                  </a:lnTo>
                  <a:lnTo>
                    <a:pt x="1708" y="1255"/>
                  </a:lnTo>
                  <a:lnTo>
                    <a:pt x="1710" y="1255"/>
                  </a:lnTo>
                  <a:lnTo>
                    <a:pt x="1713" y="1255"/>
                  </a:lnTo>
                  <a:lnTo>
                    <a:pt x="1713" y="1255"/>
                  </a:lnTo>
                  <a:lnTo>
                    <a:pt x="1717" y="1239"/>
                  </a:lnTo>
                  <a:lnTo>
                    <a:pt x="1720" y="1236"/>
                  </a:lnTo>
                  <a:lnTo>
                    <a:pt x="1722" y="1236"/>
                  </a:lnTo>
                  <a:lnTo>
                    <a:pt x="1722" y="1236"/>
                  </a:lnTo>
                  <a:lnTo>
                    <a:pt x="1725" y="1234"/>
                  </a:lnTo>
                  <a:lnTo>
                    <a:pt x="1722" y="1224"/>
                  </a:lnTo>
                  <a:lnTo>
                    <a:pt x="1722" y="1217"/>
                  </a:lnTo>
                  <a:lnTo>
                    <a:pt x="1722" y="1212"/>
                  </a:lnTo>
                  <a:lnTo>
                    <a:pt x="1722" y="1210"/>
                  </a:lnTo>
                  <a:lnTo>
                    <a:pt x="1725" y="1208"/>
                  </a:lnTo>
                  <a:lnTo>
                    <a:pt x="1729" y="1205"/>
                  </a:lnTo>
                  <a:lnTo>
                    <a:pt x="1732" y="1203"/>
                  </a:lnTo>
                  <a:lnTo>
                    <a:pt x="1732" y="1198"/>
                  </a:lnTo>
                  <a:lnTo>
                    <a:pt x="1732" y="1193"/>
                  </a:lnTo>
                  <a:lnTo>
                    <a:pt x="1727" y="1189"/>
                  </a:lnTo>
                  <a:lnTo>
                    <a:pt x="1725" y="1189"/>
                  </a:lnTo>
                  <a:lnTo>
                    <a:pt x="1722" y="1193"/>
                  </a:lnTo>
                  <a:lnTo>
                    <a:pt x="1715" y="1193"/>
                  </a:lnTo>
                  <a:lnTo>
                    <a:pt x="1708" y="1196"/>
                  </a:lnTo>
                  <a:lnTo>
                    <a:pt x="1703" y="1198"/>
                  </a:lnTo>
                  <a:lnTo>
                    <a:pt x="1701" y="1201"/>
                  </a:lnTo>
                  <a:lnTo>
                    <a:pt x="1698" y="1201"/>
                  </a:lnTo>
                  <a:lnTo>
                    <a:pt x="1701" y="1196"/>
                  </a:lnTo>
                  <a:lnTo>
                    <a:pt x="1706" y="1191"/>
                  </a:lnTo>
                  <a:lnTo>
                    <a:pt x="1708" y="1191"/>
                  </a:lnTo>
                  <a:lnTo>
                    <a:pt x="1713" y="1191"/>
                  </a:lnTo>
                  <a:lnTo>
                    <a:pt x="1715" y="1189"/>
                  </a:lnTo>
                  <a:lnTo>
                    <a:pt x="1715" y="1186"/>
                  </a:lnTo>
                  <a:lnTo>
                    <a:pt x="1717" y="1179"/>
                  </a:lnTo>
                  <a:lnTo>
                    <a:pt x="1715" y="1177"/>
                  </a:lnTo>
                  <a:lnTo>
                    <a:pt x="1713" y="1174"/>
                  </a:lnTo>
                  <a:lnTo>
                    <a:pt x="1710" y="1172"/>
                  </a:lnTo>
                  <a:lnTo>
                    <a:pt x="1701" y="1165"/>
                  </a:lnTo>
                  <a:lnTo>
                    <a:pt x="1701" y="1163"/>
                  </a:lnTo>
                  <a:lnTo>
                    <a:pt x="1706" y="1163"/>
                  </a:lnTo>
                  <a:lnTo>
                    <a:pt x="1708" y="1163"/>
                  </a:lnTo>
                  <a:lnTo>
                    <a:pt x="1710" y="1160"/>
                  </a:lnTo>
                  <a:lnTo>
                    <a:pt x="1713" y="1151"/>
                  </a:lnTo>
                  <a:lnTo>
                    <a:pt x="1717" y="1139"/>
                  </a:lnTo>
                  <a:lnTo>
                    <a:pt x="1715" y="1139"/>
                  </a:lnTo>
                  <a:lnTo>
                    <a:pt x="1713" y="1139"/>
                  </a:lnTo>
                  <a:lnTo>
                    <a:pt x="1708" y="1144"/>
                  </a:lnTo>
                  <a:lnTo>
                    <a:pt x="1706" y="1144"/>
                  </a:lnTo>
                  <a:lnTo>
                    <a:pt x="1708" y="1139"/>
                  </a:lnTo>
                  <a:lnTo>
                    <a:pt x="1710" y="1137"/>
                  </a:lnTo>
                  <a:lnTo>
                    <a:pt x="1713" y="1134"/>
                  </a:lnTo>
                  <a:lnTo>
                    <a:pt x="1715" y="1134"/>
                  </a:lnTo>
                  <a:lnTo>
                    <a:pt x="1720" y="1134"/>
                  </a:lnTo>
                  <a:lnTo>
                    <a:pt x="1725" y="1134"/>
                  </a:lnTo>
                  <a:lnTo>
                    <a:pt x="1727" y="1129"/>
                  </a:lnTo>
                  <a:lnTo>
                    <a:pt x="1734" y="1120"/>
                  </a:lnTo>
                  <a:lnTo>
                    <a:pt x="1736" y="1118"/>
                  </a:lnTo>
                  <a:lnTo>
                    <a:pt x="1736" y="1118"/>
                  </a:lnTo>
                  <a:lnTo>
                    <a:pt x="1729" y="1139"/>
                  </a:lnTo>
                  <a:lnTo>
                    <a:pt x="1727" y="1146"/>
                  </a:lnTo>
                  <a:lnTo>
                    <a:pt x="1727" y="1148"/>
                  </a:lnTo>
                  <a:lnTo>
                    <a:pt x="1734" y="1153"/>
                  </a:lnTo>
                  <a:lnTo>
                    <a:pt x="1736" y="1153"/>
                  </a:lnTo>
                  <a:lnTo>
                    <a:pt x="1743" y="1151"/>
                  </a:lnTo>
                  <a:lnTo>
                    <a:pt x="1746" y="1148"/>
                  </a:lnTo>
                  <a:lnTo>
                    <a:pt x="1748" y="1141"/>
                  </a:lnTo>
                  <a:lnTo>
                    <a:pt x="1748" y="1141"/>
                  </a:lnTo>
                  <a:lnTo>
                    <a:pt x="1751" y="1144"/>
                  </a:lnTo>
                  <a:lnTo>
                    <a:pt x="1755" y="1144"/>
                  </a:lnTo>
                  <a:lnTo>
                    <a:pt x="1758" y="1148"/>
                  </a:lnTo>
                  <a:lnTo>
                    <a:pt x="1760" y="1148"/>
                  </a:lnTo>
                  <a:lnTo>
                    <a:pt x="1760" y="1146"/>
                  </a:lnTo>
                  <a:lnTo>
                    <a:pt x="1762" y="1144"/>
                  </a:lnTo>
                  <a:lnTo>
                    <a:pt x="1765" y="1141"/>
                  </a:lnTo>
                  <a:lnTo>
                    <a:pt x="1767" y="1139"/>
                  </a:lnTo>
                  <a:lnTo>
                    <a:pt x="1770" y="1137"/>
                  </a:lnTo>
                  <a:lnTo>
                    <a:pt x="1774" y="1139"/>
                  </a:lnTo>
                  <a:lnTo>
                    <a:pt x="1777" y="1139"/>
                  </a:lnTo>
                  <a:lnTo>
                    <a:pt x="1781" y="1137"/>
                  </a:lnTo>
                  <a:lnTo>
                    <a:pt x="1788" y="1127"/>
                  </a:lnTo>
                  <a:lnTo>
                    <a:pt x="1796" y="1120"/>
                  </a:lnTo>
                  <a:lnTo>
                    <a:pt x="1805" y="1120"/>
                  </a:lnTo>
                  <a:lnTo>
                    <a:pt x="1810" y="1120"/>
                  </a:lnTo>
                  <a:lnTo>
                    <a:pt x="1796" y="1129"/>
                  </a:lnTo>
                  <a:lnTo>
                    <a:pt x="1793" y="1137"/>
                  </a:lnTo>
                  <a:lnTo>
                    <a:pt x="1796" y="1146"/>
                  </a:lnTo>
                  <a:lnTo>
                    <a:pt x="1796" y="1148"/>
                  </a:lnTo>
                  <a:lnTo>
                    <a:pt x="1800" y="1153"/>
                  </a:lnTo>
                  <a:lnTo>
                    <a:pt x="1807" y="1156"/>
                  </a:lnTo>
                  <a:lnTo>
                    <a:pt x="1803" y="1160"/>
                  </a:lnTo>
                  <a:lnTo>
                    <a:pt x="1800" y="1163"/>
                  </a:lnTo>
                  <a:lnTo>
                    <a:pt x="1800" y="1165"/>
                  </a:lnTo>
                  <a:lnTo>
                    <a:pt x="1803" y="1167"/>
                  </a:lnTo>
                  <a:lnTo>
                    <a:pt x="1810" y="1163"/>
                  </a:lnTo>
                  <a:lnTo>
                    <a:pt x="1815" y="1160"/>
                  </a:lnTo>
                  <a:lnTo>
                    <a:pt x="1819" y="1163"/>
                  </a:lnTo>
                  <a:lnTo>
                    <a:pt x="1819" y="1163"/>
                  </a:lnTo>
                  <a:lnTo>
                    <a:pt x="1819" y="1165"/>
                  </a:lnTo>
                  <a:lnTo>
                    <a:pt x="1822" y="1170"/>
                  </a:lnTo>
                  <a:lnTo>
                    <a:pt x="1845" y="1167"/>
                  </a:lnTo>
                  <a:lnTo>
                    <a:pt x="1845" y="1170"/>
                  </a:lnTo>
                  <a:lnTo>
                    <a:pt x="1841" y="1177"/>
                  </a:lnTo>
                  <a:lnTo>
                    <a:pt x="1841" y="1182"/>
                  </a:lnTo>
                  <a:lnTo>
                    <a:pt x="1836" y="1189"/>
                  </a:lnTo>
                  <a:lnTo>
                    <a:pt x="1838" y="1189"/>
                  </a:lnTo>
                  <a:lnTo>
                    <a:pt x="1845" y="1189"/>
                  </a:lnTo>
                  <a:lnTo>
                    <a:pt x="1852" y="1189"/>
                  </a:lnTo>
                  <a:lnTo>
                    <a:pt x="1862" y="1193"/>
                  </a:lnTo>
                  <a:lnTo>
                    <a:pt x="1869" y="1193"/>
                  </a:lnTo>
                  <a:lnTo>
                    <a:pt x="1874" y="1189"/>
                  </a:lnTo>
                  <a:lnTo>
                    <a:pt x="1876" y="1184"/>
                  </a:lnTo>
                  <a:lnTo>
                    <a:pt x="1881" y="1174"/>
                  </a:lnTo>
                  <a:lnTo>
                    <a:pt x="1886" y="1167"/>
                  </a:lnTo>
                  <a:lnTo>
                    <a:pt x="1893" y="1160"/>
                  </a:lnTo>
                  <a:lnTo>
                    <a:pt x="1893" y="1158"/>
                  </a:lnTo>
                  <a:lnTo>
                    <a:pt x="1890" y="1170"/>
                  </a:lnTo>
                  <a:lnTo>
                    <a:pt x="1888" y="1174"/>
                  </a:lnTo>
                  <a:lnTo>
                    <a:pt x="1888" y="1184"/>
                  </a:lnTo>
                  <a:lnTo>
                    <a:pt x="1888" y="1196"/>
                  </a:lnTo>
                  <a:lnTo>
                    <a:pt x="1890" y="1201"/>
                  </a:lnTo>
                  <a:lnTo>
                    <a:pt x="1895" y="1203"/>
                  </a:lnTo>
                  <a:lnTo>
                    <a:pt x="1900" y="1205"/>
                  </a:lnTo>
                  <a:lnTo>
                    <a:pt x="1902" y="1208"/>
                  </a:lnTo>
                  <a:lnTo>
                    <a:pt x="1907" y="1208"/>
                  </a:lnTo>
                  <a:lnTo>
                    <a:pt x="1916" y="1208"/>
                  </a:lnTo>
                  <a:lnTo>
                    <a:pt x="1926" y="1212"/>
                  </a:lnTo>
                  <a:lnTo>
                    <a:pt x="1931" y="1217"/>
                  </a:lnTo>
                  <a:lnTo>
                    <a:pt x="1931" y="1220"/>
                  </a:lnTo>
                  <a:lnTo>
                    <a:pt x="1928" y="1222"/>
                  </a:lnTo>
                  <a:lnTo>
                    <a:pt x="1928" y="1227"/>
                  </a:lnTo>
                  <a:lnTo>
                    <a:pt x="1938" y="1224"/>
                  </a:lnTo>
                  <a:lnTo>
                    <a:pt x="1947" y="1224"/>
                  </a:lnTo>
                  <a:lnTo>
                    <a:pt x="1961" y="1217"/>
                  </a:lnTo>
                  <a:lnTo>
                    <a:pt x="1987" y="1208"/>
                  </a:lnTo>
                  <a:lnTo>
                    <a:pt x="2009" y="1205"/>
                  </a:lnTo>
                  <a:lnTo>
                    <a:pt x="2032" y="1205"/>
                  </a:lnTo>
                  <a:lnTo>
                    <a:pt x="2054" y="1208"/>
                  </a:lnTo>
                  <a:lnTo>
                    <a:pt x="2061" y="1205"/>
                  </a:lnTo>
                  <a:lnTo>
                    <a:pt x="2066" y="1201"/>
                  </a:lnTo>
                  <a:lnTo>
                    <a:pt x="2066" y="1198"/>
                  </a:lnTo>
                  <a:lnTo>
                    <a:pt x="2066" y="1193"/>
                  </a:lnTo>
                  <a:lnTo>
                    <a:pt x="2066" y="1191"/>
                  </a:lnTo>
                  <a:lnTo>
                    <a:pt x="2066" y="1191"/>
                  </a:lnTo>
                  <a:lnTo>
                    <a:pt x="2068" y="1191"/>
                  </a:lnTo>
                  <a:lnTo>
                    <a:pt x="2070" y="1193"/>
                  </a:lnTo>
                  <a:lnTo>
                    <a:pt x="2073" y="1201"/>
                  </a:lnTo>
                  <a:lnTo>
                    <a:pt x="2073" y="1203"/>
                  </a:lnTo>
                  <a:lnTo>
                    <a:pt x="2068" y="1212"/>
                  </a:lnTo>
                  <a:lnTo>
                    <a:pt x="2073" y="1215"/>
                  </a:lnTo>
                  <a:lnTo>
                    <a:pt x="2101" y="1224"/>
                  </a:lnTo>
                  <a:lnTo>
                    <a:pt x="2111" y="1224"/>
                  </a:lnTo>
                  <a:lnTo>
                    <a:pt x="2123" y="1224"/>
                  </a:lnTo>
                  <a:lnTo>
                    <a:pt x="2132" y="1220"/>
                  </a:lnTo>
                  <a:lnTo>
                    <a:pt x="2146" y="1208"/>
                  </a:lnTo>
                  <a:lnTo>
                    <a:pt x="2149" y="1205"/>
                  </a:lnTo>
                  <a:lnTo>
                    <a:pt x="2158" y="1186"/>
                  </a:lnTo>
                  <a:lnTo>
                    <a:pt x="2163" y="1182"/>
                  </a:lnTo>
                  <a:lnTo>
                    <a:pt x="2165" y="1182"/>
                  </a:lnTo>
                  <a:lnTo>
                    <a:pt x="2168" y="1182"/>
                  </a:lnTo>
                  <a:lnTo>
                    <a:pt x="2177" y="1191"/>
                  </a:lnTo>
                  <a:lnTo>
                    <a:pt x="2191" y="1193"/>
                  </a:lnTo>
                  <a:lnTo>
                    <a:pt x="2189" y="1196"/>
                  </a:lnTo>
                  <a:lnTo>
                    <a:pt x="2182" y="1196"/>
                  </a:lnTo>
                  <a:lnTo>
                    <a:pt x="2182" y="1198"/>
                  </a:lnTo>
                  <a:lnTo>
                    <a:pt x="2179" y="1203"/>
                  </a:lnTo>
                  <a:lnTo>
                    <a:pt x="2179" y="1208"/>
                  </a:lnTo>
                  <a:lnTo>
                    <a:pt x="2182" y="1215"/>
                  </a:lnTo>
                  <a:lnTo>
                    <a:pt x="2182" y="1220"/>
                  </a:lnTo>
                  <a:lnTo>
                    <a:pt x="2182" y="1222"/>
                  </a:lnTo>
                  <a:lnTo>
                    <a:pt x="2177" y="1208"/>
                  </a:lnTo>
                  <a:lnTo>
                    <a:pt x="2175" y="1196"/>
                  </a:lnTo>
                  <a:lnTo>
                    <a:pt x="2175" y="1193"/>
                  </a:lnTo>
                  <a:lnTo>
                    <a:pt x="2168" y="1186"/>
                  </a:lnTo>
                  <a:lnTo>
                    <a:pt x="2165" y="1186"/>
                  </a:lnTo>
                  <a:lnTo>
                    <a:pt x="2163" y="1189"/>
                  </a:lnTo>
                  <a:lnTo>
                    <a:pt x="2163" y="1191"/>
                  </a:lnTo>
                  <a:lnTo>
                    <a:pt x="2160" y="1193"/>
                  </a:lnTo>
                  <a:lnTo>
                    <a:pt x="2160" y="1196"/>
                  </a:lnTo>
                  <a:lnTo>
                    <a:pt x="2163" y="1201"/>
                  </a:lnTo>
                  <a:lnTo>
                    <a:pt x="2165" y="1205"/>
                  </a:lnTo>
                  <a:lnTo>
                    <a:pt x="2168" y="1212"/>
                  </a:lnTo>
                  <a:lnTo>
                    <a:pt x="2168" y="1215"/>
                  </a:lnTo>
                  <a:lnTo>
                    <a:pt x="2165" y="1224"/>
                  </a:lnTo>
                  <a:lnTo>
                    <a:pt x="2163" y="1229"/>
                  </a:lnTo>
                  <a:lnTo>
                    <a:pt x="2158" y="1231"/>
                  </a:lnTo>
                  <a:lnTo>
                    <a:pt x="2158" y="1234"/>
                  </a:lnTo>
                  <a:lnTo>
                    <a:pt x="2158" y="1236"/>
                  </a:lnTo>
                  <a:lnTo>
                    <a:pt x="2163" y="1239"/>
                  </a:lnTo>
                  <a:lnTo>
                    <a:pt x="2170" y="1241"/>
                  </a:lnTo>
                  <a:lnTo>
                    <a:pt x="2184" y="1248"/>
                  </a:lnTo>
                  <a:lnTo>
                    <a:pt x="2210" y="1255"/>
                  </a:lnTo>
                  <a:lnTo>
                    <a:pt x="2222" y="1260"/>
                  </a:lnTo>
                  <a:lnTo>
                    <a:pt x="2231" y="1260"/>
                  </a:lnTo>
                  <a:lnTo>
                    <a:pt x="2231" y="1260"/>
                  </a:lnTo>
                  <a:lnTo>
                    <a:pt x="2229" y="1265"/>
                  </a:lnTo>
                  <a:lnTo>
                    <a:pt x="2231" y="1265"/>
                  </a:lnTo>
                  <a:lnTo>
                    <a:pt x="2236" y="1265"/>
                  </a:lnTo>
                  <a:lnTo>
                    <a:pt x="2241" y="1265"/>
                  </a:lnTo>
                  <a:lnTo>
                    <a:pt x="2248" y="1269"/>
                  </a:lnTo>
                  <a:lnTo>
                    <a:pt x="2262" y="1276"/>
                  </a:lnTo>
                  <a:lnTo>
                    <a:pt x="2267" y="1281"/>
                  </a:lnTo>
                  <a:lnTo>
                    <a:pt x="2269" y="1286"/>
                  </a:lnTo>
                  <a:lnTo>
                    <a:pt x="2274" y="1291"/>
                  </a:lnTo>
                  <a:lnTo>
                    <a:pt x="2281" y="1298"/>
                  </a:lnTo>
                  <a:lnTo>
                    <a:pt x="2286" y="1303"/>
                  </a:lnTo>
                  <a:lnTo>
                    <a:pt x="2291" y="1303"/>
                  </a:lnTo>
                  <a:lnTo>
                    <a:pt x="2293" y="1303"/>
                  </a:lnTo>
                  <a:lnTo>
                    <a:pt x="2293" y="1307"/>
                  </a:lnTo>
                  <a:lnTo>
                    <a:pt x="2295" y="1307"/>
                  </a:lnTo>
                  <a:lnTo>
                    <a:pt x="2324" y="1322"/>
                  </a:lnTo>
                  <a:lnTo>
                    <a:pt x="2336" y="1324"/>
                  </a:lnTo>
                  <a:lnTo>
                    <a:pt x="2348" y="1329"/>
                  </a:lnTo>
                  <a:lnTo>
                    <a:pt x="2352" y="1331"/>
                  </a:lnTo>
                  <a:lnTo>
                    <a:pt x="2355" y="1329"/>
                  </a:lnTo>
                  <a:lnTo>
                    <a:pt x="2357" y="1319"/>
                  </a:lnTo>
                  <a:lnTo>
                    <a:pt x="2374" y="1312"/>
                  </a:lnTo>
                  <a:lnTo>
                    <a:pt x="2376" y="1310"/>
                  </a:lnTo>
                  <a:lnTo>
                    <a:pt x="2378" y="1307"/>
                  </a:lnTo>
                  <a:lnTo>
                    <a:pt x="2376" y="1300"/>
                  </a:lnTo>
                  <a:lnTo>
                    <a:pt x="2371" y="1295"/>
                  </a:lnTo>
                  <a:lnTo>
                    <a:pt x="2364" y="1288"/>
                  </a:lnTo>
                  <a:lnTo>
                    <a:pt x="2357" y="1286"/>
                  </a:lnTo>
                  <a:lnTo>
                    <a:pt x="2350" y="1288"/>
                  </a:lnTo>
                  <a:lnTo>
                    <a:pt x="2352" y="1281"/>
                  </a:lnTo>
                  <a:lnTo>
                    <a:pt x="2350" y="1279"/>
                  </a:lnTo>
                  <a:lnTo>
                    <a:pt x="2343" y="1276"/>
                  </a:lnTo>
                  <a:lnTo>
                    <a:pt x="2343" y="1276"/>
                  </a:lnTo>
                  <a:lnTo>
                    <a:pt x="2340" y="1274"/>
                  </a:lnTo>
                  <a:lnTo>
                    <a:pt x="2338" y="1272"/>
                  </a:lnTo>
                  <a:lnTo>
                    <a:pt x="2331" y="1269"/>
                  </a:lnTo>
                  <a:lnTo>
                    <a:pt x="2321" y="1267"/>
                  </a:lnTo>
                  <a:lnTo>
                    <a:pt x="2317" y="1269"/>
                  </a:lnTo>
                  <a:lnTo>
                    <a:pt x="2314" y="1272"/>
                  </a:lnTo>
                  <a:lnTo>
                    <a:pt x="2312" y="1272"/>
                  </a:lnTo>
                  <a:lnTo>
                    <a:pt x="2314" y="1265"/>
                  </a:lnTo>
                  <a:lnTo>
                    <a:pt x="2317" y="1262"/>
                  </a:lnTo>
                  <a:lnTo>
                    <a:pt x="2317" y="1260"/>
                  </a:lnTo>
                  <a:lnTo>
                    <a:pt x="2312" y="1255"/>
                  </a:lnTo>
                  <a:lnTo>
                    <a:pt x="2312" y="1253"/>
                  </a:lnTo>
                  <a:lnTo>
                    <a:pt x="2321" y="1255"/>
                  </a:lnTo>
                  <a:lnTo>
                    <a:pt x="2336" y="1258"/>
                  </a:lnTo>
                  <a:lnTo>
                    <a:pt x="2340" y="1260"/>
                  </a:lnTo>
                  <a:lnTo>
                    <a:pt x="2343" y="1265"/>
                  </a:lnTo>
                  <a:lnTo>
                    <a:pt x="2345" y="1265"/>
                  </a:lnTo>
                  <a:lnTo>
                    <a:pt x="2350" y="1267"/>
                  </a:lnTo>
                  <a:lnTo>
                    <a:pt x="2355" y="1269"/>
                  </a:lnTo>
                  <a:lnTo>
                    <a:pt x="2359" y="1269"/>
                  </a:lnTo>
                  <a:lnTo>
                    <a:pt x="2359" y="1269"/>
                  </a:lnTo>
                  <a:lnTo>
                    <a:pt x="2362" y="1267"/>
                  </a:lnTo>
                  <a:lnTo>
                    <a:pt x="2362" y="1262"/>
                  </a:lnTo>
                  <a:lnTo>
                    <a:pt x="2362" y="1258"/>
                  </a:lnTo>
                  <a:lnTo>
                    <a:pt x="2359" y="1255"/>
                  </a:lnTo>
                  <a:lnTo>
                    <a:pt x="2357" y="1250"/>
                  </a:lnTo>
                  <a:lnTo>
                    <a:pt x="2355" y="1239"/>
                  </a:lnTo>
                  <a:lnTo>
                    <a:pt x="2357" y="1241"/>
                  </a:lnTo>
                  <a:lnTo>
                    <a:pt x="2359" y="1243"/>
                  </a:lnTo>
                  <a:lnTo>
                    <a:pt x="2364" y="1255"/>
                  </a:lnTo>
                  <a:lnTo>
                    <a:pt x="2367" y="1255"/>
                  </a:lnTo>
                  <a:lnTo>
                    <a:pt x="2369" y="1250"/>
                  </a:lnTo>
                  <a:lnTo>
                    <a:pt x="2376" y="1250"/>
                  </a:lnTo>
                  <a:lnTo>
                    <a:pt x="2367" y="1262"/>
                  </a:lnTo>
                  <a:lnTo>
                    <a:pt x="2367" y="1265"/>
                  </a:lnTo>
                  <a:lnTo>
                    <a:pt x="2381" y="1281"/>
                  </a:lnTo>
                  <a:lnTo>
                    <a:pt x="2383" y="1284"/>
                  </a:lnTo>
                  <a:lnTo>
                    <a:pt x="2383" y="1298"/>
                  </a:lnTo>
                  <a:lnTo>
                    <a:pt x="2385" y="1303"/>
                  </a:lnTo>
                  <a:lnTo>
                    <a:pt x="2388" y="1303"/>
                  </a:lnTo>
                  <a:lnTo>
                    <a:pt x="2402" y="1298"/>
                  </a:lnTo>
                  <a:lnTo>
                    <a:pt x="2409" y="1300"/>
                  </a:lnTo>
                  <a:lnTo>
                    <a:pt x="2416" y="1305"/>
                  </a:lnTo>
                  <a:lnTo>
                    <a:pt x="2421" y="1310"/>
                  </a:lnTo>
                  <a:lnTo>
                    <a:pt x="2428" y="1310"/>
                  </a:lnTo>
                  <a:lnTo>
                    <a:pt x="2430" y="1307"/>
                  </a:lnTo>
                  <a:lnTo>
                    <a:pt x="2433" y="1303"/>
                  </a:lnTo>
                  <a:lnTo>
                    <a:pt x="2433" y="1300"/>
                  </a:lnTo>
                  <a:lnTo>
                    <a:pt x="2430" y="1298"/>
                  </a:lnTo>
                  <a:lnTo>
                    <a:pt x="2421" y="1281"/>
                  </a:lnTo>
                  <a:lnTo>
                    <a:pt x="2416" y="1272"/>
                  </a:lnTo>
                  <a:lnTo>
                    <a:pt x="2414" y="1265"/>
                  </a:lnTo>
                  <a:lnTo>
                    <a:pt x="2409" y="1255"/>
                  </a:lnTo>
                  <a:lnTo>
                    <a:pt x="2400" y="1241"/>
                  </a:lnTo>
                  <a:lnTo>
                    <a:pt x="2393" y="1224"/>
                  </a:lnTo>
                  <a:lnTo>
                    <a:pt x="2383" y="1215"/>
                  </a:lnTo>
                  <a:lnTo>
                    <a:pt x="2388" y="1212"/>
                  </a:lnTo>
                  <a:lnTo>
                    <a:pt x="2388" y="1212"/>
                  </a:lnTo>
                  <a:lnTo>
                    <a:pt x="2388" y="1208"/>
                  </a:lnTo>
                  <a:lnTo>
                    <a:pt x="2381" y="1203"/>
                  </a:lnTo>
                  <a:lnTo>
                    <a:pt x="2385" y="1201"/>
                  </a:lnTo>
                  <a:lnTo>
                    <a:pt x="2385" y="1196"/>
                  </a:lnTo>
                  <a:lnTo>
                    <a:pt x="2385" y="1189"/>
                  </a:lnTo>
                  <a:lnTo>
                    <a:pt x="2385" y="1191"/>
                  </a:lnTo>
                  <a:lnTo>
                    <a:pt x="2388" y="1198"/>
                  </a:lnTo>
                  <a:lnTo>
                    <a:pt x="2393" y="1208"/>
                  </a:lnTo>
                  <a:lnTo>
                    <a:pt x="2402" y="1222"/>
                  </a:lnTo>
                  <a:lnTo>
                    <a:pt x="2412" y="1246"/>
                  </a:lnTo>
                  <a:lnTo>
                    <a:pt x="2416" y="1250"/>
                  </a:lnTo>
                  <a:lnTo>
                    <a:pt x="2423" y="1250"/>
                  </a:lnTo>
                  <a:lnTo>
                    <a:pt x="2423" y="1253"/>
                  </a:lnTo>
                  <a:lnTo>
                    <a:pt x="2428" y="1262"/>
                  </a:lnTo>
                  <a:lnTo>
                    <a:pt x="2442" y="1281"/>
                  </a:lnTo>
                  <a:lnTo>
                    <a:pt x="2449" y="1286"/>
                  </a:lnTo>
                  <a:lnTo>
                    <a:pt x="2459" y="1286"/>
                  </a:lnTo>
                  <a:lnTo>
                    <a:pt x="2468" y="1288"/>
                  </a:lnTo>
                  <a:lnTo>
                    <a:pt x="2475" y="1293"/>
                  </a:lnTo>
                  <a:lnTo>
                    <a:pt x="2478" y="1295"/>
                  </a:lnTo>
                  <a:lnTo>
                    <a:pt x="2480" y="1288"/>
                  </a:lnTo>
                  <a:lnTo>
                    <a:pt x="2480" y="1272"/>
                  </a:lnTo>
                  <a:lnTo>
                    <a:pt x="2483" y="1262"/>
                  </a:lnTo>
                  <a:lnTo>
                    <a:pt x="2485" y="1260"/>
                  </a:lnTo>
                  <a:lnTo>
                    <a:pt x="2487" y="1260"/>
                  </a:lnTo>
                  <a:lnTo>
                    <a:pt x="2487" y="1262"/>
                  </a:lnTo>
                  <a:lnTo>
                    <a:pt x="2485" y="1265"/>
                  </a:lnTo>
                  <a:lnTo>
                    <a:pt x="2485" y="1286"/>
                  </a:lnTo>
                  <a:lnTo>
                    <a:pt x="2485" y="1293"/>
                  </a:lnTo>
                  <a:lnTo>
                    <a:pt x="2490" y="1303"/>
                  </a:lnTo>
                  <a:lnTo>
                    <a:pt x="2492" y="1307"/>
                  </a:lnTo>
                  <a:lnTo>
                    <a:pt x="2502" y="1314"/>
                  </a:lnTo>
                  <a:lnTo>
                    <a:pt x="2506" y="1319"/>
                  </a:lnTo>
                  <a:lnTo>
                    <a:pt x="2513" y="1326"/>
                  </a:lnTo>
                  <a:lnTo>
                    <a:pt x="2516" y="1326"/>
                  </a:lnTo>
                  <a:lnTo>
                    <a:pt x="2518" y="1326"/>
                  </a:lnTo>
                  <a:lnTo>
                    <a:pt x="2520" y="1324"/>
                  </a:lnTo>
                  <a:lnTo>
                    <a:pt x="2520" y="1314"/>
                  </a:lnTo>
                  <a:lnTo>
                    <a:pt x="2525" y="1314"/>
                  </a:lnTo>
                  <a:lnTo>
                    <a:pt x="2542" y="1314"/>
                  </a:lnTo>
                  <a:lnTo>
                    <a:pt x="2542" y="1314"/>
                  </a:lnTo>
                  <a:lnTo>
                    <a:pt x="2525" y="1319"/>
                  </a:lnTo>
                  <a:lnTo>
                    <a:pt x="2523" y="1322"/>
                  </a:lnTo>
                  <a:lnTo>
                    <a:pt x="2525" y="1324"/>
                  </a:lnTo>
                  <a:lnTo>
                    <a:pt x="2528" y="1331"/>
                  </a:lnTo>
                  <a:lnTo>
                    <a:pt x="2532" y="1333"/>
                  </a:lnTo>
                  <a:lnTo>
                    <a:pt x="2556" y="1345"/>
                  </a:lnTo>
                  <a:lnTo>
                    <a:pt x="2554" y="1345"/>
                  </a:lnTo>
                  <a:lnTo>
                    <a:pt x="2542" y="1343"/>
                  </a:lnTo>
                  <a:lnTo>
                    <a:pt x="2528" y="1338"/>
                  </a:lnTo>
                  <a:lnTo>
                    <a:pt x="2525" y="1341"/>
                  </a:lnTo>
                  <a:lnTo>
                    <a:pt x="2525" y="1343"/>
                  </a:lnTo>
                  <a:lnTo>
                    <a:pt x="2525" y="1345"/>
                  </a:lnTo>
                  <a:lnTo>
                    <a:pt x="2532" y="1352"/>
                  </a:lnTo>
                  <a:lnTo>
                    <a:pt x="2547" y="1374"/>
                  </a:lnTo>
                  <a:lnTo>
                    <a:pt x="2549" y="1390"/>
                  </a:lnTo>
                  <a:lnTo>
                    <a:pt x="2582" y="1395"/>
                  </a:lnTo>
                  <a:lnTo>
                    <a:pt x="2587" y="1393"/>
                  </a:lnTo>
                  <a:lnTo>
                    <a:pt x="2589" y="1393"/>
                  </a:lnTo>
                  <a:lnTo>
                    <a:pt x="2589" y="1402"/>
                  </a:lnTo>
                  <a:lnTo>
                    <a:pt x="2592" y="1405"/>
                  </a:lnTo>
                  <a:lnTo>
                    <a:pt x="2594" y="1407"/>
                  </a:lnTo>
                  <a:lnTo>
                    <a:pt x="2601" y="1414"/>
                  </a:lnTo>
                  <a:lnTo>
                    <a:pt x="2606" y="1414"/>
                  </a:lnTo>
                  <a:lnTo>
                    <a:pt x="2615" y="1414"/>
                  </a:lnTo>
                  <a:lnTo>
                    <a:pt x="2620" y="1426"/>
                  </a:lnTo>
                  <a:lnTo>
                    <a:pt x="2622" y="1428"/>
                  </a:lnTo>
                  <a:lnTo>
                    <a:pt x="2627" y="1426"/>
                  </a:lnTo>
                  <a:lnTo>
                    <a:pt x="2627" y="1428"/>
                  </a:lnTo>
                  <a:lnTo>
                    <a:pt x="2629" y="1433"/>
                  </a:lnTo>
                  <a:lnTo>
                    <a:pt x="2632" y="1438"/>
                  </a:lnTo>
                  <a:lnTo>
                    <a:pt x="2637" y="1440"/>
                  </a:lnTo>
                  <a:lnTo>
                    <a:pt x="2641" y="1445"/>
                  </a:lnTo>
                  <a:lnTo>
                    <a:pt x="2646" y="1445"/>
                  </a:lnTo>
                  <a:lnTo>
                    <a:pt x="2653" y="1445"/>
                  </a:lnTo>
                  <a:lnTo>
                    <a:pt x="2658" y="1450"/>
                  </a:lnTo>
                  <a:lnTo>
                    <a:pt x="2660" y="1454"/>
                  </a:lnTo>
                  <a:lnTo>
                    <a:pt x="2665" y="1457"/>
                  </a:lnTo>
                  <a:lnTo>
                    <a:pt x="2667" y="1457"/>
                  </a:lnTo>
                  <a:lnTo>
                    <a:pt x="2684" y="1454"/>
                  </a:lnTo>
                  <a:lnTo>
                    <a:pt x="2674" y="1461"/>
                  </a:lnTo>
                  <a:lnTo>
                    <a:pt x="2670" y="1464"/>
                  </a:lnTo>
                  <a:lnTo>
                    <a:pt x="2667" y="1492"/>
                  </a:lnTo>
                  <a:lnTo>
                    <a:pt x="2667" y="1502"/>
                  </a:lnTo>
                  <a:lnTo>
                    <a:pt x="2665" y="1509"/>
                  </a:lnTo>
                  <a:lnTo>
                    <a:pt x="2663" y="1514"/>
                  </a:lnTo>
                  <a:lnTo>
                    <a:pt x="2663" y="1516"/>
                  </a:lnTo>
                  <a:lnTo>
                    <a:pt x="2672" y="1528"/>
                  </a:lnTo>
                  <a:lnTo>
                    <a:pt x="2674" y="1530"/>
                  </a:lnTo>
                  <a:lnTo>
                    <a:pt x="2684" y="1530"/>
                  </a:lnTo>
                  <a:lnTo>
                    <a:pt x="2684" y="1528"/>
                  </a:lnTo>
                  <a:lnTo>
                    <a:pt x="2686" y="1518"/>
                  </a:lnTo>
                  <a:lnTo>
                    <a:pt x="2684" y="1507"/>
                  </a:lnTo>
                  <a:lnTo>
                    <a:pt x="2684" y="1504"/>
                  </a:lnTo>
                  <a:lnTo>
                    <a:pt x="2684" y="1502"/>
                  </a:lnTo>
                  <a:lnTo>
                    <a:pt x="2682" y="1497"/>
                  </a:lnTo>
                  <a:lnTo>
                    <a:pt x="2682" y="1495"/>
                  </a:lnTo>
                  <a:lnTo>
                    <a:pt x="2682" y="1492"/>
                  </a:lnTo>
                  <a:lnTo>
                    <a:pt x="2689" y="1483"/>
                  </a:lnTo>
                  <a:lnTo>
                    <a:pt x="2705" y="1469"/>
                  </a:lnTo>
                  <a:lnTo>
                    <a:pt x="2717" y="1457"/>
                  </a:lnTo>
                  <a:lnTo>
                    <a:pt x="2715" y="1461"/>
                  </a:lnTo>
                  <a:lnTo>
                    <a:pt x="2712" y="1466"/>
                  </a:lnTo>
                  <a:lnTo>
                    <a:pt x="2715" y="1471"/>
                  </a:lnTo>
                  <a:lnTo>
                    <a:pt x="2729" y="1483"/>
                  </a:lnTo>
                  <a:lnTo>
                    <a:pt x="2734" y="1490"/>
                  </a:lnTo>
                  <a:lnTo>
                    <a:pt x="2741" y="1502"/>
                  </a:lnTo>
                  <a:lnTo>
                    <a:pt x="2743" y="1507"/>
                  </a:lnTo>
                  <a:lnTo>
                    <a:pt x="2746" y="1516"/>
                  </a:lnTo>
                  <a:lnTo>
                    <a:pt x="2753" y="1526"/>
                  </a:lnTo>
                  <a:lnTo>
                    <a:pt x="2753" y="1528"/>
                  </a:lnTo>
                  <a:lnTo>
                    <a:pt x="2760" y="1528"/>
                  </a:lnTo>
                  <a:lnTo>
                    <a:pt x="2760" y="1530"/>
                  </a:lnTo>
                  <a:lnTo>
                    <a:pt x="2748" y="1540"/>
                  </a:lnTo>
                  <a:lnTo>
                    <a:pt x="2748" y="1549"/>
                  </a:lnTo>
                  <a:lnTo>
                    <a:pt x="2748" y="1552"/>
                  </a:lnTo>
                  <a:lnTo>
                    <a:pt x="2755" y="1559"/>
                  </a:lnTo>
                  <a:lnTo>
                    <a:pt x="2762" y="1568"/>
                  </a:lnTo>
                  <a:lnTo>
                    <a:pt x="2772" y="1582"/>
                  </a:lnTo>
                  <a:lnTo>
                    <a:pt x="2786" y="1578"/>
                  </a:lnTo>
                  <a:lnTo>
                    <a:pt x="2788" y="1580"/>
                  </a:lnTo>
                  <a:lnTo>
                    <a:pt x="2791" y="1571"/>
                  </a:lnTo>
                  <a:lnTo>
                    <a:pt x="2798" y="1556"/>
                  </a:lnTo>
                  <a:lnTo>
                    <a:pt x="2800" y="1547"/>
                  </a:lnTo>
                  <a:lnTo>
                    <a:pt x="2798" y="1542"/>
                  </a:lnTo>
                  <a:close/>
                  <a:moveTo>
                    <a:pt x="985" y="508"/>
                  </a:moveTo>
                  <a:lnTo>
                    <a:pt x="985" y="506"/>
                  </a:lnTo>
                  <a:lnTo>
                    <a:pt x="976" y="510"/>
                  </a:lnTo>
                  <a:lnTo>
                    <a:pt x="971" y="513"/>
                  </a:lnTo>
                  <a:lnTo>
                    <a:pt x="969" y="515"/>
                  </a:lnTo>
                  <a:lnTo>
                    <a:pt x="971" y="515"/>
                  </a:lnTo>
                  <a:lnTo>
                    <a:pt x="978" y="510"/>
                  </a:lnTo>
                  <a:lnTo>
                    <a:pt x="985" y="508"/>
                  </a:lnTo>
                  <a:close/>
                  <a:moveTo>
                    <a:pt x="784" y="816"/>
                  </a:moveTo>
                  <a:lnTo>
                    <a:pt x="789" y="807"/>
                  </a:lnTo>
                  <a:lnTo>
                    <a:pt x="779" y="800"/>
                  </a:lnTo>
                  <a:lnTo>
                    <a:pt x="770" y="795"/>
                  </a:lnTo>
                  <a:lnTo>
                    <a:pt x="765" y="795"/>
                  </a:lnTo>
                  <a:lnTo>
                    <a:pt x="760" y="793"/>
                  </a:lnTo>
                  <a:lnTo>
                    <a:pt x="756" y="788"/>
                  </a:lnTo>
                  <a:lnTo>
                    <a:pt x="756" y="786"/>
                  </a:lnTo>
                  <a:lnTo>
                    <a:pt x="753" y="781"/>
                  </a:lnTo>
                  <a:lnTo>
                    <a:pt x="749" y="778"/>
                  </a:lnTo>
                  <a:lnTo>
                    <a:pt x="739" y="771"/>
                  </a:lnTo>
                  <a:lnTo>
                    <a:pt x="739" y="767"/>
                  </a:lnTo>
                  <a:lnTo>
                    <a:pt x="739" y="759"/>
                  </a:lnTo>
                  <a:lnTo>
                    <a:pt x="739" y="755"/>
                  </a:lnTo>
                  <a:lnTo>
                    <a:pt x="737" y="752"/>
                  </a:lnTo>
                  <a:lnTo>
                    <a:pt x="732" y="745"/>
                  </a:lnTo>
                  <a:lnTo>
                    <a:pt x="727" y="743"/>
                  </a:lnTo>
                  <a:lnTo>
                    <a:pt x="722" y="743"/>
                  </a:lnTo>
                  <a:lnTo>
                    <a:pt x="718" y="743"/>
                  </a:lnTo>
                  <a:lnTo>
                    <a:pt x="706" y="748"/>
                  </a:lnTo>
                  <a:lnTo>
                    <a:pt x="699" y="748"/>
                  </a:lnTo>
                  <a:lnTo>
                    <a:pt x="694" y="740"/>
                  </a:lnTo>
                  <a:lnTo>
                    <a:pt x="687" y="738"/>
                  </a:lnTo>
                  <a:lnTo>
                    <a:pt x="682" y="738"/>
                  </a:lnTo>
                  <a:lnTo>
                    <a:pt x="685" y="736"/>
                  </a:lnTo>
                  <a:lnTo>
                    <a:pt x="677" y="721"/>
                  </a:lnTo>
                  <a:lnTo>
                    <a:pt x="673" y="724"/>
                  </a:lnTo>
                  <a:lnTo>
                    <a:pt x="668" y="736"/>
                  </a:lnTo>
                  <a:lnTo>
                    <a:pt x="666" y="740"/>
                  </a:lnTo>
                  <a:lnTo>
                    <a:pt x="663" y="748"/>
                  </a:lnTo>
                  <a:lnTo>
                    <a:pt x="663" y="752"/>
                  </a:lnTo>
                  <a:lnTo>
                    <a:pt x="663" y="757"/>
                  </a:lnTo>
                  <a:lnTo>
                    <a:pt x="668" y="764"/>
                  </a:lnTo>
                  <a:lnTo>
                    <a:pt x="670" y="767"/>
                  </a:lnTo>
                  <a:lnTo>
                    <a:pt x="677" y="769"/>
                  </a:lnTo>
                  <a:lnTo>
                    <a:pt x="682" y="767"/>
                  </a:lnTo>
                  <a:lnTo>
                    <a:pt x="689" y="762"/>
                  </a:lnTo>
                  <a:lnTo>
                    <a:pt x="694" y="762"/>
                  </a:lnTo>
                  <a:lnTo>
                    <a:pt x="699" y="762"/>
                  </a:lnTo>
                  <a:lnTo>
                    <a:pt x="703" y="764"/>
                  </a:lnTo>
                  <a:lnTo>
                    <a:pt x="715" y="776"/>
                  </a:lnTo>
                  <a:lnTo>
                    <a:pt x="718" y="781"/>
                  </a:lnTo>
                  <a:lnTo>
                    <a:pt x="720" y="786"/>
                  </a:lnTo>
                  <a:lnTo>
                    <a:pt x="722" y="790"/>
                  </a:lnTo>
                  <a:lnTo>
                    <a:pt x="722" y="795"/>
                  </a:lnTo>
                  <a:lnTo>
                    <a:pt x="722" y="800"/>
                  </a:lnTo>
                  <a:lnTo>
                    <a:pt x="727" y="802"/>
                  </a:lnTo>
                  <a:lnTo>
                    <a:pt x="732" y="804"/>
                  </a:lnTo>
                  <a:lnTo>
                    <a:pt x="737" y="812"/>
                  </a:lnTo>
                  <a:lnTo>
                    <a:pt x="737" y="814"/>
                  </a:lnTo>
                  <a:lnTo>
                    <a:pt x="739" y="816"/>
                  </a:lnTo>
                  <a:lnTo>
                    <a:pt x="739" y="828"/>
                  </a:lnTo>
                  <a:lnTo>
                    <a:pt x="739" y="833"/>
                  </a:lnTo>
                  <a:lnTo>
                    <a:pt x="741" y="833"/>
                  </a:lnTo>
                  <a:lnTo>
                    <a:pt x="744" y="831"/>
                  </a:lnTo>
                  <a:lnTo>
                    <a:pt x="746" y="823"/>
                  </a:lnTo>
                  <a:lnTo>
                    <a:pt x="753" y="819"/>
                  </a:lnTo>
                  <a:lnTo>
                    <a:pt x="758" y="814"/>
                  </a:lnTo>
                  <a:lnTo>
                    <a:pt x="770" y="816"/>
                  </a:lnTo>
                  <a:lnTo>
                    <a:pt x="779" y="819"/>
                  </a:lnTo>
                  <a:lnTo>
                    <a:pt x="784" y="816"/>
                  </a:lnTo>
                  <a:close/>
                  <a:moveTo>
                    <a:pt x="1725" y="1151"/>
                  </a:moveTo>
                  <a:lnTo>
                    <a:pt x="1722" y="1151"/>
                  </a:lnTo>
                  <a:lnTo>
                    <a:pt x="1722" y="1153"/>
                  </a:lnTo>
                  <a:lnTo>
                    <a:pt x="1722" y="1160"/>
                  </a:lnTo>
                  <a:lnTo>
                    <a:pt x="1722" y="1160"/>
                  </a:lnTo>
                  <a:lnTo>
                    <a:pt x="1725" y="1163"/>
                  </a:lnTo>
                  <a:lnTo>
                    <a:pt x="1732" y="1160"/>
                  </a:lnTo>
                  <a:lnTo>
                    <a:pt x="1732" y="1156"/>
                  </a:lnTo>
                  <a:lnTo>
                    <a:pt x="1729" y="1153"/>
                  </a:lnTo>
                  <a:lnTo>
                    <a:pt x="1725" y="1151"/>
                  </a:lnTo>
                  <a:close/>
                  <a:moveTo>
                    <a:pt x="545" y="1073"/>
                  </a:moveTo>
                  <a:lnTo>
                    <a:pt x="538" y="1073"/>
                  </a:lnTo>
                  <a:lnTo>
                    <a:pt x="531" y="1061"/>
                  </a:lnTo>
                  <a:lnTo>
                    <a:pt x="526" y="1054"/>
                  </a:lnTo>
                  <a:lnTo>
                    <a:pt x="526" y="1042"/>
                  </a:lnTo>
                  <a:lnTo>
                    <a:pt x="521" y="1044"/>
                  </a:lnTo>
                  <a:lnTo>
                    <a:pt x="516" y="1051"/>
                  </a:lnTo>
                  <a:lnTo>
                    <a:pt x="521" y="1058"/>
                  </a:lnTo>
                  <a:lnTo>
                    <a:pt x="533" y="1077"/>
                  </a:lnTo>
                  <a:lnTo>
                    <a:pt x="542" y="1082"/>
                  </a:lnTo>
                  <a:lnTo>
                    <a:pt x="550" y="1087"/>
                  </a:lnTo>
                  <a:lnTo>
                    <a:pt x="550" y="1082"/>
                  </a:lnTo>
                  <a:lnTo>
                    <a:pt x="545" y="1073"/>
                  </a:lnTo>
                  <a:close/>
                  <a:moveTo>
                    <a:pt x="1530" y="1224"/>
                  </a:moveTo>
                  <a:lnTo>
                    <a:pt x="1533" y="1222"/>
                  </a:lnTo>
                  <a:lnTo>
                    <a:pt x="1537" y="1212"/>
                  </a:lnTo>
                  <a:lnTo>
                    <a:pt x="1537" y="1210"/>
                  </a:lnTo>
                  <a:lnTo>
                    <a:pt x="1535" y="1208"/>
                  </a:lnTo>
                  <a:lnTo>
                    <a:pt x="1533" y="1220"/>
                  </a:lnTo>
                  <a:lnTo>
                    <a:pt x="1528" y="1224"/>
                  </a:lnTo>
                  <a:lnTo>
                    <a:pt x="1530" y="1224"/>
                  </a:lnTo>
                  <a:close/>
                  <a:moveTo>
                    <a:pt x="1748" y="1210"/>
                  </a:moveTo>
                  <a:lnTo>
                    <a:pt x="1748" y="1205"/>
                  </a:lnTo>
                  <a:lnTo>
                    <a:pt x="1748" y="1203"/>
                  </a:lnTo>
                  <a:lnTo>
                    <a:pt x="1748" y="1201"/>
                  </a:lnTo>
                  <a:lnTo>
                    <a:pt x="1746" y="1196"/>
                  </a:lnTo>
                  <a:lnTo>
                    <a:pt x="1746" y="1196"/>
                  </a:lnTo>
                  <a:lnTo>
                    <a:pt x="1743" y="1201"/>
                  </a:lnTo>
                  <a:lnTo>
                    <a:pt x="1743" y="1203"/>
                  </a:lnTo>
                  <a:lnTo>
                    <a:pt x="1743" y="1201"/>
                  </a:lnTo>
                  <a:lnTo>
                    <a:pt x="1741" y="1201"/>
                  </a:lnTo>
                  <a:lnTo>
                    <a:pt x="1741" y="1201"/>
                  </a:lnTo>
                  <a:lnTo>
                    <a:pt x="1741" y="1210"/>
                  </a:lnTo>
                  <a:lnTo>
                    <a:pt x="1739" y="1212"/>
                  </a:lnTo>
                  <a:lnTo>
                    <a:pt x="1739" y="1215"/>
                  </a:lnTo>
                  <a:lnTo>
                    <a:pt x="1739" y="1217"/>
                  </a:lnTo>
                  <a:lnTo>
                    <a:pt x="1739" y="1227"/>
                  </a:lnTo>
                  <a:lnTo>
                    <a:pt x="1743" y="1224"/>
                  </a:lnTo>
                  <a:lnTo>
                    <a:pt x="1741" y="1229"/>
                  </a:lnTo>
                  <a:lnTo>
                    <a:pt x="1743" y="1231"/>
                  </a:lnTo>
                  <a:lnTo>
                    <a:pt x="1743" y="1231"/>
                  </a:lnTo>
                  <a:lnTo>
                    <a:pt x="1746" y="1229"/>
                  </a:lnTo>
                  <a:lnTo>
                    <a:pt x="1746" y="1227"/>
                  </a:lnTo>
                  <a:lnTo>
                    <a:pt x="1748" y="1220"/>
                  </a:lnTo>
                  <a:lnTo>
                    <a:pt x="1748" y="1210"/>
                  </a:lnTo>
                  <a:close/>
                  <a:moveTo>
                    <a:pt x="1822" y="1196"/>
                  </a:moveTo>
                  <a:lnTo>
                    <a:pt x="1812" y="1196"/>
                  </a:lnTo>
                  <a:lnTo>
                    <a:pt x="1812" y="1193"/>
                  </a:lnTo>
                  <a:lnTo>
                    <a:pt x="1803" y="1191"/>
                  </a:lnTo>
                  <a:lnTo>
                    <a:pt x="1800" y="1193"/>
                  </a:lnTo>
                  <a:lnTo>
                    <a:pt x="1798" y="1198"/>
                  </a:lnTo>
                  <a:lnTo>
                    <a:pt x="1796" y="1201"/>
                  </a:lnTo>
                  <a:lnTo>
                    <a:pt x="1796" y="1201"/>
                  </a:lnTo>
                  <a:lnTo>
                    <a:pt x="1798" y="1205"/>
                  </a:lnTo>
                  <a:lnTo>
                    <a:pt x="1800" y="1208"/>
                  </a:lnTo>
                  <a:lnTo>
                    <a:pt x="1803" y="1215"/>
                  </a:lnTo>
                  <a:lnTo>
                    <a:pt x="1803" y="1215"/>
                  </a:lnTo>
                  <a:lnTo>
                    <a:pt x="1812" y="1208"/>
                  </a:lnTo>
                  <a:lnTo>
                    <a:pt x="1822" y="1201"/>
                  </a:lnTo>
                  <a:lnTo>
                    <a:pt x="1824" y="1198"/>
                  </a:lnTo>
                  <a:lnTo>
                    <a:pt x="1826" y="1196"/>
                  </a:lnTo>
                  <a:lnTo>
                    <a:pt x="1824" y="1196"/>
                  </a:lnTo>
                  <a:lnTo>
                    <a:pt x="1822" y="1196"/>
                  </a:lnTo>
                  <a:close/>
                  <a:moveTo>
                    <a:pt x="1874" y="1191"/>
                  </a:moveTo>
                  <a:lnTo>
                    <a:pt x="1869" y="1198"/>
                  </a:lnTo>
                  <a:lnTo>
                    <a:pt x="1871" y="1201"/>
                  </a:lnTo>
                  <a:lnTo>
                    <a:pt x="1874" y="1201"/>
                  </a:lnTo>
                  <a:lnTo>
                    <a:pt x="1876" y="1198"/>
                  </a:lnTo>
                  <a:lnTo>
                    <a:pt x="1876" y="1193"/>
                  </a:lnTo>
                  <a:lnTo>
                    <a:pt x="1874" y="1191"/>
                  </a:lnTo>
                  <a:close/>
                  <a:moveTo>
                    <a:pt x="857" y="1174"/>
                  </a:moveTo>
                  <a:lnTo>
                    <a:pt x="857" y="1170"/>
                  </a:lnTo>
                  <a:lnTo>
                    <a:pt x="855" y="1167"/>
                  </a:lnTo>
                  <a:lnTo>
                    <a:pt x="853" y="1165"/>
                  </a:lnTo>
                  <a:lnTo>
                    <a:pt x="846" y="1165"/>
                  </a:lnTo>
                  <a:lnTo>
                    <a:pt x="843" y="1165"/>
                  </a:lnTo>
                  <a:lnTo>
                    <a:pt x="839" y="1158"/>
                  </a:lnTo>
                  <a:lnTo>
                    <a:pt x="836" y="1156"/>
                  </a:lnTo>
                  <a:lnTo>
                    <a:pt x="834" y="1156"/>
                  </a:lnTo>
                  <a:lnTo>
                    <a:pt x="827" y="1158"/>
                  </a:lnTo>
                  <a:lnTo>
                    <a:pt x="824" y="1156"/>
                  </a:lnTo>
                  <a:lnTo>
                    <a:pt x="822" y="1153"/>
                  </a:lnTo>
                  <a:lnTo>
                    <a:pt x="815" y="1158"/>
                  </a:lnTo>
                  <a:lnTo>
                    <a:pt x="810" y="1158"/>
                  </a:lnTo>
                  <a:lnTo>
                    <a:pt x="805" y="1160"/>
                  </a:lnTo>
                  <a:lnTo>
                    <a:pt x="803" y="1167"/>
                  </a:lnTo>
                  <a:lnTo>
                    <a:pt x="782" y="1163"/>
                  </a:lnTo>
                  <a:lnTo>
                    <a:pt x="777" y="1163"/>
                  </a:lnTo>
                  <a:lnTo>
                    <a:pt x="772" y="1163"/>
                  </a:lnTo>
                  <a:lnTo>
                    <a:pt x="777" y="1177"/>
                  </a:lnTo>
                  <a:lnTo>
                    <a:pt x="784" y="1189"/>
                  </a:lnTo>
                  <a:lnTo>
                    <a:pt x="791" y="1193"/>
                  </a:lnTo>
                  <a:lnTo>
                    <a:pt x="805" y="1210"/>
                  </a:lnTo>
                  <a:lnTo>
                    <a:pt x="817" y="1217"/>
                  </a:lnTo>
                  <a:lnTo>
                    <a:pt x="822" y="1220"/>
                  </a:lnTo>
                  <a:lnTo>
                    <a:pt x="824" y="1224"/>
                  </a:lnTo>
                  <a:lnTo>
                    <a:pt x="827" y="1227"/>
                  </a:lnTo>
                  <a:lnTo>
                    <a:pt x="829" y="1224"/>
                  </a:lnTo>
                  <a:lnTo>
                    <a:pt x="829" y="1220"/>
                  </a:lnTo>
                  <a:lnTo>
                    <a:pt x="831" y="1217"/>
                  </a:lnTo>
                  <a:lnTo>
                    <a:pt x="839" y="1215"/>
                  </a:lnTo>
                  <a:lnTo>
                    <a:pt x="848" y="1215"/>
                  </a:lnTo>
                  <a:lnTo>
                    <a:pt x="855" y="1215"/>
                  </a:lnTo>
                  <a:lnTo>
                    <a:pt x="857" y="1208"/>
                  </a:lnTo>
                  <a:lnTo>
                    <a:pt x="857" y="1203"/>
                  </a:lnTo>
                  <a:lnTo>
                    <a:pt x="853" y="1196"/>
                  </a:lnTo>
                  <a:lnTo>
                    <a:pt x="855" y="1193"/>
                  </a:lnTo>
                  <a:lnTo>
                    <a:pt x="855" y="1186"/>
                  </a:lnTo>
                  <a:lnTo>
                    <a:pt x="857" y="1179"/>
                  </a:lnTo>
                  <a:lnTo>
                    <a:pt x="857" y="1174"/>
                  </a:lnTo>
                  <a:close/>
                  <a:moveTo>
                    <a:pt x="1777" y="1208"/>
                  </a:moveTo>
                  <a:lnTo>
                    <a:pt x="1772" y="1208"/>
                  </a:lnTo>
                  <a:lnTo>
                    <a:pt x="1772" y="1212"/>
                  </a:lnTo>
                  <a:lnTo>
                    <a:pt x="1767" y="1229"/>
                  </a:lnTo>
                  <a:lnTo>
                    <a:pt x="1760" y="1239"/>
                  </a:lnTo>
                  <a:lnTo>
                    <a:pt x="1755" y="1246"/>
                  </a:lnTo>
                  <a:lnTo>
                    <a:pt x="1748" y="1255"/>
                  </a:lnTo>
                  <a:lnTo>
                    <a:pt x="1748" y="1258"/>
                  </a:lnTo>
                  <a:lnTo>
                    <a:pt x="1746" y="1262"/>
                  </a:lnTo>
                  <a:lnTo>
                    <a:pt x="1743" y="1269"/>
                  </a:lnTo>
                  <a:lnTo>
                    <a:pt x="1743" y="1272"/>
                  </a:lnTo>
                  <a:lnTo>
                    <a:pt x="1751" y="1269"/>
                  </a:lnTo>
                  <a:lnTo>
                    <a:pt x="1753" y="1269"/>
                  </a:lnTo>
                  <a:lnTo>
                    <a:pt x="1753" y="1265"/>
                  </a:lnTo>
                  <a:lnTo>
                    <a:pt x="1755" y="1265"/>
                  </a:lnTo>
                  <a:lnTo>
                    <a:pt x="1760" y="1265"/>
                  </a:lnTo>
                  <a:lnTo>
                    <a:pt x="1760" y="1260"/>
                  </a:lnTo>
                  <a:lnTo>
                    <a:pt x="1762" y="1255"/>
                  </a:lnTo>
                  <a:lnTo>
                    <a:pt x="1762" y="1253"/>
                  </a:lnTo>
                  <a:lnTo>
                    <a:pt x="1765" y="1253"/>
                  </a:lnTo>
                  <a:lnTo>
                    <a:pt x="1767" y="1250"/>
                  </a:lnTo>
                  <a:lnTo>
                    <a:pt x="1767" y="1243"/>
                  </a:lnTo>
                  <a:lnTo>
                    <a:pt x="1770" y="1241"/>
                  </a:lnTo>
                  <a:lnTo>
                    <a:pt x="1784" y="1220"/>
                  </a:lnTo>
                  <a:lnTo>
                    <a:pt x="1784" y="1215"/>
                  </a:lnTo>
                  <a:lnTo>
                    <a:pt x="1781" y="1210"/>
                  </a:lnTo>
                  <a:lnTo>
                    <a:pt x="1777" y="1208"/>
                  </a:lnTo>
                  <a:close/>
                  <a:moveTo>
                    <a:pt x="1722" y="1241"/>
                  </a:moveTo>
                  <a:lnTo>
                    <a:pt x="1720" y="1248"/>
                  </a:lnTo>
                  <a:lnTo>
                    <a:pt x="1732" y="1248"/>
                  </a:lnTo>
                  <a:lnTo>
                    <a:pt x="1734" y="1243"/>
                  </a:lnTo>
                  <a:lnTo>
                    <a:pt x="1739" y="1241"/>
                  </a:lnTo>
                  <a:lnTo>
                    <a:pt x="1729" y="1236"/>
                  </a:lnTo>
                  <a:lnTo>
                    <a:pt x="1722" y="1241"/>
                  </a:lnTo>
                  <a:close/>
                  <a:moveTo>
                    <a:pt x="1919" y="1229"/>
                  </a:moveTo>
                  <a:lnTo>
                    <a:pt x="1914" y="1234"/>
                  </a:lnTo>
                  <a:lnTo>
                    <a:pt x="1912" y="1243"/>
                  </a:lnTo>
                  <a:lnTo>
                    <a:pt x="1909" y="1250"/>
                  </a:lnTo>
                  <a:lnTo>
                    <a:pt x="1912" y="1250"/>
                  </a:lnTo>
                  <a:lnTo>
                    <a:pt x="1916" y="1239"/>
                  </a:lnTo>
                  <a:lnTo>
                    <a:pt x="1924" y="1229"/>
                  </a:lnTo>
                  <a:lnTo>
                    <a:pt x="1924" y="1227"/>
                  </a:lnTo>
                  <a:lnTo>
                    <a:pt x="1919" y="1229"/>
                  </a:lnTo>
                  <a:close/>
                  <a:moveTo>
                    <a:pt x="1073" y="1402"/>
                  </a:moveTo>
                  <a:lnTo>
                    <a:pt x="1085" y="1378"/>
                  </a:lnTo>
                  <a:lnTo>
                    <a:pt x="1083" y="1378"/>
                  </a:lnTo>
                  <a:lnTo>
                    <a:pt x="1071" y="1383"/>
                  </a:lnTo>
                  <a:lnTo>
                    <a:pt x="1064" y="1390"/>
                  </a:lnTo>
                  <a:lnTo>
                    <a:pt x="1061" y="1390"/>
                  </a:lnTo>
                  <a:lnTo>
                    <a:pt x="1064" y="1402"/>
                  </a:lnTo>
                  <a:lnTo>
                    <a:pt x="1068" y="1402"/>
                  </a:lnTo>
                  <a:lnTo>
                    <a:pt x="1073" y="1402"/>
                  </a:lnTo>
                  <a:close/>
                  <a:moveTo>
                    <a:pt x="1511" y="1433"/>
                  </a:moveTo>
                  <a:lnTo>
                    <a:pt x="1511" y="1431"/>
                  </a:lnTo>
                  <a:lnTo>
                    <a:pt x="1516" y="1426"/>
                  </a:lnTo>
                  <a:lnTo>
                    <a:pt x="1518" y="1421"/>
                  </a:lnTo>
                  <a:lnTo>
                    <a:pt x="1518" y="1419"/>
                  </a:lnTo>
                  <a:lnTo>
                    <a:pt x="1518" y="1416"/>
                  </a:lnTo>
                  <a:lnTo>
                    <a:pt x="1516" y="1416"/>
                  </a:lnTo>
                  <a:lnTo>
                    <a:pt x="1514" y="1416"/>
                  </a:lnTo>
                  <a:lnTo>
                    <a:pt x="1507" y="1424"/>
                  </a:lnTo>
                  <a:lnTo>
                    <a:pt x="1504" y="1426"/>
                  </a:lnTo>
                  <a:lnTo>
                    <a:pt x="1507" y="1428"/>
                  </a:lnTo>
                  <a:lnTo>
                    <a:pt x="1511" y="1433"/>
                  </a:lnTo>
                  <a:close/>
                  <a:moveTo>
                    <a:pt x="1466" y="1476"/>
                  </a:moveTo>
                  <a:lnTo>
                    <a:pt x="1469" y="1478"/>
                  </a:lnTo>
                  <a:lnTo>
                    <a:pt x="1488" y="1485"/>
                  </a:lnTo>
                  <a:lnTo>
                    <a:pt x="1490" y="1485"/>
                  </a:lnTo>
                  <a:lnTo>
                    <a:pt x="1495" y="1483"/>
                  </a:lnTo>
                  <a:lnTo>
                    <a:pt x="1497" y="1483"/>
                  </a:lnTo>
                  <a:lnTo>
                    <a:pt x="1499" y="1483"/>
                  </a:lnTo>
                  <a:lnTo>
                    <a:pt x="1502" y="1478"/>
                  </a:lnTo>
                  <a:lnTo>
                    <a:pt x="1504" y="1473"/>
                  </a:lnTo>
                  <a:lnTo>
                    <a:pt x="1507" y="1466"/>
                  </a:lnTo>
                  <a:lnTo>
                    <a:pt x="1509" y="1466"/>
                  </a:lnTo>
                  <a:lnTo>
                    <a:pt x="1509" y="1471"/>
                  </a:lnTo>
                  <a:lnTo>
                    <a:pt x="1511" y="1473"/>
                  </a:lnTo>
                  <a:lnTo>
                    <a:pt x="1514" y="1471"/>
                  </a:lnTo>
                  <a:lnTo>
                    <a:pt x="1518" y="1471"/>
                  </a:lnTo>
                  <a:lnTo>
                    <a:pt x="1523" y="1471"/>
                  </a:lnTo>
                  <a:lnTo>
                    <a:pt x="1523" y="1469"/>
                  </a:lnTo>
                  <a:lnTo>
                    <a:pt x="1521" y="1464"/>
                  </a:lnTo>
                  <a:lnTo>
                    <a:pt x="1521" y="1461"/>
                  </a:lnTo>
                  <a:lnTo>
                    <a:pt x="1523" y="1457"/>
                  </a:lnTo>
                  <a:lnTo>
                    <a:pt x="1526" y="1457"/>
                  </a:lnTo>
                  <a:lnTo>
                    <a:pt x="1526" y="1461"/>
                  </a:lnTo>
                  <a:lnTo>
                    <a:pt x="1528" y="1464"/>
                  </a:lnTo>
                  <a:lnTo>
                    <a:pt x="1530" y="1464"/>
                  </a:lnTo>
                  <a:lnTo>
                    <a:pt x="1533" y="1466"/>
                  </a:lnTo>
                  <a:lnTo>
                    <a:pt x="1535" y="1464"/>
                  </a:lnTo>
                  <a:lnTo>
                    <a:pt x="1540" y="1457"/>
                  </a:lnTo>
                  <a:lnTo>
                    <a:pt x="1540" y="1450"/>
                  </a:lnTo>
                  <a:lnTo>
                    <a:pt x="1537" y="1450"/>
                  </a:lnTo>
                  <a:lnTo>
                    <a:pt x="1535" y="1450"/>
                  </a:lnTo>
                  <a:lnTo>
                    <a:pt x="1535" y="1450"/>
                  </a:lnTo>
                  <a:lnTo>
                    <a:pt x="1530" y="1443"/>
                  </a:lnTo>
                  <a:lnTo>
                    <a:pt x="1528" y="1445"/>
                  </a:lnTo>
                  <a:lnTo>
                    <a:pt x="1521" y="1440"/>
                  </a:lnTo>
                  <a:lnTo>
                    <a:pt x="1521" y="1440"/>
                  </a:lnTo>
                  <a:lnTo>
                    <a:pt x="1518" y="1445"/>
                  </a:lnTo>
                  <a:lnTo>
                    <a:pt x="1516" y="1445"/>
                  </a:lnTo>
                  <a:lnTo>
                    <a:pt x="1514" y="1440"/>
                  </a:lnTo>
                  <a:lnTo>
                    <a:pt x="1509" y="1438"/>
                  </a:lnTo>
                  <a:lnTo>
                    <a:pt x="1504" y="1435"/>
                  </a:lnTo>
                  <a:lnTo>
                    <a:pt x="1502" y="1435"/>
                  </a:lnTo>
                  <a:lnTo>
                    <a:pt x="1492" y="1440"/>
                  </a:lnTo>
                  <a:lnTo>
                    <a:pt x="1492" y="1443"/>
                  </a:lnTo>
                  <a:lnTo>
                    <a:pt x="1497" y="1447"/>
                  </a:lnTo>
                  <a:lnTo>
                    <a:pt x="1497" y="1454"/>
                  </a:lnTo>
                  <a:lnTo>
                    <a:pt x="1495" y="1454"/>
                  </a:lnTo>
                  <a:lnTo>
                    <a:pt x="1490" y="1452"/>
                  </a:lnTo>
                  <a:lnTo>
                    <a:pt x="1488" y="1452"/>
                  </a:lnTo>
                  <a:lnTo>
                    <a:pt x="1478" y="1459"/>
                  </a:lnTo>
                  <a:lnTo>
                    <a:pt x="1466" y="1476"/>
                  </a:lnTo>
                  <a:close/>
                  <a:moveTo>
                    <a:pt x="2438" y="1293"/>
                  </a:moveTo>
                  <a:lnTo>
                    <a:pt x="2438" y="1295"/>
                  </a:lnTo>
                  <a:lnTo>
                    <a:pt x="2440" y="1303"/>
                  </a:lnTo>
                  <a:lnTo>
                    <a:pt x="2445" y="1307"/>
                  </a:lnTo>
                  <a:lnTo>
                    <a:pt x="2449" y="1312"/>
                  </a:lnTo>
                  <a:lnTo>
                    <a:pt x="2452" y="1319"/>
                  </a:lnTo>
                  <a:lnTo>
                    <a:pt x="2457" y="1329"/>
                  </a:lnTo>
                  <a:lnTo>
                    <a:pt x="2466" y="1355"/>
                  </a:lnTo>
                  <a:lnTo>
                    <a:pt x="2471" y="1364"/>
                  </a:lnTo>
                  <a:lnTo>
                    <a:pt x="2478" y="1369"/>
                  </a:lnTo>
                  <a:lnTo>
                    <a:pt x="2485" y="1376"/>
                  </a:lnTo>
                  <a:lnTo>
                    <a:pt x="2487" y="1383"/>
                  </a:lnTo>
                  <a:lnTo>
                    <a:pt x="2487" y="1405"/>
                  </a:lnTo>
                  <a:lnTo>
                    <a:pt x="2487" y="1409"/>
                  </a:lnTo>
                  <a:lnTo>
                    <a:pt x="2490" y="1414"/>
                  </a:lnTo>
                  <a:lnTo>
                    <a:pt x="2492" y="1419"/>
                  </a:lnTo>
                  <a:lnTo>
                    <a:pt x="2494" y="1421"/>
                  </a:lnTo>
                  <a:lnTo>
                    <a:pt x="2497" y="1424"/>
                  </a:lnTo>
                  <a:lnTo>
                    <a:pt x="2502" y="1419"/>
                  </a:lnTo>
                  <a:lnTo>
                    <a:pt x="2509" y="1407"/>
                  </a:lnTo>
                  <a:lnTo>
                    <a:pt x="2511" y="1388"/>
                  </a:lnTo>
                  <a:lnTo>
                    <a:pt x="2520" y="1383"/>
                  </a:lnTo>
                  <a:lnTo>
                    <a:pt x="2520" y="1381"/>
                  </a:lnTo>
                  <a:lnTo>
                    <a:pt x="2520" y="1378"/>
                  </a:lnTo>
                  <a:lnTo>
                    <a:pt x="2513" y="1371"/>
                  </a:lnTo>
                  <a:lnTo>
                    <a:pt x="2516" y="1367"/>
                  </a:lnTo>
                  <a:lnTo>
                    <a:pt x="2511" y="1357"/>
                  </a:lnTo>
                  <a:lnTo>
                    <a:pt x="2509" y="1355"/>
                  </a:lnTo>
                  <a:lnTo>
                    <a:pt x="2499" y="1345"/>
                  </a:lnTo>
                  <a:lnTo>
                    <a:pt x="2485" y="1331"/>
                  </a:lnTo>
                  <a:lnTo>
                    <a:pt x="2480" y="1324"/>
                  </a:lnTo>
                  <a:lnTo>
                    <a:pt x="2478" y="1317"/>
                  </a:lnTo>
                  <a:lnTo>
                    <a:pt x="2478" y="1314"/>
                  </a:lnTo>
                  <a:lnTo>
                    <a:pt x="2480" y="1314"/>
                  </a:lnTo>
                  <a:lnTo>
                    <a:pt x="2483" y="1314"/>
                  </a:lnTo>
                  <a:lnTo>
                    <a:pt x="2485" y="1317"/>
                  </a:lnTo>
                  <a:lnTo>
                    <a:pt x="2487" y="1319"/>
                  </a:lnTo>
                  <a:lnTo>
                    <a:pt x="2494" y="1329"/>
                  </a:lnTo>
                  <a:lnTo>
                    <a:pt x="2497" y="1333"/>
                  </a:lnTo>
                  <a:lnTo>
                    <a:pt x="2499" y="1333"/>
                  </a:lnTo>
                  <a:lnTo>
                    <a:pt x="2502" y="1338"/>
                  </a:lnTo>
                  <a:lnTo>
                    <a:pt x="2509" y="1348"/>
                  </a:lnTo>
                  <a:lnTo>
                    <a:pt x="2516" y="1352"/>
                  </a:lnTo>
                  <a:lnTo>
                    <a:pt x="2516" y="1350"/>
                  </a:lnTo>
                  <a:lnTo>
                    <a:pt x="2511" y="1343"/>
                  </a:lnTo>
                  <a:lnTo>
                    <a:pt x="2506" y="1336"/>
                  </a:lnTo>
                  <a:lnTo>
                    <a:pt x="2502" y="1326"/>
                  </a:lnTo>
                  <a:lnTo>
                    <a:pt x="2492" y="1317"/>
                  </a:lnTo>
                  <a:lnTo>
                    <a:pt x="2478" y="1305"/>
                  </a:lnTo>
                  <a:lnTo>
                    <a:pt x="2468" y="1307"/>
                  </a:lnTo>
                  <a:lnTo>
                    <a:pt x="2457" y="1310"/>
                  </a:lnTo>
                  <a:lnTo>
                    <a:pt x="2452" y="1303"/>
                  </a:lnTo>
                  <a:lnTo>
                    <a:pt x="2442" y="1295"/>
                  </a:lnTo>
                  <a:lnTo>
                    <a:pt x="2438" y="1293"/>
                  </a:lnTo>
                  <a:close/>
                  <a:moveTo>
                    <a:pt x="2457" y="1300"/>
                  </a:moveTo>
                  <a:lnTo>
                    <a:pt x="2466" y="1300"/>
                  </a:lnTo>
                  <a:lnTo>
                    <a:pt x="2473" y="1300"/>
                  </a:lnTo>
                  <a:lnTo>
                    <a:pt x="2473" y="1295"/>
                  </a:lnTo>
                  <a:lnTo>
                    <a:pt x="2466" y="1291"/>
                  </a:lnTo>
                  <a:lnTo>
                    <a:pt x="2459" y="1288"/>
                  </a:lnTo>
                  <a:lnTo>
                    <a:pt x="2452" y="1293"/>
                  </a:lnTo>
                  <a:lnTo>
                    <a:pt x="2452" y="1295"/>
                  </a:lnTo>
                  <a:lnTo>
                    <a:pt x="2457" y="1300"/>
                  </a:lnTo>
                  <a:close/>
                  <a:moveTo>
                    <a:pt x="2421" y="1383"/>
                  </a:moveTo>
                  <a:lnTo>
                    <a:pt x="2421" y="1376"/>
                  </a:lnTo>
                  <a:lnTo>
                    <a:pt x="2423" y="1374"/>
                  </a:lnTo>
                  <a:lnTo>
                    <a:pt x="2426" y="1374"/>
                  </a:lnTo>
                  <a:lnTo>
                    <a:pt x="2445" y="1378"/>
                  </a:lnTo>
                  <a:lnTo>
                    <a:pt x="2452" y="1383"/>
                  </a:lnTo>
                  <a:lnTo>
                    <a:pt x="2461" y="1383"/>
                  </a:lnTo>
                  <a:lnTo>
                    <a:pt x="2461" y="1371"/>
                  </a:lnTo>
                  <a:lnTo>
                    <a:pt x="2459" y="1367"/>
                  </a:lnTo>
                  <a:lnTo>
                    <a:pt x="2452" y="1359"/>
                  </a:lnTo>
                  <a:lnTo>
                    <a:pt x="2438" y="1362"/>
                  </a:lnTo>
                  <a:lnTo>
                    <a:pt x="2433" y="1359"/>
                  </a:lnTo>
                  <a:lnTo>
                    <a:pt x="2438" y="1355"/>
                  </a:lnTo>
                  <a:lnTo>
                    <a:pt x="2440" y="1355"/>
                  </a:lnTo>
                  <a:lnTo>
                    <a:pt x="2445" y="1355"/>
                  </a:lnTo>
                  <a:lnTo>
                    <a:pt x="2449" y="1350"/>
                  </a:lnTo>
                  <a:lnTo>
                    <a:pt x="2449" y="1336"/>
                  </a:lnTo>
                  <a:lnTo>
                    <a:pt x="2445" y="1329"/>
                  </a:lnTo>
                  <a:lnTo>
                    <a:pt x="2442" y="1326"/>
                  </a:lnTo>
                  <a:lnTo>
                    <a:pt x="2433" y="1324"/>
                  </a:lnTo>
                  <a:lnTo>
                    <a:pt x="2421" y="1324"/>
                  </a:lnTo>
                  <a:lnTo>
                    <a:pt x="2421" y="1324"/>
                  </a:lnTo>
                  <a:lnTo>
                    <a:pt x="2419" y="1326"/>
                  </a:lnTo>
                  <a:lnTo>
                    <a:pt x="2414" y="1341"/>
                  </a:lnTo>
                  <a:lnTo>
                    <a:pt x="2412" y="1343"/>
                  </a:lnTo>
                  <a:lnTo>
                    <a:pt x="2407" y="1341"/>
                  </a:lnTo>
                  <a:lnTo>
                    <a:pt x="2407" y="1338"/>
                  </a:lnTo>
                  <a:lnTo>
                    <a:pt x="2409" y="1336"/>
                  </a:lnTo>
                  <a:lnTo>
                    <a:pt x="2409" y="1329"/>
                  </a:lnTo>
                  <a:lnTo>
                    <a:pt x="2409" y="1326"/>
                  </a:lnTo>
                  <a:lnTo>
                    <a:pt x="2397" y="1317"/>
                  </a:lnTo>
                  <a:lnTo>
                    <a:pt x="2395" y="1314"/>
                  </a:lnTo>
                  <a:lnTo>
                    <a:pt x="2390" y="1319"/>
                  </a:lnTo>
                  <a:lnTo>
                    <a:pt x="2388" y="1324"/>
                  </a:lnTo>
                  <a:lnTo>
                    <a:pt x="2385" y="1326"/>
                  </a:lnTo>
                  <a:lnTo>
                    <a:pt x="2381" y="1329"/>
                  </a:lnTo>
                  <a:lnTo>
                    <a:pt x="2378" y="1333"/>
                  </a:lnTo>
                  <a:lnTo>
                    <a:pt x="2381" y="1338"/>
                  </a:lnTo>
                  <a:lnTo>
                    <a:pt x="2374" y="1333"/>
                  </a:lnTo>
                  <a:lnTo>
                    <a:pt x="2369" y="1329"/>
                  </a:lnTo>
                  <a:lnTo>
                    <a:pt x="2367" y="1338"/>
                  </a:lnTo>
                  <a:lnTo>
                    <a:pt x="2364" y="1343"/>
                  </a:lnTo>
                  <a:lnTo>
                    <a:pt x="2362" y="1345"/>
                  </a:lnTo>
                  <a:lnTo>
                    <a:pt x="2362" y="1350"/>
                  </a:lnTo>
                  <a:lnTo>
                    <a:pt x="2362" y="1357"/>
                  </a:lnTo>
                  <a:lnTo>
                    <a:pt x="2369" y="1367"/>
                  </a:lnTo>
                  <a:lnTo>
                    <a:pt x="2376" y="1369"/>
                  </a:lnTo>
                  <a:lnTo>
                    <a:pt x="2395" y="1381"/>
                  </a:lnTo>
                  <a:lnTo>
                    <a:pt x="2404" y="1395"/>
                  </a:lnTo>
                  <a:lnTo>
                    <a:pt x="2412" y="1402"/>
                  </a:lnTo>
                  <a:lnTo>
                    <a:pt x="2423" y="1402"/>
                  </a:lnTo>
                  <a:lnTo>
                    <a:pt x="2426" y="1395"/>
                  </a:lnTo>
                  <a:lnTo>
                    <a:pt x="2421" y="1383"/>
                  </a:lnTo>
                  <a:close/>
                  <a:moveTo>
                    <a:pt x="1528" y="1528"/>
                  </a:moveTo>
                  <a:lnTo>
                    <a:pt x="1518" y="1523"/>
                  </a:lnTo>
                  <a:lnTo>
                    <a:pt x="1514" y="1518"/>
                  </a:lnTo>
                  <a:lnTo>
                    <a:pt x="1514" y="1514"/>
                  </a:lnTo>
                  <a:lnTo>
                    <a:pt x="1518" y="1509"/>
                  </a:lnTo>
                  <a:lnTo>
                    <a:pt x="1518" y="1507"/>
                  </a:lnTo>
                  <a:lnTo>
                    <a:pt x="1516" y="1504"/>
                  </a:lnTo>
                  <a:lnTo>
                    <a:pt x="1511" y="1502"/>
                  </a:lnTo>
                  <a:lnTo>
                    <a:pt x="1507" y="1502"/>
                  </a:lnTo>
                  <a:lnTo>
                    <a:pt x="1502" y="1504"/>
                  </a:lnTo>
                  <a:lnTo>
                    <a:pt x="1495" y="1511"/>
                  </a:lnTo>
                  <a:lnTo>
                    <a:pt x="1492" y="1511"/>
                  </a:lnTo>
                  <a:lnTo>
                    <a:pt x="1492" y="1504"/>
                  </a:lnTo>
                  <a:lnTo>
                    <a:pt x="1495" y="1497"/>
                  </a:lnTo>
                  <a:lnTo>
                    <a:pt x="1490" y="1492"/>
                  </a:lnTo>
                  <a:lnTo>
                    <a:pt x="1478" y="1490"/>
                  </a:lnTo>
                  <a:lnTo>
                    <a:pt x="1473" y="1490"/>
                  </a:lnTo>
                  <a:lnTo>
                    <a:pt x="1478" y="1495"/>
                  </a:lnTo>
                  <a:lnTo>
                    <a:pt x="1476" y="1499"/>
                  </a:lnTo>
                  <a:lnTo>
                    <a:pt x="1476" y="1502"/>
                  </a:lnTo>
                  <a:lnTo>
                    <a:pt x="1476" y="1507"/>
                  </a:lnTo>
                  <a:lnTo>
                    <a:pt x="1476" y="1509"/>
                  </a:lnTo>
                  <a:lnTo>
                    <a:pt x="1473" y="1509"/>
                  </a:lnTo>
                  <a:lnTo>
                    <a:pt x="1466" y="1507"/>
                  </a:lnTo>
                  <a:lnTo>
                    <a:pt x="1466" y="1509"/>
                  </a:lnTo>
                  <a:lnTo>
                    <a:pt x="1464" y="1511"/>
                  </a:lnTo>
                  <a:lnTo>
                    <a:pt x="1462" y="1514"/>
                  </a:lnTo>
                  <a:lnTo>
                    <a:pt x="1459" y="1516"/>
                  </a:lnTo>
                  <a:lnTo>
                    <a:pt x="1459" y="1516"/>
                  </a:lnTo>
                  <a:lnTo>
                    <a:pt x="1457" y="1511"/>
                  </a:lnTo>
                  <a:lnTo>
                    <a:pt x="1450" y="1502"/>
                  </a:lnTo>
                  <a:lnTo>
                    <a:pt x="1450" y="1499"/>
                  </a:lnTo>
                  <a:lnTo>
                    <a:pt x="1445" y="1499"/>
                  </a:lnTo>
                  <a:lnTo>
                    <a:pt x="1443" y="1499"/>
                  </a:lnTo>
                  <a:lnTo>
                    <a:pt x="1440" y="1502"/>
                  </a:lnTo>
                  <a:lnTo>
                    <a:pt x="1438" y="1507"/>
                  </a:lnTo>
                  <a:lnTo>
                    <a:pt x="1438" y="1509"/>
                  </a:lnTo>
                  <a:lnTo>
                    <a:pt x="1440" y="1514"/>
                  </a:lnTo>
                  <a:lnTo>
                    <a:pt x="1443" y="1518"/>
                  </a:lnTo>
                  <a:lnTo>
                    <a:pt x="1450" y="1523"/>
                  </a:lnTo>
                  <a:lnTo>
                    <a:pt x="1450" y="1526"/>
                  </a:lnTo>
                  <a:lnTo>
                    <a:pt x="1443" y="1526"/>
                  </a:lnTo>
                  <a:lnTo>
                    <a:pt x="1443" y="1526"/>
                  </a:lnTo>
                  <a:lnTo>
                    <a:pt x="1443" y="1530"/>
                  </a:lnTo>
                  <a:lnTo>
                    <a:pt x="1445" y="1547"/>
                  </a:lnTo>
                  <a:lnTo>
                    <a:pt x="1447" y="1556"/>
                  </a:lnTo>
                  <a:lnTo>
                    <a:pt x="1450" y="1563"/>
                  </a:lnTo>
                  <a:lnTo>
                    <a:pt x="1447" y="1561"/>
                  </a:lnTo>
                  <a:lnTo>
                    <a:pt x="1445" y="1556"/>
                  </a:lnTo>
                  <a:lnTo>
                    <a:pt x="1440" y="1549"/>
                  </a:lnTo>
                  <a:lnTo>
                    <a:pt x="1436" y="1537"/>
                  </a:lnTo>
                  <a:lnTo>
                    <a:pt x="1433" y="1535"/>
                  </a:lnTo>
                  <a:lnTo>
                    <a:pt x="1433" y="1535"/>
                  </a:lnTo>
                  <a:lnTo>
                    <a:pt x="1433" y="1533"/>
                  </a:lnTo>
                  <a:lnTo>
                    <a:pt x="1431" y="1528"/>
                  </a:lnTo>
                  <a:lnTo>
                    <a:pt x="1426" y="1526"/>
                  </a:lnTo>
                  <a:lnTo>
                    <a:pt x="1424" y="1526"/>
                  </a:lnTo>
                  <a:lnTo>
                    <a:pt x="1419" y="1526"/>
                  </a:lnTo>
                  <a:lnTo>
                    <a:pt x="1412" y="1530"/>
                  </a:lnTo>
                  <a:lnTo>
                    <a:pt x="1405" y="1535"/>
                  </a:lnTo>
                  <a:lnTo>
                    <a:pt x="1398" y="1547"/>
                  </a:lnTo>
                  <a:lnTo>
                    <a:pt x="1395" y="1556"/>
                  </a:lnTo>
                  <a:lnTo>
                    <a:pt x="1395" y="1559"/>
                  </a:lnTo>
                  <a:lnTo>
                    <a:pt x="1402" y="1573"/>
                  </a:lnTo>
                  <a:lnTo>
                    <a:pt x="1407" y="1592"/>
                  </a:lnTo>
                  <a:lnTo>
                    <a:pt x="1417" y="1606"/>
                  </a:lnTo>
                  <a:lnTo>
                    <a:pt x="1419" y="1606"/>
                  </a:lnTo>
                  <a:lnTo>
                    <a:pt x="1424" y="1601"/>
                  </a:lnTo>
                  <a:lnTo>
                    <a:pt x="1424" y="1597"/>
                  </a:lnTo>
                  <a:lnTo>
                    <a:pt x="1424" y="1592"/>
                  </a:lnTo>
                  <a:lnTo>
                    <a:pt x="1421" y="1590"/>
                  </a:lnTo>
                  <a:lnTo>
                    <a:pt x="1421" y="1587"/>
                  </a:lnTo>
                  <a:lnTo>
                    <a:pt x="1419" y="1585"/>
                  </a:lnTo>
                  <a:lnTo>
                    <a:pt x="1414" y="1587"/>
                  </a:lnTo>
                  <a:lnTo>
                    <a:pt x="1414" y="1585"/>
                  </a:lnTo>
                  <a:lnTo>
                    <a:pt x="1417" y="1582"/>
                  </a:lnTo>
                  <a:lnTo>
                    <a:pt x="1421" y="1580"/>
                  </a:lnTo>
                  <a:lnTo>
                    <a:pt x="1426" y="1580"/>
                  </a:lnTo>
                  <a:lnTo>
                    <a:pt x="1431" y="1582"/>
                  </a:lnTo>
                  <a:lnTo>
                    <a:pt x="1431" y="1582"/>
                  </a:lnTo>
                  <a:lnTo>
                    <a:pt x="1433" y="1585"/>
                  </a:lnTo>
                  <a:lnTo>
                    <a:pt x="1428" y="1590"/>
                  </a:lnTo>
                  <a:lnTo>
                    <a:pt x="1428" y="1594"/>
                  </a:lnTo>
                  <a:lnTo>
                    <a:pt x="1428" y="1594"/>
                  </a:lnTo>
                  <a:lnTo>
                    <a:pt x="1433" y="1592"/>
                  </a:lnTo>
                  <a:lnTo>
                    <a:pt x="1440" y="1597"/>
                  </a:lnTo>
                  <a:lnTo>
                    <a:pt x="1445" y="1597"/>
                  </a:lnTo>
                  <a:lnTo>
                    <a:pt x="1445" y="1597"/>
                  </a:lnTo>
                  <a:lnTo>
                    <a:pt x="1431" y="1616"/>
                  </a:lnTo>
                  <a:lnTo>
                    <a:pt x="1431" y="1618"/>
                  </a:lnTo>
                  <a:lnTo>
                    <a:pt x="1431" y="1620"/>
                  </a:lnTo>
                  <a:lnTo>
                    <a:pt x="1433" y="1620"/>
                  </a:lnTo>
                  <a:lnTo>
                    <a:pt x="1436" y="1623"/>
                  </a:lnTo>
                  <a:lnTo>
                    <a:pt x="1447" y="1613"/>
                  </a:lnTo>
                  <a:lnTo>
                    <a:pt x="1454" y="1601"/>
                  </a:lnTo>
                  <a:lnTo>
                    <a:pt x="1454" y="1599"/>
                  </a:lnTo>
                  <a:lnTo>
                    <a:pt x="1454" y="1594"/>
                  </a:lnTo>
                  <a:lnTo>
                    <a:pt x="1454" y="1594"/>
                  </a:lnTo>
                  <a:lnTo>
                    <a:pt x="1447" y="1592"/>
                  </a:lnTo>
                  <a:lnTo>
                    <a:pt x="1457" y="1587"/>
                  </a:lnTo>
                  <a:lnTo>
                    <a:pt x="1459" y="1585"/>
                  </a:lnTo>
                  <a:lnTo>
                    <a:pt x="1462" y="1580"/>
                  </a:lnTo>
                  <a:lnTo>
                    <a:pt x="1464" y="1578"/>
                  </a:lnTo>
                  <a:lnTo>
                    <a:pt x="1473" y="1571"/>
                  </a:lnTo>
                  <a:lnTo>
                    <a:pt x="1485" y="1571"/>
                  </a:lnTo>
                  <a:lnTo>
                    <a:pt x="1488" y="1566"/>
                  </a:lnTo>
                  <a:lnTo>
                    <a:pt x="1495" y="1561"/>
                  </a:lnTo>
                  <a:lnTo>
                    <a:pt x="1499" y="1561"/>
                  </a:lnTo>
                  <a:lnTo>
                    <a:pt x="1504" y="1559"/>
                  </a:lnTo>
                  <a:lnTo>
                    <a:pt x="1504" y="1556"/>
                  </a:lnTo>
                  <a:lnTo>
                    <a:pt x="1504" y="1554"/>
                  </a:lnTo>
                  <a:lnTo>
                    <a:pt x="1502" y="1549"/>
                  </a:lnTo>
                  <a:lnTo>
                    <a:pt x="1499" y="1547"/>
                  </a:lnTo>
                  <a:lnTo>
                    <a:pt x="1490" y="1544"/>
                  </a:lnTo>
                  <a:lnTo>
                    <a:pt x="1488" y="1544"/>
                  </a:lnTo>
                  <a:lnTo>
                    <a:pt x="1490" y="1542"/>
                  </a:lnTo>
                  <a:lnTo>
                    <a:pt x="1492" y="1540"/>
                  </a:lnTo>
                  <a:lnTo>
                    <a:pt x="1497" y="1540"/>
                  </a:lnTo>
                  <a:lnTo>
                    <a:pt x="1507" y="1544"/>
                  </a:lnTo>
                  <a:lnTo>
                    <a:pt x="1518" y="1544"/>
                  </a:lnTo>
                  <a:lnTo>
                    <a:pt x="1521" y="1544"/>
                  </a:lnTo>
                  <a:lnTo>
                    <a:pt x="1523" y="1542"/>
                  </a:lnTo>
                  <a:lnTo>
                    <a:pt x="1530" y="1530"/>
                  </a:lnTo>
                  <a:lnTo>
                    <a:pt x="1530" y="1528"/>
                  </a:lnTo>
                  <a:lnTo>
                    <a:pt x="1528" y="1528"/>
                  </a:lnTo>
                  <a:close/>
                  <a:moveTo>
                    <a:pt x="1459" y="1490"/>
                  </a:moveTo>
                  <a:lnTo>
                    <a:pt x="1459" y="1492"/>
                  </a:lnTo>
                  <a:lnTo>
                    <a:pt x="1462" y="1497"/>
                  </a:lnTo>
                  <a:lnTo>
                    <a:pt x="1466" y="1502"/>
                  </a:lnTo>
                  <a:lnTo>
                    <a:pt x="1471" y="1504"/>
                  </a:lnTo>
                  <a:lnTo>
                    <a:pt x="1471" y="1507"/>
                  </a:lnTo>
                  <a:lnTo>
                    <a:pt x="1473" y="1502"/>
                  </a:lnTo>
                  <a:lnTo>
                    <a:pt x="1471" y="1497"/>
                  </a:lnTo>
                  <a:lnTo>
                    <a:pt x="1469" y="1492"/>
                  </a:lnTo>
                  <a:lnTo>
                    <a:pt x="1459" y="1490"/>
                  </a:lnTo>
                  <a:lnTo>
                    <a:pt x="1459" y="1490"/>
                  </a:lnTo>
                  <a:close/>
                  <a:moveTo>
                    <a:pt x="2509" y="1488"/>
                  </a:moveTo>
                  <a:lnTo>
                    <a:pt x="2504" y="1478"/>
                  </a:lnTo>
                  <a:lnTo>
                    <a:pt x="2504" y="1476"/>
                  </a:lnTo>
                  <a:lnTo>
                    <a:pt x="2504" y="1473"/>
                  </a:lnTo>
                  <a:lnTo>
                    <a:pt x="2504" y="1469"/>
                  </a:lnTo>
                  <a:lnTo>
                    <a:pt x="2502" y="1457"/>
                  </a:lnTo>
                  <a:lnTo>
                    <a:pt x="2499" y="1454"/>
                  </a:lnTo>
                  <a:lnTo>
                    <a:pt x="2494" y="1445"/>
                  </a:lnTo>
                  <a:lnTo>
                    <a:pt x="2483" y="1426"/>
                  </a:lnTo>
                  <a:lnTo>
                    <a:pt x="2478" y="1416"/>
                  </a:lnTo>
                  <a:lnTo>
                    <a:pt x="2471" y="1407"/>
                  </a:lnTo>
                  <a:lnTo>
                    <a:pt x="2464" y="1397"/>
                  </a:lnTo>
                  <a:lnTo>
                    <a:pt x="2457" y="1393"/>
                  </a:lnTo>
                  <a:lnTo>
                    <a:pt x="2452" y="1393"/>
                  </a:lnTo>
                  <a:lnTo>
                    <a:pt x="2438" y="1386"/>
                  </a:lnTo>
                  <a:lnTo>
                    <a:pt x="2433" y="1386"/>
                  </a:lnTo>
                  <a:lnTo>
                    <a:pt x="2430" y="1390"/>
                  </a:lnTo>
                  <a:lnTo>
                    <a:pt x="2430" y="1400"/>
                  </a:lnTo>
                  <a:lnTo>
                    <a:pt x="2430" y="1405"/>
                  </a:lnTo>
                  <a:lnTo>
                    <a:pt x="2428" y="1409"/>
                  </a:lnTo>
                  <a:lnTo>
                    <a:pt x="2426" y="1412"/>
                  </a:lnTo>
                  <a:lnTo>
                    <a:pt x="2421" y="1414"/>
                  </a:lnTo>
                  <a:lnTo>
                    <a:pt x="2421" y="1419"/>
                  </a:lnTo>
                  <a:lnTo>
                    <a:pt x="2421" y="1424"/>
                  </a:lnTo>
                  <a:lnTo>
                    <a:pt x="2428" y="1438"/>
                  </a:lnTo>
                  <a:lnTo>
                    <a:pt x="2428" y="1443"/>
                  </a:lnTo>
                  <a:lnTo>
                    <a:pt x="2428" y="1447"/>
                  </a:lnTo>
                  <a:lnTo>
                    <a:pt x="2435" y="1443"/>
                  </a:lnTo>
                  <a:lnTo>
                    <a:pt x="2438" y="1438"/>
                  </a:lnTo>
                  <a:lnTo>
                    <a:pt x="2438" y="1419"/>
                  </a:lnTo>
                  <a:lnTo>
                    <a:pt x="2440" y="1416"/>
                  </a:lnTo>
                  <a:lnTo>
                    <a:pt x="2447" y="1421"/>
                  </a:lnTo>
                  <a:lnTo>
                    <a:pt x="2452" y="1433"/>
                  </a:lnTo>
                  <a:lnTo>
                    <a:pt x="2457" y="1435"/>
                  </a:lnTo>
                  <a:lnTo>
                    <a:pt x="2459" y="1433"/>
                  </a:lnTo>
                  <a:lnTo>
                    <a:pt x="2461" y="1435"/>
                  </a:lnTo>
                  <a:lnTo>
                    <a:pt x="2457" y="1447"/>
                  </a:lnTo>
                  <a:lnTo>
                    <a:pt x="2457" y="1452"/>
                  </a:lnTo>
                  <a:lnTo>
                    <a:pt x="2459" y="1457"/>
                  </a:lnTo>
                  <a:lnTo>
                    <a:pt x="2459" y="1459"/>
                  </a:lnTo>
                  <a:lnTo>
                    <a:pt x="2464" y="1461"/>
                  </a:lnTo>
                  <a:lnTo>
                    <a:pt x="2468" y="1457"/>
                  </a:lnTo>
                  <a:lnTo>
                    <a:pt x="2471" y="1459"/>
                  </a:lnTo>
                  <a:lnTo>
                    <a:pt x="2471" y="1466"/>
                  </a:lnTo>
                  <a:lnTo>
                    <a:pt x="2475" y="1469"/>
                  </a:lnTo>
                  <a:lnTo>
                    <a:pt x="2480" y="1471"/>
                  </a:lnTo>
                  <a:lnTo>
                    <a:pt x="2485" y="1469"/>
                  </a:lnTo>
                  <a:lnTo>
                    <a:pt x="2487" y="1466"/>
                  </a:lnTo>
                  <a:lnTo>
                    <a:pt x="2490" y="1466"/>
                  </a:lnTo>
                  <a:lnTo>
                    <a:pt x="2487" y="1473"/>
                  </a:lnTo>
                  <a:lnTo>
                    <a:pt x="2485" y="1476"/>
                  </a:lnTo>
                  <a:lnTo>
                    <a:pt x="2485" y="1480"/>
                  </a:lnTo>
                  <a:lnTo>
                    <a:pt x="2487" y="1485"/>
                  </a:lnTo>
                  <a:lnTo>
                    <a:pt x="2492" y="1490"/>
                  </a:lnTo>
                  <a:lnTo>
                    <a:pt x="2502" y="1502"/>
                  </a:lnTo>
                  <a:lnTo>
                    <a:pt x="2504" y="1507"/>
                  </a:lnTo>
                  <a:lnTo>
                    <a:pt x="2509" y="1509"/>
                  </a:lnTo>
                  <a:lnTo>
                    <a:pt x="2513" y="1511"/>
                  </a:lnTo>
                  <a:lnTo>
                    <a:pt x="2513" y="1509"/>
                  </a:lnTo>
                  <a:lnTo>
                    <a:pt x="2513" y="1502"/>
                  </a:lnTo>
                  <a:lnTo>
                    <a:pt x="2509" y="1488"/>
                  </a:lnTo>
                  <a:close/>
                  <a:moveTo>
                    <a:pt x="559" y="1457"/>
                  </a:moveTo>
                  <a:lnTo>
                    <a:pt x="561" y="1461"/>
                  </a:lnTo>
                  <a:lnTo>
                    <a:pt x="564" y="1464"/>
                  </a:lnTo>
                  <a:lnTo>
                    <a:pt x="571" y="1461"/>
                  </a:lnTo>
                  <a:lnTo>
                    <a:pt x="576" y="1454"/>
                  </a:lnTo>
                  <a:lnTo>
                    <a:pt x="559" y="1454"/>
                  </a:lnTo>
                  <a:lnTo>
                    <a:pt x="559" y="1457"/>
                  </a:lnTo>
                  <a:close/>
                  <a:moveTo>
                    <a:pt x="1492" y="1578"/>
                  </a:moveTo>
                  <a:lnTo>
                    <a:pt x="1473" y="1575"/>
                  </a:lnTo>
                  <a:lnTo>
                    <a:pt x="1469" y="1582"/>
                  </a:lnTo>
                  <a:lnTo>
                    <a:pt x="1469" y="1590"/>
                  </a:lnTo>
                  <a:lnTo>
                    <a:pt x="1473" y="1597"/>
                  </a:lnTo>
                  <a:lnTo>
                    <a:pt x="1476" y="1592"/>
                  </a:lnTo>
                  <a:lnTo>
                    <a:pt x="1481" y="1585"/>
                  </a:lnTo>
                  <a:lnTo>
                    <a:pt x="1481" y="1585"/>
                  </a:lnTo>
                  <a:lnTo>
                    <a:pt x="1488" y="1582"/>
                  </a:lnTo>
                  <a:lnTo>
                    <a:pt x="1492" y="1582"/>
                  </a:lnTo>
                  <a:lnTo>
                    <a:pt x="1492" y="1580"/>
                  </a:lnTo>
                  <a:lnTo>
                    <a:pt x="1492" y="1580"/>
                  </a:lnTo>
                  <a:lnTo>
                    <a:pt x="1492" y="1578"/>
                  </a:lnTo>
                  <a:close/>
                  <a:moveTo>
                    <a:pt x="2584" y="1459"/>
                  </a:moveTo>
                  <a:lnTo>
                    <a:pt x="2587" y="1457"/>
                  </a:lnTo>
                  <a:lnTo>
                    <a:pt x="2587" y="1454"/>
                  </a:lnTo>
                  <a:lnTo>
                    <a:pt x="2587" y="1452"/>
                  </a:lnTo>
                  <a:lnTo>
                    <a:pt x="2584" y="1447"/>
                  </a:lnTo>
                  <a:lnTo>
                    <a:pt x="2584" y="1443"/>
                  </a:lnTo>
                  <a:lnTo>
                    <a:pt x="2582" y="1440"/>
                  </a:lnTo>
                  <a:lnTo>
                    <a:pt x="2577" y="1435"/>
                  </a:lnTo>
                  <a:lnTo>
                    <a:pt x="2575" y="1433"/>
                  </a:lnTo>
                  <a:lnTo>
                    <a:pt x="2570" y="1428"/>
                  </a:lnTo>
                  <a:lnTo>
                    <a:pt x="2568" y="1426"/>
                  </a:lnTo>
                  <a:lnTo>
                    <a:pt x="2568" y="1424"/>
                  </a:lnTo>
                  <a:lnTo>
                    <a:pt x="2573" y="1426"/>
                  </a:lnTo>
                  <a:lnTo>
                    <a:pt x="2582" y="1435"/>
                  </a:lnTo>
                  <a:lnTo>
                    <a:pt x="2589" y="1440"/>
                  </a:lnTo>
                  <a:lnTo>
                    <a:pt x="2592" y="1440"/>
                  </a:lnTo>
                  <a:lnTo>
                    <a:pt x="2592" y="1435"/>
                  </a:lnTo>
                  <a:lnTo>
                    <a:pt x="2592" y="1433"/>
                  </a:lnTo>
                  <a:lnTo>
                    <a:pt x="2592" y="1428"/>
                  </a:lnTo>
                  <a:lnTo>
                    <a:pt x="2589" y="1421"/>
                  </a:lnTo>
                  <a:lnTo>
                    <a:pt x="2587" y="1414"/>
                  </a:lnTo>
                  <a:lnTo>
                    <a:pt x="2587" y="1412"/>
                  </a:lnTo>
                  <a:lnTo>
                    <a:pt x="2582" y="1407"/>
                  </a:lnTo>
                  <a:lnTo>
                    <a:pt x="2577" y="1405"/>
                  </a:lnTo>
                  <a:lnTo>
                    <a:pt x="2568" y="1405"/>
                  </a:lnTo>
                  <a:lnTo>
                    <a:pt x="2565" y="1405"/>
                  </a:lnTo>
                  <a:lnTo>
                    <a:pt x="2563" y="1409"/>
                  </a:lnTo>
                  <a:lnTo>
                    <a:pt x="2561" y="1407"/>
                  </a:lnTo>
                  <a:lnTo>
                    <a:pt x="2539" y="1407"/>
                  </a:lnTo>
                  <a:lnTo>
                    <a:pt x="2530" y="1409"/>
                  </a:lnTo>
                  <a:lnTo>
                    <a:pt x="2528" y="1414"/>
                  </a:lnTo>
                  <a:lnTo>
                    <a:pt x="2528" y="1416"/>
                  </a:lnTo>
                  <a:lnTo>
                    <a:pt x="2532" y="1421"/>
                  </a:lnTo>
                  <a:lnTo>
                    <a:pt x="2537" y="1424"/>
                  </a:lnTo>
                  <a:lnTo>
                    <a:pt x="2542" y="1426"/>
                  </a:lnTo>
                  <a:lnTo>
                    <a:pt x="2549" y="1433"/>
                  </a:lnTo>
                  <a:lnTo>
                    <a:pt x="2551" y="1443"/>
                  </a:lnTo>
                  <a:lnTo>
                    <a:pt x="2556" y="1454"/>
                  </a:lnTo>
                  <a:lnTo>
                    <a:pt x="2561" y="1461"/>
                  </a:lnTo>
                  <a:lnTo>
                    <a:pt x="2561" y="1464"/>
                  </a:lnTo>
                  <a:lnTo>
                    <a:pt x="2563" y="1466"/>
                  </a:lnTo>
                  <a:lnTo>
                    <a:pt x="2570" y="1466"/>
                  </a:lnTo>
                  <a:lnTo>
                    <a:pt x="2575" y="1461"/>
                  </a:lnTo>
                  <a:lnTo>
                    <a:pt x="2584" y="1459"/>
                  </a:lnTo>
                  <a:close/>
                  <a:moveTo>
                    <a:pt x="2554" y="1490"/>
                  </a:moveTo>
                  <a:lnTo>
                    <a:pt x="2551" y="1478"/>
                  </a:lnTo>
                  <a:lnTo>
                    <a:pt x="2549" y="1469"/>
                  </a:lnTo>
                  <a:lnTo>
                    <a:pt x="2547" y="1459"/>
                  </a:lnTo>
                  <a:lnTo>
                    <a:pt x="2549" y="1454"/>
                  </a:lnTo>
                  <a:lnTo>
                    <a:pt x="2551" y="1454"/>
                  </a:lnTo>
                  <a:lnTo>
                    <a:pt x="2551" y="1450"/>
                  </a:lnTo>
                  <a:lnTo>
                    <a:pt x="2547" y="1443"/>
                  </a:lnTo>
                  <a:lnTo>
                    <a:pt x="2542" y="1438"/>
                  </a:lnTo>
                  <a:lnTo>
                    <a:pt x="2537" y="1440"/>
                  </a:lnTo>
                  <a:lnTo>
                    <a:pt x="2532" y="1433"/>
                  </a:lnTo>
                  <a:lnTo>
                    <a:pt x="2530" y="1431"/>
                  </a:lnTo>
                  <a:lnTo>
                    <a:pt x="2525" y="1431"/>
                  </a:lnTo>
                  <a:lnTo>
                    <a:pt x="2520" y="1428"/>
                  </a:lnTo>
                  <a:lnTo>
                    <a:pt x="2513" y="1431"/>
                  </a:lnTo>
                  <a:lnTo>
                    <a:pt x="2511" y="1440"/>
                  </a:lnTo>
                  <a:lnTo>
                    <a:pt x="2513" y="1450"/>
                  </a:lnTo>
                  <a:lnTo>
                    <a:pt x="2513" y="1454"/>
                  </a:lnTo>
                  <a:lnTo>
                    <a:pt x="2523" y="1461"/>
                  </a:lnTo>
                  <a:lnTo>
                    <a:pt x="2523" y="1466"/>
                  </a:lnTo>
                  <a:lnTo>
                    <a:pt x="2532" y="1471"/>
                  </a:lnTo>
                  <a:lnTo>
                    <a:pt x="2537" y="1476"/>
                  </a:lnTo>
                  <a:lnTo>
                    <a:pt x="2532" y="1483"/>
                  </a:lnTo>
                  <a:lnTo>
                    <a:pt x="2537" y="1504"/>
                  </a:lnTo>
                  <a:lnTo>
                    <a:pt x="2544" y="1516"/>
                  </a:lnTo>
                  <a:lnTo>
                    <a:pt x="2547" y="1516"/>
                  </a:lnTo>
                  <a:lnTo>
                    <a:pt x="2549" y="1509"/>
                  </a:lnTo>
                  <a:lnTo>
                    <a:pt x="2551" y="1509"/>
                  </a:lnTo>
                  <a:lnTo>
                    <a:pt x="2554" y="1511"/>
                  </a:lnTo>
                  <a:lnTo>
                    <a:pt x="2556" y="1509"/>
                  </a:lnTo>
                  <a:lnTo>
                    <a:pt x="2556" y="1507"/>
                  </a:lnTo>
                  <a:lnTo>
                    <a:pt x="2554" y="1499"/>
                  </a:lnTo>
                  <a:lnTo>
                    <a:pt x="2554" y="1490"/>
                  </a:lnTo>
                  <a:close/>
                  <a:moveTo>
                    <a:pt x="2608" y="1426"/>
                  </a:moveTo>
                  <a:lnTo>
                    <a:pt x="2594" y="1419"/>
                  </a:lnTo>
                  <a:lnTo>
                    <a:pt x="2596" y="1428"/>
                  </a:lnTo>
                  <a:lnTo>
                    <a:pt x="2596" y="1435"/>
                  </a:lnTo>
                  <a:lnTo>
                    <a:pt x="2596" y="1440"/>
                  </a:lnTo>
                  <a:lnTo>
                    <a:pt x="2596" y="1445"/>
                  </a:lnTo>
                  <a:lnTo>
                    <a:pt x="2599" y="1447"/>
                  </a:lnTo>
                  <a:lnTo>
                    <a:pt x="2601" y="1447"/>
                  </a:lnTo>
                  <a:lnTo>
                    <a:pt x="2608" y="1447"/>
                  </a:lnTo>
                  <a:lnTo>
                    <a:pt x="2608" y="1445"/>
                  </a:lnTo>
                  <a:lnTo>
                    <a:pt x="2611" y="1443"/>
                  </a:lnTo>
                  <a:lnTo>
                    <a:pt x="2613" y="1440"/>
                  </a:lnTo>
                  <a:lnTo>
                    <a:pt x="2615" y="1435"/>
                  </a:lnTo>
                  <a:lnTo>
                    <a:pt x="2613" y="1431"/>
                  </a:lnTo>
                  <a:lnTo>
                    <a:pt x="2608" y="1426"/>
                  </a:lnTo>
                  <a:close/>
                  <a:moveTo>
                    <a:pt x="592" y="1530"/>
                  </a:moveTo>
                  <a:lnTo>
                    <a:pt x="587" y="1530"/>
                  </a:lnTo>
                  <a:lnTo>
                    <a:pt x="580" y="1528"/>
                  </a:lnTo>
                  <a:lnTo>
                    <a:pt x="580" y="1530"/>
                  </a:lnTo>
                  <a:lnTo>
                    <a:pt x="585" y="1540"/>
                  </a:lnTo>
                  <a:lnTo>
                    <a:pt x="587" y="1540"/>
                  </a:lnTo>
                  <a:lnTo>
                    <a:pt x="595" y="1535"/>
                  </a:lnTo>
                  <a:lnTo>
                    <a:pt x="595" y="1533"/>
                  </a:lnTo>
                  <a:lnTo>
                    <a:pt x="592" y="1530"/>
                  </a:lnTo>
                  <a:close/>
                  <a:moveTo>
                    <a:pt x="1428" y="1642"/>
                  </a:moveTo>
                  <a:lnTo>
                    <a:pt x="1424" y="1639"/>
                  </a:lnTo>
                  <a:lnTo>
                    <a:pt x="1417" y="1644"/>
                  </a:lnTo>
                  <a:lnTo>
                    <a:pt x="1417" y="1649"/>
                  </a:lnTo>
                  <a:lnTo>
                    <a:pt x="1421" y="1651"/>
                  </a:lnTo>
                  <a:lnTo>
                    <a:pt x="1424" y="1651"/>
                  </a:lnTo>
                  <a:lnTo>
                    <a:pt x="1426" y="1649"/>
                  </a:lnTo>
                  <a:lnTo>
                    <a:pt x="1428" y="1646"/>
                  </a:lnTo>
                  <a:lnTo>
                    <a:pt x="1428" y="1646"/>
                  </a:lnTo>
                  <a:lnTo>
                    <a:pt x="1428" y="1644"/>
                  </a:lnTo>
                  <a:lnTo>
                    <a:pt x="1428" y="1642"/>
                  </a:lnTo>
                  <a:close/>
                  <a:moveTo>
                    <a:pt x="1407" y="1642"/>
                  </a:moveTo>
                  <a:lnTo>
                    <a:pt x="1400" y="1644"/>
                  </a:lnTo>
                  <a:lnTo>
                    <a:pt x="1395" y="1651"/>
                  </a:lnTo>
                  <a:lnTo>
                    <a:pt x="1393" y="1656"/>
                  </a:lnTo>
                  <a:lnTo>
                    <a:pt x="1393" y="1658"/>
                  </a:lnTo>
                  <a:lnTo>
                    <a:pt x="1393" y="1661"/>
                  </a:lnTo>
                  <a:lnTo>
                    <a:pt x="1393" y="1661"/>
                  </a:lnTo>
                  <a:lnTo>
                    <a:pt x="1398" y="1658"/>
                  </a:lnTo>
                  <a:lnTo>
                    <a:pt x="1407" y="1649"/>
                  </a:lnTo>
                  <a:lnTo>
                    <a:pt x="1409" y="1644"/>
                  </a:lnTo>
                  <a:lnTo>
                    <a:pt x="1409" y="1642"/>
                  </a:lnTo>
                  <a:lnTo>
                    <a:pt x="1407" y="1642"/>
                  </a:lnTo>
                  <a:close/>
                  <a:moveTo>
                    <a:pt x="2622" y="1478"/>
                  </a:moveTo>
                  <a:lnTo>
                    <a:pt x="2625" y="1483"/>
                  </a:lnTo>
                  <a:lnTo>
                    <a:pt x="2627" y="1488"/>
                  </a:lnTo>
                  <a:lnTo>
                    <a:pt x="2632" y="1490"/>
                  </a:lnTo>
                  <a:lnTo>
                    <a:pt x="2639" y="1488"/>
                  </a:lnTo>
                  <a:lnTo>
                    <a:pt x="2644" y="1490"/>
                  </a:lnTo>
                  <a:lnTo>
                    <a:pt x="2644" y="1495"/>
                  </a:lnTo>
                  <a:lnTo>
                    <a:pt x="2646" y="1497"/>
                  </a:lnTo>
                  <a:lnTo>
                    <a:pt x="2648" y="1497"/>
                  </a:lnTo>
                  <a:lnTo>
                    <a:pt x="2653" y="1497"/>
                  </a:lnTo>
                  <a:lnTo>
                    <a:pt x="2656" y="1492"/>
                  </a:lnTo>
                  <a:lnTo>
                    <a:pt x="2658" y="1492"/>
                  </a:lnTo>
                  <a:lnTo>
                    <a:pt x="2660" y="1492"/>
                  </a:lnTo>
                  <a:lnTo>
                    <a:pt x="2656" y="1476"/>
                  </a:lnTo>
                  <a:lnTo>
                    <a:pt x="2656" y="1461"/>
                  </a:lnTo>
                  <a:lnTo>
                    <a:pt x="2641" y="1447"/>
                  </a:lnTo>
                  <a:lnTo>
                    <a:pt x="2632" y="1440"/>
                  </a:lnTo>
                  <a:lnTo>
                    <a:pt x="2629" y="1440"/>
                  </a:lnTo>
                  <a:lnTo>
                    <a:pt x="2627" y="1459"/>
                  </a:lnTo>
                  <a:lnTo>
                    <a:pt x="2627" y="1461"/>
                  </a:lnTo>
                  <a:lnTo>
                    <a:pt x="2625" y="1471"/>
                  </a:lnTo>
                  <a:lnTo>
                    <a:pt x="2622" y="1473"/>
                  </a:lnTo>
                  <a:lnTo>
                    <a:pt x="2622" y="1478"/>
                  </a:lnTo>
                  <a:close/>
                  <a:moveTo>
                    <a:pt x="2601" y="1457"/>
                  </a:moveTo>
                  <a:lnTo>
                    <a:pt x="2599" y="1464"/>
                  </a:lnTo>
                  <a:lnTo>
                    <a:pt x="2599" y="1466"/>
                  </a:lnTo>
                  <a:lnTo>
                    <a:pt x="2599" y="1469"/>
                  </a:lnTo>
                  <a:lnTo>
                    <a:pt x="2608" y="1473"/>
                  </a:lnTo>
                  <a:lnTo>
                    <a:pt x="2613" y="1476"/>
                  </a:lnTo>
                  <a:lnTo>
                    <a:pt x="2615" y="1473"/>
                  </a:lnTo>
                  <a:lnTo>
                    <a:pt x="2620" y="1469"/>
                  </a:lnTo>
                  <a:lnTo>
                    <a:pt x="2620" y="1464"/>
                  </a:lnTo>
                  <a:lnTo>
                    <a:pt x="2620" y="1461"/>
                  </a:lnTo>
                  <a:lnTo>
                    <a:pt x="2618" y="1459"/>
                  </a:lnTo>
                  <a:lnTo>
                    <a:pt x="2620" y="1457"/>
                  </a:lnTo>
                  <a:lnTo>
                    <a:pt x="2618" y="1454"/>
                  </a:lnTo>
                  <a:lnTo>
                    <a:pt x="2618" y="1452"/>
                  </a:lnTo>
                  <a:lnTo>
                    <a:pt x="2613" y="1452"/>
                  </a:lnTo>
                  <a:lnTo>
                    <a:pt x="2603" y="1454"/>
                  </a:lnTo>
                  <a:lnTo>
                    <a:pt x="2601" y="1457"/>
                  </a:lnTo>
                  <a:close/>
                  <a:moveTo>
                    <a:pt x="2708" y="1601"/>
                  </a:moveTo>
                  <a:lnTo>
                    <a:pt x="2705" y="1599"/>
                  </a:lnTo>
                  <a:lnTo>
                    <a:pt x="2703" y="1597"/>
                  </a:lnTo>
                  <a:lnTo>
                    <a:pt x="2703" y="1592"/>
                  </a:lnTo>
                  <a:lnTo>
                    <a:pt x="2703" y="1590"/>
                  </a:lnTo>
                  <a:lnTo>
                    <a:pt x="2698" y="1582"/>
                  </a:lnTo>
                  <a:lnTo>
                    <a:pt x="2696" y="1563"/>
                  </a:lnTo>
                  <a:lnTo>
                    <a:pt x="2693" y="1563"/>
                  </a:lnTo>
                  <a:lnTo>
                    <a:pt x="2684" y="1566"/>
                  </a:lnTo>
                  <a:lnTo>
                    <a:pt x="2682" y="1568"/>
                  </a:lnTo>
                  <a:lnTo>
                    <a:pt x="2682" y="1566"/>
                  </a:lnTo>
                  <a:lnTo>
                    <a:pt x="2682" y="1563"/>
                  </a:lnTo>
                  <a:lnTo>
                    <a:pt x="2682" y="1559"/>
                  </a:lnTo>
                  <a:lnTo>
                    <a:pt x="2682" y="1556"/>
                  </a:lnTo>
                  <a:lnTo>
                    <a:pt x="2674" y="1552"/>
                  </a:lnTo>
                  <a:lnTo>
                    <a:pt x="2672" y="1552"/>
                  </a:lnTo>
                  <a:lnTo>
                    <a:pt x="2660" y="1544"/>
                  </a:lnTo>
                  <a:lnTo>
                    <a:pt x="2651" y="1549"/>
                  </a:lnTo>
                  <a:lnTo>
                    <a:pt x="2648" y="1549"/>
                  </a:lnTo>
                  <a:lnTo>
                    <a:pt x="2651" y="1547"/>
                  </a:lnTo>
                  <a:lnTo>
                    <a:pt x="2651" y="1542"/>
                  </a:lnTo>
                  <a:lnTo>
                    <a:pt x="2651" y="1535"/>
                  </a:lnTo>
                  <a:lnTo>
                    <a:pt x="2651" y="1535"/>
                  </a:lnTo>
                  <a:lnTo>
                    <a:pt x="2667" y="1540"/>
                  </a:lnTo>
                  <a:lnTo>
                    <a:pt x="2672" y="1540"/>
                  </a:lnTo>
                  <a:lnTo>
                    <a:pt x="2674" y="1540"/>
                  </a:lnTo>
                  <a:lnTo>
                    <a:pt x="2670" y="1537"/>
                  </a:lnTo>
                  <a:lnTo>
                    <a:pt x="2665" y="1535"/>
                  </a:lnTo>
                  <a:lnTo>
                    <a:pt x="2653" y="1523"/>
                  </a:lnTo>
                  <a:lnTo>
                    <a:pt x="2646" y="1514"/>
                  </a:lnTo>
                  <a:lnTo>
                    <a:pt x="2641" y="1511"/>
                  </a:lnTo>
                  <a:lnTo>
                    <a:pt x="2637" y="1507"/>
                  </a:lnTo>
                  <a:lnTo>
                    <a:pt x="2625" y="1499"/>
                  </a:lnTo>
                  <a:lnTo>
                    <a:pt x="2603" y="1495"/>
                  </a:lnTo>
                  <a:lnTo>
                    <a:pt x="2603" y="1495"/>
                  </a:lnTo>
                  <a:lnTo>
                    <a:pt x="2603" y="1492"/>
                  </a:lnTo>
                  <a:lnTo>
                    <a:pt x="2603" y="1488"/>
                  </a:lnTo>
                  <a:lnTo>
                    <a:pt x="2601" y="1485"/>
                  </a:lnTo>
                  <a:lnTo>
                    <a:pt x="2599" y="1480"/>
                  </a:lnTo>
                  <a:lnTo>
                    <a:pt x="2594" y="1478"/>
                  </a:lnTo>
                  <a:lnTo>
                    <a:pt x="2589" y="1473"/>
                  </a:lnTo>
                  <a:lnTo>
                    <a:pt x="2580" y="1478"/>
                  </a:lnTo>
                  <a:lnTo>
                    <a:pt x="2570" y="1478"/>
                  </a:lnTo>
                  <a:lnTo>
                    <a:pt x="2568" y="1480"/>
                  </a:lnTo>
                  <a:lnTo>
                    <a:pt x="2573" y="1492"/>
                  </a:lnTo>
                  <a:lnTo>
                    <a:pt x="2577" y="1495"/>
                  </a:lnTo>
                  <a:lnTo>
                    <a:pt x="2577" y="1497"/>
                  </a:lnTo>
                  <a:lnTo>
                    <a:pt x="2575" y="1504"/>
                  </a:lnTo>
                  <a:lnTo>
                    <a:pt x="2570" y="1516"/>
                  </a:lnTo>
                  <a:lnTo>
                    <a:pt x="2573" y="1521"/>
                  </a:lnTo>
                  <a:lnTo>
                    <a:pt x="2575" y="1521"/>
                  </a:lnTo>
                  <a:lnTo>
                    <a:pt x="2582" y="1514"/>
                  </a:lnTo>
                  <a:lnTo>
                    <a:pt x="2589" y="1507"/>
                  </a:lnTo>
                  <a:lnTo>
                    <a:pt x="2596" y="1507"/>
                  </a:lnTo>
                  <a:lnTo>
                    <a:pt x="2599" y="1511"/>
                  </a:lnTo>
                  <a:lnTo>
                    <a:pt x="2601" y="1516"/>
                  </a:lnTo>
                  <a:lnTo>
                    <a:pt x="2599" y="1521"/>
                  </a:lnTo>
                  <a:lnTo>
                    <a:pt x="2599" y="1526"/>
                  </a:lnTo>
                  <a:lnTo>
                    <a:pt x="2596" y="1530"/>
                  </a:lnTo>
                  <a:lnTo>
                    <a:pt x="2594" y="1533"/>
                  </a:lnTo>
                  <a:lnTo>
                    <a:pt x="2587" y="1530"/>
                  </a:lnTo>
                  <a:lnTo>
                    <a:pt x="2584" y="1530"/>
                  </a:lnTo>
                  <a:lnTo>
                    <a:pt x="2582" y="1535"/>
                  </a:lnTo>
                  <a:lnTo>
                    <a:pt x="2582" y="1537"/>
                  </a:lnTo>
                  <a:lnTo>
                    <a:pt x="2584" y="1540"/>
                  </a:lnTo>
                  <a:lnTo>
                    <a:pt x="2592" y="1544"/>
                  </a:lnTo>
                  <a:lnTo>
                    <a:pt x="2594" y="1544"/>
                  </a:lnTo>
                  <a:lnTo>
                    <a:pt x="2601" y="1542"/>
                  </a:lnTo>
                  <a:lnTo>
                    <a:pt x="2603" y="1544"/>
                  </a:lnTo>
                  <a:lnTo>
                    <a:pt x="2608" y="1549"/>
                  </a:lnTo>
                  <a:lnTo>
                    <a:pt x="2611" y="1549"/>
                  </a:lnTo>
                  <a:lnTo>
                    <a:pt x="2620" y="1544"/>
                  </a:lnTo>
                  <a:lnTo>
                    <a:pt x="2622" y="1547"/>
                  </a:lnTo>
                  <a:lnTo>
                    <a:pt x="2622" y="1552"/>
                  </a:lnTo>
                  <a:lnTo>
                    <a:pt x="2622" y="1556"/>
                  </a:lnTo>
                  <a:lnTo>
                    <a:pt x="2634" y="1563"/>
                  </a:lnTo>
                  <a:lnTo>
                    <a:pt x="2634" y="1566"/>
                  </a:lnTo>
                  <a:lnTo>
                    <a:pt x="2629" y="1568"/>
                  </a:lnTo>
                  <a:lnTo>
                    <a:pt x="2627" y="1571"/>
                  </a:lnTo>
                  <a:lnTo>
                    <a:pt x="2627" y="1573"/>
                  </a:lnTo>
                  <a:lnTo>
                    <a:pt x="2632" y="1575"/>
                  </a:lnTo>
                  <a:lnTo>
                    <a:pt x="2644" y="1585"/>
                  </a:lnTo>
                  <a:lnTo>
                    <a:pt x="2656" y="1597"/>
                  </a:lnTo>
                  <a:lnTo>
                    <a:pt x="2660" y="1597"/>
                  </a:lnTo>
                  <a:lnTo>
                    <a:pt x="2660" y="1592"/>
                  </a:lnTo>
                  <a:lnTo>
                    <a:pt x="2658" y="1587"/>
                  </a:lnTo>
                  <a:lnTo>
                    <a:pt x="2658" y="1585"/>
                  </a:lnTo>
                  <a:lnTo>
                    <a:pt x="2660" y="1585"/>
                  </a:lnTo>
                  <a:lnTo>
                    <a:pt x="2663" y="1587"/>
                  </a:lnTo>
                  <a:lnTo>
                    <a:pt x="2665" y="1592"/>
                  </a:lnTo>
                  <a:lnTo>
                    <a:pt x="2667" y="1599"/>
                  </a:lnTo>
                  <a:lnTo>
                    <a:pt x="2672" y="1601"/>
                  </a:lnTo>
                  <a:lnTo>
                    <a:pt x="2674" y="1601"/>
                  </a:lnTo>
                  <a:lnTo>
                    <a:pt x="2677" y="1601"/>
                  </a:lnTo>
                  <a:lnTo>
                    <a:pt x="2682" y="1601"/>
                  </a:lnTo>
                  <a:lnTo>
                    <a:pt x="2684" y="1601"/>
                  </a:lnTo>
                  <a:lnTo>
                    <a:pt x="2693" y="1611"/>
                  </a:lnTo>
                  <a:lnTo>
                    <a:pt x="2698" y="1616"/>
                  </a:lnTo>
                  <a:lnTo>
                    <a:pt x="2703" y="1618"/>
                  </a:lnTo>
                  <a:lnTo>
                    <a:pt x="2708" y="1616"/>
                  </a:lnTo>
                  <a:lnTo>
                    <a:pt x="2708" y="1613"/>
                  </a:lnTo>
                  <a:lnTo>
                    <a:pt x="2708" y="1606"/>
                  </a:lnTo>
                  <a:lnTo>
                    <a:pt x="2708" y="1601"/>
                  </a:lnTo>
                  <a:close/>
                  <a:moveTo>
                    <a:pt x="2719" y="1542"/>
                  </a:moveTo>
                  <a:lnTo>
                    <a:pt x="2724" y="1547"/>
                  </a:lnTo>
                  <a:lnTo>
                    <a:pt x="2727" y="1547"/>
                  </a:lnTo>
                  <a:lnTo>
                    <a:pt x="2729" y="1544"/>
                  </a:lnTo>
                  <a:lnTo>
                    <a:pt x="2734" y="1549"/>
                  </a:lnTo>
                  <a:lnTo>
                    <a:pt x="2738" y="1549"/>
                  </a:lnTo>
                  <a:lnTo>
                    <a:pt x="2743" y="1540"/>
                  </a:lnTo>
                  <a:lnTo>
                    <a:pt x="2743" y="1528"/>
                  </a:lnTo>
                  <a:lnTo>
                    <a:pt x="2741" y="1516"/>
                  </a:lnTo>
                  <a:lnTo>
                    <a:pt x="2738" y="1507"/>
                  </a:lnTo>
                  <a:lnTo>
                    <a:pt x="2734" y="1497"/>
                  </a:lnTo>
                  <a:lnTo>
                    <a:pt x="2731" y="1492"/>
                  </a:lnTo>
                  <a:lnTo>
                    <a:pt x="2719" y="1480"/>
                  </a:lnTo>
                  <a:lnTo>
                    <a:pt x="2710" y="1473"/>
                  </a:lnTo>
                  <a:lnTo>
                    <a:pt x="2708" y="1473"/>
                  </a:lnTo>
                  <a:lnTo>
                    <a:pt x="2693" y="1495"/>
                  </a:lnTo>
                  <a:lnTo>
                    <a:pt x="2701" y="1518"/>
                  </a:lnTo>
                  <a:lnTo>
                    <a:pt x="2696" y="1530"/>
                  </a:lnTo>
                  <a:lnTo>
                    <a:pt x="2696" y="1540"/>
                  </a:lnTo>
                  <a:lnTo>
                    <a:pt x="2696" y="1547"/>
                  </a:lnTo>
                  <a:lnTo>
                    <a:pt x="2703" y="1559"/>
                  </a:lnTo>
                  <a:lnTo>
                    <a:pt x="2708" y="1563"/>
                  </a:lnTo>
                  <a:lnTo>
                    <a:pt x="2708" y="1559"/>
                  </a:lnTo>
                  <a:lnTo>
                    <a:pt x="2710" y="1549"/>
                  </a:lnTo>
                  <a:lnTo>
                    <a:pt x="2715" y="1542"/>
                  </a:lnTo>
                  <a:lnTo>
                    <a:pt x="2717" y="1537"/>
                  </a:lnTo>
                  <a:lnTo>
                    <a:pt x="2717" y="1533"/>
                  </a:lnTo>
                  <a:lnTo>
                    <a:pt x="2719" y="1537"/>
                  </a:lnTo>
                  <a:lnTo>
                    <a:pt x="2719" y="1542"/>
                  </a:lnTo>
                  <a:close/>
                  <a:moveTo>
                    <a:pt x="1348" y="1715"/>
                  </a:moveTo>
                  <a:lnTo>
                    <a:pt x="1348" y="1715"/>
                  </a:lnTo>
                  <a:lnTo>
                    <a:pt x="1345" y="1715"/>
                  </a:lnTo>
                  <a:lnTo>
                    <a:pt x="1338" y="1725"/>
                  </a:lnTo>
                  <a:lnTo>
                    <a:pt x="1338" y="1730"/>
                  </a:lnTo>
                  <a:lnTo>
                    <a:pt x="1341" y="1730"/>
                  </a:lnTo>
                  <a:lnTo>
                    <a:pt x="1345" y="1730"/>
                  </a:lnTo>
                  <a:lnTo>
                    <a:pt x="1348" y="1727"/>
                  </a:lnTo>
                  <a:lnTo>
                    <a:pt x="1348" y="1720"/>
                  </a:lnTo>
                  <a:lnTo>
                    <a:pt x="1348" y="1715"/>
                  </a:lnTo>
                  <a:close/>
                  <a:moveTo>
                    <a:pt x="2613" y="1559"/>
                  </a:moveTo>
                  <a:lnTo>
                    <a:pt x="2611" y="1556"/>
                  </a:lnTo>
                  <a:lnTo>
                    <a:pt x="2606" y="1554"/>
                  </a:lnTo>
                  <a:lnTo>
                    <a:pt x="2601" y="1561"/>
                  </a:lnTo>
                  <a:lnTo>
                    <a:pt x="2596" y="1561"/>
                  </a:lnTo>
                  <a:lnTo>
                    <a:pt x="2592" y="1561"/>
                  </a:lnTo>
                  <a:lnTo>
                    <a:pt x="2587" y="1568"/>
                  </a:lnTo>
                  <a:lnTo>
                    <a:pt x="2596" y="1575"/>
                  </a:lnTo>
                  <a:lnTo>
                    <a:pt x="2599" y="1590"/>
                  </a:lnTo>
                  <a:lnTo>
                    <a:pt x="2603" y="1582"/>
                  </a:lnTo>
                  <a:lnTo>
                    <a:pt x="2606" y="1578"/>
                  </a:lnTo>
                  <a:lnTo>
                    <a:pt x="2606" y="1575"/>
                  </a:lnTo>
                  <a:lnTo>
                    <a:pt x="2606" y="1571"/>
                  </a:lnTo>
                  <a:lnTo>
                    <a:pt x="2606" y="1568"/>
                  </a:lnTo>
                  <a:lnTo>
                    <a:pt x="2613" y="1559"/>
                  </a:lnTo>
                  <a:lnTo>
                    <a:pt x="2613" y="1559"/>
                  </a:lnTo>
                  <a:close/>
                  <a:moveTo>
                    <a:pt x="1064" y="1767"/>
                  </a:moveTo>
                  <a:lnTo>
                    <a:pt x="1066" y="1760"/>
                  </a:lnTo>
                  <a:lnTo>
                    <a:pt x="1066" y="1758"/>
                  </a:lnTo>
                  <a:lnTo>
                    <a:pt x="1064" y="1760"/>
                  </a:lnTo>
                  <a:lnTo>
                    <a:pt x="1061" y="1765"/>
                  </a:lnTo>
                  <a:lnTo>
                    <a:pt x="1059" y="1765"/>
                  </a:lnTo>
                  <a:lnTo>
                    <a:pt x="1059" y="1765"/>
                  </a:lnTo>
                  <a:lnTo>
                    <a:pt x="1059" y="1760"/>
                  </a:lnTo>
                  <a:lnTo>
                    <a:pt x="1059" y="1758"/>
                  </a:lnTo>
                  <a:lnTo>
                    <a:pt x="1056" y="1756"/>
                  </a:lnTo>
                  <a:lnTo>
                    <a:pt x="1056" y="1756"/>
                  </a:lnTo>
                  <a:lnTo>
                    <a:pt x="1052" y="1758"/>
                  </a:lnTo>
                  <a:lnTo>
                    <a:pt x="1049" y="1763"/>
                  </a:lnTo>
                  <a:lnTo>
                    <a:pt x="1049" y="1765"/>
                  </a:lnTo>
                  <a:lnTo>
                    <a:pt x="1049" y="1779"/>
                  </a:lnTo>
                  <a:lnTo>
                    <a:pt x="1049" y="1784"/>
                  </a:lnTo>
                  <a:lnTo>
                    <a:pt x="1054" y="1782"/>
                  </a:lnTo>
                  <a:lnTo>
                    <a:pt x="1056" y="1782"/>
                  </a:lnTo>
                  <a:lnTo>
                    <a:pt x="1061" y="1784"/>
                  </a:lnTo>
                  <a:lnTo>
                    <a:pt x="1068" y="1782"/>
                  </a:lnTo>
                  <a:lnTo>
                    <a:pt x="1068" y="1779"/>
                  </a:lnTo>
                  <a:lnTo>
                    <a:pt x="1066" y="1775"/>
                  </a:lnTo>
                  <a:lnTo>
                    <a:pt x="1064" y="1767"/>
                  </a:lnTo>
                  <a:close/>
                  <a:moveTo>
                    <a:pt x="1075" y="1763"/>
                  </a:moveTo>
                  <a:lnTo>
                    <a:pt x="1068" y="1763"/>
                  </a:lnTo>
                  <a:lnTo>
                    <a:pt x="1068" y="1765"/>
                  </a:lnTo>
                  <a:lnTo>
                    <a:pt x="1068" y="1767"/>
                  </a:lnTo>
                  <a:lnTo>
                    <a:pt x="1078" y="1775"/>
                  </a:lnTo>
                  <a:lnTo>
                    <a:pt x="1078" y="1765"/>
                  </a:lnTo>
                  <a:lnTo>
                    <a:pt x="1075" y="1763"/>
                  </a:lnTo>
                  <a:close/>
                  <a:moveTo>
                    <a:pt x="2672" y="1623"/>
                  </a:moveTo>
                  <a:lnTo>
                    <a:pt x="2670" y="1616"/>
                  </a:lnTo>
                  <a:lnTo>
                    <a:pt x="2670" y="1609"/>
                  </a:lnTo>
                  <a:lnTo>
                    <a:pt x="2667" y="1609"/>
                  </a:lnTo>
                  <a:lnTo>
                    <a:pt x="2665" y="1609"/>
                  </a:lnTo>
                  <a:lnTo>
                    <a:pt x="2660" y="1609"/>
                  </a:lnTo>
                  <a:lnTo>
                    <a:pt x="2658" y="1613"/>
                  </a:lnTo>
                  <a:lnTo>
                    <a:pt x="2658" y="1616"/>
                  </a:lnTo>
                  <a:lnTo>
                    <a:pt x="2656" y="1613"/>
                  </a:lnTo>
                  <a:lnTo>
                    <a:pt x="2648" y="1604"/>
                  </a:lnTo>
                  <a:lnTo>
                    <a:pt x="2644" y="1601"/>
                  </a:lnTo>
                  <a:lnTo>
                    <a:pt x="2641" y="1594"/>
                  </a:lnTo>
                  <a:lnTo>
                    <a:pt x="2634" y="1590"/>
                  </a:lnTo>
                  <a:lnTo>
                    <a:pt x="2632" y="1585"/>
                  </a:lnTo>
                  <a:lnTo>
                    <a:pt x="2618" y="1578"/>
                  </a:lnTo>
                  <a:lnTo>
                    <a:pt x="2611" y="1582"/>
                  </a:lnTo>
                  <a:lnTo>
                    <a:pt x="2611" y="1587"/>
                  </a:lnTo>
                  <a:lnTo>
                    <a:pt x="2615" y="1592"/>
                  </a:lnTo>
                  <a:lnTo>
                    <a:pt x="2620" y="1592"/>
                  </a:lnTo>
                  <a:lnTo>
                    <a:pt x="2625" y="1592"/>
                  </a:lnTo>
                  <a:lnTo>
                    <a:pt x="2629" y="1601"/>
                  </a:lnTo>
                  <a:lnTo>
                    <a:pt x="2639" y="1611"/>
                  </a:lnTo>
                  <a:lnTo>
                    <a:pt x="2641" y="1613"/>
                  </a:lnTo>
                  <a:lnTo>
                    <a:pt x="2644" y="1616"/>
                  </a:lnTo>
                  <a:lnTo>
                    <a:pt x="2648" y="1620"/>
                  </a:lnTo>
                  <a:lnTo>
                    <a:pt x="2658" y="1628"/>
                  </a:lnTo>
                  <a:lnTo>
                    <a:pt x="2665" y="1632"/>
                  </a:lnTo>
                  <a:lnTo>
                    <a:pt x="2672" y="1632"/>
                  </a:lnTo>
                  <a:lnTo>
                    <a:pt x="2672" y="1628"/>
                  </a:lnTo>
                  <a:lnTo>
                    <a:pt x="2672" y="1623"/>
                  </a:lnTo>
                  <a:close/>
                  <a:moveTo>
                    <a:pt x="1104" y="1775"/>
                  </a:moveTo>
                  <a:lnTo>
                    <a:pt x="1101" y="1775"/>
                  </a:lnTo>
                  <a:lnTo>
                    <a:pt x="1101" y="1775"/>
                  </a:lnTo>
                  <a:lnTo>
                    <a:pt x="1097" y="1782"/>
                  </a:lnTo>
                  <a:lnTo>
                    <a:pt x="1094" y="1782"/>
                  </a:lnTo>
                  <a:lnTo>
                    <a:pt x="1090" y="1789"/>
                  </a:lnTo>
                  <a:lnTo>
                    <a:pt x="1087" y="1791"/>
                  </a:lnTo>
                  <a:lnTo>
                    <a:pt x="1085" y="1789"/>
                  </a:lnTo>
                  <a:lnTo>
                    <a:pt x="1087" y="1798"/>
                  </a:lnTo>
                  <a:lnTo>
                    <a:pt x="1087" y="1798"/>
                  </a:lnTo>
                  <a:lnTo>
                    <a:pt x="1085" y="1803"/>
                  </a:lnTo>
                  <a:lnTo>
                    <a:pt x="1083" y="1813"/>
                  </a:lnTo>
                  <a:lnTo>
                    <a:pt x="1085" y="1810"/>
                  </a:lnTo>
                  <a:lnTo>
                    <a:pt x="1092" y="1798"/>
                  </a:lnTo>
                  <a:lnTo>
                    <a:pt x="1094" y="1796"/>
                  </a:lnTo>
                  <a:lnTo>
                    <a:pt x="1097" y="1796"/>
                  </a:lnTo>
                  <a:lnTo>
                    <a:pt x="1099" y="1794"/>
                  </a:lnTo>
                  <a:lnTo>
                    <a:pt x="1101" y="1791"/>
                  </a:lnTo>
                  <a:lnTo>
                    <a:pt x="1104" y="1789"/>
                  </a:lnTo>
                  <a:lnTo>
                    <a:pt x="1104" y="1784"/>
                  </a:lnTo>
                  <a:lnTo>
                    <a:pt x="1101" y="1779"/>
                  </a:lnTo>
                  <a:lnTo>
                    <a:pt x="1104" y="1775"/>
                  </a:lnTo>
                  <a:close/>
                  <a:moveTo>
                    <a:pt x="2734" y="1563"/>
                  </a:moveTo>
                  <a:lnTo>
                    <a:pt x="2727" y="1552"/>
                  </a:lnTo>
                  <a:lnTo>
                    <a:pt x="2719" y="1549"/>
                  </a:lnTo>
                  <a:lnTo>
                    <a:pt x="2715" y="1549"/>
                  </a:lnTo>
                  <a:lnTo>
                    <a:pt x="2715" y="1552"/>
                  </a:lnTo>
                  <a:lnTo>
                    <a:pt x="2717" y="1556"/>
                  </a:lnTo>
                  <a:lnTo>
                    <a:pt x="2719" y="1563"/>
                  </a:lnTo>
                  <a:lnTo>
                    <a:pt x="2719" y="1568"/>
                  </a:lnTo>
                  <a:lnTo>
                    <a:pt x="2722" y="1575"/>
                  </a:lnTo>
                  <a:lnTo>
                    <a:pt x="2724" y="1571"/>
                  </a:lnTo>
                  <a:lnTo>
                    <a:pt x="2729" y="1571"/>
                  </a:lnTo>
                  <a:lnTo>
                    <a:pt x="2731" y="1575"/>
                  </a:lnTo>
                  <a:lnTo>
                    <a:pt x="2734" y="1582"/>
                  </a:lnTo>
                  <a:lnTo>
                    <a:pt x="2734" y="1585"/>
                  </a:lnTo>
                  <a:lnTo>
                    <a:pt x="2738" y="1585"/>
                  </a:lnTo>
                  <a:lnTo>
                    <a:pt x="2741" y="1582"/>
                  </a:lnTo>
                  <a:lnTo>
                    <a:pt x="2748" y="1580"/>
                  </a:lnTo>
                  <a:lnTo>
                    <a:pt x="2746" y="1575"/>
                  </a:lnTo>
                  <a:lnTo>
                    <a:pt x="2734" y="1563"/>
                  </a:lnTo>
                  <a:close/>
                  <a:moveTo>
                    <a:pt x="1123" y="1782"/>
                  </a:moveTo>
                  <a:lnTo>
                    <a:pt x="1120" y="1782"/>
                  </a:lnTo>
                  <a:lnTo>
                    <a:pt x="1118" y="1786"/>
                  </a:lnTo>
                  <a:lnTo>
                    <a:pt x="1118" y="1789"/>
                  </a:lnTo>
                  <a:lnTo>
                    <a:pt x="1118" y="1794"/>
                  </a:lnTo>
                  <a:lnTo>
                    <a:pt x="1116" y="1794"/>
                  </a:lnTo>
                  <a:lnTo>
                    <a:pt x="1116" y="1796"/>
                  </a:lnTo>
                  <a:lnTo>
                    <a:pt x="1116" y="1798"/>
                  </a:lnTo>
                  <a:lnTo>
                    <a:pt x="1116" y="1801"/>
                  </a:lnTo>
                  <a:lnTo>
                    <a:pt x="1120" y="1798"/>
                  </a:lnTo>
                  <a:lnTo>
                    <a:pt x="1120" y="1801"/>
                  </a:lnTo>
                  <a:lnTo>
                    <a:pt x="1123" y="1798"/>
                  </a:lnTo>
                  <a:lnTo>
                    <a:pt x="1123" y="1789"/>
                  </a:lnTo>
                  <a:lnTo>
                    <a:pt x="1123" y="1782"/>
                  </a:lnTo>
                  <a:close/>
                  <a:moveTo>
                    <a:pt x="1130" y="1803"/>
                  </a:moveTo>
                  <a:lnTo>
                    <a:pt x="1125" y="1801"/>
                  </a:lnTo>
                  <a:lnTo>
                    <a:pt x="1125" y="1803"/>
                  </a:lnTo>
                  <a:lnTo>
                    <a:pt x="1128" y="1810"/>
                  </a:lnTo>
                  <a:lnTo>
                    <a:pt x="1130" y="1810"/>
                  </a:lnTo>
                  <a:lnTo>
                    <a:pt x="1130" y="1810"/>
                  </a:lnTo>
                  <a:lnTo>
                    <a:pt x="1132" y="1808"/>
                  </a:lnTo>
                  <a:lnTo>
                    <a:pt x="1130" y="1803"/>
                  </a:lnTo>
                  <a:close/>
                  <a:moveTo>
                    <a:pt x="914" y="1815"/>
                  </a:moveTo>
                  <a:lnTo>
                    <a:pt x="912" y="1810"/>
                  </a:lnTo>
                  <a:lnTo>
                    <a:pt x="907" y="1808"/>
                  </a:lnTo>
                  <a:lnTo>
                    <a:pt x="902" y="1805"/>
                  </a:lnTo>
                  <a:lnTo>
                    <a:pt x="900" y="1803"/>
                  </a:lnTo>
                  <a:lnTo>
                    <a:pt x="898" y="1784"/>
                  </a:lnTo>
                  <a:lnTo>
                    <a:pt x="895" y="1779"/>
                  </a:lnTo>
                  <a:lnTo>
                    <a:pt x="893" y="1777"/>
                  </a:lnTo>
                  <a:lnTo>
                    <a:pt x="891" y="1775"/>
                  </a:lnTo>
                  <a:lnTo>
                    <a:pt x="879" y="1772"/>
                  </a:lnTo>
                  <a:lnTo>
                    <a:pt x="876" y="1772"/>
                  </a:lnTo>
                  <a:lnTo>
                    <a:pt x="860" y="1779"/>
                  </a:lnTo>
                  <a:lnTo>
                    <a:pt x="850" y="1784"/>
                  </a:lnTo>
                  <a:lnTo>
                    <a:pt x="843" y="1782"/>
                  </a:lnTo>
                  <a:lnTo>
                    <a:pt x="839" y="1782"/>
                  </a:lnTo>
                  <a:lnTo>
                    <a:pt x="836" y="1784"/>
                  </a:lnTo>
                  <a:lnTo>
                    <a:pt x="824" y="1803"/>
                  </a:lnTo>
                  <a:lnTo>
                    <a:pt x="822" y="1808"/>
                  </a:lnTo>
                  <a:lnTo>
                    <a:pt x="812" y="1813"/>
                  </a:lnTo>
                  <a:lnTo>
                    <a:pt x="812" y="1815"/>
                  </a:lnTo>
                  <a:lnTo>
                    <a:pt x="810" y="1817"/>
                  </a:lnTo>
                  <a:lnTo>
                    <a:pt x="812" y="1829"/>
                  </a:lnTo>
                  <a:lnTo>
                    <a:pt x="815" y="1834"/>
                  </a:lnTo>
                  <a:lnTo>
                    <a:pt x="820" y="1836"/>
                  </a:lnTo>
                  <a:lnTo>
                    <a:pt x="827" y="1836"/>
                  </a:lnTo>
                  <a:lnTo>
                    <a:pt x="834" y="1836"/>
                  </a:lnTo>
                  <a:lnTo>
                    <a:pt x="839" y="1834"/>
                  </a:lnTo>
                  <a:lnTo>
                    <a:pt x="843" y="1831"/>
                  </a:lnTo>
                  <a:lnTo>
                    <a:pt x="850" y="1822"/>
                  </a:lnTo>
                  <a:lnTo>
                    <a:pt x="853" y="1820"/>
                  </a:lnTo>
                  <a:lnTo>
                    <a:pt x="860" y="1817"/>
                  </a:lnTo>
                  <a:lnTo>
                    <a:pt x="888" y="1822"/>
                  </a:lnTo>
                  <a:lnTo>
                    <a:pt x="891" y="1820"/>
                  </a:lnTo>
                  <a:lnTo>
                    <a:pt x="900" y="1810"/>
                  </a:lnTo>
                  <a:lnTo>
                    <a:pt x="917" y="1822"/>
                  </a:lnTo>
                  <a:lnTo>
                    <a:pt x="917" y="1820"/>
                  </a:lnTo>
                  <a:lnTo>
                    <a:pt x="914" y="1815"/>
                  </a:lnTo>
                  <a:close/>
                  <a:moveTo>
                    <a:pt x="966" y="1791"/>
                  </a:moveTo>
                  <a:lnTo>
                    <a:pt x="964" y="1791"/>
                  </a:lnTo>
                  <a:lnTo>
                    <a:pt x="955" y="1796"/>
                  </a:lnTo>
                  <a:lnTo>
                    <a:pt x="957" y="1801"/>
                  </a:lnTo>
                  <a:lnTo>
                    <a:pt x="957" y="1803"/>
                  </a:lnTo>
                  <a:lnTo>
                    <a:pt x="962" y="1808"/>
                  </a:lnTo>
                  <a:lnTo>
                    <a:pt x="962" y="1808"/>
                  </a:lnTo>
                  <a:lnTo>
                    <a:pt x="964" y="1805"/>
                  </a:lnTo>
                  <a:lnTo>
                    <a:pt x="966" y="1798"/>
                  </a:lnTo>
                  <a:lnTo>
                    <a:pt x="966" y="1796"/>
                  </a:lnTo>
                  <a:lnTo>
                    <a:pt x="966" y="1791"/>
                  </a:lnTo>
                  <a:close/>
                  <a:moveTo>
                    <a:pt x="940" y="1848"/>
                  </a:moveTo>
                  <a:lnTo>
                    <a:pt x="929" y="1843"/>
                  </a:lnTo>
                  <a:lnTo>
                    <a:pt x="931" y="1848"/>
                  </a:lnTo>
                  <a:lnTo>
                    <a:pt x="933" y="1853"/>
                  </a:lnTo>
                  <a:lnTo>
                    <a:pt x="938" y="1858"/>
                  </a:lnTo>
                  <a:lnTo>
                    <a:pt x="945" y="1855"/>
                  </a:lnTo>
                  <a:lnTo>
                    <a:pt x="940" y="1850"/>
                  </a:lnTo>
                  <a:lnTo>
                    <a:pt x="940" y="1848"/>
                  </a:lnTo>
                  <a:close/>
                  <a:moveTo>
                    <a:pt x="775" y="1848"/>
                  </a:moveTo>
                  <a:lnTo>
                    <a:pt x="772" y="1841"/>
                  </a:lnTo>
                  <a:lnTo>
                    <a:pt x="772" y="1841"/>
                  </a:lnTo>
                  <a:lnTo>
                    <a:pt x="770" y="1841"/>
                  </a:lnTo>
                  <a:lnTo>
                    <a:pt x="765" y="1843"/>
                  </a:lnTo>
                  <a:lnTo>
                    <a:pt x="765" y="1850"/>
                  </a:lnTo>
                  <a:lnTo>
                    <a:pt x="765" y="1855"/>
                  </a:lnTo>
                  <a:lnTo>
                    <a:pt x="765" y="1858"/>
                  </a:lnTo>
                  <a:lnTo>
                    <a:pt x="770" y="1858"/>
                  </a:lnTo>
                  <a:lnTo>
                    <a:pt x="775" y="1853"/>
                  </a:lnTo>
                  <a:lnTo>
                    <a:pt x="779" y="1853"/>
                  </a:lnTo>
                  <a:lnTo>
                    <a:pt x="777" y="1850"/>
                  </a:lnTo>
                  <a:lnTo>
                    <a:pt x="775" y="1848"/>
                  </a:lnTo>
                  <a:close/>
                  <a:moveTo>
                    <a:pt x="758" y="1853"/>
                  </a:moveTo>
                  <a:lnTo>
                    <a:pt x="751" y="1846"/>
                  </a:lnTo>
                  <a:lnTo>
                    <a:pt x="746" y="1843"/>
                  </a:lnTo>
                  <a:lnTo>
                    <a:pt x="741" y="1846"/>
                  </a:lnTo>
                  <a:lnTo>
                    <a:pt x="739" y="1848"/>
                  </a:lnTo>
                  <a:lnTo>
                    <a:pt x="737" y="1850"/>
                  </a:lnTo>
                  <a:lnTo>
                    <a:pt x="737" y="1853"/>
                  </a:lnTo>
                  <a:lnTo>
                    <a:pt x="739" y="1860"/>
                  </a:lnTo>
                  <a:lnTo>
                    <a:pt x="741" y="1862"/>
                  </a:lnTo>
                  <a:lnTo>
                    <a:pt x="746" y="1862"/>
                  </a:lnTo>
                  <a:lnTo>
                    <a:pt x="749" y="1862"/>
                  </a:lnTo>
                  <a:lnTo>
                    <a:pt x="749" y="1862"/>
                  </a:lnTo>
                  <a:lnTo>
                    <a:pt x="751" y="1862"/>
                  </a:lnTo>
                  <a:lnTo>
                    <a:pt x="758" y="1862"/>
                  </a:lnTo>
                  <a:lnTo>
                    <a:pt x="760" y="1860"/>
                  </a:lnTo>
                  <a:lnTo>
                    <a:pt x="760" y="1858"/>
                  </a:lnTo>
                  <a:lnTo>
                    <a:pt x="758" y="1853"/>
                  </a:lnTo>
                  <a:close/>
                  <a:moveTo>
                    <a:pt x="722" y="1879"/>
                  </a:moveTo>
                  <a:lnTo>
                    <a:pt x="727" y="1872"/>
                  </a:lnTo>
                  <a:lnTo>
                    <a:pt x="722" y="1867"/>
                  </a:lnTo>
                  <a:lnTo>
                    <a:pt x="720" y="1862"/>
                  </a:lnTo>
                  <a:lnTo>
                    <a:pt x="718" y="1865"/>
                  </a:lnTo>
                  <a:lnTo>
                    <a:pt x="715" y="1872"/>
                  </a:lnTo>
                  <a:lnTo>
                    <a:pt x="711" y="1874"/>
                  </a:lnTo>
                  <a:lnTo>
                    <a:pt x="706" y="1877"/>
                  </a:lnTo>
                  <a:lnTo>
                    <a:pt x="706" y="1872"/>
                  </a:lnTo>
                  <a:lnTo>
                    <a:pt x="706" y="1860"/>
                  </a:lnTo>
                  <a:lnTo>
                    <a:pt x="703" y="1860"/>
                  </a:lnTo>
                  <a:lnTo>
                    <a:pt x="699" y="1860"/>
                  </a:lnTo>
                  <a:lnTo>
                    <a:pt x="692" y="1860"/>
                  </a:lnTo>
                  <a:lnTo>
                    <a:pt x="685" y="1860"/>
                  </a:lnTo>
                  <a:lnTo>
                    <a:pt x="682" y="1862"/>
                  </a:lnTo>
                  <a:lnTo>
                    <a:pt x="677" y="1865"/>
                  </a:lnTo>
                  <a:lnTo>
                    <a:pt x="675" y="1869"/>
                  </a:lnTo>
                  <a:lnTo>
                    <a:pt x="675" y="1872"/>
                  </a:lnTo>
                  <a:lnTo>
                    <a:pt x="675" y="1877"/>
                  </a:lnTo>
                  <a:lnTo>
                    <a:pt x="677" y="1879"/>
                  </a:lnTo>
                  <a:lnTo>
                    <a:pt x="680" y="1881"/>
                  </a:lnTo>
                  <a:lnTo>
                    <a:pt x="682" y="1881"/>
                  </a:lnTo>
                  <a:lnTo>
                    <a:pt x="687" y="1884"/>
                  </a:lnTo>
                  <a:lnTo>
                    <a:pt x="694" y="1888"/>
                  </a:lnTo>
                  <a:lnTo>
                    <a:pt x="696" y="1891"/>
                  </a:lnTo>
                  <a:lnTo>
                    <a:pt x="692" y="1893"/>
                  </a:lnTo>
                  <a:lnTo>
                    <a:pt x="689" y="1898"/>
                  </a:lnTo>
                  <a:lnTo>
                    <a:pt x="689" y="1898"/>
                  </a:lnTo>
                  <a:lnTo>
                    <a:pt x="689" y="1898"/>
                  </a:lnTo>
                  <a:lnTo>
                    <a:pt x="687" y="1891"/>
                  </a:lnTo>
                  <a:lnTo>
                    <a:pt x="680" y="1888"/>
                  </a:lnTo>
                  <a:lnTo>
                    <a:pt x="677" y="1893"/>
                  </a:lnTo>
                  <a:lnTo>
                    <a:pt x="673" y="1896"/>
                  </a:lnTo>
                  <a:lnTo>
                    <a:pt x="670" y="1907"/>
                  </a:lnTo>
                  <a:lnTo>
                    <a:pt x="666" y="1910"/>
                  </a:lnTo>
                  <a:lnTo>
                    <a:pt x="651" y="1912"/>
                  </a:lnTo>
                  <a:lnTo>
                    <a:pt x="644" y="1917"/>
                  </a:lnTo>
                  <a:lnTo>
                    <a:pt x="640" y="1917"/>
                  </a:lnTo>
                  <a:lnTo>
                    <a:pt x="635" y="1917"/>
                  </a:lnTo>
                  <a:lnTo>
                    <a:pt x="628" y="1922"/>
                  </a:lnTo>
                  <a:lnTo>
                    <a:pt x="630" y="1924"/>
                  </a:lnTo>
                  <a:lnTo>
                    <a:pt x="635" y="1929"/>
                  </a:lnTo>
                  <a:lnTo>
                    <a:pt x="637" y="1931"/>
                  </a:lnTo>
                  <a:lnTo>
                    <a:pt x="640" y="1929"/>
                  </a:lnTo>
                  <a:lnTo>
                    <a:pt x="644" y="1931"/>
                  </a:lnTo>
                  <a:lnTo>
                    <a:pt x="647" y="1929"/>
                  </a:lnTo>
                  <a:lnTo>
                    <a:pt x="649" y="1926"/>
                  </a:lnTo>
                  <a:lnTo>
                    <a:pt x="654" y="1924"/>
                  </a:lnTo>
                  <a:lnTo>
                    <a:pt x="656" y="1924"/>
                  </a:lnTo>
                  <a:lnTo>
                    <a:pt x="658" y="1924"/>
                  </a:lnTo>
                  <a:lnTo>
                    <a:pt x="661" y="1922"/>
                  </a:lnTo>
                  <a:lnTo>
                    <a:pt x="668" y="1919"/>
                  </a:lnTo>
                  <a:lnTo>
                    <a:pt x="680" y="1917"/>
                  </a:lnTo>
                  <a:lnTo>
                    <a:pt x="685" y="1919"/>
                  </a:lnTo>
                  <a:lnTo>
                    <a:pt x="689" y="1917"/>
                  </a:lnTo>
                  <a:lnTo>
                    <a:pt x="694" y="1912"/>
                  </a:lnTo>
                  <a:lnTo>
                    <a:pt x="706" y="1905"/>
                  </a:lnTo>
                  <a:lnTo>
                    <a:pt x="711" y="1900"/>
                  </a:lnTo>
                  <a:lnTo>
                    <a:pt x="718" y="1900"/>
                  </a:lnTo>
                  <a:lnTo>
                    <a:pt x="720" y="1898"/>
                  </a:lnTo>
                  <a:lnTo>
                    <a:pt x="718" y="1896"/>
                  </a:lnTo>
                  <a:lnTo>
                    <a:pt x="715" y="1893"/>
                  </a:lnTo>
                  <a:lnTo>
                    <a:pt x="706" y="1896"/>
                  </a:lnTo>
                  <a:lnTo>
                    <a:pt x="706" y="1891"/>
                  </a:lnTo>
                  <a:lnTo>
                    <a:pt x="711" y="1886"/>
                  </a:lnTo>
                  <a:lnTo>
                    <a:pt x="722" y="1879"/>
                  </a:lnTo>
                  <a:close/>
                  <a:moveTo>
                    <a:pt x="730" y="1884"/>
                  </a:moveTo>
                  <a:lnTo>
                    <a:pt x="730" y="1886"/>
                  </a:lnTo>
                  <a:lnTo>
                    <a:pt x="725" y="1888"/>
                  </a:lnTo>
                  <a:lnTo>
                    <a:pt x="725" y="1891"/>
                  </a:lnTo>
                  <a:lnTo>
                    <a:pt x="725" y="1893"/>
                  </a:lnTo>
                  <a:lnTo>
                    <a:pt x="725" y="1896"/>
                  </a:lnTo>
                  <a:lnTo>
                    <a:pt x="727" y="1896"/>
                  </a:lnTo>
                  <a:lnTo>
                    <a:pt x="727" y="1893"/>
                  </a:lnTo>
                  <a:lnTo>
                    <a:pt x="732" y="1888"/>
                  </a:lnTo>
                  <a:lnTo>
                    <a:pt x="734" y="1886"/>
                  </a:lnTo>
                  <a:lnTo>
                    <a:pt x="734" y="1884"/>
                  </a:lnTo>
                  <a:lnTo>
                    <a:pt x="730" y="1884"/>
                  </a:lnTo>
                  <a:close/>
                  <a:moveTo>
                    <a:pt x="621" y="1893"/>
                  </a:moveTo>
                  <a:lnTo>
                    <a:pt x="616" y="1891"/>
                  </a:lnTo>
                  <a:lnTo>
                    <a:pt x="609" y="1893"/>
                  </a:lnTo>
                  <a:lnTo>
                    <a:pt x="604" y="1896"/>
                  </a:lnTo>
                  <a:lnTo>
                    <a:pt x="599" y="1898"/>
                  </a:lnTo>
                  <a:lnTo>
                    <a:pt x="595" y="1903"/>
                  </a:lnTo>
                  <a:lnTo>
                    <a:pt x="595" y="1910"/>
                  </a:lnTo>
                  <a:lnTo>
                    <a:pt x="595" y="1915"/>
                  </a:lnTo>
                  <a:lnTo>
                    <a:pt x="595" y="1917"/>
                  </a:lnTo>
                  <a:lnTo>
                    <a:pt x="595" y="1917"/>
                  </a:lnTo>
                  <a:lnTo>
                    <a:pt x="590" y="1919"/>
                  </a:lnTo>
                  <a:lnTo>
                    <a:pt x="583" y="1917"/>
                  </a:lnTo>
                  <a:lnTo>
                    <a:pt x="578" y="1917"/>
                  </a:lnTo>
                  <a:lnTo>
                    <a:pt x="576" y="1919"/>
                  </a:lnTo>
                  <a:lnTo>
                    <a:pt x="571" y="1924"/>
                  </a:lnTo>
                  <a:lnTo>
                    <a:pt x="568" y="1926"/>
                  </a:lnTo>
                  <a:lnTo>
                    <a:pt x="568" y="1936"/>
                  </a:lnTo>
                  <a:lnTo>
                    <a:pt x="566" y="1938"/>
                  </a:lnTo>
                  <a:lnTo>
                    <a:pt x="564" y="1941"/>
                  </a:lnTo>
                  <a:lnTo>
                    <a:pt x="559" y="1948"/>
                  </a:lnTo>
                  <a:lnTo>
                    <a:pt x="554" y="1950"/>
                  </a:lnTo>
                  <a:lnTo>
                    <a:pt x="547" y="1955"/>
                  </a:lnTo>
                  <a:lnTo>
                    <a:pt x="545" y="1957"/>
                  </a:lnTo>
                  <a:lnTo>
                    <a:pt x="547" y="1957"/>
                  </a:lnTo>
                  <a:lnTo>
                    <a:pt x="568" y="1950"/>
                  </a:lnTo>
                  <a:lnTo>
                    <a:pt x="571" y="1950"/>
                  </a:lnTo>
                  <a:lnTo>
                    <a:pt x="578" y="1945"/>
                  </a:lnTo>
                  <a:lnTo>
                    <a:pt x="580" y="1943"/>
                  </a:lnTo>
                  <a:lnTo>
                    <a:pt x="583" y="1943"/>
                  </a:lnTo>
                  <a:lnTo>
                    <a:pt x="587" y="1938"/>
                  </a:lnTo>
                  <a:lnTo>
                    <a:pt x="592" y="1931"/>
                  </a:lnTo>
                  <a:lnTo>
                    <a:pt x="599" y="1924"/>
                  </a:lnTo>
                  <a:lnTo>
                    <a:pt x="618" y="1917"/>
                  </a:lnTo>
                  <a:lnTo>
                    <a:pt x="625" y="1912"/>
                  </a:lnTo>
                  <a:lnTo>
                    <a:pt x="628" y="1907"/>
                  </a:lnTo>
                  <a:lnTo>
                    <a:pt x="630" y="1903"/>
                  </a:lnTo>
                  <a:lnTo>
                    <a:pt x="630" y="1900"/>
                  </a:lnTo>
                  <a:lnTo>
                    <a:pt x="621" y="1893"/>
                  </a:lnTo>
                  <a:close/>
                  <a:moveTo>
                    <a:pt x="507" y="1943"/>
                  </a:moveTo>
                  <a:lnTo>
                    <a:pt x="504" y="1943"/>
                  </a:lnTo>
                  <a:lnTo>
                    <a:pt x="495" y="1943"/>
                  </a:lnTo>
                  <a:lnTo>
                    <a:pt x="493" y="1945"/>
                  </a:lnTo>
                  <a:lnTo>
                    <a:pt x="493" y="1948"/>
                  </a:lnTo>
                  <a:lnTo>
                    <a:pt x="500" y="1948"/>
                  </a:lnTo>
                  <a:lnTo>
                    <a:pt x="509" y="1952"/>
                  </a:lnTo>
                  <a:lnTo>
                    <a:pt x="509" y="1952"/>
                  </a:lnTo>
                  <a:lnTo>
                    <a:pt x="512" y="1948"/>
                  </a:lnTo>
                  <a:lnTo>
                    <a:pt x="509" y="1945"/>
                  </a:lnTo>
                  <a:lnTo>
                    <a:pt x="507" y="1943"/>
                  </a:lnTo>
                  <a:close/>
                  <a:moveTo>
                    <a:pt x="450" y="1950"/>
                  </a:moveTo>
                  <a:lnTo>
                    <a:pt x="443" y="1955"/>
                  </a:lnTo>
                  <a:lnTo>
                    <a:pt x="441" y="1957"/>
                  </a:lnTo>
                  <a:lnTo>
                    <a:pt x="441" y="1962"/>
                  </a:lnTo>
                  <a:lnTo>
                    <a:pt x="441" y="1964"/>
                  </a:lnTo>
                  <a:lnTo>
                    <a:pt x="445" y="1962"/>
                  </a:lnTo>
                  <a:lnTo>
                    <a:pt x="448" y="1960"/>
                  </a:lnTo>
                  <a:lnTo>
                    <a:pt x="450" y="1962"/>
                  </a:lnTo>
                  <a:lnTo>
                    <a:pt x="452" y="1960"/>
                  </a:lnTo>
                  <a:lnTo>
                    <a:pt x="455" y="1957"/>
                  </a:lnTo>
                  <a:lnTo>
                    <a:pt x="455" y="1955"/>
                  </a:lnTo>
                  <a:lnTo>
                    <a:pt x="455" y="1952"/>
                  </a:lnTo>
                  <a:lnTo>
                    <a:pt x="450" y="1950"/>
                  </a:lnTo>
                  <a:close/>
                  <a:moveTo>
                    <a:pt x="244" y="1917"/>
                  </a:moveTo>
                  <a:lnTo>
                    <a:pt x="234" y="1919"/>
                  </a:lnTo>
                  <a:lnTo>
                    <a:pt x="230" y="1922"/>
                  </a:lnTo>
                  <a:lnTo>
                    <a:pt x="225" y="1924"/>
                  </a:lnTo>
                  <a:lnTo>
                    <a:pt x="227" y="1926"/>
                  </a:lnTo>
                  <a:lnTo>
                    <a:pt x="234" y="1931"/>
                  </a:lnTo>
                  <a:lnTo>
                    <a:pt x="230" y="1938"/>
                  </a:lnTo>
                  <a:lnTo>
                    <a:pt x="220" y="1938"/>
                  </a:lnTo>
                  <a:lnTo>
                    <a:pt x="208" y="1938"/>
                  </a:lnTo>
                  <a:lnTo>
                    <a:pt x="192" y="1938"/>
                  </a:lnTo>
                  <a:lnTo>
                    <a:pt x="180" y="1938"/>
                  </a:lnTo>
                  <a:lnTo>
                    <a:pt x="175" y="1938"/>
                  </a:lnTo>
                  <a:lnTo>
                    <a:pt x="170" y="1938"/>
                  </a:lnTo>
                  <a:lnTo>
                    <a:pt x="173" y="1943"/>
                  </a:lnTo>
                  <a:lnTo>
                    <a:pt x="206" y="1950"/>
                  </a:lnTo>
                  <a:lnTo>
                    <a:pt x="225" y="1952"/>
                  </a:lnTo>
                  <a:lnTo>
                    <a:pt x="239" y="1950"/>
                  </a:lnTo>
                  <a:lnTo>
                    <a:pt x="237" y="1941"/>
                  </a:lnTo>
                  <a:lnTo>
                    <a:pt x="239" y="1938"/>
                  </a:lnTo>
                  <a:lnTo>
                    <a:pt x="246" y="1938"/>
                  </a:lnTo>
                  <a:lnTo>
                    <a:pt x="249" y="1933"/>
                  </a:lnTo>
                  <a:lnTo>
                    <a:pt x="251" y="1931"/>
                  </a:lnTo>
                  <a:lnTo>
                    <a:pt x="249" y="1926"/>
                  </a:lnTo>
                  <a:lnTo>
                    <a:pt x="244" y="1917"/>
                  </a:lnTo>
                  <a:close/>
                  <a:moveTo>
                    <a:pt x="341" y="1952"/>
                  </a:moveTo>
                  <a:lnTo>
                    <a:pt x="336" y="1955"/>
                  </a:lnTo>
                  <a:lnTo>
                    <a:pt x="334" y="1957"/>
                  </a:lnTo>
                  <a:lnTo>
                    <a:pt x="329" y="1962"/>
                  </a:lnTo>
                  <a:lnTo>
                    <a:pt x="334" y="1967"/>
                  </a:lnTo>
                  <a:lnTo>
                    <a:pt x="339" y="1967"/>
                  </a:lnTo>
                  <a:lnTo>
                    <a:pt x="348" y="1962"/>
                  </a:lnTo>
                  <a:lnTo>
                    <a:pt x="346" y="1957"/>
                  </a:lnTo>
                  <a:lnTo>
                    <a:pt x="341" y="1952"/>
                  </a:lnTo>
                  <a:close/>
                  <a:moveTo>
                    <a:pt x="298" y="1974"/>
                  </a:moveTo>
                  <a:lnTo>
                    <a:pt x="284" y="1969"/>
                  </a:lnTo>
                  <a:lnTo>
                    <a:pt x="272" y="1960"/>
                  </a:lnTo>
                  <a:lnTo>
                    <a:pt x="268" y="1957"/>
                  </a:lnTo>
                  <a:lnTo>
                    <a:pt x="258" y="1957"/>
                  </a:lnTo>
                  <a:lnTo>
                    <a:pt x="258" y="1960"/>
                  </a:lnTo>
                  <a:lnTo>
                    <a:pt x="251" y="1955"/>
                  </a:lnTo>
                  <a:lnTo>
                    <a:pt x="246" y="1952"/>
                  </a:lnTo>
                  <a:lnTo>
                    <a:pt x="246" y="1955"/>
                  </a:lnTo>
                  <a:lnTo>
                    <a:pt x="249" y="1960"/>
                  </a:lnTo>
                  <a:lnTo>
                    <a:pt x="251" y="1964"/>
                  </a:lnTo>
                  <a:lnTo>
                    <a:pt x="253" y="1964"/>
                  </a:lnTo>
                  <a:lnTo>
                    <a:pt x="263" y="1967"/>
                  </a:lnTo>
                  <a:lnTo>
                    <a:pt x="275" y="1974"/>
                  </a:lnTo>
                  <a:lnTo>
                    <a:pt x="282" y="1974"/>
                  </a:lnTo>
                  <a:lnTo>
                    <a:pt x="289" y="1974"/>
                  </a:lnTo>
                  <a:lnTo>
                    <a:pt x="294" y="1976"/>
                  </a:lnTo>
                  <a:lnTo>
                    <a:pt x="303" y="1976"/>
                  </a:lnTo>
                  <a:lnTo>
                    <a:pt x="303" y="1976"/>
                  </a:lnTo>
                  <a:lnTo>
                    <a:pt x="298" y="1974"/>
                  </a:lnTo>
                  <a:close/>
                  <a:moveTo>
                    <a:pt x="128" y="1917"/>
                  </a:moveTo>
                  <a:lnTo>
                    <a:pt x="125" y="1912"/>
                  </a:lnTo>
                  <a:lnTo>
                    <a:pt x="123" y="1912"/>
                  </a:lnTo>
                  <a:lnTo>
                    <a:pt x="118" y="1915"/>
                  </a:lnTo>
                  <a:lnTo>
                    <a:pt x="118" y="1919"/>
                  </a:lnTo>
                  <a:lnTo>
                    <a:pt x="121" y="1922"/>
                  </a:lnTo>
                  <a:lnTo>
                    <a:pt x="125" y="1926"/>
                  </a:lnTo>
                  <a:lnTo>
                    <a:pt x="128" y="1924"/>
                  </a:lnTo>
                  <a:lnTo>
                    <a:pt x="130" y="1924"/>
                  </a:lnTo>
                  <a:lnTo>
                    <a:pt x="130" y="1919"/>
                  </a:lnTo>
                  <a:lnTo>
                    <a:pt x="128" y="1917"/>
                  </a:lnTo>
                  <a:close/>
                  <a:moveTo>
                    <a:pt x="90" y="1931"/>
                  </a:moveTo>
                  <a:lnTo>
                    <a:pt x="90" y="1926"/>
                  </a:lnTo>
                  <a:lnTo>
                    <a:pt x="95" y="1922"/>
                  </a:lnTo>
                  <a:lnTo>
                    <a:pt x="95" y="1919"/>
                  </a:lnTo>
                  <a:lnTo>
                    <a:pt x="95" y="1915"/>
                  </a:lnTo>
                  <a:lnTo>
                    <a:pt x="88" y="1912"/>
                  </a:lnTo>
                  <a:lnTo>
                    <a:pt x="83" y="1922"/>
                  </a:lnTo>
                  <a:lnTo>
                    <a:pt x="83" y="1926"/>
                  </a:lnTo>
                  <a:lnTo>
                    <a:pt x="80" y="1929"/>
                  </a:lnTo>
                  <a:lnTo>
                    <a:pt x="73" y="1929"/>
                  </a:lnTo>
                  <a:lnTo>
                    <a:pt x="64" y="1948"/>
                  </a:lnTo>
                  <a:lnTo>
                    <a:pt x="71" y="1943"/>
                  </a:lnTo>
                  <a:lnTo>
                    <a:pt x="76" y="1950"/>
                  </a:lnTo>
                  <a:lnTo>
                    <a:pt x="90" y="1945"/>
                  </a:lnTo>
                  <a:lnTo>
                    <a:pt x="92" y="1943"/>
                  </a:lnTo>
                  <a:lnTo>
                    <a:pt x="95" y="1945"/>
                  </a:lnTo>
                  <a:lnTo>
                    <a:pt x="95" y="1945"/>
                  </a:lnTo>
                  <a:lnTo>
                    <a:pt x="97" y="1943"/>
                  </a:lnTo>
                  <a:lnTo>
                    <a:pt x="99" y="1936"/>
                  </a:lnTo>
                  <a:lnTo>
                    <a:pt x="97" y="1933"/>
                  </a:lnTo>
                  <a:lnTo>
                    <a:pt x="90" y="1931"/>
                  </a:lnTo>
                  <a:close/>
                  <a:moveTo>
                    <a:pt x="62" y="1907"/>
                  </a:moveTo>
                  <a:lnTo>
                    <a:pt x="59" y="1910"/>
                  </a:lnTo>
                  <a:lnTo>
                    <a:pt x="54" y="1917"/>
                  </a:lnTo>
                  <a:lnTo>
                    <a:pt x="52" y="1919"/>
                  </a:lnTo>
                  <a:lnTo>
                    <a:pt x="47" y="1919"/>
                  </a:lnTo>
                  <a:lnTo>
                    <a:pt x="26" y="1919"/>
                  </a:lnTo>
                  <a:lnTo>
                    <a:pt x="26" y="1919"/>
                  </a:lnTo>
                  <a:lnTo>
                    <a:pt x="26" y="1924"/>
                  </a:lnTo>
                  <a:lnTo>
                    <a:pt x="31" y="1924"/>
                  </a:lnTo>
                  <a:lnTo>
                    <a:pt x="35" y="1924"/>
                  </a:lnTo>
                  <a:lnTo>
                    <a:pt x="43" y="1926"/>
                  </a:lnTo>
                  <a:lnTo>
                    <a:pt x="50" y="1931"/>
                  </a:lnTo>
                  <a:lnTo>
                    <a:pt x="54" y="1931"/>
                  </a:lnTo>
                  <a:lnTo>
                    <a:pt x="54" y="1931"/>
                  </a:lnTo>
                  <a:lnTo>
                    <a:pt x="59" y="1922"/>
                  </a:lnTo>
                  <a:lnTo>
                    <a:pt x="59" y="1919"/>
                  </a:lnTo>
                  <a:lnTo>
                    <a:pt x="64" y="1917"/>
                  </a:lnTo>
                  <a:lnTo>
                    <a:pt x="66" y="1912"/>
                  </a:lnTo>
                  <a:lnTo>
                    <a:pt x="64" y="1907"/>
                  </a:lnTo>
                  <a:lnTo>
                    <a:pt x="62" y="1907"/>
                  </a:lnTo>
                  <a:close/>
                  <a:moveTo>
                    <a:pt x="21" y="1903"/>
                  </a:moveTo>
                  <a:lnTo>
                    <a:pt x="19" y="1898"/>
                  </a:lnTo>
                  <a:lnTo>
                    <a:pt x="14" y="1891"/>
                  </a:lnTo>
                  <a:lnTo>
                    <a:pt x="5" y="1886"/>
                  </a:lnTo>
                  <a:lnTo>
                    <a:pt x="2" y="1886"/>
                  </a:lnTo>
                  <a:lnTo>
                    <a:pt x="0" y="1888"/>
                  </a:lnTo>
                  <a:lnTo>
                    <a:pt x="2" y="1893"/>
                  </a:lnTo>
                  <a:lnTo>
                    <a:pt x="7" y="1900"/>
                  </a:lnTo>
                  <a:lnTo>
                    <a:pt x="9" y="1905"/>
                  </a:lnTo>
                  <a:lnTo>
                    <a:pt x="9" y="1910"/>
                  </a:lnTo>
                  <a:lnTo>
                    <a:pt x="7" y="1910"/>
                  </a:lnTo>
                  <a:lnTo>
                    <a:pt x="2" y="1912"/>
                  </a:lnTo>
                  <a:lnTo>
                    <a:pt x="2" y="1915"/>
                  </a:lnTo>
                  <a:lnTo>
                    <a:pt x="7" y="1924"/>
                  </a:lnTo>
                  <a:lnTo>
                    <a:pt x="9" y="1924"/>
                  </a:lnTo>
                  <a:lnTo>
                    <a:pt x="12" y="1922"/>
                  </a:lnTo>
                  <a:lnTo>
                    <a:pt x="16" y="1919"/>
                  </a:lnTo>
                  <a:lnTo>
                    <a:pt x="21" y="1910"/>
                  </a:lnTo>
                  <a:lnTo>
                    <a:pt x="24" y="1907"/>
                  </a:lnTo>
                  <a:lnTo>
                    <a:pt x="31" y="1907"/>
                  </a:lnTo>
                  <a:lnTo>
                    <a:pt x="21" y="1903"/>
                  </a:lnTo>
                  <a:close/>
                  <a:moveTo>
                    <a:pt x="114" y="1933"/>
                  </a:moveTo>
                  <a:lnTo>
                    <a:pt x="111" y="1938"/>
                  </a:lnTo>
                  <a:lnTo>
                    <a:pt x="118" y="1948"/>
                  </a:lnTo>
                  <a:lnTo>
                    <a:pt x="123" y="1945"/>
                  </a:lnTo>
                  <a:lnTo>
                    <a:pt x="121" y="1941"/>
                  </a:lnTo>
                  <a:lnTo>
                    <a:pt x="114" y="1933"/>
                  </a:lnTo>
                  <a:close/>
                  <a:moveTo>
                    <a:pt x="99" y="1933"/>
                  </a:moveTo>
                  <a:lnTo>
                    <a:pt x="99" y="1943"/>
                  </a:lnTo>
                  <a:lnTo>
                    <a:pt x="102" y="1948"/>
                  </a:lnTo>
                  <a:lnTo>
                    <a:pt x="107" y="1943"/>
                  </a:lnTo>
                  <a:lnTo>
                    <a:pt x="107" y="1941"/>
                  </a:lnTo>
                  <a:lnTo>
                    <a:pt x="104" y="1933"/>
                  </a:lnTo>
                  <a:lnTo>
                    <a:pt x="99" y="1933"/>
                  </a:lnTo>
                  <a:close/>
                </a:path>
              </a:pathLst>
            </a:custGeom>
            <a:solidFill>
              <a:schemeClr val="bg1"/>
            </a:solidFill>
            <a:ln w="6350">
              <a:solidFill>
                <a:srgbClr val="3769FF"/>
              </a:solidFill>
              <a:round/>
              <a:headEnd/>
              <a:tailEnd/>
            </a:ln>
          </p:spPr>
          <p:txBody>
            <a:bodyPr lIns="219399" tIns="0" rIns="0" bIns="40223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74" name="Graphic 453">
              <a:extLst>
                <a:ext uri="{FF2B5EF4-FFF2-40B4-BE49-F238E27FC236}">
                  <a16:creationId xmlns:a16="http://schemas.microsoft.com/office/drawing/2014/main" id="{3497D0F2-7FC7-1DF7-02BB-02A9DD6F1FD4}"/>
                </a:ext>
              </a:extLst>
            </p:cNvPr>
            <p:cNvGrpSpPr/>
            <p:nvPr/>
          </p:nvGrpSpPr>
          <p:grpSpPr bwMode="gray">
            <a:xfrm>
              <a:off x="8124194" y="2570914"/>
              <a:ext cx="152886" cy="118871"/>
              <a:chOff x="8645483" y="2349866"/>
              <a:chExt cx="158521" cy="123294"/>
            </a:xfrm>
            <a:solidFill>
              <a:srgbClr val="3769FF"/>
            </a:solidFill>
          </p:grpSpPr>
          <p:sp>
            <p:nvSpPr>
              <p:cNvPr id="75" name="Freeform: Shape 59">
                <a:extLst>
                  <a:ext uri="{FF2B5EF4-FFF2-40B4-BE49-F238E27FC236}">
                    <a16:creationId xmlns:a16="http://schemas.microsoft.com/office/drawing/2014/main" id="{C77F7244-C82D-8A6C-B259-32E20E6DB1C6}"/>
                  </a:ext>
                </a:extLst>
              </p:cNvPr>
              <p:cNvSpPr/>
              <p:nvPr/>
            </p:nvSpPr>
            <p:spPr bwMode="gray">
              <a:xfrm>
                <a:off x="8645483" y="2349866"/>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7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8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7" y="0"/>
                    </a:lnTo>
                    <a:lnTo>
                      <a:pt x="123294" y="0"/>
                    </a:lnTo>
                    <a:lnTo>
                      <a:pt x="98635" y="139146"/>
                    </a:lnTo>
                    <a:lnTo>
                      <a:pt x="79260" y="139146"/>
                    </a:lnTo>
                    <a:lnTo>
                      <a:pt x="61647" y="47556"/>
                    </a:lnTo>
                    <a:lnTo>
                      <a:pt x="61647" y="47556"/>
                    </a:lnTo>
                    <a:lnTo>
                      <a:pt x="45795" y="139146"/>
                    </a:lnTo>
                    <a:lnTo>
                      <a:pt x="26420" y="139146"/>
                    </a:lnTo>
                    <a:lnTo>
                      <a:pt x="0" y="0"/>
                    </a:lnTo>
                    <a:lnTo>
                      <a:pt x="22898" y="0"/>
                    </a:lnTo>
                    <a:lnTo>
                      <a:pt x="36988" y="89828"/>
                    </a:lnTo>
                    <a:lnTo>
                      <a:pt x="36988" y="89828"/>
                    </a:lnTo>
                    <a:lnTo>
                      <a:pt x="51079"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Shape 60">
                <a:extLst>
                  <a:ext uri="{FF2B5EF4-FFF2-40B4-BE49-F238E27FC236}">
                    <a16:creationId xmlns:a16="http://schemas.microsoft.com/office/drawing/2014/main" id="{2140194E-10AE-9B56-01A8-28DC94143469}"/>
                  </a:ext>
                </a:extLst>
              </p:cNvPr>
              <p:cNvSpPr/>
              <p:nvPr/>
            </p:nvSpPr>
            <p:spPr bwMode="gray">
              <a:xfrm>
                <a:off x="8788152" y="2349866"/>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77" name="Graphic 453">
              <a:extLst>
                <a:ext uri="{FF2B5EF4-FFF2-40B4-BE49-F238E27FC236}">
                  <a16:creationId xmlns:a16="http://schemas.microsoft.com/office/drawing/2014/main" id="{287D2D08-751A-E355-6791-2B6D03552FA5}"/>
                </a:ext>
              </a:extLst>
            </p:cNvPr>
            <p:cNvGrpSpPr/>
            <p:nvPr/>
          </p:nvGrpSpPr>
          <p:grpSpPr bwMode="gray">
            <a:xfrm>
              <a:off x="4407667" y="1795460"/>
              <a:ext cx="186860" cy="118871"/>
              <a:chOff x="5089339" y="1506185"/>
              <a:chExt cx="193747" cy="123294"/>
            </a:xfrm>
            <a:solidFill>
              <a:srgbClr val="3769FF"/>
            </a:solidFill>
          </p:grpSpPr>
          <p:sp>
            <p:nvSpPr>
              <p:cNvPr id="78" name="Freeform: Shape 62">
                <a:extLst>
                  <a:ext uri="{FF2B5EF4-FFF2-40B4-BE49-F238E27FC236}">
                    <a16:creationId xmlns:a16="http://schemas.microsoft.com/office/drawing/2014/main" id="{5D814AA6-B69A-7808-512A-ECCDD2A324A3}"/>
                  </a:ext>
                </a:extLst>
              </p:cNvPr>
              <p:cNvSpPr/>
              <p:nvPr/>
            </p:nvSpPr>
            <p:spPr bwMode="gray">
              <a:xfrm>
                <a:off x="5089339" y="1506185"/>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6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7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6" y="0"/>
                    </a:lnTo>
                    <a:lnTo>
                      <a:pt x="123294" y="0"/>
                    </a:lnTo>
                    <a:lnTo>
                      <a:pt x="98635" y="139146"/>
                    </a:lnTo>
                    <a:lnTo>
                      <a:pt x="79260" y="139146"/>
                    </a:lnTo>
                    <a:lnTo>
                      <a:pt x="61647" y="47556"/>
                    </a:lnTo>
                    <a:lnTo>
                      <a:pt x="61647" y="47556"/>
                    </a:lnTo>
                    <a:lnTo>
                      <a:pt x="45795" y="139146"/>
                    </a:lnTo>
                    <a:lnTo>
                      <a:pt x="26420" y="139146"/>
                    </a:lnTo>
                    <a:lnTo>
                      <a:pt x="0" y="0"/>
                    </a:lnTo>
                    <a:lnTo>
                      <a:pt x="22897" y="0"/>
                    </a:lnTo>
                    <a:lnTo>
                      <a:pt x="36988" y="89828"/>
                    </a:lnTo>
                    <a:lnTo>
                      <a:pt x="36988" y="89828"/>
                    </a:lnTo>
                    <a:lnTo>
                      <a:pt x="51079" y="0"/>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Shape 63">
                <a:extLst>
                  <a:ext uri="{FF2B5EF4-FFF2-40B4-BE49-F238E27FC236}">
                    <a16:creationId xmlns:a16="http://schemas.microsoft.com/office/drawing/2014/main" id="{04BDA381-FA13-4A0E-5E30-5A236FF5FC37}"/>
                  </a:ext>
                </a:extLst>
              </p:cNvPr>
              <p:cNvSpPr/>
              <p:nvPr/>
            </p:nvSpPr>
            <p:spPr bwMode="gray">
              <a:xfrm>
                <a:off x="5209110" y="1506185"/>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8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29943" y="88067"/>
                    </a:moveTo>
                    <a:lnTo>
                      <a:pt x="49318" y="88067"/>
                    </a:lnTo>
                    <a:lnTo>
                      <a:pt x="40511" y="28181"/>
                    </a:lnTo>
                    <a:lnTo>
                      <a:pt x="40511" y="28181"/>
                    </a:lnTo>
                    <a:lnTo>
                      <a:pt x="29943" y="8806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80" name="Graphic 453">
              <a:extLst>
                <a:ext uri="{FF2B5EF4-FFF2-40B4-BE49-F238E27FC236}">
                  <a16:creationId xmlns:a16="http://schemas.microsoft.com/office/drawing/2014/main" id="{95DE0CFB-D8A9-6B70-4F9F-AB569FFECB7E}"/>
                </a:ext>
              </a:extLst>
            </p:cNvPr>
            <p:cNvGrpSpPr/>
            <p:nvPr/>
          </p:nvGrpSpPr>
          <p:grpSpPr bwMode="gray">
            <a:xfrm>
              <a:off x="4036007" y="3820293"/>
              <a:ext cx="152886" cy="135852"/>
              <a:chOff x="4356622" y="2732077"/>
              <a:chExt cx="158521" cy="140907"/>
            </a:xfrm>
            <a:solidFill>
              <a:srgbClr val="3769FF"/>
            </a:solidFill>
          </p:grpSpPr>
          <p:sp>
            <p:nvSpPr>
              <p:cNvPr id="81" name="Freeform: Shape 68">
                <a:extLst>
                  <a:ext uri="{FF2B5EF4-FFF2-40B4-BE49-F238E27FC236}">
                    <a16:creationId xmlns:a16="http://schemas.microsoft.com/office/drawing/2014/main" id="{A8D317BD-D29E-32BC-AE9D-404C2B65DFBA}"/>
                  </a:ext>
                </a:extLst>
              </p:cNvPr>
              <p:cNvSpPr/>
              <p:nvPr/>
            </p:nvSpPr>
            <p:spPr bwMode="gray">
              <a:xfrm>
                <a:off x="4356622" y="2732077"/>
                <a:ext cx="70454" cy="140907"/>
              </a:xfrm>
              <a:custGeom>
                <a:avLst/>
                <a:gdLst>
                  <a:gd name="connsiteX0" fmla="*/ 47556 w 70453"/>
                  <a:gd name="connsiteY0" fmla="*/ 49317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8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7 h 140907"/>
                  <a:gd name="connsiteX16" fmla="*/ 47556 w 70453"/>
                  <a:gd name="connsiteY16" fmla="*/ 4931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7"/>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5" y="91590"/>
                    </a:lnTo>
                    <a:lnTo>
                      <a:pt x="72215" y="107442"/>
                    </a:lnTo>
                    <a:cubicBezTo>
                      <a:pt x="72215" y="126816"/>
                      <a:pt x="59886" y="142668"/>
                      <a:pt x="36988" y="142668"/>
                    </a:cubicBezTo>
                    <a:cubicBezTo>
                      <a:pt x="12329" y="142668"/>
                      <a:pt x="0" y="126816"/>
                      <a:pt x="0" y="107442"/>
                    </a:cubicBezTo>
                    <a:lnTo>
                      <a:pt x="0" y="35227"/>
                    </a:lnTo>
                    <a:cubicBezTo>
                      <a:pt x="0" y="15852"/>
                      <a:pt x="12329" y="0"/>
                      <a:pt x="36988" y="0"/>
                    </a:cubicBezTo>
                    <a:cubicBezTo>
                      <a:pt x="61647" y="0"/>
                      <a:pt x="72215" y="17613"/>
                      <a:pt x="72215" y="38749"/>
                    </a:cubicBezTo>
                    <a:lnTo>
                      <a:pt x="72215" y="49317"/>
                    </a:lnTo>
                    <a:lnTo>
                      <a:pt x="47556" y="4931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Shape 69">
                <a:extLst>
                  <a:ext uri="{FF2B5EF4-FFF2-40B4-BE49-F238E27FC236}">
                    <a16:creationId xmlns:a16="http://schemas.microsoft.com/office/drawing/2014/main" id="{7DD7E0C9-2089-0E7F-3747-46C8F0F28F61}"/>
                  </a:ext>
                </a:extLst>
              </p:cNvPr>
              <p:cNvSpPr/>
              <p:nvPr/>
            </p:nvSpPr>
            <p:spPr bwMode="gray">
              <a:xfrm>
                <a:off x="4444689" y="2735599"/>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6363 w 70453"/>
                  <a:gd name="connsiteY5" fmla="*/ 139146 h 123293"/>
                  <a:gd name="connsiteX6" fmla="*/ 52840 w 70453"/>
                  <a:gd name="connsiteY6" fmla="*/ 107442 h 123293"/>
                  <a:gd name="connsiteX7" fmla="*/ 26420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6363" y="139146"/>
                    </a:lnTo>
                    <a:lnTo>
                      <a:pt x="52840" y="107442"/>
                    </a:lnTo>
                    <a:lnTo>
                      <a:pt x="26420" y="107442"/>
                    </a:lnTo>
                    <a:lnTo>
                      <a:pt x="22897" y="139146"/>
                    </a:lnTo>
                    <a:close/>
                    <a:moveTo>
                      <a:pt x="29943" y="88067"/>
                    </a:moveTo>
                    <a:lnTo>
                      <a:pt x="49317" y="88067"/>
                    </a:lnTo>
                    <a:lnTo>
                      <a:pt x="40511" y="28181"/>
                    </a:lnTo>
                    <a:lnTo>
                      <a:pt x="40511" y="28181"/>
                    </a:lnTo>
                    <a:lnTo>
                      <a:pt x="29943" y="8806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3" name="Freeform: Shape 71">
              <a:extLst>
                <a:ext uri="{FF2B5EF4-FFF2-40B4-BE49-F238E27FC236}">
                  <a16:creationId xmlns:a16="http://schemas.microsoft.com/office/drawing/2014/main" id="{3D5C26E0-83A6-BA29-D046-30A05F8EADF2}"/>
                </a:ext>
              </a:extLst>
            </p:cNvPr>
            <p:cNvSpPr/>
            <p:nvPr/>
          </p:nvSpPr>
          <p:spPr bwMode="gray">
            <a:xfrm>
              <a:off x="5208069" y="3604871"/>
              <a:ext cx="67950" cy="135852"/>
            </a:xfrm>
            <a:custGeom>
              <a:avLst/>
              <a:gdLst>
                <a:gd name="connsiteX0" fmla="*/ 0 w 70453"/>
                <a:gd name="connsiteY0" fmla="*/ 0 h 140907"/>
                <a:gd name="connsiteX1" fmla="*/ 24659 w 70453"/>
                <a:gd name="connsiteY1" fmla="*/ 0 h 140907"/>
                <a:gd name="connsiteX2" fmla="*/ 24659 w 70453"/>
                <a:gd name="connsiteY2" fmla="*/ 105680 h 140907"/>
                <a:gd name="connsiteX3" fmla="*/ 36988 w 70453"/>
                <a:gd name="connsiteY3" fmla="*/ 121532 h 140907"/>
                <a:gd name="connsiteX4" fmla="*/ 49318 w 70453"/>
                <a:gd name="connsiteY4" fmla="*/ 105680 h 140907"/>
                <a:gd name="connsiteX5" fmla="*/ 49318 w 70453"/>
                <a:gd name="connsiteY5" fmla="*/ 0 h 140907"/>
                <a:gd name="connsiteX6" fmla="*/ 73976 w 70453"/>
                <a:gd name="connsiteY6" fmla="*/ 0 h 140907"/>
                <a:gd name="connsiteX7" fmla="*/ 73976 w 70453"/>
                <a:gd name="connsiteY7" fmla="*/ 103919 h 140907"/>
                <a:gd name="connsiteX8" fmla="*/ 36988 w 70453"/>
                <a:gd name="connsiteY8" fmla="*/ 140907 h 140907"/>
                <a:gd name="connsiteX9" fmla="*/ 0 w 70453"/>
                <a:gd name="connsiteY9" fmla="*/ 103919 h 140907"/>
                <a:gd name="connsiteX10" fmla="*/ 0 w 70453"/>
                <a:gd name="connsiteY10" fmla="*/ 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40907">
                  <a:moveTo>
                    <a:pt x="0" y="0"/>
                  </a:moveTo>
                  <a:lnTo>
                    <a:pt x="24659" y="0"/>
                  </a:lnTo>
                  <a:lnTo>
                    <a:pt x="24659" y="105680"/>
                  </a:lnTo>
                  <a:cubicBezTo>
                    <a:pt x="24659" y="116248"/>
                    <a:pt x="28182" y="121532"/>
                    <a:pt x="36988" y="121532"/>
                  </a:cubicBezTo>
                  <a:cubicBezTo>
                    <a:pt x="45795" y="121532"/>
                    <a:pt x="49318" y="116248"/>
                    <a:pt x="49318" y="105680"/>
                  </a:cubicBezTo>
                  <a:lnTo>
                    <a:pt x="49318" y="0"/>
                  </a:lnTo>
                  <a:lnTo>
                    <a:pt x="73976" y="0"/>
                  </a:lnTo>
                  <a:lnTo>
                    <a:pt x="73976" y="103919"/>
                  </a:lnTo>
                  <a:cubicBezTo>
                    <a:pt x="73976" y="128578"/>
                    <a:pt x="59886" y="140907"/>
                    <a:pt x="36988" y="140907"/>
                  </a:cubicBezTo>
                  <a:cubicBezTo>
                    <a:pt x="14091" y="140907"/>
                    <a:pt x="0" y="128578"/>
                    <a:pt x="0" y="103919"/>
                  </a:cubicBezTo>
                  <a:lnTo>
                    <a:pt x="0" y="0"/>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Shape 72">
              <a:extLst>
                <a:ext uri="{FF2B5EF4-FFF2-40B4-BE49-F238E27FC236}">
                  <a16:creationId xmlns:a16="http://schemas.microsoft.com/office/drawing/2014/main" id="{BB0B5799-A87E-402A-D792-7F5A47D4B41C}"/>
                </a:ext>
              </a:extLst>
            </p:cNvPr>
            <p:cNvSpPr/>
            <p:nvPr/>
          </p:nvSpPr>
          <p:spPr bwMode="gray">
            <a:xfrm>
              <a:off x="5293006" y="3604871"/>
              <a:ext cx="67950" cy="135852"/>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Shape 86">
              <a:extLst>
                <a:ext uri="{FF2B5EF4-FFF2-40B4-BE49-F238E27FC236}">
                  <a16:creationId xmlns:a16="http://schemas.microsoft.com/office/drawing/2014/main" id="{EB81E136-C567-9AF7-1D83-0D3BB7B9DC2D}"/>
                </a:ext>
              </a:extLst>
            </p:cNvPr>
            <p:cNvSpPr/>
            <p:nvPr/>
          </p:nvSpPr>
          <p:spPr bwMode="gray">
            <a:xfrm>
              <a:off x="5929902" y="4565791"/>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Shape 87">
              <a:extLst>
                <a:ext uri="{FF2B5EF4-FFF2-40B4-BE49-F238E27FC236}">
                  <a16:creationId xmlns:a16="http://schemas.microsoft.com/office/drawing/2014/main" id="{6A3EE774-C875-E708-B4AB-B05EDBA413B9}"/>
                </a:ext>
              </a:extLst>
            </p:cNvPr>
            <p:cNvSpPr/>
            <p:nvPr/>
          </p:nvSpPr>
          <p:spPr bwMode="gray">
            <a:xfrm>
              <a:off x="6021633" y="4565791"/>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87" name="Graphic 453">
              <a:extLst>
                <a:ext uri="{FF2B5EF4-FFF2-40B4-BE49-F238E27FC236}">
                  <a16:creationId xmlns:a16="http://schemas.microsoft.com/office/drawing/2014/main" id="{9E699E3A-C716-0B03-4BC4-5551A68E3798}"/>
                </a:ext>
              </a:extLst>
            </p:cNvPr>
            <p:cNvGrpSpPr/>
            <p:nvPr/>
          </p:nvGrpSpPr>
          <p:grpSpPr bwMode="gray">
            <a:xfrm>
              <a:off x="8006934" y="5046395"/>
              <a:ext cx="135898" cy="135852"/>
              <a:chOff x="8430600" y="4632562"/>
              <a:chExt cx="140907" cy="140907"/>
            </a:xfrm>
            <a:solidFill>
              <a:srgbClr val="3769FF"/>
            </a:solidFill>
          </p:grpSpPr>
          <p:sp>
            <p:nvSpPr>
              <p:cNvPr id="88" name="Freeform: Shape 98">
                <a:extLst>
                  <a:ext uri="{FF2B5EF4-FFF2-40B4-BE49-F238E27FC236}">
                    <a16:creationId xmlns:a16="http://schemas.microsoft.com/office/drawing/2014/main" id="{85789F5A-6FB5-8865-4F2B-2CF121B48522}"/>
                  </a:ext>
                </a:extLst>
              </p:cNvPr>
              <p:cNvSpPr/>
              <p:nvPr/>
            </p:nvSpPr>
            <p:spPr bwMode="gray">
              <a:xfrm>
                <a:off x="8430600" y="4632562"/>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Freeform: Shape 99">
                <a:extLst>
                  <a:ext uri="{FF2B5EF4-FFF2-40B4-BE49-F238E27FC236}">
                    <a16:creationId xmlns:a16="http://schemas.microsoft.com/office/drawing/2014/main" id="{DAD6DF9E-B2E3-621B-0A22-1A77CFB9C8F1}"/>
                  </a:ext>
                </a:extLst>
              </p:cNvPr>
              <p:cNvSpPr/>
              <p:nvPr/>
            </p:nvSpPr>
            <p:spPr bwMode="gray">
              <a:xfrm>
                <a:off x="8499292" y="463256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3" y="107442"/>
                    </a:lnTo>
                    <a:lnTo>
                      <a:pt x="22897" y="139146"/>
                    </a:lnTo>
                    <a:close/>
                    <a:moveTo>
                      <a:pt x="29943" y="88067"/>
                    </a:moveTo>
                    <a:lnTo>
                      <a:pt x="49317" y="88067"/>
                    </a:lnTo>
                    <a:lnTo>
                      <a:pt x="40511" y="28181"/>
                    </a:lnTo>
                    <a:lnTo>
                      <a:pt x="40511" y="28181"/>
                    </a:lnTo>
                    <a:lnTo>
                      <a:pt x="29943" y="8806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90" name="Graphic 453">
              <a:extLst>
                <a:ext uri="{FF2B5EF4-FFF2-40B4-BE49-F238E27FC236}">
                  <a16:creationId xmlns:a16="http://schemas.microsoft.com/office/drawing/2014/main" id="{C322941E-20BD-1B74-7560-FFEAC30FD3B7}"/>
                </a:ext>
              </a:extLst>
            </p:cNvPr>
            <p:cNvGrpSpPr/>
            <p:nvPr/>
          </p:nvGrpSpPr>
          <p:grpSpPr bwMode="gray">
            <a:xfrm>
              <a:off x="8355375" y="3392953"/>
              <a:ext cx="101923" cy="135852"/>
              <a:chOff x="8804004" y="3112526"/>
              <a:chExt cx="105680" cy="140907"/>
            </a:xfrm>
            <a:solidFill>
              <a:srgbClr val="3769FF"/>
            </a:solidFill>
          </p:grpSpPr>
          <p:sp>
            <p:nvSpPr>
              <p:cNvPr id="91" name="Freeform: Shape 113">
                <a:extLst>
                  <a:ext uri="{FF2B5EF4-FFF2-40B4-BE49-F238E27FC236}">
                    <a16:creationId xmlns:a16="http://schemas.microsoft.com/office/drawing/2014/main" id="{B4661510-80C1-BCCE-CFC8-5324B67AD2FA}"/>
                  </a:ext>
                </a:extLst>
              </p:cNvPr>
              <p:cNvSpPr/>
              <p:nvPr/>
            </p:nvSpPr>
            <p:spPr bwMode="gray">
              <a:xfrm>
                <a:off x="8804004" y="3112526"/>
                <a:ext cx="17613" cy="140907"/>
              </a:xfrm>
              <a:custGeom>
                <a:avLst/>
                <a:gdLst>
                  <a:gd name="connsiteX0" fmla="*/ 0 w 17613"/>
                  <a:gd name="connsiteY0" fmla="*/ 140907 h 140907"/>
                  <a:gd name="connsiteX1" fmla="*/ 0 w 17613"/>
                  <a:gd name="connsiteY1" fmla="*/ 0 h 140907"/>
                  <a:gd name="connsiteX2" fmla="*/ 24659 w 17613"/>
                  <a:gd name="connsiteY2" fmla="*/ 0 h 140907"/>
                  <a:gd name="connsiteX3" fmla="*/ 24659 w 17613"/>
                  <a:gd name="connsiteY3" fmla="*/ 139146 h 140907"/>
                  <a:gd name="connsiteX4" fmla="*/ 0 w 17613"/>
                  <a:gd name="connsiteY4" fmla="*/ 139146 h 14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40907">
                    <a:moveTo>
                      <a:pt x="0" y="140907"/>
                    </a:moveTo>
                    <a:lnTo>
                      <a:pt x="0" y="0"/>
                    </a:lnTo>
                    <a:lnTo>
                      <a:pt x="24659" y="0"/>
                    </a:lnTo>
                    <a:lnTo>
                      <a:pt x="24659"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Shape 114">
                <a:extLst>
                  <a:ext uri="{FF2B5EF4-FFF2-40B4-BE49-F238E27FC236}">
                    <a16:creationId xmlns:a16="http://schemas.microsoft.com/office/drawing/2014/main" id="{91B6D7FC-F8BA-2950-3635-2B01B299B635}"/>
                  </a:ext>
                </a:extLst>
              </p:cNvPr>
              <p:cNvSpPr/>
              <p:nvPr/>
            </p:nvSpPr>
            <p:spPr bwMode="gray">
              <a:xfrm>
                <a:off x="8853321" y="3112526"/>
                <a:ext cx="52840" cy="140907"/>
              </a:xfrm>
              <a:custGeom>
                <a:avLst/>
                <a:gdLst>
                  <a:gd name="connsiteX0" fmla="*/ 0 w 52840"/>
                  <a:gd name="connsiteY0" fmla="*/ 140907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40907"/>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93" name="Graphic 453">
              <a:extLst>
                <a:ext uri="{FF2B5EF4-FFF2-40B4-BE49-F238E27FC236}">
                  <a16:creationId xmlns:a16="http://schemas.microsoft.com/office/drawing/2014/main" id="{903771FD-BE37-40ED-27F4-CCAE083AE582}"/>
                </a:ext>
              </a:extLst>
            </p:cNvPr>
            <p:cNvGrpSpPr/>
            <p:nvPr/>
          </p:nvGrpSpPr>
          <p:grpSpPr bwMode="gray">
            <a:xfrm>
              <a:off x="9029962" y="3789501"/>
              <a:ext cx="152886" cy="135852"/>
              <a:chOff x="9413427" y="3477123"/>
              <a:chExt cx="158521" cy="140907"/>
            </a:xfrm>
            <a:solidFill>
              <a:srgbClr val="3769FF"/>
            </a:solidFill>
          </p:grpSpPr>
          <p:sp>
            <p:nvSpPr>
              <p:cNvPr id="94" name="Freeform: Shape 116">
                <a:extLst>
                  <a:ext uri="{FF2B5EF4-FFF2-40B4-BE49-F238E27FC236}">
                    <a16:creationId xmlns:a16="http://schemas.microsoft.com/office/drawing/2014/main" id="{1074DAE3-2FD7-5DD8-7909-17E7AB7FBB7F}"/>
                  </a:ext>
                </a:extLst>
              </p:cNvPr>
              <p:cNvSpPr/>
              <p:nvPr/>
            </p:nvSpPr>
            <p:spPr bwMode="gray">
              <a:xfrm>
                <a:off x="9413427" y="3477123"/>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8 h 140907"/>
                  <a:gd name="connsiteX11" fmla="*/ 33465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5" y="75738"/>
                    </a:lnTo>
                    <a:lnTo>
                      <a:pt x="33465" y="75738"/>
                    </a:lnTo>
                    <a:lnTo>
                      <a:pt x="24659" y="91590"/>
                    </a:lnTo>
                    <a:lnTo>
                      <a:pt x="24659" y="140907"/>
                    </a:lnTo>
                    <a:lnTo>
                      <a:pt x="0" y="1409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Shape 117">
                <a:extLst>
                  <a:ext uri="{FF2B5EF4-FFF2-40B4-BE49-F238E27FC236}">
                    <a16:creationId xmlns:a16="http://schemas.microsoft.com/office/drawing/2014/main" id="{707CA100-D68A-91BE-5984-9A138B07CADB}"/>
                  </a:ext>
                </a:extLst>
              </p:cNvPr>
              <p:cNvSpPr/>
              <p:nvPr/>
            </p:nvSpPr>
            <p:spPr bwMode="gray">
              <a:xfrm>
                <a:off x="9490926" y="3477123"/>
                <a:ext cx="70454" cy="123294"/>
              </a:xfrm>
              <a:custGeom>
                <a:avLst/>
                <a:gdLst>
                  <a:gd name="connsiteX0" fmla="*/ 52840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3 w 70453"/>
                  <a:gd name="connsiteY5" fmla="*/ 52840 h 123293"/>
                  <a:gd name="connsiteX6" fmla="*/ 42273 w 70453"/>
                  <a:gd name="connsiteY6" fmla="*/ 52840 h 123293"/>
                  <a:gd name="connsiteX7" fmla="*/ 58125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2840" y="139146"/>
                    </a:moveTo>
                    <a:lnTo>
                      <a:pt x="29943" y="139146"/>
                    </a:lnTo>
                    <a:lnTo>
                      <a:pt x="29943" y="81022"/>
                    </a:lnTo>
                    <a:lnTo>
                      <a:pt x="0" y="0"/>
                    </a:lnTo>
                    <a:lnTo>
                      <a:pt x="24659" y="0"/>
                    </a:lnTo>
                    <a:lnTo>
                      <a:pt x="42273" y="52840"/>
                    </a:lnTo>
                    <a:lnTo>
                      <a:pt x="42273" y="52840"/>
                    </a:lnTo>
                    <a:lnTo>
                      <a:pt x="58125" y="0"/>
                    </a:lnTo>
                    <a:lnTo>
                      <a:pt x="82783" y="0"/>
                    </a:lnTo>
                    <a:lnTo>
                      <a:pt x="52840" y="81022"/>
                    </a:lnTo>
                    <a:lnTo>
                      <a:pt x="5284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96" name="Graphic 453">
              <a:extLst>
                <a:ext uri="{FF2B5EF4-FFF2-40B4-BE49-F238E27FC236}">
                  <a16:creationId xmlns:a16="http://schemas.microsoft.com/office/drawing/2014/main" id="{5F840C1E-77D7-259F-CFAC-6BCFBACE729A}"/>
                </a:ext>
              </a:extLst>
            </p:cNvPr>
            <p:cNvGrpSpPr/>
            <p:nvPr/>
          </p:nvGrpSpPr>
          <p:grpSpPr bwMode="gray">
            <a:xfrm>
              <a:off x="8761762" y="3384841"/>
              <a:ext cx="117212" cy="135852"/>
              <a:chOff x="9212635" y="3112526"/>
              <a:chExt cx="121532" cy="140907"/>
            </a:xfrm>
            <a:solidFill>
              <a:srgbClr val="3769FF"/>
            </a:solidFill>
          </p:grpSpPr>
          <p:sp>
            <p:nvSpPr>
              <p:cNvPr id="97" name="Freeform: Shape 119">
                <a:extLst>
                  <a:ext uri="{FF2B5EF4-FFF2-40B4-BE49-F238E27FC236}">
                    <a16:creationId xmlns:a16="http://schemas.microsoft.com/office/drawing/2014/main" id="{9B410741-F3E3-FA7C-661B-4FDE909E90CF}"/>
                  </a:ext>
                </a:extLst>
              </p:cNvPr>
              <p:cNvSpPr/>
              <p:nvPr/>
            </p:nvSpPr>
            <p:spPr bwMode="gray">
              <a:xfrm>
                <a:off x="9212635" y="3112526"/>
                <a:ext cx="17613" cy="140907"/>
              </a:xfrm>
              <a:custGeom>
                <a:avLst/>
                <a:gdLst>
                  <a:gd name="connsiteX0" fmla="*/ 0 w 17613"/>
                  <a:gd name="connsiteY0" fmla="*/ 140907 h 140907"/>
                  <a:gd name="connsiteX1" fmla="*/ 0 w 17613"/>
                  <a:gd name="connsiteY1" fmla="*/ 0 h 140907"/>
                  <a:gd name="connsiteX2" fmla="*/ 24659 w 17613"/>
                  <a:gd name="connsiteY2" fmla="*/ 0 h 140907"/>
                  <a:gd name="connsiteX3" fmla="*/ 24659 w 17613"/>
                  <a:gd name="connsiteY3" fmla="*/ 139146 h 140907"/>
                  <a:gd name="connsiteX4" fmla="*/ 0 w 17613"/>
                  <a:gd name="connsiteY4" fmla="*/ 139146 h 14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40907">
                    <a:moveTo>
                      <a:pt x="0" y="140907"/>
                    </a:moveTo>
                    <a:lnTo>
                      <a:pt x="0" y="0"/>
                    </a:lnTo>
                    <a:lnTo>
                      <a:pt x="24659" y="0"/>
                    </a:lnTo>
                    <a:lnTo>
                      <a:pt x="24659"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Shape 120">
                <a:extLst>
                  <a:ext uri="{FF2B5EF4-FFF2-40B4-BE49-F238E27FC236}">
                    <a16:creationId xmlns:a16="http://schemas.microsoft.com/office/drawing/2014/main" id="{CB03FC9F-A7AC-181C-B94B-61D564CFFA7F}"/>
                  </a:ext>
                </a:extLst>
              </p:cNvPr>
              <p:cNvSpPr/>
              <p:nvPr/>
            </p:nvSpPr>
            <p:spPr bwMode="gray">
              <a:xfrm>
                <a:off x="9263713" y="3112526"/>
                <a:ext cx="70454" cy="140907"/>
              </a:xfrm>
              <a:custGeom>
                <a:avLst/>
                <a:gdLst>
                  <a:gd name="connsiteX0" fmla="*/ 0 w 70453"/>
                  <a:gd name="connsiteY0" fmla="*/ 140907 h 140907"/>
                  <a:gd name="connsiteX1" fmla="*/ 0 w 70453"/>
                  <a:gd name="connsiteY1" fmla="*/ 0 h 140907"/>
                  <a:gd name="connsiteX2" fmla="*/ 22898 w 70453"/>
                  <a:gd name="connsiteY2" fmla="*/ 0 h 140907"/>
                  <a:gd name="connsiteX3" fmla="*/ 52840 w 70453"/>
                  <a:gd name="connsiteY3" fmla="*/ 79260 h 140907"/>
                  <a:gd name="connsiteX4" fmla="*/ 52840 w 70453"/>
                  <a:gd name="connsiteY4" fmla="*/ 79260 h 140907"/>
                  <a:gd name="connsiteX5" fmla="*/ 52840 w 70453"/>
                  <a:gd name="connsiteY5" fmla="*/ 0 h 140907"/>
                  <a:gd name="connsiteX6" fmla="*/ 73976 w 70453"/>
                  <a:gd name="connsiteY6" fmla="*/ 0 h 140907"/>
                  <a:gd name="connsiteX7" fmla="*/ 73976 w 70453"/>
                  <a:gd name="connsiteY7" fmla="*/ 139146 h 140907"/>
                  <a:gd name="connsiteX8" fmla="*/ 52840 w 70453"/>
                  <a:gd name="connsiteY8" fmla="*/ 139146 h 140907"/>
                  <a:gd name="connsiteX9" fmla="*/ 22898 w 70453"/>
                  <a:gd name="connsiteY9" fmla="*/ 51079 h 140907"/>
                  <a:gd name="connsiteX10" fmla="*/ 22898 w 70453"/>
                  <a:gd name="connsiteY10" fmla="*/ 51079 h 140907"/>
                  <a:gd name="connsiteX11" fmla="*/ 22898 w 70453"/>
                  <a:gd name="connsiteY11" fmla="*/ 139146 h 140907"/>
                  <a:gd name="connsiteX12" fmla="*/ 0 w 70453"/>
                  <a:gd name="connsiteY12" fmla="*/ 13914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0" y="140907"/>
                    </a:moveTo>
                    <a:lnTo>
                      <a:pt x="0" y="0"/>
                    </a:lnTo>
                    <a:lnTo>
                      <a:pt x="22898" y="0"/>
                    </a:lnTo>
                    <a:lnTo>
                      <a:pt x="52840" y="79260"/>
                    </a:lnTo>
                    <a:lnTo>
                      <a:pt x="52840" y="79260"/>
                    </a:lnTo>
                    <a:lnTo>
                      <a:pt x="52840" y="0"/>
                    </a:lnTo>
                    <a:lnTo>
                      <a:pt x="73976" y="0"/>
                    </a:lnTo>
                    <a:lnTo>
                      <a:pt x="73976" y="139146"/>
                    </a:lnTo>
                    <a:lnTo>
                      <a:pt x="52840" y="139146"/>
                    </a:lnTo>
                    <a:lnTo>
                      <a:pt x="22898" y="51079"/>
                    </a:lnTo>
                    <a:lnTo>
                      <a:pt x="22898" y="51079"/>
                    </a:lnTo>
                    <a:lnTo>
                      <a:pt x="22898"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99" name="Graphic 453">
              <a:extLst>
                <a:ext uri="{FF2B5EF4-FFF2-40B4-BE49-F238E27FC236}">
                  <a16:creationId xmlns:a16="http://schemas.microsoft.com/office/drawing/2014/main" id="{AC5ADBE8-988D-5156-7E70-586542EC1E02}"/>
                </a:ext>
              </a:extLst>
            </p:cNvPr>
            <p:cNvGrpSpPr/>
            <p:nvPr/>
          </p:nvGrpSpPr>
          <p:grpSpPr bwMode="gray">
            <a:xfrm>
              <a:off x="8855058" y="2729285"/>
              <a:ext cx="135898" cy="135852"/>
              <a:chOff x="9295418" y="2538329"/>
              <a:chExt cx="140907" cy="140907"/>
            </a:xfrm>
            <a:solidFill>
              <a:srgbClr val="3769FF"/>
            </a:solidFill>
          </p:grpSpPr>
          <p:sp>
            <p:nvSpPr>
              <p:cNvPr id="100" name="Freeform: Shape 122">
                <a:extLst>
                  <a:ext uri="{FF2B5EF4-FFF2-40B4-BE49-F238E27FC236}">
                    <a16:creationId xmlns:a16="http://schemas.microsoft.com/office/drawing/2014/main" id="{5033D43A-812E-28A8-37F3-DAC48A54E7F5}"/>
                  </a:ext>
                </a:extLst>
              </p:cNvPr>
              <p:cNvSpPr/>
              <p:nvPr/>
            </p:nvSpPr>
            <p:spPr bwMode="gray">
              <a:xfrm>
                <a:off x="9295418" y="2538329"/>
                <a:ext cx="88067" cy="123294"/>
              </a:xfrm>
              <a:custGeom>
                <a:avLst/>
                <a:gdLst>
                  <a:gd name="connsiteX0" fmla="*/ 96874 w 88066"/>
                  <a:gd name="connsiteY0" fmla="*/ 0 h 123293"/>
                  <a:gd name="connsiteX1" fmla="*/ 96874 w 88066"/>
                  <a:gd name="connsiteY1" fmla="*/ 139146 h 123293"/>
                  <a:gd name="connsiteX2" fmla="*/ 75737 w 88066"/>
                  <a:gd name="connsiteY2" fmla="*/ 139146 h 123293"/>
                  <a:gd name="connsiteX3" fmla="*/ 75737 w 88066"/>
                  <a:gd name="connsiteY3" fmla="*/ 29943 h 123293"/>
                  <a:gd name="connsiteX4" fmla="*/ 75737 w 88066"/>
                  <a:gd name="connsiteY4" fmla="*/ 29943 h 123293"/>
                  <a:gd name="connsiteX5" fmla="*/ 54601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7 w 88066"/>
                  <a:gd name="connsiteY13" fmla="*/ 81022 h 123293"/>
                  <a:gd name="connsiteX14" fmla="*/ 49317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7" y="139146"/>
                    </a:lnTo>
                    <a:lnTo>
                      <a:pt x="75737" y="29943"/>
                    </a:lnTo>
                    <a:lnTo>
                      <a:pt x="75737" y="29943"/>
                    </a:lnTo>
                    <a:lnTo>
                      <a:pt x="54601" y="139146"/>
                    </a:lnTo>
                    <a:lnTo>
                      <a:pt x="42272" y="139146"/>
                    </a:lnTo>
                    <a:lnTo>
                      <a:pt x="21136" y="29943"/>
                    </a:lnTo>
                    <a:lnTo>
                      <a:pt x="21136" y="29943"/>
                    </a:lnTo>
                    <a:lnTo>
                      <a:pt x="21136" y="139146"/>
                    </a:lnTo>
                    <a:lnTo>
                      <a:pt x="0" y="139146"/>
                    </a:lnTo>
                    <a:lnTo>
                      <a:pt x="0" y="0"/>
                    </a:lnTo>
                    <a:lnTo>
                      <a:pt x="31704" y="0"/>
                    </a:lnTo>
                    <a:lnTo>
                      <a:pt x="49317" y="81022"/>
                    </a:lnTo>
                    <a:lnTo>
                      <a:pt x="49317" y="81022"/>
                    </a:lnTo>
                    <a:lnTo>
                      <a:pt x="66931" y="0"/>
                    </a:lnTo>
                    <a:lnTo>
                      <a:pt x="96874"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Shape 123">
                <a:extLst>
                  <a:ext uri="{FF2B5EF4-FFF2-40B4-BE49-F238E27FC236}">
                    <a16:creationId xmlns:a16="http://schemas.microsoft.com/office/drawing/2014/main" id="{1CC7A57B-5D97-5099-3E53-21A554EF82A7}"/>
                  </a:ext>
                </a:extLst>
              </p:cNvPr>
              <p:cNvSpPr/>
              <p:nvPr/>
            </p:nvSpPr>
            <p:spPr bwMode="gray">
              <a:xfrm>
                <a:off x="9416950" y="2540091"/>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2" name="Graphic 453">
              <a:extLst>
                <a:ext uri="{FF2B5EF4-FFF2-40B4-BE49-F238E27FC236}">
                  <a16:creationId xmlns:a16="http://schemas.microsoft.com/office/drawing/2014/main" id="{97C89884-3521-C6F6-BB3B-E4821C63D9ED}"/>
                </a:ext>
              </a:extLst>
            </p:cNvPr>
            <p:cNvGrpSpPr/>
            <p:nvPr/>
          </p:nvGrpSpPr>
          <p:grpSpPr bwMode="gray">
            <a:xfrm>
              <a:off x="8431137" y="4781446"/>
              <a:ext cx="169873" cy="135852"/>
              <a:chOff x="8830424" y="4361316"/>
              <a:chExt cx="176134" cy="140907"/>
            </a:xfrm>
            <a:solidFill>
              <a:srgbClr val="3769FF"/>
            </a:solidFill>
          </p:grpSpPr>
          <p:sp>
            <p:nvSpPr>
              <p:cNvPr id="103" name="Freeform: Shape 125">
                <a:extLst>
                  <a:ext uri="{FF2B5EF4-FFF2-40B4-BE49-F238E27FC236}">
                    <a16:creationId xmlns:a16="http://schemas.microsoft.com/office/drawing/2014/main" id="{C85E8E46-E0DF-CF6A-C89A-D9F98649B23F}"/>
                  </a:ext>
                </a:extLst>
              </p:cNvPr>
              <p:cNvSpPr/>
              <p:nvPr/>
            </p:nvSpPr>
            <p:spPr bwMode="gray">
              <a:xfrm>
                <a:off x="8830424" y="4364838"/>
                <a:ext cx="88067" cy="123294"/>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3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1 h 123293"/>
                  <a:gd name="connsiteX14" fmla="*/ 49318 w 88066"/>
                  <a:gd name="connsiteY14" fmla="*/ 81021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3" y="139146"/>
                    </a:lnTo>
                    <a:lnTo>
                      <a:pt x="21136" y="29943"/>
                    </a:lnTo>
                    <a:lnTo>
                      <a:pt x="21136" y="29943"/>
                    </a:lnTo>
                    <a:lnTo>
                      <a:pt x="21136" y="139146"/>
                    </a:lnTo>
                    <a:lnTo>
                      <a:pt x="0" y="139146"/>
                    </a:lnTo>
                    <a:lnTo>
                      <a:pt x="0" y="0"/>
                    </a:lnTo>
                    <a:lnTo>
                      <a:pt x="31704" y="0"/>
                    </a:lnTo>
                    <a:lnTo>
                      <a:pt x="49318" y="81021"/>
                    </a:lnTo>
                    <a:lnTo>
                      <a:pt x="49318" y="81021"/>
                    </a:lnTo>
                    <a:lnTo>
                      <a:pt x="66931" y="0"/>
                    </a:lnTo>
                    <a:lnTo>
                      <a:pt x="96874"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Shape 126">
                <a:extLst>
                  <a:ext uri="{FF2B5EF4-FFF2-40B4-BE49-F238E27FC236}">
                    <a16:creationId xmlns:a16="http://schemas.microsoft.com/office/drawing/2014/main" id="{4CB7E569-B80C-F479-20FC-370B49608D62}"/>
                  </a:ext>
                </a:extLst>
              </p:cNvPr>
              <p:cNvSpPr/>
              <p:nvPr/>
            </p:nvSpPr>
            <p:spPr bwMode="gray">
              <a:xfrm>
                <a:off x="8943150" y="4361316"/>
                <a:ext cx="70454" cy="140907"/>
              </a:xfrm>
              <a:custGeom>
                <a:avLst/>
                <a:gdLst>
                  <a:gd name="connsiteX0" fmla="*/ 49317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4 w 70453"/>
                  <a:gd name="connsiteY11" fmla="*/ 33466 h 140907"/>
                  <a:gd name="connsiteX12" fmla="*/ 49317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7" y="36988"/>
                    </a:moveTo>
                    <a:cubicBezTo>
                      <a:pt x="47556" y="24659"/>
                      <a:pt x="42272" y="21136"/>
                      <a:pt x="36988" y="21136"/>
                    </a:cubicBezTo>
                    <a:cubicBezTo>
                      <a:pt x="29942" y="21136"/>
                      <a:pt x="24659" y="26420"/>
                      <a:pt x="24659" y="35227"/>
                    </a:cubicBezTo>
                    <a:cubicBezTo>
                      <a:pt x="24659" y="59886"/>
                      <a:pt x="73976" y="70454"/>
                      <a:pt x="73976" y="109203"/>
                    </a:cubicBezTo>
                    <a:cubicBezTo>
                      <a:pt x="73976" y="132100"/>
                      <a:pt x="58124" y="144430"/>
                      <a:pt x="35227" y="144430"/>
                    </a:cubicBezTo>
                    <a:cubicBezTo>
                      <a:pt x="12329" y="144430"/>
                      <a:pt x="0" y="126817"/>
                      <a:pt x="0" y="105680"/>
                    </a:cubicBezTo>
                    <a:lnTo>
                      <a:pt x="22897" y="102158"/>
                    </a:lnTo>
                    <a:cubicBezTo>
                      <a:pt x="24659" y="116249"/>
                      <a:pt x="29942" y="123294"/>
                      <a:pt x="36988" y="123294"/>
                    </a:cubicBezTo>
                    <a:cubicBezTo>
                      <a:pt x="45794" y="123294"/>
                      <a:pt x="51079" y="118010"/>
                      <a:pt x="51079" y="110964"/>
                    </a:cubicBezTo>
                    <a:cubicBezTo>
                      <a:pt x="51079" y="82783"/>
                      <a:pt x="1761" y="75738"/>
                      <a:pt x="1761" y="35227"/>
                    </a:cubicBezTo>
                    <a:cubicBezTo>
                      <a:pt x="1761" y="12330"/>
                      <a:pt x="15852" y="0"/>
                      <a:pt x="38749" y="0"/>
                    </a:cubicBezTo>
                    <a:cubicBezTo>
                      <a:pt x="58124" y="0"/>
                      <a:pt x="70454" y="14091"/>
                      <a:pt x="72214" y="33466"/>
                    </a:cubicBezTo>
                    <a:lnTo>
                      <a:pt x="49317" y="3698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5" name="Graphic 453">
              <a:extLst>
                <a:ext uri="{FF2B5EF4-FFF2-40B4-BE49-F238E27FC236}">
                  <a16:creationId xmlns:a16="http://schemas.microsoft.com/office/drawing/2014/main" id="{1F7200A7-7446-76B7-EABA-C39FE5335734}"/>
                </a:ext>
              </a:extLst>
            </p:cNvPr>
            <p:cNvGrpSpPr/>
            <p:nvPr/>
          </p:nvGrpSpPr>
          <p:grpSpPr bwMode="gray">
            <a:xfrm>
              <a:off x="8829583" y="4173702"/>
              <a:ext cx="149488" cy="135852"/>
              <a:chOff x="9054114" y="3834675"/>
              <a:chExt cx="154998" cy="140907"/>
            </a:xfrm>
            <a:solidFill>
              <a:srgbClr val="3769FF"/>
            </a:solidFill>
          </p:grpSpPr>
          <p:sp>
            <p:nvSpPr>
              <p:cNvPr id="106" name="Freeform: Shape 128">
                <a:extLst>
                  <a:ext uri="{FF2B5EF4-FFF2-40B4-BE49-F238E27FC236}">
                    <a16:creationId xmlns:a16="http://schemas.microsoft.com/office/drawing/2014/main" id="{25C3EF00-BB96-152D-9D9E-89761B0C97E5}"/>
                  </a:ext>
                </a:extLst>
              </p:cNvPr>
              <p:cNvSpPr/>
              <p:nvPr/>
            </p:nvSpPr>
            <p:spPr bwMode="gray">
              <a:xfrm>
                <a:off x="9054114" y="3834675"/>
                <a:ext cx="70454" cy="140907"/>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Shape 129">
                <a:extLst>
                  <a:ext uri="{FF2B5EF4-FFF2-40B4-BE49-F238E27FC236}">
                    <a16:creationId xmlns:a16="http://schemas.microsoft.com/office/drawing/2014/main" id="{388C0D1A-2D79-2BB8-E488-1C86C3923486}"/>
                  </a:ext>
                </a:extLst>
              </p:cNvPr>
              <p:cNvSpPr/>
              <p:nvPr/>
            </p:nvSpPr>
            <p:spPr bwMode="gray">
              <a:xfrm>
                <a:off x="9138658" y="3836437"/>
                <a:ext cx="70454" cy="123294"/>
              </a:xfrm>
              <a:custGeom>
                <a:avLst/>
                <a:gdLst>
                  <a:gd name="connsiteX0" fmla="*/ 0 w 70453"/>
                  <a:gd name="connsiteY0" fmla="*/ 139146 h 123293"/>
                  <a:gd name="connsiteX1" fmla="*/ 0 w 70453"/>
                  <a:gd name="connsiteY1" fmla="*/ 0 h 123293"/>
                  <a:gd name="connsiteX2" fmla="*/ 22898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8 w 70453"/>
                  <a:gd name="connsiteY9" fmla="*/ 51079 h 123293"/>
                  <a:gd name="connsiteX10" fmla="*/ 22898 w 70453"/>
                  <a:gd name="connsiteY10" fmla="*/ 51079 h 123293"/>
                  <a:gd name="connsiteX11" fmla="*/ 22898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8" y="0"/>
                    </a:lnTo>
                    <a:lnTo>
                      <a:pt x="52840" y="79260"/>
                    </a:lnTo>
                    <a:lnTo>
                      <a:pt x="52840" y="79260"/>
                    </a:lnTo>
                    <a:lnTo>
                      <a:pt x="52840" y="0"/>
                    </a:lnTo>
                    <a:lnTo>
                      <a:pt x="73976" y="0"/>
                    </a:lnTo>
                    <a:lnTo>
                      <a:pt x="73976" y="139146"/>
                    </a:lnTo>
                    <a:lnTo>
                      <a:pt x="52840" y="139146"/>
                    </a:lnTo>
                    <a:lnTo>
                      <a:pt x="22898" y="51079"/>
                    </a:lnTo>
                    <a:lnTo>
                      <a:pt x="22898" y="51079"/>
                    </a:lnTo>
                    <a:lnTo>
                      <a:pt x="22898"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8" name="Graphic 453">
              <a:extLst>
                <a:ext uri="{FF2B5EF4-FFF2-40B4-BE49-F238E27FC236}">
                  <a16:creationId xmlns:a16="http://schemas.microsoft.com/office/drawing/2014/main" id="{1E553C36-35D4-1DF5-FBB9-FE114413BF19}"/>
                </a:ext>
              </a:extLst>
            </p:cNvPr>
            <p:cNvGrpSpPr/>
            <p:nvPr/>
          </p:nvGrpSpPr>
          <p:grpSpPr bwMode="gray">
            <a:xfrm>
              <a:off x="8868734" y="4721100"/>
              <a:ext cx="135898" cy="135852"/>
              <a:chOff x="9286611" y="4356032"/>
              <a:chExt cx="140907" cy="140907"/>
            </a:xfrm>
            <a:solidFill>
              <a:srgbClr val="3769FF"/>
            </a:solidFill>
          </p:grpSpPr>
          <p:sp>
            <p:nvSpPr>
              <p:cNvPr id="109" name="Freeform: Shape 131">
                <a:extLst>
                  <a:ext uri="{FF2B5EF4-FFF2-40B4-BE49-F238E27FC236}">
                    <a16:creationId xmlns:a16="http://schemas.microsoft.com/office/drawing/2014/main" id="{25A7FF3D-9A9F-E771-5F08-271AD6009E12}"/>
                  </a:ext>
                </a:extLst>
              </p:cNvPr>
              <p:cNvSpPr/>
              <p:nvPr/>
            </p:nvSpPr>
            <p:spPr bwMode="gray">
              <a:xfrm>
                <a:off x="9286611" y="435603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8124 w 70453"/>
                  <a:gd name="connsiteY5" fmla="*/ 139146 h 123293"/>
                  <a:gd name="connsiteX6" fmla="*/ 54601 w 70453"/>
                  <a:gd name="connsiteY6" fmla="*/ 107442 h 123293"/>
                  <a:gd name="connsiteX7" fmla="*/ 28181 w 70453"/>
                  <a:gd name="connsiteY7" fmla="*/ 107442 h 123293"/>
                  <a:gd name="connsiteX8" fmla="*/ 22897 w 70453"/>
                  <a:gd name="connsiteY8" fmla="*/ 139146 h 123293"/>
                  <a:gd name="connsiteX9" fmla="*/ 29942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2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8124" y="139146"/>
                    </a:lnTo>
                    <a:lnTo>
                      <a:pt x="54601" y="107442"/>
                    </a:lnTo>
                    <a:lnTo>
                      <a:pt x="28181" y="107442"/>
                    </a:lnTo>
                    <a:lnTo>
                      <a:pt x="22897" y="139146"/>
                    </a:lnTo>
                    <a:close/>
                    <a:moveTo>
                      <a:pt x="29942" y="86306"/>
                    </a:moveTo>
                    <a:lnTo>
                      <a:pt x="49317" y="86306"/>
                    </a:lnTo>
                    <a:lnTo>
                      <a:pt x="40511" y="26420"/>
                    </a:lnTo>
                    <a:lnTo>
                      <a:pt x="40511" y="26420"/>
                    </a:lnTo>
                    <a:lnTo>
                      <a:pt x="29942" y="8630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Freeform: Shape 132">
                <a:extLst>
                  <a:ext uri="{FF2B5EF4-FFF2-40B4-BE49-F238E27FC236}">
                    <a16:creationId xmlns:a16="http://schemas.microsoft.com/office/drawing/2014/main" id="{DF085D9A-BFEB-46F7-A3FC-11AE96D82B24}"/>
                  </a:ext>
                </a:extLst>
              </p:cNvPr>
              <p:cNvSpPr/>
              <p:nvPr/>
            </p:nvSpPr>
            <p:spPr bwMode="gray">
              <a:xfrm>
                <a:off x="9379962" y="4356032"/>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11" name="Freeform: Shape 134">
              <a:extLst>
                <a:ext uri="{FF2B5EF4-FFF2-40B4-BE49-F238E27FC236}">
                  <a16:creationId xmlns:a16="http://schemas.microsoft.com/office/drawing/2014/main" id="{8C161356-6E3C-B038-8A3E-EE8D61A19BF1}"/>
                </a:ext>
              </a:extLst>
            </p:cNvPr>
            <p:cNvSpPr/>
            <p:nvPr/>
          </p:nvSpPr>
          <p:spPr bwMode="gray">
            <a:xfrm>
              <a:off x="7863363" y="3818050"/>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rgbClr val="3769FF"/>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Shape 135">
              <a:extLst>
                <a:ext uri="{FF2B5EF4-FFF2-40B4-BE49-F238E27FC236}">
                  <a16:creationId xmlns:a16="http://schemas.microsoft.com/office/drawing/2014/main" id="{43F1BD80-0267-F952-D50F-7F5C8269DD7D}"/>
                </a:ext>
              </a:extLst>
            </p:cNvPr>
            <p:cNvSpPr/>
            <p:nvPr/>
          </p:nvSpPr>
          <p:spPr bwMode="gray">
            <a:xfrm>
              <a:off x="7978876" y="3818050"/>
              <a:ext cx="67950" cy="135852"/>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9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3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7"/>
                    <a:pt x="61647" y="142669"/>
                    <a:pt x="36988" y="142669"/>
                  </a:cubicBezTo>
                  <a:cubicBezTo>
                    <a:pt x="12329" y="142669"/>
                    <a:pt x="0" y="126817"/>
                    <a:pt x="0" y="107442"/>
                  </a:cubicBezTo>
                  <a:lnTo>
                    <a:pt x="0" y="35227"/>
                  </a:lnTo>
                  <a:close/>
                  <a:moveTo>
                    <a:pt x="24659" y="105680"/>
                  </a:moveTo>
                  <a:cubicBezTo>
                    <a:pt x="24659" y="116249"/>
                    <a:pt x="28181" y="121533"/>
                    <a:pt x="36988" y="121533"/>
                  </a:cubicBezTo>
                  <a:cubicBezTo>
                    <a:pt x="47556" y="121533"/>
                    <a:pt x="49317" y="116249"/>
                    <a:pt x="49317" y="105680"/>
                  </a:cubicBezTo>
                  <a:lnTo>
                    <a:pt x="49317" y="35227"/>
                  </a:lnTo>
                  <a:cubicBezTo>
                    <a:pt x="49317" y="24659"/>
                    <a:pt x="45794" y="19375"/>
                    <a:pt x="36988" y="19375"/>
                  </a:cubicBezTo>
                  <a:cubicBezTo>
                    <a:pt x="28181" y="19375"/>
                    <a:pt x="24659" y="24659"/>
                    <a:pt x="24659" y="35227"/>
                  </a:cubicBezTo>
                  <a:lnTo>
                    <a:pt x="24659" y="105680"/>
                  </a:lnTo>
                  <a:close/>
                </a:path>
              </a:pathLst>
            </a:custGeom>
            <a:solidFill>
              <a:srgbClr val="3769FF"/>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3" name="Graphic 453">
              <a:extLst>
                <a:ext uri="{FF2B5EF4-FFF2-40B4-BE49-F238E27FC236}">
                  <a16:creationId xmlns:a16="http://schemas.microsoft.com/office/drawing/2014/main" id="{8F5B22D4-A045-0CDB-C3A9-7D4EC312F0E3}"/>
                </a:ext>
              </a:extLst>
            </p:cNvPr>
            <p:cNvGrpSpPr/>
            <p:nvPr/>
          </p:nvGrpSpPr>
          <p:grpSpPr bwMode="gray">
            <a:xfrm>
              <a:off x="9722381" y="4378277"/>
              <a:ext cx="152886" cy="135852"/>
              <a:chOff x="10086259" y="4028423"/>
              <a:chExt cx="158521" cy="140907"/>
            </a:xfrm>
            <a:solidFill>
              <a:srgbClr val="3769FF"/>
            </a:solidFill>
          </p:grpSpPr>
          <p:sp>
            <p:nvSpPr>
              <p:cNvPr id="114" name="Freeform: Shape 137">
                <a:extLst>
                  <a:ext uri="{FF2B5EF4-FFF2-40B4-BE49-F238E27FC236}">
                    <a16:creationId xmlns:a16="http://schemas.microsoft.com/office/drawing/2014/main" id="{8359BBBD-A6F2-2AC3-3C97-D4349D6004C3}"/>
                  </a:ext>
                </a:extLst>
              </p:cNvPr>
              <p:cNvSpPr/>
              <p:nvPr/>
            </p:nvSpPr>
            <p:spPr bwMode="gray">
              <a:xfrm>
                <a:off x="10086259" y="4028423"/>
                <a:ext cx="70454" cy="140907"/>
              </a:xfrm>
              <a:custGeom>
                <a:avLst/>
                <a:gdLst>
                  <a:gd name="connsiteX0" fmla="*/ 49317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5 w 70453"/>
                  <a:gd name="connsiteY11" fmla="*/ 33465 h 140907"/>
                  <a:gd name="connsiteX12" fmla="*/ 49317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7" y="36988"/>
                    </a:moveTo>
                    <a:cubicBezTo>
                      <a:pt x="47556" y="24659"/>
                      <a:pt x="42272" y="21136"/>
                      <a:pt x="36988" y="21136"/>
                    </a:cubicBezTo>
                    <a:cubicBezTo>
                      <a:pt x="29942" y="21136"/>
                      <a:pt x="24659" y="26420"/>
                      <a:pt x="24659" y="35227"/>
                    </a:cubicBezTo>
                    <a:cubicBezTo>
                      <a:pt x="24659" y="59885"/>
                      <a:pt x="73976" y="70454"/>
                      <a:pt x="73976" y="109203"/>
                    </a:cubicBezTo>
                    <a:cubicBezTo>
                      <a:pt x="73976" y="132100"/>
                      <a:pt x="58124" y="144430"/>
                      <a:pt x="35227" y="144430"/>
                    </a:cubicBezTo>
                    <a:cubicBezTo>
                      <a:pt x="12329" y="144430"/>
                      <a:pt x="0" y="126816"/>
                      <a:pt x="0" y="105680"/>
                    </a:cubicBezTo>
                    <a:lnTo>
                      <a:pt x="22897" y="102158"/>
                    </a:lnTo>
                    <a:cubicBezTo>
                      <a:pt x="24659" y="116249"/>
                      <a:pt x="29942" y="123294"/>
                      <a:pt x="36988" y="123294"/>
                    </a:cubicBezTo>
                    <a:cubicBezTo>
                      <a:pt x="45795" y="123294"/>
                      <a:pt x="51079" y="118010"/>
                      <a:pt x="51079" y="110964"/>
                    </a:cubicBezTo>
                    <a:cubicBezTo>
                      <a:pt x="51079" y="82783"/>
                      <a:pt x="1761" y="75738"/>
                      <a:pt x="1761" y="35227"/>
                    </a:cubicBezTo>
                    <a:cubicBezTo>
                      <a:pt x="1761" y="12329"/>
                      <a:pt x="15852" y="0"/>
                      <a:pt x="38749" y="0"/>
                    </a:cubicBezTo>
                    <a:cubicBezTo>
                      <a:pt x="58124" y="0"/>
                      <a:pt x="70454" y="14091"/>
                      <a:pt x="72215" y="33465"/>
                    </a:cubicBezTo>
                    <a:lnTo>
                      <a:pt x="49317" y="3698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Shape 138">
                <a:extLst>
                  <a:ext uri="{FF2B5EF4-FFF2-40B4-BE49-F238E27FC236}">
                    <a16:creationId xmlns:a16="http://schemas.microsoft.com/office/drawing/2014/main" id="{D7CD5938-5240-CE77-AB42-356D22E90019}"/>
                  </a:ext>
                </a:extLst>
              </p:cNvPr>
              <p:cNvSpPr/>
              <p:nvPr/>
            </p:nvSpPr>
            <p:spPr bwMode="gray">
              <a:xfrm>
                <a:off x="10177848" y="4028423"/>
                <a:ext cx="70454" cy="140907"/>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8 w 70453"/>
                  <a:gd name="connsiteY3" fmla="*/ 36988 h 140907"/>
                  <a:gd name="connsiteX4" fmla="*/ 22898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3" y="21136"/>
                      <a:pt x="35227" y="21136"/>
                    </a:cubicBezTo>
                    <a:cubicBezTo>
                      <a:pt x="26420" y="21136"/>
                      <a:pt x="22898" y="26420"/>
                      <a:pt x="22898" y="36988"/>
                    </a:cubicBezTo>
                    <a:lnTo>
                      <a:pt x="22898" y="107442"/>
                    </a:lnTo>
                    <a:cubicBezTo>
                      <a:pt x="22898" y="118010"/>
                      <a:pt x="26420" y="123294"/>
                      <a:pt x="35227" y="123294"/>
                    </a:cubicBezTo>
                    <a:cubicBezTo>
                      <a:pt x="44033" y="123294"/>
                      <a:pt x="47556" y="118010"/>
                      <a:pt x="47556" y="109203"/>
                    </a:cubicBezTo>
                    <a:lnTo>
                      <a:pt x="47556" y="91590"/>
                    </a:lnTo>
                    <a:lnTo>
                      <a:pt x="72215" y="91590"/>
                    </a:lnTo>
                    <a:lnTo>
                      <a:pt x="72215" y="107442"/>
                    </a:lnTo>
                    <a:cubicBezTo>
                      <a:pt x="72215" y="126816"/>
                      <a:pt x="59886" y="142669"/>
                      <a:pt x="36988" y="142669"/>
                    </a:cubicBezTo>
                    <a:cubicBezTo>
                      <a:pt x="12330" y="142669"/>
                      <a:pt x="0" y="126816"/>
                      <a:pt x="0" y="107442"/>
                    </a:cubicBezTo>
                    <a:lnTo>
                      <a:pt x="0" y="35227"/>
                    </a:lnTo>
                    <a:cubicBezTo>
                      <a:pt x="0" y="15852"/>
                      <a:pt x="12330" y="0"/>
                      <a:pt x="36988" y="0"/>
                    </a:cubicBezTo>
                    <a:cubicBezTo>
                      <a:pt x="61647" y="0"/>
                      <a:pt x="72215" y="17613"/>
                      <a:pt x="72215" y="38749"/>
                    </a:cubicBezTo>
                    <a:lnTo>
                      <a:pt x="72215" y="49318"/>
                    </a:lnTo>
                    <a:lnTo>
                      <a:pt x="47556" y="4931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6" name="Graphic 453">
              <a:extLst>
                <a:ext uri="{FF2B5EF4-FFF2-40B4-BE49-F238E27FC236}">
                  <a16:creationId xmlns:a16="http://schemas.microsoft.com/office/drawing/2014/main" id="{B4339BD4-5F23-C502-E659-07F0DD1E964B}"/>
                </a:ext>
              </a:extLst>
            </p:cNvPr>
            <p:cNvGrpSpPr/>
            <p:nvPr/>
          </p:nvGrpSpPr>
          <p:grpSpPr bwMode="gray">
            <a:xfrm>
              <a:off x="9397868" y="4717831"/>
              <a:ext cx="152886" cy="135852"/>
              <a:chOff x="9767456" y="4331373"/>
              <a:chExt cx="158521" cy="140907"/>
            </a:xfrm>
            <a:solidFill>
              <a:srgbClr val="3769FF"/>
            </a:solidFill>
          </p:grpSpPr>
          <p:sp>
            <p:nvSpPr>
              <p:cNvPr id="117" name="Freeform: Shape 140">
                <a:extLst>
                  <a:ext uri="{FF2B5EF4-FFF2-40B4-BE49-F238E27FC236}">
                    <a16:creationId xmlns:a16="http://schemas.microsoft.com/office/drawing/2014/main" id="{EC0F98F0-14D0-F71C-D51B-11FFA450BE43}"/>
                  </a:ext>
                </a:extLst>
              </p:cNvPr>
              <p:cNvSpPr/>
              <p:nvPr/>
            </p:nvSpPr>
            <p:spPr bwMode="gray">
              <a:xfrm>
                <a:off x="9767456" y="4331373"/>
                <a:ext cx="70454" cy="140907"/>
              </a:xfrm>
              <a:custGeom>
                <a:avLst/>
                <a:gdLst>
                  <a:gd name="connsiteX0" fmla="*/ 35227 w 70453"/>
                  <a:gd name="connsiteY0" fmla="*/ 70454 h 140907"/>
                  <a:gd name="connsiteX1" fmla="*/ 73976 w 70453"/>
                  <a:gd name="connsiteY1" fmla="*/ 70454 h 140907"/>
                  <a:gd name="connsiteX2" fmla="*/ 73976 w 70453"/>
                  <a:gd name="connsiteY2" fmla="*/ 140907 h 140907"/>
                  <a:gd name="connsiteX3" fmla="*/ 61647 w 70453"/>
                  <a:gd name="connsiteY3" fmla="*/ 140907 h 140907"/>
                  <a:gd name="connsiteX4" fmla="*/ 56363 w 70453"/>
                  <a:gd name="connsiteY4" fmla="*/ 130339 h 140907"/>
                  <a:gd name="connsiteX5" fmla="*/ 31704 w 70453"/>
                  <a:gd name="connsiteY5" fmla="*/ 142669 h 140907"/>
                  <a:gd name="connsiteX6" fmla="*/ 0 w 70453"/>
                  <a:gd name="connsiteY6" fmla="*/ 107442 h 140907"/>
                  <a:gd name="connsiteX7" fmla="*/ 0 w 70453"/>
                  <a:gd name="connsiteY7" fmla="*/ 35227 h 140907"/>
                  <a:gd name="connsiteX8" fmla="*/ 35227 w 70453"/>
                  <a:gd name="connsiteY8" fmla="*/ 0 h 140907"/>
                  <a:gd name="connsiteX9" fmla="*/ 70454 w 70453"/>
                  <a:gd name="connsiteY9" fmla="*/ 38749 h 140907"/>
                  <a:gd name="connsiteX10" fmla="*/ 70454 w 70453"/>
                  <a:gd name="connsiteY10" fmla="*/ 47556 h 140907"/>
                  <a:gd name="connsiteX11" fmla="*/ 47556 w 70453"/>
                  <a:gd name="connsiteY11" fmla="*/ 47556 h 140907"/>
                  <a:gd name="connsiteX12" fmla="*/ 33465 w 70453"/>
                  <a:gd name="connsiteY12" fmla="*/ 21136 h 140907"/>
                  <a:gd name="connsiteX13" fmla="*/ 22897 w 70453"/>
                  <a:gd name="connsiteY13" fmla="*/ 36988 h 140907"/>
                  <a:gd name="connsiteX14" fmla="*/ 22897 w 70453"/>
                  <a:gd name="connsiteY14" fmla="*/ 109203 h 140907"/>
                  <a:gd name="connsiteX15" fmla="*/ 33465 w 70453"/>
                  <a:gd name="connsiteY15" fmla="*/ 123294 h 140907"/>
                  <a:gd name="connsiteX16" fmla="*/ 45795 w 70453"/>
                  <a:gd name="connsiteY16" fmla="*/ 103919 h 140907"/>
                  <a:gd name="connsiteX17" fmla="*/ 45795 w 70453"/>
                  <a:gd name="connsiteY17" fmla="*/ 89828 h 140907"/>
                  <a:gd name="connsiteX18" fmla="*/ 35227 w 70453"/>
                  <a:gd name="connsiteY18" fmla="*/ 89828 h 140907"/>
                  <a:gd name="connsiteX19" fmla="*/ 35227 w 70453"/>
                  <a:gd name="connsiteY19" fmla="*/ 70454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53" h="140907">
                    <a:moveTo>
                      <a:pt x="35227" y="70454"/>
                    </a:moveTo>
                    <a:lnTo>
                      <a:pt x="73976" y="70454"/>
                    </a:lnTo>
                    <a:lnTo>
                      <a:pt x="73976" y="140907"/>
                    </a:lnTo>
                    <a:lnTo>
                      <a:pt x="61647" y="140907"/>
                    </a:lnTo>
                    <a:lnTo>
                      <a:pt x="56363" y="130339"/>
                    </a:lnTo>
                    <a:cubicBezTo>
                      <a:pt x="49317" y="139146"/>
                      <a:pt x="44033" y="142669"/>
                      <a:pt x="31704" y="142669"/>
                    </a:cubicBezTo>
                    <a:cubicBezTo>
                      <a:pt x="12330" y="142669"/>
                      <a:pt x="0" y="128578"/>
                      <a:pt x="0" y="107442"/>
                    </a:cubicBezTo>
                    <a:lnTo>
                      <a:pt x="0" y="35227"/>
                    </a:lnTo>
                    <a:cubicBezTo>
                      <a:pt x="0" y="15852"/>
                      <a:pt x="12330" y="0"/>
                      <a:pt x="35227" y="0"/>
                    </a:cubicBezTo>
                    <a:cubicBezTo>
                      <a:pt x="59885" y="0"/>
                      <a:pt x="70454" y="17613"/>
                      <a:pt x="70454" y="38749"/>
                    </a:cubicBezTo>
                    <a:lnTo>
                      <a:pt x="70454" y="47556"/>
                    </a:lnTo>
                    <a:lnTo>
                      <a:pt x="47556" y="47556"/>
                    </a:lnTo>
                    <a:cubicBezTo>
                      <a:pt x="47556" y="26420"/>
                      <a:pt x="44033" y="21136"/>
                      <a:pt x="33465" y="21136"/>
                    </a:cubicBezTo>
                    <a:cubicBezTo>
                      <a:pt x="28182" y="21136"/>
                      <a:pt x="22897" y="24659"/>
                      <a:pt x="22897" y="36988"/>
                    </a:cubicBezTo>
                    <a:lnTo>
                      <a:pt x="22897" y="109203"/>
                    </a:lnTo>
                    <a:cubicBezTo>
                      <a:pt x="22897" y="118010"/>
                      <a:pt x="26420" y="123294"/>
                      <a:pt x="33465" y="123294"/>
                    </a:cubicBezTo>
                    <a:cubicBezTo>
                      <a:pt x="44033" y="123294"/>
                      <a:pt x="45795" y="118010"/>
                      <a:pt x="45795" y="103919"/>
                    </a:cubicBezTo>
                    <a:lnTo>
                      <a:pt x="45795" y="89828"/>
                    </a:lnTo>
                    <a:lnTo>
                      <a:pt x="35227" y="89828"/>
                    </a:lnTo>
                    <a:lnTo>
                      <a:pt x="35227" y="70454"/>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Shape 141">
                <a:extLst>
                  <a:ext uri="{FF2B5EF4-FFF2-40B4-BE49-F238E27FC236}">
                    <a16:creationId xmlns:a16="http://schemas.microsoft.com/office/drawing/2014/main" id="{7CEBB553-C38D-4037-A022-41270DD42771}"/>
                  </a:ext>
                </a:extLst>
              </p:cNvPr>
              <p:cNvSpPr/>
              <p:nvPr/>
            </p:nvSpPr>
            <p:spPr bwMode="gray">
              <a:xfrm>
                <a:off x="9859046" y="4333134"/>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29942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2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29942" y="88067"/>
                    </a:moveTo>
                    <a:lnTo>
                      <a:pt x="49317" y="88067"/>
                    </a:lnTo>
                    <a:lnTo>
                      <a:pt x="40511" y="28181"/>
                    </a:lnTo>
                    <a:lnTo>
                      <a:pt x="40511" y="28181"/>
                    </a:lnTo>
                    <a:lnTo>
                      <a:pt x="29942" y="8806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9" name="Graphic 453">
              <a:extLst>
                <a:ext uri="{FF2B5EF4-FFF2-40B4-BE49-F238E27FC236}">
                  <a16:creationId xmlns:a16="http://schemas.microsoft.com/office/drawing/2014/main" id="{B943CF2D-32D6-82C7-7B89-62E93F2BBD9A}"/>
                </a:ext>
              </a:extLst>
            </p:cNvPr>
            <p:cNvGrpSpPr/>
            <p:nvPr/>
          </p:nvGrpSpPr>
          <p:grpSpPr bwMode="gray">
            <a:xfrm>
              <a:off x="9783180" y="5451433"/>
              <a:ext cx="135898" cy="135852"/>
              <a:chOff x="10137338" y="5092271"/>
              <a:chExt cx="140907" cy="140907"/>
            </a:xfrm>
            <a:solidFill>
              <a:srgbClr val="3769FF"/>
            </a:solidFill>
          </p:grpSpPr>
          <p:sp>
            <p:nvSpPr>
              <p:cNvPr id="120" name="Freeform: Shape 143">
                <a:extLst>
                  <a:ext uri="{FF2B5EF4-FFF2-40B4-BE49-F238E27FC236}">
                    <a16:creationId xmlns:a16="http://schemas.microsoft.com/office/drawing/2014/main" id="{738CA545-79BB-CCD7-8907-0E9BF937E402}"/>
                  </a:ext>
                </a:extLst>
              </p:cNvPr>
              <p:cNvSpPr/>
              <p:nvPr/>
            </p:nvSpPr>
            <p:spPr bwMode="gray">
              <a:xfrm>
                <a:off x="10137338" y="5092271"/>
                <a:ext cx="52840" cy="123294"/>
              </a:xfrm>
              <a:custGeom>
                <a:avLst/>
                <a:gdLst>
                  <a:gd name="connsiteX0" fmla="*/ 0 w 52840"/>
                  <a:gd name="connsiteY0" fmla="*/ 139146 h 123293"/>
                  <a:gd name="connsiteX1" fmla="*/ 0 w 52840"/>
                  <a:gd name="connsiteY1" fmla="*/ 0 h 123293"/>
                  <a:gd name="connsiteX2" fmla="*/ 66931 w 52840"/>
                  <a:gd name="connsiteY2" fmla="*/ 0 h 123293"/>
                  <a:gd name="connsiteX3" fmla="*/ 66931 w 52840"/>
                  <a:gd name="connsiteY3" fmla="*/ 21136 h 123293"/>
                  <a:gd name="connsiteX4" fmla="*/ 24659 w 52840"/>
                  <a:gd name="connsiteY4" fmla="*/ 21136 h 123293"/>
                  <a:gd name="connsiteX5" fmla="*/ 24659 w 52840"/>
                  <a:gd name="connsiteY5" fmla="*/ 56363 h 123293"/>
                  <a:gd name="connsiteX6" fmla="*/ 56363 w 52840"/>
                  <a:gd name="connsiteY6" fmla="*/ 56363 h 123293"/>
                  <a:gd name="connsiteX7" fmla="*/ 56363 w 52840"/>
                  <a:gd name="connsiteY7" fmla="*/ 77499 h 123293"/>
                  <a:gd name="connsiteX8" fmla="*/ 24659 w 52840"/>
                  <a:gd name="connsiteY8" fmla="*/ 77499 h 123293"/>
                  <a:gd name="connsiteX9" fmla="*/ 24659 w 52840"/>
                  <a:gd name="connsiteY9" fmla="*/ 139146 h 123293"/>
                  <a:gd name="connsiteX10" fmla="*/ 0 w 52840"/>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40" h="123293">
                    <a:moveTo>
                      <a:pt x="0" y="139146"/>
                    </a:moveTo>
                    <a:lnTo>
                      <a:pt x="0" y="0"/>
                    </a:lnTo>
                    <a:lnTo>
                      <a:pt x="66931" y="0"/>
                    </a:lnTo>
                    <a:lnTo>
                      <a:pt x="66931" y="21136"/>
                    </a:lnTo>
                    <a:lnTo>
                      <a:pt x="24659" y="21136"/>
                    </a:lnTo>
                    <a:lnTo>
                      <a:pt x="24659" y="56363"/>
                    </a:lnTo>
                    <a:lnTo>
                      <a:pt x="56363" y="56363"/>
                    </a:lnTo>
                    <a:lnTo>
                      <a:pt x="56363" y="77499"/>
                    </a:lnTo>
                    <a:lnTo>
                      <a:pt x="24659" y="77499"/>
                    </a:lnTo>
                    <a:lnTo>
                      <a:pt x="24659"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Shape 144">
                <a:extLst>
                  <a:ext uri="{FF2B5EF4-FFF2-40B4-BE49-F238E27FC236}">
                    <a16:creationId xmlns:a16="http://schemas.microsoft.com/office/drawing/2014/main" id="{9A38C8B7-B9DE-6EB2-3D86-6721DF25A0F7}"/>
                  </a:ext>
                </a:extLst>
              </p:cNvPr>
              <p:cNvSpPr/>
              <p:nvPr/>
            </p:nvSpPr>
            <p:spPr bwMode="gray">
              <a:xfrm>
                <a:off x="10223643" y="5092271"/>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2" name="Graphic 453">
              <a:extLst>
                <a:ext uri="{FF2B5EF4-FFF2-40B4-BE49-F238E27FC236}">
                  <a16:creationId xmlns:a16="http://schemas.microsoft.com/office/drawing/2014/main" id="{24B1108A-142F-152F-58F0-FCBB2F934DBC}"/>
                </a:ext>
              </a:extLst>
            </p:cNvPr>
            <p:cNvGrpSpPr/>
            <p:nvPr/>
          </p:nvGrpSpPr>
          <p:grpSpPr bwMode="gray">
            <a:xfrm>
              <a:off x="9837121" y="2963890"/>
              <a:ext cx="135898" cy="118871"/>
              <a:chOff x="10188416" y="2772588"/>
              <a:chExt cx="140907" cy="123294"/>
            </a:xfrm>
            <a:solidFill>
              <a:srgbClr val="3769FF"/>
            </a:solidFill>
          </p:grpSpPr>
          <p:sp>
            <p:nvSpPr>
              <p:cNvPr id="123" name="Freeform: Shape 149">
                <a:extLst>
                  <a:ext uri="{FF2B5EF4-FFF2-40B4-BE49-F238E27FC236}">
                    <a16:creationId xmlns:a16="http://schemas.microsoft.com/office/drawing/2014/main" id="{D28FBC60-2942-1C7E-0839-335EAF7D88E0}"/>
                  </a:ext>
                </a:extLst>
              </p:cNvPr>
              <p:cNvSpPr/>
              <p:nvPr/>
            </p:nvSpPr>
            <p:spPr bwMode="gray">
              <a:xfrm>
                <a:off x="10188416" y="2772588"/>
                <a:ext cx="70454" cy="123294"/>
              </a:xfrm>
              <a:custGeom>
                <a:avLst/>
                <a:gdLst>
                  <a:gd name="connsiteX0" fmla="*/ 0 w 70453"/>
                  <a:gd name="connsiteY0" fmla="*/ 139146 h 123293"/>
                  <a:gd name="connsiteX1" fmla="*/ 0 w 70453"/>
                  <a:gd name="connsiteY1" fmla="*/ 0 h 123293"/>
                  <a:gd name="connsiteX2" fmla="*/ 35227 w 70453"/>
                  <a:gd name="connsiteY2" fmla="*/ 0 h 123293"/>
                  <a:gd name="connsiteX3" fmla="*/ 79260 w 70453"/>
                  <a:gd name="connsiteY3" fmla="*/ 40511 h 123293"/>
                  <a:gd name="connsiteX4" fmla="*/ 35227 w 70453"/>
                  <a:gd name="connsiteY4" fmla="*/ 81022 h 123293"/>
                  <a:gd name="connsiteX5" fmla="*/ 24659 w 70453"/>
                  <a:gd name="connsiteY5" fmla="*/ 81022 h 123293"/>
                  <a:gd name="connsiteX6" fmla="*/ 24659 w 70453"/>
                  <a:gd name="connsiteY6" fmla="*/ 139146 h 123293"/>
                  <a:gd name="connsiteX7" fmla="*/ 0 w 70453"/>
                  <a:gd name="connsiteY7" fmla="*/ 139146 h 123293"/>
                  <a:gd name="connsiteX8" fmla="*/ 24659 w 70453"/>
                  <a:gd name="connsiteY8" fmla="*/ 61647 h 123293"/>
                  <a:gd name="connsiteX9" fmla="*/ 33465 w 70453"/>
                  <a:gd name="connsiteY9" fmla="*/ 61647 h 123293"/>
                  <a:gd name="connsiteX10" fmla="*/ 54602 w 70453"/>
                  <a:gd name="connsiteY10" fmla="*/ 40511 h 123293"/>
                  <a:gd name="connsiteX11" fmla="*/ 33465 w 70453"/>
                  <a:gd name="connsiteY11" fmla="*/ 19375 h 123293"/>
                  <a:gd name="connsiteX12" fmla="*/ 24659 w 70453"/>
                  <a:gd name="connsiteY12" fmla="*/ 19375 h 123293"/>
                  <a:gd name="connsiteX13" fmla="*/ 24659 w 70453"/>
                  <a:gd name="connsiteY13"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139146"/>
                    </a:moveTo>
                    <a:lnTo>
                      <a:pt x="0" y="0"/>
                    </a:lnTo>
                    <a:lnTo>
                      <a:pt x="35227" y="0"/>
                    </a:lnTo>
                    <a:cubicBezTo>
                      <a:pt x="65170" y="0"/>
                      <a:pt x="79260" y="10568"/>
                      <a:pt x="79260" y="40511"/>
                    </a:cubicBezTo>
                    <a:cubicBezTo>
                      <a:pt x="79260" y="70454"/>
                      <a:pt x="65170" y="81022"/>
                      <a:pt x="35227" y="81022"/>
                    </a:cubicBezTo>
                    <a:lnTo>
                      <a:pt x="24659" y="81022"/>
                    </a:lnTo>
                    <a:lnTo>
                      <a:pt x="24659" y="139146"/>
                    </a:lnTo>
                    <a:lnTo>
                      <a:pt x="0" y="139146"/>
                    </a:lnTo>
                    <a:close/>
                    <a:moveTo>
                      <a:pt x="24659" y="61647"/>
                    </a:moveTo>
                    <a:lnTo>
                      <a:pt x="33465" y="61647"/>
                    </a:lnTo>
                    <a:cubicBezTo>
                      <a:pt x="49318" y="61647"/>
                      <a:pt x="54602" y="56363"/>
                      <a:pt x="54602" y="40511"/>
                    </a:cubicBezTo>
                    <a:cubicBezTo>
                      <a:pt x="54602" y="24659"/>
                      <a:pt x="49318" y="19375"/>
                      <a:pt x="33465" y="19375"/>
                    </a:cubicBezTo>
                    <a:lnTo>
                      <a:pt x="24659" y="19375"/>
                    </a:lnTo>
                    <a:lnTo>
                      <a:pt x="24659" y="6164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Freeform: Shape 150">
                <a:extLst>
                  <a:ext uri="{FF2B5EF4-FFF2-40B4-BE49-F238E27FC236}">
                    <a16:creationId xmlns:a16="http://schemas.microsoft.com/office/drawing/2014/main" id="{3524567D-DEC2-C373-5048-453653EC8905}"/>
                  </a:ext>
                </a:extLst>
              </p:cNvPr>
              <p:cNvSpPr/>
              <p:nvPr/>
            </p:nvSpPr>
            <p:spPr bwMode="gray">
              <a:xfrm>
                <a:off x="10262393" y="2772588"/>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29942 w 70453"/>
                  <a:gd name="connsiteY9" fmla="*/ 88067 h 123293"/>
                  <a:gd name="connsiteX10" fmla="*/ 49317 w 70453"/>
                  <a:gd name="connsiteY10" fmla="*/ 88067 h 123293"/>
                  <a:gd name="connsiteX11" fmla="*/ 40511 w 70453"/>
                  <a:gd name="connsiteY11" fmla="*/ 28182 h 123293"/>
                  <a:gd name="connsiteX12" fmla="*/ 40511 w 70453"/>
                  <a:gd name="connsiteY12" fmla="*/ 28182 h 123293"/>
                  <a:gd name="connsiteX13" fmla="*/ 29942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29942" y="88067"/>
                    </a:moveTo>
                    <a:lnTo>
                      <a:pt x="49317" y="88067"/>
                    </a:lnTo>
                    <a:lnTo>
                      <a:pt x="40511" y="28182"/>
                    </a:lnTo>
                    <a:lnTo>
                      <a:pt x="40511" y="28182"/>
                    </a:lnTo>
                    <a:lnTo>
                      <a:pt x="29942" y="8806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5" name="Graphic 453">
              <a:extLst>
                <a:ext uri="{FF2B5EF4-FFF2-40B4-BE49-F238E27FC236}">
                  <a16:creationId xmlns:a16="http://schemas.microsoft.com/office/drawing/2014/main" id="{A1D9FBA7-1228-739B-105F-383498654ACB}"/>
                </a:ext>
              </a:extLst>
            </p:cNvPr>
            <p:cNvGrpSpPr/>
            <p:nvPr/>
          </p:nvGrpSpPr>
          <p:grpSpPr bwMode="gray">
            <a:xfrm>
              <a:off x="9918452" y="3589989"/>
              <a:ext cx="135898" cy="118871"/>
              <a:chOff x="10318755" y="3362636"/>
              <a:chExt cx="140907" cy="123294"/>
            </a:xfrm>
            <a:solidFill>
              <a:srgbClr val="3769FF"/>
            </a:solidFill>
          </p:grpSpPr>
          <p:sp>
            <p:nvSpPr>
              <p:cNvPr id="126" name="Freeform: Shape 152">
                <a:extLst>
                  <a:ext uri="{FF2B5EF4-FFF2-40B4-BE49-F238E27FC236}">
                    <a16:creationId xmlns:a16="http://schemas.microsoft.com/office/drawing/2014/main" id="{F1A780C1-9637-E490-7350-7C28ABC9D1FA}"/>
                  </a:ext>
                </a:extLst>
              </p:cNvPr>
              <p:cNvSpPr/>
              <p:nvPr/>
            </p:nvSpPr>
            <p:spPr bwMode="gray">
              <a:xfrm>
                <a:off x="10318755" y="3362636"/>
                <a:ext cx="70454" cy="123294"/>
              </a:xfrm>
              <a:custGeom>
                <a:avLst/>
                <a:gdLst>
                  <a:gd name="connsiteX0" fmla="*/ 59886 w 70453"/>
                  <a:gd name="connsiteY0" fmla="*/ 0 h 123293"/>
                  <a:gd name="connsiteX1" fmla="*/ 82783 w 70453"/>
                  <a:gd name="connsiteY1" fmla="*/ 0 h 123293"/>
                  <a:gd name="connsiteX2" fmla="*/ 52840 w 70453"/>
                  <a:gd name="connsiteY2" fmla="*/ 139146 h 123293"/>
                  <a:gd name="connsiteX3" fmla="*/ 29943 w 70453"/>
                  <a:gd name="connsiteY3" fmla="*/ 139146 h 123293"/>
                  <a:gd name="connsiteX4" fmla="*/ 0 w 70453"/>
                  <a:gd name="connsiteY4" fmla="*/ 0 h 123293"/>
                  <a:gd name="connsiteX5" fmla="*/ 22898 w 70453"/>
                  <a:gd name="connsiteY5" fmla="*/ 0 h 123293"/>
                  <a:gd name="connsiteX6" fmla="*/ 40511 w 70453"/>
                  <a:gd name="connsiteY6" fmla="*/ 96874 h 123293"/>
                  <a:gd name="connsiteX7" fmla="*/ 40511 w 70453"/>
                  <a:gd name="connsiteY7" fmla="*/ 96874 h 123293"/>
                  <a:gd name="connsiteX8" fmla="*/ 59886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59886" y="0"/>
                    </a:moveTo>
                    <a:lnTo>
                      <a:pt x="82783" y="0"/>
                    </a:lnTo>
                    <a:lnTo>
                      <a:pt x="52840" y="139146"/>
                    </a:lnTo>
                    <a:lnTo>
                      <a:pt x="29943" y="139146"/>
                    </a:lnTo>
                    <a:lnTo>
                      <a:pt x="0" y="0"/>
                    </a:lnTo>
                    <a:lnTo>
                      <a:pt x="22898" y="0"/>
                    </a:lnTo>
                    <a:lnTo>
                      <a:pt x="40511" y="96874"/>
                    </a:lnTo>
                    <a:lnTo>
                      <a:pt x="40511" y="96874"/>
                    </a:lnTo>
                    <a:lnTo>
                      <a:pt x="59886"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Freeform: Shape 153">
                <a:extLst>
                  <a:ext uri="{FF2B5EF4-FFF2-40B4-BE49-F238E27FC236}">
                    <a16:creationId xmlns:a16="http://schemas.microsoft.com/office/drawing/2014/main" id="{66D5AAC5-7697-F4D9-677A-AE7347B8FE39}"/>
                  </a:ext>
                </a:extLst>
              </p:cNvPr>
              <p:cNvSpPr/>
              <p:nvPr/>
            </p:nvSpPr>
            <p:spPr bwMode="gray">
              <a:xfrm>
                <a:off x="10392732" y="3362636"/>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6420 w 70453"/>
                  <a:gd name="connsiteY7" fmla="*/ 107442 h 123293"/>
                  <a:gd name="connsiteX8" fmla="*/ 22897 w 70453"/>
                  <a:gd name="connsiteY8" fmla="*/ 139146 h 123293"/>
                  <a:gd name="connsiteX9" fmla="*/ 29943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3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6420" y="107442"/>
                    </a:lnTo>
                    <a:lnTo>
                      <a:pt x="22897" y="139146"/>
                    </a:lnTo>
                    <a:close/>
                    <a:moveTo>
                      <a:pt x="29943" y="86306"/>
                    </a:moveTo>
                    <a:lnTo>
                      <a:pt x="49317" y="86306"/>
                    </a:lnTo>
                    <a:lnTo>
                      <a:pt x="40511" y="26420"/>
                    </a:lnTo>
                    <a:lnTo>
                      <a:pt x="40511" y="26420"/>
                    </a:lnTo>
                    <a:lnTo>
                      <a:pt x="29943" y="8630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8" name="Graphic 453">
              <a:extLst>
                <a:ext uri="{FF2B5EF4-FFF2-40B4-BE49-F238E27FC236}">
                  <a16:creationId xmlns:a16="http://schemas.microsoft.com/office/drawing/2014/main" id="{64DE6E6C-7743-CDD5-2D97-4CE3124E575E}"/>
                </a:ext>
              </a:extLst>
            </p:cNvPr>
            <p:cNvGrpSpPr/>
            <p:nvPr/>
          </p:nvGrpSpPr>
          <p:grpSpPr bwMode="gray">
            <a:xfrm>
              <a:off x="9883279" y="3975989"/>
              <a:ext cx="152886" cy="135852"/>
              <a:chOff x="10264154" y="3697291"/>
              <a:chExt cx="158521" cy="140907"/>
            </a:xfrm>
            <a:solidFill>
              <a:srgbClr val="3769FF"/>
            </a:solidFill>
          </p:grpSpPr>
          <p:sp>
            <p:nvSpPr>
              <p:cNvPr id="129" name="Freeform: Shape 155">
                <a:extLst>
                  <a:ext uri="{FF2B5EF4-FFF2-40B4-BE49-F238E27FC236}">
                    <a16:creationId xmlns:a16="http://schemas.microsoft.com/office/drawing/2014/main" id="{BE6CC852-B926-7513-28A9-644AF83C5020}"/>
                  </a:ext>
                </a:extLst>
              </p:cNvPr>
              <p:cNvSpPr/>
              <p:nvPr/>
            </p:nvSpPr>
            <p:spPr bwMode="gray">
              <a:xfrm>
                <a:off x="10264154" y="3700813"/>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0" name="Freeform: Shape 156">
                <a:extLst>
                  <a:ext uri="{FF2B5EF4-FFF2-40B4-BE49-F238E27FC236}">
                    <a16:creationId xmlns:a16="http://schemas.microsoft.com/office/drawing/2014/main" id="{7B46F636-CA68-B9C7-716F-F8BF23D8EC55}"/>
                  </a:ext>
                </a:extLst>
              </p:cNvPr>
              <p:cNvSpPr/>
              <p:nvPr/>
            </p:nvSpPr>
            <p:spPr bwMode="gray">
              <a:xfrm>
                <a:off x="10361028" y="3697291"/>
                <a:ext cx="70454" cy="140907"/>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4 w 70453"/>
                  <a:gd name="connsiteY8" fmla="*/ 91590 h 140907"/>
                  <a:gd name="connsiteX9" fmla="*/ 72214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4 w 70453"/>
                  <a:gd name="connsiteY14" fmla="*/ 38749 h 140907"/>
                  <a:gd name="connsiteX15" fmla="*/ 72214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4" y="91590"/>
                    </a:lnTo>
                    <a:lnTo>
                      <a:pt x="72214" y="107442"/>
                    </a:lnTo>
                    <a:cubicBezTo>
                      <a:pt x="72214" y="126816"/>
                      <a:pt x="59885" y="142669"/>
                      <a:pt x="36988" y="142669"/>
                    </a:cubicBezTo>
                    <a:cubicBezTo>
                      <a:pt x="12329" y="142669"/>
                      <a:pt x="0" y="126816"/>
                      <a:pt x="0" y="107442"/>
                    </a:cubicBezTo>
                    <a:lnTo>
                      <a:pt x="0" y="35227"/>
                    </a:lnTo>
                    <a:cubicBezTo>
                      <a:pt x="0" y="15852"/>
                      <a:pt x="12329" y="0"/>
                      <a:pt x="36988" y="0"/>
                    </a:cubicBezTo>
                    <a:cubicBezTo>
                      <a:pt x="61647" y="0"/>
                      <a:pt x="72214" y="17613"/>
                      <a:pt x="72214" y="38749"/>
                    </a:cubicBezTo>
                    <a:lnTo>
                      <a:pt x="72214" y="49318"/>
                    </a:lnTo>
                    <a:lnTo>
                      <a:pt x="47556" y="4931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1" name="Freeform: Shape 158">
              <a:extLst>
                <a:ext uri="{FF2B5EF4-FFF2-40B4-BE49-F238E27FC236}">
                  <a16:creationId xmlns:a16="http://schemas.microsoft.com/office/drawing/2014/main" id="{5039A079-D587-C7BC-82E6-A380690EFAEA}"/>
                </a:ext>
              </a:extLst>
            </p:cNvPr>
            <p:cNvSpPr/>
            <p:nvPr/>
          </p:nvSpPr>
          <p:spPr bwMode="gray">
            <a:xfrm>
              <a:off x="9529926" y="3518522"/>
              <a:ext cx="118911" cy="118871"/>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7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8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7" y="0"/>
                  </a:lnTo>
                  <a:lnTo>
                    <a:pt x="123294" y="0"/>
                  </a:lnTo>
                  <a:lnTo>
                    <a:pt x="98635" y="139146"/>
                  </a:lnTo>
                  <a:lnTo>
                    <a:pt x="79260" y="139146"/>
                  </a:lnTo>
                  <a:lnTo>
                    <a:pt x="61647" y="47556"/>
                  </a:lnTo>
                  <a:lnTo>
                    <a:pt x="61647" y="47556"/>
                  </a:lnTo>
                  <a:lnTo>
                    <a:pt x="45795" y="139146"/>
                  </a:lnTo>
                  <a:lnTo>
                    <a:pt x="26420" y="139146"/>
                  </a:lnTo>
                  <a:lnTo>
                    <a:pt x="0" y="0"/>
                  </a:lnTo>
                  <a:lnTo>
                    <a:pt x="22898" y="0"/>
                  </a:lnTo>
                  <a:lnTo>
                    <a:pt x="36988" y="89828"/>
                  </a:lnTo>
                  <a:lnTo>
                    <a:pt x="36988" y="89828"/>
                  </a:lnTo>
                  <a:lnTo>
                    <a:pt x="51079" y="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2" name="Freeform: Shape 159">
              <a:extLst>
                <a:ext uri="{FF2B5EF4-FFF2-40B4-BE49-F238E27FC236}">
                  <a16:creationId xmlns:a16="http://schemas.microsoft.com/office/drawing/2014/main" id="{BD732E5B-C26A-127C-777D-E041265BFDBA}"/>
                </a:ext>
              </a:extLst>
            </p:cNvPr>
            <p:cNvSpPr/>
            <p:nvPr/>
          </p:nvSpPr>
          <p:spPr bwMode="gray">
            <a:xfrm>
              <a:off x="9652234" y="3518522"/>
              <a:ext cx="67950" cy="118871"/>
            </a:xfrm>
            <a:custGeom>
              <a:avLst/>
              <a:gdLst>
                <a:gd name="connsiteX0" fmla="*/ 61647 w 70453"/>
                <a:gd name="connsiteY0" fmla="*/ 0 h 123293"/>
                <a:gd name="connsiteX1" fmla="*/ 84544 w 70453"/>
                <a:gd name="connsiteY1" fmla="*/ 0 h 123293"/>
                <a:gd name="connsiteX2" fmla="*/ 54602 w 70453"/>
                <a:gd name="connsiteY2" fmla="*/ 139146 h 123293"/>
                <a:gd name="connsiteX3" fmla="*/ 29942 w 70453"/>
                <a:gd name="connsiteY3" fmla="*/ 139146 h 123293"/>
                <a:gd name="connsiteX4" fmla="*/ 0 w 70453"/>
                <a:gd name="connsiteY4" fmla="*/ 0 h 123293"/>
                <a:gd name="connsiteX5" fmla="*/ 22897 w 70453"/>
                <a:gd name="connsiteY5" fmla="*/ 0 h 123293"/>
                <a:gd name="connsiteX6" fmla="*/ 40511 w 70453"/>
                <a:gd name="connsiteY6" fmla="*/ 96874 h 123293"/>
                <a:gd name="connsiteX7" fmla="*/ 40511 w 70453"/>
                <a:gd name="connsiteY7" fmla="*/ 96874 h 123293"/>
                <a:gd name="connsiteX8" fmla="*/ 61647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61647" y="0"/>
                  </a:moveTo>
                  <a:lnTo>
                    <a:pt x="84544" y="0"/>
                  </a:lnTo>
                  <a:lnTo>
                    <a:pt x="54602" y="139146"/>
                  </a:lnTo>
                  <a:lnTo>
                    <a:pt x="29942" y="139146"/>
                  </a:lnTo>
                  <a:lnTo>
                    <a:pt x="0" y="0"/>
                  </a:lnTo>
                  <a:lnTo>
                    <a:pt x="22897" y="0"/>
                  </a:lnTo>
                  <a:lnTo>
                    <a:pt x="40511" y="96874"/>
                  </a:lnTo>
                  <a:lnTo>
                    <a:pt x="40511" y="96874"/>
                  </a:lnTo>
                  <a:lnTo>
                    <a:pt x="61647" y="0"/>
                  </a:ln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33" name="Graphic 453">
              <a:extLst>
                <a:ext uri="{FF2B5EF4-FFF2-40B4-BE49-F238E27FC236}">
                  <a16:creationId xmlns:a16="http://schemas.microsoft.com/office/drawing/2014/main" id="{B9C74ED4-8EA5-75F3-F554-6D9B1B6FA3EE}"/>
                </a:ext>
              </a:extLst>
            </p:cNvPr>
            <p:cNvGrpSpPr/>
            <p:nvPr/>
          </p:nvGrpSpPr>
          <p:grpSpPr bwMode="gray">
            <a:xfrm>
              <a:off x="9181139" y="3243615"/>
              <a:ext cx="152886" cy="135852"/>
              <a:chOff x="9573709" y="3033266"/>
              <a:chExt cx="158521" cy="140907"/>
            </a:xfrm>
            <a:solidFill>
              <a:srgbClr val="3769FF"/>
            </a:solidFill>
          </p:grpSpPr>
          <p:sp>
            <p:nvSpPr>
              <p:cNvPr id="134" name="Freeform: Shape 164">
                <a:extLst>
                  <a:ext uri="{FF2B5EF4-FFF2-40B4-BE49-F238E27FC236}">
                    <a16:creationId xmlns:a16="http://schemas.microsoft.com/office/drawing/2014/main" id="{DD30A6D1-0B12-6A6C-04C6-FA4F0EAC09EA}"/>
                  </a:ext>
                </a:extLst>
              </p:cNvPr>
              <p:cNvSpPr/>
              <p:nvPr/>
            </p:nvSpPr>
            <p:spPr bwMode="gray">
              <a:xfrm>
                <a:off x="9573709" y="3033266"/>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2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30" y="0"/>
                      <a:pt x="36988" y="0"/>
                    </a:cubicBezTo>
                    <a:cubicBezTo>
                      <a:pt x="61647" y="0"/>
                      <a:pt x="73976" y="15852"/>
                      <a:pt x="73976" y="35227"/>
                    </a:cubicBezTo>
                    <a:lnTo>
                      <a:pt x="73976" y="107442"/>
                    </a:lnTo>
                    <a:cubicBezTo>
                      <a:pt x="73976" y="126816"/>
                      <a:pt x="61647" y="142668"/>
                      <a:pt x="36988" y="142668"/>
                    </a:cubicBezTo>
                    <a:cubicBezTo>
                      <a:pt x="12330" y="142668"/>
                      <a:pt x="0" y="126816"/>
                      <a:pt x="0" y="107442"/>
                    </a:cubicBezTo>
                    <a:lnTo>
                      <a:pt x="0" y="35227"/>
                    </a:lnTo>
                    <a:close/>
                    <a:moveTo>
                      <a:pt x="24659" y="105680"/>
                    </a:moveTo>
                    <a:cubicBezTo>
                      <a:pt x="24659" y="116248"/>
                      <a:pt x="28182" y="121532"/>
                      <a:pt x="36988" y="121532"/>
                    </a:cubicBezTo>
                    <a:cubicBezTo>
                      <a:pt x="45795" y="121532"/>
                      <a:pt x="49317" y="116248"/>
                      <a:pt x="49317" y="105680"/>
                    </a:cubicBezTo>
                    <a:lnTo>
                      <a:pt x="49317" y="35227"/>
                    </a:lnTo>
                    <a:cubicBezTo>
                      <a:pt x="49317" y="24659"/>
                      <a:pt x="45795" y="19375"/>
                      <a:pt x="36988" y="19375"/>
                    </a:cubicBezTo>
                    <a:cubicBezTo>
                      <a:pt x="26420" y="19375"/>
                      <a:pt x="24659" y="24659"/>
                      <a:pt x="24659" y="35227"/>
                    </a:cubicBezTo>
                    <a:lnTo>
                      <a:pt x="24659" y="10568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Freeform: Shape 165">
                <a:extLst>
                  <a:ext uri="{FF2B5EF4-FFF2-40B4-BE49-F238E27FC236}">
                    <a16:creationId xmlns:a16="http://schemas.microsoft.com/office/drawing/2014/main" id="{1360774E-B08E-E0F8-1862-542F4E8CDE79}"/>
                  </a:ext>
                </a:extLst>
              </p:cNvPr>
              <p:cNvSpPr/>
              <p:nvPr/>
            </p:nvSpPr>
            <p:spPr bwMode="gray">
              <a:xfrm>
                <a:off x="9670583" y="3035027"/>
                <a:ext cx="70454" cy="123294"/>
              </a:xfrm>
              <a:custGeom>
                <a:avLst/>
                <a:gdLst>
                  <a:gd name="connsiteX0" fmla="*/ 0 w 70453"/>
                  <a:gd name="connsiteY0" fmla="*/ 139146 h 123293"/>
                  <a:gd name="connsiteX1" fmla="*/ 0 w 70453"/>
                  <a:gd name="connsiteY1" fmla="*/ 0 h 123293"/>
                  <a:gd name="connsiteX2" fmla="*/ 24659 w 70453"/>
                  <a:gd name="connsiteY2" fmla="*/ 0 h 123293"/>
                  <a:gd name="connsiteX3" fmla="*/ 24659 w 70453"/>
                  <a:gd name="connsiteY3" fmla="*/ 56363 h 123293"/>
                  <a:gd name="connsiteX4" fmla="*/ 51079 w 70453"/>
                  <a:gd name="connsiteY4" fmla="*/ 56363 h 123293"/>
                  <a:gd name="connsiteX5" fmla="*/ 51079 w 70453"/>
                  <a:gd name="connsiteY5" fmla="*/ 0 h 123293"/>
                  <a:gd name="connsiteX6" fmla="*/ 75737 w 70453"/>
                  <a:gd name="connsiteY6" fmla="*/ 0 h 123293"/>
                  <a:gd name="connsiteX7" fmla="*/ 75737 w 70453"/>
                  <a:gd name="connsiteY7" fmla="*/ 139146 h 123293"/>
                  <a:gd name="connsiteX8" fmla="*/ 51079 w 70453"/>
                  <a:gd name="connsiteY8" fmla="*/ 139146 h 123293"/>
                  <a:gd name="connsiteX9" fmla="*/ 51079 w 70453"/>
                  <a:gd name="connsiteY9" fmla="*/ 77499 h 123293"/>
                  <a:gd name="connsiteX10" fmla="*/ 24659 w 70453"/>
                  <a:gd name="connsiteY10" fmla="*/ 77499 h 123293"/>
                  <a:gd name="connsiteX11" fmla="*/ 24659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4659" y="0"/>
                    </a:lnTo>
                    <a:lnTo>
                      <a:pt x="24659" y="56363"/>
                    </a:lnTo>
                    <a:lnTo>
                      <a:pt x="51079" y="56363"/>
                    </a:lnTo>
                    <a:lnTo>
                      <a:pt x="51079" y="0"/>
                    </a:lnTo>
                    <a:lnTo>
                      <a:pt x="75737" y="0"/>
                    </a:lnTo>
                    <a:lnTo>
                      <a:pt x="75737" y="139146"/>
                    </a:lnTo>
                    <a:lnTo>
                      <a:pt x="51079" y="139146"/>
                    </a:lnTo>
                    <a:lnTo>
                      <a:pt x="51079" y="77499"/>
                    </a:lnTo>
                    <a:lnTo>
                      <a:pt x="24659" y="77499"/>
                    </a:lnTo>
                    <a:lnTo>
                      <a:pt x="24659" y="139146"/>
                    </a:lnTo>
                    <a:lnTo>
                      <a:pt x="0" y="13914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6" name="Graphic 453">
              <a:extLst>
                <a:ext uri="{FF2B5EF4-FFF2-40B4-BE49-F238E27FC236}">
                  <a16:creationId xmlns:a16="http://schemas.microsoft.com/office/drawing/2014/main" id="{DBCE1F93-20F7-753B-53AE-6EC5FFA5A2E3}"/>
                </a:ext>
              </a:extLst>
            </p:cNvPr>
            <p:cNvGrpSpPr/>
            <p:nvPr/>
          </p:nvGrpSpPr>
          <p:grpSpPr bwMode="gray">
            <a:xfrm>
              <a:off x="10629262" y="1659561"/>
              <a:ext cx="169873" cy="135852"/>
              <a:chOff x="11097268" y="1685841"/>
              <a:chExt cx="176134" cy="140907"/>
            </a:xfrm>
            <a:solidFill>
              <a:srgbClr val="3769FF"/>
            </a:solidFill>
          </p:grpSpPr>
          <p:sp>
            <p:nvSpPr>
              <p:cNvPr id="137" name="Freeform: Shape 167">
                <a:extLst>
                  <a:ext uri="{FF2B5EF4-FFF2-40B4-BE49-F238E27FC236}">
                    <a16:creationId xmlns:a16="http://schemas.microsoft.com/office/drawing/2014/main" id="{ADD57BD0-2955-4018-91D3-48A80B8302CA}"/>
                  </a:ext>
                </a:extLst>
              </p:cNvPr>
              <p:cNvSpPr/>
              <p:nvPr/>
            </p:nvSpPr>
            <p:spPr bwMode="gray">
              <a:xfrm>
                <a:off x="11097268" y="1685841"/>
                <a:ext cx="88067" cy="140907"/>
              </a:xfrm>
              <a:custGeom>
                <a:avLst/>
                <a:gdLst>
                  <a:gd name="connsiteX0" fmla="*/ 96874 w 88066"/>
                  <a:gd name="connsiteY0" fmla="*/ 0 h 140907"/>
                  <a:gd name="connsiteX1" fmla="*/ 96874 w 88066"/>
                  <a:gd name="connsiteY1" fmla="*/ 140907 h 140907"/>
                  <a:gd name="connsiteX2" fmla="*/ 75737 w 88066"/>
                  <a:gd name="connsiteY2" fmla="*/ 140907 h 140907"/>
                  <a:gd name="connsiteX3" fmla="*/ 75737 w 88066"/>
                  <a:gd name="connsiteY3" fmla="*/ 31704 h 140907"/>
                  <a:gd name="connsiteX4" fmla="*/ 75737 w 88066"/>
                  <a:gd name="connsiteY4" fmla="*/ 31704 h 140907"/>
                  <a:gd name="connsiteX5" fmla="*/ 54602 w 88066"/>
                  <a:gd name="connsiteY5" fmla="*/ 140907 h 140907"/>
                  <a:gd name="connsiteX6" fmla="*/ 42272 w 88066"/>
                  <a:gd name="connsiteY6" fmla="*/ 140907 h 140907"/>
                  <a:gd name="connsiteX7" fmla="*/ 21136 w 88066"/>
                  <a:gd name="connsiteY7" fmla="*/ 31704 h 140907"/>
                  <a:gd name="connsiteX8" fmla="*/ 21136 w 88066"/>
                  <a:gd name="connsiteY8" fmla="*/ 31704 h 140907"/>
                  <a:gd name="connsiteX9" fmla="*/ 21136 w 88066"/>
                  <a:gd name="connsiteY9" fmla="*/ 140907 h 140907"/>
                  <a:gd name="connsiteX10" fmla="*/ 0 w 88066"/>
                  <a:gd name="connsiteY10" fmla="*/ 140907 h 140907"/>
                  <a:gd name="connsiteX11" fmla="*/ 0 w 88066"/>
                  <a:gd name="connsiteY11" fmla="*/ 0 h 140907"/>
                  <a:gd name="connsiteX12" fmla="*/ 31704 w 88066"/>
                  <a:gd name="connsiteY12" fmla="*/ 0 h 140907"/>
                  <a:gd name="connsiteX13" fmla="*/ 49317 w 88066"/>
                  <a:gd name="connsiteY13" fmla="*/ 81022 h 140907"/>
                  <a:gd name="connsiteX14" fmla="*/ 49317 w 88066"/>
                  <a:gd name="connsiteY14" fmla="*/ 81022 h 140907"/>
                  <a:gd name="connsiteX15" fmla="*/ 66931 w 88066"/>
                  <a:gd name="connsiteY15" fmla="*/ 0 h 140907"/>
                  <a:gd name="connsiteX16" fmla="*/ 96874 w 88066"/>
                  <a:gd name="connsiteY16" fmla="*/ 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40907">
                    <a:moveTo>
                      <a:pt x="96874" y="0"/>
                    </a:moveTo>
                    <a:lnTo>
                      <a:pt x="96874" y="140907"/>
                    </a:lnTo>
                    <a:lnTo>
                      <a:pt x="75737" y="140907"/>
                    </a:lnTo>
                    <a:lnTo>
                      <a:pt x="75737" y="31704"/>
                    </a:lnTo>
                    <a:lnTo>
                      <a:pt x="75737" y="31704"/>
                    </a:lnTo>
                    <a:lnTo>
                      <a:pt x="54602" y="140907"/>
                    </a:lnTo>
                    <a:lnTo>
                      <a:pt x="42272" y="140907"/>
                    </a:lnTo>
                    <a:lnTo>
                      <a:pt x="21136" y="31704"/>
                    </a:lnTo>
                    <a:lnTo>
                      <a:pt x="21136" y="31704"/>
                    </a:lnTo>
                    <a:lnTo>
                      <a:pt x="21136" y="140907"/>
                    </a:lnTo>
                    <a:lnTo>
                      <a:pt x="0" y="140907"/>
                    </a:lnTo>
                    <a:lnTo>
                      <a:pt x="0" y="0"/>
                    </a:lnTo>
                    <a:lnTo>
                      <a:pt x="31704" y="0"/>
                    </a:lnTo>
                    <a:lnTo>
                      <a:pt x="49317" y="81022"/>
                    </a:lnTo>
                    <a:lnTo>
                      <a:pt x="49317" y="81022"/>
                    </a:lnTo>
                    <a:lnTo>
                      <a:pt x="66931" y="0"/>
                    </a:lnTo>
                    <a:lnTo>
                      <a:pt x="96874"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Freeform: Shape 168">
                <a:extLst>
                  <a:ext uri="{FF2B5EF4-FFF2-40B4-BE49-F238E27FC236}">
                    <a16:creationId xmlns:a16="http://schemas.microsoft.com/office/drawing/2014/main" id="{CAC0FB6B-D77A-A432-51ED-638C7B6BD53C}"/>
                  </a:ext>
                </a:extLst>
              </p:cNvPr>
              <p:cNvSpPr/>
              <p:nvPr/>
            </p:nvSpPr>
            <p:spPr bwMode="gray">
              <a:xfrm>
                <a:off x="11215278" y="1685841"/>
                <a:ext cx="52840" cy="140907"/>
              </a:xfrm>
              <a:custGeom>
                <a:avLst/>
                <a:gdLst>
                  <a:gd name="connsiteX0" fmla="*/ 0 w 52840"/>
                  <a:gd name="connsiteY0" fmla="*/ 140907 h 140907"/>
                  <a:gd name="connsiteX1" fmla="*/ 0 w 52840"/>
                  <a:gd name="connsiteY1" fmla="*/ 0 h 140907"/>
                  <a:gd name="connsiteX2" fmla="*/ 65169 w 52840"/>
                  <a:gd name="connsiteY2" fmla="*/ 0 h 140907"/>
                  <a:gd name="connsiteX3" fmla="*/ 65169 w 52840"/>
                  <a:gd name="connsiteY3" fmla="*/ 21136 h 140907"/>
                  <a:gd name="connsiteX4" fmla="*/ 24659 w 52840"/>
                  <a:gd name="connsiteY4" fmla="*/ 21136 h 140907"/>
                  <a:gd name="connsiteX5" fmla="*/ 24659 w 52840"/>
                  <a:gd name="connsiteY5" fmla="*/ 56363 h 140907"/>
                  <a:gd name="connsiteX6" fmla="*/ 56363 w 52840"/>
                  <a:gd name="connsiteY6" fmla="*/ 56363 h 140907"/>
                  <a:gd name="connsiteX7" fmla="*/ 56363 w 52840"/>
                  <a:gd name="connsiteY7" fmla="*/ 77499 h 140907"/>
                  <a:gd name="connsiteX8" fmla="*/ 24659 w 52840"/>
                  <a:gd name="connsiteY8" fmla="*/ 77499 h 140907"/>
                  <a:gd name="connsiteX9" fmla="*/ 24659 w 52840"/>
                  <a:gd name="connsiteY9" fmla="*/ 118010 h 140907"/>
                  <a:gd name="connsiteX10" fmla="*/ 66931 w 52840"/>
                  <a:gd name="connsiteY10" fmla="*/ 118010 h 140907"/>
                  <a:gd name="connsiteX11" fmla="*/ 66931 w 52840"/>
                  <a:gd name="connsiteY11" fmla="*/ 140907 h 140907"/>
                  <a:gd name="connsiteX12" fmla="*/ 0 w 52840"/>
                  <a:gd name="connsiteY12"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40" h="140907">
                    <a:moveTo>
                      <a:pt x="0" y="140907"/>
                    </a:moveTo>
                    <a:lnTo>
                      <a:pt x="0" y="0"/>
                    </a:lnTo>
                    <a:lnTo>
                      <a:pt x="65169" y="0"/>
                    </a:lnTo>
                    <a:lnTo>
                      <a:pt x="65169" y="21136"/>
                    </a:lnTo>
                    <a:lnTo>
                      <a:pt x="24659" y="21136"/>
                    </a:lnTo>
                    <a:lnTo>
                      <a:pt x="24659" y="56363"/>
                    </a:lnTo>
                    <a:lnTo>
                      <a:pt x="56363" y="56363"/>
                    </a:lnTo>
                    <a:lnTo>
                      <a:pt x="56363" y="77499"/>
                    </a:lnTo>
                    <a:lnTo>
                      <a:pt x="24659" y="77499"/>
                    </a:lnTo>
                    <a:lnTo>
                      <a:pt x="24659" y="118010"/>
                    </a:lnTo>
                    <a:lnTo>
                      <a:pt x="66931" y="118010"/>
                    </a:lnTo>
                    <a:lnTo>
                      <a:pt x="66931" y="140907"/>
                    </a:lnTo>
                    <a:lnTo>
                      <a:pt x="0" y="1409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9" name="Graphic 453">
              <a:extLst>
                <a:ext uri="{FF2B5EF4-FFF2-40B4-BE49-F238E27FC236}">
                  <a16:creationId xmlns:a16="http://schemas.microsoft.com/office/drawing/2014/main" id="{64230DA1-7D1D-91A9-0A12-63BC27ABDE4C}"/>
                </a:ext>
              </a:extLst>
            </p:cNvPr>
            <p:cNvGrpSpPr/>
            <p:nvPr/>
          </p:nvGrpSpPr>
          <p:grpSpPr bwMode="gray">
            <a:xfrm>
              <a:off x="7949256" y="4483085"/>
              <a:ext cx="152886" cy="118871"/>
              <a:chOff x="8405941" y="4070695"/>
              <a:chExt cx="158521" cy="123294"/>
            </a:xfrm>
            <a:solidFill>
              <a:srgbClr val="3769FF"/>
            </a:solidFill>
          </p:grpSpPr>
          <p:sp>
            <p:nvSpPr>
              <p:cNvPr id="140" name="Freeform: Shape 177">
                <a:extLst>
                  <a:ext uri="{FF2B5EF4-FFF2-40B4-BE49-F238E27FC236}">
                    <a16:creationId xmlns:a16="http://schemas.microsoft.com/office/drawing/2014/main" id="{5ACF5BE2-EB56-CF25-C558-0D33CBC1DEA5}"/>
                  </a:ext>
                </a:extLst>
              </p:cNvPr>
              <p:cNvSpPr/>
              <p:nvPr/>
            </p:nvSpPr>
            <p:spPr bwMode="gray">
              <a:xfrm>
                <a:off x="8405941" y="4070695"/>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8124 w 70453"/>
                  <a:gd name="connsiteY5" fmla="*/ 139146 h 123293"/>
                  <a:gd name="connsiteX6" fmla="*/ 54601 w 70453"/>
                  <a:gd name="connsiteY6" fmla="*/ 107442 h 123293"/>
                  <a:gd name="connsiteX7" fmla="*/ 28181 w 70453"/>
                  <a:gd name="connsiteY7" fmla="*/ 107442 h 123293"/>
                  <a:gd name="connsiteX8" fmla="*/ 22897 w 70453"/>
                  <a:gd name="connsiteY8" fmla="*/ 139146 h 123293"/>
                  <a:gd name="connsiteX9" fmla="*/ 29942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2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8124" y="139146"/>
                    </a:lnTo>
                    <a:lnTo>
                      <a:pt x="54601" y="107442"/>
                    </a:lnTo>
                    <a:lnTo>
                      <a:pt x="28181" y="107442"/>
                    </a:lnTo>
                    <a:lnTo>
                      <a:pt x="22897" y="139146"/>
                    </a:lnTo>
                    <a:close/>
                    <a:moveTo>
                      <a:pt x="29942" y="86306"/>
                    </a:moveTo>
                    <a:lnTo>
                      <a:pt x="49317" y="86306"/>
                    </a:lnTo>
                    <a:lnTo>
                      <a:pt x="40511" y="26420"/>
                    </a:lnTo>
                    <a:lnTo>
                      <a:pt x="40511" y="26420"/>
                    </a:lnTo>
                    <a:lnTo>
                      <a:pt x="29942" y="8630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1" name="Freeform: Shape 178">
                <a:extLst>
                  <a:ext uri="{FF2B5EF4-FFF2-40B4-BE49-F238E27FC236}">
                    <a16:creationId xmlns:a16="http://schemas.microsoft.com/office/drawing/2014/main" id="{40C5675F-4C39-107C-C21C-B6464894A809}"/>
                  </a:ext>
                </a:extLst>
              </p:cNvPr>
              <p:cNvSpPr/>
              <p:nvPr/>
            </p:nvSpPr>
            <p:spPr bwMode="gray">
              <a:xfrm>
                <a:off x="8499292" y="4070695"/>
                <a:ext cx="70454" cy="123294"/>
              </a:xfrm>
              <a:custGeom>
                <a:avLst/>
                <a:gdLst>
                  <a:gd name="connsiteX0" fmla="*/ 24659 w 70453"/>
                  <a:gd name="connsiteY0" fmla="*/ 139146 h 123293"/>
                  <a:gd name="connsiteX1" fmla="*/ 0 w 70453"/>
                  <a:gd name="connsiteY1" fmla="*/ 139146 h 123293"/>
                  <a:gd name="connsiteX2" fmla="*/ 0 w 70453"/>
                  <a:gd name="connsiteY2" fmla="*/ 0 h 123293"/>
                  <a:gd name="connsiteX3" fmla="*/ 33465 w 70453"/>
                  <a:gd name="connsiteY3" fmla="*/ 0 h 123293"/>
                  <a:gd name="connsiteX4" fmla="*/ 73976 w 70453"/>
                  <a:gd name="connsiteY4" fmla="*/ 40511 h 123293"/>
                  <a:gd name="connsiteX5" fmla="*/ 56363 w 70453"/>
                  <a:gd name="connsiteY5" fmla="*/ 75738 h 123293"/>
                  <a:gd name="connsiteX6" fmla="*/ 77499 w 70453"/>
                  <a:gd name="connsiteY6" fmla="*/ 139146 h 123293"/>
                  <a:gd name="connsiteX7" fmla="*/ 52840 w 70453"/>
                  <a:gd name="connsiteY7" fmla="*/ 139146 h 123293"/>
                  <a:gd name="connsiteX8" fmla="*/ 35227 w 70453"/>
                  <a:gd name="connsiteY8" fmla="*/ 81022 h 123293"/>
                  <a:gd name="connsiteX9" fmla="*/ 22897 w 70453"/>
                  <a:gd name="connsiteY9" fmla="*/ 81022 h 123293"/>
                  <a:gd name="connsiteX10" fmla="*/ 22897 w 70453"/>
                  <a:gd name="connsiteY10" fmla="*/ 139146 h 123293"/>
                  <a:gd name="connsiteX11" fmla="*/ 24659 w 70453"/>
                  <a:gd name="connsiteY11" fmla="*/ 61647 h 123293"/>
                  <a:gd name="connsiteX12" fmla="*/ 33465 w 70453"/>
                  <a:gd name="connsiteY12" fmla="*/ 61647 h 123293"/>
                  <a:gd name="connsiteX13" fmla="*/ 51079 w 70453"/>
                  <a:gd name="connsiteY13" fmla="*/ 40511 h 123293"/>
                  <a:gd name="connsiteX14" fmla="*/ 33465 w 70453"/>
                  <a:gd name="connsiteY14" fmla="*/ 19375 h 123293"/>
                  <a:gd name="connsiteX15" fmla="*/ 24659 w 70453"/>
                  <a:gd name="connsiteY15" fmla="*/ 19375 h 123293"/>
                  <a:gd name="connsiteX16" fmla="*/ 24659 w 70453"/>
                  <a:gd name="connsiteY16"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23293">
                    <a:moveTo>
                      <a:pt x="24659" y="139146"/>
                    </a:moveTo>
                    <a:lnTo>
                      <a:pt x="0" y="139146"/>
                    </a:lnTo>
                    <a:lnTo>
                      <a:pt x="0" y="0"/>
                    </a:lnTo>
                    <a:lnTo>
                      <a:pt x="33465" y="0"/>
                    </a:lnTo>
                    <a:cubicBezTo>
                      <a:pt x="59885" y="0"/>
                      <a:pt x="73976" y="10568"/>
                      <a:pt x="73976" y="40511"/>
                    </a:cubicBezTo>
                    <a:cubicBezTo>
                      <a:pt x="73976" y="63408"/>
                      <a:pt x="65170" y="72215"/>
                      <a:pt x="56363" y="75738"/>
                    </a:cubicBezTo>
                    <a:lnTo>
                      <a:pt x="77499" y="139146"/>
                    </a:lnTo>
                    <a:lnTo>
                      <a:pt x="52840" y="139146"/>
                    </a:lnTo>
                    <a:lnTo>
                      <a:pt x="35227" y="81022"/>
                    </a:lnTo>
                    <a:cubicBezTo>
                      <a:pt x="31704" y="81022"/>
                      <a:pt x="26420" y="81022"/>
                      <a:pt x="22897" y="81022"/>
                    </a:cubicBezTo>
                    <a:lnTo>
                      <a:pt x="22897" y="139146"/>
                    </a:lnTo>
                    <a:close/>
                    <a:moveTo>
                      <a:pt x="24659" y="61647"/>
                    </a:moveTo>
                    <a:lnTo>
                      <a:pt x="33465" y="61647"/>
                    </a:lnTo>
                    <a:cubicBezTo>
                      <a:pt x="45795" y="61647"/>
                      <a:pt x="51079" y="56363"/>
                      <a:pt x="51079" y="40511"/>
                    </a:cubicBezTo>
                    <a:cubicBezTo>
                      <a:pt x="51079" y="24659"/>
                      <a:pt x="45795" y="19375"/>
                      <a:pt x="33465" y="19375"/>
                    </a:cubicBezTo>
                    <a:lnTo>
                      <a:pt x="24659" y="19375"/>
                    </a:lnTo>
                    <a:lnTo>
                      <a:pt x="24659" y="6164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42" name="Freeform: Shape 180">
              <a:extLst>
                <a:ext uri="{FF2B5EF4-FFF2-40B4-BE49-F238E27FC236}">
                  <a16:creationId xmlns:a16="http://schemas.microsoft.com/office/drawing/2014/main" id="{E120779C-13C9-1E75-E610-8EA9F0A5DB73}"/>
                </a:ext>
              </a:extLst>
            </p:cNvPr>
            <p:cNvSpPr/>
            <p:nvPr/>
          </p:nvSpPr>
          <p:spPr bwMode="gray">
            <a:xfrm>
              <a:off x="5626311" y="2109138"/>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1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1"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3" name="Freeform: Shape 181">
              <a:extLst>
                <a:ext uri="{FF2B5EF4-FFF2-40B4-BE49-F238E27FC236}">
                  <a16:creationId xmlns:a16="http://schemas.microsoft.com/office/drawing/2014/main" id="{B6399587-3B2F-9754-5373-A41FDBE35AA0}"/>
                </a:ext>
              </a:extLst>
            </p:cNvPr>
            <p:cNvSpPr/>
            <p:nvPr/>
          </p:nvSpPr>
          <p:spPr bwMode="gray">
            <a:xfrm>
              <a:off x="5733331" y="2107439"/>
              <a:ext cx="67950" cy="135852"/>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4" name="Straight Connector 143">
              <a:extLst>
                <a:ext uri="{FF2B5EF4-FFF2-40B4-BE49-F238E27FC236}">
                  <a16:creationId xmlns:a16="http://schemas.microsoft.com/office/drawing/2014/main" id="{499CE7C0-DB77-6E14-E150-E3B693F56B03}"/>
                </a:ext>
              </a:extLst>
            </p:cNvPr>
            <p:cNvCxnSpPr>
              <a:cxnSpLocks/>
            </p:cNvCxnSpPr>
            <p:nvPr/>
          </p:nvCxnSpPr>
          <p:spPr bwMode="gray">
            <a:xfrm>
              <a:off x="10535086" y="2628569"/>
              <a:ext cx="579309" cy="237533"/>
            </a:xfrm>
            <a:prstGeom prst="line">
              <a:avLst/>
            </a:prstGeom>
            <a:noFill/>
            <a:ln w="6350" cap="flat" cmpd="sng" algn="ctr">
              <a:solidFill>
                <a:srgbClr val="333333"/>
              </a:solidFill>
              <a:prstDash val="solid"/>
            </a:ln>
            <a:effectLst/>
          </p:spPr>
        </p:cxnSp>
        <p:cxnSp>
          <p:nvCxnSpPr>
            <p:cNvPr id="145" name="Straight Connector 144">
              <a:extLst>
                <a:ext uri="{FF2B5EF4-FFF2-40B4-BE49-F238E27FC236}">
                  <a16:creationId xmlns:a16="http://schemas.microsoft.com/office/drawing/2014/main" id="{052BF6A5-3690-33E8-3779-4980645887D1}"/>
                </a:ext>
              </a:extLst>
            </p:cNvPr>
            <p:cNvCxnSpPr>
              <a:cxnSpLocks/>
            </p:cNvCxnSpPr>
            <p:nvPr/>
          </p:nvCxnSpPr>
          <p:spPr bwMode="gray">
            <a:xfrm>
              <a:off x="10408412" y="3078746"/>
              <a:ext cx="705985" cy="46411"/>
            </a:xfrm>
            <a:prstGeom prst="line">
              <a:avLst/>
            </a:prstGeom>
            <a:noFill/>
            <a:ln w="6350" cap="flat" cmpd="sng" algn="ctr">
              <a:solidFill>
                <a:srgbClr val="333333"/>
              </a:solidFill>
              <a:prstDash val="solid"/>
            </a:ln>
            <a:effectLst/>
          </p:spPr>
        </p:cxnSp>
        <p:cxnSp>
          <p:nvCxnSpPr>
            <p:cNvPr id="146" name="Straight Connector 145">
              <a:extLst>
                <a:ext uri="{FF2B5EF4-FFF2-40B4-BE49-F238E27FC236}">
                  <a16:creationId xmlns:a16="http://schemas.microsoft.com/office/drawing/2014/main" id="{A479C3C2-3CB6-1FAE-132D-A1FD0FE49C8B}"/>
                </a:ext>
              </a:extLst>
            </p:cNvPr>
            <p:cNvCxnSpPr>
              <a:cxnSpLocks/>
            </p:cNvCxnSpPr>
            <p:nvPr/>
          </p:nvCxnSpPr>
          <p:spPr bwMode="gray">
            <a:xfrm>
              <a:off x="10343027" y="3313015"/>
              <a:ext cx="771370" cy="71200"/>
            </a:xfrm>
            <a:prstGeom prst="line">
              <a:avLst/>
            </a:prstGeom>
            <a:noFill/>
            <a:ln w="6350" cap="flat" cmpd="sng" algn="ctr">
              <a:solidFill>
                <a:srgbClr val="333333"/>
              </a:solidFill>
              <a:prstDash val="solid"/>
            </a:ln>
            <a:effectLst/>
          </p:spPr>
        </p:cxnSp>
        <p:cxnSp>
          <p:nvCxnSpPr>
            <p:cNvPr id="147" name="Straight Connector 146">
              <a:extLst>
                <a:ext uri="{FF2B5EF4-FFF2-40B4-BE49-F238E27FC236}">
                  <a16:creationId xmlns:a16="http://schemas.microsoft.com/office/drawing/2014/main" id="{80CD635E-3BAF-E76F-28F1-234400AC7B21}"/>
                </a:ext>
              </a:extLst>
            </p:cNvPr>
            <p:cNvCxnSpPr>
              <a:cxnSpLocks/>
            </p:cNvCxnSpPr>
            <p:nvPr/>
          </p:nvCxnSpPr>
          <p:spPr bwMode="gray">
            <a:xfrm>
              <a:off x="10122801" y="3279514"/>
              <a:ext cx="991596" cy="363756"/>
            </a:xfrm>
            <a:prstGeom prst="line">
              <a:avLst/>
            </a:prstGeom>
            <a:noFill/>
            <a:ln w="6350" cap="flat" cmpd="sng" algn="ctr">
              <a:solidFill>
                <a:srgbClr val="333333"/>
              </a:solidFill>
              <a:prstDash val="solid"/>
            </a:ln>
            <a:effectLst/>
          </p:spPr>
        </p:cxnSp>
        <p:cxnSp>
          <p:nvCxnSpPr>
            <p:cNvPr id="148" name="Straight Connector 147">
              <a:extLst>
                <a:ext uri="{FF2B5EF4-FFF2-40B4-BE49-F238E27FC236}">
                  <a16:creationId xmlns:a16="http://schemas.microsoft.com/office/drawing/2014/main" id="{910F0570-CC7F-0108-F846-AE1EDB2B2F3B}"/>
                </a:ext>
              </a:extLst>
            </p:cNvPr>
            <p:cNvCxnSpPr>
              <a:cxnSpLocks/>
            </p:cNvCxnSpPr>
            <p:nvPr/>
          </p:nvCxnSpPr>
          <p:spPr bwMode="gray">
            <a:xfrm flipV="1">
              <a:off x="10629262" y="2347989"/>
              <a:ext cx="485133" cy="111797"/>
            </a:xfrm>
            <a:prstGeom prst="line">
              <a:avLst/>
            </a:prstGeom>
            <a:noFill/>
            <a:ln w="6350" cap="flat" cmpd="sng" algn="ctr">
              <a:solidFill>
                <a:srgbClr val="333333"/>
              </a:solidFill>
              <a:prstDash val="solid"/>
            </a:ln>
            <a:effectLst/>
          </p:spPr>
        </p:cxnSp>
        <p:cxnSp>
          <p:nvCxnSpPr>
            <p:cNvPr id="149" name="Straight Connector 148">
              <a:extLst>
                <a:ext uri="{FF2B5EF4-FFF2-40B4-BE49-F238E27FC236}">
                  <a16:creationId xmlns:a16="http://schemas.microsoft.com/office/drawing/2014/main" id="{211C1657-6931-D765-7EE4-834905E5B4A7}"/>
                </a:ext>
              </a:extLst>
            </p:cNvPr>
            <p:cNvCxnSpPr>
              <a:cxnSpLocks/>
            </p:cNvCxnSpPr>
            <p:nvPr/>
          </p:nvCxnSpPr>
          <p:spPr bwMode="gray">
            <a:xfrm>
              <a:off x="10681904" y="2566106"/>
              <a:ext cx="432493" cy="40938"/>
            </a:xfrm>
            <a:prstGeom prst="line">
              <a:avLst/>
            </a:prstGeom>
            <a:noFill/>
            <a:ln w="6350" cap="flat" cmpd="sng" algn="ctr">
              <a:solidFill>
                <a:srgbClr val="333333"/>
              </a:solidFill>
              <a:prstDash val="solid"/>
            </a:ln>
            <a:effectLst/>
          </p:spPr>
        </p:cxnSp>
        <p:cxnSp>
          <p:nvCxnSpPr>
            <p:cNvPr id="150" name="Straight Connector 149">
              <a:extLst>
                <a:ext uri="{FF2B5EF4-FFF2-40B4-BE49-F238E27FC236}">
                  <a16:creationId xmlns:a16="http://schemas.microsoft.com/office/drawing/2014/main" id="{FE16CE68-8F7A-CF6E-42F4-28F162281B49}"/>
                </a:ext>
              </a:extLst>
            </p:cNvPr>
            <p:cNvCxnSpPr>
              <a:cxnSpLocks/>
            </p:cNvCxnSpPr>
            <p:nvPr/>
          </p:nvCxnSpPr>
          <p:spPr bwMode="gray">
            <a:xfrm>
              <a:off x="10128261" y="3334461"/>
              <a:ext cx="986137" cy="559376"/>
            </a:xfrm>
            <a:prstGeom prst="line">
              <a:avLst/>
            </a:prstGeom>
            <a:noFill/>
            <a:ln w="6350" cap="flat" cmpd="sng" algn="ctr">
              <a:solidFill>
                <a:srgbClr val="333333"/>
              </a:solidFill>
              <a:prstDash val="solid"/>
            </a:ln>
            <a:effectLst/>
          </p:spPr>
        </p:cxnSp>
        <p:sp>
          <p:nvSpPr>
            <p:cNvPr id="151" name="Freeform: Shape 238">
              <a:extLst>
                <a:ext uri="{FF2B5EF4-FFF2-40B4-BE49-F238E27FC236}">
                  <a16:creationId xmlns:a16="http://schemas.microsoft.com/office/drawing/2014/main" id="{819C963A-1082-5F53-F3F1-9768514EA228}"/>
                </a:ext>
              </a:extLst>
            </p:cNvPr>
            <p:cNvSpPr/>
            <p:nvPr/>
          </p:nvSpPr>
          <p:spPr bwMode="gray">
            <a:xfrm>
              <a:off x="10399188" y="1779731"/>
              <a:ext cx="135898" cy="254723"/>
            </a:xfrm>
            <a:custGeom>
              <a:avLst/>
              <a:gdLst>
                <a:gd name="connsiteX0" fmla="*/ 144430 w 140907"/>
                <a:gd name="connsiteY0" fmla="*/ 265962 h 264200"/>
                <a:gd name="connsiteX1" fmla="*/ 0 w 140907"/>
                <a:gd name="connsiteY1" fmla="*/ 5284 h 264200"/>
                <a:gd name="connsiteX2" fmla="*/ 7045 w 140907"/>
                <a:gd name="connsiteY2" fmla="*/ 0 h 264200"/>
                <a:gd name="connsiteX3" fmla="*/ 153236 w 140907"/>
                <a:gd name="connsiteY3" fmla="*/ 262440 h 264200"/>
              </a:gdLst>
              <a:ahLst/>
              <a:cxnLst>
                <a:cxn ang="0">
                  <a:pos x="connsiteX0" y="connsiteY0"/>
                </a:cxn>
                <a:cxn ang="0">
                  <a:pos x="connsiteX1" y="connsiteY1"/>
                </a:cxn>
                <a:cxn ang="0">
                  <a:pos x="connsiteX2" y="connsiteY2"/>
                </a:cxn>
                <a:cxn ang="0">
                  <a:pos x="connsiteX3" y="connsiteY3"/>
                </a:cxn>
              </a:cxnLst>
              <a:rect l="l" t="t" r="r" b="b"/>
              <a:pathLst>
                <a:path w="140907" h="264200">
                  <a:moveTo>
                    <a:pt x="144430" y="265962"/>
                  </a:moveTo>
                  <a:lnTo>
                    <a:pt x="0" y="5284"/>
                  </a:lnTo>
                  <a:lnTo>
                    <a:pt x="7045" y="0"/>
                  </a:lnTo>
                  <a:lnTo>
                    <a:pt x="153236" y="262440"/>
                  </a:lnTo>
                </a:path>
              </a:pathLst>
            </a:custGeom>
            <a:solidFill>
              <a:schemeClr val="bg1"/>
            </a:solidFill>
            <a:ln w="6350" cap="flat">
              <a:solidFill>
                <a:srgbClr val="33333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 name="Freeform: Shape 239">
              <a:extLst>
                <a:ext uri="{FF2B5EF4-FFF2-40B4-BE49-F238E27FC236}">
                  <a16:creationId xmlns:a16="http://schemas.microsoft.com/office/drawing/2014/main" id="{C7A99342-C775-5DEE-B8CC-F71073B7AA14}"/>
                </a:ext>
              </a:extLst>
            </p:cNvPr>
            <p:cNvSpPr/>
            <p:nvPr/>
          </p:nvSpPr>
          <p:spPr bwMode="gray">
            <a:xfrm>
              <a:off x="10151174" y="1874827"/>
              <a:ext cx="271796" cy="237742"/>
            </a:xfrm>
            <a:custGeom>
              <a:avLst/>
              <a:gdLst>
                <a:gd name="connsiteX0" fmla="*/ 290621 w 281814"/>
                <a:gd name="connsiteY0" fmla="*/ 246588 h 246587"/>
                <a:gd name="connsiteX1" fmla="*/ 0 w 281814"/>
                <a:gd name="connsiteY1" fmla="*/ 7045 h 246587"/>
                <a:gd name="connsiteX2" fmla="*/ 5284 w 281814"/>
                <a:gd name="connsiteY2" fmla="*/ 0 h 246587"/>
                <a:gd name="connsiteX3" fmla="*/ 295905 w 281814"/>
                <a:gd name="connsiteY3" fmla="*/ 239542 h 246587"/>
              </a:gdLst>
              <a:ahLst/>
              <a:cxnLst>
                <a:cxn ang="0">
                  <a:pos x="connsiteX0" y="connsiteY0"/>
                </a:cxn>
                <a:cxn ang="0">
                  <a:pos x="connsiteX1" y="connsiteY1"/>
                </a:cxn>
                <a:cxn ang="0">
                  <a:pos x="connsiteX2" y="connsiteY2"/>
                </a:cxn>
                <a:cxn ang="0">
                  <a:pos x="connsiteX3" y="connsiteY3"/>
                </a:cxn>
              </a:cxnLst>
              <a:rect l="l" t="t" r="r" b="b"/>
              <a:pathLst>
                <a:path w="281814" h="246587">
                  <a:moveTo>
                    <a:pt x="290621" y="246588"/>
                  </a:moveTo>
                  <a:lnTo>
                    <a:pt x="0" y="7045"/>
                  </a:lnTo>
                  <a:lnTo>
                    <a:pt x="5284" y="0"/>
                  </a:lnTo>
                  <a:lnTo>
                    <a:pt x="295905" y="239542"/>
                  </a:lnTo>
                </a:path>
              </a:pathLst>
            </a:custGeom>
            <a:solidFill>
              <a:schemeClr val="bg1"/>
            </a:solidFill>
            <a:ln w="6350" cap="flat">
              <a:solidFill>
                <a:srgbClr val="33333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3" name="Straight Connector 152">
              <a:extLst>
                <a:ext uri="{FF2B5EF4-FFF2-40B4-BE49-F238E27FC236}">
                  <a16:creationId xmlns:a16="http://schemas.microsoft.com/office/drawing/2014/main" id="{46AC984B-575C-5279-911D-EAB439968B03}"/>
                </a:ext>
              </a:extLst>
            </p:cNvPr>
            <p:cNvCxnSpPr>
              <a:cxnSpLocks/>
            </p:cNvCxnSpPr>
            <p:nvPr/>
          </p:nvCxnSpPr>
          <p:spPr bwMode="gray">
            <a:xfrm flipH="1">
              <a:off x="4737338" y="5653363"/>
              <a:ext cx="110729" cy="187573"/>
            </a:xfrm>
            <a:prstGeom prst="line">
              <a:avLst/>
            </a:prstGeom>
            <a:noFill/>
            <a:ln w="9525" cap="flat" cmpd="sng" algn="ctr">
              <a:solidFill>
                <a:schemeClr val="tx1"/>
              </a:solidFill>
              <a:prstDash val="solid"/>
            </a:ln>
            <a:effectLst/>
          </p:spPr>
        </p:cxnSp>
        <p:grpSp>
          <p:nvGrpSpPr>
            <p:cNvPr id="154" name="Graphic 453">
              <a:extLst>
                <a:ext uri="{FF2B5EF4-FFF2-40B4-BE49-F238E27FC236}">
                  <a16:creationId xmlns:a16="http://schemas.microsoft.com/office/drawing/2014/main" id="{08004F08-29B3-FE43-844B-98B03B0CF249}"/>
                </a:ext>
              </a:extLst>
            </p:cNvPr>
            <p:cNvGrpSpPr/>
            <p:nvPr/>
          </p:nvGrpSpPr>
          <p:grpSpPr>
            <a:xfrm>
              <a:off x="3380222" y="5099754"/>
              <a:ext cx="152886" cy="135852"/>
              <a:chOff x="4675424" y="5421642"/>
              <a:chExt cx="158521" cy="140907"/>
            </a:xfrm>
            <a:solidFill>
              <a:srgbClr val="3769FF"/>
            </a:solidFill>
          </p:grpSpPr>
          <p:sp>
            <p:nvSpPr>
              <p:cNvPr id="155" name="Freeform: Shape 282">
                <a:extLst>
                  <a:ext uri="{FF2B5EF4-FFF2-40B4-BE49-F238E27FC236}">
                    <a16:creationId xmlns:a16="http://schemas.microsoft.com/office/drawing/2014/main" id="{9BF34EBD-791C-E622-7FF4-36D4BBC3D22A}"/>
                  </a:ext>
                </a:extLst>
              </p:cNvPr>
              <p:cNvSpPr/>
              <p:nvPr/>
            </p:nvSpPr>
            <p:spPr>
              <a:xfrm>
                <a:off x="4675424" y="542164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31704 w 70453"/>
                  <a:gd name="connsiteY9" fmla="*/ 88067 h 123293"/>
                  <a:gd name="connsiteX10" fmla="*/ 51079 w 70453"/>
                  <a:gd name="connsiteY10" fmla="*/ 88067 h 123293"/>
                  <a:gd name="connsiteX11" fmla="*/ 42272 w 70453"/>
                  <a:gd name="connsiteY11" fmla="*/ 28181 h 123293"/>
                  <a:gd name="connsiteX12" fmla="*/ 42272 w 70453"/>
                  <a:gd name="connsiteY12" fmla="*/ 28181 h 123293"/>
                  <a:gd name="connsiteX13" fmla="*/ 31704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31704" y="88067"/>
                    </a:moveTo>
                    <a:lnTo>
                      <a:pt x="51079" y="88067"/>
                    </a:lnTo>
                    <a:lnTo>
                      <a:pt x="42272" y="28181"/>
                    </a:lnTo>
                    <a:lnTo>
                      <a:pt x="42272" y="28181"/>
                    </a:lnTo>
                    <a:lnTo>
                      <a:pt x="31704" y="8806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6" name="Freeform: Shape 283">
                <a:extLst>
                  <a:ext uri="{FF2B5EF4-FFF2-40B4-BE49-F238E27FC236}">
                    <a16:creationId xmlns:a16="http://schemas.microsoft.com/office/drawing/2014/main" id="{E6E18303-985E-FB06-F168-136C4AFDEB0A}"/>
                  </a:ext>
                </a:extLst>
              </p:cNvPr>
              <p:cNvSpPr/>
              <p:nvPr/>
            </p:nvSpPr>
            <p:spPr>
              <a:xfrm>
                <a:off x="4768775" y="5421642"/>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7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7 h 140907"/>
                  <a:gd name="connsiteX11" fmla="*/ 33465 w 70453"/>
                  <a:gd name="connsiteY11" fmla="*/ 75737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7" y="0"/>
                    </a:lnTo>
                    <a:lnTo>
                      <a:pt x="73976" y="0"/>
                    </a:lnTo>
                    <a:lnTo>
                      <a:pt x="47556" y="52840"/>
                    </a:lnTo>
                    <a:lnTo>
                      <a:pt x="77499" y="140907"/>
                    </a:lnTo>
                    <a:lnTo>
                      <a:pt x="52840" y="140907"/>
                    </a:lnTo>
                    <a:lnTo>
                      <a:pt x="33465" y="75737"/>
                    </a:lnTo>
                    <a:lnTo>
                      <a:pt x="33465" y="75737"/>
                    </a:lnTo>
                    <a:lnTo>
                      <a:pt x="24659" y="91590"/>
                    </a:lnTo>
                    <a:lnTo>
                      <a:pt x="24659" y="140907"/>
                    </a:lnTo>
                    <a:lnTo>
                      <a:pt x="0" y="14090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57" name="Freeform: Shape 252">
              <a:extLst>
                <a:ext uri="{FF2B5EF4-FFF2-40B4-BE49-F238E27FC236}">
                  <a16:creationId xmlns:a16="http://schemas.microsoft.com/office/drawing/2014/main" id="{C934ED94-AA53-C013-1760-D24C1935F815}"/>
                </a:ext>
              </a:extLst>
            </p:cNvPr>
            <p:cNvSpPr/>
            <p:nvPr/>
          </p:nvSpPr>
          <p:spPr>
            <a:xfrm>
              <a:off x="4481588" y="5840936"/>
              <a:ext cx="255750"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a:solidFill>
                <a:srgbClr val="3769FF"/>
              </a:solidFill>
              <a:round/>
              <a:headEnd/>
              <a:tailEnd/>
            </a:ln>
          </p:spPr>
          <p:txBody>
            <a:bodyPr lIns="0" r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158" name="Graphic 2">
              <a:extLst>
                <a:ext uri="{FF2B5EF4-FFF2-40B4-BE49-F238E27FC236}">
                  <a16:creationId xmlns:a16="http://schemas.microsoft.com/office/drawing/2014/main" id="{C5B70B06-8D4C-685B-19B7-813A48E91DC1}"/>
                </a:ext>
              </a:extLst>
            </p:cNvPr>
            <p:cNvGrpSpPr/>
            <p:nvPr/>
          </p:nvGrpSpPr>
          <p:grpSpPr>
            <a:xfrm>
              <a:off x="4548216" y="5888079"/>
              <a:ext cx="122495" cy="134928"/>
              <a:chOff x="1464517" y="4842125"/>
              <a:chExt cx="214348" cy="240418"/>
            </a:xfrm>
            <a:solidFill>
              <a:srgbClr val="3769FF"/>
            </a:solidFill>
          </p:grpSpPr>
          <p:sp>
            <p:nvSpPr>
              <p:cNvPr id="159" name="Freeform: Shape 254">
                <a:extLst>
                  <a:ext uri="{FF2B5EF4-FFF2-40B4-BE49-F238E27FC236}">
                    <a16:creationId xmlns:a16="http://schemas.microsoft.com/office/drawing/2014/main" id="{E4CFC626-7402-CB14-B480-93959C2E6F7F}"/>
                  </a:ext>
                </a:extLst>
              </p:cNvPr>
              <p:cNvSpPr/>
              <p:nvPr/>
            </p:nvSpPr>
            <p:spPr>
              <a:xfrm>
                <a:off x="1464517" y="4842125"/>
                <a:ext cx="127450" cy="240418"/>
              </a:xfrm>
              <a:custGeom>
                <a:avLst/>
                <a:gdLst>
                  <a:gd name="connsiteX0" fmla="*/ 0 w 127450"/>
                  <a:gd name="connsiteY0" fmla="*/ 240418 h 240418"/>
                  <a:gd name="connsiteX1" fmla="*/ 0 w 127450"/>
                  <a:gd name="connsiteY1" fmla="*/ 0 h 240418"/>
                  <a:gd name="connsiteX2" fmla="*/ 42001 w 127450"/>
                  <a:gd name="connsiteY2" fmla="*/ 0 h 240418"/>
                  <a:gd name="connsiteX3" fmla="*/ 42001 w 127450"/>
                  <a:gd name="connsiteY3" fmla="*/ 98484 h 240418"/>
                  <a:gd name="connsiteX4" fmla="*/ 85450 w 127450"/>
                  <a:gd name="connsiteY4" fmla="*/ 98484 h 240418"/>
                  <a:gd name="connsiteX5" fmla="*/ 85450 w 127450"/>
                  <a:gd name="connsiteY5" fmla="*/ 0 h 240418"/>
                  <a:gd name="connsiteX6" fmla="*/ 127451 w 127450"/>
                  <a:gd name="connsiteY6" fmla="*/ 0 h 240418"/>
                  <a:gd name="connsiteX7" fmla="*/ 127451 w 127450"/>
                  <a:gd name="connsiteY7" fmla="*/ 240418 h 240418"/>
                  <a:gd name="connsiteX8" fmla="*/ 85450 w 127450"/>
                  <a:gd name="connsiteY8" fmla="*/ 240418 h 240418"/>
                  <a:gd name="connsiteX9" fmla="*/ 85450 w 127450"/>
                  <a:gd name="connsiteY9" fmla="*/ 133244 h 240418"/>
                  <a:gd name="connsiteX10" fmla="*/ 42001 w 127450"/>
                  <a:gd name="connsiteY10" fmla="*/ 133244 h 240418"/>
                  <a:gd name="connsiteX11" fmla="*/ 42001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42001" y="0"/>
                    </a:lnTo>
                    <a:lnTo>
                      <a:pt x="42001" y="98484"/>
                    </a:lnTo>
                    <a:lnTo>
                      <a:pt x="85450" y="98484"/>
                    </a:lnTo>
                    <a:lnTo>
                      <a:pt x="85450" y="0"/>
                    </a:lnTo>
                    <a:lnTo>
                      <a:pt x="127451" y="0"/>
                    </a:lnTo>
                    <a:lnTo>
                      <a:pt x="127451" y="240418"/>
                    </a:lnTo>
                    <a:lnTo>
                      <a:pt x="85450" y="240418"/>
                    </a:lnTo>
                    <a:lnTo>
                      <a:pt x="85450" y="133244"/>
                    </a:lnTo>
                    <a:lnTo>
                      <a:pt x="42001" y="133244"/>
                    </a:lnTo>
                    <a:lnTo>
                      <a:pt x="42001" y="240418"/>
                    </a:lnTo>
                    <a:lnTo>
                      <a:pt x="0" y="240418"/>
                    </a:lnTo>
                    <a:close/>
                  </a:path>
                </a:pathLst>
              </a:custGeom>
              <a:grpFill/>
              <a:ln w="144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0" name="Freeform: Shape 255">
                <a:extLst>
                  <a:ext uri="{FF2B5EF4-FFF2-40B4-BE49-F238E27FC236}">
                    <a16:creationId xmlns:a16="http://schemas.microsoft.com/office/drawing/2014/main" id="{6DE6DBF0-ED75-225F-288B-2E9C86A39A0A}"/>
                  </a:ext>
                </a:extLst>
              </p:cNvPr>
              <p:cNvSpPr/>
              <p:nvPr/>
            </p:nvSpPr>
            <p:spPr>
              <a:xfrm>
                <a:off x="1636865" y="4842125"/>
                <a:ext cx="42000" cy="240418"/>
              </a:xfrm>
              <a:custGeom>
                <a:avLst/>
                <a:gdLst>
                  <a:gd name="connsiteX0" fmla="*/ 0 w 42000"/>
                  <a:gd name="connsiteY0" fmla="*/ 240418 h 240418"/>
                  <a:gd name="connsiteX1" fmla="*/ 0 w 42000"/>
                  <a:gd name="connsiteY1" fmla="*/ 0 h 240418"/>
                  <a:gd name="connsiteX2" fmla="*/ 42001 w 42000"/>
                  <a:gd name="connsiteY2" fmla="*/ 0 h 240418"/>
                  <a:gd name="connsiteX3" fmla="*/ 42001 w 42000"/>
                  <a:gd name="connsiteY3" fmla="*/ 240418 h 240418"/>
                  <a:gd name="connsiteX4" fmla="*/ 0 w 42000"/>
                  <a:gd name="connsiteY4" fmla="*/ 240418 h 24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0" h="240418">
                    <a:moveTo>
                      <a:pt x="0" y="240418"/>
                    </a:moveTo>
                    <a:lnTo>
                      <a:pt x="0" y="0"/>
                    </a:lnTo>
                    <a:lnTo>
                      <a:pt x="42001" y="0"/>
                    </a:lnTo>
                    <a:lnTo>
                      <a:pt x="42001" y="240418"/>
                    </a:lnTo>
                    <a:lnTo>
                      <a:pt x="0" y="240418"/>
                    </a:lnTo>
                    <a:close/>
                  </a:path>
                </a:pathLst>
              </a:custGeom>
              <a:grpFill/>
              <a:ln w="144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61" name="Freeform: Shape 272">
              <a:extLst>
                <a:ext uri="{FF2B5EF4-FFF2-40B4-BE49-F238E27FC236}">
                  <a16:creationId xmlns:a16="http://schemas.microsoft.com/office/drawing/2014/main" id="{B1BD2DE0-E846-3697-D345-EA93C65633C0}"/>
                </a:ext>
              </a:extLst>
            </p:cNvPr>
            <p:cNvSpPr/>
            <p:nvPr/>
          </p:nvSpPr>
          <p:spPr>
            <a:xfrm>
              <a:off x="9919364" y="1710444"/>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3769FF"/>
            </a:solidFill>
            <a:ln w="6350" cap="flat">
              <a:solidFill>
                <a:srgbClr val="91B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2" name="Freeform: Shape 274">
              <a:extLst>
                <a:ext uri="{FF2B5EF4-FFF2-40B4-BE49-F238E27FC236}">
                  <a16:creationId xmlns:a16="http://schemas.microsoft.com/office/drawing/2014/main" id="{B2E32DC7-BD65-C5A0-93D6-C27F4B401B47}"/>
                </a:ext>
              </a:extLst>
            </p:cNvPr>
            <p:cNvSpPr/>
            <p:nvPr/>
          </p:nvSpPr>
          <p:spPr>
            <a:xfrm>
              <a:off x="9969369" y="1757994"/>
              <a:ext cx="79683" cy="134927"/>
            </a:xfrm>
            <a:custGeom>
              <a:avLst/>
              <a:gdLst>
                <a:gd name="connsiteX0" fmla="*/ 101381 w 141933"/>
                <a:gd name="connsiteY0" fmla="*/ 0 h 240418"/>
                <a:gd name="connsiteX1" fmla="*/ 141934 w 141933"/>
                <a:gd name="connsiteY1" fmla="*/ 0 h 240418"/>
                <a:gd name="connsiteX2" fmla="*/ 91243 w 141933"/>
                <a:gd name="connsiteY2" fmla="*/ 240418 h 240418"/>
                <a:gd name="connsiteX3" fmla="*/ 50691 w 141933"/>
                <a:gd name="connsiteY3" fmla="*/ 240418 h 240418"/>
                <a:gd name="connsiteX4" fmla="*/ 0 w 141933"/>
                <a:gd name="connsiteY4" fmla="*/ 0 h 240418"/>
                <a:gd name="connsiteX5" fmla="*/ 40552 w 141933"/>
                <a:gd name="connsiteY5" fmla="*/ 0 h 240418"/>
                <a:gd name="connsiteX6" fmla="*/ 70967 w 141933"/>
                <a:gd name="connsiteY6" fmla="*/ 166555 h 240418"/>
                <a:gd name="connsiteX7" fmla="*/ 70967 w 141933"/>
                <a:gd name="connsiteY7" fmla="*/ 166555 h 240418"/>
                <a:gd name="connsiteX8" fmla="*/ 101381 w 141933"/>
                <a:gd name="connsiteY8"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33" h="240418">
                  <a:moveTo>
                    <a:pt x="101381" y="0"/>
                  </a:moveTo>
                  <a:lnTo>
                    <a:pt x="141934" y="0"/>
                  </a:lnTo>
                  <a:lnTo>
                    <a:pt x="91243" y="240418"/>
                  </a:lnTo>
                  <a:lnTo>
                    <a:pt x="50691" y="240418"/>
                  </a:lnTo>
                  <a:lnTo>
                    <a:pt x="0" y="0"/>
                  </a:lnTo>
                  <a:lnTo>
                    <a:pt x="40552" y="0"/>
                  </a:lnTo>
                  <a:lnTo>
                    <a:pt x="70967" y="166555"/>
                  </a:lnTo>
                  <a:lnTo>
                    <a:pt x="70967" y="166555"/>
                  </a:lnTo>
                  <a:lnTo>
                    <a:pt x="101381" y="0"/>
                  </a:lnTo>
                  <a:close/>
                </a:path>
              </a:pathLst>
            </a:custGeom>
            <a:solidFill>
              <a:schemeClr val="bg1"/>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3" name="Freeform: Shape 275">
              <a:extLst>
                <a:ext uri="{FF2B5EF4-FFF2-40B4-BE49-F238E27FC236}">
                  <a16:creationId xmlns:a16="http://schemas.microsoft.com/office/drawing/2014/main" id="{9042A774-9CA6-560E-8ADA-AD309B4547CE}"/>
                </a:ext>
              </a:extLst>
            </p:cNvPr>
            <p:cNvSpPr/>
            <p:nvPr/>
          </p:nvSpPr>
          <p:spPr>
            <a:xfrm>
              <a:off x="10052305" y="1757181"/>
              <a:ext cx="68300" cy="134927"/>
            </a:xfrm>
            <a:custGeom>
              <a:avLst/>
              <a:gdLst>
                <a:gd name="connsiteX0" fmla="*/ 40553 w 121657"/>
                <a:gd name="connsiteY0" fmla="*/ 36208 h 240418"/>
                <a:gd name="connsiteX1" fmla="*/ 0 w 121657"/>
                <a:gd name="connsiteY1" fmla="*/ 36208 h 240418"/>
                <a:gd name="connsiteX2" fmla="*/ 0 w 121657"/>
                <a:gd name="connsiteY2" fmla="*/ 0 h 240418"/>
                <a:gd name="connsiteX3" fmla="*/ 121657 w 121657"/>
                <a:gd name="connsiteY3" fmla="*/ 0 h 240418"/>
                <a:gd name="connsiteX4" fmla="*/ 121657 w 121657"/>
                <a:gd name="connsiteY4" fmla="*/ 36208 h 240418"/>
                <a:gd name="connsiteX5" fmla="*/ 82553 w 121657"/>
                <a:gd name="connsiteY5" fmla="*/ 36208 h 240418"/>
                <a:gd name="connsiteX6" fmla="*/ 82553 w 121657"/>
                <a:gd name="connsiteY6" fmla="*/ 240418 h 240418"/>
                <a:gd name="connsiteX7" fmla="*/ 40553 w 121657"/>
                <a:gd name="connsiteY7" fmla="*/ 240418 h 240418"/>
                <a:gd name="connsiteX8" fmla="*/ 40553 w 121657"/>
                <a:gd name="connsiteY8" fmla="*/ 3620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57" h="240418">
                  <a:moveTo>
                    <a:pt x="40553" y="36208"/>
                  </a:moveTo>
                  <a:lnTo>
                    <a:pt x="0" y="36208"/>
                  </a:lnTo>
                  <a:lnTo>
                    <a:pt x="0" y="0"/>
                  </a:lnTo>
                  <a:lnTo>
                    <a:pt x="121657" y="0"/>
                  </a:lnTo>
                  <a:lnTo>
                    <a:pt x="121657" y="36208"/>
                  </a:lnTo>
                  <a:lnTo>
                    <a:pt x="82553" y="36208"/>
                  </a:lnTo>
                  <a:lnTo>
                    <a:pt x="82553" y="240418"/>
                  </a:lnTo>
                  <a:lnTo>
                    <a:pt x="40553" y="240418"/>
                  </a:lnTo>
                  <a:lnTo>
                    <a:pt x="40553" y="36208"/>
                  </a:lnTo>
                  <a:close/>
                </a:path>
              </a:pathLst>
            </a:custGeom>
            <a:solidFill>
              <a:schemeClr val="bg1"/>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4" name="Freeform: Shape 277">
              <a:extLst>
                <a:ext uri="{FF2B5EF4-FFF2-40B4-BE49-F238E27FC236}">
                  <a16:creationId xmlns:a16="http://schemas.microsoft.com/office/drawing/2014/main" id="{C9D4F6D7-50F8-4E87-0576-36D8E2A2EE17}"/>
                </a:ext>
              </a:extLst>
            </p:cNvPr>
            <p:cNvSpPr/>
            <p:nvPr/>
          </p:nvSpPr>
          <p:spPr>
            <a:xfrm>
              <a:off x="10228587" y="1559062"/>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2" name="Freeform: Shape 291">
              <a:extLst>
                <a:ext uri="{FF2B5EF4-FFF2-40B4-BE49-F238E27FC236}">
                  <a16:creationId xmlns:a16="http://schemas.microsoft.com/office/drawing/2014/main" id="{85F28906-B5E6-40CA-46F1-F4113FC9D750}"/>
                </a:ext>
              </a:extLst>
            </p:cNvPr>
            <p:cNvSpPr/>
            <p:nvPr/>
          </p:nvSpPr>
          <p:spPr>
            <a:xfrm>
              <a:off x="11115026" y="2500705"/>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3769FF"/>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65" name="Graphic 2">
              <a:extLst>
                <a:ext uri="{FF2B5EF4-FFF2-40B4-BE49-F238E27FC236}">
                  <a16:creationId xmlns:a16="http://schemas.microsoft.com/office/drawing/2014/main" id="{5ADCEDCD-5257-F0A4-2DAC-F1E7D9E231A3}"/>
                </a:ext>
              </a:extLst>
            </p:cNvPr>
            <p:cNvGrpSpPr/>
            <p:nvPr/>
          </p:nvGrpSpPr>
          <p:grpSpPr>
            <a:xfrm>
              <a:off x="10271681" y="1613825"/>
              <a:ext cx="165058" cy="134928"/>
              <a:chOff x="1423964" y="741979"/>
              <a:chExt cx="294005" cy="240418"/>
            </a:xfrm>
            <a:solidFill>
              <a:srgbClr val="3769FF"/>
            </a:solidFill>
          </p:grpSpPr>
          <p:sp>
            <p:nvSpPr>
              <p:cNvPr id="166" name="Freeform: Shape 279">
                <a:extLst>
                  <a:ext uri="{FF2B5EF4-FFF2-40B4-BE49-F238E27FC236}">
                    <a16:creationId xmlns:a16="http://schemas.microsoft.com/office/drawing/2014/main" id="{69392519-580F-6068-5D22-F6D3131C167E}"/>
                  </a:ext>
                </a:extLst>
              </p:cNvPr>
              <p:cNvSpPr/>
              <p:nvPr/>
            </p:nvSpPr>
            <p:spPr>
              <a:xfrm>
                <a:off x="1423964" y="741979"/>
                <a:ext cx="127450" cy="240418"/>
              </a:xfrm>
              <a:custGeom>
                <a:avLst/>
                <a:gdLst>
                  <a:gd name="connsiteX0" fmla="*/ 0 w 127450"/>
                  <a:gd name="connsiteY0" fmla="*/ 240418 h 240418"/>
                  <a:gd name="connsiteX1" fmla="*/ 0 w 127450"/>
                  <a:gd name="connsiteY1" fmla="*/ 0 h 240418"/>
                  <a:gd name="connsiteX2" fmla="*/ 37656 w 127450"/>
                  <a:gd name="connsiteY2" fmla="*/ 0 h 240418"/>
                  <a:gd name="connsiteX3" fmla="*/ 88347 w 127450"/>
                  <a:gd name="connsiteY3" fmla="*/ 137589 h 240418"/>
                  <a:gd name="connsiteX4" fmla="*/ 88347 w 127450"/>
                  <a:gd name="connsiteY4" fmla="*/ 137589 h 240418"/>
                  <a:gd name="connsiteX5" fmla="*/ 88347 w 127450"/>
                  <a:gd name="connsiteY5" fmla="*/ 0 h 240418"/>
                  <a:gd name="connsiteX6" fmla="*/ 127451 w 127450"/>
                  <a:gd name="connsiteY6" fmla="*/ 0 h 240418"/>
                  <a:gd name="connsiteX7" fmla="*/ 127451 w 127450"/>
                  <a:gd name="connsiteY7" fmla="*/ 240418 h 240418"/>
                  <a:gd name="connsiteX8" fmla="*/ 91243 w 127450"/>
                  <a:gd name="connsiteY8" fmla="*/ 240418 h 240418"/>
                  <a:gd name="connsiteX9" fmla="*/ 39104 w 127450"/>
                  <a:gd name="connsiteY9" fmla="*/ 91243 h 240418"/>
                  <a:gd name="connsiteX10" fmla="*/ 39104 w 127450"/>
                  <a:gd name="connsiteY10" fmla="*/ 91243 h 240418"/>
                  <a:gd name="connsiteX11" fmla="*/ 39104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37656" y="0"/>
                    </a:lnTo>
                    <a:lnTo>
                      <a:pt x="88347" y="137589"/>
                    </a:lnTo>
                    <a:lnTo>
                      <a:pt x="88347" y="137589"/>
                    </a:lnTo>
                    <a:lnTo>
                      <a:pt x="88347" y="0"/>
                    </a:lnTo>
                    <a:lnTo>
                      <a:pt x="127451" y="0"/>
                    </a:lnTo>
                    <a:lnTo>
                      <a:pt x="127451" y="240418"/>
                    </a:lnTo>
                    <a:lnTo>
                      <a:pt x="91243" y="240418"/>
                    </a:lnTo>
                    <a:lnTo>
                      <a:pt x="39104" y="91243"/>
                    </a:lnTo>
                    <a:lnTo>
                      <a:pt x="39104" y="91243"/>
                    </a:lnTo>
                    <a:lnTo>
                      <a:pt x="39104" y="240418"/>
                    </a:lnTo>
                    <a:lnTo>
                      <a:pt x="0" y="24041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7" name="Freeform: Shape 280">
                <a:extLst>
                  <a:ext uri="{FF2B5EF4-FFF2-40B4-BE49-F238E27FC236}">
                    <a16:creationId xmlns:a16="http://schemas.microsoft.com/office/drawing/2014/main" id="{322120B8-CF4A-54D2-47CE-C31EA504DDDA}"/>
                  </a:ext>
                </a:extLst>
              </p:cNvPr>
              <p:cNvSpPr/>
              <p:nvPr/>
            </p:nvSpPr>
            <p:spPr>
              <a:xfrm>
                <a:off x="1590519" y="741979"/>
                <a:ext cx="127450" cy="240418"/>
              </a:xfrm>
              <a:custGeom>
                <a:avLst/>
                <a:gdLst>
                  <a:gd name="connsiteX0" fmla="*/ 0 w 127450"/>
                  <a:gd name="connsiteY0" fmla="*/ 240418 h 240418"/>
                  <a:gd name="connsiteX1" fmla="*/ 0 w 127450"/>
                  <a:gd name="connsiteY1" fmla="*/ 0 h 240418"/>
                  <a:gd name="connsiteX2" fmla="*/ 42001 w 127450"/>
                  <a:gd name="connsiteY2" fmla="*/ 0 h 240418"/>
                  <a:gd name="connsiteX3" fmla="*/ 42001 w 127450"/>
                  <a:gd name="connsiteY3" fmla="*/ 98485 h 240418"/>
                  <a:gd name="connsiteX4" fmla="*/ 85450 w 127450"/>
                  <a:gd name="connsiteY4" fmla="*/ 98485 h 240418"/>
                  <a:gd name="connsiteX5" fmla="*/ 85450 w 127450"/>
                  <a:gd name="connsiteY5" fmla="*/ 0 h 240418"/>
                  <a:gd name="connsiteX6" fmla="*/ 127451 w 127450"/>
                  <a:gd name="connsiteY6" fmla="*/ 0 h 240418"/>
                  <a:gd name="connsiteX7" fmla="*/ 127451 w 127450"/>
                  <a:gd name="connsiteY7" fmla="*/ 240418 h 240418"/>
                  <a:gd name="connsiteX8" fmla="*/ 85450 w 127450"/>
                  <a:gd name="connsiteY8" fmla="*/ 240418 h 240418"/>
                  <a:gd name="connsiteX9" fmla="*/ 85450 w 127450"/>
                  <a:gd name="connsiteY9" fmla="*/ 133244 h 240418"/>
                  <a:gd name="connsiteX10" fmla="*/ 42001 w 127450"/>
                  <a:gd name="connsiteY10" fmla="*/ 133244 h 240418"/>
                  <a:gd name="connsiteX11" fmla="*/ 42001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42001" y="0"/>
                    </a:lnTo>
                    <a:lnTo>
                      <a:pt x="42001" y="98485"/>
                    </a:lnTo>
                    <a:lnTo>
                      <a:pt x="85450" y="98485"/>
                    </a:lnTo>
                    <a:lnTo>
                      <a:pt x="85450" y="0"/>
                    </a:lnTo>
                    <a:lnTo>
                      <a:pt x="127451" y="0"/>
                    </a:lnTo>
                    <a:lnTo>
                      <a:pt x="127451" y="240418"/>
                    </a:lnTo>
                    <a:lnTo>
                      <a:pt x="85450" y="240418"/>
                    </a:lnTo>
                    <a:lnTo>
                      <a:pt x="85450" y="133244"/>
                    </a:lnTo>
                    <a:lnTo>
                      <a:pt x="42001" y="133244"/>
                    </a:lnTo>
                    <a:lnTo>
                      <a:pt x="42001" y="240418"/>
                    </a:lnTo>
                    <a:lnTo>
                      <a:pt x="0" y="24041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68" name="Freeform: Shape 286">
              <a:extLst>
                <a:ext uri="{FF2B5EF4-FFF2-40B4-BE49-F238E27FC236}">
                  <a16:creationId xmlns:a16="http://schemas.microsoft.com/office/drawing/2014/main" id="{DF82FAE7-D250-7A49-7C9C-47FDF5D8AA21}"/>
                </a:ext>
              </a:extLst>
            </p:cNvPr>
            <p:cNvSpPr/>
            <p:nvPr/>
          </p:nvSpPr>
          <p:spPr>
            <a:xfrm>
              <a:off x="11112169" y="2243243"/>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chemeClr val="bg1"/>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69" name="Graphic 2">
              <a:extLst>
                <a:ext uri="{FF2B5EF4-FFF2-40B4-BE49-F238E27FC236}">
                  <a16:creationId xmlns:a16="http://schemas.microsoft.com/office/drawing/2014/main" id="{7299E00A-ABA7-0489-ED1A-E719795F44C8}"/>
                </a:ext>
              </a:extLst>
            </p:cNvPr>
            <p:cNvGrpSpPr/>
            <p:nvPr/>
          </p:nvGrpSpPr>
          <p:grpSpPr>
            <a:xfrm>
              <a:off x="11147957" y="2290386"/>
              <a:ext cx="185386" cy="134928"/>
              <a:chOff x="1419619" y="1626892"/>
              <a:chExt cx="330213" cy="240418"/>
            </a:xfrm>
            <a:solidFill>
              <a:srgbClr val="3769FF"/>
            </a:solidFill>
          </p:grpSpPr>
          <p:sp>
            <p:nvSpPr>
              <p:cNvPr id="170" name="Freeform: Shape 288">
                <a:extLst>
                  <a:ext uri="{FF2B5EF4-FFF2-40B4-BE49-F238E27FC236}">
                    <a16:creationId xmlns:a16="http://schemas.microsoft.com/office/drawing/2014/main" id="{39A10C07-AE90-6EFE-665B-36BE832A2AD8}"/>
                  </a:ext>
                </a:extLst>
              </p:cNvPr>
              <p:cNvSpPr/>
              <p:nvPr/>
            </p:nvSpPr>
            <p:spPr>
              <a:xfrm>
                <a:off x="1419619" y="1626892"/>
                <a:ext cx="168003" cy="240418"/>
              </a:xfrm>
              <a:custGeom>
                <a:avLst/>
                <a:gdLst>
                  <a:gd name="connsiteX0" fmla="*/ 168003 w 168003"/>
                  <a:gd name="connsiteY0" fmla="*/ 0 h 240418"/>
                  <a:gd name="connsiteX1" fmla="*/ 168003 w 168003"/>
                  <a:gd name="connsiteY1" fmla="*/ 240418 h 240418"/>
                  <a:gd name="connsiteX2" fmla="*/ 131796 w 168003"/>
                  <a:gd name="connsiteY2" fmla="*/ 240418 h 240418"/>
                  <a:gd name="connsiteX3" fmla="*/ 131796 w 168003"/>
                  <a:gd name="connsiteY3" fmla="*/ 52139 h 240418"/>
                  <a:gd name="connsiteX4" fmla="*/ 131796 w 168003"/>
                  <a:gd name="connsiteY4" fmla="*/ 52139 h 240418"/>
                  <a:gd name="connsiteX5" fmla="*/ 94140 w 168003"/>
                  <a:gd name="connsiteY5" fmla="*/ 240418 h 240418"/>
                  <a:gd name="connsiteX6" fmla="*/ 73863 w 168003"/>
                  <a:gd name="connsiteY6" fmla="*/ 240418 h 240418"/>
                  <a:gd name="connsiteX7" fmla="*/ 36208 w 168003"/>
                  <a:gd name="connsiteY7" fmla="*/ 52139 h 240418"/>
                  <a:gd name="connsiteX8" fmla="*/ 36208 w 168003"/>
                  <a:gd name="connsiteY8" fmla="*/ 52139 h 240418"/>
                  <a:gd name="connsiteX9" fmla="*/ 36208 w 168003"/>
                  <a:gd name="connsiteY9" fmla="*/ 240418 h 240418"/>
                  <a:gd name="connsiteX10" fmla="*/ 0 w 168003"/>
                  <a:gd name="connsiteY10" fmla="*/ 240418 h 240418"/>
                  <a:gd name="connsiteX11" fmla="*/ 0 w 168003"/>
                  <a:gd name="connsiteY11" fmla="*/ 0 h 240418"/>
                  <a:gd name="connsiteX12" fmla="*/ 53587 w 168003"/>
                  <a:gd name="connsiteY12" fmla="*/ 0 h 240418"/>
                  <a:gd name="connsiteX13" fmla="*/ 82553 w 168003"/>
                  <a:gd name="connsiteY13" fmla="*/ 140485 h 240418"/>
                  <a:gd name="connsiteX14" fmla="*/ 82553 w 168003"/>
                  <a:gd name="connsiteY14" fmla="*/ 140485 h 240418"/>
                  <a:gd name="connsiteX15" fmla="*/ 111519 w 168003"/>
                  <a:gd name="connsiteY15" fmla="*/ 0 h 240418"/>
                  <a:gd name="connsiteX16" fmla="*/ 168003 w 168003"/>
                  <a:gd name="connsiteY16"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03" h="240418">
                    <a:moveTo>
                      <a:pt x="168003" y="0"/>
                    </a:moveTo>
                    <a:lnTo>
                      <a:pt x="168003" y="240418"/>
                    </a:lnTo>
                    <a:lnTo>
                      <a:pt x="131796" y="240418"/>
                    </a:lnTo>
                    <a:lnTo>
                      <a:pt x="131796" y="52139"/>
                    </a:lnTo>
                    <a:lnTo>
                      <a:pt x="131796" y="52139"/>
                    </a:lnTo>
                    <a:lnTo>
                      <a:pt x="94140" y="240418"/>
                    </a:lnTo>
                    <a:lnTo>
                      <a:pt x="73863" y="240418"/>
                    </a:lnTo>
                    <a:lnTo>
                      <a:pt x="36208" y="52139"/>
                    </a:lnTo>
                    <a:lnTo>
                      <a:pt x="36208" y="52139"/>
                    </a:lnTo>
                    <a:lnTo>
                      <a:pt x="36208" y="240418"/>
                    </a:lnTo>
                    <a:lnTo>
                      <a:pt x="0" y="240418"/>
                    </a:lnTo>
                    <a:lnTo>
                      <a:pt x="0" y="0"/>
                    </a:lnTo>
                    <a:lnTo>
                      <a:pt x="53587" y="0"/>
                    </a:lnTo>
                    <a:lnTo>
                      <a:pt x="82553" y="140485"/>
                    </a:lnTo>
                    <a:lnTo>
                      <a:pt x="82553" y="140485"/>
                    </a:lnTo>
                    <a:lnTo>
                      <a:pt x="111519" y="0"/>
                    </a:lnTo>
                    <a:lnTo>
                      <a:pt x="168003"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1" name="Freeform: Shape 289">
                <a:extLst>
                  <a:ext uri="{FF2B5EF4-FFF2-40B4-BE49-F238E27FC236}">
                    <a16:creationId xmlns:a16="http://schemas.microsoft.com/office/drawing/2014/main" id="{0CD7CAB7-B619-8528-E166-96124AB86E0E}"/>
                  </a:ext>
                </a:extLst>
              </p:cNvPr>
              <p:cNvSpPr/>
              <p:nvPr/>
            </p:nvSpPr>
            <p:spPr>
              <a:xfrm>
                <a:off x="1609347" y="1626892"/>
                <a:ext cx="140485" cy="240418"/>
              </a:xfrm>
              <a:custGeom>
                <a:avLst/>
                <a:gdLst>
                  <a:gd name="connsiteX0" fmla="*/ 40552 w 140485"/>
                  <a:gd name="connsiteY0" fmla="*/ 240418 h 240418"/>
                  <a:gd name="connsiteX1" fmla="*/ 0 w 140485"/>
                  <a:gd name="connsiteY1" fmla="*/ 240418 h 240418"/>
                  <a:gd name="connsiteX2" fmla="*/ 44897 w 140485"/>
                  <a:gd name="connsiteY2" fmla="*/ 0 h 240418"/>
                  <a:gd name="connsiteX3" fmla="*/ 95588 w 140485"/>
                  <a:gd name="connsiteY3" fmla="*/ 0 h 240418"/>
                  <a:gd name="connsiteX4" fmla="*/ 140485 w 140485"/>
                  <a:gd name="connsiteY4" fmla="*/ 240418 h 240418"/>
                  <a:gd name="connsiteX5" fmla="*/ 99933 w 140485"/>
                  <a:gd name="connsiteY5" fmla="*/ 240418 h 240418"/>
                  <a:gd name="connsiteX6" fmla="*/ 92691 w 140485"/>
                  <a:gd name="connsiteY6" fmla="*/ 186831 h 240418"/>
                  <a:gd name="connsiteX7" fmla="*/ 47794 w 140485"/>
                  <a:gd name="connsiteY7" fmla="*/ 186831 h 240418"/>
                  <a:gd name="connsiteX8" fmla="*/ 40552 w 140485"/>
                  <a:gd name="connsiteY8" fmla="*/ 240418 h 240418"/>
                  <a:gd name="connsiteX9" fmla="*/ 53587 w 140485"/>
                  <a:gd name="connsiteY9" fmla="*/ 152072 h 240418"/>
                  <a:gd name="connsiteX10" fmla="*/ 86898 w 140485"/>
                  <a:gd name="connsiteY10" fmla="*/ 152072 h 240418"/>
                  <a:gd name="connsiteX11" fmla="*/ 70967 w 140485"/>
                  <a:gd name="connsiteY11" fmla="*/ 49242 h 240418"/>
                  <a:gd name="connsiteX12" fmla="*/ 70967 w 140485"/>
                  <a:gd name="connsiteY12" fmla="*/ 49242 h 240418"/>
                  <a:gd name="connsiteX13" fmla="*/ 53587 w 140485"/>
                  <a:gd name="connsiteY13" fmla="*/ 152072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85" h="240418">
                    <a:moveTo>
                      <a:pt x="40552" y="240418"/>
                    </a:moveTo>
                    <a:lnTo>
                      <a:pt x="0" y="240418"/>
                    </a:lnTo>
                    <a:lnTo>
                      <a:pt x="44897" y="0"/>
                    </a:lnTo>
                    <a:lnTo>
                      <a:pt x="95588" y="0"/>
                    </a:lnTo>
                    <a:lnTo>
                      <a:pt x="140485" y="240418"/>
                    </a:lnTo>
                    <a:lnTo>
                      <a:pt x="99933" y="240418"/>
                    </a:lnTo>
                    <a:lnTo>
                      <a:pt x="92691" y="186831"/>
                    </a:lnTo>
                    <a:lnTo>
                      <a:pt x="47794" y="186831"/>
                    </a:lnTo>
                    <a:lnTo>
                      <a:pt x="40552" y="240418"/>
                    </a:lnTo>
                    <a:close/>
                    <a:moveTo>
                      <a:pt x="53587" y="152072"/>
                    </a:moveTo>
                    <a:lnTo>
                      <a:pt x="86898" y="152072"/>
                    </a:lnTo>
                    <a:lnTo>
                      <a:pt x="70967" y="49242"/>
                    </a:lnTo>
                    <a:lnTo>
                      <a:pt x="70967" y="49242"/>
                    </a:lnTo>
                    <a:lnTo>
                      <a:pt x="53587" y="152072"/>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3" name="Freeform: Shape 293">
              <a:extLst>
                <a:ext uri="{FF2B5EF4-FFF2-40B4-BE49-F238E27FC236}">
                  <a16:creationId xmlns:a16="http://schemas.microsoft.com/office/drawing/2014/main" id="{E1A35242-62C5-1A0D-B772-BDB70C2C6B56}"/>
                </a:ext>
              </a:extLst>
            </p:cNvPr>
            <p:cNvSpPr/>
            <p:nvPr/>
          </p:nvSpPr>
          <p:spPr>
            <a:xfrm>
              <a:off x="11172861" y="2547848"/>
              <a:ext cx="74804" cy="134928"/>
            </a:xfrm>
            <a:custGeom>
              <a:avLst/>
              <a:gdLst>
                <a:gd name="connsiteX0" fmla="*/ 40552 w 133243"/>
                <a:gd name="connsiteY0" fmla="*/ 240418 h 240418"/>
                <a:gd name="connsiteX1" fmla="*/ 0 w 133243"/>
                <a:gd name="connsiteY1" fmla="*/ 240418 h 240418"/>
                <a:gd name="connsiteX2" fmla="*/ 0 w 133243"/>
                <a:gd name="connsiteY2" fmla="*/ 0 h 240418"/>
                <a:gd name="connsiteX3" fmla="*/ 57932 w 133243"/>
                <a:gd name="connsiteY3" fmla="*/ 0 h 240418"/>
                <a:gd name="connsiteX4" fmla="*/ 127451 w 133243"/>
                <a:gd name="connsiteY4" fmla="*/ 70967 h 240418"/>
                <a:gd name="connsiteX5" fmla="*/ 98485 w 133243"/>
                <a:gd name="connsiteY5" fmla="*/ 131796 h 240418"/>
                <a:gd name="connsiteX6" fmla="*/ 133244 w 133243"/>
                <a:gd name="connsiteY6" fmla="*/ 240418 h 240418"/>
                <a:gd name="connsiteX7" fmla="*/ 91243 w 133243"/>
                <a:gd name="connsiteY7" fmla="*/ 240418 h 240418"/>
                <a:gd name="connsiteX8" fmla="*/ 62277 w 133243"/>
                <a:gd name="connsiteY8" fmla="*/ 140485 h 240418"/>
                <a:gd name="connsiteX9" fmla="*/ 40552 w 133243"/>
                <a:gd name="connsiteY9" fmla="*/ 141934 h 240418"/>
                <a:gd name="connsiteX10" fmla="*/ 40552 w 133243"/>
                <a:gd name="connsiteY10" fmla="*/ 240418 h 240418"/>
                <a:gd name="connsiteX11" fmla="*/ 40552 w 133243"/>
                <a:gd name="connsiteY11" fmla="*/ 108623 h 240418"/>
                <a:gd name="connsiteX12" fmla="*/ 55036 w 133243"/>
                <a:gd name="connsiteY12" fmla="*/ 108623 h 240418"/>
                <a:gd name="connsiteX13" fmla="*/ 85450 w 133243"/>
                <a:gd name="connsiteY13" fmla="*/ 70967 h 240418"/>
                <a:gd name="connsiteX14" fmla="*/ 55036 w 133243"/>
                <a:gd name="connsiteY14" fmla="*/ 33311 h 240418"/>
                <a:gd name="connsiteX15" fmla="*/ 40552 w 133243"/>
                <a:gd name="connsiteY15" fmla="*/ 33311 h 240418"/>
                <a:gd name="connsiteX16" fmla="*/ 40552 w 133243"/>
                <a:gd name="connsiteY16" fmla="*/ 108623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243" h="240418">
                  <a:moveTo>
                    <a:pt x="40552" y="240418"/>
                  </a:moveTo>
                  <a:lnTo>
                    <a:pt x="0" y="240418"/>
                  </a:lnTo>
                  <a:lnTo>
                    <a:pt x="0" y="0"/>
                  </a:lnTo>
                  <a:lnTo>
                    <a:pt x="57932" y="0"/>
                  </a:lnTo>
                  <a:cubicBezTo>
                    <a:pt x="104278" y="0"/>
                    <a:pt x="127451" y="20276"/>
                    <a:pt x="127451" y="70967"/>
                  </a:cubicBezTo>
                  <a:cubicBezTo>
                    <a:pt x="127451" y="110071"/>
                    <a:pt x="112968" y="124554"/>
                    <a:pt x="98485" y="131796"/>
                  </a:cubicBezTo>
                  <a:lnTo>
                    <a:pt x="133244" y="240418"/>
                  </a:lnTo>
                  <a:lnTo>
                    <a:pt x="91243" y="240418"/>
                  </a:lnTo>
                  <a:lnTo>
                    <a:pt x="62277" y="140485"/>
                  </a:lnTo>
                  <a:cubicBezTo>
                    <a:pt x="56484" y="140485"/>
                    <a:pt x="47794" y="141934"/>
                    <a:pt x="40552" y="141934"/>
                  </a:cubicBezTo>
                  <a:lnTo>
                    <a:pt x="40552" y="240418"/>
                  </a:lnTo>
                  <a:close/>
                  <a:moveTo>
                    <a:pt x="40552" y="108623"/>
                  </a:moveTo>
                  <a:lnTo>
                    <a:pt x="55036" y="108623"/>
                  </a:lnTo>
                  <a:cubicBezTo>
                    <a:pt x="76760" y="108623"/>
                    <a:pt x="85450" y="99933"/>
                    <a:pt x="85450" y="70967"/>
                  </a:cubicBezTo>
                  <a:cubicBezTo>
                    <a:pt x="85450" y="42001"/>
                    <a:pt x="76760" y="33311"/>
                    <a:pt x="55036" y="33311"/>
                  </a:cubicBezTo>
                  <a:lnTo>
                    <a:pt x="40552" y="33311"/>
                  </a:lnTo>
                  <a:lnTo>
                    <a:pt x="40552" y="108623"/>
                  </a:lnTo>
                  <a:close/>
                </a:path>
              </a:pathLst>
            </a:custGeom>
            <a:solidFill>
              <a:schemeClr val="bg1"/>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Freeform: Shape 294">
              <a:extLst>
                <a:ext uri="{FF2B5EF4-FFF2-40B4-BE49-F238E27FC236}">
                  <a16:creationId xmlns:a16="http://schemas.microsoft.com/office/drawing/2014/main" id="{418F8AAB-8297-A655-C8EA-602FD7DAC849}"/>
                </a:ext>
              </a:extLst>
            </p:cNvPr>
            <p:cNvSpPr/>
            <p:nvPr/>
          </p:nvSpPr>
          <p:spPr>
            <a:xfrm>
              <a:off x="11269620" y="2547848"/>
              <a:ext cx="23579" cy="134928"/>
            </a:xfrm>
            <a:custGeom>
              <a:avLst/>
              <a:gdLst>
                <a:gd name="connsiteX0" fmla="*/ 0 w 42000"/>
                <a:gd name="connsiteY0" fmla="*/ 240418 h 240418"/>
                <a:gd name="connsiteX1" fmla="*/ 0 w 42000"/>
                <a:gd name="connsiteY1" fmla="*/ 0 h 240418"/>
                <a:gd name="connsiteX2" fmla="*/ 42001 w 42000"/>
                <a:gd name="connsiteY2" fmla="*/ 0 h 240418"/>
                <a:gd name="connsiteX3" fmla="*/ 42001 w 42000"/>
                <a:gd name="connsiteY3" fmla="*/ 240418 h 240418"/>
                <a:gd name="connsiteX4" fmla="*/ 0 w 42000"/>
                <a:gd name="connsiteY4" fmla="*/ 240418 h 24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0" h="240418">
                  <a:moveTo>
                    <a:pt x="0" y="240418"/>
                  </a:moveTo>
                  <a:lnTo>
                    <a:pt x="0" y="0"/>
                  </a:lnTo>
                  <a:lnTo>
                    <a:pt x="42001" y="0"/>
                  </a:lnTo>
                  <a:lnTo>
                    <a:pt x="42001" y="240418"/>
                  </a:lnTo>
                  <a:lnTo>
                    <a:pt x="0" y="240418"/>
                  </a:lnTo>
                  <a:close/>
                </a:path>
              </a:pathLst>
            </a:custGeom>
            <a:solidFill>
              <a:schemeClr val="bg1"/>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Freeform: Shape 296">
              <a:extLst>
                <a:ext uri="{FF2B5EF4-FFF2-40B4-BE49-F238E27FC236}">
                  <a16:creationId xmlns:a16="http://schemas.microsoft.com/office/drawing/2014/main" id="{C19E4244-B080-20A0-AA95-4FD454867899}"/>
                </a:ext>
              </a:extLst>
            </p:cNvPr>
            <p:cNvSpPr/>
            <p:nvPr/>
          </p:nvSpPr>
          <p:spPr>
            <a:xfrm>
              <a:off x="11107406" y="2758167"/>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3769FF"/>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6" name="Freeform: Shape 298">
              <a:extLst>
                <a:ext uri="{FF2B5EF4-FFF2-40B4-BE49-F238E27FC236}">
                  <a16:creationId xmlns:a16="http://schemas.microsoft.com/office/drawing/2014/main" id="{4D3F23D4-869C-DA87-E813-A4F49FCBAD91}"/>
                </a:ext>
              </a:extLst>
            </p:cNvPr>
            <p:cNvSpPr/>
            <p:nvPr/>
          </p:nvSpPr>
          <p:spPr>
            <a:xfrm>
              <a:off x="11156598" y="2802872"/>
              <a:ext cx="69926" cy="139805"/>
            </a:xfrm>
            <a:custGeom>
              <a:avLst/>
              <a:gdLst>
                <a:gd name="connsiteX0" fmla="*/ 82553 w 124554"/>
                <a:gd name="connsiteY0" fmla="*/ 86898 h 249108"/>
                <a:gd name="connsiteX1" fmla="*/ 82553 w 124554"/>
                <a:gd name="connsiteY1" fmla="*/ 68070 h 249108"/>
                <a:gd name="connsiteX2" fmla="*/ 62277 w 124554"/>
                <a:gd name="connsiteY2" fmla="*/ 39104 h 249108"/>
                <a:gd name="connsiteX3" fmla="*/ 40552 w 124554"/>
                <a:gd name="connsiteY3" fmla="*/ 65174 h 249108"/>
                <a:gd name="connsiteX4" fmla="*/ 40552 w 124554"/>
                <a:gd name="connsiteY4" fmla="*/ 186831 h 249108"/>
                <a:gd name="connsiteX5" fmla="*/ 62277 w 124554"/>
                <a:gd name="connsiteY5" fmla="*/ 212901 h 249108"/>
                <a:gd name="connsiteX6" fmla="*/ 82553 w 124554"/>
                <a:gd name="connsiteY6" fmla="*/ 188279 h 249108"/>
                <a:gd name="connsiteX7" fmla="*/ 82553 w 124554"/>
                <a:gd name="connsiteY7" fmla="*/ 159313 h 249108"/>
                <a:gd name="connsiteX8" fmla="*/ 124554 w 124554"/>
                <a:gd name="connsiteY8" fmla="*/ 159313 h 249108"/>
                <a:gd name="connsiteX9" fmla="*/ 124554 w 124554"/>
                <a:gd name="connsiteY9" fmla="*/ 186831 h 249108"/>
                <a:gd name="connsiteX10" fmla="*/ 63725 w 124554"/>
                <a:gd name="connsiteY10" fmla="*/ 249108 h 249108"/>
                <a:gd name="connsiteX11" fmla="*/ 0 w 124554"/>
                <a:gd name="connsiteY11" fmla="*/ 186831 h 249108"/>
                <a:gd name="connsiteX12" fmla="*/ 0 w 124554"/>
                <a:gd name="connsiteY12" fmla="*/ 62277 h 249108"/>
                <a:gd name="connsiteX13" fmla="*/ 63725 w 124554"/>
                <a:gd name="connsiteY13" fmla="*/ 0 h 249108"/>
                <a:gd name="connsiteX14" fmla="*/ 124554 w 124554"/>
                <a:gd name="connsiteY14" fmla="*/ 66622 h 249108"/>
                <a:gd name="connsiteX15" fmla="*/ 124554 w 124554"/>
                <a:gd name="connsiteY15" fmla="*/ 84002 h 249108"/>
                <a:gd name="connsiteX16" fmla="*/ 82553 w 124554"/>
                <a:gd name="connsiteY16" fmla="*/ 84002 h 2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54" h="249108">
                  <a:moveTo>
                    <a:pt x="82553" y="86898"/>
                  </a:moveTo>
                  <a:lnTo>
                    <a:pt x="82553" y="68070"/>
                  </a:lnTo>
                  <a:cubicBezTo>
                    <a:pt x="82553" y="47794"/>
                    <a:pt x="73863" y="39104"/>
                    <a:pt x="62277" y="39104"/>
                  </a:cubicBezTo>
                  <a:cubicBezTo>
                    <a:pt x="46346" y="39104"/>
                    <a:pt x="40552" y="47794"/>
                    <a:pt x="40552" y="65174"/>
                  </a:cubicBezTo>
                  <a:lnTo>
                    <a:pt x="40552" y="186831"/>
                  </a:lnTo>
                  <a:cubicBezTo>
                    <a:pt x="40552" y="204211"/>
                    <a:pt x="46346" y="212901"/>
                    <a:pt x="62277" y="212901"/>
                  </a:cubicBezTo>
                  <a:cubicBezTo>
                    <a:pt x="76760" y="212901"/>
                    <a:pt x="82553" y="204211"/>
                    <a:pt x="82553" y="188279"/>
                  </a:cubicBezTo>
                  <a:lnTo>
                    <a:pt x="82553" y="159313"/>
                  </a:lnTo>
                  <a:lnTo>
                    <a:pt x="124554" y="159313"/>
                  </a:lnTo>
                  <a:lnTo>
                    <a:pt x="124554" y="186831"/>
                  </a:lnTo>
                  <a:cubicBezTo>
                    <a:pt x="124554" y="220142"/>
                    <a:pt x="104278" y="249108"/>
                    <a:pt x="63725" y="249108"/>
                  </a:cubicBezTo>
                  <a:cubicBezTo>
                    <a:pt x="20276" y="249108"/>
                    <a:pt x="0" y="221590"/>
                    <a:pt x="0" y="186831"/>
                  </a:cubicBezTo>
                  <a:lnTo>
                    <a:pt x="0" y="62277"/>
                  </a:lnTo>
                  <a:cubicBezTo>
                    <a:pt x="0" y="28966"/>
                    <a:pt x="20276" y="0"/>
                    <a:pt x="63725" y="0"/>
                  </a:cubicBezTo>
                  <a:cubicBezTo>
                    <a:pt x="105726" y="0"/>
                    <a:pt x="124554" y="30414"/>
                    <a:pt x="124554" y="66622"/>
                  </a:cubicBezTo>
                  <a:lnTo>
                    <a:pt x="124554" y="84002"/>
                  </a:lnTo>
                  <a:lnTo>
                    <a:pt x="82553" y="84002"/>
                  </a:lnTo>
                  <a:close/>
                </a:path>
              </a:pathLst>
            </a:custGeom>
            <a:solidFill>
              <a:schemeClr val="bg1"/>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7" name="Freeform: Shape 299">
              <a:extLst>
                <a:ext uri="{FF2B5EF4-FFF2-40B4-BE49-F238E27FC236}">
                  <a16:creationId xmlns:a16="http://schemas.microsoft.com/office/drawing/2014/main" id="{3DEBB83C-377E-11F5-E405-C286E25B3015}"/>
                </a:ext>
              </a:extLst>
            </p:cNvPr>
            <p:cNvSpPr/>
            <p:nvPr/>
          </p:nvSpPr>
          <p:spPr>
            <a:xfrm>
              <a:off x="11241159" y="2806123"/>
              <a:ext cx="68300" cy="134928"/>
            </a:xfrm>
            <a:custGeom>
              <a:avLst/>
              <a:gdLst>
                <a:gd name="connsiteX0" fmla="*/ 39104 w 121657"/>
                <a:gd name="connsiteY0" fmla="*/ 36208 h 240418"/>
                <a:gd name="connsiteX1" fmla="*/ 0 w 121657"/>
                <a:gd name="connsiteY1" fmla="*/ 36208 h 240418"/>
                <a:gd name="connsiteX2" fmla="*/ 0 w 121657"/>
                <a:gd name="connsiteY2" fmla="*/ 0 h 240418"/>
                <a:gd name="connsiteX3" fmla="*/ 121657 w 121657"/>
                <a:gd name="connsiteY3" fmla="*/ 0 h 240418"/>
                <a:gd name="connsiteX4" fmla="*/ 121657 w 121657"/>
                <a:gd name="connsiteY4" fmla="*/ 36208 h 240418"/>
                <a:gd name="connsiteX5" fmla="*/ 81105 w 121657"/>
                <a:gd name="connsiteY5" fmla="*/ 36208 h 240418"/>
                <a:gd name="connsiteX6" fmla="*/ 81105 w 121657"/>
                <a:gd name="connsiteY6" fmla="*/ 240418 h 240418"/>
                <a:gd name="connsiteX7" fmla="*/ 39104 w 121657"/>
                <a:gd name="connsiteY7" fmla="*/ 240418 h 240418"/>
                <a:gd name="connsiteX8" fmla="*/ 39104 w 121657"/>
                <a:gd name="connsiteY8" fmla="*/ 3620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57" h="240418">
                  <a:moveTo>
                    <a:pt x="39104" y="36208"/>
                  </a:moveTo>
                  <a:lnTo>
                    <a:pt x="0" y="36208"/>
                  </a:lnTo>
                  <a:lnTo>
                    <a:pt x="0" y="0"/>
                  </a:lnTo>
                  <a:lnTo>
                    <a:pt x="121657" y="0"/>
                  </a:lnTo>
                  <a:lnTo>
                    <a:pt x="121657" y="36208"/>
                  </a:lnTo>
                  <a:lnTo>
                    <a:pt x="81105" y="36208"/>
                  </a:lnTo>
                  <a:lnTo>
                    <a:pt x="81105" y="240418"/>
                  </a:lnTo>
                  <a:lnTo>
                    <a:pt x="39104" y="240418"/>
                  </a:lnTo>
                  <a:lnTo>
                    <a:pt x="39104" y="36208"/>
                  </a:lnTo>
                  <a:close/>
                </a:path>
              </a:pathLst>
            </a:custGeom>
            <a:solidFill>
              <a:schemeClr val="bg1"/>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8" name="Freeform: Shape 301">
              <a:extLst>
                <a:ext uri="{FF2B5EF4-FFF2-40B4-BE49-F238E27FC236}">
                  <a16:creationId xmlns:a16="http://schemas.microsoft.com/office/drawing/2014/main" id="{47EB085D-D1C8-94D0-3105-83A0A1C41B2D}"/>
                </a:ext>
              </a:extLst>
            </p:cNvPr>
            <p:cNvSpPr/>
            <p:nvPr/>
          </p:nvSpPr>
          <p:spPr>
            <a:xfrm>
              <a:off x="11107406" y="3015629"/>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chemeClr val="bg1"/>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9" name="Graphic 2">
              <a:extLst>
                <a:ext uri="{FF2B5EF4-FFF2-40B4-BE49-F238E27FC236}">
                  <a16:creationId xmlns:a16="http://schemas.microsoft.com/office/drawing/2014/main" id="{0B8558CB-1CBB-72B4-5D30-745279AAD2E6}"/>
                </a:ext>
              </a:extLst>
            </p:cNvPr>
            <p:cNvGrpSpPr/>
            <p:nvPr/>
          </p:nvGrpSpPr>
          <p:grpSpPr>
            <a:xfrm>
              <a:off x="11171234" y="3061960"/>
              <a:ext cx="123591" cy="136553"/>
              <a:chOff x="1474655" y="2992642"/>
              <a:chExt cx="220142" cy="243314"/>
            </a:xfrm>
            <a:solidFill>
              <a:srgbClr val="3769FF"/>
            </a:solidFill>
          </p:grpSpPr>
          <p:sp>
            <p:nvSpPr>
              <p:cNvPr id="180" name="Freeform: Shape 303">
                <a:extLst>
                  <a:ext uri="{FF2B5EF4-FFF2-40B4-BE49-F238E27FC236}">
                    <a16:creationId xmlns:a16="http://schemas.microsoft.com/office/drawing/2014/main" id="{616F3B9B-785C-A546-F143-1278A1871794}"/>
                  </a:ext>
                </a:extLst>
              </p:cNvPr>
              <p:cNvSpPr/>
              <p:nvPr/>
            </p:nvSpPr>
            <p:spPr>
              <a:xfrm>
                <a:off x="1474655" y="2994090"/>
                <a:ext cx="126002" cy="240418"/>
              </a:xfrm>
              <a:custGeom>
                <a:avLst/>
                <a:gdLst>
                  <a:gd name="connsiteX0" fmla="*/ 0 w 126002"/>
                  <a:gd name="connsiteY0" fmla="*/ 240418 h 240418"/>
                  <a:gd name="connsiteX1" fmla="*/ 0 w 126002"/>
                  <a:gd name="connsiteY1" fmla="*/ 0 h 240418"/>
                  <a:gd name="connsiteX2" fmla="*/ 37656 w 126002"/>
                  <a:gd name="connsiteY2" fmla="*/ 0 h 240418"/>
                  <a:gd name="connsiteX3" fmla="*/ 88347 w 126002"/>
                  <a:gd name="connsiteY3" fmla="*/ 137589 h 240418"/>
                  <a:gd name="connsiteX4" fmla="*/ 88347 w 126002"/>
                  <a:gd name="connsiteY4" fmla="*/ 137589 h 240418"/>
                  <a:gd name="connsiteX5" fmla="*/ 88347 w 126002"/>
                  <a:gd name="connsiteY5" fmla="*/ 0 h 240418"/>
                  <a:gd name="connsiteX6" fmla="*/ 126002 w 126002"/>
                  <a:gd name="connsiteY6" fmla="*/ 0 h 240418"/>
                  <a:gd name="connsiteX7" fmla="*/ 126002 w 126002"/>
                  <a:gd name="connsiteY7" fmla="*/ 240418 h 240418"/>
                  <a:gd name="connsiteX8" fmla="*/ 89795 w 126002"/>
                  <a:gd name="connsiteY8" fmla="*/ 240418 h 240418"/>
                  <a:gd name="connsiteX9" fmla="*/ 37656 w 126002"/>
                  <a:gd name="connsiteY9" fmla="*/ 89795 h 240418"/>
                  <a:gd name="connsiteX10" fmla="*/ 37656 w 126002"/>
                  <a:gd name="connsiteY10" fmla="*/ 89795 h 240418"/>
                  <a:gd name="connsiteX11" fmla="*/ 37656 w 126002"/>
                  <a:gd name="connsiteY11" fmla="*/ 240418 h 240418"/>
                  <a:gd name="connsiteX12" fmla="*/ 0 w 126002"/>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02" h="240418">
                    <a:moveTo>
                      <a:pt x="0" y="240418"/>
                    </a:moveTo>
                    <a:lnTo>
                      <a:pt x="0" y="0"/>
                    </a:lnTo>
                    <a:lnTo>
                      <a:pt x="37656" y="0"/>
                    </a:lnTo>
                    <a:lnTo>
                      <a:pt x="88347" y="137589"/>
                    </a:lnTo>
                    <a:lnTo>
                      <a:pt x="88347" y="137589"/>
                    </a:lnTo>
                    <a:lnTo>
                      <a:pt x="88347" y="0"/>
                    </a:lnTo>
                    <a:lnTo>
                      <a:pt x="126002" y="0"/>
                    </a:lnTo>
                    <a:lnTo>
                      <a:pt x="126002" y="240418"/>
                    </a:lnTo>
                    <a:lnTo>
                      <a:pt x="89795" y="240418"/>
                    </a:lnTo>
                    <a:lnTo>
                      <a:pt x="37656" y="89795"/>
                    </a:lnTo>
                    <a:lnTo>
                      <a:pt x="37656" y="89795"/>
                    </a:lnTo>
                    <a:lnTo>
                      <a:pt x="37656" y="240418"/>
                    </a:lnTo>
                    <a:lnTo>
                      <a:pt x="0" y="240418"/>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1" name="Freeform: Shape 304">
                <a:extLst>
                  <a:ext uri="{FF2B5EF4-FFF2-40B4-BE49-F238E27FC236}">
                    <a16:creationId xmlns:a16="http://schemas.microsoft.com/office/drawing/2014/main" id="{D2E03827-C8B7-050B-CE9E-91DAB6E926AE}"/>
                  </a:ext>
                </a:extLst>
              </p:cNvPr>
              <p:cNvSpPr/>
              <p:nvPr/>
            </p:nvSpPr>
            <p:spPr>
              <a:xfrm>
                <a:off x="1622382" y="2992642"/>
                <a:ext cx="72415" cy="243314"/>
              </a:xfrm>
              <a:custGeom>
                <a:avLst/>
                <a:gdLst>
                  <a:gd name="connsiteX0" fmla="*/ 0 w 72415"/>
                  <a:gd name="connsiteY0" fmla="*/ 208556 h 243314"/>
                  <a:gd name="connsiteX1" fmla="*/ 8690 w 72415"/>
                  <a:gd name="connsiteY1" fmla="*/ 208556 h 243314"/>
                  <a:gd name="connsiteX2" fmla="*/ 30414 w 72415"/>
                  <a:gd name="connsiteY2" fmla="*/ 188279 h 243314"/>
                  <a:gd name="connsiteX3" fmla="*/ 30414 w 72415"/>
                  <a:gd name="connsiteY3" fmla="*/ 0 h 243314"/>
                  <a:gd name="connsiteX4" fmla="*/ 72415 w 72415"/>
                  <a:gd name="connsiteY4" fmla="*/ 0 h 243314"/>
                  <a:gd name="connsiteX5" fmla="*/ 72415 w 72415"/>
                  <a:gd name="connsiteY5" fmla="*/ 192624 h 243314"/>
                  <a:gd name="connsiteX6" fmla="*/ 14483 w 72415"/>
                  <a:gd name="connsiteY6" fmla="*/ 243315 h 243314"/>
                  <a:gd name="connsiteX7" fmla="*/ 1448 w 72415"/>
                  <a:gd name="connsiteY7" fmla="*/ 243315 h 243314"/>
                  <a:gd name="connsiteX8" fmla="*/ 1448 w 72415"/>
                  <a:gd name="connsiteY8" fmla="*/ 208556 h 24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15" h="243314">
                    <a:moveTo>
                      <a:pt x="0" y="208556"/>
                    </a:moveTo>
                    <a:lnTo>
                      <a:pt x="8690" y="208556"/>
                    </a:lnTo>
                    <a:cubicBezTo>
                      <a:pt x="24621" y="208556"/>
                      <a:pt x="30414" y="201314"/>
                      <a:pt x="30414" y="188279"/>
                    </a:cubicBezTo>
                    <a:lnTo>
                      <a:pt x="30414" y="0"/>
                    </a:lnTo>
                    <a:lnTo>
                      <a:pt x="72415" y="0"/>
                    </a:lnTo>
                    <a:lnTo>
                      <a:pt x="72415" y="192624"/>
                    </a:lnTo>
                    <a:cubicBezTo>
                      <a:pt x="72415" y="223039"/>
                      <a:pt x="59380" y="243315"/>
                      <a:pt x="14483" y="243315"/>
                    </a:cubicBezTo>
                    <a:lnTo>
                      <a:pt x="1448" y="243315"/>
                    </a:lnTo>
                    <a:lnTo>
                      <a:pt x="1448" y="208556"/>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82" name="Freeform: Shape 306">
              <a:extLst>
                <a:ext uri="{FF2B5EF4-FFF2-40B4-BE49-F238E27FC236}">
                  <a16:creationId xmlns:a16="http://schemas.microsoft.com/office/drawing/2014/main" id="{236E6EFE-1657-2A92-CEBF-DBFFC2CE9168}"/>
                </a:ext>
              </a:extLst>
            </p:cNvPr>
            <p:cNvSpPr/>
            <p:nvPr/>
          </p:nvSpPr>
          <p:spPr>
            <a:xfrm>
              <a:off x="11107406" y="3273090"/>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3" name="Graphic 2">
              <a:extLst>
                <a:ext uri="{FF2B5EF4-FFF2-40B4-BE49-F238E27FC236}">
                  <a16:creationId xmlns:a16="http://schemas.microsoft.com/office/drawing/2014/main" id="{EFCE12A0-BB90-270E-7F7A-8DF29C6A4456}"/>
                </a:ext>
              </a:extLst>
            </p:cNvPr>
            <p:cNvGrpSpPr/>
            <p:nvPr/>
          </p:nvGrpSpPr>
          <p:grpSpPr>
            <a:xfrm>
              <a:off x="11154159" y="3319827"/>
              <a:ext cx="157740" cy="135740"/>
              <a:chOff x="1444241" y="3458996"/>
              <a:chExt cx="280970" cy="241866"/>
            </a:xfrm>
            <a:solidFill>
              <a:srgbClr val="3769FF"/>
            </a:solidFill>
          </p:grpSpPr>
          <p:sp>
            <p:nvSpPr>
              <p:cNvPr id="184" name="Freeform: Shape 308">
                <a:extLst>
                  <a:ext uri="{FF2B5EF4-FFF2-40B4-BE49-F238E27FC236}">
                    <a16:creationId xmlns:a16="http://schemas.microsoft.com/office/drawing/2014/main" id="{81354B49-E3F3-3446-3CEC-FD15657C39EA}"/>
                  </a:ext>
                </a:extLst>
              </p:cNvPr>
              <p:cNvSpPr/>
              <p:nvPr/>
            </p:nvSpPr>
            <p:spPr>
              <a:xfrm>
                <a:off x="1444241" y="3458996"/>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0552 w 126002"/>
                  <a:gd name="connsiteY7" fmla="*/ 207107 h 240418"/>
                  <a:gd name="connsiteX8" fmla="*/ 55036 w 126002"/>
                  <a:gd name="connsiteY8" fmla="*/ 207107 h 240418"/>
                  <a:gd name="connsiteX9" fmla="*/ 84002 w 126002"/>
                  <a:gd name="connsiteY9" fmla="*/ 173796 h 240418"/>
                  <a:gd name="connsiteX10" fmla="*/ 84002 w 126002"/>
                  <a:gd name="connsiteY10" fmla="*/ 68070 h 240418"/>
                  <a:gd name="connsiteX11" fmla="*/ 55036 w 126002"/>
                  <a:gd name="connsiteY11" fmla="*/ 34759 h 240418"/>
                  <a:gd name="connsiteX12" fmla="*/ 40552 w 126002"/>
                  <a:gd name="connsiteY12" fmla="*/ 34759 h 240418"/>
                  <a:gd name="connsiteX13" fmla="*/ 40552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0552" y="207107"/>
                    </a:moveTo>
                    <a:lnTo>
                      <a:pt x="55036" y="207107"/>
                    </a:lnTo>
                    <a:cubicBezTo>
                      <a:pt x="76760" y="207107"/>
                      <a:pt x="84002" y="198418"/>
                      <a:pt x="84002" y="173796"/>
                    </a:cubicBezTo>
                    <a:lnTo>
                      <a:pt x="84002" y="68070"/>
                    </a:lnTo>
                    <a:cubicBezTo>
                      <a:pt x="84002" y="43449"/>
                      <a:pt x="76760" y="34759"/>
                      <a:pt x="55036" y="34759"/>
                    </a:cubicBezTo>
                    <a:lnTo>
                      <a:pt x="40552" y="34759"/>
                    </a:lnTo>
                    <a:lnTo>
                      <a:pt x="40552" y="207107"/>
                    </a:lnTo>
                    <a:close/>
                  </a:path>
                </a:pathLst>
              </a:custGeom>
              <a:grp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5" name="Freeform: Shape 309">
                <a:extLst>
                  <a:ext uri="{FF2B5EF4-FFF2-40B4-BE49-F238E27FC236}">
                    <a16:creationId xmlns:a16="http://schemas.microsoft.com/office/drawing/2014/main" id="{222C4DE7-35DD-0A43-930B-561D45B34F34}"/>
                  </a:ext>
                </a:extLst>
              </p:cNvPr>
              <p:cNvSpPr/>
              <p:nvPr/>
            </p:nvSpPr>
            <p:spPr>
              <a:xfrm>
                <a:off x="1610795" y="3458996"/>
                <a:ext cx="114415" cy="241866"/>
              </a:xfrm>
              <a:custGeom>
                <a:avLst/>
                <a:gdLst>
                  <a:gd name="connsiteX0" fmla="*/ 0 w 114415"/>
                  <a:gd name="connsiteY0" fmla="*/ 240418 h 241866"/>
                  <a:gd name="connsiteX1" fmla="*/ 0 w 114415"/>
                  <a:gd name="connsiteY1" fmla="*/ 0 h 241866"/>
                  <a:gd name="connsiteX2" fmla="*/ 110071 w 114415"/>
                  <a:gd name="connsiteY2" fmla="*/ 0 h 241866"/>
                  <a:gd name="connsiteX3" fmla="*/ 110071 w 114415"/>
                  <a:gd name="connsiteY3" fmla="*/ 36208 h 241866"/>
                  <a:gd name="connsiteX4" fmla="*/ 40552 w 114415"/>
                  <a:gd name="connsiteY4" fmla="*/ 36208 h 241866"/>
                  <a:gd name="connsiteX5" fmla="*/ 40552 w 114415"/>
                  <a:gd name="connsiteY5" fmla="*/ 98485 h 241866"/>
                  <a:gd name="connsiteX6" fmla="*/ 94140 w 114415"/>
                  <a:gd name="connsiteY6" fmla="*/ 98485 h 241866"/>
                  <a:gd name="connsiteX7" fmla="*/ 94140 w 114415"/>
                  <a:gd name="connsiteY7" fmla="*/ 134692 h 241866"/>
                  <a:gd name="connsiteX8" fmla="*/ 40552 w 114415"/>
                  <a:gd name="connsiteY8" fmla="*/ 134692 h 241866"/>
                  <a:gd name="connsiteX9" fmla="*/ 40552 w 114415"/>
                  <a:gd name="connsiteY9" fmla="*/ 205659 h 241866"/>
                  <a:gd name="connsiteX10" fmla="*/ 114416 w 114415"/>
                  <a:gd name="connsiteY10" fmla="*/ 205659 h 241866"/>
                  <a:gd name="connsiteX11" fmla="*/ 114416 w 114415"/>
                  <a:gd name="connsiteY11" fmla="*/ 241867 h 241866"/>
                  <a:gd name="connsiteX12" fmla="*/ 0 w 114415"/>
                  <a:gd name="connsiteY12" fmla="*/ 241867 h 2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15" h="241866">
                    <a:moveTo>
                      <a:pt x="0" y="240418"/>
                    </a:moveTo>
                    <a:lnTo>
                      <a:pt x="0" y="0"/>
                    </a:lnTo>
                    <a:lnTo>
                      <a:pt x="110071" y="0"/>
                    </a:lnTo>
                    <a:lnTo>
                      <a:pt x="110071" y="36208"/>
                    </a:lnTo>
                    <a:lnTo>
                      <a:pt x="40552" y="36208"/>
                    </a:lnTo>
                    <a:lnTo>
                      <a:pt x="40552" y="98485"/>
                    </a:lnTo>
                    <a:lnTo>
                      <a:pt x="94140" y="98485"/>
                    </a:lnTo>
                    <a:lnTo>
                      <a:pt x="94140" y="134692"/>
                    </a:lnTo>
                    <a:lnTo>
                      <a:pt x="40552" y="134692"/>
                    </a:lnTo>
                    <a:lnTo>
                      <a:pt x="40552" y="205659"/>
                    </a:lnTo>
                    <a:lnTo>
                      <a:pt x="114416" y="205659"/>
                    </a:lnTo>
                    <a:lnTo>
                      <a:pt x="114416" y="241867"/>
                    </a:lnTo>
                    <a:lnTo>
                      <a:pt x="0" y="241867"/>
                    </a:lnTo>
                    <a:close/>
                  </a:path>
                </a:pathLst>
              </a:custGeom>
              <a:grp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86" name="Freeform: Shape 311">
              <a:extLst>
                <a:ext uri="{FF2B5EF4-FFF2-40B4-BE49-F238E27FC236}">
                  <a16:creationId xmlns:a16="http://schemas.microsoft.com/office/drawing/2014/main" id="{2ED4BD85-B2E1-1543-424D-497224DABE6C}"/>
                </a:ext>
              </a:extLst>
            </p:cNvPr>
            <p:cNvSpPr/>
            <p:nvPr/>
          </p:nvSpPr>
          <p:spPr>
            <a:xfrm>
              <a:off x="11107406" y="3530552"/>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lumMod val="95000"/>
              </a:schemeClr>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7" name="Graphic 2">
              <a:extLst>
                <a:ext uri="{FF2B5EF4-FFF2-40B4-BE49-F238E27FC236}">
                  <a16:creationId xmlns:a16="http://schemas.microsoft.com/office/drawing/2014/main" id="{3F68E97B-FA8E-2ABA-5EB7-626D8AD67964}"/>
                </a:ext>
              </a:extLst>
            </p:cNvPr>
            <p:cNvGrpSpPr/>
            <p:nvPr/>
          </p:nvGrpSpPr>
          <p:grpSpPr>
            <a:xfrm>
              <a:off x="11139931" y="3577695"/>
              <a:ext cx="186199" cy="134928"/>
              <a:chOff x="1412378" y="3926798"/>
              <a:chExt cx="331661" cy="240418"/>
            </a:xfrm>
            <a:solidFill>
              <a:srgbClr val="3769FF"/>
            </a:solidFill>
          </p:grpSpPr>
          <p:sp>
            <p:nvSpPr>
              <p:cNvPr id="188" name="Freeform: Shape 313">
                <a:extLst>
                  <a:ext uri="{FF2B5EF4-FFF2-40B4-BE49-F238E27FC236}">
                    <a16:creationId xmlns:a16="http://schemas.microsoft.com/office/drawing/2014/main" id="{D8DBDAD7-183C-E961-5C96-65FB5B4A303B}"/>
                  </a:ext>
                </a:extLst>
              </p:cNvPr>
              <p:cNvSpPr/>
              <p:nvPr/>
            </p:nvSpPr>
            <p:spPr>
              <a:xfrm>
                <a:off x="1412378" y="3926798"/>
                <a:ext cx="168003" cy="240418"/>
              </a:xfrm>
              <a:custGeom>
                <a:avLst/>
                <a:gdLst>
                  <a:gd name="connsiteX0" fmla="*/ 168003 w 168003"/>
                  <a:gd name="connsiteY0" fmla="*/ 0 h 240418"/>
                  <a:gd name="connsiteX1" fmla="*/ 168003 w 168003"/>
                  <a:gd name="connsiteY1" fmla="*/ 240418 h 240418"/>
                  <a:gd name="connsiteX2" fmla="*/ 131796 w 168003"/>
                  <a:gd name="connsiteY2" fmla="*/ 240418 h 240418"/>
                  <a:gd name="connsiteX3" fmla="*/ 131796 w 168003"/>
                  <a:gd name="connsiteY3" fmla="*/ 52139 h 240418"/>
                  <a:gd name="connsiteX4" fmla="*/ 131796 w 168003"/>
                  <a:gd name="connsiteY4" fmla="*/ 52139 h 240418"/>
                  <a:gd name="connsiteX5" fmla="*/ 94140 w 168003"/>
                  <a:gd name="connsiteY5" fmla="*/ 240418 h 240418"/>
                  <a:gd name="connsiteX6" fmla="*/ 73863 w 168003"/>
                  <a:gd name="connsiteY6" fmla="*/ 240418 h 240418"/>
                  <a:gd name="connsiteX7" fmla="*/ 36208 w 168003"/>
                  <a:gd name="connsiteY7" fmla="*/ 52139 h 240418"/>
                  <a:gd name="connsiteX8" fmla="*/ 36208 w 168003"/>
                  <a:gd name="connsiteY8" fmla="*/ 52139 h 240418"/>
                  <a:gd name="connsiteX9" fmla="*/ 36208 w 168003"/>
                  <a:gd name="connsiteY9" fmla="*/ 240418 h 240418"/>
                  <a:gd name="connsiteX10" fmla="*/ 0 w 168003"/>
                  <a:gd name="connsiteY10" fmla="*/ 240418 h 240418"/>
                  <a:gd name="connsiteX11" fmla="*/ 0 w 168003"/>
                  <a:gd name="connsiteY11" fmla="*/ 0 h 240418"/>
                  <a:gd name="connsiteX12" fmla="*/ 53587 w 168003"/>
                  <a:gd name="connsiteY12" fmla="*/ 0 h 240418"/>
                  <a:gd name="connsiteX13" fmla="*/ 82553 w 168003"/>
                  <a:gd name="connsiteY13" fmla="*/ 140485 h 240418"/>
                  <a:gd name="connsiteX14" fmla="*/ 82553 w 168003"/>
                  <a:gd name="connsiteY14" fmla="*/ 140485 h 240418"/>
                  <a:gd name="connsiteX15" fmla="*/ 111519 w 168003"/>
                  <a:gd name="connsiteY15" fmla="*/ 0 h 240418"/>
                  <a:gd name="connsiteX16" fmla="*/ 168003 w 168003"/>
                  <a:gd name="connsiteY16"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03" h="240418">
                    <a:moveTo>
                      <a:pt x="168003" y="0"/>
                    </a:moveTo>
                    <a:lnTo>
                      <a:pt x="168003" y="240418"/>
                    </a:lnTo>
                    <a:lnTo>
                      <a:pt x="131796" y="240418"/>
                    </a:lnTo>
                    <a:lnTo>
                      <a:pt x="131796" y="52139"/>
                    </a:lnTo>
                    <a:lnTo>
                      <a:pt x="131796" y="52139"/>
                    </a:lnTo>
                    <a:lnTo>
                      <a:pt x="94140" y="240418"/>
                    </a:lnTo>
                    <a:lnTo>
                      <a:pt x="73863" y="240418"/>
                    </a:lnTo>
                    <a:lnTo>
                      <a:pt x="36208" y="52139"/>
                    </a:lnTo>
                    <a:lnTo>
                      <a:pt x="36208" y="52139"/>
                    </a:lnTo>
                    <a:lnTo>
                      <a:pt x="36208" y="240418"/>
                    </a:lnTo>
                    <a:lnTo>
                      <a:pt x="0" y="240418"/>
                    </a:lnTo>
                    <a:lnTo>
                      <a:pt x="0" y="0"/>
                    </a:lnTo>
                    <a:lnTo>
                      <a:pt x="53587" y="0"/>
                    </a:lnTo>
                    <a:lnTo>
                      <a:pt x="82553" y="140485"/>
                    </a:lnTo>
                    <a:lnTo>
                      <a:pt x="82553" y="140485"/>
                    </a:lnTo>
                    <a:lnTo>
                      <a:pt x="111519" y="0"/>
                    </a:lnTo>
                    <a:lnTo>
                      <a:pt x="168003" y="0"/>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9" name="Freeform: Shape 314">
                <a:extLst>
                  <a:ext uri="{FF2B5EF4-FFF2-40B4-BE49-F238E27FC236}">
                    <a16:creationId xmlns:a16="http://schemas.microsoft.com/office/drawing/2014/main" id="{157CFA66-DF83-C14C-D47E-EE7B2C65FC60}"/>
                  </a:ext>
                </a:extLst>
              </p:cNvPr>
              <p:cNvSpPr/>
              <p:nvPr/>
            </p:nvSpPr>
            <p:spPr>
              <a:xfrm>
                <a:off x="1618037" y="3926798"/>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2001 w 126002"/>
                  <a:gd name="connsiteY7" fmla="*/ 207107 h 240418"/>
                  <a:gd name="connsiteX8" fmla="*/ 56484 w 126002"/>
                  <a:gd name="connsiteY8" fmla="*/ 207107 h 240418"/>
                  <a:gd name="connsiteX9" fmla="*/ 85450 w 126002"/>
                  <a:gd name="connsiteY9" fmla="*/ 173796 h 240418"/>
                  <a:gd name="connsiteX10" fmla="*/ 85450 w 126002"/>
                  <a:gd name="connsiteY10" fmla="*/ 68070 h 240418"/>
                  <a:gd name="connsiteX11" fmla="*/ 56484 w 126002"/>
                  <a:gd name="connsiteY11" fmla="*/ 34759 h 240418"/>
                  <a:gd name="connsiteX12" fmla="*/ 42001 w 126002"/>
                  <a:gd name="connsiteY12" fmla="*/ 34759 h 240418"/>
                  <a:gd name="connsiteX13" fmla="*/ 42001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2001" y="207107"/>
                    </a:moveTo>
                    <a:lnTo>
                      <a:pt x="56484" y="207107"/>
                    </a:lnTo>
                    <a:cubicBezTo>
                      <a:pt x="78208" y="207107"/>
                      <a:pt x="85450" y="198418"/>
                      <a:pt x="85450" y="173796"/>
                    </a:cubicBezTo>
                    <a:lnTo>
                      <a:pt x="85450" y="68070"/>
                    </a:lnTo>
                    <a:cubicBezTo>
                      <a:pt x="85450" y="43449"/>
                      <a:pt x="78208" y="34759"/>
                      <a:pt x="56484" y="34759"/>
                    </a:cubicBezTo>
                    <a:lnTo>
                      <a:pt x="42001" y="34759"/>
                    </a:lnTo>
                    <a:lnTo>
                      <a:pt x="42001" y="2071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90" name="Freeform: Shape 316">
              <a:extLst>
                <a:ext uri="{FF2B5EF4-FFF2-40B4-BE49-F238E27FC236}">
                  <a16:creationId xmlns:a16="http://schemas.microsoft.com/office/drawing/2014/main" id="{CAC3A4A8-2806-4E15-4095-6F6674E69D17}"/>
                </a:ext>
              </a:extLst>
            </p:cNvPr>
            <p:cNvSpPr/>
            <p:nvPr/>
          </p:nvSpPr>
          <p:spPr>
            <a:xfrm>
              <a:off x="11107406" y="3788012"/>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3769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91" name="Graphic 2">
              <a:extLst>
                <a:ext uri="{FF2B5EF4-FFF2-40B4-BE49-F238E27FC236}">
                  <a16:creationId xmlns:a16="http://schemas.microsoft.com/office/drawing/2014/main" id="{BA4B0730-A129-87A8-FB5F-07ADC849BA73}"/>
                </a:ext>
              </a:extLst>
            </p:cNvPr>
            <p:cNvGrpSpPr/>
            <p:nvPr/>
          </p:nvGrpSpPr>
          <p:grpSpPr>
            <a:xfrm>
              <a:off x="11150907" y="3832718"/>
              <a:ext cx="164245" cy="139804"/>
              <a:chOff x="1422516" y="4374324"/>
              <a:chExt cx="292557" cy="249107"/>
            </a:xfrm>
            <a:solidFill>
              <a:srgbClr val="3769FF"/>
            </a:solidFill>
          </p:grpSpPr>
          <p:sp>
            <p:nvSpPr>
              <p:cNvPr id="192" name="Freeform: Shape 318">
                <a:extLst>
                  <a:ext uri="{FF2B5EF4-FFF2-40B4-BE49-F238E27FC236}">
                    <a16:creationId xmlns:a16="http://schemas.microsoft.com/office/drawing/2014/main" id="{8DE9B469-FE96-ADF8-D9AD-98F41FB71A62}"/>
                  </a:ext>
                </a:extLst>
              </p:cNvPr>
              <p:cNvSpPr/>
              <p:nvPr/>
            </p:nvSpPr>
            <p:spPr>
              <a:xfrm>
                <a:off x="1422516" y="4380117"/>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2001 w 126002"/>
                  <a:gd name="connsiteY7" fmla="*/ 207107 h 240418"/>
                  <a:gd name="connsiteX8" fmla="*/ 56484 w 126002"/>
                  <a:gd name="connsiteY8" fmla="*/ 207107 h 240418"/>
                  <a:gd name="connsiteX9" fmla="*/ 85450 w 126002"/>
                  <a:gd name="connsiteY9" fmla="*/ 173796 h 240418"/>
                  <a:gd name="connsiteX10" fmla="*/ 85450 w 126002"/>
                  <a:gd name="connsiteY10" fmla="*/ 68070 h 240418"/>
                  <a:gd name="connsiteX11" fmla="*/ 56484 w 126002"/>
                  <a:gd name="connsiteY11" fmla="*/ 34759 h 240418"/>
                  <a:gd name="connsiteX12" fmla="*/ 42001 w 126002"/>
                  <a:gd name="connsiteY12" fmla="*/ 34759 h 240418"/>
                  <a:gd name="connsiteX13" fmla="*/ 42001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2001" y="207107"/>
                    </a:moveTo>
                    <a:lnTo>
                      <a:pt x="56484" y="207107"/>
                    </a:lnTo>
                    <a:cubicBezTo>
                      <a:pt x="78208" y="207107"/>
                      <a:pt x="85450" y="198417"/>
                      <a:pt x="85450" y="173796"/>
                    </a:cubicBezTo>
                    <a:lnTo>
                      <a:pt x="85450" y="68070"/>
                    </a:lnTo>
                    <a:cubicBezTo>
                      <a:pt x="85450" y="43449"/>
                      <a:pt x="78208" y="34759"/>
                      <a:pt x="56484" y="34759"/>
                    </a:cubicBezTo>
                    <a:lnTo>
                      <a:pt x="42001" y="34759"/>
                    </a:lnTo>
                    <a:lnTo>
                      <a:pt x="42001" y="207107"/>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Freeform: Shape 319">
                <a:extLst>
                  <a:ext uri="{FF2B5EF4-FFF2-40B4-BE49-F238E27FC236}">
                    <a16:creationId xmlns:a16="http://schemas.microsoft.com/office/drawing/2014/main" id="{A2FB584E-0AAA-54D1-A784-BCBF1F775F71}"/>
                  </a:ext>
                </a:extLst>
              </p:cNvPr>
              <p:cNvSpPr/>
              <p:nvPr/>
            </p:nvSpPr>
            <p:spPr>
              <a:xfrm>
                <a:off x="1590519" y="4374324"/>
                <a:ext cx="124554" cy="249107"/>
              </a:xfrm>
              <a:custGeom>
                <a:avLst/>
                <a:gdLst>
                  <a:gd name="connsiteX0" fmla="*/ 82553 w 124554"/>
                  <a:gd name="connsiteY0" fmla="*/ 86898 h 249107"/>
                  <a:gd name="connsiteX1" fmla="*/ 82553 w 124554"/>
                  <a:gd name="connsiteY1" fmla="*/ 68070 h 249107"/>
                  <a:gd name="connsiteX2" fmla="*/ 62277 w 124554"/>
                  <a:gd name="connsiteY2" fmla="*/ 39104 h 249107"/>
                  <a:gd name="connsiteX3" fmla="*/ 40552 w 124554"/>
                  <a:gd name="connsiteY3" fmla="*/ 65174 h 249107"/>
                  <a:gd name="connsiteX4" fmla="*/ 40552 w 124554"/>
                  <a:gd name="connsiteY4" fmla="*/ 186831 h 249107"/>
                  <a:gd name="connsiteX5" fmla="*/ 62277 w 124554"/>
                  <a:gd name="connsiteY5" fmla="*/ 212900 h 249107"/>
                  <a:gd name="connsiteX6" fmla="*/ 82553 w 124554"/>
                  <a:gd name="connsiteY6" fmla="*/ 188279 h 249107"/>
                  <a:gd name="connsiteX7" fmla="*/ 82553 w 124554"/>
                  <a:gd name="connsiteY7" fmla="*/ 159313 h 249107"/>
                  <a:gd name="connsiteX8" fmla="*/ 124554 w 124554"/>
                  <a:gd name="connsiteY8" fmla="*/ 159313 h 249107"/>
                  <a:gd name="connsiteX9" fmla="*/ 124554 w 124554"/>
                  <a:gd name="connsiteY9" fmla="*/ 186831 h 249107"/>
                  <a:gd name="connsiteX10" fmla="*/ 63725 w 124554"/>
                  <a:gd name="connsiteY10" fmla="*/ 249108 h 249107"/>
                  <a:gd name="connsiteX11" fmla="*/ 0 w 124554"/>
                  <a:gd name="connsiteY11" fmla="*/ 186831 h 249107"/>
                  <a:gd name="connsiteX12" fmla="*/ 0 w 124554"/>
                  <a:gd name="connsiteY12" fmla="*/ 62277 h 249107"/>
                  <a:gd name="connsiteX13" fmla="*/ 63725 w 124554"/>
                  <a:gd name="connsiteY13" fmla="*/ 0 h 249107"/>
                  <a:gd name="connsiteX14" fmla="*/ 124554 w 124554"/>
                  <a:gd name="connsiteY14" fmla="*/ 66622 h 249107"/>
                  <a:gd name="connsiteX15" fmla="*/ 124554 w 124554"/>
                  <a:gd name="connsiteY15" fmla="*/ 84001 h 249107"/>
                  <a:gd name="connsiteX16" fmla="*/ 82553 w 124554"/>
                  <a:gd name="connsiteY16" fmla="*/ 84001 h 24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54" h="249107">
                    <a:moveTo>
                      <a:pt x="82553" y="86898"/>
                    </a:moveTo>
                    <a:lnTo>
                      <a:pt x="82553" y="68070"/>
                    </a:lnTo>
                    <a:cubicBezTo>
                      <a:pt x="82553" y="47794"/>
                      <a:pt x="73863" y="39104"/>
                      <a:pt x="62277" y="39104"/>
                    </a:cubicBezTo>
                    <a:cubicBezTo>
                      <a:pt x="46346" y="39104"/>
                      <a:pt x="40552" y="47794"/>
                      <a:pt x="40552" y="65174"/>
                    </a:cubicBezTo>
                    <a:lnTo>
                      <a:pt x="40552" y="186831"/>
                    </a:lnTo>
                    <a:cubicBezTo>
                      <a:pt x="40552" y="204210"/>
                      <a:pt x="46346" y="212900"/>
                      <a:pt x="62277" y="212900"/>
                    </a:cubicBezTo>
                    <a:cubicBezTo>
                      <a:pt x="76760" y="212900"/>
                      <a:pt x="82553" y="204210"/>
                      <a:pt x="82553" y="188279"/>
                    </a:cubicBezTo>
                    <a:lnTo>
                      <a:pt x="82553" y="159313"/>
                    </a:lnTo>
                    <a:lnTo>
                      <a:pt x="124554" y="159313"/>
                    </a:lnTo>
                    <a:lnTo>
                      <a:pt x="124554" y="186831"/>
                    </a:lnTo>
                    <a:cubicBezTo>
                      <a:pt x="124554" y="220142"/>
                      <a:pt x="104278" y="249108"/>
                      <a:pt x="63725" y="249108"/>
                    </a:cubicBezTo>
                    <a:cubicBezTo>
                      <a:pt x="20276" y="249108"/>
                      <a:pt x="0" y="221590"/>
                      <a:pt x="0" y="186831"/>
                    </a:cubicBezTo>
                    <a:lnTo>
                      <a:pt x="0" y="62277"/>
                    </a:lnTo>
                    <a:cubicBezTo>
                      <a:pt x="0" y="28966"/>
                      <a:pt x="20276" y="0"/>
                      <a:pt x="63725" y="0"/>
                    </a:cubicBezTo>
                    <a:cubicBezTo>
                      <a:pt x="105726" y="0"/>
                      <a:pt x="124554" y="30414"/>
                      <a:pt x="124554" y="66622"/>
                    </a:cubicBezTo>
                    <a:lnTo>
                      <a:pt x="124554" y="84001"/>
                    </a:lnTo>
                    <a:lnTo>
                      <a:pt x="82553" y="84001"/>
                    </a:lnTo>
                    <a:close/>
                  </a:path>
                </a:pathLst>
              </a:custGeom>
              <a:grp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97" name="North Dakota">
              <a:extLst>
                <a:ext uri="{FF2B5EF4-FFF2-40B4-BE49-F238E27FC236}">
                  <a16:creationId xmlns:a16="http://schemas.microsoft.com/office/drawing/2014/main" id="{2FFDE1D8-A35C-35E1-20EF-C8B7AF14078E}"/>
                </a:ext>
              </a:extLst>
            </p:cNvPr>
            <p:cNvSpPr>
              <a:spLocks noChangeAspect="1"/>
            </p:cNvSpPr>
            <p:nvPr/>
          </p:nvSpPr>
          <p:spPr bwMode="gray">
            <a:xfrm>
              <a:off x="6411977" y="1859618"/>
              <a:ext cx="943365" cy="600168"/>
            </a:xfrm>
            <a:custGeom>
              <a:avLst/>
              <a:gdLst/>
              <a:ahLst/>
              <a:cxnLst>
                <a:cxn ang="0">
                  <a:pos x="660" y="391"/>
                </a:cxn>
                <a:cxn ang="0">
                  <a:pos x="620" y="391"/>
                </a:cxn>
                <a:cxn ang="0">
                  <a:pos x="577" y="393"/>
                </a:cxn>
                <a:cxn ang="0">
                  <a:pos x="537" y="396"/>
                </a:cxn>
                <a:cxn ang="0">
                  <a:pos x="495" y="396"/>
                </a:cxn>
                <a:cxn ang="0">
                  <a:pos x="454" y="396"/>
                </a:cxn>
                <a:cxn ang="0">
                  <a:pos x="414" y="396"/>
                </a:cxn>
                <a:cxn ang="0">
                  <a:pos x="372" y="396"/>
                </a:cxn>
                <a:cxn ang="0">
                  <a:pos x="331" y="396"/>
                </a:cxn>
                <a:cxn ang="0">
                  <a:pos x="289" y="396"/>
                </a:cxn>
                <a:cxn ang="0">
                  <a:pos x="249" y="396"/>
                </a:cxn>
                <a:cxn ang="0">
                  <a:pos x="206" y="396"/>
                </a:cxn>
                <a:cxn ang="0">
                  <a:pos x="166" y="393"/>
                </a:cxn>
                <a:cxn ang="0">
                  <a:pos x="126" y="393"/>
                </a:cxn>
                <a:cxn ang="0">
                  <a:pos x="83" y="391"/>
                </a:cxn>
                <a:cxn ang="0">
                  <a:pos x="43" y="391"/>
                </a:cxn>
                <a:cxn ang="0">
                  <a:pos x="0" y="389"/>
                </a:cxn>
                <a:cxn ang="0">
                  <a:pos x="3" y="339"/>
                </a:cxn>
                <a:cxn ang="0">
                  <a:pos x="5" y="292"/>
                </a:cxn>
                <a:cxn ang="0">
                  <a:pos x="7" y="242"/>
                </a:cxn>
                <a:cxn ang="0">
                  <a:pos x="10" y="195"/>
                </a:cxn>
                <a:cxn ang="0">
                  <a:pos x="12" y="145"/>
                </a:cxn>
                <a:cxn ang="0">
                  <a:pos x="14" y="98"/>
                </a:cxn>
                <a:cxn ang="0">
                  <a:pos x="17" y="48"/>
                </a:cxn>
                <a:cxn ang="0">
                  <a:pos x="19" y="0"/>
                </a:cxn>
                <a:cxn ang="0">
                  <a:pos x="64" y="3"/>
                </a:cxn>
                <a:cxn ang="0">
                  <a:pos x="135" y="5"/>
                </a:cxn>
                <a:cxn ang="0">
                  <a:pos x="206" y="8"/>
                </a:cxn>
                <a:cxn ang="0">
                  <a:pos x="277" y="8"/>
                </a:cxn>
                <a:cxn ang="0">
                  <a:pos x="348" y="8"/>
                </a:cxn>
                <a:cxn ang="0">
                  <a:pos x="419" y="8"/>
                </a:cxn>
                <a:cxn ang="0">
                  <a:pos x="490" y="8"/>
                </a:cxn>
                <a:cxn ang="0">
                  <a:pos x="563" y="5"/>
                </a:cxn>
                <a:cxn ang="0">
                  <a:pos x="596" y="43"/>
                </a:cxn>
                <a:cxn ang="0">
                  <a:pos x="596" y="62"/>
                </a:cxn>
                <a:cxn ang="0">
                  <a:pos x="599" y="83"/>
                </a:cxn>
                <a:cxn ang="0">
                  <a:pos x="599" y="109"/>
                </a:cxn>
                <a:cxn ang="0">
                  <a:pos x="610" y="140"/>
                </a:cxn>
                <a:cxn ang="0">
                  <a:pos x="613" y="152"/>
                </a:cxn>
                <a:cxn ang="0">
                  <a:pos x="625" y="183"/>
                </a:cxn>
                <a:cxn ang="0">
                  <a:pos x="627" y="209"/>
                </a:cxn>
                <a:cxn ang="0">
                  <a:pos x="632" y="261"/>
                </a:cxn>
                <a:cxn ang="0">
                  <a:pos x="634" y="277"/>
                </a:cxn>
                <a:cxn ang="0">
                  <a:pos x="636" y="301"/>
                </a:cxn>
                <a:cxn ang="0">
                  <a:pos x="641" y="325"/>
                </a:cxn>
                <a:cxn ang="0">
                  <a:pos x="655" y="348"/>
                </a:cxn>
                <a:cxn ang="0">
                  <a:pos x="658" y="365"/>
                </a:cxn>
              </a:cxnLst>
              <a:rect l="0" t="0" r="r" b="b"/>
              <a:pathLst>
                <a:path w="660" h="396">
                  <a:moveTo>
                    <a:pt x="658" y="382"/>
                  </a:moveTo>
                  <a:lnTo>
                    <a:pt x="660" y="391"/>
                  </a:lnTo>
                  <a:lnTo>
                    <a:pt x="639" y="391"/>
                  </a:lnTo>
                  <a:lnTo>
                    <a:pt x="620" y="391"/>
                  </a:lnTo>
                  <a:lnTo>
                    <a:pt x="599" y="393"/>
                  </a:lnTo>
                  <a:lnTo>
                    <a:pt x="577" y="393"/>
                  </a:lnTo>
                  <a:lnTo>
                    <a:pt x="558" y="393"/>
                  </a:lnTo>
                  <a:lnTo>
                    <a:pt x="537" y="396"/>
                  </a:lnTo>
                  <a:lnTo>
                    <a:pt x="516" y="396"/>
                  </a:lnTo>
                  <a:lnTo>
                    <a:pt x="495" y="396"/>
                  </a:lnTo>
                  <a:lnTo>
                    <a:pt x="476" y="396"/>
                  </a:lnTo>
                  <a:lnTo>
                    <a:pt x="454" y="396"/>
                  </a:lnTo>
                  <a:lnTo>
                    <a:pt x="433" y="396"/>
                  </a:lnTo>
                  <a:lnTo>
                    <a:pt x="414" y="396"/>
                  </a:lnTo>
                  <a:lnTo>
                    <a:pt x="393" y="396"/>
                  </a:lnTo>
                  <a:lnTo>
                    <a:pt x="372" y="396"/>
                  </a:lnTo>
                  <a:lnTo>
                    <a:pt x="350" y="396"/>
                  </a:lnTo>
                  <a:lnTo>
                    <a:pt x="331" y="396"/>
                  </a:lnTo>
                  <a:lnTo>
                    <a:pt x="310" y="396"/>
                  </a:lnTo>
                  <a:lnTo>
                    <a:pt x="289" y="396"/>
                  </a:lnTo>
                  <a:lnTo>
                    <a:pt x="270" y="396"/>
                  </a:lnTo>
                  <a:lnTo>
                    <a:pt x="249" y="396"/>
                  </a:lnTo>
                  <a:lnTo>
                    <a:pt x="227" y="396"/>
                  </a:lnTo>
                  <a:lnTo>
                    <a:pt x="206" y="396"/>
                  </a:lnTo>
                  <a:lnTo>
                    <a:pt x="187" y="396"/>
                  </a:lnTo>
                  <a:lnTo>
                    <a:pt x="166" y="393"/>
                  </a:lnTo>
                  <a:lnTo>
                    <a:pt x="144" y="393"/>
                  </a:lnTo>
                  <a:lnTo>
                    <a:pt x="126" y="393"/>
                  </a:lnTo>
                  <a:lnTo>
                    <a:pt x="104" y="393"/>
                  </a:lnTo>
                  <a:lnTo>
                    <a:pt x="83" y="391"/>
                  </a:lnTo>
                  <a:lnTo>
                    <a:pt x="64" y="391"/>
                  </a:lnTo>
                  <a:lnTo>
                    <a:pt x="43" y="391"/>
                  </a:lnTo>
                  <a:lnTo>
                    <a:pt x="21" y="389"/>
                  </a:lnTo>
                  <a:lnTo>
                    <a:pt x="0" y="389"/>
                  </a:lnTo>
                  <a:lnTo>
                    <a:pt x="3" y="363"/>
                  </a:lnTo>
                  <a:lnTo>
                    <a:pt x="3" y="339"/>
                  </a:lnTo>
                  <a:lnTo>
                    <a:pt x="5" y="315"/>
                  </a:lnTo>
                  <a:lnTo>
                    <a:pt x="5" y="292"/>
                  </a:lnTo>
                  <a:lnTo>
                    <a:pt x="7" y="268"/>
                  </a:lnTo>
                  <a:lnTo>
                    <a:pt x="7" y="242"/>
                  </a:lnTo>
                  <a:lnTo>
                    <a:pt x="10" y="218"/>
                  </a:lnTo>
                  <a:lnTo>
                    <a:pt x="10" y="195"/>
                  </a:lnTo>
                  <a:lnTo>
                    <a:pt x="12" y="171"/>
                  </a:lnTo>
                  <a:lnTo>
                    <a:pt x="12" y="145"/>
                  </a:lnTo>
                  <a:lnTo>
                    <a:pt x="14" y="121"/>
                  </a:lnTo>
                  <a:lnTo>
                    <a:pt x="14" y="98"/>
                  </a:lnTo>
                  <a:lnTo>
                    <a:pt x="17" y="74"/>
                  </a:lnTo>
                  <a:lnTo>
                    <a:pt x="17" y="48"/>
                  </a:lnTo>
                  <a:lnTo>
                    <a:pt x="19" y="24"/>
                  </a:lnTo>
                  <a:lnTo>
                    <a:pt x="19" y="0"/>
                  </a:lnTo>
                  <a:lnTo>
                    <a:pt x="29" y="0"/>
                  </a:lnTo>
                  <a:lnTo>
                    <a:pt x="64" y="3"/>
                  </a:lnTo>
                  <a:lnTo>
                    <a:pt x="100" y="3"/>
                  </a:lnTo>
                  <a:lnTo>
                    <a:pt x="135" y="5"/>
                  </a:lnTo>
                  <a:lnTo>
                    <a:pt x="171" y="5"/>
                  </a:lnTo>
                  <a:lnTo>
                    <a:pt x="206" y="8"/>
                  </a:lnTo>
                  <a:lnTo>
                    <a:pt x="241" y="8"/>
                  </a:lnTo>
                  <a:lnTo>
                    <a:pt x="277" y="8"/>
                  </a:lnTo>
                  <a:lnTo>
                    <a:pt x="312" y="8"/>
                  </a:lnTo>
                  <a:lnTo>
                    <a:pt x="348" y="8"/>
                  </a:lnTo>
                  <a:lnTo>
                    <a:pt x="383" y="8"/>
                  </a:lnTo>
                  <a:lnTo>
                    <a:pt x="419" y="8"/>
                  </a:lnTo>
                  <a:lnTo>
                    <a:pt x="454" y="8"/>
                  </a:lnTo>
                  <a:lnTo>
                    <a:pt x="490" y="8"/>
                  </a:lnTo>
                  <a:lnTo>
                    <a:pt x="525" y="8"/>
                  </a:lnTo>
                  <a:lnTo>
                    <a:pt x="563" y="5"/>
                  </a:lnTo>
                  <a:lnTo>
                    <a:pt x="587" y="5"/>
                  </a:lnTo>
                  <a:lnTo>
                    <a:pt x="596" y="43"/>
                  </a:lnTo>
                  <a:lnTo>
                    <a:pt x="596" y="55"/>
                  </a:lnTo>
                  <a:lnTo>
                    <a:pt x="596" y="62"/>
                  </a:lnTo>
                  <a:lnTo>
                    <a:pt x="599" y="76"/>
                  </a:lnTo>
                  <a:lnTo>
                    <a:pt x="599" y="83"/>
                  </a:lnTo>
                  <a:lnTo>
                    <a:pt x="599" y="95"/>
                  </a:lnTo>
                  <a:lnTo>
                    <a:pt x="599" y="109"/>
                  </a:lnTo>
                  <a:lnTo>
                    <a:pt x="603" y="126"/>
                  </a:lnTo>
                  <a:lnTo>
                    <a:pt x="610" y="140"/>
                  </a:lnTo>
                  <a:lnTo>
                    <a:pt x="610" y="145"/>
                  </a:lnTo>
                  <a:lnTo>
                    <a:pt x="613" y="152"/>
                  </a:lnTo>
                  <a:lnTo>
                    <a:pt x="618" y="161"/>
                  </a:lnTo>
                  <a:lnTo>
                    <a:pt x="625" y="183"/>
                  </a:lnTo>
                  <a:lnTo>
                    <a:pt x="625" y="204"/>
                  </a:lnTo>
                  <a:lnTo>
                    <a:pt x="627" y="209"/>
                  </a:lnTo>
                  <a:lnTo>
                    <a:pt x="632" y="254"/>
                  </a:lnTo>
                  <a:lnTo>
                    <a:pt x="632" y="261"/>
                  </a:lnTo>
                  <a:lnTo>
                    <a:pt x="636" y="268"/>
                  </a:lnTo>
                  <a:lnTo>
                    <a:pt x="634" y="277"/>
                  </a:lnTo>
                  <a:lnTo>
                    <a:pt x="634" y="282"/>
                  </a:lnTo>
                  <a:lnTo>
                    <a:pt x="636" y="301"/>
                  </a:lnTo>
                  <a:lnTo>
                    <a:pt x="639" y="308"/>
                  </a:lnTo>
                  <a:lnTo>
                    <a:pt x="641" y="325"/>
                  </a:lnTo>
                  <a:lnTo>
                    <a:pt x="653" y="341"/>
                  </a:lnTo>
                  <a:lnTo>
                    <a:pt x="655" y="348"/>
                  </a:lnTo>
                  <a:lnTo>
                    <a:pt x="655" y="353"/>
                  </a:lnTo>
                  <a:lnTo>
                    <a:pt x="658" y="365"/>
                  </a:lnTo>
                  <a:lnTo>
                    <a:pt x="658" y="382"/>
                  </a:lnTo>
                  <a:close/>
                </a:path>
              </a:pathLst>
            </a:custGeom>
            <a:solidFill>
              <a:schemeClr val="bg1"/>
            </a:solidFill>
            <a:ln w="6350">
              <a:solidFill>
                <a:srgbClr val="3769FF"/>
              </a:solidFill>
              <a:round/>
              <a:headEnd/>
              <a:tailEnd/>
            </a:ln>
          </p:spPr>
          <p:txBody>
            <a:bodyPr lIns="63991" bIns="91416"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198" name="Group 197">
              <a:extLst>
                <a:ext uri="{FF2B5EF4-FFF2-40B4-BE49-F238E27FC236}">
                  <a16:creationId xmlns:a16="http://schemas.microsoft.com/office/drawing/2014/main" id="{9FDC68AE-F271-8110-F1A9-87A6F254C301}"/>
                </a:ext>
              </a:extLst>
            </p:cNvPr>
            <p:cNvGrpSpPr/>
            <p:nvPr/>
          </p:nvGrpSpPr>
          <p:grpSpPr>
            <a:xfrm>
              <a:off x="6775024" y="2083832"/>
              <a:ext cx="161379" cy="135852"/>
              <a:chOff x="6775024" y="2083832"/>
              <a:chExt cx="161379" cy="135852"/>
            </a:xfrm>
            <a:solidFill>
              <a:srgbClr val="3769FF"/>
            </a:solidFill>
          </p:grpSpPr>
          <p:sp>
            <p:nvSpPr>
              <p:cNvPr id="199" name="Freeform: Shape 104">
                <a:extLst>
                  <a:ext uri="{FF2B5EF4-FFF2-40B4-BE49-F238E27FC236}">
                    <a16:creationId xmlns:a16="http://schemas.microsoft.com/office/drawing/2014/main" id="{2E732723-3482-2757-3357-1ECB300118DE}"/>
                  </a:ext>
                </a:extLst>
              </p:cNvPr>
              <p:cNvSpPr/>
              <p:nvPr/>
            </p:nvSpPr>
            <p:spPr bwMode="gray">
              <a:xfrm>
                <a:off x="6775024" y="2083832"/>
                <a:ext cx="67950" cy="135852"/>
              </a:xfrm>
              <a:custGeom>
                <a:avLst/>
                <a:gdLst>
                  <a:gd name="connsiteX0" fmla="*/ 0 w 70453"/>
                  <a:gd name="connsiteY0" fmla="*/ 140907 h 140907"/>
                  <a:gd name="connsiteX1" fmla="*/ 0 w 70453"/>
                  <a:gd name="connsiteY1" fmla="*/ 0 h 140907"/>
                  <a:gd name="connsiteX2" fmla="*/ 22897 w 70453"/>
                  <a:gd name="connsiteY2" fmla="*/ 0 h 140907"/>
                  <a:gd name="connsiteX3" fmla="*/ 52840 w 70453"/>
                  <a:gd name="connsiteY3" fmla="*/ 79260 h 140907"/>
                  <a:gd name="connsiteX4" fmla="*/ 52840 w 70453"/>
                  <a:gd name="connsiteY4" fmla="*/ 79260 h 140907"/>
                  <a:gd name="connsiteX5" fmla="*/ 52840 w 70453"/>
                  <a:gd name="connsiteY5" fmla="*/ 0 h 140907"/>
                  <a:gd name="connsiteX6" fmla="*/ 73976 w 70453"/>
                  <a:gd name="connsiteY6" fmla="*/ 0 h 140907"/>
                  <a:gd name="connsiteX7" fmla="*/ 73976 w 70453"/>
                  <a:gd name="connsiteY7" fmla="*/ 140907 h 140907"/>
                  <a:gd name="connsiteX8" fmla="*/ 52840 w 70453"/>
                  <a:gd name="connsiteY8" fmla="*/ 140907 h 140907"/>
                  <a:gd name="connsiteX9" fmla="*/ 22897 w 70453"/>
                  <a:gd name="connsiteY9" fmla="*/ 52840 h 140907"/>
                  <a:gd name="connsiteX10" fmla="*/ 22897 w 70453"/>
                  <a:gd name="connsiteY10" fmla="*/ 52840 h 140907"/>
                  <a:gd name="connsiteX11" fmla="*/ 22897 w 70453"/>
                  <a:gd name="connsiteY11" fmla="*/ 140907 h 140907"/>
                  <a:gd name="connsiteX12" fmla="*/ 0 w 70453"/>
                  <a:gd name="connsiteY12"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0" y="140907"/>
                    </a:moveTo>
                    <a:lnTo>
                      <a:pt x="0" y="0"/>
                    </a:lnTo>
                    <a:lnTo>
                      <a:pt x="22897" y="0"/>
                    </a:lnTo>
                    <a:lnTo>
                      <a:pt x="52840" y="79260"/>
                    </a:lnTo>
                    <a:lnTo>
                      <a:pt x="52840" y="79260"/>
                    </a:lnTo>
                    <a:lnTo>
                      <a:pt x="52840" y="0"/>
                    </a:lnTo>
                    <a:lnTo>
                      <a:pt x="73976" y="0"/>
                    </a:lnTo>
                    <a:lnTo>
                      <a:pt x="73976" y="140907"/>
                    </a:lnTo>
                    <a:lnTo>
                      <a:pt x="52840" y="140907"/>
                    </a:lnTo>
                    <a:lnTo>
                      <a:pt x="22897" y="52840"/>
                    </a:lnTo>
                    <a:lnTo>
                      <a:pt x="22897" y="52840"/>
                    </a:lnTo>
                    <a:lnTo>
                      <a:pt x="22897" y="140907"/>
                    </a:lnTo>
                    <a:lnTo>
                      <a:pt x="0" y="14090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0" name="Freeform: Shape 105">
                <a:extLst>
                  <a:ext uri="{FF2B5EF4-FFF2-40B4-BE49-F238E27FC236}">
                    <a16:creationId xmlns:a16="http://schemas.microsoft.com/office/drawing/2014/main" id="{E12D4A3B-C25A-7D6F-A7AE-DE50F28F8C8F}"/>
                  </a:ext>
                </a:extLst>
              </p:cNvPr>
              <p:cNvSpPr/>
              <p:nvPr/>
            </p:nvSpPr>
            <p:spPr bwMode="gray">
              <a:xfrm>
                <a:off x="6868453" y="2083832"/>
                <a:ext cx="67950" cy="118871"/>
              </a:xfrm>
              <a:custGeom>
                <a:avLst/>
                <a:gdLst>
                  <a:gd name="connsiteX0" fmla="*/ 0 w 70453"/>
                  <a:gd name="connsiteY0" fmla="*/ 0 h 123293"/>
                  <a:gd name="connsiteX1" fmla="*/ 35227 w 70453"/>
                  <a:gd name="connsiteY1" fmla="*/ 0 h 123293"/>
                  <a:gd name="connsiteX2" fmla="*/ 73976 w 70453"/>
                  <a:gd name="connsiteY2" fmla="*/ 42272 h 123293"/>
                  <a:gd name="connsiteX3" fmla="*/ 73976 w 70453"/>
                  <a:gd name="connsiteY3" fmla="*/ 96874 h 123293"/>
                  <a:gd name="connsiteX4" fmla="*/ 35227 w 70453"/>
                  <a:gd name="connsiteY4" fmla="*/ 139146 h 123293"/>
                  <a:gd name="connsiteX5" fmla="*/ 0 w 70453"/>
                  <a:gd name="connsiteY5" fmla="*/ 139146 h 123293"/>
                  <a:gd name="connsiteX6" fmla="*/ 0 w 70453"/>
                  <a:gd name="connsiteY6" fmla="*/ 0 h 123293"/>
                  <a:gd name="connsiteX7" fmla="*/ 24659 w 70453"/>
                  <a:gd name="connsiteY7" fmla="*/ 121532 h 123293"/>
                  <a:gd name="connsiteX8" fmla="*/ 33466 w 70453"/>
                  <a:gd name="connsiteY8" fmla="*/ 121532 h 123293"/>
                  <a:gd name="connsiteX9" fmla="*/ 51079 w 70453"/>
                  <a:gd name="connsiteY9" fmla="*/ 102158 h 123293"/>
                  <a:gd name="connsiteX10" fmla="*/ 51079 w 70453"/>
                  <a:gd name="connsiteY10" fmla="*/ 40511 h 123293"/>
                  <a:gd name="connsiteX11" fmla="*/ 33466 w 70453"/>
                  <a:gd name="connsiteY11" fmla="*/ 21136 h 123293"/>
                  <a:gd name="connsiteX12" fmla="*/ 24659 w 70453"/>
                  <a:gd name="connsiteY12" fmla="*/ 21136 h 123293"/>
                  <a:gd name="connsiteX13" fmla="*/ 24659 w 70453"/>
                  <a:gd name="connsiteY13" fmla="*/ 121532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0"/>
                    </a:moveTo>
                    <a:lnTo>
                      <a:pt x="35227" y="0"/>
                    </a:lnTo>
                    <a:cubicBezTo>
                      <a:pt x="59886" y="0"/>
                      <a:pt x="73976" y="14091"/>
                      <a:pt x="73976" y="42272"/>
                    </a:cubicBezTo>
                    <a:lnTo>
                      <a:pt x="73976" y="96874"/>
                    </a:lnTo>
                    <a:cubicBezTo>
                      <a:pt x="73976" y="125055"/>
                      <a:pt x="61647" y="139146"/>
                      <a:pt x="35227" y="139146"/>
                    </a:cubicBezTo>
                    <a:lnTo>
                      <a:pt x="0" y="139146"/>
                    </a:lnTo>
                    <a:lnTo>
                      <a:pt x="0" y="0"/>
                    </a:lnTo>
                    <a:close/>
                    <a:moveTo>
                      <a:pt x="24659" y="121532"/>
                    </a:moveTo>
                    <a:lnTo>
                      <a:pt x="33466" y="121532"/>
                    </a:lnTo>
                    <a:cubicBezTo>
                      <a:pt x="45795" y="121532"/>
                      <a:pt x="51079" y="116248"/>
                      <a:pt x="51079" y="102158"/>
                    </a:cubicBezTo>
                    <a:lnTo>
                      <a:pt x="51079" y="40511"/>
                    </a:lnTo>
                    <a:cubicBezTo>
                      <a:pt x="51079" y="26420"/>
                      <a:pt x="45795" y="21136"/>
                      <a:pt x="33466" y="21136"/>
                    </a:cubicBezTo>
                    <a:lnTo>
                      <a:pt x="24659" y="21136"/>
                    </a:lnTo>
                    <a:lnTo>
                      <a:pt x="24659" y="121532"/>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01" name="Nebraska">
              <a:extLst>
                <a:ext uri="{FF2B5EF4-FFF2-40B4-BE49-F238E27FC236}">
                  <a16:creationId xmlns:a16="http://schemas.microsoft.com/office/drawing/2014/main" id="{F46AA908-F880-9D28-3A7A-1F9C08C9ADA4}"/>
                </a:ext>
              </a:extLst>
            </p:cNvPr>
            <p:cNvSpPr>
              <a:spLocks noChangeAspect="1"/>
            </p:cNvSpPr>
            <p:nvPr/>
          </p:nvSpPr>
          <p:spPr bwMode="gray">
            <a:xfrm>
              <a:off x="6367666" y="3016004"/>
              <a:ext cx="1200646" cy="591076"/>
            </a:xfrm>
            <a:custGeom>
              <a:avLst/>
              <a:gdLst/>
              <a:ahLst/>
              <a:cxnLst>
                <a:cxn ang="0">
                  <a:pos x="109" y="5"/>
                </a:cxn>
                <a:cxn ang="0">
                  <a:pos x="173" y="5"/>
                </a:cxn>
                <a:cxn ang="0">
                  <a:pos x="237" y="7"/>
                </a:cxn>
                <a:cxn ang="0">
                  <a:pos x="301" y="7"/>
                </a:cxn>
                <a:cxn ang="0">
                  <a:pos x="367" y="9"/>
                </a:cxn>
                <a:cxn ang="0">
                  <a:pos x="431" y="9"/>
                </a:cxn>
                <a:cxn ang="0">
                  <a:pos x="495" y="7"/>
                </a:cxn>
                <a:cxn ang="0">
                  <a:pos x="561" y="26"/>
                </a:cxn>
                <a:cxn ang="0">
                  <a:pos x="585" y="26"/>
                </a:cxn>
                <a:cxn ang="0">
                  <a:pos x="627" y="21"/>
                </a:cxn>
                <a:cxn ang="0">
                  <a:pos x="651" y="28"/>
                </a:cxn>
                <a:cxn ang="0">
                  <a:pos x="686" y="40"/>
                </a:cxn>
                <a:cxn ang="0">
                  <a:pos x="703" y="57"/>
                </a:cxn>
                <a:cxn ang="0">
                  <a:pos x="717" y="64"/>
                </a:cxn>
                <a:cxn ang="0">
                  <a:pos x="727" y="76"/>
                </a:cxn>
                <a:cxn ang="0">
                  <a:pos x="736" y="111"/>
                </a:cxn>
                <a:cxn ang="0">
                  <a:pos x="750" y="132"/>
                </a:cxn>
                <a:cxn ang="0">
                  <a:pos x="753" y="144"/>
                </a:cxn>
                <a:cxn ang="0">
                  <a:pos x="760" y="161"/>
                </a:cxn>
                <a:cxn ang="0">
                  <a:pos x="762" y="184"/>
                </a:cxn>
                <a:cxn ang="0">
                  <a:pos x="769" y="187"/>
                </a:cxn>
                <a:cxn ang="0">
                  <a:pos x="769" y="194"/>
                </a:cxn>
                <a:cxn ang="0">
                  <a:pos x="774" y="199"/>
                </a:cxn>
                <a:cxn ang="0">
                  <a:pos x="774" y="210"/>
                </a:cxn>
                <a:cxn ang="0">
                  <a:pos x="781" y="218"/>
                </a:cxn>
                <a:cxn ang="0">
                  <a:pos x="779" y="227"/>
                </a:cxn>
                <a:cxn ang="0">
                  <a:pos x="786" y="244"/>
                </a:cxn>
                <a:cxn ang="0">
                  <a:pos x="788" y="281"/>
                </a:cxn>
                <a:cxn ang="0">
                  <a:pos x="790" y="293"/>
                </a:cxn>
                <a:cxn ang="0">
                  <a:pos x="798" y="308"/>
                </a:cxn>
                <a:cxn ang="0">
                  <a:pos x="807" y="334"/>
                </a:cxn>
                <a:cxn ang="0">
                  <a:pos x="821" y="345"/>
                </a:cxn>
                <a:cxn ang="0">
                  <a:pos x="831" y="367"/>
                </a:cxn>
                <a:cxn ang="0">
                  <a:pos x="840" y="379"/>
                </a:cxn>
                <a:cxn ang="0">
                  <a:pos x="802" y="379"/>
                </a:cxn>
                <a:cxn ang="0">
                  <a:pos x="762" y="381"/>
                </a:cxn>
                <a:cxn ang="0">
                  <a:pos x="722" y="383"/>
                </a:cxn>
                <a:cxn ang="0">
                  <a:pos x="679" y="386"/>
                </a:cxn>
                <a:cxn ang="0">
                  <a:pos x="639" y="386"/>
                </a:cxn>
                <a:cxn ang="0">
                  <a:pos x="599" y="388"/>
                </a:cxn>
                <a:cxn ang="0">
                  <a:pos x="556" y="388"/>
                </a:cxn>
                <a:cxn ang="0">
                  <a:pos x="516" y="388"/>
                </a:cxn>
                <a:cxn ang="0">
                  <a:pos x="476" y="390"/>
                </a:cxn>
                <a:cxn ang="0">
                  <a:pos x="436" y="390"/>
                </a:cxn>
                <a:cxn ang="0">
                  <a:pos x="393" y="390"/>
                </a:cxn>
                <a:cxn ang="0">
                  <a:pos x="353" y="390"/>
                </a:cxn>
                <a:cxn ang="0">
                  <a:pos x="313" y="390"/>
                </a:cxn>
                <a:cxn ang="0">
                  <a:pos x="270" y="390"/>
                </a:cxn>
                <a:cxn ang="0">
                  <a:pos x="230" y="388"/>
                </a:cxn>
                <a:cxn ang="0">
                  <a:pos x="190" y="388"/>
                </a:cxn>
                <a:cxn ang="0">
                  <a:pos x="190" y="355"/>
                </a:cxn>
                <a:cxn ang="0">
                  <a:pos x="190" y="324"/>
                </a:cxn>
                <a:cxn ang="0">
                  <a:pos x="192" y="293"/>
                </a:cxn>
                <a:cxn ang="0">
                  <a:pos x="192" y="260"/>
                </a:cxn>
                <a:cxn ang="0">
                  <a:pos x="145" y="260"/>
                </a:cxn>
                <a:cxn ang="0">
                  <a:pos x="97" y="258"/>
                </a:cxn>
                <a:cxn ang="0">
                  <a:pos x="48" y="255"/>
                </a:cxn>
                <a:cxn ang="0">
                  <a:pos x="0" y="253"/>
                </a:cxn>
                <a:cxn ang="0">
                  <a:pos x="3" y="189"/>
                </a:cxn>
                <a:cxn ang="0">
                  <a:pos x="5" y="125"/>
                </a:cxn>
                <a:cxn ang="0">
                  <a:pos x="10" y="64"/>
                </a:cxn>
                <a:cxn ang="0">
                  <a:pos x="12" y="0"/>
                </a:cxn>
                <a:cxn ang="0">
                  <a:pos x="76" y="2"/>
                </a:cxn>
              </a:cxnLst>
              <a:rect l="0" t="0" r="r" b="b"/>
              <a:pathLst>
                <a:path w="840" h="390">
                  <a:moveTo>
                    <a:pt x="76" y="2"/>
                  </a:moveTo>
                  <a:lnTo>
                    <a:pt x="109" y="5"/>
                  </a:lnTo>
                  <a:lnTo>
                    <a:pt x="140" y="5"/>
                  </a:lnTo>
                  <a:lnTo>
                    <a:pt x="173" y="5"/>
                  </a:lnTo>
                  <a:lnTo>
                    <a:pt x="206" y="7"/>
                  </a:lnTo>
                  <a:lnTo>
                    <a:pt x="237" y="7"/>
                  </a:lnTo>
                  <a:lnTo>
                    <a:pt x="270" y="7"/>
                  </a:lnTo>
                  <a:lnTo>
                    <a:pt x="301" y="7"/>
                  </a:lnTo>
                  <a:lnTo>
                    <a:pt x="334" y="9"/>
                  </a:lnTo>
                  <a:lnTo>
                    <a:pt x="367" y="9"/>
                  </a:lnTo>
                  <a:lnTo>
                    <a:pt x="398" y="9"/>
                  </a:lnTo>
                  <a:lnTo>
                    <a:pt x="431" y="9"/>
                  </a:lnTo>
                  <a:lnTo>
                    <a:pt x="462" y="7"/>
                  </a:lnTo>
                  <a:lnTo>
                    <a:pt x="495" y="7"/>
                  </a:lnTo>
                  <a:lnTo>
                    <a:pt x="533" y="7"/>
                  </a:lnTo>
                  <a:lnTo>
                    <a:pt x="561" y="26"/>
                  </a:lnTo>
                  <a:lnTo>
                    <a:pt x="578" y="31"/>
                  </a:lnTo>
                  <a:lnTo>
                    <a:pt x="585" y="26"/>
                  </a:lnTo>
                  <a:lnTo>
                    <a:pt x="601" y="21"/>
                  </a:lnTo>
                  <a:lnTo>
                    <a:pt x="627" y="21"/>
                  </a:lnTo>
                  <a:lnTo>
                    <a:pt x="644" y="21"/>
                  </a:lnTo>
                  <a:lnTo>
                    <a:pt x="651" y="28"/>
                  </a:lnTo>
                  <a:lnTo>
                    <a:pt x="665" y="33"/>
                  </a:lnTo>
                  <a:lnTo>
                    <a:pt x="686" y="40"/>
                  </a:lnTo>
                  <a:lnTo>
                    <a:pt x="698" y="49"/>
                  </a:lnTo>
                  <a:lnTo>
                    <a:pt x="703" y="57"/>
                  </a:lnTo>
                  <a:lnTo>
                    <a:pt x="710" y="61"/>
                  </a:lnTo>
                  <a:lnTo>
                    <a:pt x="717" y="64"/>
                  </a:lnTo>
                  <a:lnTo>
                    <a:pt x="719" y="64"/>
                  </a:lnTo>
                  <a:lnTo>
                    <a:pt x="727" y="76"/>
                  </a:lnTo>
                  <a:lnTo>
                    <a:pt x="729" y="94"/>
                  </a:lnTo>
                  <a:lnTo>
                    <a:pt x="736" y="111"/>
                  </a:lnTo>
                  <a:lnTo>
                    <a:pt x="745" y="123"/>
                  </a:lnTo>
                  <a:lnTo>
                    <a:pt x="750" y="132"/>
                  </a:lnTo>
                  <a:lnTo>
                    <a:pt x="750" y="137"/>
                  </a:lnTo>
                  <a:lnTo>
                    <a:pt x="753" y="144"/>
                  </a:lnTo>
                  <a:lnTo>
                    <a:pt x="757" y="149"/>
                  </a:lnTo>
                  <a:lnTo>
                    <a:pt x="760" y="161"/>
                  </a:lnTo>
                  <a:lnTo>
                    <a:pt x="760" y="177"/>
                  </a:lnTo>
                  <a:lnTo>
                    <a:pt x="762" y="184"/>
                  </a:lnTo>
                  <a:lnTo>
                    <a:pt x="767" y="184"/>
                  </a:lnTo>
                  <a:lnTo>
                    <a:pt x="769" y="187"/>
                  </a:lnTo>
                  <a:lnTo>
                    <a:pt x="769" y="192"/>
                  </a:lnTo>
                  <a:lnTo>
                    <a:pt x="769" y="194"/>
                  </a:lnTo>
                  <a:lnTo>
                    <a:pt x="774" y="194"/>
                  </a:lnTo>
                  <a:lnTo>
                    <a:pt x="774" y="199"/>
                  </a:lnTo>
                  <a:lnTo>
                    <a:pt x="774" y="206"/>
                  </a:lnTo>
                  <a:lnTo>
                    <a:pt x="774" y="210"/>
                  </a:lnTo>
                  <a:lnTo>
                    <a:pt x="779" y="213"/>
                  </a:lnTo>
                  <a:lnTo>
                    <a:pt x="781" y="218"/>
                  </a:lnTo>
                  <a:lnTo>
                    <a:pt x="779" y="222"/>
                  </a:lnTo>
                  <a:lnTo>
                    <a:pt x="779" y="227"/>
                  </a:lnTo>
                  <a:lnTo>
                    <a:pt x="781" y="229"/>
                  </a:lnTo>
                  <a:lnTo>
                    <a:pt x="786" y="244"/>
                  </a:lnTo>
                  <a:lnTo>
                    <a:pt x="788" y="267"/>
                  </a:lnTo>
                  <a:lnTo>
                    <a:pt x="788" y="281"/>
                  </a:lnTo>
                  <a:lnTo>
                    <a:pt x="786" y="286"/>
                  </a:lnTo>
                  <a:lnTo>
                    <a:pt x="790" y="293"/>
                  </a:lnTo>
                  <a:lnTo>
                    <a:pt x="795" y="303"/>
                  </a:lnTo>
                  <a:lnTo>
                    <a:pt x="798" y="308"/>
                  </a:lnTo>
                  <a:lnTo>
                    <a:pt x="805" y="319"/>
                  </a:lnTo>
                  <a:lnTo>
                    <a:pt x="807" y="334"/>
                  </a:lnTo>
                  <a:lnTo>
                    <a:pt x="814" y="341"/>
                  </a:lnTo>
                  <a:lnTo>
                    <a:pt x="821" y="345"/>
                  </a:lnTo>
                  <a:lnTo>
                    <a:pt x="828" y="353"/>
                  </a:lnTo>
                  <a:lnTo>
                    <a:pt x="831" y="367"/>
                  </a:lnTo>
                  <a:lnTo>
                    <a:pt x="838" y="376"/>
                  </a:lnTo>
                  <a:lnTo>
                    <a:pt x="840" y="379"/>
                  </a:lnTo>
                  <a:lnTo>
                    <a:pt x="824" y="379"/>
                  </a:lnTo>
                  <a:lnTo>
                    <a:pt x="802" y="379"/>
                  </a:lnTo>
                  <a:lnTo>
                    <a:pt x="781" y="381"/>
                  </a:lnTo>
                  <a:lnTo>
                    <a:pt x="762" y="381"/>
                  </a:lnTo>
                  <a:lnTo>
                    <a:pt x="741" y="383"/>
                  </a:lnTo>
                  <a:lnTo>
                    <a:pt x="722" y="383"/>
                  </a:lnTo>
                  <a:lnTo>
                    <a:pt x="701" y="383"/>
                  </a:lnTo>
                  <a:lnTo>
                    <a:pt x="679" y="386"/>
                  </a:lnTo>
                  <a:lnTo>
                    <a:pt x="660" y="386"/>
                  </a:lnTo>
                  <a:lnTo>
                    <a:pt x="639" y="386"/>
                  </a:lnTo>
                  <a:lnTo>
                    <a:pt x="618" y="388"/>
                  </a:lnTo>
                  <a:lnTo>
                    <a:pt x="599" y="388"/>
                  </a:lnTo>
                  <a:lnTo>
                    <a:pt x="578" y="388"/>
                  </a:lnTo>
                  <a:lnTo>
                    <a:pt x="556" y="388"/>
                  </a:lnTo>
                  <a:lnTo>
                    <a:pt x="537" y="388"/>
                  </a:lnTo>
                  <a:lnTo>
                    <a:pt x="516" y="388"/>
                  </a:lnTo>
                  <a:lnTo>
                    <a:pt x="495" y="390"/>
                  </a:lnTo>
                  <a:lnTo>
                    <a:pt x="476" y="390"/>
                  </a:lnTo>
                  <a:lnTo>
                    <a:pt x="455" y="390"/>
                  </a:lnTo>
                  <a:lnTo>
                    <a:pt x="436" y="390"/>
                  </a:lnTo>
                  <a:lnTo>
                    <a:pt x="414" y="390"/>
                  </a:lnTo>
                  <a:lnTo>
                    <a:pt x="393" y="390"/>
                  </a:lnTo>
                  <a:lnTo>
                    <a:pt x="374" y="390"/>
                  </a:lnTo>
                  <a:lnTo>
                    <a:pt x="353" y="390"/>
                  </a:lnTo>
                  <a:lnTo>
                    <a:pt x="332" y="390"/>
                  </a:lnTo>
                  <a:lnTo>
                    <a:pt x="313" y="390"/>
                  </a:lnTo>
                  <a:lnTo>
                    <a:pt x="291" y="390"/>
                  </a:lnTo>
                  <a:lnTo>
                    <a:pt x="270" y="390"/>
                  </a:lnTo>
                  <a:lnTo>
                    <a:pt x="251" y="388"/>
                  </a:lnTo>
                  <a:lnTo>
                    <a:pt x="230" y="388"/>
                  </a:lnTo>
                  <a:lnTo>
                    <a:pt x="209" y="388"/>
                  </a:lnTo>
                  <a:lnTo>
                    <a:pt x="190" y="388"/>
                  </a:lnTo>
                  <a:lnTo>
                    <a:pt x="190" y="371"/>
                  </a:lnTo>
                  <a:lnTo>
                    <a:pt x="190" y="355"/>
                  </a:lnTo>
                  <a:lnTo>
                    <a:pt x="190" y="341"/>
                  </a:lnTo>
                  <a:lnTo>
                    <a:pt x="190" y="324"/>
                  </a:lnTo>
                  <a:lnTo>
                    <a:pt x="192" y="308"/>
                  </a:lnTo>
                  <a:lnTo>
                    <a:pt x="192" y="293"/>
                  </a:lnTo>
                  <a:lnTo>
                    <a:pt x="192" y="277"/>
                  </a:lnTo>
                  <a:lnTo>
                    <a:pt x="192" y="260"/>
                  </a:lnTo>
                  <a:lnTo>
                    <a:pt x="168" y="260"/>
                  </a:lnTo>
                  <a:lnTo>
                    <a:pt x="145" y="260"/>
                  </a:lnTo>
                  <a:lnTo>
                    <a:pt x="121" y="258"/>
                  </a:lnTo>
                  <a:lnTo>
                    <a:pt x="97" y="258"/>
                  </a:lnTo>
                  <a:lnTo>
                    <a:pt x="71" y="258"/>
                  </a:lnTo>
                  <a:lnTo>
                    <a:pt x="48" y="255"/>
                  </a:lnTo>
                  <a:lnTo>
                    <a:pt x="24" y="255"/>
                  </a:lnTo>
                  <a:lnTo>
                    <a:pt x="0" y="253"/>
                  </a:lnTo>
                  <a:lnTo>
                    <a:pt x="3" y="222"/>
                  </a:lnTo>
                  <a:lnTo>
                    <a:pt x="3" y="189"/>
                  </a:lnTo>
                  <a:lnTo>
                    <a:pt x="5" y="158"/>
                  </a:lnTo>
                  <a:lnTo>
                    <a:pt x="5" y="125"/>
                  </a:lnTo>
                  <a:lnTo>
                    <a:pt x="8" y="94"/>
                  </a:lnTo>
                  <a:lnTo>
                    <a:pt x="10" y="64"/>
                  </a:lnTo>
                  <a:lnTo>
                    <a:pt x="10" y="31"/>
                  </a:lnTo>
                  <a:lnTo>
                    <a:pt x="12" y="0"/>
                  </a:lnTo>
                  <a:lnTo>
                    <a:pt x="45" y="0"/>
                  </a:lnTo>
                  <a:lnTo>
                    <a:pt x="76" y="2"/>
                  </a:lnTo>
                  <a:close/>
                </a:path>
              </a:pathLst>
            </a:custGeom>
            <a:pattFill prst="pct30">
              <a:fgClr>
                <a:srgbClr val="3769FF"/>
              </a:fgClr>
              <a:bgClr>
                <a:schemeClr val="bg1"/>
              </a:bgClr>
            </a:pattFill>
            <a:ln w="6350">
              <a:solidFill>
                <a:srgbClr val="3769FF"/>
              </a:solidFill>
              <a:round/>
              <a:headEnd/>
              <a:tailEnd/>
            </a:ln>
          </p:spPr>
          <p:txBody>
            <a:bodyPr lIns="27425" bIns="164549"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02" name="Kansas">
              <a:extLst>
                <a:ext uri="{FF2B5EF4-FFF2-40B4-BE49-F238E27FC236}">
                  <a16:creationId xmlns:a16="http://schemas.microsoft.com/office/drawing/2014/main" id="{E1363D67-56CB-3D91-F021-AA320880BE52}"/>
                </a:ext>
              </a:extLst>
            </p:cNvPr>
            <p:cNvSpPr>
              <a:spLocks noChangeAspect="1"/>
            </p:cNvSpPr>
            <p:nvPr/>
          </p:nvSpPr>
          <p:spPr bwMode="gray">
            <a:xfrm>
              <a:off x="6629235" y="3590409"/>
              <a:ext cx="1074864" cy="595622"/>
            </a:xfrm>
            <a:custGeom>
              <a:avLst/>
              <a:gdLst/>
              <a:ahLst/>
              <a:cxnLst>
                <a:cxn ang="0">
                  <a:pos x="685" y="14"/>
                </a:cxn>
                <a:cxn ang="0">
                  <a:pos x="700" y="14"/>
                </a:cxn>
                <a:cxn ang="0">
                  <a:pos x="702" y="28"/>
                </a:cxn>
                <a:cxn ang="0">
                  <a:pos x="693" y="35"/>
                </a:cxn>
                <a:cxn ang="0">
                  <a:pos x="688" y="59"/>
                </a:cxn>
                <a:cxn ang="0">
                  <a:pos x="707" y="80"/>
                </a:cxn>
                <a:cxn ang="0">
                  <a:pos x="719" y="97"/>
                </a:cxn>
                <a:cxn ang="0">
                  <a:pos x="735" y="111"/>
                </a:cxn>
                <a:cxn ang="0">
                  <a:pos x="738" y="144"/>
                </a:cxn>
                <a:cxn ang="0">
                  <a:pos x="740" y="177"/>
                </a:cxn>
                <a:cxn ang="0">
                  <a:pos x="740" y="210"/>
                </a:cxn>
                <a:cxn ang="0">
                  <a:pos x="742" y="243"/>
                </a:cxn>
                <a:cxn ang="0">
                  <a:pos x="745" y="277"/>
                </a:cxn>
                <a:cxn ang="0">
                  <a:pos x="747" y="310"/>
                </a:cxn>
                <a:cxn ang="0">
                  <a:pos x="749" y="343"/>
                </a:cxn>
                <a:cxn ang="0">
                  <a:pos x="752" y="376"/>
                </a:cxn>
                <a:cxn ang="0">
                  <a:pos x="704" y="378"/>
                </a:cxn>
                <a:cxn ang="0">
                  <a:pos x="657" y="381"/>
                </a:cxn>
                <a:cxn ang="0">
                  <a:pos x="610" y="383"/>
                </a:cxn>
                <a:cxn ang="0">
                  <a:pos x="562" y="385"/>
                </a:cxn>
                <a:cxn ang="0">
                  <a:pos x="518" y="388"/>
                </a:cxn>
                <a:cxn ang="0">
                  <a:pos x="470" y="388"/>
                </a:cxn>
                <a:cxn ang="0">
                  <a:pos x="423" y="390"/>
                </a:cxn>
                <a:cxn ang="0">
                  <a:pos x="376" y="390"/>
                </a:cxn>
                <a:cxn ang="0">
                  <a:pos x="328" y="393"/>
                </a:cxn>
                <a:cxn ang="0">
                  <a:pos x="281" y="393"/>
                </a:cxn>
                <a:cxn ang="0">
                  <a:pos x="234" y="393"/>
                </a:cxn>
                <a:cxn ang="0">
                  <a:pos x="186" y="393"/>
                </a:cxn>
                <a:cxn ang="0">
                  <a:pos x="139" y="393"/>
                </a:cxn>
                <a:cxn ang="0">
                  <a:pos x="92" y="393"/>
                </a:cxn>
                <a:cxn ang="0">
                  <a:pos x="47" y="390"/>
                </a:cxn>
                <a:cxn ang="0">
                  <a:pos x="0" y="390"/>
                </a:cxn>
                <a:cxn ang="0">
                  <a:pos x="0" y="343"/>
                </a:cxn>
                <a:cxn ang="0">
                  <a:pos x="0" y="295"/>
                </a:cxn>
                <a:cxn ang="0">
                  <a:pos x="2" y="248"/>
                </a:cxn>
                <a:cxn ang="0">
                  <a:pos x="2" y="198"/>
                </a:cxn>
                <a:cxn ang="0">
                  <a:pos x="4" y="151"/>
                </a:cxn>
                <a:cxn ang="0">
                  <a:pos x="4" y="104"/>
                </a:cxn>
                <a:cxn ang="0">
                  <a:pos x="4" y="56"/>
                </a:cxn>
                <a:cxn ang="0">
                  <a:pos x="7" y="9"/>
                </a:cxn>
                <a:cxn ang="0">
                  <a:pos x="47" y="9"/>
                </a:cxn>
                <a:cxn ang="0">
                  <a:pos x="87" y="11"/>
                </a:cxn>
                <a:cxn ang="0">
                  <a:pos x="130" y="11"/>
                </a:cxn>
                <a:cxn ang="0">
                  <a:pos x="170" y="11"/>
                </a:cxn>
                <a:cxn ang="0">
                  <a:pos x="210" y="11"/>
                </a:cxn>
                <a:cxn ang="0">
                  <a:pos x="253" y="11"/>
                </a:cxn>
                <a:cxn ang="0">
                  <a:pos x="293" y="11"/>
                </a:cxn>
                <a:cxn ang="0">
                  <a:pos x="333" y="9"/>
                </a:cxn>
                <a:cxn ang="0">
                  <a:pos x="373" y="9"/>
                </a:cxn>
                <a:cxn ang="0">
                  <a:pos x="416" y="9"/>
                </a:cxn>
                <a:cxn ang="0">
                  <a:pos x="456" y="7"/>
                </a:cxn>
                <a:cxn ang="0">
                  <a:pos x="496" y="7"/>
                </a:cxn>
                <a:cxn ang="0">
                  <a:pos x="539" y="4"/>
                </a:cxn>
                <a:cxn ang="0">
                  <a:pos x="579" y="2"/>
                </a:cxn>
                <a:cxn ang="0">
                  <a:pos x="619" y="0"/>
                </a:cxn>
                <a:cxn ang="0">
                  <a:pos x="657" y="0"/>
                </a:cxn>
              </a:cxnLst>
              <a:rect l="0" t="0" r="r" b="b"/>
              <a:pathLst>
                <a:path w="752" h="393">
                  <a:moveTo>
                    <a:pt x="681" y="14"/>
                  </a:moveTo>
                  <a:lnTo>
                    <a:pt x="685" y="14"/>
                  </a:lnTo>
                  <a:lnTo>
                    <a:pt x="693" y="11"/>
                  </a:lnTo>
                  <a:lnTo>
                    <a:pt x="700" y="14"/>
                  </a:lnTo>
                  <a:lnTo>
                    <a:pt x="702" y="23"/>
                  </a:lnTo>
                  <a:lnTo>
                    <a:pt x="702" y="28"/>
                  </a:lnTo>
                  <a:lnTo>
                    <a:pt x="697" y="30"/>
                  </a:lnTo>
                  <a:lnTo>
                    <a:pt x="693" y="35"/>
                  </a:lnTo>
                  <a:lnTo>
                    <a:pt x="685" y="49"/>
                  </a:lnTo>
                  <a:lnTo>
                    <a:pt x="688" y="59"/>
                  </a:lnTo>
                  <a:lnTo>
                    <a:pt x="700" y="68"/>
                  </a:lnTo>
                  <a:lnTo>
                    <a:pt x="707" y="80"/>
                  </a:lnTo>
                  <a:lnTo>
                    <a:pt x="712" y="90"/>
                  </a:lnTo>
                  <a:lnTo>
                    <a:pt x="719" y="97"/>
                  </a:lnTo>
                  <a:lnTo>
                    <a:pt x="735" y="106"/>
                  </a:lnTo>
                  <a:lnTo>
                    <a:pt x="735" y="111"/>
                  </a:lnTo>
                  <a:lnTo>
                    <a:pt x="735" y="127"/>
                  </a:lnTo>
                  <a:lnTo>
                    <a:pt x="738" y="144"/>
                  </a:lnTo>
                  <a:lnTo>
                    <a:pt x="738" y="161"/>
                  </a:lnTo>
                  <a:lnTo>
                    <a:pt x="740" y="177"/>
                  </a:lnTo>
                  <a:lnTo>
                    <a:pt x="740" y="194"/>
                  </a:lnTo>
                  <a:lnTo>
                    <a:pt x="740" y="210"/>
                  </a:lnTo>
                  <a:lnTo>
                    <a:pt x="742" y="227"/>
                  </a:lnTo>
                  <a:lnTo>
                    <a:pt x="742" y="243"/>
                  </a:lnTo>
                  <a:lnTo>
                    <a:pt x="745" y="260"/>
                  </a:lnTo>
                  <a:lnTo>
                    <a:pt x="745" y="277"/>
                  </a:lnTo>
                  <a:lnTo>
                    <a:pt x="747" y="293"/>
                  </a:lnTo>
                  <a:lnTo>
                    <a:pt x="747" y="310"/>
                  </a:lnTo>
                  <a:lnTo>
                    <a:pt x="749" y="326"/>
                  </a:lnTo>
                  <a:lnTo>
                    <a:pt x="749" y="343"/>
                  </a:lnTo>
                  <a:lnTo>
                    <a:pt x="749" y="359"/>
                  </a:lnTo>
                  <a:lnTo>
                    <a:pt x="752" y="376"/>
                  </a:lnTo>
                  <a:lnTo>
                    <a:pt x="728" y="376"/>
                  </a:lnTo>
                  <a:lnTo>
                    <a:pt x="704" y="378"/>
                  </a:lnTo>
                  <a:lnTo>
                    <a:pt x="681" y="378"/>
                  </a:lnTo>
                  <a:lnTo>
                    <a:pt x="657" y="381"/>
                  </a:lnTo>
                  <a:lnTo>
                    <a:pt x="633" y="381"/>
                  </a:lnTo>
                  <a:lnTo>
                    <a:pt x="610" y="383"/>
                  </a:lnTo>
                  <a:lnTo>
                    <a:pt x="586" y="383"/>
                  </a:lnTo>
                  <a:lnTo>
                    <a:pt x="562" y="385"/>
                  </a:lnTo>
                  <a:lnTo>
                    <a:pt x="539" y="385"/>
                  </a:lnTo>
                  <a:lnTo>
                    <a:pt x="518" y="388"/>
                  </a:lnTo>
                  <a:lnTo>
                    <a:pt x="494" y="388"/>
                  </a:lnTo>
                  <a:lnTo>
                    <a:pt x="470" y="388"/>
                  </a:lnTo>
                  <a:lnTo>
                    <a:pt x="447" y="390"/>
                  </a:lnTo>
                  <a:lnTo>
                    <a:pt x="423" y="390"/>
                  </a:lnTo>
                  <a:lnTo>
                    <a:pt x="399" y="390"/>
                  </a:lnTo>
                  <a:lnTo>
                    <a:pt x="376" y="390"/>
                  </a:lnTo>
                  <a:lnTo>
                    <a:pt x="352" y="390"/>
                  </a:lnTo>
                  <a:lnTo>
                    <a:pt x="328" y="393"/>
                  </a:lnTo>
                  <a:lnTo>
                    <a:pt x="305" y="393"/>
                  </a:lnTo>
                  <a:lnTo>
                    <a:pt x="281" y="393"/>
                  </a:lnTo>
                  <a:lnTo>
                    <a:pt x="257" y="393"/>
                  </a:lnTo>
                  <a:lnTo>
                    <a:pt x="234" y="393"/>
                  </a:lnTo>
                  <a:lnTo>
                    <a:pt x="210" y="393"/>
                  </a:lnTo>
                  <a:lnTo>
                    <a:pt x="186" y="393"/>
                  </a:lnTo>
                  <a:lnTo>
                    <a:pt x="163" y="393"/>
                  </a:lnTo>
                  <a:lnTo>
                    <a:pt x="139" y="393"/>
                  </a:lnTo>
                  <a:lnTo>
                    <a:pt x="115" y="393"/>
                  </a:lnTo>
                  <a:lnTo>
                    <a:pt x="92" y="393"/>
                  </a:lnTo>
                  <a:lnTo>
                    <a:pt x="71" y="393"/>
                  </a:lnTo>
                  <a:lnTo>
                    <a:pt x="47" y="390"/>
                  </a:lnTo>
                  <a:lnTo>
                    <a:pt x="23" y="390"/>
                  </a:lnTo>
                  <a:lnTo>
                    <a:pt x="0" y="390"/>
                  </a:lnTo>
                  <a:lnTo>
                    <a:pt x="0" y="367"/>
                  </a:lnTo>
                  <a:lnTo>
                    <a:pt x="0" y="343"/>
                  </a:lnTo>
                  <a:lnTo>
                    <a:pt x="0" y="319"/>
                  </a:lnTo>
                  <a:lnTo>
                    <a:pt x="0" y="295"/>
                  </a:lnTo>
                  <a:lnTo>
                    <a:pt x="2" y="272"/>
                  </a:lnTo>
                  <a:lnTo>
                    <a:pt x="2" y="248"/>
                  </a:lnTo>
                  <a:lnTo>
                    <a:pt x="2" y="224"/>
                  </a:lnTo>
                  <a:lnTo>
                    <a:pt x="2" y="198"/>
                  </a:lnTo>
                  <a:lnTo>
                    <a:pt x="2" y="175"/>
                  </a:lnTo>
                  <a:lnTo>
                    <a:pt x="4" y="151"/>
                  </a:lnTo>
                  <a:lnTo>
                    <a:pt x="4" y="127"/>
                  </a:lnTo>
                  <a:lnTo>
                    <a:pt x="4" y="104"/>
                  </a:lnTo>
                  <a:lnTo>
                    <a:pt x="4" y="80"/>
                  </a:lnTo>
                  <a:lnTo>
                    <a:pt x="4" y="56"/>
                  </a:lnTo>
                  <a:lnTo>
                    <a:pt x="7" y="33"/>
                  </a:lnTo>
                  <a:lnTo>
                    <a:pt x="7" y="9"/>
                  </a:lnTo>
                  <a:lnTo>
                    <a:pt x="26" y="9"/>
                  </a:lnTo>
                  <a:lnTo>
                    <a:pt x="47" y="9"/>
                  </a:lnTo>
                  <a:lnTo>
                    <a:pt x="68" y="9"/>
                  </a:lnTo>
                  <a:lnTo>
                    <a:pt x="87" y="11"/>
                  </a:lnTo>
                  <a:lnTo>
                    <a:pt x="108" y="11"/>
                  </a:lnTo>
                  <a:lnTo>
                    <a:pt x="130" y="11"/>
                  </a:lnTo>
                  <a:lnTo>
                    <a:pt x="149" y="11"/>
                  </a:lnTo>
                  <a:lnTo>
                    <a:pt x="170" y="11"/>
                  </a:lnTo>
                  <a:lnTo>
                    <a:pt x="191" y="11"/>
                  </a:lnTo>
                  <a:lnTo>
                    <a:pt x="210" y="11"/>
                  </a:lnTo>
                  <a:lnTo>
                    <a:pt x="231" y="11"/>
                  </a:lnTo>
                  <a:lnTo>
                    <a:pt x="253" y="11"/>
                  </a:lnTo>
                  <a:lnTo>
                    <a:pt x="272" y="11"/>
                  </a:lnTo>
                  <a:lnTo>
                    <a:pt x="293" y="11"/>
                  </a:lnTo>
                  <a:lnTo>
                    <a:pt x="312" y="11"/>
                  </a:lnTo>
                  <a:lnTo>
                    <a:pt x="333" y="9"/>
                  </a:lnTo>
                  <a:lnTo>
                    <a:pt x="354" y="9"/>
                  </a:lnTo>
                  <a:lnTo>
                    <a:pt x="373" y="9"/>
                  </a:lnTo>
                  <a:lnTo>
                    <a:pt x="395" y="9"/>
                  </a:lnTo>
                  <a:lnTo>
                    <a:pt x="416" y="9"/>
                  </a:lnTo>
                  <a:lnTo>
                    <a:pt x="435" y="9"/>
                  </a:lnTo>
                  <a:lnTo>
                    <a:pt x="456" y="7"/>
                  </a:lnTo>
                  <a:lnTo>
                    <a:pt x="477" y="7"/>
                  </a:lnTo>
                  <a:lnTo>
                    <a:pt x="496" y="7"/>
                  </a:lnTo>
                  <a:lnTo>
                    <a:pt x="518" y="4"/>
                  </a:lnTo>
                  <a:lnTo>
                    <a:pt x="539" y="4"/>
                  </a:lnTo>
                  <a:lnTo>
                    <a:pt x="558" y="4"/>
                  </a:lnTo>
                  <a:lnTo>
                    <a:pt x="579" y="2"/>
                  </a:lnTo>
                  <a:lnTo>
                    <a:pt x="598" y="2"/>
                  </a:lnTo>
                  <a:lnTo>
                    <a:pt x="619" y="0"/>
                  </a:lnTo>
                  <a:lnTo>
                    <a:pt x="641" y="0"/>
                  </a:lnTo>
                  <a:lnTo>
                    <a:pt x="657" y="0"/>
                  </a:lnTo>
                  <a:lnTo>
                    <a:pt x="681" y="14"/>
                  </a:lnTo>
                  <a:close/>
                </a:path>
              </a:pathLst>
            </a:custGeom>
            <a:solidFill>
              <a:srgbClr val="3769FF"/>
            </a:solidFill>
            <a:ln w="6350">
              <a:solidFill>
                <a:srgbClr val="91B9FF"/>
              </a:solidFill>
              <a:round/>
              <a:headEnd/>
              <a:tailEnd/>
            </a:ln>
          </p:spPr>
          <p:txBody>
            <a:bodyPr lIns="82275"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03" name="Colorado">
              <a:extLst>
                <a:ext uri="{FF2B5EF4-FFF2-40B4-BE49-F238E27FC236}">
                  <a16:creationId xmlns:a16="http://schemas.microsoft.com/office/drawing/2014/main" id="{34D52C11-8AC6-CEC3-98C2-979221589DE4}"/>
                </a:ext>
              </a:extLst>
            </p:cNvPr>
            <p:cNvSpPr>
              <a:spLocks noChangeAspect="1"/>
            </p:cNvSpPr>
            <p:nvPr/>
          </p:nvSpPr>
          <p:spPr bwMode="gray">
            <a:xfrm>
              <a:off x="5607257" y="3341854"/>
              <a:ext cx="1034843" cy="839631"/>
            </a:xfrm>
            <a:custGeom>
              <a:avLst/>
              <a:gdLst/>
              <a:ahLst/>
              <a:cxnLst>
                <a:cxn ang="0">
                  <a:pos x="0" y="507"/>
                </a:cxn>
                <a:cxn ang="0">
                  <a:pos x="5" y="443"/>
                </a:cxn>
                <a:cxn ang="0">
                  <a:pos x="12" y="381"/>
                </a:cxn>
                <a:cxn ang="0">
                  <a:pos x="19" y="317"/>
                </a:cxn>
                <a:cxn ang="0">
                  <a:pos x="26" y="254"/>
                </a:cxn>
                <a:cxn ang="0">
                  <a:pos x="31" y="190"/>
                </a:cxn>
                <a:cxn ang="0">
                  <a:pos x="38" y="128"/>
                </a:cxn>
                <a:cxn ang="0">
                  <a:pos x="45" y="64"/>
                </a:cxn>
                <a:cxn ang="0">
                  <a:pos x="52" y="0"/>
                </a:cxn>
                <a:cxn ang="0">
                  <a:pos x="111" y="7"/>
                </a:cxn>
                <a:cxn ang="0">
                  <a:pos x="173" y="12"/>
                </a:cxn>
                <a:cxn ang="0">
                  <a:pos x="232" y="19"/>
                </a:cxn>
                <a:cxn ang="0">
                  <a:pos x="291" y="24"/>
                </a:cxn>
                <a:cxn ang="0">
                  <a:pos x="353" y="29"/>
                </a:cxn>
                <a:cxn ang="0">
                  <a:pos x="412" y="31"/>
                </a:cxn>
                <a:cxn ang="0">
                  <a:pos x="473" y="36"/>
                </a:cxn>
                <a:cxn ang="0">
                  <a:pos x="532" y="38"/>
                </a:cxn>
                <a:cxn ang="0">
                  <a:pos x="580" y="40"/>
                </a:cxn>
                <a:cxn ang="0">
                  <a:pos x="629" y="43"/>
                </a:cxn>
                <a:cxn ang="0">
                  <a:pos x="677" y="45"/>
                </a:cxn>
                <a:cxn ang="0">
                  <a:pos x="724" y="45"/>
                </a:cxn>
                <a:cxn ang="0">
                  <a:pos x="724" y="78"/>
                </a:cxn>
                <a:cxn ang="0">
                  <a:pos x="722" y="109"/>
                </a:cxn>
                <a:cxn ang="0">
                  <a:pos x="722" y="140"/>
                </a:cxn>
                <a:cxn ang="0">
                  <a:pos x="722" y="173"/>
                </a:cxn>
                <a:cxn ang="0">
                  <a:pos x="719" y="220"/>
                </a:cxn>
                <a:cxn ang="0">
                  <a:pos x="719" y="268"/>
                </a:cxn>
                <a:cxn ang="0">
                  <a:pos x="719" y="315"/>
                </a:cxn>
                <a:cxn ang="0">
                  <a:pos x="717" y="362"/>
                </a:cxn>
                <a:cxn ang="0">
                  <a:pos x="717" y="412"/>
                </a:cxn>
                <a:cxn ang="0">
                  <a:pos x="715" y="459"/>
                </a:cxn>
                <a:cxn ang="0">
                  <a:pos x="715" y="507"/>
                </a:cxn>
                <a:cxn ang="0">
                  <a:pos x="715" y="554"/>
                </a:cxn>
                <a:cxn ang="0">
                  <a:pos x="663" y="552"/>
                </a:cxn>
                <a:cxn ang="0">
                  <a:pos x="613" y="552"/>
                </a:cxn>
                <a:cxn ang="0">
                  <a:pos x="537" y="547"/>
                </a:cxn>
                <a:cxn ang="0">
                  <a:pos x="459" y="545"/>
                </a:cxn>
                <a:cxn ang="0">
                  <a:pos x="383" y="540"/>
                </a:cxn>
                <a:cxn ang="0">
                  <a:pos x="305" y="535"/>
                </a:cxn>
                <a:cxn ang="0">
                  <a:pos x="230" y="528"/>
                </a:cxn>
                <a:cxn ang="0">
                  <a:pos x="152" y="521"/>
                </a:cxn>
                <a:cxn ang="0">
                  <a:pos x="76" y="514"/>
                </a:cxn>
              </a:cxnLst>
              <a:rect l="0" t="0" r="r" b="b"/>
              <a:pathLst>
                <a:path w="724" h="554">
                  <a:moveTo>
                    <a:pt x="38" y="512"/>
                  </a:moveTo>
                  <a:lnTo>
                    <a:pt x="0" y="507"/>
                  </a:lnTo>
                  <a:lnTo>
                    <a:pt x="3" y="476"/>
                  </a:lnTo>
                  <a:lnTo>
                    <a:pt x="5" y="443"/>
                  </a:lnTo>
                  <a:lnTo>
                    <a:pt x="10" y="412"/>
                  </a:lnTo>
                  <a:lnTo>
                    <a:pt x="12" y="381"/>
                  </a:lnTo>
                  <a:lnTo>
                    <a:pt x="17" y="348"/>
                  </a:lnTo>
                  <a:lnTo>
                    <a:pt x="19" y="317"/>
                  </a:lnTo>
                  <a:lnTo>
                    <a:pt x="22" y="284"/>
                  </a:lnTo>
                  <a:lnTo>
                    <a:pt x="26" y="254"/>
                  </a:lnTo>
                  <a:lnTo>
                    <a:pt x="29" y="223"/>
                  </a:lnTo>
                  <a:lnTo>
                    <a:pt x="31" y="190"/>
                  </a:lnTo>
                  <a:lnTo>
                    <a:pt x="36" y="159"/>
                  </a:lnTo>
                  <a:lnTo>
                    <a:pt x="38" y="128"/>
                  </a:lnTo>
                  <a:lnTo>
                    <a:pt x="43" y="95"/>
                  </a:lnTo>
                  <a:lnTo>
                    <a:pt x="45" y="64"/>
                  </a:lnTo>
                  <a:lnTo>
                    <a:pt x="48" y="31"/>
                  </a:lnTo>
                  <a:lnTo>
                    <a:pt x="52" y="0"/>
                  </a:lnTo>
                  <a:lnTo>
                    <a:pt x="83" y="3"/>
                  </a:lnTo>
                  <a:lnTo>
                    <a:pt x="111" y="7"/>
                  </a:lnTo>
                  <a:lnTo>
                    <a:pt x="142" y="10"/>
                  </a:lnTo>
                  <a:lnTo>
                    <a:pt x="173" y="12"/>
                  </a:lnTo>
                  <a:lnTo>
                    <a:pt x="201" y="14"/>
                  </a:lnTo>
                  <a:lnTo>
                    <a:pt x="232" y="19"/>
                  </a:lnTo>
                  <a:lnTo>
                    <a:pt x="263" y="22"/>
                  </a:lnTo>
                  <a:lnTo>
                    <a:pt x="291" y="24"/>
                  </a:lnTo>
                  <a:lnTo>
                    <a:pt x="322" y="26"/>
                  </a:lnTo>
                  <a:lnTo>
                    <a:pt x="353" y="29"/>
                  </a:lnTo>
                  <a:lnTo>
                    <a:pt x="381" y="29"/>
                  </a:lnTo>
                  <a:lnTo>
                    <a:pt x="412" y="31"/>
                  </a:lnTo>
                  <a:lnTo>
                    <a:pt x="443" y="33"/>
                  </a:lnTo>
                  <a:lnTo>
                    <a:pt x="473" y="36"/>
                  </a:lnTo>
                  <a:lnTo>
                    <a:pt x="502" y="38"/>
                  </a:lnTo>
                  <a:lnTo>
                    <a:pt x="532" y="38"/>
                  </a:lnTo>
                  <a:lnTo>
                    <a:pt x="556" y="40"/>
                  </a:lnTo>
                  <a:lnTo>
                    <a:pt x="580" y="40"/>
                  </a:lnTo>
                  <a:lnTo>
                    <a:pt x="603" y="43"/>
                  </a:lnTo>
                  <a:lnTo>
                    <a:pt x="629" y="43"/>
                  </a:lnTo>
                  <a:lnTo>
                    <a:pt x="653" y="43"/>
                  </a:lnTo>
                  <a:lnTo>
                    <a:pt x="677" y="45"/>
                  </a:lnTo>
                  <a:lnTo>
                    <a:pt x="700" y="45"/>
                  </a:lnTo>
                  <a:lnTo>
                    <a:pt x="724" y="45"/>
                  </a:lnTo>
                  <a:lnTo>
                    <a:pt x="724" y="62"/>
                  </a:lnTo>
                  <a:lnTo>
                    <a:pt x="724" y="78"/>
                  </a:lnTo>
                  <a:lnTo>
                    <a:pt x="724" y="93"/>
                  </a:lnTo>
                  <a:lnTo>
                    <a:pt x="722" y="109"/>
                  </a:lnTo>
                  <a:lnTo>
                    <a:pt x="722" y="126"/>
                  </a:lnTo>
                  <a:lnTo>
                    <a:pt x="722" y="140"/>
                  </a:lnTo>
                  <a:lnTo>
                    <a:pt x="722" y="156"/>
                  </a:lnTo>
                  <a:lnTo>
                    <a:pt x="722" y="173"/>
                  </a:lnTo>
                  <a:lnTo>
                    <a:pt x="722" y="197"/>
                  </a:lnTo>
                  <a:lnTo>
                    <a:pt x="719" y="220"/>
                  </a:lnTo>
                  <a:lnTo>
                    <a:pt x="719" y="244"/>
                  </a:lnTo>
                  <a:lnTo>
                    <a:pt x="719" y="268"/>
                  </a:lnTo>
                  <a:lnTo>
                    <a:pt x="719" y="291"/>
                  </a:lnTo>
                  <a:lnTo>
                    <a:pt x="719" y="315"/>
                  </a:lnTo>
                  <a:lnTo>
                    <a:pt x="717" y="339"/>
                  </a:lnTo>
                  <a:lnTo>
                    <a:pt x="717" y="362"/>
                  </a:lnTo>
                  <a:lnTo>
                    <a:pt x="717" y="388"/>
                  </a:lnTo>
                  <a:lnTo>
                    <a:pt x="717" y="412"/>
                  </a:lnTo>
                  <a:lnTo>
                    <a:pt x="717" y="436"/>
                  </a:lnTo>
                  <a:lnTo>
                    <a:pt x="715" y="459"/>
                  </a:lnTo>
                  <a:lnTo>
                    <a:pt x="715" y="483"/>
                  </a:lnTo>
                  <a:lnTo>
                    <a:pt x="715" y="507"/>
                  </a:lnTo>
                  <a:lnTo>
                    <a:pt x="715" y="531"/>
                  </a:lnTo>
                  <a:lnTo>
                    <a:pt x="715" y="554"/>
                  </a:lnTo>
                  <a:lnTo>
                    <a:pt x="689" y="554"/>
                  </a:lnTo>
                  <a:lnTo>
                    <a:pt x="663" y="552"/>
                  </a:lnTo>
                  <a:lnTo>
                    <a:pt x="639" y="552"/>
                  </a:lnTo>
                  <a:lnTo>
                    <a:pt x="613" y="552"/>
                  </a:lnTo>
                  <a:lnTo>
                    <a:pt x="575" y="549"/>
                  </a:lnTo>
                  <a:lnTo>
                    <a:pt x="537" y="547"/>
                  </a:lnTo>
                  <a:lnTo>
                    <a:pt x="497" y="547"/>
                  </a:lnTo>
                  <a:lnTo>
                    <a:pt x="459" y="545"/>
                  </a:lnTo>
                  <a:lnTo>
                    <a:pt x="421" y="542"/>
                  </a:lnTo>
                  <a:lnTo>
                    <a:pt x="383" y="540"/>
                  </a:lnTo>
                  <a:lnTo>
                    <a:pt x="343" y="538"/>
                  </a:lnTo>
                  <a:lnTo>
                    <a:pt x="305" y="535"/>
                  </a:lnTo>
                  <a:lnTo>
                    <a:pt x="268" y="531"/>
                  </a:lnTo>
                  <a:lnTo>
                    <a:pt x="230" y="528"/>
                  </a:lnTo>
                  <a:lnTo>
                    <a:pt x="192" y="526"/>
                  </a:lnTo>
                  <a:lnTo>
                    <a:pt x="152" y="521"/>
                  </a:lnTo>
                  <a:lnTo>
                    <a:pt x="114" y="519"/>
                  </a:lnTo>
                  <a:lnTo>
                    <a:pt x="76" y="514"/>
                  </a:lnTo>
                  <a:lnTo>
                    <a:pt x="38" y="512"/>
                  </a:lnTo>
                  <a:close/>
                </a:path>
              </a:pathLst>
            </a:custGeom>
            <a:solidFill>
              <a:srgbClr val="3769FF"/>
            </a:solidFill>
            <a:ln w="6350">
              <a:solidFill>
                <a:srgbClr val="91B9FF"/>
              </a:solidFill>
              <a:round/>
              <a:headEnd/>
              <a:tailEnd/>
            </a:ln>
          </p:spPr>
          <p:txBody>
            <a:bodyPr lIns="91416" tIns="91416" rIns="0" bIns="118841"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204" name="Group 203">
              <a:extLst>
                <a:ext uri="{FF2B5EF4-FFF2-40B4-BE49-F238E27FC236}">
                  <a16:creationId xmlns:a16="http://schemas.microsoft.com/office/drawing/2014/main" id="{F076C4F5-1BFB-558A-B74C-8D2AEC6E5A2D}"/>
                </a:ext>
              </a:extLst>
            </p:cNvPr>
            <p:cNvGrpSpPr/>
            <p:nvPr/>
          </p:nvGrpSpPr>
          <p:grpSpPr>
            <a:xfrm>
              <a:off x="6058983" y="3699394"/>
              <a:ext cx="161380" cy="137550"/>
              <a:chOff x="6058983" y="3699394"/>
              <a:chExt cx="161380" cy="137550"/>
            </a:xfrm>
          </p:grpSpPr>
          <p:sp>
            <p:nvSpPr>
              <p:cNvPr id="205" name="Freeform: Shape 83">
                <a:extLst>
                  <a:ext uri="{FF2B5EF4-FFF2-40B4-BE49-F238E27FC236}">
                    <a16:creationId xmlns:a16="http://schemas.microsoft.com/office/drawing/2014/main" id="{2F7ED1ED-E805-0C93-BECA-34AA4D04FA32}"/>
                  </a:ext>
                </a:extLst>
              </p:cNvPr>
              <p:cNvSpPr/>
              <p:nvPr/>
            </p:nvSpPr>
            <p:spPr bwMode="gray">
              <a:xfrm>
                <a:off x="6058983" y="3699394"/>
                <a:ext cx="67950" cy="135852"/>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5" y="91590"/>
                    </a:lnTo>
                    <a:lnTo>
                      <a:pt x="72215" y="107442"/>
                    </a:lnTo>
                    <a:cubicBezTo>
                      <a:pt x="72215" y="126816"/>
                      <a:pt x="59885" y="142669"/>
                      <a:pt x="36988" y="142669"/>
                    </a:cubicBezTo>
                    <a:cubicBezTo>
                      <a:pt x="12329" y="142669"/>
                      <a:pt x="0" y="126816"/>
                      <a:pt x="0" y="107442"/>
                    </a:cubicBezTo>
                    <a:lnTo>
                      <a:pt x="0" y="35227"/>
                    </a:lnTo>
                    <a:cubicBezTo>
                      <a:pt x="0" y="15852"/>
                      <a:pt x="12329" y="0"/>
                      <a:pt x="36988" y="0"/>
                    </a:cubicBezTo>
                    <a:cubicBezTo>
                      <a:pt x="61647" y="0"/>
                      <a:pt x="72215" y="17613"/>
                      <a:pt x="72215" y="38749"/>
                    </a:cubicBezTo>
                    <a:lnTo>
                      <a:pt x="72215" y="49318"/>
                    </a:lnTo>
                    <a:lnTo>
                      <a:pt x="47556" y="49318"/>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6" name="Freeform: Shape 84">
                <a:extLst>
                  <a:ext uri="{FF2B5EF4-FFF2-40B4-BE49-F238E27FC236}">
                    <a16:creationId xmlns:a16="http://schemas.microsoft.com/office/drawing/2014/main" id="{9E5630EF-3872-A78F-FFEC-824AA1CF54A6}"/>
                  </a:ext>
                </a:extLst>
              </p:cNvPr>
              <p:cNvSpPr/>
              <p:nvPr/>
            </p:nvSpPr>
            <p:spPr bwMode="gray">
              <a:xfrm>
                <a:off x="6152413" y="3701092"/>
                <a:ext cx="67950" cy="135852"/>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2897 w 70453"/>
                  <a:gd name="connsiteY7" fmla="*/ 107442 h 140907"/>
                  <a:gd name="connsiteX8" fmla="*/ 35227 w 70453"/>
                  <a:gd name="connsiteY8" fmla="*/ 123294 h 140907"/>
                  <a:gd name="connsiteX9" fmla="*/ 47556 w 70453"/>
                  <a:gd name="connsiteY9" fmla="*/ 107442 h 140907"/>
                  <a:gd name="connsiteX10" fmla="*/ 47556 w 70453"/>
                  <a:gd name="connsiteY10" fmla="*/ 36988 h 140907"/>
                  <a:gd name="connsiteX11" fmla="*/ 35227 w 70453"/>
                  <a:gd name="connsiteY11" fmla="*/ 21136 h 140907"/>
                  <a:gd name="connsiteX12" fmla="*/ 22897 w 70453"/>
                  <a:gd name="connsiteY12" fmla="*/ 36988 h 140907"/>
                  <a:gd name="connsiteX13" fmla="*/ 22897 w 70453"/>
                  <a:gd name="connsiteY13" fmla="*/ 10744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7"/>
                      <a:pt x="61647" y="142668"/>
                      <a:pt x="36988" y="142668"/>
                    </a:cubicBezTo>
                    <a:cubicBezTo>
                      <a:pt x="12329" y="142668"/>
                      <a:pt x="0" y="126817"/>
                      <a:pt x="0" y="107442"/>
                    </a:cubicBezTo>
                    <a:lnTo>
                      <a:pt x="0" y="35227"/>
                    </a:lnTo>
                    <a:close/>
                    <a:moveTo>
                      <a:pt x="22897" y="107442"/>
                    </a:moveTo>
                    <a:cubicBezTo>
                      <a:pt x="22897" y="118010"/>
                      <a:pt x="26420" y="123294"/>
                      <a:pt x="35227" y="123294"/>
                    </a:cubicBezTo>
                    <a:cubicBezTo>
                      <a:pt x="45795" y="123294"/>
                      <a:pt x="47556" y="118010"/>
                      <a:pt x="47556" y="107442"/>
                    </a:cubicBezTo>
                    <a:lnTo>
                      <a:pt x="47556" y="36988"/>
                    </a:lnTo>
                    <a:cubicBezTo>
                      <a:pt x="47556" y="26420"/>
                      <a:pt x="44033" y="21136"/>
                      <a:pt x="35227" y="21136"/>
                    </a:cubicBezTo>
                    <a:cubicBezTo>
                      <a:pt x="26420" y="21136"/>
                      <a:pt x="22897" y="26420"/>
                      <a:pt x="22897" y="36988"/>
                    </a:cubicBezTo>
                    <a:lnTo>
                      <a:pt x="22897" y="107442"/>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7" name="Group 206">
              <a:extLst>
                <a:ext uri="{FF2B5EF4-FFF2-40B4-BE49-F238E27FC236}">
                  <a16:creationId xmlns:a16="http://schemas.microsoft.com/office/drawing/2014/main" id="{8520177B-78FC-2629-C31D-3AE866FB6D9F}"/>
                </a:ext>
              </a:extLst>
            </p:cNvPr>
            <p:cNvGrpSpPr/>
            <p:nvPr/>
          </p:nvGrpSpPr>
          <p:grpSpPr>
            <a:xfrm>
              <a:off x="7070933" y="3823689"/>
              <a:ext cx="146092" cy="139247"/>
              <a:chOff x="7070933" y="3823689"/>
              <a:chExt cx="146092" cy="139247"/>
            </a:xfrm>
          </p:grpSpPr>
          <p:sp>
            <p:nvSpPr>
              <p:cNvPr id="208" name="Freeform: Shape 89">
                <a:extLst>
                  <a:ext uri="{FF2B5EF4-FFF2-40B4-BE49-F238E27FC236}">
                    <a16:creationId xmlns:a16="http://schemas.microsoft.com/office/drawing/2014/main" id="{1F09FF5E-D926-D19F-4BB0-C4F9876A0663}"/>
                  </a:ext>
                </a:extLst>
              </p:cNvPr>
              <p:cNvSpPr/>
              <p:nvPr/>
            </p:nvSpPr>
            <p:spPr bwMode="gray">
              <a:xfrm>
                <a:off x="7070933" y="3827084"/>
                <a:ext cx="67950" cy="135852"/>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6 w 70453"/>
                  <a:gd name="connsiteY10" fmla="*/ 75738 h 140907"/>
                  <a:gd name="connsiteX11" fmla="*/ 33466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6" y="75738"/>
                    </a:lnTo>
                    <a:lnTo>
                      <a:pt x="33466" y="75738"/>
                    </a:lnTo>
                    <a:lnTo>
                      <a:pt x="24659" y="91590"/>
                    </a:lnTo>
                    <a:lnTo>
                      <a:pt x="24659" y="140907"/>
                    </a:lnTo>
                    <a:lnTo>
                      <a:pt x="0" y="140907"/>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9" name="Freeform: Shape 90">
                <a:extLst>
                  <a:ext uri="{FF2B5EF4-FFF2-40B4-BE49-F238E27FC236}">
                    <a16:creationId xmlns:a16="http://schemas.microsoft.com/office/drawing/2014/main" id="{6D63F150-FC99-D646-1C91-8B15179D2CA3}"/>
                  </a:ext>
                </a:extLst>
              </p:cNvPr>
              <p:cNvSpPr/>
              <p:nvPr/>
            </p:nvSpPr>
            <p:spPr bwMode="gray">
              <a:xfrm>
                <a:off x="7149075" y="3823689"/>
                <a:ext cx="67950" cy="135852"/>
              </a:xfrm>
              <a:custGeom>
                <a:avLst/>
                <a:gdLst>
                  <a:gd name="connsiteX0" fmla="*/ 49318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5 w 70453"/>
                  <a:gd name="connsiteY11" fmla="*/ 33465 h 140907"/>
                  <a:gd name="connsiteX12" fmla="*/ 49318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8" y="36988"/>
                    </a:moveTo>
                    <a:cubicBezTo>
                      <a:pt x="47556" y="24659"/>
                      <a:pt x="42272" y="21136"/>
                      <a:pt x="36988" y="21136"/>
                    </a:cubicBezTo>
                    <a:cubicBezTo>
                      <a:pt x="29943" y="21136"/>
                      <a:pt x="24659" y="26420"/>
                      <a:pt x="24659" y="35227"/>
                    </a:cubicBezTo>
                    <a:cubicBezTo>
                      <a:pt x="24659" y="59885"/>
                      <a:pt x="73976" y="70454"/>
                      <a:pt x="73976" y="109203"/>
                    </a:cubicBezTo>
                    <a:cubicBezTo>
                      <a:pt x="73976" y="132100"/>
                      <a:pt x="58124" y="144430"/>
                      <a:pt x="35227" y="144430"/>
                    </a:cubicBezTo>
                    <a:cubicBezTo>
                      <a:pt x="12329" y="144430"/>
                      <a:pt x="0" y="126816"/>
                      <a:pt x="0" y="105680"/>
                    </a:cubicBezTo>
                    <a:lnTo>
                      <a:pt x="22897" y="102158"/>
                    </a:lnTo>
                    <a:cubicBezTo>
                      <a:pt x="24659" y="116248"/>
                      <a:pt x="29943" y="123294"/>
                      <a:pt x="36988" y="123294"/>
                    </a:cubicBezTo>
                    <a:cubicBezTo>
                      <a:pt x="45795" y="123294"/>
                      <a:pt x="51079" y="118010"/>
                      <a:pt x="51079" y="110964"/>
                    </a:cubicBezTo>
                    <a:cubicBezTo>
                      <a:pt x="51079" y="82783"/>
                      <a:pt x="1761" y="75738"/>
                      <a:pt x="1761" y="35227"/>
                    </a:cubicBezTo>
                    <a:cubicBezTo>
                      <a:pt x="1761" y="12329"/>
                      <a:pt x="15852" y="0"/>
                      <a:pt x="38749" y="0"/>
                    </a:cubicBezTo>
                    <a:cubicBezTo>
                      <a:pt x="58124" y="0"/>
                      <a:pt x="70454" y="14091"/>
                      <a:pt x="72215" y="33465"/>
                    </a:cubicBezTo>
                    <a:lnTo>
                      <a:pt x="49318" y="36988"/>
                    </a:lnTo>
                    <a:close/>
                  </a:path>
                </a:pathLst>
              </a:custGeom>
              <a:solidFill>
                <a:schemeClr val="bg1"/>
              </a:solid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10" name="Group 209">
              <a:extLst>
                <a:ext uri="{FF2B5EF4-FFF2-40B4-BE49-F238E27FC236}">
                  <a16:creationId xmlns:a16="http://schemas.microsoft.com/office/drawing/2014/main" id="{144127BE-FBF8-AF0C-9E85-03C3B07C5FF5}"/>
                </a:ext>
              </a:extLst>
            </p:cNvPr>
            <p:cNvGrpSpPr/>
            <p:nvPr/>
          </p:nvGrpSpPr>
          <p:grpSpPr>
            <a:xfrm>
              <a:off x="6880306" y="3241244"/>
              <a:ext cx="144392" cy="118871"/>
              <a:chOff x="6880306" y="3241244"/>
              <a:chExt cx="144392" cy="118871"/>
            </a:xfrm>
            <a:solidFill>
              <a:srgbClr val="3769FF"/>
            </a:solidFill>
          </p:grpSpPr>
          <p:sp>
            <p:nvSpPr>
              <p:cNvPr id="211" name="Freeform: Shape 92">
                <a:extLst>
                  <a:ext uri="{FF2B5EF4-FFF2-40B4-BE49-F238E27FC236}">
                    <a16:creationId xmlns:a16="http://schemas.microsoft.com/office/drawing/2014/main" id="{84829B97-A305-3643-D34E-5E3BB82A6513}"/>
                  </a:ext>
                </a:extLst>
              </p:cNvPr>
              <p:cNvSpPr/>
              <p:nvPr/>
            </p:nvSpPr>
            <p:spPr bwMode="gray">
              <a:xfrm>
                <a:off x="6880306" y="3241244"/>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2" name="Freeform: Shape 93">
                <a:extLst>
                  <a:ext uri="{FF2B5EF4-FFF2-40B4-BE49-F238E27FC236}">
                    <a16:creationId xmlns:a16="http://schemas.microsoft.com/office/drawing/2014/main" id="{06C3FFF6-D488-9E80-197D-BA34E8B86A56}"/>
                  </a:ext>
                </a:extLst>
              </p:cNvPr>
              <p:cNvSpPr/>
              <p:nvPr/>
            </p:nvSpPr>
            <p:spPr bwMode="gray">
              <a:xfrm>
                <a:off x="6973736" y="3241244"/>
                <a:ext cx="50962" cy="118871"/>
              </a:xfrm>
              <a:custGeom>
                <a:avLst/>
                <a:gdLst>
                  <a:gd name="connsiteX0" fmla="*/ 0 w 52840"/>
                  <a:gd name="connsiteY0" fmla="*/ 139146 h 123293"/>
                  <a:gd name="connsiteX1" fmla="*/ 0 w 52840"/>
                  <a:gd name="connsiteY1" fmla="*/ 0 h 123293"/>
                  <a:gd name="connsiteX2" fmla="*/ 65170 w 52840"/>
                  <a:gd name="connsiteY2" fmla="*/ 0 h 123293"/>
                  <a:gd name="connsiteX3" fmla="*/ 65170 w 52840"/>
                  <a:gd name="connsiteY3" fmla="*/ 21136 h 123293"/>
                  <a:gd name="connsiteX4" fmla="*/ 24659 w 52840"/>
                  <a:gd name="connsiteY4" fmla="*/ 21136 h 123293"/>
                  <a:gd name="connsiteX5" fmla="*/ 24659 w 52840"/>
                  <a:gd name="connsiteY5" fmla="*/ 56363 h 123293"/>
                  <a:gd name="connsiteX6" fmla="*/ 56363 w 52840"/>
                  <a:gd name="connsiteY6" fmla="*/ 56363 h 123293"/>
                  <a:gd name="connsiteX7" fmla="*/ 56363 w 52840"/>
                  <a:gd name="connsiteY7" fmla="*/ 77499 h 123293"/>
                  <a:gd name="connsiteX8" fmla="*/ 24659 w 52840"/>
                  <a:gd name="connsiteY8" fmla="*/ 77499 h 123293"/>
                  <a:gd name="connsiteX9" fmla="*/ 24659 w 52840"/>
                  <a:gd name="connsiteY9" fmla="*/ 118010 h 123293"/>
                  <a:gd name="connsiteX10" fmla="*/ 66931 w 52840"/>
                  <a:gd name="connsiteY10" fmla="*/ 118010 h 123293"/>
                  <a:gd name="connsiteX11" fmla="*/ 66931 w 52840"/>
                  <a:gd name="connsiteY11" fmla="*/ 139146 h 123293"/>
                  <a:gd name="connsiteX12" fmla="*/ 0 w 52840"/>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40" h="123293">
                    <a:moveTo>
                      <a:pt x="0" y="139146"/>
                    </a:moveTo>
                    <a:lnTo>
                      <a:pt x="0" y="0"/>
                    </a:lnTo>
                    <a:lnTo>
                      <a:pt x="65170" y="0"/>
                    </a:lnTo>
                    <a:lnTo>
                      <a:pt x="65170" y="21136"/>
                    </a:lnTo>
                    <a:lnTo>
                      <a:pt x="24659" y="21136"/>
                    </a:lnTo>
                    <a:lnTo>
                      <a:pt x="24659" y="56363"/>
                    </a:lnTo>
                    <a:lnTo>
                      <a:pt x="56363" y="56363"/>
                    </a:lnTo>
                    <a:lnTo>
                      <a:pt x="56363" y="77499"/>
                    </a:lnTo>
                    <a:lnTo>
                      <a:pt x="24659" y="77499"/>
                    </a:lnTo>
                    <a:lnTo>
                      <a:pt x="24659" y="118010"/>
                    </a:lnTo>
                    <a:lnTo>
                      <a:pt x="66931" y="118010"/>
                    </a:lnTo>
                    <a:lnTo>
                      <a:pt x="66931" y="139146"/>
                    </a:lnTo>
                    <a:lnTo>
                      <a:pt x="0" y="13914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13" name="Wyoming">
              <a:extLst>
                <a:ext uri="{FF2B5EF4-FFF2-40B4-BE49-F238E27FC236}">
                  <a16:creationId xmlns:a16="http://schemas.microsoft.com/office/drawing/2014/main" id="{5D4F37C6-CD54-1F63-C4E0-DAF5D6F5DC98}"/>
                </a:ext>
              </a:extLst>
            </p:cNvPr>
            <p:cNvSpPr>
              <a:spLocks noChangeAspect="1"/>
            </p:cNvSpPr>
            <p:nvPr/>
          </p:nvSpPr>
          <p:spPr bwMode="gray">
            <a:xfrm>
              <a:off x="5408579" y="2538597"/>
              <a:ext cx="993392" cy="860849"/>
            </a:xfrm>
            <a:custGeom>
              <a:avLst/>
              <a:gdLst/>
              <a:ahLst/>
              <a:cxnLst>
                <a:cxn ang="0">
                  <a:pos x="0" y="507"/>
                </a:cxn>
                <a:cxn ang="0">
                  <a:pos x="4" y="476"/>
                </a:cxn>
                <a:cxn ang="0">
                  <a:pos x="9" y="443"/>
                </a:cxn>
                <a:cxn ang="0">
                  <a:pos x="12" y="412"/>
                </a:cxn>
                <a:cxn ang="0">
                  <a:pos x="16" y="381"/>
                </a:cxn>
                <a:cxn ang="0">
                  <a:pos x="21" y="341"/>
                </a:cxn>
                <a:cxn ang="0">
                  <a:pos x="28" y="301"/>
                </a:cxn>
                <a:cxn ang="0">
                  <a:pos x="33" y="263"/>
                </a:cxn>
                <a:cxn ang="0">
                  <a:pos x="38" y="222"/>
                </a:cxn>
                <a:cxn ang="0">
                  <a:pos x="42" y="182"/>
                </a:cxn>
                <a:cxn ang="0">
                  <a:pos x="49" y="144"/>
                </a:cxn>
                <a:cxn ang="0">
                  <a:pos x="54" y="104"/>
                </a:cxn>
                <a:cxn ang="0">
                  <a:pos x="59" y="64"/>
                </a:cxn>
                <a:cxn ang="0">
                  <a:pos x="64" y="33"/>
                </a:cxn>
                <a:cxn ang="0">
                  <a:pos x="68" y="0"/>
                </a:cxn>
                <a:cxn ang="0">
                  <a:pos x="106" y="7"/>
                </a:cxn>
                <a:cxn ang="0">
                  <a:pos x="146" y="12"/>
                </a:cxn>
                <a:cxn ang="0">
                  <a:pos x="184" y="16"/>
                </a:cxn>
                <a:cxn ang="0">
                  <a:pos x="224" y="21"/>
                </a:cxn>
                <a:cxn ang="0">
                  <a:pos x="262" y="26"/>
                </a:cxn>
                <a:cxn ang="0">
                  <a:pos x="302" y="28"/>
                </a:cxn>
                <a:cxn ang="0">
                  <a:pos x="340" y="33"/>
                </a:cxn>
                <a:cxn ang="0">
                  <a:pos x="381" y="38"/>
                </a:cxn>
                <a:cxn ang="0">
                  <a:pos x="421" y="40"/>
                </a:cxn>
                <a:cxn ang="0">
                  <a:pos x="459" y="45"/>
                </a:cxn>
                <a:cxn ang="0">
                  <a:pos x="499" y="47"/>
                </a:cxn>
                <a:cxn ang="0">
                  <a:pos x="537" y="50"/>
                </a:cxn>
                <a:cxn ang="0">
                  <a:pos x="577" y="52"/>
                </a:cxn>
                <a:cxn ang="0">
                  <a:pos x="617" y="54"/>
                </a:cxn>
                <a:cxn ang="0">
                  <a:pos x="655" y="57"/>
                </a:cxn>
                <a:cxn ang="0">
                  <a:pos x="695" y="59"/>
                </a:cxn>
                <a:cxn ang="0">
                  <a:pos x="693" y="123"/>
                </a:cxn>
                <a:cxn ang="0">
                  <a:pos x="688" y="187"/>
                </a:cxn>
                <a:cxn ang="0">
                  <a:pos x="686" y="251"/>
                </a:cxn>
                <a:cxn ang="0">
                  <a:pos x="683" y="315"/>
                </a:cxn>
                <a:cxn ang="0">
                  <a:pos x="681" y="379"/>
                </a:cxn>
                <a:cxn ang="0">
                  <a:pos x="676" y="440"/>
                </a:cxn>
                <a:cxn ang="0">
                  <a:pos x="674" y="504"/>
                </a:cxn>
                <a:cxn ang="0">
                  <a:pos x="671" y="568"/>
                </a:cxn>
                <a:cxn ang="0">
                  <a:pos x="612" y="566"/>
                </a:cxn>
                <a:cxn ang="0">
                  <a:pos x="551" y="561"/>
                </a:cxn>
                <a:cxn ang="0">
                  <a:pos x="492" y="559"/>
                </a:cxn>
                <a:cxn ang="0">
                  <a:pos x="430" y="554"/>
                </a:cxn>
                <a:cxn ang="0">
                  <a:pos x="371" y="549"/>
                </a:cxn>
                <a:cxn ang="0">
                  <a:pos x="312" y="542"/>
                </a:cxn>
                <a:cxn ang="0">
                  <a:pos x="250" y="537"/>
                </a:cxn>
                <a:cxn ang="0">
                  <a:pos x="191" y="530"/>
                </a:cxn>
                <a:cxn ang="0">
                  <a:pos x="144" y="525"/>
                </a:cxn>
                <a:cxn ang="0">
                  <a:pos x="97" y="518"/>
                </a:cxn>
                <a:cxn ang="0">
                  <a:pos x="47" y="514"/>
                </a:cxn>
              </a:cxnLst>
              <a:rect l="0" t="0" r="r" b="b"/>
              <a:pathLst>
                <a:path w="695" h="568">
                  <a:moveTo>
                    <a:pt x="23" y="509"/>
                  </a:moveTo>
                  <a:lnTo>
                    <a:pt x="0" y="507"/>
                  </a:lnTo>
                  <a:lnTo>
                    <a:pt x="2" y="490"/>
                  </a:lnTo>
                  <a:lnTo>
                    <a:pt x="4" y="476"/>
                  </a:lnTo>
                  <a:lnTo>
                    <a:pt x="7" y="459"/>
                  </a:lnTo>
                  <a:lnTo>
                    <a:pt x="9" y="443"/>
                  </a:lnTo>
                  <a:lnTo>
                    <a:pt x="12" y="428"/>
                  </a:lnTo>
                  <a:lnTo>
                    <a:pt x="12" y="412"/>
                  </a:lnTo>
                  <a:lnTo>
                    <a:pt x="14" y="395"/>
                  </a:lnTo>
                  <a:lnTo>
                    <a:pt x="16" y="381"/>
                  </a:lnTo>
                  <a:lnTo>
                    <a:pt x="19" y="360"/>
                  </a:lnTo>
                  <a:lnTo>
                    <a:pt x="21" y="341"/>
                  </a:lnTo>
                  <a:lnTo>
                    <a:pt x="26" y="322"/>
                  </a:lnTo>
                  <a:lnTo>
                    <a:pt x="28" y="301"/>
                  </a:lnTo>
                  <a:lnTo>
                    <a:pt x="30" y="282"/>
                  </a:lnTo>
                  <a:lnTo>
                    <a:pt x="33" y="263"/>
                  </a:lnTo>
                  <a:lnTo>
                    <a:pt x="35" y="241"/>
                  </a:lnTo>
                  <a:lnTo>
                    <a:pt x="38" y="222"/>
                  </a:lnTo>
                  <a:lnTo>
                    <a:pt x="40" y="203"/>
                  </a:lnTo>
                  <a:lnTo>
                    <a:pt x="42" y="182"/>
                  </a:lnTo>
                  <a:lnTo>
                    <a:pt x="45" y="163"/>
                  </a:lnTo>
                  <a:lnTo>
                    <a:pt x="49" y="144"/>
                  </a:lnTo>
                  <a:lnTo>
                    <a:pt x="52" y="123"/>
                  </a:lnTo>
                  <a:lnTo>
                    <a:pt x="54" y="104"/>
                  </a:lnTo>
                  <a:lnTo>
                    <a:pt x="57" y="85"/>
                  </a:lnTo>
                  <a:lnTo>
                    <a:pt x="59" y="64"/>
                  </a:lnTo>
                  <a:lnTo>
                    <a:pt x="61" y="50"/>
                  </a:lnTo>
                  <a:lnTo>
                    <a:pt x="64" y="33"/>
                  </a:lnTo>
                  <a:lnTo>
                    <a:pt x="66" y="16"/>
                  </a:lnTo>
                  <a:lnTo>
                    <a:pt x="68" y="0"/>
                  </a:lnTo>
                  <a:lnTo>
                    <a:pt x="87" y="5"/>
                  </a:lnTo>
                  <a:lnTo>
                    <a:pt x="106" y="7"/>
                  </a:lnTo>
                  <a:lnTo>
                    <a:pt x="125" y="9"/>
                  </a:lnTo>
                  <a:lnTo>
                    <a:pt x="146" y="12"/>
                  </a:lnTo>
                  <a:lnTo>
                    <a:pt x="165" y="14"/>
                  </a:lnTo>
                  <a:lnTo>
                    <a:pt x="184" y="16"/>
                  </a:lnTo>
                  <a:lnTo>
                    <a:pt x="206" y="19"/>
                  </a:lnTo>
                  <a:lnTo>
                    <a:pt x="224" y="21"/>
                  </a:lnTo>
                  <a:lnTo>
                    <a:pt x="243" y="24"/>
                  </a:lnTo>
                  <a:lnTo>
                    <a:pt x="262" y="26"/>
                  </a:lnTo>
                  <a:lnTo>
                    <a:pt x="284" y="28"/>
                  </a:lnTo>
                  <a:lnTo>
                    <a:pt x="302" y="28"/>
                  </a:lnTo>
                  <a:lnTo>
                    <a:pt x="321" y="31"/>
                  </a:lnTo>
                  <a:lnTo>
                    <a:pt x="340" y="33"/>
                  </a:lnTo>
                  <a:lnTo>
                    <a:pt x="362" y="35"/>
                  </a:lnTo>
                  <a:lnTo>
                    <a:pt x="381" y="38"/>
                  </a:lnTo>
                  <a:lnTo>
                    <a:pt x="399" y="40"/>
                  </a:lnTo>
                  <a:lnTo>
                    <a:pt x="421" y="40"/>
                  </a:lnTo>
                  <a:lnTo>
                    <a:pt x="440" y="43"/>
                  </a:lnTo>
                  <a:lnTo>
                    <a:pt x="459" y="45"/>
                  </a:lnTo>
                  <a:lnTo>
                    <a:pt x="478" y="45"/>
                  </a:lnTo>
                  <a:lnTo>
                    <a:pt x="499" y="47"/>
                  </a:lnTo>
                  <a:lnTo>
                    <a:pt x="518" y="50"/>
                  </a:lnTo>
                  <a:lnTo>
                    <a:pt x="537" y="50"/>
                  </a:lnTo>
                  <a:lnTo>
                    <a:pt x="558" y="52"/>
                  </a:lnTo>
                  <a:lnTo>
                    <a:pt x="577" y="52"/>
                  </a:lnTo>
                  <a:lnTo>
                    <a:pt x="596" y="54"/>
                  </a:lnTo>
                  <a:lnTo>
                    <a:pt x="617" y="54"/>
                  </a:lnTo>
                  <a:lnTo>
                    <a:pt x="636" y="57"/>
                  </a:lnTo>
                  <a:lnTo>
                    <a:pt x="655" y="57"/>
                  </a:lnTo>
                  <a:lnTo>
                    <a:pt x="676" y="59"/>
                  </a:lnTo>
                  <a:lnTo>
                    <a:pt x="695" y="59"/>
                  </a:lnTo>
                  <a:lnTo>
                    <a:pt x="693" y="92"/>
                  </a:lnTo>
                  <a:lnTo>
                    <a:pt x="693" y="123"/>
                  </a:lnTo>
                  <a:lnTo>
                    <a:pt x="690" y="156"/>
                  </a:lnTo>
                  <a:lnTo>
                    <a:pt x="688" y="187"/>
                  </a:lnTo>
                  <a:lnTo>
                    <a:pt x="688" y="218"/>
                  </a:lnTo>
                  <a:lnTo>
                    <a:pt x="686" y="251"/>
                  </a:lnTo>
                  <a:lnTo>
                    <a:pt x="686" y="282"/>
                  </a:lnTo>
                  <a:lnTo>
                    <a:pt x="683" y="315"/>
                  </a:lnTo>
                  <a:lnTo>
                    <a:pt x="681" y="346"/>
                  </a:lnTo>
                  <a:lnTo>
                    <a:pt x="681" y="379"/>
                  </a:lnTo>
                  <a:lnTo>
                    <a:pt x="679" y="409"/>
                  </a:lnTo>
                  <a:lnTo>
                    <a:pt x="676" y="440"/>
                  </a:lnTo>
                  <a:lnTo>
                    <a:pt x="676" y="473"/>
                  </a:lnTo>
                  <a:lnTo>
                    <a:pt x="674" y="504"/>
                  </a:lnTo>
                  <a:lnTo>
                    <a:pt x="674" y="537"/>
                  </a:lnTo>
                  <a:lnTo>
                    <a:pt x="671" y="568"/>
                  </a:lnTo>
                  <a:lnTo>
                    <a:pt x="641" y="568"/>
                  </a:lnTo>
                  <a:lnTo>
                    <a:pt x="612" y="566"/>
                  </a:lnTo>
                  <a:lnTo>
                    <a:pt x="582" y="563"/>
                  </a:lnTo>
                  <a:lnTo>
                    <a:pt x="551" y="561"/>
                  </a:lnTo>
                  <a:lnTo>
                    <a:pt x="520" y="559"/>
                  </a:lnTo>
                  <a:lnTo>
                    <a:pt x="492" y="559"/>
                  </a:lnTo>
                  <a:lnTo>
                    <a:pt x="461" y="556"/>
                  </a:lnTo>
                  <a:lnTo>
                    <a:pt x="430" y="554"/>
                  </a:lnTo>
                  <a:lnTo>
                    <a:pt x="402" y="552"/>
                  </a:lnTo>
                  <a:lnTo>
                    <a:pt x="371" y="549"/>
                  </a:lnTo>
                  <a:lnTo>
                    <a:pt x="340" y="544"/>
                  </a:lnTo>
                  <a:lnTo>
                    <a:pt x="312" y="542"/>
                  </a:lnTo>
                  <a:lnTo>
                    <a:pt x="281" y="540"/>
                  </a:lnTo>
                  <a:lnTo>
                    <a:pt x="250" y="537"/>
                  </a:lnTo>
                  <a:lnTo>
                    <a:pt x="222" y="533"/>
                  </a:lnTo>
                  <a:lnTo>
                    <a:pt x="191" y="530"/>
                  </a:lnTo>
                  <a:lnTo>
                    <a:pt x="168" y="528"/>
                  </a:lnTo>
                  <a:lnTo>
                    <a:pt x="144" y="525"/>
                  </a:lnTo>
                  <a:lnTo>
                    <a:pt x="120" y="523"/>
                  </a:lnTo>
                  <a:lnTo>
                    <a:pt x="97" y="518"/>
                  </a:lnTo>
                  <a:lnTo>
                    <a:pt x="71" y="516"/>
                  </a:lnTo>
                  <a:lnTo>
                    <a:pt x="47" y="514"/>
                  </a:lnTo>
                  <a:lnTo>
                    <a:pt x="23" y="509"/>
                  </a:lnTo>
                  <a:close/>
                </a:path>
              </a:pathLst>
            </a:custGeom>
            <a:solidFill>
              <a:schemeClr val="bg1"/>
            </a:solidFill>
            <a:ln w="6350">
              <a:solidFill>
                <a:srgbClr val="3769FF"/>
              </a:solidFill>
              <a:round/>
              <a:headEnd/>
              <a:tailEnd/>
            </a:ln>
          </p:spPr>
          <p:txBody>
            <a:bodyPr lIns="127983" tIns="0"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14" name="South Dakota">
              <a:extLst>
                <a:ext uri="{FF2B5EF4-FFF2-40B4-BE49-F238E27FC236}">
                  <a16:creationId xmlns:a16="http://schemas.microsoft.com/office/drawing/2014/main" id="{4BDA6D9A-DB2C-E806-43D1-A2B90AB77166}"/>
                </a:ext>
              </a:extLst>
            </p:cNvPr>
            <p:cNvSpPr>
              <a:spLocks noChangeAspect="1"/>
            </p:cNvSpPr>
            <p:nvPr/>
          </p:nvSpPr>
          <p:spPr bwMode="gray">
            <a:xfrm>
              <a:off x="6384819" y="2449179"/>
              <a:ext cx="1007685" cy="663825"/>
            </a:xfrm>
            <a:custGeom>
              <a:avLst/>
              <a:gdLst/>
              <a:ahLst/>
              <a:cxnLst>
                <a:cxn ang="0">
                  <a:pos x="40" y="0"/>
                </a:cxn>
                <a:cxn ang="0">
                  <a:pos x="83" y="2"/>
                </a:cxn>
                <a:cxn ang="0">
                  <a:pos x="123" y="4"/>
                </a:cxn>
                <a:cxn ang="0">
                  <a:pos x="163" y="4"/>
                </a:cxn>
                <a:cxn ang="0">
                  <a:pos x="206" y="7"/>
                </a:cxn>
                <a:cxn ang="0">
                  <a:pos x="246" y="7"/>
                </a:cxn>
                <a:cxn ang="0">
                  <a:pos x="289" y="7"/>
                </a:cxn>
                <a:cxn ang="0">
                  <a:pos x="329" y="7"/>
                </a:cxn>
                <a:cxn ang="0">
                  <a:pos x="369" y="7"/>
                </a:cxn>
                <a:cxn ang="0">
                  <a:pos x="412" y="7"/>
                </a:cxn>
                <a:cxn ang="0">
                  <a:pos x="452" y="7"/>
                </a:cxn>
                <a:cxn ang="0">
                  <a:pos x="495" y="7"/>
                </a:cxn>
                <a:cxn ang="0">
                  <a:pos x="535" y="7"/>
                </a:cxn>
                <a:cxn ang="0">
                  <a:pos x="577" y="4"/>
                </a:cxn>
                <a:cxn ang="0">
                  <a:pos x="618" y="4"/>
                </a:cxn>
                <a:cxn ang="0">
                  <a:pos x="658" y="2"/>
                </a:cxn>
                <a:cxn ang="0">
                  <a:pos x="677" y="14"/>
                </a:cxn>
                <a:cxn ang="0">
                  <a:pos x="672" y="26"/>
                </a:cxn>
                <a:cxn ang="0">
                  <a:pos x="655" y="42"/>
                </a:cxn>
                <a:cxn ang="0">
                  <a:pos x="658" y="52"/>
                </a:cxn>
                <a:cxn ang="0">
                  <a:pos x="670" y="66"/>
                </a:cxn>
                <a:cxn ang="0">
                  <a:pos x="691" y="83"/>
                </a:cxn>
                <a:cxn ang="0">
                  <a:pos x="693" y="139"/>
                </a:cxn>
                <a:cxn ang="0">
                  <a:pos x="698" y="199"/>
                </a:cxn>
                <a:cxn ang="0">
                  <a:pos x="700" y="255"/>
                </a:cxn>
                <a:cxn ang="0">
                  <a:pos x="703" y="312"/>
                </a:cxn>
                <a:cxn ang="0">
                  <a:pos x="691" y="322"/>
                </a:cxn>
                <a:cxn ang="0">
                  <a:pos x="696" y="334"/>
                </a:cxn>
                <a:cxn ang="0">
                  <a:pos x="693" y="341"/>
                </a:cxn>
                <a:cxn ang="0">
                  <a:pos x="693" y="345"/>
                </a:cxn>
                <a:cxn ang="0">
                  <a:pos x="703" y="355"/>
                </a:cxn>
                <a:cxn ang="0">
                  <a:pos x="703" y="362"/>
                </a:cxn>
                <a:cxn ang="0">
                  <a:pos x="698" y="379"/>
                </a:cxn>
                <a:cxn ang="0">
                  <a:pos x="691" y="402"/>
                </a:cxn>
                <a:cxn ang="0">
                  <a:pos x="691" y="412"/>
                </a:cxn>
                <a:cxn ang="0">
                  <a:pos x="698" y="423"/>
                </a:cxn>
                <a:cxn ang="0">
                  <a:pos x="705" y="438"/>
                </a:cxn>
                <a:cxn ang="0">
                  <a:pos x="691" y="431"/>
                </a:cxn>
                <a:cxn ang="0">
                  <a:pos x="674" y="414"/>
                </a:cxn>
                <a:cxn ang="0">
                  <a:pos x="639" y="402"/>
                </a:cxn>
                <a:cxn ang="0">
                  <a:pos x="615" y="395"/>
                </a:cxn>
                <a:cxn ang="0">
                  <a:pos x="573" y="400"/>
                </a:cxn>
                <a:cxn ang="0">
                  <a:pos x="549" y="400"/>
                </a:cxn>
                <a:cxn ang="0">
                  <a:pos x="483" y="381"/>
                </a:cxn>
                <a:cxn ang="0">
                  <a:pos x="419" y="383"/>
                </a:cxn>
                <a:cxn ang="0">
                  <a:pos x="355" y="383"/>
                </a:cxn>
                <a:cxn ang="0">
                  <a:pos x="289" y="381"/>
                </a:cxn>
                <a:cxn ang="0">
                  <a:pos x="225" y="381"/>
                </a:cxn>
                <a:cxn ang="0">
                  <a:pos x="161" y="379"/>
                </a:cxn>
                <a:cxn ang="0">
                  <a:pos x="97" y="379"/>
                </a:cxn>
                <a:cxn ang="0">
                  <a:pos x="33" y="374"/>
                </a:cxn>
                <a:cxn ang="0">
                  <a:pos x="3" y="341"/>
                </a:cxn>
                <a:cxn ang="0">
                  <a:pos x="5" y="277"/>
                </a:cxn>
                <a:cxn ang="0">
                  <a:pos x="7" y="215"/>
                </a:cxn>
                <a:cxn ang="0">
                  <a:pos x="10" y="151"/>
                </a:cxn>
                <a:cxn ang="0">
                  <a:pos x="12" y="118"/>
                </a:cxn>
                <a:cxn ang="0">
                  <a:pos x="14" y="118"/>
                </a:cxn>
                <a:cxn ang="0">
                  <a:pos x="14" y="118"/>
                </a:cxn>
                <a:cxn ang="0">
                  <a:pos x="14" y="118"/>
                </a:cxn>
                <a:cxn ang="0">
                  <a:pos x="17" y="87"/>
                </a:cxn>
                <a:cxn ang="0">
                  <a:pos x="19" y="28"/>
                </a:cxn>
              </a:cxnLst>
              <a:rect l="0" t="0" r="r" b="b"/>
              <a:pathLst>
                <a:path w="705" h="438">
                  <a:moveTo>
                    <a:pt x="19" y="0"/>
                  </a:moveTo>
                  <a:lnTo>
                    <a:pt x="40" y="0"/>
                  </a:lnTo>
                  <a:lnTo>
                    <a:pt x="62" y="2"/>
                  </a:lnTo>
                  <a:lnTo>
                    <a:pt x="83" y="2"/>
                  </a:lnTo>
                  <a:lnTo>
                    <a:pt x="102" y="2"/>
                  </a:lnTo>
                  <a:lnTo>
                    <a:pt x="123" y="4"/>
                  </a:lnTo>
                  <a:lnTo>
                    <a:pt x="145" y="4"/>
                  </a:lnTo>
                  <a:lnTo>
                    <a:pt x="163" y="4"/>
                  </a:lnTo>
                  <a:lnTo>
                    <a:pt x="185" y="4"/>
                  </a:lnTo>
                  <a:lnTo>
                    <a:pt x="206" y="7"/>
                  </a:lnTo>
                  <a:lnTo>
                    <a:pt x="225" y="7"/>
                  </a:lnTo>
                  <a:lnTo>
                    <a:pt x="246" y="7"/>
                  </a:lnTo>
                  <a:lnTo>
                    <a:pt x="268" y="7"/>
                  </a:lnTo>
                  <a:lnTo>
                    <a:pt x="289" y="7"/>
                  </a:lnTo>
                  <a:lnTo>
                    <a:pt x="308" y="7"/>
                  </a:lnTo>
                  <a:lnTo>
                    <a:pt x="329" y="7"/>
                  </a:lnTo>
                  <a:lnTo>
                    <a:pt x="350" y="7"/>
                  </a:lnTo>
                  <a:lnTo>
                    <a:pt x="369" y="7"/>
                  </a:lnTo>
                  <a:lnTo>
                    <a:pt x="391" y="7"/>
                  </a:lnTo>
                  <a:lnTo>
                    <a:pt x="412" y="7"/>
                  </a:lnTo>
                  <a:lnTo>
                    <a:pt x="433" y="7"/>
                  </a:lnTo>
                  <a:lnTo>
                    <a:pt x="452" y="7"/>
                  </a:lnTo>
                  <a:lnTo>
                    <a:pt x="473" y="7"/>
                  </a:lnTo>
                  <a:lnTo>
                    <a:pt x="495" y="7"/>
                  </a:lnTo>
                  <a:lnTo>
                    <a:pt x="514" y="7"/>
                  </a:lnTo>
                  <a:lnTo>
                    <a:pt x="535" y="7"/>
                  </a:lnTo>
                  <a:lnTo>
                    <a:pt x="556" y="7"/>
                  </a:lnTo>
                  <a:lnTo>
                    <a:pt x="577" y="4"/>
                  </a:lnTo>
                  <a:lnTo>
                    <a:pt x="596" y="4"/>
                  </a:lnTo>
                  <a:lnTo>
                    <a:pt x="618" y="4"/>
                  </a:lnTo>
                  <a:lnTo>
                    <a:pt x="639" y="2"/>
                  </a:lnTo>
                  <a:lnTo>
                    <a:pt x="658" y="2"/>
                  </a:lnTo>
                  <a:lnTo>
                    <a:pt x="679" y="2"/>
                  </a:lnTo>
                  <a:lnTo>
                    <a:pt x="677" y="14"/>
                  </a:lnTo>
                  <a:lnTo>
                    <a:pt x="674" y="21"/>
                  </a:lnTo>
                  <a:lnTo>
                    <a:pt x="672" y="26"/>
                  </a:lnTo>
                  <a:lnTo>
                    <a:pt x="658" y="38"/>
                  </a:lnTo>
                  <a:lnTo>
                    <a:pt x="655" y="42"/>
                  </a:lnTo>
                  <a:lnTo>
                    <a:pt x="655" y="47"/>
                  </a:lnTo>
                  <a:lnTo>
                    <a:pt x="658" y="52"/>
                  </a:lnTo>
                  <a:lnTo>
                    <a:pt x="665" y="64"/>
                  </a:lnTo>
                  <a:lnTo>
                    <a:pt x="670" y="66"/>
                  </a:lnTo>
                  <a:lnTo>
                    <a:pt x="684" y="73"/>
                  </a:lnTo>
                  <a:lnTo>
                    <a:pt x="691" y="83"/>
                  </a:lnTo>
                  <a:lnTo>
                    <a:pt x="693" y="111"/>
                  </a:lnTo>
                  <a:lnTo>
                    <a:pt x="693" y="139"/>
                  </a:lnTo>
                  <a:lnTo>
                    <a:pt x="696" y="168"/>
                  </a:lnTo>
                  <a:lnTo>
                    <a:pt x="698" y="199"/>
                  </a:lnTo>
                  <a:lnTo>
                    <a:pt x="698" y="227"/>
                  </a:lnTo>
                  <a:lnTo>
                    <a:pt x="700" y="255"/>
                  </a:lnTo>
                  <a:lnTo>
                    <a:pt x="700" y="284"/>
                  </a:lnTo>
                  <a:lnTo>
                    <a:pt x="703" y="312"/>
                  </a:lnTo>
                  <a:lnTo>
                    <a:pt x="689" y="312"/>
                  </a:lnTo>
                  <a:lnTo>
                    <a:pt x="691" y="322"/>
                  </a:lnTo>
                  <a:lnTo>
                    <a:pt x="693" y="329"/>
                  </a:lnTo>
                  <a:lnTo>
                    <a:pt x="696" y="334"/>
                  </a:lnTo>
                  <a:lnTo>
                    <a:pt x="696" y="336"/>
                  </a:lnTo>
                  <a:lnTo>
                    <a:pt x="693" y="341"/>
                  </a:lnTo>
                  <a:lnTo>
                    <a:pt x="693" y="345"/>
                  </a:lnTo>
                  <a:lnTo>
                    <a:pt x="693" y="345"/>
                  </a:lnTo>
                  <a:lnTo>
                    <a:pt x="700" y="350"/>
                  </a:lnTo>
                  <a:lnTo>
                    <a:pt x="703" y="355"/>
                  </a:lnTo>
                  <a:lnTo>
                    <a:pt x="703" y="360"/>
                  </a:lnTo>
                  <a:lnTo>
                    <a:pt x="703" y="362"/>
                  </a:lnTo>
                  <a:lnTo>
                    <a:pt x="700" y="369"/>
                  </a:lnTo>
                  <a:lnTo>
                    <a:pt x="698" y="379"/>
                  </a:lnTo>
                  <a:lnTo>
                    <a:pt x="696" y="393"/>
                  </a:lnTo>
                  <a:lnTo>
                    <a:pt x="691" y="402"/>
                  </a:lnTo>
                  <a:lnTo>
                    <a:pt x="689" y="407"/>
                  </a:lnTo>
                  <a:lnTo>
                    <a:pt x="691" y="412"/>
                  </a:lnTo>
                  <a:lnTo>
                    <a:pt x="698" y="419"/>
                  </a:lnTo>
                  <a:lnTo>
                    <a:pt x="698" y="423"/>
                  </a:lnTo>
                  <a:lnTo>
                    <a:pt x="703" y="428"/>
                  </a:lnTo>
                  <a:lnTo>
                    <a:pt x="705" y="438"/>
                  </a:lnTo>
                  <a:lnTo>
                    <a:pt x="698" y="435"/>
                  </a:lnTo>
                  <a:lnTo>
                    <a:pt x="691" y="431"/>
                  </a:lnTo>
                  <a:lnTo>
                    <a:pt x="686" y="423"/>
                  </a:lnTo>
                  <a:lnTo>
                    <a:pt x="674" y="414"/>
                  </a:lnTo>
                  <a:lnTo>
                    <a:pt x="653" y="407"/>
                  </a:lnTo>
                  <a:lnTo>
                    <a:pt x="639" y="402"/>
                  </a:lnTo>
                  <a:lnTo>
                    <a:pt x="632" y="395"/>
                  </a:lnTo>
                  <a:lnTo>
                    <a:pt x="615" y="395"/>
                  </a:lnTo>
                  <a:lnTo>
                    <a:pt x="589" y="395"/>
                  </a:lnTo>
                  <a:lnTo>
                    <a:pt x="573" y="400"/>
                  </a:lnTo>
                  <a:lnTo>
                    <a:pt x="566" y="405"/>
                  </a:lnTo>
                  <a:lnTo>
                    <a:pt x="549" y="400"/>
                  </a:lnTo>
                  <a:lnTo>
                    <a:pt x="521" y="381"/>
                  </a:lnTo>
                  <a:lnTo>
                    <a:pt x="483" y="381"/>
                  </a:lnTo>
                  <a:lnTo>
                    <a:pt x="450" y="381"/>
                  </a:lnTo>
                  <a:lnTo>
                    <a:pt x="419" y="383"/>
                  </a:lnTo>
                  <a:lnTo>
                    <a:pt x="386" y="383"/>
                  </a:lnTo>
                  <a:lnTo>
                    <a:pt x="355" y="383"/>
                  </a:lnTo>
                  <a:lnTo>
                    <a:pt x="322" y="383"/>
                  </a:lnTo>
                  <a:lnTo>
                    <a:pt x="289" y="381"/>
                  </a:lnTo>
                  <a:lnTo>
                    <a:pt x="258" y="381"/>
                  </a:lnTo>
                  <a:lnTo>
                    <a:pt x="225" y="381"/>
                  </a:lnTo>
                  <a:lnTo>
                    <a:pt x="194" y="381"/>
                  </a:lnTo>
                  <a:lnTo>
                    <a:pt x="161" y="379"/>
                  </a:lnTo>
                  <a:lnTo>
                    <a:pt x="128" y="379"/>
                  </a:lnTo>
                  <a:lnTo>
                    <a:pt x="97" y="379"/>
                  </a:lnTo>
                  <a:lnTo>
                    <a:pt x="64" y="376"/>
                  </a:lnTo>
                  <a:lnTo>
                    <a:pt x="33" y="374"/>
                  </a:lnTo>
                  <a:lnTo>
                    <a:pt x="0" y="374"/>
                  </a:lnTo>
                  <a:lnTo>
                    <a:pt x="3" y="341"/>
                  </a:lnTo>
                  <a:lnTo>
                    <a:pt x="3" y="310"/>
                  </a:lnTo>
                  <a:lnTo>
                    <a:pt x="5" y="277"/>
                  </a:lnTo>
                  <a:lnTo>
                    <a:pt x="5" y="246"/>
                  </a:lnTo>
                  <a:lnTo>
                    <a:pt x="7" y="215"/>
                  </a:lnTo>
                  <a:lnTo>
                    <a:pt x="10" y="182"/>
                  </a:lnTo>
                  <a:lnTo>
                    <a:pt x="10" y="151"/>
                  </a:lnTo>
                  <a:lnTo>
                    <a:pt x="12" y="118"/>
                  </a:lnTo>
                  <a:lnTo>
                    <a:pt x="12" y="118"/>
                  </a:lnTo>
                  <a:lnTo>
                    <a:pt x="12" y="118"/>
                  </a:lnTo>
                  <a:lnTo>
                    <a:pt x="14" y="118"/>
                  </a:lnTo>
                  <a:lnTo>
                    <a:pt x="14" y="118"/>
                  </a:lnTo>
                  <a:lnTo>
                    <a:pt x="14" y="118"/>
                  </a:lnTo>
                  <a:lnTo>
                    <a:pt x="14" y="118"/>
                  </a:lnTo>
                  <a:lnTo>
                    <a:pt x="14" y="118"/>
                  </a:lnTo>
                  <a:lnTo>
                    <a:pt x="14" y="118"/>
                  </a:lnTo>
                  <a:lnTo>
                    <a:pt x="17" y="87"/>
                  </a:lnTo>
                  <a:lnTo>
                    <a:pt x="17" y="59"/>
                  </a:lnTo>
                  <a:lnTo>
                    <a:pt x="19" y="28"/>
                  </a:lnTo>
                  <a:lnTo>
                    <a:pt x="19" y="0"/>
                  </a:lnTo>
                  <a:close/>
                </a:path>
              </a:pathLst>
            </a:custGeom>
            <a:solidFill>
              <a:schemeClr val="bg1"/>
            </a:solidFill>
            <a:ln w="6350">
              <a:solidFill>
                <a:srgbClr val="3769FF"/>
              </a:solidFill>
              <a:round/>
              <a:headEnd/>
              <a:tailEnd/>
            </a:ln>
          </p:spPr>
          <p:txBody>
            <a:bodyPr lIns="82275" rIns="146266" bIns="146266"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215" name="Graphic 453">
              <a:extLst>
                <a:ext uri="{FF2B5EF4-FFF2-40B4-BE49-F238E27FC236}">
                  <a16:creationId xmlns:a16="http://schemas.microsoft.com/office/drawing/2014/main" id="{D0FADAE9-4AD1-C3F1-4E7D-C10549464688}"/>
                </a:ext>
              </a:extLst>
            </p:cNvPr>
            <p:cNvGrpSpPr/>
            <p:nvPr/>
          </p:nvGrpSpPr>
          <p:grpSpPr bwMode="gray">
            <a:xfrm>
              <a:off x="5819584" y="2929616"/>
              <a:ext cx="186860" cy="135852"/>
              <a:chOff x="6371594" y="2538329"/>
              <a:chExt cx="193747" cy="140907"/>
            </a:xfrm>
            <a:solidFill>
              <a:srgbClr val="3769FF"/>
            </a:solidFill>
          </p:grpSpPr>
          <p:sp>
            <p:nvSpPr>
              <p:cNvPr id="216" name="Freeform: Shape 56">
                <a:extLst>
                  <a:ext uri="{FF2B5EF4-FFF2-40B4-BE49-F238E27FC236}">
                    <a16:creationId xmlns:a16="http://schemas.microsoft.com/office/drawing/2014/main" id="{C963FCA9-08AF-C4AC-E105-082A515A5101}"/>
                  </a:ext>
                </a:extLst>
              </p:cNvPr>
              <p:cNvSpPr/>
              <p:nvPr/>
            </p:nvSpPr>
            <p:spPr bwMode="gray">
              <a:xfrm>
                <a:off x="6371594" y="2538329"/>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6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7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6" y="0"/>
                    </a:lnTo>
                    <a:lnTo>
                      <a:pt x="123294" y="0"/>
                    </a:lnTo>
                    <a:lnTo>
                      <a:pt x="98635" y="139146"/>
                    </a:lnTo>
                    <a:lnTo>
                      <a:pt x="79260" y="139146"/>
                    </a:lnTo>
                    <a:lnTo>
                      <a:pt x="61647" y="47556"/>
                    </a:lnTo>
                    <a:lnTo>
                      <a:pt x="61647" y="47556"/>
                    </a:lnTo>
                    <a:lnTo>
                      <a:pt x="45795" y="139146"/>
                    </a:lnTo>
                    <a:lnTo>
                      <a:pt x="26420" y="139146"/>
                    </a:lnTo>
                    <a:lnTo>
                      <a:pt x="0" y="0"/>
                    </a:lnTo>
                    <a:lnTo>
                      <a:pt x="22897" y="0"/>
                    </a:lnTo>
                    <a:lnTo>
                      <a:pt x="36988" y="89828"/>
                    </a:lnTo>
                    <a:lnTo>
                      <a:pt x="36988" y="89828"/>
                    </a:lnTo>
                    <a:lnTo>
                      <a:pt x="51079" y="0"/>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7" name="Freeform: Shape 57">
                <a:extLst>
                  <a:ext uri="{FF2B5EF4-FFF2-40B4-BE49-F238E27FC236}">
                    <a16:creationId xmlns:a16="http://schemas.microsoft.com/office/drawing/2014/main" id="{74A743CB-219A-10A1-804F-96AE8954B559}"/>
                  </a:ext>
                </a:extLst>
              </p:cNvPr>
              <p:cNvSpPr/>
              <p:nvPr/>
            </p:nvSpPr>
            <p:spPr bwMode="gray">
              <a:xfrm>
                <a:off x="6498410" y="2540091"/>
                <a:ext cx="70454" cy="123294"/>
              </a:xfrm>
              <a:custGeom>
                <a:avLst/>
                <a:gdLst>
                  <a:gd name="connsiteX0" fmla="*/ 54602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2 w 70453"/>
                  <a:gd name="connsiteY5" fmla="*/ 52840 h 123293"/>
                  <a:gd name="connsiteX6" fmla="*/ 42272 w 70453"/>
                  <a:gd name="connsiteY6" fmla="*/ 52840 h 123293"/>
                  <a:gd name="connsiteX7" fmla="*/ 58124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4602" y="139146"/>
                    </a:moveTo>
                    <a:lnTo>
                      <a:pt x="29943" y="139146"/>
                    </a:lnTo>
                    <a:lnTo>
                      <a:pt x="29943" y="81022"/>
                    </a:lnTo>
                    <a:lnTo>
                      <a:pt x="0" y="0"/>
                    </a:lnTo>
                    <a:lnTo>
                      <a:pt x="24659" y="0"/>
                    </a:lnTo>
                    <a:lnTo>
                      <a:pt x="42272" y="52840"/>
                    </a:lnTo>
                    <a:lnTo>
                      <a:pt x="42272" y="52840"/>
                    </a:lnTo>
                    <a:lnTo>
                      <a:pt x="58124" y="0"/>
                    </a:lnTo>
                    <a:lnTo>
                      <a:pt x="82783" y="0"/>
                    </a:lnTo>
                    <a:lnTo>
                      <a:pt x="52840" y="81022"/>
                    </a:lnTo>
                    <a:lnTo>
                      <a:pt x="52840" y="13914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18" name="Graphic 453">
              <a:extLst>
                <a:ext uri="{FF2B5EF4-FFF2-40B4-BE49-F238E27FC236}">
                  <a16:creationId xmlns:a16="http://schemas.microsoft.com/office/drawing/2014/main" id="{1A3D6D22-BBEF-A556-7943-B78FAA2DD90B}"/>
                </a:ext>
              </a:extLst>
            </p:cNvPr>
            <p:cNvGrpSpPr/>
            <p:nvPr/>
          </p:nvGrpSpPr>
          <p:grpSpPr bwMode="gray">
            <a:xfrm>
              <a:off x="6802506" y="2683432"/>
              <a:ext cx="152886" cy="135852"/>
              <a:chOff x="7361467" y="2388616"/>
              <a:chExt cx="158521" cy="140907"/>
            </a:xfrm>
            <a:solidFill>
              <a:srgbClr val="3769FF"/>
            </a:solidFill>
          </p:grpSpPr>
          <p:sp>
            <p:nvSpPr>
              <p:cNvPr id="219" name="Freeform: Shape 101">
                <a:extLst>
                  <a:ext uri="{FF2B5EF4-FFF2-40B4-BE49-F238E27FC236}">
                    <a16:creationId xmlns:a16="http://schemas.microsoft.com/office/drawing/2014/main" id="{74E8E959-7097-998C-C8BC-2875A4D2EA63}"/>
                  </a:ext>
                </a:extLst>
              </p:cNvPr>
              <p:cNvSpPr/>
              <p:nvPr/>
            </p:nvSpPr>
            <p:spPr bwMode="gray">
              <a:xfrm>
                <a:off x="7361467" y="2388616"/>
                <a:ext cx="70454" cy="140907"/>
              </a:xfrm>
              <a:custGeom>
                <a:avLst/>
                <a:gdLst>
                  <a:gd name="connsiteX0" fmla="*/ 49318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50 w 70453"/>
                  <a:gd name="connsiteY10" fmla="*/ 0 h 140907"/>
                  <a:gd name="connsiteX11" fmla="*/ 72215 w 70453"/>
                  <a:gd name="connsiteY11" fmla="*/ 33465 h 140907"/>
                  <a:gd name="connsiteX12" fmla="*/ 49318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8" y="36988"/>
                    </a:moveTo>
                    <a:cubicBezTo>
                      <a:pt x="47556" y="24659"/>
                      <a:pt x="42272" y="21136"/>
                      <a:pt x="36988" y="21136"/>
                    </a:cubicBezTo>
                    <a:cubicBezTo>
                      <a:pt x="29943" y="21136"/>
                      <a:pt x="24659" y="26420"/>
                      <a:pt x="24659" y="35227"/>
                    </a:cubicBezTo>
                    <a:cubicBezTo>
                      <a:pt x="24659" y="59886"/>
                      <a:pt x="73976" y="70454"/>
                      <a:pt x="73976" y="109203"/>
                    </a:cubicBezTo>
                    <a:cubicBezTo>
                      <a:pt x="73976" y="132100"/>
                      <a:pt x="58124" y="144430"/>
                      <a:pt x="35227" y="144430"/>
                    </a:cubicBezTo>
                    <a:cubicBezTo>
                      <a:pt x="12330" y="144430"/>
                      <a:pt x="0" y="126816"/>
                      <a:pt x="0" y="105680"/>
                    </a:cubicBezTo>
                    <a:lnTo>
                      <a:pt x="22897" y="102158"/>
                    </a:lnTo>
                    <a:cubicBezTo>
                      <a:pt x="24659" y="116248"/>
                      <a:pt x="29943" y="123294"/>
                      <a:pt x="36988" y="123294"/>
                    </a:cubicBezTo>
                    <a:cubicBezTo>
                      <a:pt x="45795" y="123294"/>
                      <a:pt x="51079" y="118010"/>
                      <a:pt x="51079" y="110964"/>
                    </a:cubicBezTo>
                    <a:cubicBezTo>
                      <a:pt x="51079" y="82783"/>
                      <a:pt x="1761" y="75738"/>
                      <a:pt x="1761" y="35227"/>
                    </a:cubicBezTo>
                    <a:cubicBezTo>
                      <a:pt x="1761" y="12329"/>
                      <a:pt x="15852" y="0"/>
                      <a:pt x="38750" y="0"/>
                    </a:cubicBezTo>
                    <a:cubicBezTo>
                      <a:pt x="58124" y="0"/>
                      <a:pt x="70454" y="14091"/>
                      <a:pt x="72215" y="33465"/>
                    </a:cubicBezTo>
                    <a:lnTo>
                      <a:pt x="49318" y="36988"/>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0" name="Freeform: Shape 102">
                <a:extLst>
                  <a:ext uri="{FF2B5EF4-FFF2-40B4-BE49-F238E27FC236}">
                    <a16:creationId xmlns:a16="http://schemas.microsoft.com/office/drawing/2014/main" id="{DD0A1F19-6627-5571-9262-3B7C18AFE696}"/>
                  </a:ext>
                </a:extLst>
              </p:cNvPr>
              <p:cNvSpPr/>
              <p:nvPr/>
            </p:nvSpPr>
            <p:spPr bwMode="gray">
              <a:xfrm>
                <a:off x="7453057" y="2392138"/>
                <a:ext cx="70454" cy="123294"/>
              </a:xfrm>
              <a:custGeom>
                <a:avLst/>
                <a:gdLst>
                  <a:gd name="connsiteX0" fmla="*/ 0 w 70453"/>
                  <a:gd name="connsiteY0" fmla="*/ 0 h 123293"/>
                  <a:gd name="connsiteX1" fmla="*/ 35227 w 70453"/>
                  <a:gd name="connsiteY1" fmla="*/ 0 h 123293"/>
                  <a:gd name="connsiteX2" fmla="*/ 73976 w 70453"/>
                  <a:gd name="connsiteY2" fmla="*/ 42272 h 123293"/>
                  <a:gd name="connsiteX3" fmla="*/ 73976 w 70453"/>
                  <a:gd name="connsiteY3" fmla="*/ 96874 h 123293"/>
                  <a:gd name="connsiteX4" fmla="*/ 35227 w 70453"/>
                  <a:gd name="connsiteY4" fmla="*/ 139146 h 123293"/>
                  <a:gd name="connsiteX5" fmla="*/ 0 w 70453"/>
                  <a:gd name="connsiteY5" fmla="*/ 139146 h 123293"/>
                  <a:gd name="connsiteX6" fmla="*/ 0 w 70453"/>
                  <a:gd name="connsiteY6" fmla="*/ 0 h 123293"/>
                  <a:gd name="connsiteX7" fmla="*/ 24659 w 70453"/>
                  <a:gd name="connsiteY7" fmla="*/ 119771 h 123293"/>
                  <a:gd name="connsiteX8" fmla="*/ 33465 w 70453"/>
                  <a:gd name="connsiteY8" fmla="*/ 119771 h 123293"/>
                  <a:gd name="connsiteX9" fmla="*/ 51079 w 70453"/>
                  <a:gd name="connsiteY9" fmla="*/ 100396 h 123293"/>
                  <a:gd name="connsiteX10" fmla="*/ 51079 w 70453"/>
                  <a:gd name="connsiteY10" fmla="*/ 38750 h 123293"/>
                  <a:gd name="connsiteX11" fmla="*/ 33465 w 70453"/>
                  <a:gd name="connsiteY11" fmla="*/ 19375 h 123293"/>
                  <a:gd name="connsiteX12" fmla="*/ 24659 w 70453"/>
                  <a:gd name="connsiteY12" fmla="*/ 19375 h 123293"/>
                  <a:gd name="connsiteX13" fmla="*/ 24659 w 70453"/>
                  <a:gd name="connsiteY13" fmla="*/ 119771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0"/>
                    </a:moveTo>
                    <a:lnTo>
                      <a:pt x="35227" y="0"/>
                    </a:lnTo>
                    <a:cubicBezTo>
                      <a:pt x="59885" y="0"/>
                      <a:pt x="73976" y="14091"/>
                      <a:pt x="73976" y="42272"/>
                    </a:cubicBezTo>
                    <a:lnTo>
                      <a:pt x="73976" y="96874"/>
                    </a:lnTo>
                    <a:cubicBezTo>
                      <a:pt x="73976" y="125055"/>
                      <a:pt x="61647" y="139146"/>
                      <a:pt x="35227" y="139146"/>
                    </a:cubicBezTo>
                    <a:lnTo>
                      <a:pt x="0" y="139146"/>
                    </a:lnTo>
                    <a:lnTo>
                      <a:pt x="0" y="0"/>
                    </a:lnTo>
                    <a:close/>
                    <a:moveTo>
                      <a:pt x="24659" y="119771"/>
                    </a:moveTo>
                    <a:lnTo>
                      <a:pt x="33465" y="119771"/>
                    </a:lnTo>
                    <a:cubicBezTo>
                      <a:pt x="45795" y="119771"/>
                      <a:pt x="51079" y="114487"/>
                      <a:pt x="51079" y="100396"/>
                    </a:cubicBezTo>
                    <a:lnTo>
                      <a:pt x="51079" y="38750"/>
                    </a:lnTo>
                    <a:cubicBezTo>
                      <a:pt x="51079" y="24659"/>
                      <a:pt x="45795" y="19375"/>
                      <a:pt x="33465" y="19375"/>
                    </a:cubicBezTo>
                    <a:lnTo>
                      <a:pt x="24659" y="19375"/>
                    </a:lnTo>
                    <a:lnTo>
                      <a:pt x="24659" y="119771"/>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21" name="Idaho">
              <a:extLst>
                <a:ext uri="{FF2B5EF4-FFF2-40B4-BE49-F238E27FC236}">
                  <a16:creationId xmlns:a16="http://schemas.microsoft.com/office/drawing/2014/main" id="{1E878EFA-EE71-DE77-C9BC-4544BEE39E65}"/>
                </a:ext>
              </a:extLst>
            </p:cNvPr>
            <p:cNvSpPr>
              <a:spLocks noChangeAspect="1"/>
            </p:cNvSpPr>
            <p:nvPr/>
          </p:nvSpPr>
          <p:spPr bwMode="gray">
            <a:xfrm>
              <a:off x="4641026" y="1641374"/>
              <a:ext cx="851888" cy="1474660"/>
            </a:xfrm>
            <a:custGeom>
              <a:avLst/>
              <a:gdLst/>
              <a:ahLst/>
              <a:cxnLst>
                <a:cxn ang="0">
                  <a:pos x="326" y="322"/>
                </a:cxn>
                <a:cxn ang="0">
                  <a:pos x="331" y="336"/>
                </a:cxn>
                <a:cxn ang="0">
                  <a:pos x="352" y="339"/>
                </a:cxn>
                <a:cxn ang="0">
                  <a:pos x="343" y="358"/>
                </a:cxn>
                <a:cxn ang="0">
                  <a:pos x="331" y="395"/>
                </a:cxn>
                <a:cxn ang="0">
                  <a:pos x="326" y="417"/>
                </a:cxn>
                <a:cxn ang="0">
                  <a:pos x="319" y="438"/>
                </a:cxn>
                <a:cxn ang="0">
                  <a:pos x="312" y="464"/>
                </a:cxn>
                <a:cxn ang="0">
                  <a:pos x="324" y="485"/>
                </a:cxn>
                <a:cxn ang="0">
                  <a:pos x="338" y="481"/>
                </a:cxn>
                <a:cxn ang="0">
                  <a:pos x="359" y="464"/>
                </a:cxn>
                <a:cxn ang="0">
                  <a:pos x="374" y="478"/>
                </a:cxn>
                <a:cxn ang="0">
                  <a:pos x="376" y="492"/>
                </a:cxn>
                <a:cxn ang="0">
                  <a:pos x="383" y="533"/>
                </a:cxn>
                <a:cxn ang="0">
                  <a:pos x="392" y="556"/>
                </a:cxn>
                <a:cxn ang="0">
                  <a:pos x="390" y="578"/>
                </a:cxn>
                <a:cxn ang="0">
                  <a:pos x="411" y="590"/>
                </a:cxn>
                <a:cxn ang="0">
                  <a:pos x="418" y="616"/>
                </a:cxn>
                <a:cxn ang="0">
                  <a:pos x="428" y="642"/>
                </a:cxn>
                <a:cxn ang="0">
                  <a:pos x="437" y="642"/>
                </a:cxn>
                <a:cxn ang="0">
                  <a:pos x="475" y="644"/>
                </a:cxn>
                <a:cxn ang="0">
                  <a:pos x="487" y="635"/>
                </a:cxn>
                <a:cxn ang="0">
                  <a:pos x="530" y="642"/>
                </a:cxn>
                <a:cxn ang="0">
                  <a:pos x="560" y="644"/>
                </a:cxn>
                <a:cxn ang="0">
                  <a:pos x="565" y="625"/>
                </a:cxn>
                <a:cxn ang="0">
                  <a:pos x="577" y="625"/>
                </a:cxn>
                <a:cxn ang="0">
                  <a:pos x="591" y="653"/>
                </a:cxn>
                <a:cxn ang="0">
                  <a:pos x="589" y="715"/>
                </a:cxn>
                <a:cxn ang="0">
                  <a:pos x="577" y="795"/>
                </a:cxn>
                <a:cxn ang="0">
                  <a:pos x="567" y="874"/>
                </a:cxn>
                <a:cxn ang="0">
                  <a:pos x="556" y="952"/>
                </a:cxn>
                <a:cxn ang="0">
                  <a:pos x="501" y="966"/>
                </a:cxn>
                <a:cxn ang="0">
                  <a:pos x="433" y="954"/>
                </a:cxn>
                <a:cxn ang="0">
                  <a:pos x="362" y="945"/>
                </a:cxn>
                <a:cxn ang="0">
                  <a:pos x="293" y="933"/>
                </a:cxn>
                <a:cxn ang="0">
                  <a:pos x="172" y="912"/>
                </a:cxn>
                <a:cxn ang="0">
                  <a:pos x="35" y="883"/>
                </a:cxn>
                <a:cxn ang="0">
                  <a:pos x="16" y="793"/>
                </a:cxn>
                <a:cxn ang="0">
                  <a:pos x="40" y="679"/>
                </a:cxn>
                <a:cxn ang="0">
                  <a:pos x="59" y="623"/>
                </a:cxn>
                <a:cxn ang="0">
                  <a:pos x="66" y="604"/>
                </a:cxn>
                <a:cxn ang="0">
                  <a:pos x="45" y="580"/>
                </a:cxn>
                <a:cxn ang="0">
                  <a:pos x="90" y="516"/>
                </a:cxn>
                <a:cxn ang="0">
                  <a:pos x="142" y="431"/>
                </a:cxn>
                <a:cxn ang="0">
                  <a:pos x="116" y="384"/>
                </a:cxn>
                <a:cxn ang="0">
                  <a:pos x="118" y="358"/>
                </a:cxn>
                <a:cxn ang="0">
                  <a:pos x="116" y="322"/>
                </a:cxn>
                <a:cxn ang="0">
                  <a:pos x="130" y="260"/>
                </a:cxn>
                <a:cxn ang="0">
                  <a:pos x="146" y="180"/>
                </a:cxn>
                <a:cxn ang="0">
                  <a:pos x="163" y="102"/>
                </a:cxn>
                <a:cxn ang="0">
                  <a:pos x="182" y="21"/>
                </a:cxn>
                <a:cxn ang="0">
                  <a:pos x="267" y="19"/>
                </a:cxn>
                <a:cxn ang="0">
                  <a:pos x="241" y="142"/>
                </a:cxn>
                <a:cxn ang="0">
                  <a:pos x="258" y="185"/>
                </a:cxn>
                <a:cxn ang="0">
                  <a:pos x="258" y="211"/>
                </a:cxn>
                <a:cxn ang="0">
                  <a:pos x="253" y="218"/>
                </a:cxn>
                <a:cxn ang="0">
                  <a:pos x="279" y="246"/>
                </a:cxn>
                <a:cxn ang="0">
                  <a:pos x="307" y="296"/>
                </a:cxn>
                <a:cxn ang="0">
                  <a:pos x="317" y="322"/>
                </a:cxn>
              </a:cxnLst>
              <a:rect l="0" t="0" r="r" b="b"/>
              <a:pathLst>
                <a:path w="596" h="973">
                  <a:moveTo>
                    <a:pt x="317" y="322"/>
                  </a:moveTo>
                  <a:lnTo>
                    <a:pt x="319" y="322"/>
                  </a:lnTo>
                  <a:lnTo>
                    <a:pt x="324" y="322"/>
                  </a:lnTo>
                  <a:lnTo>
                    <a:pt x="326" y="322"/>
                  </a:lnTo>
                  <a:lnTo>
                    <a:pt x="329" y="327"/>
                  </a:lnTo>
                  <a:lnTo>
                    <a:pt x="326" y="331"/>
                  </a:lnTo>
                  <a:lnTo>
                    <a:pt x="329" y="334"/>
                  </a:lnTo>
                  <a:lnTo>
                    <a:pt x="331" y="336"/>
                  </a:lnTo>
                  <a:lnTo>
                    <a:pt x="336" y="336"/>
                  </a:lnTo>
                  <a:lnTo>
                    <a:pt x="348" y="336"/>
                  </a:lnTo>
                  <a:lnTo>
                    <a:pt x="350" y="336"/>
                  </a:lnTo>
                  <a:lnTo>
                    <a:pt x="352" y="339"/>
                  </a:lnTo>
                  <a:lnTo>
                    <a:pt x="352" y="341"/>
                  </a:lnTo>
                  <a:lnTo>
                    <a:pt x="350" y="346"/>
                  </a:lnTo>
                  <a:lnTo>
                    <a:pt x="348" y="353"/>
                  </a:lnTo>
                  <a:lnTo>
                    <a:pt x="343" y="358"/>
                  </a:lnTo>
                  <a:lnTo>
                    <a:pt x="343" y="365"/>
                  </a:lnTo>
                  <a:lnTo>
                    <a:pt x="338" y="376"/>
                  </a:lnTo>
                  <a:lnTo>
                    <a:pt x="333" y="386"/>
                  </a:lnTo>
                  <a:lnTo>
                    <a:pt x="331" y="395"/>
                  </a:lnTo>
                  <a:lnTo>
                    <a:pt x="326" y="398"/>
                  </a:lnTo>
                  <a:lnTo>
                    <a:pt x="329" y="405"/>
                  </a:lnTo>
                  <a:lnTo>
                    <a:pt x="324" y="414"/>
                  </a:lnTo>
                  <a:lnTo>
                    <a:pt x="326" y="417"/>
                  </a:lnTo>
                  <a:lnTo>
                    <a:pt x="329" y="421"/>
                  </a:lnTo>
                  <a:lnTo>
                    <a:pt x="329" y="433"/>
                  </a:lnTo>
                  <a:lnTo>
                    <a:pt x="329" y="436"/>
                  </a:lnTo>
                  <a:lnTo>
                    <a:pt x="319" y="438"/>
                  </a:lnTo>
                  <a:lnTo>
                    <a:pt x="317" y="440"/>
                  </a:lnTo>
                  <a:lnTo>
                    <a:pt x="314" y="445"/>
                  </a:lnTo>
                  <a:lnTo>
                    <a:pt x="314" y="459"/>
                  </a:lnTo>
                  <a:lnTo>
                    <a:pt x="312" y="464"/>
                  </a:lnTo>
                  <a:lnTo>
                    <a:pt x="310" y="469"/>
                  </a:lnTo>
                  <a:lnTo>
                    <a:pt x="310" y="471"/>
                  </a:lnTo>
                  <a:lnTo>
                    <a:pt x="317" y="476"/>
                  </a:lnTo>
                  <a:lnTo>
                    <a:pt x="324" y="485"/>
                  </a:lnTo>
                  <a:lnTo>
                    <a:pt x="326" y="485"/>
                  </a:lnTo>
                  <a:lnTo>
                    <a:pt x="329" y="485"/>
                  </a:lnTo>
                  <a:lnTo>
                    <a:pt x="333" y="485"/>
                  </a:lnTo>
                  <a:lnTo>
                    <a:pt x="338" y="481"/>
                  </a:lnTo>
                  <a:lnTo>
                    <a:pt x="345" y="478"/>
                  </a:lnTo>
                  <a:lnTo>
                    <a:pt x="357" y="469"/>
                  </a:lnTo>
                  <a:lnTo>
                    <a:pt x="359" y="466"/>
                  </a:lnTo>
                  <a:lnTo>
                    <a:pt x="359" y="464"/>
                  </a:lnTo>
                  <a:lnTo>
                    <a:pt x="362" y="466"/>
                  </a:lnTo>
                  <a:lnTo>
                    <a:pt x="364" y="466"/>
                  </a:lnTo>
                  <a:lnTo>
                    <a:pt x="369" y="474"/>
                  </a:lnTo>
                  <a:lnTo>
                    <a:pt x="374" y="478"/>
                  </a:lnTo>
                  <a:lnTo>
                    <a:pt x="374" y="481"/>
                  </a:lnTo>
                  <a:lnTo>
                    <a:pt x="374" y="481"/>
                  </a:lnTo>
                  <a:lnTo>
                    <a:pt x="374" y="488"/>
                  </a:lnTo>
                  <a:lnTo>
                    <a:pt x="376" y="492"/>
                  </a:lnTo>
                  <a:lnTo>
                    <a:pt x="374" y="500"/>
                  </a:lnTo>
                  <a:lnTo>
                    <a:pt x="376" y="509"/>
                  </a:lnTo>
                  <a:lnTo>
                    <a:pt x="376" y="519"/>
                  </a:lnTo>
                  <a:lnTo>
                    <a:pt x="383" y="533"/>
                  </a:lnTo>
                  <a:lnTo>
                    <a:pt x="385" y="542"/>
                  </a:lnTo>
                  <a:lnTo>
                    <a:pt x="390" y="547"/>
                  </a:lnTo>
                  <a:lnTo>
                    <a:pt x="392" y="552"/>
                  </a:lnTo>
                  <a:lnTo>
                    <a:pt x="392" y="556"/>
                  </a:lnTo>
                  <a:lnTo>
                    <a:pt x="392" y="561"/>
                  </a:lnTo>
                  <a:lnTo>
                    <a:pt x="388" y="568"/>
                  </a:lnTo>
                  <a:lnTo>
                    <a:pt x="390" y="573"/>
                  </a:lnTo>
                  <a:lnTo>
                    <a:pt x="390" y="578"/>
                  </a:lnTo>
                  <a:lnTo>
                    <a:pt x="397" y="587"/>
                  </a:lnTo>
                  <a:lnTo>
                    <a:pt x="400" y="587"/>
                  </a:lnTo>
                  <a:lnTo>
                    <a:pt x="407" y="587"/>
                  </a:lnTo>
                  <a:lnTo>
                    <a:pt x="411" y="590"/>
                  </a:lnTo>
                  <a:lnTo>
                    <a:pt x="414" y="594"/>
                  </a:lnTo>
                  <a:lnTo>
                    <a:pt x="418" y="601"/>
                  </a:lnTo>
                  <a:lnTo>
                    <a:pt x="418" y="608"/>
                  </a:lnTo>
                  <a:lnTo>
                    <a:pt x="418" y="616"/>
                  </a:lnTo>
                  <a:lnTo>
                    <a:pt x="421" y="625"/>
                  </a:lnTo>
                  <a:lnTo>
                    <a:pt x="421" y="632"/>
                  </a:lnTo>
                  <a:lnTo>
                    <a:pt x="423" y="637"/>
                  </a:lnTo>
                  <a:lnTo>
                    <a:pt x="428" y="642"/>
                  </a:lnTo>
                  <a:lnTo>
                    <a:pt x="433" y="646"/>
                  </a:lnTo>
                  <a:lnTo>
                    <a:pt x="435" y="646"/>
                  </a:lnTo>
                  <a:lnTo>
                    <a:pt x="437" y="644"/>
                  </a:lnTo>
                  <a:lnTo>
                    <a:pt x="437" y="642"/>
                  </a:lnTo>
                  <a:lnTo>
                    <a:pt x="440" y="637"/>
                  </a:lnTo>
                  <a:lnTo>
                    <a:pt x="447" y="635"/>
                  </a:lnTo>
                  <a:lnTo>
                    <a:pt x="454" y="635"/>
                  </a:lnTo>
                  <a:lnTo>
                    <a:pt x="475" y="644"/>
                  </a:lnTo>
                  <a:lnTo>
                    <a:pt x="478" y="644"/>
                  </a:lnTo>
                  <a:lnTo>
                    <a:pt x="478" y="642"/>
                  </a:lnTo>
                  <a:lnTo>
                    <a:pt x="482" y="635"/>
                  </a:lnTo>
                  <a:lnTo>
                    <a:pt x="487" y="635"/>
                  </a:lnTo>
                  <a:lnTo>
                    <a:pt x="492" y="635"/>
                  </a:lnTo>
                  <a:lnTo>
                    <a:pt x="506" y="637"/>
                  </a:lnTo>
                  <a:lnTo>
                    <a:pt x="523" y="639"/>
                  </a:lnTo>
                  <a:lnTo>
                    <a:pt x="530" y="642"/>
                  </a:lnTo>
                  <a:lnTo>
                    <a:pt x="544" y="642"/>
                  </a:lnTo>
                  <a:lnTo>
                    <a:pt x="556" y="644"/>
                  </a:lnTo>
                  <a:lnTo>
                    <a:pt x="558" y="644"/>
                  </a:lnTo>
                  <a:lnTo>
                    <a:pt x="560" y="644"/>
                  </a:lnTo>
                  <a:lnTo>
                    <a:pt x="558" y="639"/>
                  </a:lnTo>
                  <a:lnTo>
                    <a:pt x="558" y="635"/>
                  </a:lnTo>
                  <a:lnTo>
                    <a:pt x="563" y="630"/>
                  </a:lnTo>
                  <a:lnTo>
                    <a:pt x="565" y="625"/>
                  </a:lnTo>
                  <a:lnTo>
                    <a:pt x="567" y="623"/>
                  </a:lnTo>
                  <a:lnTo>
                    <a:pt x="572" y="620"/>
                  </a:lnTo>
                  <a:lnTo>
                    <a:pt x="575" y="623"/>
                  </a:lnTo>
                  <a:lnTo>
                    <a:pt x="577" y="625"/>
                  </a:lnTo>
                  <a:lnTo>
                    <a:pt x="579" y="630"/>
                  </a:lnTo>
                  <a:lnTo>
                    <a:pt x="584" y="644"/>
                  </a:lnTo>
                  <a:lnTo>
                    <a:pt x="586" y="649"/>
                  </a:lnTo>
                  <a:lnTo>
                    <a:pt x="591" y="653"/>
                  </a:lnTo>
                  <a:lnTo>
                    <a:pt x="596" y="656"/>
                  </a:lnTo>
                  <a:lnTo>
                    <a:pt x="594" y="677"/>
                  </a:lnTo>
                  <a:lnTo>
                    <a:pt x="591" y="696"/>
                  </a:lnTo>
                  <a:lnTo>
                    <a:pt x="589" y="715"/>
                  </a:lnTo>
                  <a:lnTo>
                    <a:pt x="586" y="736"/>
                  </a:lnTo>
                  <a:lnTo>
                    <a:pt x="582" y="755"/>
                  </a:lnTo>
                  <a:lnTo>
                    <a:pt x="579" y="774"/>
                  </a:lnTo>
                  <a:lnTo>
                    <a:pt x="577" y="795"/>
                  </a:lnTo>
                  <a:lnTo>
                    <a:pt x="575" y="814"/>
                  </a:lnTo>
                  <a:lnTo>
                    <a:pt x="572" y="833"/>
                  </a:lnTo>
                  <a:lnTo>
                    <a:pt x="570" y="855"/>
                  </a:lnTo>
                  <a:lnTo>
                    <a:pt x="567" y="874"/>
                  </a:lnTo>
                  <a:lnTo>
                    <a:pt x="565" y="893"/>
                  </a:lnTo>
                  <a:lnTo>
                    <a:pt x="563" y="914"/>
                  </a:lnTo>
                  <a:lnTo>
                    <a:pt x="558" y="933"/>
                  </a:lnTo>
                  <a:lnTo>
                    <a:pt x="556" y="952"/>
                  </a:lnTo>
                  <a:lnTo>
                    <a:pt x="553" y="973"/>
                  </a:lnTo>
                  <a:lnTo>
                    <a:pt x="537" y="971"/>
                  </a:lnTo>
                  <a:lnTo>
                    <a:pt x="518" y="968"/>
                  </a:lnTo>
                  <a:lnTo>
                    <a:pt x="501" y="966"/>
                  </a:lnTo>
                  <a:lnTo>
                    <a:pt x="485" y="964"/>
                  </a:lnTo>
                  <a:lnTo>
                    <a:pt x="466" y="959"/>
                  </a:lnTo>
                  <a:lnTo>
                    <a:pt x="449" y="956"/>
                  </a:lnTo>
                  <a:lnTo>
                    <a:pt x="433" y="954"/>
                  </a:lnTo>
                  <a:lnTo>
                    <a:pt x="414" y="952"/>
                  </a:lnTo>
                  <a:lnTo>
                    <a:pt x="397" y="949"/>
                  </a:lnTo>
                  <a:lnTo>
                    <a:pt x="378" y="947"/>
                  </a:lnTo>
                  <a:lnTo>
                    <a:pt x="362" y="945"/>
                  </a:lnTo>
                  <a:lnTo>
                    <a:pt x="345" y="940"/>
                  </a:lnTo>
                  <a:lnTo>
                    <a:pt x="326" y="938"/>
                  </a:lnTo>
                  <a:lnTo>
                    <a:pt x="310" y="935"/>
                  </a:lnTo>
                  <a:lnTo>
                    <a:pt x="293" y="933"/>
                  </a:lnTo>
                  <a:lnTo>
                    <a:pt x="274" y="928"/>
                  </a:lnTo>
                  <a:lnTo>
                    <a:pt x="241" y="923"/>
                  </a:lnTo>
                  <a:lnTo>
                    <a:pt x="206" y="916"/>
                  </a:lnTo>
                  <a:lnTo>
                    <a:pt x="172" y="912"/>
                  </a:lnTo>
                  <a:lnTo>
                    <a:pt x="137" y="904"/>
                  </a:lnTo>
                  <a:lnTo>
                    <a:pt x="104" y="897"/>
                  </a:lnTo>
                  <a:lnTo>
                    <a:pt x="68" y="890"/>
                  </a:lnTo>
                  <a:lnTo>
                    <a:pt x="35" y="883"/>
                  </a:lnTo>
                  <a:lnTo>
                    <a:pt x="0" y="876"/>
                  </a:lnTo>
                  <a:lnTo>
                    <a:pt x="7" y="848"/>
                  </a:lnTo>
                  <a:lnTo>
                    <a:pt x="12" y="819"/>
                  </a:lnTo>
                  <a:lnTo>
                    <a:pt x="16" y="793"/>
                  </a:lnTo>
                  <a:lnTo>
                    <a:pt x="23" y="765"/>
                  </a:lnTo>
                  <a:lnTo>
                    <a:pt x="28" y="736"/>
                  </a:lnTo>
                  <a:lnTo>
                    <a:pt x="35" y="708"/>
                  </a:lnTo>
                  <a:lnTo>
                    <a:pt x="40" y="679"/>
                  </a:lnTo>
                  <a:lnTo>
                    <a:pt x="47" y="649"/>
                  </a:lnTo>
                  <a:lnTo>
                    <a:pt x="47" y="649"/>
                  </a:lnTo>
                  <a:lnTo>
                    <a:pt x="57" y="632"/>
                  </a:lnTo>
                  <a:lnTo>
                    <a:pt x="59" y="623"/>
                  </a:lnTo>
                  <a:lnTo>
                    <a:pt x="59" y="618"/>
                  </a:lnTo>
                  <a:lnTo>
                    <a:pt x="61" y="611"/>
                  </a:lnTo>
                  <a:lnTo>
                    <a:pt x="66" y="608"/>
                  </a:lnTo>
                  <a:lnTo>
                    <a:pt x="66" y="604"/>
                  </a:lnTo>
                  <a:lnTo>
                    <a:pt x="64" y="597"/>
                  </a:lnTo>
                  <a:lnTo>
                    <a:pt x="59" y="592"/>
                  </a:lnTo>
                  <a:lnTo>
                    <a:pt x="50" y="587"/>
                  </a:lnTo>
                  <a:lnTo>
                    <a:pt x="45" y="580"/>
                  </a:lnTo>
                  <a:lnTo>
                    <a:pt x="47" y="568"/>
                  </a:lnTo>
                  <a:lnTo>
                    <a:pt x="59" y="552"/>
                  </a:lnTo>
                  <a:lnTo>
                    <a:pt x="78" y="530"/>
                  </a:lnTo>
                  <a:lnTo>
                    <a:pt x="90" y="516"/>
                  </a:lnTo>
                  <a:lnTo>
                    <a:pt x="94" y="507"/>
                  </a:lnTo>
                  <a:lnTo>
                    <a:pt x="106" y="485"/>
                  </a:lnTo>
                  <a:lnTo>
                    <a:pt x="132" y="452"/>
                  </a:lnTo>
                  <a:lnTo>
                    <a:pt x="142" y="431"/>
                  </a:lnTo>
                  <a:lnTo>
                    <a:pt x="139" y="419"/>
                  </a:lnTo>
                  <a:lnTo>
                    <a:pt x="135" y="407"/>
                  </a:lnTo>
                  <a:lnTo>
                    <a:pt x="123" y="395"/>
                  </a:lnTo>
                  <a:lnTo>
                    <a:pt x="116" y="384"/>
                  </a:lnTo>
                  <a:lnTo>
                    <a:pt x="116" y="376"/>
                  </a:lnTo>
                  <a:lnTo>
                    <a:pt x="113" y="369"/>
                  </a:lnTo>
                  <a:lnTo>
                    <a:pt x="113" y="360"/>
                  </a:lnTo>
                  <a:lnTo>
                    <a:pt x="118" y="358"/>
                  </a:lnTo>
                  <a:lnTo>
                    <a:pt x="118" y="348"/>
                  </a:lnTo>
                  <a:lnTo>
                    <a:pt x="116" y="334"/>
                  </a:lnTo>
                  <a:lnTo>
                    <a:pt x="113" y="324"/>
                  </a:lnTo>
                  <a:lnTo>
                    <a:pt x="116" y="322"/>
                  </a:lnTo>
                  <a:lnTo>
                    <a:pt x="116" y="322"/>
                  </a:lnTo>
                  <a:lnTo>
                    <a:pt x="120" y="301"/>
                  </a:lnTo>
                  <a:lnTo>
                    <a:pt x="125" y="282"/>
                  </a:lnTo>
                  <a:lnTo>
                    <a:pt x="130" y="260"/>
                  </a:lnTo>
                  <a:lnTo>
                    <a:pt x="132" y="242"/>
                  </a:lnTo>
                  <a:lnTo>
                    <a:pt x="137" y="220"/>
                  </a:lnTo>
                  <a:lnTo>
                    <a:pt x="142" y="201"/>
                  </a:lnTo>
                  <a:lnTo>
                    <a:pt x="146" y="180"/>
                  </a:lnTo>
                  <a:lnTo>
                    <a:pt x="151" y="161"/>
                  </a:lnTo>
                  <a:lnTo>
                    <a:pt x="156" y="140"/>
                  </a:lnTo>
                  <a:lnTo>
                    <a:pt x="158" y="121"/>
                  </a:lnTo>
                  <a:lnTo>
                    <a:pt x="163" y="102"/>
                  </a:lnTo>
                  <a:lnTo>
                    <a:pt x="168" y="81"/>
                  </a:lnTo>
                  <a:lnTo>
                    <a:pt x="172" y="62"/>
                  </a:lnTo>
                  <a:lnTo>
                    <a:pt x="177" y="40"/>
                  </a:lnTo>
                  <a:lnTo>
                    <a:pt x="182" y="21"/>
                  </a:lnTo>
                  <a:lnTo>
                    <a:pt x="187" y="0"/>
                  </a:lnTo>
                  <a:lnTo>
                    <a:pt x="213" y="7"/>
                  </a:lnTo>
                  <a:lnTo>
                    <a:pt x="246" y="14"/>
                  </a:lnTo>
                  <a:lnTo>
                    <a:pt x="267" y="19"/>
                  </a:lnTo>
                  <a:lnTo>
                    <a:pt x="260" y="50"/>
                  </a:lnTo>
                  <a:lnTo>
                    <a:pt x="253" y="81"/>
                  </a:lnTo>
                  <a:lnTo>
                    <a:pt x="246" y="111"/>
                  </a:lnTo>
                  <a:lnTo>
                    <a:pt x="241" y="142"/>
                  </a:lnTo>
                  <a:lnTo>
                    <a:pt x="246" y="156"/>
                  </a:lnTo>
                  <a:lnTo>
                    <a:pt x="251" y="166"/>
                  </a:lnTo>
                  <a:lnTo>
                    <a:pt x="253" y="175"/>
                  </a:lnTo>
                  <a:lnTo>
                    <a:pt x="258" y="185"/>
                  </a:lnTo>
                  <a:lnTo>
                    <a:pt x="260" y="187"/>
                  </a:lnTo>
                  <a:lnTo>
                    <a:pt x="260" y="197"/>
                  </a:lnTo>
                  <a:lnTo>
                    <a:pt x="258" y="204"/>
                  </a:lnTo>
                  <a:lnTo>
                    <a:pt x="258" y="211"/>
                  </a:lnTo>
                  <a:lnTo>
                    <a:pt x="258" y="215"/>
                  </a:lnTo>
                  <a:lnTo>
                    <a:pt x="255" y="215"/>
                  </a:lnTo>
                  <a:lnTo>
                    <a:pt x="253" y="215"/>
                  </a:lnTo>
                  <a:lnTo>
                    <a:pt x="253" y="218"/>
                  </a:lnTo>
                  <a:lnTo>
                    <a:pt x="255" y="218"/>
                  </a:lnTo>
                  <a:lnTo>
                    <a:pt x="262" y="227"/>
                  </a:lnTo>
                  <a:lnTo>
                    <a:pt x="269" y="237"/>
                  </a:lnTo>
                  <a:lnTo>
                    <a:pt x="279" y="246"/>
                  </a:lnTo>
                  <a:lnTo>
                    <a:pt x="284" y="251"/>
                  </a:lnTo>
                  <a:lnTo>
                    <a:pt x="293" y="272"/>
                  </a:lnTo>
                  <a:lnTo>
                    <a:pt x="300" y="287"/>
                  </a:lnTo>
                  <a:lnTo>
                    <a:pt x="307" y="296"/>
                  </a:lnTo>
                  <a:lnTo>
                    <a:pt x="310" y="305"/>
                  </a:lnTo>
                  <a:lnTo>
                    <a:pt x="317" y="317"/>
                  </a:lnTo>
                  <a:lnTo>
                    <a:pt x="317" y="322"/>
                  </a:lnTo>
                  <a:lnTo>
                    <a:pt x="317" y="322"/>
                  </a:lnTo>
                  <a:close/>
                </a:path>
              </a:pathLst>
            </a:custGeom>
            <a:solidFill>
              <a:schemeClr val="bg1"/>
            </a:solidFill>
            <a:ln w="6350">
              <a:solidFill>
                <a:srgbClr val="3769FF"/>
              </a:solidFill>
              <a:round/>
              <a:headEnd/>
              <a:tailEnd/>
            </a:ln>
          </p:spPr>
          <p:txBody>
            <a:bodyPr lIns="91416" tIns="841029"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22" name="Texas">
              <a:extLst>
                <a:ext uri="{FF2B5EF4-FFF2-40B4-BE49-F238E27FC236}">
                  <a16:creationId xmlns:a16="http://schemas.microsoft.com/office/drawing/2014/main" id="{05F25944-04FA-E592-D52D-5FE83FF7DE61}"/>
                </a:ext>
              </a:extLst>
            </p:cNvPr>
            <p:cNvSpPr>
              <a:spLocks noChangeAspect="1" noEditPoints="1"/>
            </p:cNvSpPr>
            <p:nvPr/>
          </p:nvSpPr>
          <p:spPr bwMode="gray">
            <a:xfrm>
              <a:off x="5888837" y="4270905"/>
              <a:ext cx="2045387" cy="2038455"/>
            </a:xfrm>
            <a:custGeom>
              <a:avLst/>
              <a:gdLst/>
              <a:ahLst/>
              <a:cxnLst>
                <a:cxn ang="0">
                  <a:pos x="1078" y="1059"/>
                </a:cxn>
                <a:cxn ang="0">
                  <a:pos x="1045" y="1291"/>
                </a:cxn>
                <a:cxn ang="0">
                  <a:pos x="1036" y="1134"/>
                </a:cxn>
                <a:cxn ang="0">
                  <a:pos x="1300" y="895"/>
                </a:cxn>
                <a:cxn ang="0">
                  <a:pos x="1114" y="1040"/>
                </a:cxn>
                <a:cxn ang="0">
                  <a:pos x="1423" y="651"/>
                </a:cxn>
                <a:cxn ang="0">
                  <a:pos x="1390" y="580"/>
                </a:cxn>
                <a:cxn ang="0">
                  <a:pos x="1362" y="443"/>
                </a:cxn>
                <a:cxn ang="0">
                  <a:pos x="1334" y="355"/>
                </a:cxn>
                <a:cxn ang="0">
                  <a:pos x="1284" y="346"/>
                </a:cxn>
                <a:cxn ang="0">
                  <a:pos x="1213" y="327"/>
                </a:cxn>
                <a:cxn ang="0">
                  <a:pos x="1168" y="329"/>
                </a:cxn>
                <a:cxn ang="0">
                  <a:pos x="1102" y="344"/>
                </a:cxn>
                <a:cxn ang="0">
                  <a:pos x="1069" y="337"/>
                </a:cxn>
                <a:cxn ang="0">
                  <a:pos x="1038" y="337"/>
                </a:cxn>
                <a:cxn ang="0">
                  <a:pos x="1019" y="344"/>
                </a:cxn>
                <a:cxn ang="0">
                  <a:pos x="995" y="341"/>
                </a:cxn>
                <a:cxn ang="0">
                  <a:pos x="955" y="334"/>
                </a:cxn>
                <a:cxn ang="0">
                  <a:pos x="924" y="310"/>
                </a:cxn>
                <a:cxn ang="0">
                  <a:pos x="856" y="306"/>
                </a:cxn>
                <a:cxn ang="0">
                  <a:pos x="799" y="273"/>
                </a:cxn>
                <a:cxn ang="0">
                  <a:pos x="754" y="273"/>
                </a:cxn>
                <a:cxn ang="0">
                  <a:pos x="721" y="159"/>
                </a:cxn>
                <a:cxn ang="0">
                  <a:pos x="721" y="7"/>
                </a:cxn>
                <a:cxn ang="0">
                  <a:pos x="567" y="5"/>
                </a:cxn>
                <a:cxn ang="0">
                  <a:pos x="414" y="0"/>
                </a:cxn>
                <a:cxn ang="0">
                  <a:pos x="402" y="251"/>
                </a:cxn>
                <a:cxn ang="0">
                  <a:pos x="390" y="535"/>
                </a:cxn>
                <a:cxn ang="0">
                  <a:pos x="220" y="564"/>
                </a:cxn>
                <a:cxn ang="0">
                  <a:pos x="23" y="552"/>
                </a:cxn>
                <a:cxn ang="0">
                  <a:pos x="40" y="611"/>
                </a:cxn>
                <a:cxn ang="0">
                  <a:pos x="179" y="741"/>
                </a:cxn>
                <a:cxn ang="0">
                  <a:pos x="250" y="883"/>
                </a:cxn>
                <a:cxn ang="0">
                  <a:pos x="376" y="945"/>
                </a:cxn>
                <a:cxn ang="0">
                  <a:pos x="430" y="857"/>
                </a:cxn>
                <a:cxn ang="0">
                  <a:pos x="541" y="855"/>
                </a:cxn>
                <a:cxn ang="0">
                  <a:pos x="605" y="898"/>
                </a:cxn>
                <a:cxn ang="0">
                  <a:pos x="676" y="1004"/>
                </a:cxn>
                <a:cxn ang="0">
                  <a:pos x="735" y="1099"/>
                </a:cxn>
                <a:cxn ang="0">
                  <a:pos x="785" y="1179"/>
                </a:cxn>
                <a:cxn ang="0">
                  <a:pos x="818" y="1262"/>
                </a:cxn>
                <a:cxn ang="0">
                  <a:pos x="896" y="1305"/>
                </a:cxn>
                <a:cxn ang="0">
                  <a:pos x="1028" y="1345"/>
                </a:cxn>
                <a:cxn ang="0">
                  <a:pos x="1021" y="1279"/>
                </a:cxn>
                <a:cxn ang="0">
                  <a:pos x="1012" y="1182"/>
                </a:cxn>
                <a:cxn ang="0">
                  <a:pos x="1021" y="1151"/>
                </a:cxn>
                <a:cxn ang="0">
                  <a:pos x="1059" y="1066"/>
                </a:cxn>
                <a:cxn ang="0">
                  <a:pos x="1071" y="1054"/>
                </a:cxn>
                <a:cxn ang="0">
                  <a:pos x="1118" y="1023"/>
                </a:cxn>
                <a:cxn ang="0">
                  <a:pos x="1114" y="992"/>
                </a:cxn>
                <a:cxn ang="0">
                  <a:pos x="1147" y="1011"/>
                </a:cxn>
                <a:cxn ang="0">
                  <a:pos x="1265" y="931"/>
                </a:cxn>
                <a:cxn ang="0">
                  <a:pos x="1286" y="855"/>
                </a:cxn>
                <a:cxn ang="0">
                  <a:pos x="1334" y="867"/>
                </a:cxn>
                <a:cxn ang="0">
                  <a:pos x="1405" y="808"/>
                </a:cxn>
                <a:cxn ang="0">
                  <a:pos x="1414" y="734"/>
                </a:cxn>
              </a:cxnLst>
              <a:rect l="0" t="0" r="r" b="b"/>
              <a:pathLst>
                <a:path w="1431" h="1345">
                  <a:moveTo>
                    <a:pt x="1073" y="1061"/>
                  </a:moveTo>
                  <a:lnTo>
                    <a:pt x="1064" y="1075"/>
                  </a:lnTo>
                  <a:lnTo>
                    <a:pt x="1064" y="1080"/>
                  </a:lnTo>
                  <a:lnTo>
                    <a:pt x="1059" y="1089"/>
                  </a:lnTo>
                  <a:lnTo>
                    <a:pt x="1062" y="1089"/>
                  </a:lnTo>
                  <a:lnTo>
                    <a:pt x="1071" y="1075"/>
                  </a:lnTo>
                  <a:lnTo>
                    <a:pt x="1080" y="1066"/>
                  </a:lnTo>
                  <a:lnTo>
                    <a:pt x="1078" y="1059"/>
                  </a:lnTo>
                  <a:lnTo>
                    <a:pt x="1073" y="1061"/>
                  </a:lnTo>
                  <a:close/>
                  <a:moveTo>
                    <a:pt x="1021" y="1179"/>
                  </a:moveTo>
                  <a:lnTo>
                    <a:pt x="1019" y="1191"/>
                  </a:lnTo>
                  <a:lnTo>
                    <a:pt x="1021" y="1227"/>
                  </a:lnTo>
                  <a:lnTo>
                    <a:pt x="1038" y="1288"/>
                  </a:lnTo>
                  <a:lnTo>
                    <a:pt x="1047" y="1314"/>
                  </a:lnTo>
                  <a:lnTo>
                    <a:pt x="1050" y="1310"/>
                  </a:lnTo>
                  <a:lnTo>
                    <a:pt x="1045" y="1291"/>
                  </a:lnTo>
                  <a:lnTo>
                    <a:pt x="1026" y="1229"/>
                  </a:lnTo>
                  <a:lnTo>
                    <a:pt x="1021" y="1179"/>
                  </a:lnTo>
                  <a:close/>
                  <a:moveTo>
                    <a:pt x="1047" y="1104"/>
                  </a:moveTo>
                  <a:lnTo>
                    <a:pt x="1031" y="1137"/>
                  </a:lnTo>
                  <a:lnTo>
                    <a:pt x="1021" y="1163"/>
                  </a:lnTo>
                  <a:lnTo>
                    <a:pt x="1021" y="1172"/>
                  </a:lnTo>
                  <a:lnTo>
                    <a:pt x="1024" y="1165"/>
                  </a:lnTo>
                  <a:lnTo>
                    <a:pt x="1036" y="1134"/>
                  </a:lnTo>
                  <a:lnTo>
                    <a:pt x="1057" y="1099"/>
                  </a:lnTo>
                  <a:lnTo>
                    <a:pt x="1047" y="1104"/>
                  </a:lnTo>
                  <a:close/>
                  <a:moveTo>
                    <a:pt x="1296" y="902"/>
                  </a:moveTo>
                  <a:lnTo>
                    <a:pt x="1272" y="924"/>
                  </a:lnTo>
                  <a:lnTo>
                    <a:pt x="1277" y="921"/>
                  </a:lnTo>
                  <a:lnTo>
                    <a:pt x="1296" y="907"/>
                  </a:lnTo>
                  <a:lnTo>
                    <a:pt x="1308" y="895"/>
                  </a:lnTo>
                  <a:lnTo>
                    <a:pt x="1300" y="895"/>
                  </a:lnTo>
                  <a:lnTo>
                    <a:pt x="1296" y="902"/>
                  </a:lnTo>
                  <a:close/>
                  <a:moveTo>
                    <a:pt x="1123" y="1030"/>
                  </a:moveTo>
                  <a:lnTo>
                    <a:pt x="1116" y="1033"/>
                  </a:lnTo>
                  <a:lnTo>
                    <a:pt x="1097" y="1047"/>
                  </a:lnTo>
                  <a:lnTo>
                    <a:pt x="1090" y="1049"/>
                  </a:lnTo>
                  <a:lnTo>
                    <a:pt x="1085" y="1056"/>
                  </a:lnTo>
                  <a:lnTo>
                    <a:pt x="1088" y="1056"/>
                  </a:lnTo>
                  <a:lnTo>
                    <a:pt x="1114" y="1040"/>
                  </a:lnTo>
                  <a:lnTo>
                    <a:pt x="1128" y="1033"/>
                  </a:lnTo>
                  <a:lnTo>
                    <a:pt x="1128" y="1025"/>
                  </a:lnTo>
                  <a:lnTo>
                    <a:pt x="1128" y="1025"/>
                  </a:lnTo>
                  <a:lnTo>
                    <a:pt x="1123" y="1030"/>
                  </a:lnTo>
                  <a:close/>
                  <a:moveTo>
                    <a:pt x="1431" y="670"/>
                  </a:moveTo>
                  <a:lnTo>
                    <a:pt x="1428" y="663"/>
                  </a:lnTo>
                  <a:lnTo>
                    <a:pt x="1428" y="654"/>
                  </a:lnTo>
                  <a:lnTo>
                    <a:pt x="1423" y="651"/>
                  </a:lnTo>
                  <a:lnTo>
                    <a:pt x="1414" y="637"/>
                  </a:lnTo>
                  <a:lnTo>
                    <a:pt x="1414" y="632"/>
                  </a:lnTo>
                  <a:lnTo>
                    <a:pt x="1405" y="618"/>
                  </a:lnTo>
                  <a:lnTo>
                    <a:pt x="1405" y="614"/>
                  </a:lnTo>
                  <a:lnTo>
                    <a:pt x="1397" y="609"/>
                  </a:lnTo>
                  <a:lnTo>
                    <a:pt x="1395" y="604"/>
                  </a:lnTo>
                  <a:lnTo>
                    <a:pt x="1393" y="585"/>
                  </a:lnTo>
                  <a:lnTo>
                    <a:pt x="1390" y="580"/>
                  </a:lnTo>
                  <a:lnTo>
                    <a:pt x="1383" y="569"/>
                  </a:lnTo>
                  <a:lnTo>
                    <a:pt x="1367" y="554"/>
                  </a:lnTo>
                  <a:lnTo>
                    <a:pt x="1367" y="540"/>
                  </a:lnTo>
                  <a:lnTo>
                    <a:pt x="1367" y="524"/>
                  </a:lnTo>
                  <a:lnTo>
                    <a:pt x="1364" y="507"/>
                  </a:lnTo>
                  <a:lnTo>
                    <a:pt x="1364" y="490"/>
                  </a:lnTo>
                  <a:lnTo>
                    <a:pt x="1362" y="476"/>
                  </a:lnTo>
                  <a:lnTo>
                    <a:pt x="1362" y="443"/>
                  </a:lnTo>
                  <a:lnTo>
                    <a:pt x="1360" y="427"/>
                  </a:lnTo>
                  <a:lnTo>
                    <a:pt x="1360" y="410"/>
                  </a:lnTo>
                  <a:lnTo>
                    <a:pt x="1357" y="393"/>
                  </a:lnTo>
                  <a:lnTo>
                    <a:pt x="1357" y="377"/>
                  </a:lnTo>
                  <a:lnTo>
                    <a:pt x="1355" y="358"/>
                  </a:lnTo>
                  <a:lnTo>
                    <a:pt x="1350" y="355"/>
                  </a:lnTo>
                  <a:lnTo>
                    <a:pt x="1341" y="355"/>
                  </a:lnTo>
                  <a:lnTo>
                    <a:pt x="1334" y="355"/>
                  </a:lnTo>
                  <a:lnTo>
                    <a:pt x="1329" y="355"/>
                  </a:lnTo>
                  <a:lnTo>
                    <a:pt x="1324" y="360"/>
                  </a:lnTo>
                  <a:lnTo>
                    <a:pt x="1322" y="360"/>
                  </a:lnTo>
                  <a:lnTo>
                    <a:pt x="1319" y="360"/>
                  </a:lnTo>
                  <a:lnTo>
                    <a:pt x="1319" y="358"/>
                  </a:lnTo>
                  <a:lnTo>
                    <a:pt x="1315" y="355"/>
                  </a:lnTo>
                  <a:lnTo>
                    <a:pt x="1308" y="351"/>
                  </a:lnTo>
                  <a:lnTo>
                    <a:pt x="1284" y="346"/>
                  </a:lnTo>
                  <a:lnTo>
                    <a:pt x="1277" y="341"/>
                  </a:lnTo>
                  <a:lnTo>
                    <a:pt x="1267" y="337"/>
                  </a:lnTo>
                  <a:lnTo>
                    <a:pt x="1256" y="327"/>
                  </a:lnTo>
                  <a:lnTo>
                    <a:pt x="1237" y="318"/>
                  </a:lnTo>
                  <a:lnTo>
                    <a:pt x="1230" y="315"/>
                  </a:lnTo>
                  <a:lnTo>
                    <a:pt x="1227" y="315"/>
                  </a:lnTo>
                  <a:lnTo>
                    <a:pt x="1222" y="322"/>
                  </a:lnTo>
                  <a:lnTo>
                    <a:pt x="1213" y="327"/>
                  </a:lnTo>
                  <a:lnTo>
                    <a:pt x="1206" y="327"/>
                  </a:lnTo>
                  <a:lnTo>
                    <a:pt x="1196" y="327"/>
                  </a:lnTo>
                  <a:lnTo>
                    <a:pt x="1194" y="325"/>
                  </a:lnTo>
                  <a:lnTo>
                    <a:pt x="1192" y="322"/>
                  </a:lnTo>
                  <a:lnTo>
                    <a:pt x="1189" y="320"/>
                  </a:lnTo>
                  <a:lnTo>
                    <a:pt x="1185" y="320"/>
                  </a:lnTo>
                  <a:lnTo>
                    <a:pt x="1170" y="327"/>
                  </a:lnTo>
                  <a:lnTo>
                    <a:pt x="1168" y="329"/>
                  </a:lnTo>
                  <a:lnTo>
                    <a:pt x="1161" y="332"/>
                  </a:lnTo>
                  <a:lnTo>
                    <a:pt x="1151" y="329"/>
                  </a:lnTo>
                  <a:lnTo>
                    <a:pt x="1133" y="337"/>
                  </a:lnTo>
                  <a:lnTo>
                    <a:pt x="1125" y="344"/>
                  </a:lnTo>
                  <a:lnTo>
                    <a:pt x="1116" y="346"/>
                  </a:lnTo>
                  <a:lnTo>
                    <a:pt x="1114" y="353"/>
                  </a:lnTo>
                  <a:lnTo>
                    <a:pt x="1111" y="351"/>
                  </a:lnTo>
                  <a:lnTo>
                    <a:pt x="1102" y="344"/>
                  </a:lnTo>
                  <a:lnTo>
                    <a:pt x="1095" y="344"/>
                  </a:lnTo>
                  <a:lnTo>
                    <a:pt x="1083" y="337"/>
                  </a:lnTo>
                  <a:lnTo>
                    <a:pt x="1083" y="329"/>
                  </a:lnTo>
                  <a:lnTo>
                    <a:pt x="1080" y="329"/>
                  </a:lnTo>
                  <a:lnTo>
                    <a:pt x="1080" y="329"/>
                  </a:lnTo>
                  <a:lnTo>
                    <a:pt x="1078" y="329"/>
                  </a:lnTo>
                  <a:lnTo>
                    <a:pt x="1073" y="334"/>
                  </a:lnTo>
                  <a:lnTo>
                    <a:pt x="1069" y="337"/>
                  </a:lnTo>
                  <a:lnTo>
                    <a:pt x="1066" y="337"/>
                  </a:lnTo>
                  <a:lnTo>
                    <a:pt x="1057" y="332"/>
                  </a:lnTo>
                  <a:lnTo>
                    <a:pt x="1052" y="327"/>
                  </a:lnTo>
                  <a:lnTo>
                    <a:pt x="1050" y="325"/>
                  </a:lnTo>
                  <a:lnTo>
                    <a:pt x="1047" y="325"/>
                  </a:lnTo>
                  <a:lnTo>
                    <a:pt x="1043" y="327"/>
                  </a:lnTo>
                  <a:lnTo>
                    <a:pt x="1040" y="334"/>
                  </a:lnTo>
                  <a:lnTo>
                    <a:pt x="1038" y="337"/>
                  </a:lnTo>
                  <a:lnTo>
                    <a:pt x="1033" y="337"/>
                  </a:lnTo>
                  <a:lnTo>
                    <a:pt x="1033" y="341"/>
                  </a:lnTo>
                  <a:lnTo>
                    <a:pt x="1031" y="351"/>
                  </a:lnTo>
                  <a:lnTo>
                    <a:pt x="1028" y="353"/>
                  </a:lnTo>
                  <a:lnTo>
                    <a:pt x="1026" y="353"/>
                  </a:lnTo>
                  <a:lnTo>
                    <a:pt x="1021" y="351"/>
                  </a:lnTo>
                  <a:lnTo>
                    <a:pt x="1019" y="346"/>
                  </a:lnTo>
                  <a:lnTo>
                    <a:pt x="1019" y="344"/>
                  </a:lnTo>
                  <a:lnTo>
                    <a:pt x="1021" y="337"/>
                  </a:lnTo>
                  <a:lnTo>
                    <a:pt x="1019" y="334"/>
                  </a:lnTo>
                  <a:lnTo>
                    <a:pt x="1017" y="332"/>
                  </a:lnTo>
                  <a:lnTo>
                    <a:pt x="1012" y="337"/>
                  </a:lnTo>
                  <a:lnTo>
                    <a:pt x="1007" y="337"/>
                  </a:lnTo>
                  <a:lnTo>
                    <a:pt x="1002" y="341"/>
                  </a:lnTo>
                  <a:lnTo>
                    <a:pt x="998" y="341"/>
                  </a:lnTo>
                  <a:lnTo>
                    <a:pt x="995" y="341"/>
                  </a:lnTo>
                  <a:lnTo>
                    <a:pt x="988" y="334"/>
                  </a:lnTo>
                  <a:lnTo>
                    <a:pt x="979" y="332"/>
                  </a:lnTo>
                  <a:lnTo>
                    <a:pt x="976" y="325"/>
                  </a:lnTo>
                  <a:lnTo>
                    <a:pt x="974" y="322"/>
                  </a:lnTo>
                  <a:lnTo>
                    <a:pt x="972" y="322"/>
                  </a:lnTo>
                  <a:lnTo>
                    <a:pt x="969" y="322"/>
                  </a:lnTo>
                  <a:lnTo>
                    <a:pt x="967" y="325"/>
                  </a:lnTo>
                  <a:lnTo>
                    <a:pt x="955" y="334"/>
                  </a:lnTo>
                  <a:lnTo>
                    <a:pt x="950" y="337"/>
                  </a:lnTo>
                  <a:lnTo>
                    <a:pt x="946" y="339"/>
                  </a:lnTo>
                  <a:lnTo>
                    <a:pt x="943" y="337"/>
                  </a:lnTo>
                  <a:lnTo>
                    <a:pt x="939" y="334"/>
                  </a:lnTo>
                  <a:lnTo>
                    <a:pt x="939" y="325"/>
                  </a:lnTo>
                  <a:lnTo>
                    <a:pt x="936" y="322"/>
                  </a:lnTo>
                  <a:lnTo>
                    <a:pt x="927" y="318"/>
                  </a:lnTo>
                  <a:lnTo>
                    <a:pt x="924" y="310"/>
                  </a:lnTo>
                  <a:lnTo>
                    <a:pt x="922" y="303"/>
                  </a:lnTo>
                  <a:lnTo>
                    <a:pt x="910" y="306"/>
                  </a:lnTo>
                  <a:lnTo>
                    <a:pt x="896" y="306"/>
                  </a:lnTo>
                  <a:lnTo>
                    <a:pt x="889" y="310"/>
                  </a:lnTo>
                  <a:lnTo>
                    <a:pt x="887" y="313"/>
                  </a:lnTo>
                  <a:lnTo>
                    <a:pt x="882" y="310"/>
                  </a:lnTo>
                  <a:lnTo>
                    <a:pt x="870" y="303"/>
                  </a:lnTo>
                  <a:lnTo>
                    <a:pt x="856" y="306"/>
                  </a:lnTo>
                  <a:lnTo>
                    <a:pt x="849" y="303"/>
                  </a:lnTo>
                  <a:lnTo>
                    <a:pt x="830" y="296"/>
                  </a:lnTo>
                  <a:lnTo>
                    <a:pt x="816" y="296"/>
                  </a:lnTo>
                  <a:lnTo>
                    <a:pt x="811" y="296"/>
                  </a:lnTo>
                  <a:lnTo>
                    <a:pt x="808" y="294"/>
                  </a:lnTo>
                  <a:lnTo>
                    <a:pt x="806" y="284"/>
                  </a:lnTo>
                  <a:lnTo>
                    <a:pt x="801" y="275"/>
                  </a:lnTo>
                  <a:lnTo>
                    <a:pt x="799" y="273"/>
                  </a:lnTo>
                  <a:lnTo>
                    <a:pt x="790" y="266"/>
                  </a:lnTo>
                  <a:lnTo>
                    <a:pt x="787" y="266"/>
                  </a:lnTo>
                  <a:lnTo>
                    <a:pt x="787" y="268"/>
                  </a:lnTo>
                  <a:lnTo>
                    <a:pt x="785" y="275"/>
                  </a:lnTo>
                  <a:lnTo>
                    <a:pt x="782" y="275"/>
                  </a:lnTo>
                  <a:lnTo>
                    <a:pt x="771" y="273"/>
                  </a:lnTo>
                  <a:lnTo>
                    <a:pt x="761" y="275"/>
                  </a:lnTo>
                  <a:lnTo>
                    <a:pt x="754" y="273"/>
                  </a:lnTo>
                  <a:lnTo>
                    <a:pt x="735" y="256"/>
                  </a:lnTo>
                  <a:lnTo>
                    <a:pt x="728" y="251"/>
                  </a:lnTo>
                  <a:lnTo>
                    <a:pt x="721" y="249"/>
                  </a:lnTo>
                  <a:lnTo>
                    <a:pt x="721" y="235"/>
                  </a:lnTo>
                  <a:lnTo>
                    <a:pt x="721" y="204"/>
                  </a:lnTo>
                  <a:lnTo>
                    <a:pt x="721" y="190"/>
                  </a:lnTo>
                  <a:lnTo>
                    <a:pt x="721" y="173"/>
                  </a:lnTo>
                  <a:lnTo>
                    <a:pt x="721" y="159"/>
                  </a:lnTo>
                  <a:lnTo>
                    <a:pt x="721" y="145"/>
                  </a:lnTo>
                  <a:lnTo>
                    <a:pt x="721" y="114"/>
                  </a:lnTo>
                  <a:lnTo>
                    <a:pt x="721" y="97"/>
                  </a:lnTo>
                  <a:lnTo>
                    <a:pt x="721" y="83"/>
                  </a:lnTo>
                  <a:lnTo>
                    <a:pt x="721" y="67"/>
                  </a:lnTo>
                  <a:lnTo>
                    <a:pt x="721" y="52"/>
                  </a:lnTo>
                  <a:lnTo>
                    <a:pt x="721" y="22"/>
                  </a:lnTo>
                  <a:lnTo>
                    <a:pt x="721" y="7"/>
                  </a:lnTo>
                  <a:lnTo>
                    <a:pt x="702" y="7"/>
                  </a:lnTo>
                  <a:lnTo>
                    <a:pt x="683" y="7"/>
                  </a:lnTo>
                  <a:lnTo>
                    <a:pt x="664" y="7"/>
                  </a:lnTo>
                  <a:lnTo>
                    <a:pt x="645" y="7"/>
                  </a:lnTo>
                  <a:lnTo>
                    <a:pt x="626" y="7"/>
                  </a:lnTo>
                  <a:lnTo>
                    <a:pt x="605" y="5"/>
                  </a:lnTo>
                  <a:lnTo>
                    <a:pt x="586" y="5"/>
                  </a:lnTo>
                  <a:lnTo>
                    <a:pt x="567" y="5"/>
                  </a:lnTo>
                  <a:lnTo>
                    <a:pt x="548" y="5"/>
                  </a:lnTo>
                  <a:lnTo>
                    <a:pt x="529" y="5"/>
                  </a:lnTo>
                  <a:lnTo>
                    <a:pt x="510" y="5"/>
                  </a:lnTo>
                  <a:lnTo>
                    <a:pt x="492" y="3"/>
                  </a:lnTo>
                  <a:lnTo>
                    <a:pt x="473" y="3"/>
                  </a:lnTo>
                  <a:lnTo>
                    <a:pt x="454" y="3"/>
                  </a:lnTo>
                  <a:lnTo>
                    <a:pt x="432" y="3"/>
                  </a:lnTo>
                  <a:lnTo>
                    <a:pt x="414" y="0"/>
                  </a:lnTo>
                  <a:lnTo>
                    <a:pt x="409" y="0"/>
                  </a:lnTo>
                  <a:lnTo>
                    <a:pt x="409" y="38"/>
                  </a:lnTo>
                  <a:lnTo>
                    <a:pt x="406" y="74"/>
                  </a:lnTo>
                  <a:lnTo>
                    <a:pt x="406" y="109"/>
                  </a:lnTo>
                  <a:lnTo>
                    <a:pt x="404" y="145"/>
                  </a:lnTo>
                  <a:lnTo>
                    <a:pt x="404" y="180"/>
                  </a:lnTo>
                  <a:lnTo>
                    <a:pt x="402" y="216"/>
                  </a:lnTo>
                  <a:lnTo>
                    <a:pt x="402" y="251"/>
                  </a:lnTo>
                  <a:lnTo>
                    <a:pt x="399" y="287"/>
                  </a:lnTo>
                  <a:lnTo>
                    <a:pt x="397" y="322"/>
                  </a:lnTo>
                  <a:lnTo>
                    <a:pt x="397" y="358"/>
                  </a:lnTo>
                  <a:lnTo>
                    <a:pt x="395" y="393"/>
                  </a:lnTo>
                  <a:lnTo>
                    <a:pt x="395" y="429"/>
                  </a:lnTo>
                  <a:lnTo>
                    <a:pt x="392" y="464"/>
                  </a:lnTo>
                  <a:lnTo>
                    <a:pt x="392" y="500"/>
                  </a:lnTo>
                  <a:lnTo>
                    <a:pt x="390" y="535"/>
                  </a:lnTo>
                  <a:lnTo>
                    <a:pt x="390" y="571"/>
                  </a:lnTo>
                  <a:lnTo>
                    <a:pt x="364" y="571"/>
                  </a:lnTo>
                  <a:lnTo>
                    <a:pt x="340" y="569"/>
                  </a:lnTo>
                  <a:lnTo>
                    <a:pt x="317" y="569"/>
                  </a:lnTo>
                  <a:lnTo>
                    <a:pt x="291" y="566"/>
                  </a:lnTo>
                  <a:lnTo>
                    <a:pt x="267" y="566"/>
                  </a:lnTo>
                  <a:lnTo>
                    <a:pt x="243" y="564"/>
                  </a:lnTo>
                  <a:lnTo>
                    <a:pt x="220" y="564"/>
                  </a:lnTo>
                  <a:lnTo>
                    <a:pt x="194" y="561"/>
                  </a:lnTo>
                  <a:lnTo>
                    <a:pt x="170" y="561"/>
                  </a:lnTo>
                  <a:lnTo>
                    <a:pt x="146" y="559"/>
                  </a:lnTo>
                  <a:lnTo>
                    <a:pt x="120" y="557"/>
                  </a:lnTo>
                  <a:lnTo>
                    <a:pt x="97" y="557"/>
                  </a:lnTo>
                  <a:lnTo>
                    <a:pt x="73" y="554"/>
                  </a:lnTo>
                  <a:lnTo>
                    <a:pt x="47" y="552"/>
                  </a:lnTo>
                  <a:lnTo>
                    <a:pt x="23" y="552"/>
                  </a:lnTo>
                  <a:lnTo>
                    <a:pt x="0" y="550"/>
                  </a:lnTo>
                  <a:lnTo>
                    <a:pt x="0" y="550"/>
                  </a:lnTo>
                  <a:lnTo>
                    <a:pt x="9" y="573"/>
                  </a:lnTo>
                  <a:lnTo>
                    <a:pt x="9" y="573"/>
                  </a:lnTo>
                  <a:lnTo>
                    <a:pt x="21" y="580"/>
                  </a:lnTo>
                  <a:lnTo>
                    <a:pt x="21" y="580"/>
                  </a:lnTo>
                  <a:lnTo>
                    <a:pt x="30" y="592"/>
                  </a:lnTo>
                  <a:lnTo>
                    <a:pt x="40" y="611"/>
                  </a:lnTo>
                  <a:lnTo>
                    <a:pt x="52" y="623"/>
                  </a:lnTo>
                  <a:lnTo>
                    <a:pt x="63" y="630"/>
                  </a:lnTo>
                  <a:lnTo>
                    <a:pt x="85" y="651"/>
                  </a:lnTo>
                  <a:lnTo>
                    <a:pt x="115" y="687"/>
                  </a:lnTo>
                  <a:lnTo>
                    <a:pt x="142" y="711"/>
                  </a:lnTo>
                  <a:lnTo>
                    <a:pt x="160" y="722"/>
                  </a:lnTo>
                  <a:lnTo>
                    <a:pt x="172" y="732"/>
                  </a:lnTo>
                  <a:lnTo>
                    <a:pt x="179" y="741"/>
                  </a:lnTo>
                  <a:lnTo>
                    <a:pt x="186" y="758"/>
                  </a:lnTo>
                  <a:lnTo>
                    <a:pt x="203" y="798"/>
                  </a:lnTo>
                  <a:lnTo>
                    <a:pt x="203" y="817"/>
                  </a:lnTo>
                  <a:lnTo>
                    <a:pt x="208" y="834"/>
                  </a:lnTo>
                  <a:lnTo>
                    <a:pt x="220" y="857"/>
                  </a:lnTo>
                  <a:lnTo>
                    <a:pt x="231" y="872"/>
                  </a:lnTo>
                  <a:lnTo>
                    <a:pt x="241" y="876"/>
                  </a:lnTo>
                  <a:lnTo>
                    <a:pt x="250" y="883"/>
                  </a:lnTo>
                  <a:lnTo>
                    <a:pt x="262" y="898"/>
                  </a:lnTo>
                  <a:lnTo>
                    <a:pt x="276" y="905"/>
                  </a:lnTo>
                  <a:lnTo>
                    <a:pt x="291" y="909"/>
                  </a:lnTo>
                  <a:lnTo>
                    <a:pt x="312" y="921"/>
                  </a:lnTo>
                  <a:lnTo>
                    <a:pt x="338" y="940"/>
                  </a:lnTo>
                  <a:lnTo>
                    <a:pt x="357" y="950"/>
                  </a:lnTo>
                  <a:lnTo>
                    <a:pt x="366" y="950"/>
                  </a:lnTo>
                  <a:lnTo>
                    <a:pt x="376" y="945"/>
                  </a:lnTo>
                  <a:lnTo>
                    <a:pt x="383" y="933"/>
                  </a:lnTo>
                  <a:lnTo>
                    <a:pt x="390" y="926"/>
                  </a:lnTo>
                  <a:lnTo>
                    <a:pt x="397" y="924"/>
                  </a:lnTo>
                  <a:lnTo>
                    <a:pt x="402" y="919"/>
                  </a:lnTo>
                  <a:lnTo>
                    <a:pt x="399" y="912"/>
                  </a:lnTo>
                  <a:lnTo>
                    <a:pt x="404" y="895"/>
                  </a:lnTo>
                  <a:lnTo>
                    <a:pt x="416" y="869"/>
                  </a:lnTo>
                  <a:lnTo>
                    <a:pt x="430" y="857"/>
                  </a:lnTo>
                  <a:lnTo>
                    <a:pt x="447" y="855"/>
                  </a:lnTo>
                  <a:lnTo>
                    <a:pt x="456" y="850"/>
                  </a:lnTo>
                  <a:lnTo>
                    <a:pt x="461" y="843"/>
                  </a:lnTo>
                  <a:lnTo>
                    <a:pt x="470" y="843"/>
                  </a:lnTo>
                  <a:lnTo>
                    <a:pt x="482" y="850"/>
                  </a:lnTo>
                  <a:lnTo>
                    <a:pt x="501" y="853"/>
                  </a:lnTo>
                  <a:lnTo>
                    <a:pt x="527" y="855"/>
                  </a:lnTo>
                  <a:lnTo>
                    <a:pt x="541" y="855"/>
                  </a:lnTo>
                  <a:lnTo>
                    <a:pt x="546" y="853"/>
                  </a:lnTo>
                  <a:lnTo>
                    <a:pt x="551" y="853"/>
                  </a:lnTo>
                  <a:lnTo>
                    <a:pt x="551" y="855"/>
                  </a:lnTo>
                  <a:lnTo>
                    <a:pt x="553" y="857"/>
                  </a:lnTo>
                  <a:lnTo>
                    <a:pt x="563" y="857"/>
                  </a:lnTo>
                  <a:lnTo>
                    <a:pt x="567" y="862"/>
                  </a:lnTo>
                  <a:lnTo>
                    <a:pt x="577" y="876"/>
                  </a:lnTo>
                  <a:lnTo>
                    <a:pt x="605" y="898"/>
                  </a:lnTo>
                  <a:lnTo>
                    <a:pt x="605" y="898"/>
                  </a:lnTo>
                  <a:lnTo>
                    <a:pt x="607" y="905"/>
                  </a:lnTo>
                  <a:lnTo>
                    <a:pt x="619" y="917"/>
                  </a:lnTo>
                  <a:lnTo>
                    <a:pt x="638" y="933"/>
                  </a:lnTo>
                  <a:lnTo>
                    <a:pt x="648" y="947"/>
                  </a:lnTo>
                  <a:lnTo>
                    <a:pt x="650" y="959"/>
                  </a:lnTo>
                  <a:lnTo>
                    <a:pt x="659" y="978"/>
                  </a:lnTo>
                  <a:lnTo>
                    <a:pt x="676" y="1004"/>
                  </a:lnTo>
                  <a:lnTo>
                    <a:pt x="683" y="1018"/>
                  </a:lnTo>
                  <a:lnTo>
                    <a:pt x="683" y="1021"/>
                  </a:lnTo>
                  <a:lnTo>
                    <a:pt x="683" y="1028"/>
                  </a:lnTo>
                  <a:lnTo>
                    <a:pt x="688" y="1042"/>
                  </a:lnTo>
                  <a:lnTo>
                    <a:pt x="697" y="1052"/>
                  </a:lnTo>
                  <a:lnTo>
                    <a:pt x="709" y="1061"/>
                  </a:lnTo>
                  <a:lnTo>
                    <a:pt x="721" y="1075"/>
                  </a:lnTo>
                  <a:lnTo>
                    <a:pt x="735" y="1099"/>
                  </a:lnTo>
                  <a:lnTo>
                    <a:pt x="749" y="1115"/>
                  </a:lnTo>
                  <a:lnTo>
                    <a:pt x="768" y="1127"/>
                  </a:lnTo>
                  <a:lnTo>
                    <a:pt x="778" y="1139"/>
                  </a:lnTo>
                  <a:lnTo>
                    <a:pt x="780" y="1149"/>
                  </a:lnTo>
                  <a:lnTo>
                    <a:pt x="780" y="1158"/>
                  </a:lnTo>
                  <a:lnTo>
                    <a:pt x="778" y="1165"/>
                  </a:lnTo>
                  <a:lnTo>
                    <a:pt x="780" y="1172"/>
                  </a:lnTo>
                  <a:lnTo>
                    <a:pt x="785" y="1179"/>
                  </a:lnTo>
                  <a:lnTo>
                    <a:pt x="785" y="1186"/>
                  </a:lnTo>
                  <a:lnTo>
                    <a:pt x="785" y="1198"/>
                  </a:lnTo>
                  <a:lnTo>
                    <a:pt x="785" y="1201"/>
                  </a:lnTo>
                  <a:lnTo>
                    <a:pt x="785" y="1201"/>
                  </a:lnTo>
                  <a:lnTo>
                    <a:pt x="785" y="1203"/>
                  </a:lnTo>
                  <a:lnTo>
                    <a:pt x="801" y="1222"/>
                  </a:lnTo>
                  <a:lnTo>
                    <a:pt x="811" y="1239"/>
                  </a:lnTo>
                  <a:lnTo>
                    <a:pt x="818" y="1262"/>
                  </a:lnTo>
                  <a:lnTo>
                    <a:pt x="818" y="1262"/>
                  </a:lnTo>
                  <a:lnTo>
                    <a:pt x="825" y="1276"/>
                  </a:lnTo>
                  <a:lnTo>
                    <a:pt x="835" y="1284"/>
                  </a:lnTo>
                  <a:lnTo>
                    <a:pt x="851" y="1286"/>
                  </a:lnTo>
                  <a:lnTo>
                    <a:pt x="865" y="1291"/>
                  </a:lnTo>
                  <a:lnTo>
                    <a:pt x="872" y="1298"/>
                  </a:lnTo>
                  <a:lnTo>
                    <a:pt x="884" y="1302"/>
                  </a:lnTo>
                  <a:lnTo>
                    <a:pt x="896" y="1305"/>
                  </a:lnTo>
                  <a:lnTo>
                    <a:pt x="910" y="1310"/>
                  </a:lnTo>
                  <a:lnTo>
                    <a:pt x="922" y="1319"/>
                  </a:lnTo>
                  <a:lnTo>
                    <a:pt x="943" y="1324"/>
                  </a:lnTo>
                  <a:lnTo>
                    <a:pt x="976" y="1326"/>
                  </a:lnTo>
                  <a:lnTo>
                    <a:pt x="1002" y="1331"/>
                  </a:lnTo>
                  <a:lnTo>
                    <a:pt x="1019" y="1343"/>
                  </a:lnTo>
                  <a:lnTo>
                    <a:pt x="1026" y="1345"/>
                  </a:lnTo>
                  <a:lnTo>
                    <a:pt x="1028" y="1345"/>
                  </a:lnTo>
                  <a:lnTo>
                    <a:pt x="1028" y="1343"/>
                  </a:lnTo>
                  <a:lnTo>
                    <a:pt x="1031" y="1340"/>
                  </a:lnTo>
                  <a:lnTo>
                    <a:pt x="1038" y="1336"/>
                  </a:lnTo>
                  <a:lnTo>
                    <a:pt x="1052" y="1333"/>
                  </a:lnTo>
                  <a:lnTo>
                    <a:pt x="1052" y="1324"/>
                  </a:lnTo>
                  <a:lnTo>
                    <a:pt x="1052" y="1321"/>
                  </a:lnTo>
                  <a:lnTo>
                    <a:pt x="1045" y="1319"/>
                  </a:lnTo>
                  <a:lnTo>
                    <a:pt x="1021" y="1279"/>
                  </a:lnTo>
                  <a:lnTo>
                    <a:pt x="1017" y="1269"/>
                  </a:lnTo>
                  <a:lnTo>
                    <a:pt x="1014" y="1243"/>
                  </a:lnTo>
                  <a:lnTo>
                    <a:pt x="1010" y="1234"/>
                  </a:lnTo>
                  <a:lnTo>
                    <a:pt x="1005" y="1215"/>
                  </a:lnTo>
                  <a:lnTo>
                    <a:pt x="1002" y="1208"/>
                  </a:lnTo>
                  <a:lnTo>
                    <a:pt x="1007" y="1198"/>
                  </a:lnTo>
                  <a:lnTo>
                    <a:pt x="1012" y="1189"/>
                  </a:lnTo>
                  <a:lnTo>
                    <a:pt x="1012" y="1182"/>
                  </a:lnTo>
                  <a:lnTo>
                    <a:pt x="1010" y="1175"/>
                  </a:lnTo>
                  <a:lnTo>
                    <a:pt x="986" y="1168"/>
                  </a:lnTo>
                  <a:lnTo>
                    <a:pt x="976" y="1146"/>
                  </a:lnTo>
                  <a:lnTo>
                    <a:pt x="986" y="1156"/>
                  </a:lnTo>
                  <a:lnTo>
                    <a:pt x="1005" y="1165"/>
                  </a:lnTo>
                  <a:lnTo>
                    <a:pt x="1010" y="1165"/>
                  </a:lnTo>
                  <a:lnTo>
                    <a:pt x="1014" y="1163"/>
                  </a:lnTo>
                  <a:lnTo>
                    <a:pt x="1021" y="1151"/>
                  </a:lnTo>
                  <a:lnTo>
                    <a:pt x="1031" y="1120"/>
                  </a:lnTo>
                  <a:lnTo>
                    <a:pt x="1014" y="1099"/>
                  </a:lnTo>
                  <a:lnTo>
                    <a:pt x="1017" y="1096"/>
                  </a:lnTo>
                  <a:lnTo>
                    <a:pt x="1021" y="1094"/>
                  </a:lnTo>
                  <a:lnTo>
                    <a:pt x="1033" y="1096"/>
                  </a:lnTo>
                  <a:lnTo>
                    <a:pt x="1043" y="1092"/>
                  </a:lnTo>
                  <a:lnTo>
                    <a:pt x="1054" y="1078"/>
                  </a:lnTo>
                  <a:lnTo>
                    <a:pt x="1059" y="1066"/>
                  </a:lnTo>
                  <a:lnTo>
                    <a:pt x="1045" y="1070"/>
                  </a:lnTo>
                  <a:lnTo>
                    <a:pt x="1045" y="1063"/>
                  </a:lnTo>
                  <a:lnTo>
                    <a:pt x="1045" y="1059"/>
                  </a:lnTo>
                  <a:lnTo>
                    <a:pt x="1050" y="1056"/>
                  </a:lnTo>
                  <a:lnTo>
                    <a:pt x="1059" y="1056"/>
                  </a:lnTo>
                  <a:lnTo>
                    <a:pt x="1066" y="1052"/>
                  </a:lnTo>
                  <a:lnTo>
                    <a:pt x="1069" y="1049"/>
                  </a:lnTo>
                  <a:lnTo>
                    <a:pt x="1071" y="1054"/>
                  </a:lnTo>
                  <a:lnTo>
                    <a:pt x="1073" y="1056"/>
                  </a:lnTo>
                  <a:lnTo>
                    <a:pt x="1080" y="1052"/>
                  </a:lnTo>
                  <a:lnTo>
                    <a:pt x="1083" y="1049"/>
                  </a:lnTo>
                  <a:lnTo>
                    <a:pt x="1085" y="1035"/>
                  </a:lnTo>
                  <a:lnTo>
                    <a:pt x="1085" y="1023"/>
                  </a:lnTo>
                  <a:lnTo>
                    <a:pt x="1097" y="1033"/>
                  </a:lnTo>
                  <a:lnTo>
                    <a:pt x="1111" y="1028"/>
                  </a:lnTo>
                  <a:lnTo>
                    <a:pt x="1118" y="1023"/>
                  </a:lnTo>
                  <a:lnTo>
                    <a:pt x="1125" y="1016"/>
                  </a:lnTo>
                  <a:lnTo>
                    <a:pt x="1121" y="1014"/>
                  </a:lnTo>
                  <a:lnTo>
                    <a:pt x="1114" y="1014"/>
                  </a:lnTo>
                  <a:lnTo>
                    <a:pt x="1099" y="985"/>
                  </a:lnTo>
                  <a:lnTo>
                    <a:pt x="1104" y="983"/>
                  </a:lnTo>
                  <a:lnTo>
                    <a:pt x="1107" y="985"/>
                  </a:lnTo>
                  <a:lnTo>
                    <a:pt x="1109" y="988"/>
                  </a:lnTo>
                  <a:lnTo>
                    <a:pt x="1114" y="992"/>
                  </a:lnTo>
                  <a:lnTo>
                    <a:pt x="1123" y="999"/>
                  </a:lnTo>
                  <a:lnTo>
                    <a:pt x="1130" y="995"/>
                  </a:lnTo>
                  <a:lnTo>
                    <a:pt x="1130" y="990"/>
                  </a:lnTo>
                  <a:lnTo>
                    <a:pt x="1142" y="990"/>
                  </a:lnTo>
                  <a:lnTo>
                    <a:pt x="1161" y="995"/>
                  </a:lnTo>
                  <a:lnTo>
                    <a:pt x="1170" y="992"/>
                  </a:lnTo>
                  <a:lnTo>
                    <a:pt x="1159" y="1002"/>
                  </a:lnTo>
                  <a:lnTo>
                    <a:pt x="1147" y="1011"/>
                  </a:lnTo>
                  <a:lnTo>
                    <a:pt x="1154" y="1009"/>
                  </a:lnTo>
                  <a:lnTo>
                    <a:pt x="1170" y="997"/>
                  </a:lnTo>
                  <a:lnTo>
                    <a:pt x="1189" y="990"/>
                  </a:lnTo>
                  <a:lnTo>
                    <a:pt x="1203" y="980"/>
                  </a:lnTo>
                  <a:lnTo>
                    <a:pt x="1211" y="976"/>
                  </a:lnTo>
                  <a:lnTo>
                    <a:pt x="1241" y="954"/>
                  </a:lnTo>
                  <a:lnTo>
                    <a:pt x="1253" y="947"/>
                  </a:lnTo>
                  <a:lnTo>
                    <a:pt x="1265" y="931"/>
                  </a:lnTo>
                  <a:lnTo>
                    <a:pt x="1267" y="919"/>
                  </a:lnTo>
                  <a:lnTo>
                    <a:pt x="1279" y="907"/>
                  </a:lnTo>
                  <a:lnTo>
                    <a:pt x="1293" y="893"/>
                  </a:lnTo>
                  <a:lnTo>
                    <a:pt x="1286" y="881"/>
                  </a:lnTo>
                  <a:lnTo>
                    <a:pt x="1282" y="874"/>
                  </a:lnTo>
                  <a:lnTo>
                    <a:pt x="1277" y="853"/>
                  </a:lnTo>
                  <a:lnTo>
                    <a:pt x="1282" y="850"/>
                  </a:lnTo>
                  <a:lnTo>
                    <a:pt x="1286" y="855"/>
                  </a:lnTo>
                  <a:lnTo>
                    <a:pt x="1291" y="855"/>
                  </a:lnTo>
                  <a:lnTo>
                    <a:pt x="1298" y="843"/>
                  </a:lnTo>
                  <a:lnTo>
                    <a:pt x="1308" y="843"/>
                  </a:lnTo>
                  <a:lnTo>
                    <a:pt x="1310" y="855"/>
                  </a:lnTo>
                  <a:lnTo>
                    <a:pt x="1305" y="869"/>
                  </a:lnTo>
                  <a:lnTo>
                    <a:pt x="1310" y="872"/>
                  </a:lnTo>
                  <a:lnTo>
                    <a:pt x="1324" y="867"/>
                  </a:lnTo>
                  <a:lnTo>
                    <a:pt x="1334" y="867"/>
                  </a:lnTo>
                  <a:lnTo>
                    <a:pt x="1308" y="886"/>
                  </a:lnTo>
                  <a:lnTo>
                    <a:pt x="1308" y="891"/>
                  </a:lnTo>
                  <a:lnTo>
                    <a:pt x="1326" y="876"/>
                  </a:lnTo>
                  <a:lnTo>
                    <a:pt x="1379" y="850"/>
                  </a:lnTo>
                  <a:lnTo>
                    <a:pt x="1402" y="846"/>
                  </a:lnTo>
                  <a:lnTo>
                    <a:pt x="1402" y="841"/>
                  </a:lnTo>
                  <a:lnTo>
                    <a:pt x="1395" y="829"/>
                  </a:lnTo>
                  <a:lnTo>
                    <a:pt x="1405" y="808"/>
                  </a:lnTo>
                  <a:lnTo>
                    <a:pt x="1412" y="808"/>
                  </a:lnTo>
                  <a:lnTo>
                    <a:pt x="1416" y="796"/>
                  </a:lnTo>
                  <a:lnTo>
                    <a:pt x="1419" y="791"/>
                  </a:lnTo>
                  <a:lnTo>
                    <a:pt x="1416" y="770"/>
                  </a:lnTo>
                  <a:lnTo>
                    <a:pt x="1412" y="763"/>
                  </a:lnTo>
                  <a:lnTo>
                    <a:pt x="1412" y="758"/>
                  </a:lnTo>
                  <a:lnTo>
                    <a:pt x="1416" y="746"/>
                  </a:lnTo>
                  <a:lnTo>
                    <a:pt x="1414" y="734"/>
                  </a:lnTo>
                  <a:lnTo>
                    <a:pt x="1419" y="720"/>
                  </a:lnTo>
                  <a:lnTo>
                    <a:pt x="1423" y="713"/>
                  </a:lnTo>
                  <a:lnTo>
                    <a:pt x="1428" y="699"/>
                  </a:lnTo>
                  <a:lnTo>
                    <a:pt x="1428" y="692"/>
                  </a:lnTo>
                  <a:lnTo>
                    <a:pt x="1431" y="685"/>
                  </a:lnTo>
                  <a:lnTo>
                    <a:pt x="1428" y="677"/>
                  </a:lnTo>
                  <a:lnTo>
                    <a:pt x="1431" y="670"/>
                  </a:lnTo>
                  <a:close/>
                </a:path>
              </a:pathLst>
            </a:custGeom>
            <a:solidFill>
              <a:schemeClr val="bg1"/>
            </a:solidFill>
            <a:ln w="6350">
              <a:solidFill>
                <a:srgbClr val="3769FF"/>
              </a:solidFill>
              <a:round/>
              <a:headEnd/>
              <a:tailEnd/>
            </a:ln>
          </p:spPr>
          <p:txBody>
            <a:bodyPr lIns="447939" bIns="191974"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23" name="Oklahoma">
              <a:extLst>
                <a:ext uri="{FF2B5EF4-FFF2-40B4-BE49-F238E27FC236}">
                  <a16:creationId xmlns:a16="http://schemas.microsoft.com/office/drawing/2014/main" id="{206F7C18-B8E4-17C5-FACE-EC2B5794C0BE}"/>
                </a:ext>
              </a:extLst>
            </p:cNvPr>
            <p:cNvSpPr>
              <a:spLocks noChangeAspect="1"/>
            </p:cNvSpPr>
            <p:nvPr/>
          </p:nvSpPr>
          <p:spPr bwMode="gray">
            <a:xfrm>
              <a:off x="6480584" y="4160267"/>
              <a:ext cx="1277831" cy="645636"/>
            </a:xfrm>
            <a:custGeom>
              <a:avLst/>
              <a:gdLst/>
              <a:ahLst/>
              <a:cxnLst>
                <a:cxn ang="0">
                  <a:pos x="865" y="97"/>
                </a:cxn>
                <a:cxn ang="0">
                  <a:pos x="879" y="168"/>
                </a:cxn>
                <a:cxn ang="0">
                  <a:pos x="886" y="230"/>
                </a:cxn>
                <a:cxn ang="0">
                  <a:pos x="889" y="284"/>
                </a:cxn>
                <a:cxn ang="0">
                  <a:pos x="891" y="341"/>
                </a:cxn>
                <a:cxn ang="0">
                  <a:pos x="894" y="395"/>
                </a:cxn>
                <a:cxn ang="0">
                  <a:pos x="863" y="414"/>
                </a:cxn>
                <a:cxn ang="0">
                  <a:pos x="816" y="388"/>
                </a:cxn>
                <a:cxn ang="0">
                  <a:pos x="792" y="400"/>
                </a:cxn>
                <a:cxn ang="0">
                  <a:pos x="775" y="393"/>
                </a:cxn>
                <a:cxn ang="0">
                  <a:pos x="747" y="405"/>
                </a:cxn>
                <a:cxn ang="0">
                  <a:pos x="702" y="419"/>
                </a:cxn>
                <a:cxn ang="0">
                  <a:pos x="681" y="417"/>
                </a:cxn>
                <a:cxn ang="0">
                  <a:pos x="666" y="402"/>
                </a:cxn>
                <a:cxn ang="0">
                  <a:pos x="652" y="410"/>
                </a:cxn>
                <a:cxn ang="0">
                  <a:pos x="633" y="398"/>
                </a:cxn>
                <a:cxn ang="0">
                  <a:pos x="619" y="410"/>
                </a:cxn>
                <a:cxn ang="0">
                  <a:pos x="612" y="426"/>
                </a:cxn>
                <a:cxn ang="0">
                  <a:pos x="607" y="410"/>
                </a:cxn>
                <a:cxn ang="0">
                  <a:pos x="593" y="410"/>
                </a:cxn>
                <a:cxn ang="0">
                  <a:pos x="574" y="407"/>
                </a:cxn>
                <a:cxn ang="0">
                  <a:pos x="558" y="395"/>
                </a:cxn>
                <a:cxn ang="0">
                  <a:pos x="536" y="410"/>
                </a:cxn>
                <a:cxn ang="0">
                  <a:pos x="525" y="398"/>
                </a:cxn>
                <a:cxn ang="0">
                  <a:pos x="508" y="376"/>
                </a:cxn>
                <a:cxn ang="0">
                  <a:pos x="473" y="386"/>
                </a:cxn>
                <a:cxn ang="0">
                  <a:pos x="435" y="376"/>
                </a:cxn>
                <a:cxn ang="0">
                  <a:pos x="394" y="367"/>
                </a:cxn>
                <a:cxn ang="0">
                  <a:pos x="376" y="339"/>
                </a:cxn>
                <a:cxn ang="0">
                  <a:pos x="368" y="348"/>
                </a:cxn>
                <a:cxn ang="0">
                  <a:pos x="321" y="329"/>
                </a:cxn>
                <a:cxn ang="0">
                  <a:pos x="307" y="294"/>
                </a:cxn>
                <a:cxn ang="0">
                  <a:pos x="307" y="232"/>
                </a:cxn>
                <a:cxn ang="0">
                  <a:pos x="307" y="170"/>
                </a:cxn>
                <a:cxn ang="0">
                  <a:pos x="307" y="111"/>
                </a:cxn>
                <a:cxn ang="0">
                  <a:pos x="269" y="80"/>
                </a:cxn>
                <a:cxn ang="0">
                  <a:pos x="191" y="78"/>
                </a:cxn>
                <a:cxn ang="0">
                  <a:pos x="115" y="78"/>
                </a:cxn>
                <a:cxn ang="0">
                  <a:pos x="40" y="76"/>
                </a:cxn>
                <a:cxn ang="0">
                  <a:pos x="2" y="43"/>
                </a:cxn>
                <a:cxn ang="0">
                  <a:pos x="52" y="12"/>
                </a:cxn>
                <a:cxn ang="0">
                  <a:pos x="151" y="14"/>
                </a:cxn>
                <a:cxn ang="0">
                  <a:pos x="243" y="17"/>
                </a:cxn>
                <a:cxn ang="0">
                  <a:pos x="338" y="17"/>
                </a:cxn>
                <a:cxn ang="0">
                  <a:pos x="432" y="17"/>
                </a:cxn>
                <a:cxn ang="0">
                  <a:pos x="527" y="14"/>
                </a:cxn>
                <a:cxn ang="0">
                  <a:pos x="622" y="12"/>
                </a:cxn>
                <a:cxn ang="0">
                  <a:pos x="714" y="7"/>
                </a:cxn>
                <a:cxn ang="0">
                  <a:pos x="808" y="2"/>
                </a:cxn>
                <a:cxn ang="0">
                  <a:pos x="858" y="31"/>
                </a:cxn>
              </a:cxnLst>
              <a:rect l="0" t="0" r="r" b="b"/>
              <a:pathLst>
                <a:path w="894" h="426">
                  <a:moveTo>
                    <a:pt x="858" y="47"/>
                  </a:moveTo>
                  <a:lnTo>
                    <a:pt x="858" y="62"/>
                  </a:lnTo>
                  <a:lnTo>
                    <a:pt x="863" y="80"/>
                  </a:lnTo>
                  <a:lnTo>
                    <a:pt x="865" y="97"/>
                  </a:lnTo>
                  <a:lnTo>
                    <a:pt x="870" y="116"/>
                  </a:lnTo>
                  <a:lnTo>
                    <a:pt x="872" y="133"/>
                  </a:lnTo>
                  <a:lnTo>
                    <a:pt x="875" y="149"/>
                  </a:lnTo>
                  <a:lnTo>
                    <a:pt x="879" y="168"/>
                  </a:lnTo>
                  <a:lnTo>
                    <a:pt x="882" y="185"/>
                  </a:lnTo>
                  <a:lnTo>
                    <a:pt x="886" y="201"/>
                  </a:lnTo>
                  <a:lnTo>
                    <a:pt x="886" y="215"/>
                  </a:lnTo>
                  <a:lnTo>
                    <a:pt x="886" y="230"/>
                  </a:lnTo>
                  <a:lnTo>
                    <a:pt x="886" y="244"/>
                  </a:lnTo>
                  <a:lnTo>
                    <a:pt x="889" y="258"/>
                  </a:lnTo>
                  <a:lnTo>
                    <a:pt x="889" y="272"/>
                  </a:lnTo>
                  <a:lnTo>
                    <a:pt x="889" y="284"/>
                  </a:lnTo>
                  <a:lnTo>
                    <a:pt x="889" y="298"/>
                  </a:lnTo>
                  <a:lnTo>
                    <a:pt x="891" y="312"/>
                  </a:lnTo>
                  <a:lnTo>
                    <a:pt x="891" y="327"/>
                  </a:lnTo>
                  <a:lnTo>
                    <a:pt x="891" y="341"/>
                  </a:lnTo>
                  <a:lnTo>
                    <a:pt x="891" y="355"/>
                  </a:lnTo>
                  <a:lnTo>
                    <a:pt x="891" y="367"/>
                  </a:lnTo>
                  <a:lnTo>
                    <a:pt x="894" y="381"/>
                  </a:lnTo>
                  <a:lnTo>
                    <a:pt x="894" y="395"/>
                  </a:lnTo>
                  <a:lnTo>
                    <a:pt x="894" y="410"/>
                  </a:lnTo>
                  <a:lnTo>
                    <a:pt x="894" y="424"/>
                  </a:lnTo>
                  <a:lnTo>
                    <a:pt x="870" y="419"/>
                  </a:lnTo>
                  <a:lnTo>
                    <a:pt x="863" y="414"/>
                  </a:lnTo>
                  <a:lnTo>
                    <a:pt x="853" y="410"/>
                  </a:lnTo>
                  <a:lnTo>
                    <a:pt x="842" y="400"/>
                  </a:lnTo>
                  <a:lnTo>
                    <a:pt x="823" y="391"/>
                  </a:lnTo>
                  <a:lnTo>
                    <a:pt x="816" y="388"/>
                  </a:lnTo>
                  <a:lnTo>
                    <a:pt x="813" y="388"/>
                  </a:lnTo>
                  <a:lnTo>
                    <a:pt x="808" y="395"/>
                  </a:lnTo>
                  <a:lnTo>
                    <a:pt x="799" y="400"/>
                  </a:lnTo>
                  <a:lnTo>
                    <a:pt x="792" y="400"/>
                  </a:lnTo>
                  <a:lnTo>
                    <a:pt x="782" y="400"/>
                  </a:lnTo>
                  <a:lnTo>
                    <a:pt x="780" y="398"/>
                  </a:lnTo>
                  <a:lnTo>
                    <a:pt x="778" y="395"/>
                  </a:lnTo>
                  <a:lnTo>
                    <a:pt x="775" y="393"/>
                  </a:lnTo>
                  <a:lnTo>
                    <a:pt x="771" y="393"/>
                  </a:lnTo>
                  <a:lnTo>
                    <a:pt x="756" y="400"/>
                  </a:lnTo>
                  <a:lnTo>
                    <a:pt x="754" y="402"/>
                  </a:lnTo>
                  <a:lnTo>
                    <a:pt x="747" y="405"/>
                  </a:lnTo>
                  <a:lnTo>
                    <a:pt x="737" y="402"/>
                  </a:lnTo>
                  <a:lnTo>
                    <a:pt x="719" y="410"/>
                  </a:lnTo>
                  <a:lnTo>
                    <a:pt x="711" y="417"/>
                  </a:lnTo>
                  <a:lnTo>
                    <a:pt x="702" y="419"/>
                  </a:lnTo>
                  <a:lnTo>
                    <a:pt x="700" y="426"/>
                  </a:lnTo>
                  <a:lnTo>
                    <a:pt x="697" y="424"/>
                  </a:lnTo>
                  <a:lnTo>
                    <a:pt x="688" y="417"/>
                  </a:lnTo>
                  <a:lnTo>
                    <a:pt x="681" y="417"/>
                  </a:lnTo>
                  <a:lnTo>
                    <a:pt x="669" y="410"/>
                  </a:lnTo>
                  <a:lnTo>
                    <a:pt x="669" y="402"/>
                  </a:lnTo>
                  <a:lnTo>
                    <a:pt x="666" y="402"/>
                  </a:lnTo>
                  <a:lnTo>
                    <a:pt x="666" y="402"/>
                  </a:lnTo>
                  <a:lnTo>
                    <a:pt x="664" y="402"/>
                  </a:lnTo>
                  <a:lnTo>
                    <a:pt x="659" y="407"/>
                  </a:lnTo>
                  <a:lnTo>
                    <a:pt x="655" y="410"/>
                  </a:lnTo>
                  <a:lnTo>
                    <a:pt x="652" y="410"/>
                  </a:lnTo>
                  <a:lnTo>
                    <a:pt x="643" y="405"/>
                  </a:lnTo>
                  <a:lnTo>
                    <a:pt x="638" y="400"/>
                  </a:lnTo>
                  <a:lnTo>
                    <a:pt x="636" y="398"/>
                  </a:lnTo>
                  <a:lnTo>
                    <a:pt x="633" y="398"/>
                  </a:lnTo>
                  <a:lnTo>
                    <a:pt x="629" y="400"/>
                  </a:lnTo>
                  <a:lnTo>
                    <a:pt x="626" y="407"/>
                  </a:lnTo>
                  <a:lnTo>
                    <a:pt x="624" y="410"/>
                  </a:lnTo>
                  <a:lnTo>
                    <a:pt x="619" y="410"/>
                  </a:lnTo>
                  <a:lnTo>
                    <a:pt x="619" y="414"/>
                  </a:lnTo>
                  <a:lnTo>
                    <a:pt x="617" y="424"/>
                  </a:lnTo>
                  <a:lnTo>
                    <a:pt x="614" y="426"/>
                  </a:lnTo>
                  <a:lnTo>
                    <a:pt x="612" y="426"/>
                  </a:lnTo>
                  <a:lnTo>
                    <a:pt x="607" y="424"/>
                  </a:lnTo>
                  <a:lnTo>
                    <a:pt x="605" y="419"/>
                  </a:lnTo>
                  <a:lnTo>
                    <a:pt x="605" y="417"/>
                  </a:lnTo>
                  <a:lnTo>
                    <a:pt x="607" y="410"/>
                  </a:lnTo>
                  <a:lnTo>
                    <a:pt x="605" y="407"/>
                  </a:lnTo>
                  <a:lnTo>
                    <a:pt x="603" y="405"/>
                  </a:lnTo>
                  <a:lnTo>
                    <a:pt x="598" y="410"/>
                  </a:lnTo>
                  <a:lnTo>
                    <a:pt x="593" y="410"/>
                  </a:lnTo>
                  <a:lnTo>
                    <a:pt x="588" y="414"/>
                  </a:lnTo>
                  <a:lnTo>
                    <a:pt x="584" y="414"/>
                  </a:lnTo>
                  <a:lnTo>
                    <a:pt x="581" y="414"/>
                  </a:lnTo>
                  <a:lnTo>
                    <a:pt x="574" y="407"/>
                  </a:lnTo>
                  <a:lnTo>
                    <a:pt x="565" y="405"/>
                  </a:lnTo>
                  <a:lnTo>
                    <a:pt x="562" y="398"/>
                  </a:lnTo>
                  <a:lnTo>
                    <a:pt x="560" y="395"/>
                  </a:lnTo>
                  <a:lnTo>
                    <a:pt x="558" y="395"/>
                  </a:lnTo>
                  <a:lnTo>
                    <a:pt x="555" y="395"/>
                  </a:lnTo>
                  <a:lnTo>
                    <a:pt x="553" y="398"/>
                  </a:lnTo>
                  <a:lnTo>
                    <a:pt x="541" y="407"/>
                  </a:lnTo>
                  <a:lnTo>
                    <a:pt x="536" y="410"/>
                  </a:lnTo>
                  <a:lnTo>
                    <a:pt x="532" y="412"/>
                  </a:lnTo>
                  <a:lnTo>
                    <a:pt x="529" y="410"/>
                  </a:lnTo>
                  <a:lnTo>
                    <a:pt x="525" y="407"/>
                  </a:lnTo>
                  <a:lnTo>
                    <a:pt x="525" y="398"/>
                  </a:lnTo>
                  <a:lnTo>
                    <a:pt x="522" y="395"/>
                  </a:lnTo>
                  <a:lnTo>
                    <a:pt x="513" y="391"/>
                  </a:lnTo>
                  <a:lnTo>
                    <a:pt x="510" y="383"/>
                  </a:lnTo>
                  <a:lnTo>
                    <a:pt x="508" y="376"/>
                  </a:lnTo>
                  <a:lnTo>
                    <a:pt x="496" y="379"/>
                  </a:lnTo>
                  <a:lnTo>
                    <a:pt x="482" y="379"/>
                  </a:lnTo>
                  <a:lnTo>
                    <a:pt x="475" y="383"/>
                  </a:lnTo>
                  <a:lnTo>
                    <a:pt x="473" y="386"/>
                  </a:lnTo>
                  <a:lnTo>
                    <a:pt x="468" y="383"/>
                  </a:lnTo>
                  <a:lnTo>
                    <a:pt x="456" y="376"/>
                  </a:lnTo>
                  <a:lnTo>
                    <a:pt x="442" y="379"/>
                  </a:lnTo>
                  <a:lnTo>
                    <a:pt x="435" y="376"/>
                  </a:lnTo>
                  <a:lnTo>
                    <a:pt x="416" y="369"/>
                  </a:lnTo>
                  <a:lnTo>
                    <a:pt x="402" y="369"/>
                  </a:lnTo>
                  <a:lnTo>
                    <a:pt x="397" y="369"/>
                  </a:lnTo>
                  <a:lnTo>
                    <a:pt x="394" y="367"/>
                  </a:lnTo>
                  <a:lnTo>
                    <a:pt x="392" y="357"/>
                  </a:lnTo>
                  <a:lnTo>
                    <a:pt x="387" y="348"/>
                  </a:lnTo>
                  <a:lnTo>
                    <a:pt x="385" y="346"/>
                  </a:lnTo>
                  <a:lnTo>
                    <a:pt x="376" y="339"/>
                  </a:lnTo>
                  <a:lnTo>
                    <a:pt x="373" y="339"/>
                  </a:lnTo>
                  <a:lnTo>
                    <a:pt x="373" y="341"/>
                  </a:lnTo>
                  <a:lnTo>
                    <a:pt x="371" y="348"/>
                  </a:lnTo>
                  <a:lnTo>
                    <a:pt x="368" y="348"/>
                  </a:lnTo>
                  <a:lnTo>
                    <a:pt x="357" y="346"/>
                  </a:lnTo>
                  <a:lnTo>
                    <a:pt x="347" y="348"/>
                  </a:lnTo>
                  <a:lnTo>
                    <a:pt x="340" y="346"/>
                  </a:lnTo>
                  <a:lnTo>
                    <a:pt x="321" y="329"/>
                  </a:lnTo>
                  <a:lnTo>
                    <a:pt x="314" y="324"/>
                  </a:lnTo>
                  <a:lnTo>
                    <a:pt x="307" y="322"/>
                  </a:lnTo>
                  <a:lnTo>
                    <a:pt x="307" y="308"/>
                  </a:lnTo>
                  <a:lnTo>
                    <a:pt x="307" y="294"/>
                  </a:lnTo>
                  <a:lnTo>
                    <a:pt x="307" y="277"/>
                  </a:lnTo>
                  <a:lnTo>
                    <a:pt x="307" y="263"/>
                  </a:lnTo>
                  <a:lnTo>
                    <a:pt x="307" y="246"/>
                  </a:lnTo>
                  <a:lnTo>
                    <a:pt x="307" y="232"/>
                  </a:lnTo>
                  <a:lnTo>
                    <a:pt x="307" y="218"/>
                  </a:lnTo>
                  <a:lnTo>
                    <a:pt x="307" y="201"/>
                  </a:lnTo>
                  <a:lnTo>
                    <a:pt x="307" y="187"/>
                  </a:lnTo>
                  <a:lnTo>
                    <a:pt x="307" y="170"/>
                  </a:lnTo>
                  <a:lnTo>
                    <a:pt x="307" y="156"/>
                  </a:lnTo>
                  <a:lnTo>
                    <a:pt x="307" y="140"/>
                  </a:lnTo>
                  <a:lnTo>
                    <a:pt x="307" y="125"/>
                  </a:lnTo>
                  <a:lnTo>
                    <a:pt x="307" y="111"/>
                  </a:lnTo>
                  <a:lnTo>
                    <a:pt x="307" y="95"/>
                  </a:lnTo>
                  <a:lnTo>
                    <a:pt x="307" y="80"/>
                  </a:lnTo>
                  <a:lnTo>
                    <a:pt x="288" y="80"/>
                  </a:lnTo>
                  <a:lnTo>
                    <a:pt x="269" y="80"/>
                  </a:lnTo>
                  <a:lnTo>
                    <a:pt x="250" y="80"/>
                  </a:lnTo>
                  <a:lnTo>
                    <a:pt x="231" y="80"/>
                  </a:lnTo>
                  <a:lnTo>
                    <a:pt x="212" y="80"/>
                  </a:lnTo>
                  <a:lnTo>
                    <a:pt x="191" y="78"/>
                  </a:lnTo>
                  <a:lnTo>
                    <a:pt x="172" y="78"/>
                  </a:lnTo>
                  <a:lnTo>
                    <a:pt x="153" y="78"/>
                  </a:lnTo>
                  <a:lnTo>
                    <a:pt x="134" y="78"/>
                  </a:lnTo>
                  <a:lnTo>
                    <a:pt x="115" y="78"/>
                  </a:lnTo>
                  <a:lnTo>
                    <a:pt x="96" y="78"/>
                  </a:lnTo>
                  <a:lnTo>
                    <a:pt x="78" y="76"/>
                  </a:lnTo>
                  <a:lnTo>
                    <a:pt x="59" y="76"/>
                  </a:lnTo>
                  <a:lnTo>
                    <a:pt x="40" y="76"/>
                  </a:lnTo>
                  <a:lnTo>
                    <a:pt x="18" y="76"/>
                  </a:lnTo>
                  <a:lnTo>
                    <a:pt x="0" y="73"/>
                  </a:lnTo>
                  <a:lnTo>
                    <a:pt x="2" y="59"/>
                  </a:lnTo>
                  <a:lnTo>
                    <a:pt x="2" y="43"/>
                  </a:lnTo>
                  <a:lnTo>
                    <a:pt x="2" y="26"/>
                  </a:lnTo>
                  <a:lnTo>
                    <a:pt x="2" y="12"/>
                  </a:lnTo>
                  <a:lnTo>
                    <a:pt x="28" y="12"/>
                  </a:lnTo>
                  <a:lnTo>
                    <a:pt x="52" y="12"/>
                  </a:lnTo>
                  <a:lnTo>
                    <a:pt x="78" y="14"/>
                  </a:lnTo>
                  <a:lnTo>
                    <a:pt x="104" y="14"/>
                  </a:lnTo>
                  <a:lnTo>
                    <a:pt x="127" y="14"/>
                  </a:lnTo>
                  <a:lnTo>
                    <a:pt x="151" y="14"/>
                  </a:lnTo>
                  <a:lnTo>
                    <a:pt x="175" y="17"/>
                  </a:lnTo>
                  <a:lnTo>
                    <a:pt x="196" y="17"/>
                  </a:lnTo>
                  <a:lnTo>
                    <a:pt x="219" y="17"/>
                  </a:lnTo>
                  <a:lnTo>
                    <a:pt x="243" y="17"/>
                  </a:lnTo>
                  <a:lnTo>
                    <a:pt x="267" y="17"/>
                  </a:lnTo>
                  <a:lnTo>
                    <a:pt x="290" y="17"/>
                  </a:lnTo>
                  <a:lnTo>
                    <a:pt x="314" y="17"/>
                  </a:lnTo>
                  <a:lnTo>
                    <a:pt x="338" y="17"/>
                  </a:lnTo>
                  <a:lnTo>
                    <a:pt x="361" y="17"/>
                  </a:lnTo>
                  <a:lnTo>
                    <a:pt x="385" y="17"/>
                  </a:lnTo>
                  <a:lnTo>
                    <a:pt x="409" y="17"/>
                  </a:lnTo>
                  <a:lnTo>
                    <a:pt x="432" y="17"/>
                  </a:lnTo>
                  <a:lnTo>
                    <a:pt x="456" y="14"/>
                  </a:lnTo>
                  <a:lnTo>
                    <a:pt x="480" y="14"/>
                  </a:lnTo>
                  <a:lnTo>
                    <a:pt x="503" y="14"/>
                  </a:lnTo>
                  <a:lnTo>
                    <a:pt x="527" y="14"/>
                  </a:lnTo>
                  <a:lnTo>
                    <a:pt x="551" y="14"/>
                  </a:lnTo>
                  <a:lnTo>
                    <a:pt x="574" y="12"/>
                  </a:lnTo>
                  <a:lnTo>
                    <a:pt x="598" y="12"/>
                  </a:lnTo>
                  <a:lnTo>
                    <a:pt x="622" y="12"/>
                  </a:lnTo>
                  <a:lnTo>
                    <a:pt x="643" y="9"/>
                  </a:lnTo>
                  <a:lnTo>
                    <a:pt x="666" y="9"/>
                  </a:lnTo>
                  <a:lnTo>
                    <a:pt x="690" y="7"/>
                  </a:lnTo>
                  <a:lnTo>
                    <a:pt x="714" y="7"/>
                  </a:lnTo>
                  <a:lnTo>
                    <a:pt x="737" y="5"/>
                  </a:lnTo>
                  <a:lnTo>
                    <a:pt x="761" y="5"/>
                  </a:lnTo>
                  <a:lnTo>
                    <a:pt x="785" y="2"/>
                  </a:lnTo>
                  <a:lnTo>
                    <a:pt x="808" y="2"/>
                  </a:lnTo>
                  <a:lnTo>
                    <a:pt x="832" y="0"/>
                  </a:lnTo>
                  <a:lnTo>
                    <a:pt x="856" y="0"/>
                  </a:lnTo>
                  <a:lnTo>
                    <a:pt x="856" y="14"/>
                  </a:lnTo>
                  <a:lnTo>
                    <a:pt x="858" y="31"/>
                  </a:lnTo>
                  <a:lnTo>
                    <a:pt x="858" y="47"/>
                  </a:lnTo>
                  <a:close/>
                </a:path>
              </a:pathLst>
            </a:custGeom>
            <a:solidFill>
              <a:schemeClr val="bg1"/>
            </a:solidFill>
            <a:ln w="6350">
              <a:solidFill>
                <a:srgbClr val="3769FF"/>
              </a:solidFill>
              <a:round/>
              <a:headEnd/>
              <a:tailEnd/>
            </a:ln>
          </p:spPr>
          <p:txBody>
            <a:bodyPr lIns="521072" bIns="182832"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24" name="Nevada">
              <a:extLst>
                <a:ext uri="{FF2B5EF4-FFF2-40B4-BE49-F238E27FC236}">
                  <a16:creationId xmlns:a16="http://schemas.microsoft.com/office/drawing/2014/main" id="{89803ADD-2E38-ADD2-C910-39A4DDA1C91F}"/>
                </a:ext>
              </a:extLst>
            </p:cNvPr>
            <p:cNvSpPr>
              <a:spLocks noChangeAspect="1"/>
            </p:cNvSpPr>
            <p:nvPr/>
          </p:nvSpPr>
          <p:spPr bwMode="gray">
            <a:xfrm>
              <a:off x="4123602" y="2872023"/>
              <a:ext cx="909061" cy="1500423"/>
            </a:xfrm>
            <a:custGeom>
              <a:avLst/>
              <a:gdLst/>
              <a:ahLst/>
              <a:cxnLst>
                <a:cxn ang="0">
                  <a:pos x="508" y="862"/>
                </a:cxn>
                <a:cxn ang="0">
                  <a:pos x="497" y="867"/>
                </a:cxn>
                <a:cxn ang="0">
                  <a:pos x="490" y="852"/>
                </a:cxn>
                <a:cxn ang="0">
                  <a:pos x="471" y="845"/>
                </a:cxn>
                <a:cxn ang="0">
                  <a:pos x="454" y="848"/>
                </a:cxn>
                <a:cxn ang="0">
                  <a:pos x="445" y="859"/>
                </a:cxn>
                <a:cxn ang="0">
                  <a:pos x="449" y="871"/>
                </a:cxn>
                <a:cxn ang="0">
                  <a:pos x="447" y="895"/>
                </a:cxn>
                <a:cxn ang="0">
                  <a:pos x="447" y="909"/>
                </a:cxn>
                <a:cxn ang="0">
                  <a:pos x="445" y="928"/>
                </a:cxn>
                <a:cxn ang="0">
                  <a:pos x="438" y="990"/>
                </a:cxn>
                <a:cxn ang="0">
                  <a:pos x="414" y="959"/>
                </a:cxn>
                <a:cxn ang="0">
                  <a:pos x="371" y="900"/>
                </a:cxn>
                <a:cxn ang="0">
                  <a:pos x="329" y="841"/>
                </a:cxn>
                <a:cxn ang="0">
                  <a:pos x="286" y="779"/>
                </a:cxn>
                <a:cxn ang="0">
                  <a:pos x="251" y="729"/>
                </a:cxn>
                <a:cxn ang="0">
                  <a:pos x="220" y="687"/>
                </a:cxn>
                <a:cxn ang="0">
                  <a:pos x="189" y="644"/>
                </a:cxn>
                <a:cxn ang="0">
                  <a:pos x="161" y="601"/>
                </a:cxn>
                <a:cxn ang="0">
                  <a:pos x="128" y="556"/>
                </a:cxn>
                <a:cxn ang="0">
                  <a:pos x="90" y="504"/>
                </a:cxn>
                <a:cxn ang="0">
                  <a:pos x="54" y="452"/>
                </a:cxn>
                <a:cxn ang="0">
                  <a:pos x="19" y="400"/>
                </a:cxn>
                <a:cxn ang="0">
                  <a:pos x="7" y="350"/>
                </a:cxn>
                <a:cxn ang="0">
                  <a:pos x="17" y="305"/>
                </a:cxn>
                <a:cxn ang="0">
                  <a:pos x="28" y="258"/>
                </a:cxn>
                <a:cxn ang="0">
                  <a:pos x="38" y="211"/>
                </a:cxn>
                <a:cxn ang="0">
                  <a:pos x="50" y="163"/>
                </a:cxn>
                <a:cxn ang="0">
                  <a:pos x="61" y="118"/>
                </a:cxn>
                <a:cxn ang="0">
                  <a:pos x="73" y="71"/>
                </a:cxn>
                <a:cxn ang="0">
                  <a:pos x="83" y="24"/>
                </a:cxn>
                <a:cxn ang="0">
                  <a:pos x="123" y="10"/>
                </a:cxn>
                <a:cxn ang="0">
                  <a:pos x="192" y="26"/>
                </a:cxn>
                <a:cxn ang="0">
                  <a:pos x="260" y="43"/>
                </a:cxn>
                <a:cxn ang="0">
                  <a:pos x="329" y="57"/>
                </a:cxn>
                <a:cxn ang="0">
                  <a:pos x="397" y="71"/>
                </a:cxn>
                <a:cxn ang="0">
                  <a:pos x="466" y="85"/>
                </a:cxn>
                <a:cxn ang="0">
                  <a:pos x="534" y="100"/>
                </a:cxn>
                <a:cxn ang="0">
                  <a:pos x="603" y="111"/>
                </a:cxn>
                <a:cxn ang="0">
                  <a:pos x="634" y="137"/>
                </a:cxn>
                <a:cxn ang="0">
                  <a:pos x="627" y="175"/>
                </a:cxn>
                <a:cxn ang="0">
                  <a:pos x="620" y="216"/>
                </a:cxn>
                <a:cxn ang="0">
                  <a:pos x="615" y="256"/>
                </a:cxn>
                <a:cxn ang="0">
                  <a:pos x="608" y="294"/>
                </a:cxn>
                <a:cxn ang="0">
                  <a:pos x="601" y="334"/>
                </a:cxn>
                <a:cxn ang="0">
                  <a:pos x="596" y="372"/>
                </a:cxn>
                <a:cxn ang="0">
                  <a:pos x="589" y="412"/>
                </a:cxn>
                <a:cxn ang="0">
                  <a:pos x="582" y="452"/>
                </a:cxn>
                <a:cxn ang="0">
                  <a:pos x="575" y="490"/>
                </a:cxn>
                <a:cxn ang="0">
                  <a:pos x="570" y="530"/>
                </a:cxn>
                <a:cxn ang="0">
                  <a:pos x="563" y="571"/>
                </a:cxn>
                <a:cxn ang="0">
                  <a:pos x="558" y="608"/>
                </a:cxn>
                <a:cxn ang="0">
                  <a:pos x="551" y="649"/>
                </a:cxn>
                <a:cxn ang="0">
                  <a:pos x="544" y="687"/>
                </a:cxn>
                <a:cxn ang="0">
                  <a:pos x="539" y="727"/>
                </a:cxn>
                <a:cxn ang="0">
                  <a:pos x="527" y="796"/>
                </a:cxn>
                <a:cxn ang="0">
                  <a:pos x="518" y="850"/>
                </a:cxn>
              </a:cxnLst>
              <a:rect l="0" t="0" r="r" b="b"/>
              <a:pathLst>
                <a:path w="636" h="990">
                  <a:moveTo>
                    <a:pt x="518" y="850"/>
                  </a:moveTo>
                  <a:lnTo>
                    <a:pt x="508" y="862"/>
                  </a:lnTo>
                  <a:lnTo>
                    <a:pt x="501" y="867"/>
                  </a:lnTo>
                  <a:lnTo>
                    <a:pt x="497" y="867"/>
                  </a:lnTo>
                  <a:lnTo>
                    <a:pt x="492" y="862"/>
                  </a:lnTo>
                  <a:lnTo>
                    <a:pt x="490" y="852"/>
                  </a:lnTo>
                  <a:lnTo>
                    <a:pt x="482" y="848"/>
                  </a:lnTo>
                  <a:lnTo>
                    <a:pt x="471" y="845"/>
                  </a:lnTo>
                  <a:lnTo>
                    <a:pt x="464" y="845"/>
                  </a:lnTo>
                  <a:lnTo>
                    <a:pt x="454" y="848"/>
                  </a:lnTo>
                  <a:lnTo>
                    <a:pt x="449" y="850"/>
                  </a:lnTo>
                  <a:lnTo>
                    <a:pt x="445" y="859"/>
                  </a:lnTo>
                  <a:lnTo>
                    <a:pt x="445" y="862"/>
                  </a:lnTo>
                  <a:lnTo>
                    <a:pt x="449" y="871"/>
                  </a:lnTo>
                  <a:lnTo>
                    <a:pt x="447" y="885"/>
                  </a:lnTo>
                  <a:lnTo>
                    <a:pt x="447" y="895"/>
                  </a:lnTo>
                  <a:lnTo>
                    <a:pt x="447" y="902"/>
                  </a:lnTo>
                  <a:lnTo>
                    <a:pt x="447" y="909"/>
                  </a:lnTo>
                  <a:lnTo>
                    <a:pt x="445" y="919"/>
                  </a:lnTo>
                  <a:lnTo>
                    <a:pt x="445" y="928"/>
                  </a:lnTo>
                  <a:lnTo>
                    <a:pt x="447" y="945"/>
                  </a:lnTo>
                  <a:lnTo>
                    <a:pt x="438" y="990"/>
                  </a:lnTo>
                  <a:lnTo>
                    <a:pt x="438" y="990"/>
                  </a:lnTo>
                  <a:lnTo>
                    <a:pt x="414" y="959"/>
                  </a:lnTo>
                  <a:lnTo>
                    <a:pt x="393" y="928"/>
                  </a:lnTo>
                  <a:lnTo>
                    <a:pt x="371" y="900"/>
                  </a:lnTo>
                  <a:lnTo>
                    <a:pt x="350" y="869"/>
                  </a:lnTo>
                  <a:lnTo>
                    <a:pt x="329" y="841"/>
                  </a:lnTo>
                  <a:lnTo>
                    <a:pt x="307" y="810"/>
                  </a:lnTo>
                  <a:lnTo>
                    <a:pt x="286" y="779"/>
                  </a:lnTo>
                  <a:lnTo>
                    <a:pt x="265" y="751"/>
                  </a:lnTo>
                  <a:lnTo>
                    <a:pt x="251" y="729"/>
                  </a:lnTo>
                  <a:lnTo>
                    <a:pt x="234" y="708"/>
                  </a:lnTo>
                  <a:lnTo>
                    <a:pt x="220" y="687"/>
                  </a:lnTo>
                  <a:lnTo>
                    <a:pt x="206" y="665"/>
                  </a:lnTo>
                  <a:lnTo>
                    <a:pt x="189" y="644"/>
                  </a:lnTo>
                  <a:lnTo>
                    <a:pt x="175" y="623"/>
                  </a:lnTo>
                  <a:lnTo>
                    <a:pt x="161" y="601"/>
                  </a:lnTo>
                  <a:lnTo>
                    <a:pt x="147" y="580"/>
                  </a:lnTo>
                  <a:lnTo>
                    <a:pt x="128" y="556"/>
                  </a:lnTo>
                  <a:lnTo>
                    <a:pt x="109" y="530"/>
                  </a:lnTo>
                  <a:lnTo>
                    <a:pt x="90" y="504"/>
                  </a:lnTo>
                  <a:lnTo>
                    <a:pt x="73" y="478"/>
                  </a:lnTo>
                  <a:lnTo>
                    <a:pt x="54" y="452"/>
                  </a:lnTo>
                  <a:lnTo>
                    <a:pt x="35" y="426"/>
                  </a:lnTo>
                  <a:lnTo>
                    <a:pt x="19" y="400"/>
                  </a:lnTo>
                  <a:lnTo>
                    <a:pt x="0" y="374"/>
                  </a:lnTo>
                  <a:lnTo>
                    <a:pt x="7" y="350"/>
                  </a:lnTo>
                  <a:lnTo>
                    <a:pt x="12" y="329"/>
                  </a:lnTo>
                  <a:lnTo>
                    <a:pt x="17" y="305"/>
                  </a:lnTo>
                  <a:lnTo>
                    <a:pt x="24" y="282"/>
                  </a:lnTo>
                  <a:lnTo>
                    <a:pt x="28" y="258"/>
                  </a:lnTo>
                  <a:lnTo>
                    <a:pt x="33" y="234"/>
                  </a:lnTo>
                  <a:lnTo>
                    <a:pt x="38" y="211"/>
                  </a:lnTo>
                  <a:lnTo>
                    <a:pt x="45" y="187"/>
                  </a:lnTo>
                  <a:lnTo>
                    <a:pt x="50" y="163"/>
                  </a:lnTo>
                  <a:lnTo>
                    <a:pt x="54" y="142"/>
                  </a:lnTo>
                  <a:lnTo>
                    <a:pt x="61" y="118"/>
                  </a:lnTo>
                  <a:lnTo>
                    <a:pt x="66" y="95"/>
                  </a:lnTo>
                  <a:lnTo>
                    <a:pt x="73" y="71"/>
                  </a:lnTo>
                  <a:lnTo>
                    <a:pt x="78" y="47"/>
                  </a:lnTo>
                  <a:lnTo>
                    <a:pt x="83" y="24"/>
                  </a:lnTo>
                  <a:lnTo>
                    <a:pt x="90" y="0"/>
                  </a:lnTo>
                  <a:lnTo>
                    <a:pt x="123" y="10"/>
                  </a:lnTo>
                  <a:lnTo>
                    <a:pt x="156" y="17"/>
                  </a:lnTo>
                  <a:lnTo>
                    <a:pt x="192" y="26"/>
                  </a:lnTo>
                  <a:lnTo>
                    <a:pt x="225" y="33"/>
                  </a:lnTo>
                  <a:lnTo>
                    <a:pt x="260" y="43"/>
                  </a:lnTo>
                  <a:lnTo>
                    <a:pt x="293" y="50"/>
                  </a:lnTo>
                  <a:lnTo>
                    <a:pt x="329" y="57"/>
                  </a:lnTo>
                  <a:lnTo>
                    <a:pt x="362" y="64"/>
                  </a:lnTo>
                  <a:lnTo>
                    <a:pt x="397" y="71"/>
                  </a:lnTo>
                  <a:lnTo>
                    <a:pt x="430" y="78"/>
                  </a:lnTo>
                  <a:lnTo>
                    <a:pt x="466" y="85"/>
                  </a:lnTo>
                  <a:lnTo>
                    <a:pt x="499" y="92"/>
                  </a:lnTo>
                  <a:lnTo>
                    <a:pt x="534" y="100"/>
                  </a:lnTo>
                  <a:lnTo>
                    <a:pt x="568" y="104"/>
                  </a:lnTo>
                  <a:lnTo>
                    <a:pt x="603" y="111"/>
                  </a:lnTo>
                  <a:lnTo>
                    <a:pt x="636" y="116"/>
                  </a:lnTo>
                  <a:lnTo>
                    <a:pt x="634" y="137"/>
                  </a:lnTo>
                  <a:lnTo>
                    <a:pt x="631" y="156"/>
                  </a:lnTo>
                  <a:lnTo>
                    <a:pt x="627" y="175"/>
                  </a:lnTo>
                  <a:lnTo>
                    <a:pt x="624" y="197"/>
                  </a:lnTo>
                  <a:lnTo>
                    <a:pt x="620" y="216"/>
                  </a:lnTo>
                  <a:lnTo>
                    <a:pt x="617" y="234"/>
                  </a:lnTo>
                  <a:lnTo>
                    <a:pt x="615" y="256"/>
                  </a:lnTo>
                  <a:lnTo>
                    <a:pt x="610" y="275"/>
                  </a:lnTo>
                  <a:lnTo>
                    <a:pt x="608" y="294"/>
                  </a:lnTo>
                  <a:lnTo>
                    <a:pt x="605" y="315"/>
                  </a:lnTo>
                  <a:lnTo>
                    <a:pt x="601" y="334"/>
                  </a:lnTo>
                  <a:lnTo>
                    <a:pt x="598" y="353"/>
                  </a:lnTo>
                  <a:lnTo>
                    <a:pt x="596" y="372"/>
                  </a:lnTo>
                  <a:lnTo>
                    <a:pt x="591" y="393"/>
                  </a:lnTo>
                  <a:lnTo>
                    <a:pt x="589" y="412"/>
                  </a:lnTo>
                  <a:lnTo>
                    <a:pt x="584" y="431"/>
                  </a:lnTo>
                  <a:lnTo>
                    <a:pt x="582" y="452"/>
                  </a:lnTo>
                  <a:lnTo>
                    <a:pt x="579" y="471"/>
                  </a:lnTo>
                  <a:lnTo>
                    <a:pt x="575" y="490"/>
                  </a:lnTo>
                  <a:lnTo>
                    <a:pt x="572" y="511"/>
                  </a:lnTo>
                  <a:lnTo>
                    <a:pt x="570" y="530"/>
                  </a:lnTo>
                  <a:lnTo>
                    <a:pt x="565" y="549"/>
                  </a:lnTo>
                  <a:lnTo>
                    <a:pt x="563" y="571"/>
                  </a:lnTo>
                  <a:lnTo>
                    <a:pt x="561" y="590"/>
                  </a:lnTo>
                  <a:lnTo>
                    <a:pt x="558" y="608"/>
                  </a:lnTo>
                  <a:lnTo>
                    <a:pt x="553" y="627"/>
                  </a:lnTo>
                  <a:lnTo>
                    <a:pt x="551" y="649"/>
                  </a:lnTo>
                  <a:lnTo>
                    <a:pt x="549" y="668"/>
                  </a:lnTo>
                  <a:lnTo>
                    <a:pt x="544" y="687"/>
                  </a:lnTo>
                  <a:lnTo>
                    <a:pt x="542" y="708"/>
                  </a:lnTo>
                  <a:lnTo>
                    <a:pt x="539" y="727"/>
                  </a:lnTo>
                  <a:lnTo>
                    <a:pt x="534" y="746"/>
                  </a:lnTo>
                  <a:lnTo>
                    <a:pt x="527" y="796"/>
                  </a:lnTo>
                  <a:lnTo>
                    <a:pt x="518" y="850"/>
                  </a:lnTo>
                  <a:lnTo>
                    <a:pt x="518" y="850"/>
                  </a:lnTo>
                  <a:close/>
                </a:path>
              </a:pathLst>
            </a:custGeom>
            <a:solidFill>
              <a:schemeClr val="bg1"/>
            </a:solidFill>
            <a:ln w="6350">
              <a:solidFill>
                <a:srgbClr val="3769FF"/>
              </a:solidFill>
              <a:round/>
              <a:headEnd/>
              <a:tailEnd/>
            </a:ln>
          </p:spPr>
          <p:txBody>
            <a:bodyPr lIns="91416" tIns="0" rIns="63991" bIns="329098"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
          <p:nvSpPr>
            <p:cNvPr id="225" name="Arizona">
              <a:extLst>
                <a:ext uri="{FF2B5EF4-FFF2-40B4-BE49-F238E27FC236}">
                  <a16:creationId xmlns:a16="http://schemas.microsoft.com/office/drawing/2014/main" id="{D2F24F9E-CD9D-3F24-71A7-BC8645FC17A3}"/>
                </a:ext>
              </a:extLst>
            </p:cNvPr>
            <p:cNvSpPr>
              <a:spLocks noChangeAspect="1"/>
            </p:cNvSpPr>
            <p:nvPr/>
          </p:nvSpPr>
          <p:spPr bwMode="gray">
            <a:xfrm>
              <a:off x="4648171" y="4002647"/>
              <a:ext cx="959087" cy="1194276"/>
            </a:xfrm>
            <a:custGeom>
              <a:avLst/>
              <a:gdLst/>
              <a:ahLst/>
              <a:cxnLst>
                <a:cxn ang="0">
                  <a:pos x="657" y="206"/>
                </a:cxn>
                <a:cxn ang="0">
                  <a:pos x="648" y="296"/>
                </a:cxn>
                <a:cxn ang="0">
                  <a:pos x="641" y="386"/>
                </a:cxn>
                <a:cxn ang="0">
                  <a:pos x="631" y="473"/>
                </a:cxn>
                <a:cxn ang="0">
                  <a:pos x="622" y="563"/>
                </a:cxn>
                <a:cxn ang="0">
                  <a:pos x="615" y="653"/>
                </a:cxn>
                <a:cxn ang="0">
                  <a:pos x="605" y="743"/>
                </a:cxn>
                <a:cxn ang="0">
                  <a:pos x="577" y="786"/>
                </a:cxn>
                <a:cxn ang="0">
                  <a:pos x="501" y="776"/>
                </a:cxn>
                <a:cxn ang="0">
                  <a:pos x="423" y="767"/>
                </a:cxn>
                <a:cxn ang="0">
                  <a:pos x="335" y="736"/>
                </a:cxn>
                <a:cxn ang="0">
                  <a:pos x="238" y="686"/>
                </a:cxn>
                <a:cxn ang="0">
                  <a:pos x="141" y="632"/>
                </a:cxn>
                <a:cxn ang="0">
                  <a:pos x="47" y="580"/>
                </a:cxn>
                <a:cxn ang="0">
                  <a:pos x="4" y="544"/>
                </a:cxn>
                <a:cxn ang="0">
                  <a:pos x="16" y="528"/>
                </a:cxn>
                <a:cxn ang="0">
                  <a:pos x="30" y="528"/>
                </a:cxn>
                <a:cxn ang="0">
                  <a:pos x="42" y="516"/>
                </a:cxn>
                <a:cxn ang="0">
                  <a:pos x="45" y="499"/>
                </a:cxn>
                <a:cxn ang="0">
                  <a:pos x="30" y="485"/>
                </a:cxn>
                <a:cxn ang="0">
                  <a:pos x="28" y="450"/>
                </a:cxn>
                <a:cxn ang="0">
                  <a:pos x="35" y="440"/>
                </a:cxn>
                <a:cxn ang="0">
                  <a:pos x="47" y="428"/>
                </a:cxn>
                <a:cxn ang="0">
                  <a:pos x="56" y="409"/>
                </a:cxn>
                <a:cxn ang="0">
                  <a:pos x="61" y="383"/>
                </a:cxn>
                <a:cxn ang="0">
                  <a:pos x="82" y="355"/>
                </a:cxn>
                <a:cxn ang="0">
                  <a:pos x="108" y="341"/>
                </a:cxn>
                <a:cxn ang="0">
                  <a:pos x="108" y="338"/>
                </a:cxn>
                <a:cxn ang="0">
                  <a:pos x="92" y="319"/>
                </a:cxn>
                <a:cxn ang="0">
                  <a:pos x="87" y="305"/>
                </a:cxn>
                <a:cxn ang="0">
                  <a:pos x="85" y="298"/>
                </a:cxn>
                <a:cxn ang="0">
                  <a:pos x="68" y="255"/>
                </a:cxn>
                <a:cxn ang="0">
                  <a:pos x="71" y="244"/>
                </a:cxn>
                <a:cxn ang="0">
                  <a:pos x="78" y="182"/>
                </a:cxn>
                <a:cxn ang="0">
                  <a:pos x="80" y="163"/>
                </a:cxn>
                <a:cxn ang="0">
                  <a:pos x="80" y="149"/>
                </a:cxn>
                <a:cxn ang="0">
                  <a:pos x="82" y="125"/>
                </a:cxn>
                <a:cxn ang="0">
                  <a:pos x="78" y="113"/>
                </a:cxn>
                <a:cxn ang="0">
                  <a:pos x="87" y="102"/>
                </a:cxn>
                <a:cxn ang="0">
                  <a:pos x="104" y="99"/>
                </a:cxn>
                <a:cxn ang="0">
                  <a:pos x="123" y="106"/>
                </a:cxn>
                <a:cxn ang="0">
                  <a:pos x="130" y="121"/>
                </a:cxn>
                <a:cxn ang="0">
                  <a:pos x="141" y="116"/>
                </a:cxn>
                <a:cxn ang="0">
                  <a:pos x="151" y="104"/>
                </a:cxn>
                <a:cxn ang="0">
                  <a:pos x="167" y="0"/>
                </a:cxn>
                <a:cxn ang="0">
                  <a:pos x="231" y="12"/>
                </a:cxn>
                <a:cxn ang="0">
                  <a:pos x="293" y="21"/>
                </a:cxn>
                <a:cxn ang="0">
                  <a:pos x="357" y="31"/>
                </a:cxn>
                <a:cxn ang="0">
                  <a:pos x="418" y="40"/>
                </a:cxn>
                <a:cxn ang="0">
                  <a:pos x="482" y="47"/>
                </a:cxn>
                <a:cxn ang="0">
                  <a:pos x="544" y="57"/>
                </a:cxn>
                <a:cxn ang="0">
                  <a:pos x="607" y="64"/>
                </a:cxn>
                <a:cxn ang="0">
                  <a:pos x="671" y="71"/>
                </a:cxn>
                <a:cxn ang="0">
                  <a:pos x="662" y="161"/>
                </a:cxn>
              </a:cxnLst>
              <a:rect l="0" t="0" r="r" b="b"/>
              <a:pathLst>
                <a:path w="671" h="788">
                  <a:moveTo>
                    <a:pt x="662" y="161"/>
                  </a:moveTo>
                  <a:lnTo>
                    <a:pt x="657" y="206"/>
                  </a:lnTo>
                  <a:lnTo>
                    <a:pt x="652" y="251"/>
                  </a:lnTo>
                  <a:lnTo>
                    <a:pt x="648" y="296"/>
                  </a:lnTo>
                  <a:lnTo>
                    <a:pt x="645" y="341"/>
                  </a:lnTo>
                  <a:lnTo>
                    <a:pt x="641" y="386"/>
                  </a:lnTo>
                  <a:lnTo>
                    <a:pt x="636" y="428"/>
                  </a:lnTo>
                  <a:lnTo>
                    <a:pt x="631" y="473"/>
                  </a:lnTo>
                  <a:lnTo>
                    <a:pt x="626" y="518"/>
                  </a:lnTo>
                  <a:lnTo>
                    <a:pt x="622" y="563"/>
                  </a:lnTo>
                  <a:lnTo>
                    <a:pt x="619" y="608"/>
                  </a:lnTo>
                  <a:lnTo>
                    <a:pt x="615" y="653"/>
                  </a:lnTo>
                  <a:lnTo>
                    <a:pt x="610" y="698"/>
                  </a:lnTo>
                  <a:lnTo>
                    <a:pt x="605" y="743"/>
                  </a:lnTo>
                  <a:lnTo>
                    <a:pt x="603" y="788"/>
                  </a:lnTo>
                  <a:lnTo>
                    <a:pt x="577" y="786"/>
                  </a:lnTo>
                  <a:lnTo>
                    <a:pt x="539" y="781"/>
                  </a:lnTo>
                  <a:lnTo>
                    <a:pt x="501" y="776"/>
                  </a:lnTo>
                  <a:lnTo>
                    <a:pt x="463" y="772"/>
                  </a:lnTo>
                  <a:lnTo>
                    <a:pt x="423" y="767"/>
                  </a:lnTo>
                  <a:lnTo>
                    <a:pt x="385" y="762"/>
                  </a:lnTo>
                  <a:lnTo>
                    <a:pt x="335" y="736"/>
                  </a:lnTo>
                  <a:lnTo>
                    <a:pt x="288" y="712"/>
                  </a:lnTo>
                  <a:lnTo>
                    <a:pt x="238" y="686"/>
                  </a:lnTo>
                  <a:lnTo>
                    <a:pt x="191" y="660"/>
                  </a:lnTo>
                  <a:lnTo>
                    <a:pt x="141" y="632"/>
                  </a:lnTo>
                  <a:lnTo>
                    <a:pt x="94" y="606"/>
                  </a:lnTo>
                  <a:lnTo>
                    <a:pt x="47" y="580"/>
                  </a:lnTo>
                  <a:lnTo>
                    <a:pt x="0" y="551"/>
                  </a:lnTo>
                  <a:lnTo>
                    <a:pt x="4" y="544"/>
                  </a:lnTo>
                  <a:lnTo>
                    <a:pt x="14" y="528"/>
                  </a:lnTo>
                  <a:lnTo>
                    <a:pt x="16" y="528"/>
                  </a:lnTo>
                  <a:lnTo>
                    <a:pt x="16" y="528"/>
                  </a:lnTo>
                  <a:lnTo>
                    <a:pt x="30" y="528"/>
                  </a:lnTo>
                  <a:lnTo>
                    <a:pt x="37" y="525"/>
                  </a:lnTo>
                  <a:lnTo>
                    <a:pt x="42" y="516"/>
                  </a:lnTo>
                  <a:lnTo>
                    <a:pt x="45" y="506"/>
                  </a:lnTo>
                  <a:lnTo>
                    <a:pt x="45" y="499"/>
                  </a:lnTo>
                  <a:lnTo>
                    <a:pt x="40" y="490"/>
                  </a:lnTo>
                  <a:lnTo>
                    <a:pt x="30" y="485"/>
                  </a:lnTo>
                  <a:lnTo>
                    <a:pt x="26" y="471"/>
                  </a:lnTo>
                  <a:lnTo>
                    <a:pt x="28" y="450"/>
                  </a:lnTo>
                  <a:lnTo>
                    <a:pt x="30" y="440"/>
                  </a:lnTo>
                  <a:lnTo>
                    <a:pt x="35" y="440"/>
                  </a:lnTo>
                  <a:lnTo>
                    <a:pt x="42" y="435"/>
                  </a:lnTo>
                  <a:lnTo>
                    <a:pt x="47" y="428"/>
                  </a:lnTo>
                  <a:lnTo>
                    <a:pt x="54" y="419"/>
                  </a:lnTo>
                  <a:lnTo>
                    <a:pt x="56" y="409"/>
                  </a:lnTo>
                  <a:lnTo>
                    <a:pt x="59" y="398"/>
                  </a:lnTo>
                  <a:lnTo>
                    <a:pt x="61" y="383"/>
                  </a:lnTo>
                  <a:lnTo>
                    <a:pt x="73" y="364"/>
                  </a:lnTo>
                  <a:lnTo>
                    <a:pt x="82" y="355"/>
                  </a:lnTo>
                  <a:lnTo>
                    <a:pt x="104" y="345"/>
                  </a:lnTo>
                  <a:lnTo>
                    <a:pt x="108" y="341"/>
                  </a:lnTo>
                  <a:lnTo>
                    <a:pt x="108" y="338"/>
                  </a:lnTo>
                  <a:lnTo>
                    <a:pt x="108" y="338"/>
                  </a:lnTo>
                  <a:lnTo>
                    <a:pt x="106" y="331"/>
                  </a:lnTo>
                  <a:lnTo>
                    <a:pt x="92" y="319"/>
                  </a:lnTo>
                  <a:lnTo>
                    <a:pt x="85" y="312"/>
                  </a:lnTo>
                  <a:lnTo>
                    <a:pt x="87" y="305"/>
                  </a:lnTo>
                  <a:lnTo>
                    <a:pt x="85" y="305"/>
                  </a:lnTo>
                  <a:lnTo>
                    <a:pt x="85" y="298"/>
                  </a:lnTo>
                  <a:lnTo>
                    <a:pt x="73" y="270"/>
                  </a:lnTo>
                  <a:lnTo>
                    <a:pt x="68" y="255"/>
                  </a:lnTo>
                  <a:lnTo>
                    <a:pt x="71" y="244"/>
                  </a:lnTo>
                  <a:lnTo>
                    <a:pt x="71" y="244"/>
                  </a:lnTo>
                  <a:lnTo>
                    <a:pt x="80" y="199"/>
                  </a:lnTo>
                  <a:lnTo>
                    <a:pt x="78" y="182"/>
                  </a:lnTo>
                  <a:lnTo>
                    <a:pt x="78" y="173"/>
                  </a:lnTo>
                  <a:lnTo>
                    <a:pt x="80" y="163"/>
                  </a:lnTo>
                  <a:lnTo>
                    <a:pt x="80" y="156"/>
                  </a:lnTo>
                  <a:lnTo>
                    <a:pt x="80" y="149"/>
                  </a:lnTo>
                  <a:lnTo>
                    <a:pt x="80" y="139"/>
                  </a:lnTo>
                  <a:lnTo>
                    <a:pt x="82" y="125"/>
                  </a:lnTo>
                  <a:lnTo>
                    <a:pt x="78" y="116"/>
                  </a:lnTo>
                  <a:lnTo>
                    <a:pt x="78" y="113"/>
                  </a:lnTo>
                  <a:lnTo>
                    <a:pt x="82" y="104"/>
                  </a:lnTo>
                  <a:lnTo>
                    <a:pt x="87" y="102"/>
                  </a:lnTo>
                  <a:lnTo>
                    <a:pt x="97" y="99"/>
                  </a:lnTo>
                  <a:lnTo>
                    <a:pt x="104" y="99"/>
                  </a:lnTo>
                  <a:lnTo>
                    <a:pt x="115" y="102"/>
                  </a:lnTo>
                  <a:lnTo>
                    <a:pt x="123" y="106"/>
                  </a:lnTo>
                  <a:lnTo>
                    <a:pt x="125" y="116"/>
                  </a:lnTo>
                  <a:lnTo>
                    <a:pt x="130" y="121"/>
                  </a:lnTo>
                  <a:lnTo>
                    <a:pt x="134" y="121"/>
                  </a:lnTo>
                  <a:lnTo>
                    <a:pt x="141" y="116"/>
                  </a:lnTo>
                  <a:lnTo>
                    <a:pt x="151" y="104"/>
                  </a:lnTo>
                  <a:lnTo>
                    <a:pt x="151" y="104"/>
                  </a:lnTo>
                  <a:lnTo>
                    <a:pt x="160" y="50"/>
                  </a:lnTo>
                  <a:lnTo>
                    <a:pt x="167" y="0"/>
                  </a:lnTo>
                  <a:lnTo>
                    <a:pt x="201" y="7"/>
                  </a:lnTo>
                  <a:lnTo>
                    <a:pt x="231" y="12"/>
                  </a:lnTo>
                  <a:lnTo>
                    <a:pt x="262" y="16"/>
                  </a:lnTo>
                  <a:lnTo>
                    <a:pt x="293" y="21"/>
                  </a:lnTo>
                  <a:lnTo>
                    <a:pt x="326" y="26"/>
                  </a:lnTo>
                  <a:lnTo>
                    <a:pt x="357" y="31"/>
                  </a:lnTo>
                  <a:lnTo>
                    <a:pt x="387" y="35"/>
                  </a:lnTo>
                  <a:lnTo>
                    <a:pt x="418" y="40"/>
                  </a:lnTo>
                  <a:lnTo>
                    <a:pt x="451" y="45"/>
                  </a:lnTo>
                  <a:lnTo>
                    <a:pt x="482" y="47"/>
                  </a:lnTo>
                  <a:lnTo>
                    <a:pt x="513" y="52"/>
                  </a:lnTo>
                  <a:lnTo>
                    <a:pt x="544" y="57"/>
                  </a:lnTo>
                  <a:lnTo>
                    <a:pt x="577" y="59"/>
                  </a:lnTo>
                  <a:lnTo>
                    <a:pt x="607" y="64"/>
                  </a:lnTo>
                  <a:lnTo>
                    <a:pt x="638" y="68"/>
                  </a:lnTo>
                  <a:lnTo>
                    <a:pt x="671" y="71"/>
                  </a:lnTo>
                  <a:lnTo>
                    <a:pt x="667" y="116"/>
                  </a:lnTo>
                  <a:lnTo>
                    <a:pt x="662" y="161"/>
                  </a:lnTo>
                  <a:close/>
                </a:path>
              </a:pathLst>
            </a:custGeom>
            <a:solidFill>
              <a:schemeClr val="bg1"/>
            </a:solidFill>
            <a:ln w="6350">
              <a:solidFill>
                <a:srgbClr val="3769FF"/>
              </a:solidFill>
              <a:round/>
              <a:headEnd/>
              <a:tailEnd/>
            </a:ln>
          </p:spPr>
          <p:txBody>
            <a:bodyPr lIns="219399" tIns="0" bIns="109699"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grpSp>
          <p:nvGrpSpPr>
            <p:cNvPr id="226" name="Graphic 453">
              <a:extLst>
                <a:ext uri="{FF2B5EF4-FFF2-40B4-BE49-F238E27FC236}">
                  <a16:creationId xmlns:a16="http://schemas.microsoft.com/office/drawing/2014/main" id="{A4924008-2600-1D51-7A44-6508EDBF6284}"/>
                </a:ext>
              </a:extLst>
            </p:cNvPr>
            <p:cNvGrpSpPr/>
            <p:nvPr/>
          </p:nvGrpSpPr>
          <p:grpSpPr bwMode="gray">
            <a:xfrm>
              <a:off x="5080339" y="4495358"/>
              <a:ext cx="152886" cy="135852"/>
              <a:chOff x="5617741" y="4007287"/>
              <a:chExt cx="158521" cy="140907"/>
            </a:xfrm>
            <a:solidFill>
              <a:srgbClr val="3769FF"/>
            </a:solidFill>
          </p:grpSpPr>
          <p:sp>
            <p:nvSpPr>
              <p:cNvPr id="227" name="Freeform: Shape 74">
                <a:extLst>
                  <a:ext uri="{FF2B5EF4-FFF2-40B4-BE49-F238E27FC236}">
                    <a16:creationId xmlns:a16="http://schemas.microsoft.com/office/drawing/2014/main" id="{F3C6472B-8443-CD70-EF0B-ACB55EFDEC79}"/>
                  </a:ext>
                </a:extLst>
              </p:cNvPr>
              <p:cNvSpPr/>
              <p:nvPr/>
            </p:nvSpPr>
            <p:spPr bwMode="gray">
              <a:xfrm>
                <a:off x="5617741" y="4009048"/>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2 h 123293"/>
                  <a:gd name="connsiteX12" fmla="*/ 40511 w 70453"/>
                  <a:gd name="connsiteY12" fmla="*/ 28182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29943" y="88067"/>
                    </a:moveTo>
                    <a:lnTo>
                      <a:pt x="49317" y="88067"/>
                    </a:lnTo>
                    <a:lnTo>
                      <a:pt x="40511" y="28182"/>
                    </a:lnTo>
                    <a:lnTo>
                      <a:pt x="40511" y="28182"/>
                    </a:lnTo>
                    <a:lnTo>
                      <a:pt x="29943" y="8806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8" name="Freeform: Shape 75">
                <a:extLst>
                  <a:ext uri="{FF2B5EF4-FFF2-40B4-BE49-F238E27FC236}">
                    <a16:creationId xmlns:a16="http://schemas.microsoft.com/office/drawing/2014/main" id="{F51C696E-9A4E-06D6-A8C5-A88818A813E0}"/>
                  </a:ext>
                </a:extLst>
              </p:cNvPr>
              <p:cNvSpPr/>
              <p:nvPr/>
            </p:nvSpPr>
            <p:spPr bwMode="gray">
              <a:xfrm>
                <a:off x="5709330" y="4007287"/>
                <a:ext cx="52840" cy="140907"/>
              </a:xfrm>
              <a:custGeom>
                <a:avLst/>
                <a:gdLst>
                  <a:gd name="connsiteX0" fmla="*/ 5284 w 52840"/>
                  <a:gd name="connsiteY0" fmla="*/ 21136 h 140907"/>
                  <a:gd name="connsiteX1" fmla="*/ 5284 w 52840"/>
                  <a:gd name="connsiteY1" fmla="*/ 0 h 140907"/>
                  <a:gd name="connsiteX2" fmla="*/ 68692 w 52840"/>
                  <a:gd name="connsiteY2" fmla="*/ 0 h 140907"/>
                  <a:gd name="connsiteX3" fmla="*/ 68692 w 52840"/>
                  <a:gd name="connsiteY3" fmla="*/ 22897 h 140907"/>
                  <a:gd name="connsiteX4" fmla="*/ 24659 w 52840"/>
                  <a:gd name="connsiteY4" fmla="*/ 119771 h 140907"/>
                  <a:gd name="connsiteX5" fmla="*/ 68692 w 52840"/>
                  <a:gd name="connsiteY5" fmla="*/ 119771 h 140907"/>
                  <a:gd name="connsiteX6" fmla="*/ 68692 w 52840"/>
                  <a:gd name="connsiteY6" fmla="*/ 140907 h 140907"/>
                  <a:gd name="connsiteX7" fmla="*/ 0 w 52840"/>
                  <a:gd name="connsiteY7" fmla="*/ 140907 h 140907"/>
                  <a:gd name="connsiteX8" fmla="*/ 0 w 52840"/>
                  <a:gd name="connsiteY8" fmla="*/ 118010 h 140907"/>
                  <a:gd name="connsiteX9" fmla="*/ 44033 w 52840"/>
                  <a:gd name="connsiteY9" fmla="*/ 21136 h 140907"/>
                  <a:gd name="connsiteX10" fmla="*/ 5284 w 52840"/>
                  <a:gd name="connsiteY10"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40" h="140907">
                    <a:moveTo>
                      <a:pt x="5284" y="21136"/>
                    </a:moveTo>
                    <a:lnTo>
                      <a:pt x="5284" y="0"/>
                    </a:lnTo>
                    <a:lnTo>
                      <a:pt x="68692" y="0"/>
                    </a:lnTo>
                    <a:lnTo>
                      <a:pt x="68692" y="22897"/>
                    </a:lnTo>
                    <a:lnTo>
                      <a:pt x="24659" y="119771"/>
                    </a:lnTo>
                    <a:lnTo>
                      <a:pt x="68692" y="119771"/>
                    </a:lnTo>
                    <a:lnTo>
                      <a:pt x="68692" y="140907"/>
                    </a:lnTo>
                    <a:lnTo>
                      <a:pt x="0" y="140907"/>
                    </a:lnTo>
                    <a:lnTo>
                      <a:pt x="0" y="118010"/>
                    </a:lnTo>
                    <a:lnTo>
                      <a:pt x="44033" y="21136"/>
                    </a:lnTo>
                    <a:lnTo>
                      <a:pt x="5284" y="2113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29" name="Graphic 453">
              <a:extLst>
                <a:ext uri="{FF2B5EF4-FFF2-40B4-BE49-F238E27FC236}">
                  <a16:creationId xmlns:a16="http://schemas.microsoft.com/office/drawing/2014/main" id="{60B5312B-3E12-B03E-B7DF-1F9F4C35B026}"/>
                </a:ext>
              </a:extLst>
            </p:cNvPr>
            <p:cNvGrpSpPr/>
            <p:nvPr/>
          </p:nvGrpSpPr>
          <p:grpSpPr bwMode="gray">
            <a:xfrm>
              <a:off x="4515864" y="3408211"/>
              <a:ext cx="152886" cy="118871"/>
              <a:chOff x="5124566" y="2969858"/>
              <a:chExt cx="158521" cy="123294"/>
            </a:xfrm>
            <a:solidFill>
              <a:srgbClr val="3769FF"/>
            </a:solidFill>
          </p:grpSpPr>
          <p:sp>
            <p:nvSpPr>
              <p:cNvPr id="230" name="Freeform: Shape 77">
                <a:extLst>
                  <a:ext uri="{FF2B5EF4-FFF2-40B4-BE49-F238E27FC236}">
                    <a16:creationId xmlns:a16="http://schemas.microsoft.com/office/drawing/2014/main" id="{7D4164F7-92BE-FDB2-D73B-50EB26F8DEA5}"/>
                  </a:ext>
                </a:extLst>
              </p:cNvPr>
              <p:cNvSpPr/>
              <p:nvPr/>
            </p:nvSpPr>
            <p:spPr bwMode="gray">
              <a:xfrm>
                <a:off x="5124566" y="2969858"/>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1" name="Freeform: Shape 78">
                <a:extLst>
                  <a:ext uri="{FF2B5EF4-FFF2-40B4-BE49-F238E27FC236}">
                    <a16:creationId xmlns:a16="http://schemas.microsoft.com/office/drawing/2014/main" id="{C0F89229-C2F6-E678-2369-81E9E16DBAEE}"/>
                  </a:ext>
                </a:extLst>
              </p:cNvPr>
              <p:cNvSpPr/>
              <p:nvPr/>
            </p:nvSpPr>
            <p:spPr bwMode="gray">
              <a:xfrm>
                <a:off x="5210872" y="2969858"/>
                <a:ext cx="70454" cy="123294"/>
              </a:xfrm>
              <a:custGeom>
                <a:avLst/>
                <a:gdLst>
                  <a:gd name="connsiteX0" fmla="*/ 59885 w 70453"/>
                  <a:gd name="connsiteY0" fmla="*/ 0 h 123293"/>
                  <a:gd name="connsiteX1" fmla="*/ 82783 w 70453"/>
                  <a:gd name="connsiteY1" fmla="*/ 0 h 123293"/>
                  <a:gd name="connsiteX2" fmla="*/ 52840 w 70453"/>
                  <a:gd name="connsiteY2" fmla="*/ 139146 h 123293"/>
                  <a:gd name="connsiteX3" fmla="*/ 29943 w 70453"/>
                  <a:gd name="connsiteY3" fmla="*/ 139146 h 123293"/>
                  <a:gd name="connsiteX4" fmla="*/ 0 w 70453"/>
                  <a:gd name="connsiteY4" fmla="*/ 0 h 123293"/>
                  <a:gd name="connsiteX5" fmla="*/ 22897 w 70453"/>
                  <a:gd name="connsiteY5" fmla="*/ 0 h 123293"/>
                  <a:gd name="connsiteX6" fmla="*/ 40511 w 70453"/>
                  <a:gd name="connsiteY6" fmla="*/ 96874 h 123293"/>
                  <a:gd name="connsiteX7" fmla="*/ 40511 w 70453"/>
                  <a:gd name="connsiteY7" fmla="*/ 96874 h 123293"/>
                  <a:gd name="connsiteX8" fmla="*/ 59885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59885" y="0"/>
                    </a:moveTo>
                    <a:lnTo>
                      <a:pt x="82783" y="0"/>
                    </a:lnTo>
                    <a:lnTo>
                      <a:pt x="52840" y="139146"/>
                    </a:lnTo>
                    <a:lnTo>
                      <a:pt x="29943" y="139146"/>
                    </a:lnTo>
                    <a:lnTo>
                      <a:pt x="0" y="0"/>
                    </a:lnTo>
                    <a:lnTo>
                      <a:pt x="22897" y="0"/>
                    </a:lnTo>
                    <a:lnTo>
                      <a:pt x="40511" y="96874"/>
                    </a:lnTo>
                    <a:lnTo>
                      <a:pt x="40511" y="96874"/>
                    </a:lnTo>
                    <a:lnTo>
                      <a:pt x="59885" y="0"/>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32" name="Graphic 453">
              <a:extLst>
                <a:ext uri="{FF2B5EF4-FFF2-40B4-BE49-F238E27FC236}">
                  <a16:creationId xmlns:a16="http://schemas.microsoft.com/office/drawing/2014/main" id="{3162ED91-58BD-1706-DD08-59087A9718C8}"/>
                </a:ext>
              </a:extLst>
            </p:cNvPr>
            <p:cNvGrpSpPr/>
            <p:nvPr/>
          </p:nvGrpSpPr>
          <p:grpSpPr bwMode="gray">
            <a:xfrm>
              <a:off x="6965243" y="5172673"/>
              <a:ext cx="135898" cy="135852"/>
              <a:chOff x="7400216" y="4579722"/>
              <a:chExt cx="140907" cy="140907"/>
            </a:xfrm>
            <a:solidFill>
              <a:srgbClr val="3769FF"/>
            </a:solidFill>
          </p:grpSpPr>
          <p:sp>
            <p:nvSpPr>
              <p:cNvPr id="233" name="Freeform: Shape 80">
                <a:extLst>
                  <a:ext uri="{FF2B5EF4-FFF2-40B4-BE49-F238E27FC236}">
                    <a16:creationId xmlns:a16="http://schemas.microsoft.com/office/drawing/2014/main" id="{D3D8B29B-74E9-59B8-9ECE-DD09FD1971F7}"/>
                  </a:ext>
                </a:extLst>
              </p:cNvPr>
              <p:cNvSpPr/>
              <p:nvPr/>
            </p:nvSpPr>
            <p:spPr bwMode="gray">
              <a:xfrm>
                <a:off x="7400216" y="4579722"/>
                <a:ext cx="70454" cy="140907"/>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4" name="Freeform: Shape 81">
                <a:extLst>
                  <a:ext uri="{FF2B5EF4-FFF2-40B4-BE49-F238E27FC236}">
                    <a16:creationId xmlns:a16="http://schemas.microsoft.com/office/drawing/2014/main" id="{125D9507-E261-8941-7D3B-D13BC82A5CEF}"/>
                  </a:ext>
                </a:extLst>
              </p:cNvPr>
              <p:cNvSpPr/>
              <p:nvPr/>
            </p:nvSpPr>
            <p:spPr bwMode="gray">
              <a:xfrm>
                <a:off x="7475954" y="4579722"/>
                <a:ext cx="70454" cy="140907"/>
              </a:xfrm>
              <a:custGeom>
                <a:avLst/>
                <a:gdLst>
                  <a:gd name="connsiteX0" fmla="*/ 28182 w 70453"/>
                  <a:gd name="connsiteY0" fmla="*/ 66931 h 140907"/>
                  <a:gd name="connsiteX1" fmla="*/ 1761 w 70453"/>
                  <a:gd name="connsiteY1" fmla="*/ 0 h 140907"/>
                  <a:gd name="connsiteX2" fmla="*/ 24659 w 70453"/>
                  <a:gd name="connsiteY2" fmla="*/ 0 h 140907"/>
                  <a:gd name="connsiteX3" fmla="*/ 38750 w 70453"/>
                  <a:gd name="connsiteY3" fmla="*/ 44033 h 140907"/>
                  <a:gd name="connsiteX4" fmla="*/ 38750 w 70453"/>
                  <a:gd name="connsiteY4" fmla="*/ 44033 h 140907"/>
                  <a:gd name="connsiteX5" fmla="*/ 52840 w 70453"/>
                  <a:gd name="connsiteY5" fmla="*/ 0 h 140907"/>
                  <a:gd name="connsiteX6" fmla="*/ 75738 w 70453"/>
                  <a:gd name="connsiteY6" fmla="*/ 0 h 140907"/>
                  <a:gd name="connsiteX7" fmla="*/ 51079 w 70453"/>
                  <a:gd name="connsiteY7" fmla="*/ 66931 h 140907"/>
                  <a:gd name="connsiteX8" fmla="*/ 77499 w 70453"/>
                  <a:gd name="connsiteY8" fmla="*/ 140907 h 140907"/>
                  <a:gd name="connsiteX9" fmla="*/ 54602 w 70453"/>
                  <a:gd name="connsiteY9" fmla="*/ 140907 h 140907"/>
                  <a:gd name="connsiteX10" fmla="*/ 38750 w 70453"/>
                  <a:gd name="connsiteY10" fmla="*/ 89828 h 140907"/>
                  <a:gd name="connsiteX11" fmla="*/ 38750 w 70453"/>
                  <a:gd name="connsiteY11" fmla="*/ 89828 h 140907"/>
                  <a:gd name="connsiteX12" fmla="*/ 22897 w 70453"/>
                  <a:gd name="connsiteY12" fmla="*/ 140907 h 140907"/>
                  <a:gd name="connsiteX13" fmla="*/ 0 w 70453"/>
                  <a:gd name="connsiteY13" fmla="*/ 140907 h 140907"/>
                  <a:gd name="connsiteX14" fmla="*/ 28182 w 70453"/>
                  <a:gd name="connsiteY14" fmla="*/ 66931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28182" y="66931"/>
                    </a:moveTo>
                    <a:lnTo>
                      <a:pt x="1761" y="0"/>
                    </a:lnTo>
                    <a:lnTo>
                      <a:pt x="24659" y="0"/>
                    </a:lnTo>
                    <a:lnTo>
                      <a:pt x="38750" y="44033"/>
                    </a:lnTo>
                    <a:lnTo>
                      <a:pt x="38750" y="44033"/>
                    </a:lnTo>
                    <a:lnTo>
                      <a:pt x="52840" y="0"/>
                    </a:lnTo>
                    <a:lnTo>
                      <a:pt x="75738" y="0"/>
                    </a:lnTo>
                    <a:lnTo>
                      <a:pt x="51079" y="66931"/>
                    </a:lnTo>
                    <a:lnTo>
                      <a:pt x="77499" y="140907"/>
                    </a:lnTo>
                    <a:lnTo>
                      <a:pt x="54602" y="140907"/>
                    </a:lnTo>
                    <a:lnTo>
                      <a:pt x="38750" y="89828"/>
                    </a:lnTo>
                    <a:lnTo>
                      <a:pt x="38750" y="89828"/>
                    </a:lnTo>
                    <a:lnTo>
                      <a:pt x="22897" y="140907"/>
                    </a:lnTo>
                    <a:lnTo>
                      <a:pt x="0" y="140907"/>
                    </a:lnTo>
                    <a:lnTo>
                      <a:pt x="28182" y="66931"/>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35" name="Graphic 453">
              <a:extLst>
                <a:ext uri="{FF2B5EF4-FFF2-40B4-BE49-F238E27FC236}">
                  <a16:creationId xmlns:a16="http://schemas.microsoft.com/office/drawing/2014/main" id="{429E3B49-2AE1-180A-8EE6-1B55B754B2EE}"/>
                </a:ext>
              </a:extLst>
            </p:cNvPr>
            <p:cNvGrpSpPr/>
            <p:nvPr/>
          </p:nvGrpSpPr>
          <p:grpSpPr bwMode="gray">
            <a:xfrm>
              <a:off x="7310455" y="4404494"/>
              <a:ext cx="152886" cy="135852"/>
              <a:chOff x="7708451" y="3966776"/>
              <a:chExt cx="158521" cy="140907"/>
            </a:xfrm>
            <a:solidFill>
              <a:srgbClr val="3769FF"/>
            </a:solidFill>
          </p:grpSpPr>
          <p:sp>
            <p:nvSpPr>
              <p:cNvPr id="236" name="Freeform: Shape 95">
                <a:extLst>
                  <a:ext uri="{FF2B5EF4-FFF2-40B4-BE49-F238E27FC236}">
                    <a16:creationId xmlns:a16="http://schemas.microsoft.com/office/drawing/2014/main" id="{59ED0FC9-7721-DCAC-0073-33BC3373DB66}"/>
                  </a:ext>
                </a:extLst>
              </p:cNvPr>
              <p:cNvSpPr/>
              <p:nvPr/>
            </p:nvSpPr>
            <p:spPr bwMode="gray">
              <a:xfrm>
                <a:off x="7708451" y="3966776"/>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9 h 140907"/>
                  <a:gd name="connsiteX5" fmla="*/ 0 w 70453"/>
                  <a:gd name="connsiteY5" fmla="*/ 107442 h 140907"/>
                  <a:gd name="connsiteX6" fmla="*/ 0 w 70453"/>
                  <a:gd name="connsiteY6" fmla="*/ 35227 h 140907"/>
                  <a:gd name="connsiteX7" fmla="*/ 22897 w 70453"/>
                  <a:gd name="connsiteY7" fmla="*/ 107442 h 140907"/>
                  <a:gd name="connsiteX8" fmla="*/ 35227 w 70453"/>
                  <a:gd name="connsiteY8" fmla="*/ 123294 h 140907"/>
                  <a:gd name="connsiteX9" fmla="*/ 47556 w 70453"/>
                  <a:gd name="connsiteY9" fmla="*/ 107442 h 140907"/>
                  <a:gd name="connsiteX10" fmla="*/ 47556 w 70453"/>
                  <a:gd name="connsiteY10" fmla="*/ 36988 h 140907"/>
                  <a:gd name="connsiteX11" fmla="*/ 35227 w 70453"/>
                  <a:gd name="connsiteY11" fmla="*/ 21136 h 140907"/>
                  <a:gd name="connsiteX12" fmla="*/ 22897 w 70453"/>
                  <a:gd name="connsiteY12" fmla="*/ 36988 h 140907"/>
                  <a:gd name="connsiteX13" fmla="*/ 22897 w 70453"/>
                  <a:gd name="connsiteY13" fmla="*/ 10744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6"/>
                      <a:pt x="61647" y="142669"/>
                      <a:pt x="36988" y="142669"/>
                    </a:cubicBezTo>
                    <a:cubicBezTo>
                      <a:pt x="12329" y="142669"/>
                      <a:pt x="0" y="126816"/>
                      <a:pt x="0" y="107442"/>
                    </a:cubicBezTo>
                    <a:lnTo>
                      <a:pt x="0" y="35227"/>
                    </a:lnTo>
                    <a:close/>
                    <a:moveTo>
                      <a:pt x="22897" y="107442"/>
                    </a:moveTo>
                    <a:cubicBezTo>
                      <a:pt x="22897" y="118010"/>
                      <a:pt x="26420" y="123294"/>
                      <a:pt x="35227" y="123294"/>
                    </a:cubicBezTo>
                    <a:cubicBezTo>
                      <a:pt x="45795" y="123294"/>
                      <a:pt x="47556" y="118010"/>
                      <a:pt x="47556" y="107442"/>
                    </a:cubicBezTo>
                    <a:lnTo>
                      <a:pt x="47556" y="36988"/>
                    </a:lnTo>
                    <a:cubicBezTo>
                      <a:pt x="47556" y="26420"/>
                      <a:pt x="44033" y="21136"/>
                      <a:pt x="35227" y="21136"/>
                    </a:cubicBezTo>
                    <a:cubicBezTo>
                      <a:pt x="26420" y="21136"/>
                      <a:pt x="22897" y="26420"/>
                      <a:pt x="22897" y="36988"/>
                    </a:cubicBezTo>
                    <a:lnTo>
                      <a:pt x="22897" y="107442"/>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7" name="Freeform: Shape 96">
                <a:extLst>
                  <a:ext uri="{FF2B5EF4-FFF2-40B4-BE49-F238E27FC236}">
                    <a16:creationId xmlns:a16="http://schemas.microsoft.com/office/drawing/2014/main" id="{496FBB5A-6E5A-880E-5234-C5EFB789F621}"/>
                  </a:ext>
                </a:extLst>
              </p:cNvPr>
              <p:cNvSpPr/>
              <p:nvPr/>
            </p:nvSpPr>
            <p:spPr bwMode="gray">
              <a:xfrm>
                <a:off x="7803563" y="3970298"/>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8 h 140907"/>
                  <a:gd name="connsiteX11" fmla="*/ 33465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5" y="75738"/>
                    </a:lnTo>
                    <a:lnTo>
                      <a:pt x="33465" y="75738"/>
                    </a:lnTo>
                    <a:lnTo>
                      <a:pt x="24659" y="91590"/>
                    </a:lnTo>
                    <a:lnTo>
                      <a:pt x="24659" y="140907"/>
                    </a:lnTo>
                    <a:lnTo>
                      <a:pt x="0" y="140907"/>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38" name="Graphic 453">
              <a:extLst>
                <a:ext uri="{FF2B5EF4-FFF2-40B4-BE49-F238E27FC236}">
                  <a16:creationId xmlns:a16="http://schemas.microsoft.com/office/drawing/2014/main" id="{39239329-4D64-C3E1-8B78-787DEFFA977E}"/>
                </a:ext>
              </a:extLst>
            </p:cNvPr>
            <p:cNvGrpSpPr/>
            <p:nvPr/>
          </p:nvGrpSpPr>
          <p:grpSpPr bwMode="gray">
            <a:xfrm>
              <a:off x="4961194" y="2628569"/>
              <a:ext cx="118911" cy="135852"/>
              <a:chOff x="5587798" y="2309355"/>
              <a:chExt cx="123294" cy="140907"/>
            </a:xfrm>
            <a:solidFill>
              <a:srgbClr val="3769FF"/>
            </a:solidFill>
          </p:grpSpPr>
          <p:sp>
            <p:nvSpPr>
              <p:cNvPr id="239" name="Freeform: Shape 146">
                <a:extLst>
                  <a:ext uri="{FF2B5EF4-FFF2-40B4-BE49-F238E27FC236}">
                    <a16:creationId xmlns:a16="http://schemas.microsoft.com/office/drawing/2014/main" id="{D079B1F7-678D-9BB2-DC90-568703262B84}"/>
                  </a:ext>
                </a:extLst>
              </p:cNvPr>
              <p:cNvSpPr/>
              <p:nvPr/>
            </p:nvSpPr>
            <p:spPr bwMode="gray">
              <a:xfrm>
                <a:off x="5587798" y="2311117"/>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0" name="Freeform: Shape 147">
                <a:extLst>
                  <a:ext uri="{FF2B5EF4-FFF2-40B4-BE49-F238E27FC236}">
                    <a16:creationId xmlns:a16="http://schemas.microsoft.com/office/drawing/2014/main" id="{6DEB4700-002D-4C48-7E4D-F2F9C212DF7F}"/>
                  </a:ext>
                </a:extLst>
              </p:cNvPr>
              <p:cNvSpPr/>
              <p:nvPr/>
            </p:nvSpPr>
            <p:spPr bwMode="gray">
              <a:xfrm>
                <a:off x="5638877" y="2309355"/>
                <a:ext cx="70454" cy="140907"/>
              </a:xfrm>
              <a:custGeom>
                <a:avLst/>
                <a:gdLst>
                  <a:gd name="connsiteX0" fmla="*/ 0 w 70453"/>
                  <a:gd name="connsiteY0" fmla="*/ 0 h 140907"/>
                  <a:gd name="connsiteX1" fmla="*/ 35227 w 70453"/>
                  <a:gd name="connsiteY1" fmla="*/ 0 h 140907"/>
                  <a:gd name="connsiteX2" fmla="*/ 73976 w 70453"/>
                  <a:gd name="connsiteY2" fmla="*/ 42272 h 140907"/>
                  <a:gd name="connsiteX3" fmla="*/ 73976 w 70453"/>
                  <a:gd name="connsiteY3" fmla="*/ 98635 h 140907"/>
                  <a:gd name="connsiteX4" fmla="*/ 35227 w 70453"/>
                  <a:gd name="connsiteY4" fmla="*/ 140907 h 140907"/>
                  <a:gd name="connsiteX5" fmla="*/ 0 w 70453"/>
                  <a:gd name="connsiteY5" fmla="*/ 140907 h 140907"/>
                  <a:gd name="connsiteX6" fmla="*/ 0 w 70453"/>
                  <a:gd name="connsiteY6" fmla="*/ 0 h 140907"/>
                  <a:gd name="connsiteX7" fmla="*/ 24659 w 70453"/>
                  <a:gd name="connsiteY7" fmla="*/ 121532 h 140907"/>
                  <a:gd name="connsiteX8" fmla="*/ 33465 w 70453"/>
                  <a:gd name="connsiteY8" fmla="*/ 121532 h 140907"/>
                  <a:gd name="connsiteX9" fmla="*/ 51079 w 70453"/>
                  <a:gd name="connsiteY9" fmla="*/ 102158 h 140907"/>
                  <a:gd name="connsiteX10" fmla="*/ 51079 w 70453"/>
                  <a:gd name="connsiteY10" fmla="*/ 40511 h 140907"/>
                  <a:gd name="connsiteX11" fmla="*/ 33465 w 70453"/>
                  <a:gd name="connsiteY11" fmla="*/ 21136 h 140907"/>
                  <a:gd name="connsiteX12" fmla="*/ 24659 w 70453"/>
                  <a:gd name="connsiteY12" fmla="*/ 21136 h 140907"/>
                  <a:gd name="connsiteX13" fmla="*/ 24659 w 70453"/>
                  <a:gd name="connsiteY13" fmla="*/ 12153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0"/>
                    </a:moveTo>
                    <a:lnTo>
                      <a:pt x="35227" y="0"/>
                    </a:lnTo>
                    <a:cubicBezTo>
                      <a:pt x="59886" y="0"/>
                      <a:pt x="73976" y="14091"/>
                      <a:pt x="73976" y="42272"/>
                    </a:cubicBezTo>
                    <a:lnTo>
                      <a:pt x="73976" y="98635"/>
                    </a:lnTo>
                    <a:cubicBezTo>
                      <a:pt x="73976" y="126816"/>
                      <a:pt x="61647" y="140907"/>
                      <a:pt x="35227" y="140907"/>
                    </a:cubicBezTo>
                    <a:lnTo>
                      <a:pt x="0" y="140907"/>
                    </a:lnTo>
                    <a:lnTo>
                      <a:pt x="0" y="0"/>
                    </a:lnTo>
                    <a:close/>
                    <a:moveTo>
                      <a:pt x="24659" y="121532"/>
                    </a:moveTo>
                    <a:lnTo>
                      <a:pt x="33465" y="121532"/>
                    </a:lnTo>
                    <a:cubicBezTo>
                      <a:pt x="45795" y="121532"/>
                      <a:pt x="51079" y="116248"/>
                      <a:pt x="51079" y="102158"/>
                    </a:cubicBezTo>
                    <a:lnTo>
                      <a:pt x="51079" y="40511"/>
                    </a:lnTo>
                    <a:cubicBezTo>
                      <a:pt x="51079" y="26420"/>
                      <a:pt x="45795" y="21136"/>
                      <a:pt x="33465" y="21136"/>
                    </a:cubicBezTo>
                    <a:lnTo>
                      <a:pt x="24659" y="21136"/>
                    </a:lnTo>
                    <a:lnTo>
                      <a:pt x="24659" y="121532"/>
                    </a:lnTo>
                    <a:close/>
                  </a:path>
                </a:pathLst>
              </a:custGeom>
              <a:grpFill/>
              <a:ln w="17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41" name="Text Placeholder 2">
            <a:extLst>
              <a:ext uri="{FF2B5EF4-FFF2-40B4-BE49-F238E27FC236}">
                <a16:creationId xmlns:a16="http://schemas.microsoft.com/office/drawing/2014/main" id="{A694BD86-DE2E-46A3-A2D0-B8FE4AB9C09F}"/>
              </a:ext>
              <a:ext uri="{C183D7F6-B498-43B3-948B-1728B52AA6E4}">
                <adec:decorative xmlns:adec="http://schemas.microsoft.com/office/drawing/2017/decorative" val="0"/>
              </a:ext>
            </a:extLst>
          </p:cNvPr>
          <p:cNvSpPr txBox="1">
            <a:spLocks/>
          </p:cNvSpPr>
          <p:nvPr/>
        </p:nvSpPr>
        <p:spPr>
          <a:xfrm>
            <a:off x="457199" y="6338352"/>
            <a:ext cx="11274552" cy="153888"/>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dirty="0"/>
              <a:t>Sources: AARP, 2024.</a:t>
            </a:r>
          </a:p>
        </p:txBody>
      </p:sp>
      <p:sp>
        <p:nvSpPr>
          <p:cNvPr id="242" name="Rectangle 241">
            <a:extLst>
              <a:ext uri="{FF2B5EF4-FFF2-40B4-BE49-F238E27FC236}">
                <a16:creationId xmlns:a16="http://schemas.microsoft.com/office/drawing/2014/main" id="{C9522B93-C0FE-A296-FF4D-BDCD24441DC7}"/>
              </a:ext>
              <a:ext uri="{C183D7F6-B498-43B3-948B-1728B52AA6E4}">
                <adec:decorative xmlns:adec="http://schemas.microsoft.com/office/drawing/2017/decorative" val="1"/>
              </a:ext>
            </a:extLst>
          </p:cNvPr>
          <p:cNvSpPr/>
          <p:nvPr/>
        </p:nvSpPr>
        <p:spPr>
          <a:xfrm>
            <a:off x="457199" y="2557036"/>
            <a:ext cx="228600" cy="228600"/>
          </a:xfrm>
          <a:prstGeom prst="rect">
            <a:avLst/>
          </a:prstGeom>
          <a:pattFill prst="pct30">
            <a:fgClr>
              <a:srgbClr val="3769FF"/>
            </a:fgClr>
            <a:bgClr>
              <a:schemeClr val="bg1"/>
            </a:bgClr>
          </a:pattFill>
          <a:ln w="12700">
            <a:solidFill>
              <a:srgbClr val="3769FF"/>
            </a:solidFill>
            <a:round/>
            <a:headEnd/>
            <a:tailEnd/>
          </a:ln>
        </p:spPr>
        <p:txBody>
          <a:bodyPr lIns="82275" tIns="82275" rIns="100558" anchor="ctr" anchorCtr="0"/>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95308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8</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The evolution of retirement savings accounts</a:t>
            </a:r>
          </a:p>
        </p:txBody>
      </p:sp>
      <p:sp>
        <p:nvSpPr>
          <p:cNvPr id="28" name="Slide Number Placeholder 1">
            <a:extLst>
              <a:ext uri="{FF2B5EF4-FFF2-40B4-BE49-F238E27FC236}">
                <a16:creationId xmlns:a16="http://schemas.microsoft.com/office/drawing/2014/main" id="{AD430154-3473-B563-6DEA-D856314F813C}"/>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8</a:t>
            </a:fld>
            <a:endParaRPr lang="en-US" dirty="0">
              <a:solidFill>
                <a:srgbClr val="000000"/>
              </a:solidFill>
            </a:endParaRPr>
          </a:p>
        </p:txBody>
      </p:sp>
      <p:grpSp>
        <p:nvGrpSpPr>
          <p:cNvPr id="3" name="Group 2" descr="Timeline showing the evolution of retirement savings accounts from the 1980s to the 2020s. Each decade highlights tax-exempt, tax-deferred, and social security options.">
            <a:extLst>
              <a:ext uri="{FF2B5EF4-FFF2-40B4-BE49-F238E27FC236}">
                <a16:creationId xmlns:a16="http://schemas.microsoft.com/office/drawing/2014/main" id="{EA4711DD-5572-BFC5-BA8A-BA5DCD680EC8}"/>
              </a:ext>
            </a:extLst>
          </p:cNvPr>
          <p:cNvGrpSpPr/>
          <p:nvPr/>
        </p:nvGrpSpPr>
        <p:grpSpPr>
          <a:xfrm>
            <a:off x="457200" y="2103120"/>
            <a:ext cx="3520750" cy="4134953"/>
            <a:chOff x="457200" y="2103120"/>
            <a:chExt cx="3520750" cy="4134953"/>
          </a:xfrm>
        </p:grpSpPr>
        <p:sp>
          <p:nvSpPr>
            <p:cNvPr id="8" name="Oval 7">
              <a:extLst>
                <a:ext uri="{FF2B5EF4-FFF2-40B4-BE49-F238E27FC236}">
                  <a16:creationId xmlns:a16="http://schemas.microsoft.com/office/drawing/2014/main" id="{8D56E6F2-216B-BF71-BD94-B22E3DA4BBD4}"/>
                </a:ext>
                <a:ext uri="{C183D7F6-B498-43B3-948B-1728B52AA6E4}">
                  <adec:decorative xmlns:adec="http://schemas.microsoft.com/office/drawing/2017/decorative" val="0"/>
                </a:ext>
              </a:extLst>
            </p:cNvPr>
            <p:cNvSpPr/>
            <p:nvPr/>
          </p:nvSpPr>
          <p:spPr>
            <a:xfrm>
              <a:off x="457200" y="2103120"/>
              <a:ext cx="1371600" cy="1371600"/>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Pension</a:t>
              </a:r>
            </a:p>
          </p:txBody>
        </p:sp>
        <p:sp>
          <p:nvSpPr>
            <p:cNvPr id="9" name="Oval 8">
              <a:extLst>
                <a:ext uri="{FF2B5EF4-FFF2-40B4-BE49-F238E27FC236}">
                  <a16:creationId xmlns:a16="http://schemas.microsoft.com/office/drawing/2014/main" id="{DBD57DE9-9BD5-F3F1-6E71-816290ACDD21}"/>
                </a:ext>
              </a:extLst>
            </p:cNvPr>
            <p:cNvSpPr>
              <a:spLocks noChangeAspect="1"/>
            </p:cNvSpPr>
            <p:nvPr/>
          </p:nvSpPr>
          <p:spPr>
            <a:xfrm>
              <a:off x="1005840" y="3474720"/>
              <a:ext cx="2284762" cy="2286000"/>
            </a:xfrm>
            <a:prstGeom prst="ellipse">
              <a:avLst/>
            </a:prstGeom>
            <a:solidFill>
              <a:srgbClr val="F7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Social Security</a:t>
              </a:r>
            </a:p>
          </p:txBody>
        </p:sp>
        <p:sp>
          <p:nvSpPr>
            <p:cNvPr id="11" name="TextBox 10">
              <a:extLst>
                <a:ext uri="{FF2B5EF4-FFF2-40B4-BE49-F238E27FC236}">
                  <a16:creationId xmlns:a16="http://schemas.microsoft.com/office/drawing/2014/main" id="{26A15EB9-839A-4FBB-7F4C-894B777A7D7E}"/>
                </a:ext>
              </a:extLst>
            </p:cNvPr>
            <p:cNvSpPr txBox="1"/>
            <p:nvPr/>
          </p:nvSpPr>
          <p:spPr>
            <a:xfrm>
              <a:off x="1352354" y="5868741"/>
              <a:ext cx="1591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1980s</a:t>
              </a:r>
            </a:p>
          </p:txBody>
        </p:sp>
        <p:grpSp>
          <p:nvGrpSpPr>
            <p:cNvPr id="13" name="Group 12">
              <a:extLst>
                <a:ext uri="{FF2B5EF4-FFF2-40B4-BE49-F238E27FC236}">
                  <a16:creationId xmlns:a16="http://schemas.microsoft.com/office/drawing/2014/main" id="{418BAE93-1F36-3245-F242-83FF44F5B160}"/>
                </a:ext>
              </a:extLst>
            </p:cNvPr>
            <p:cNvGrpSpPr/>
            <p:nvPr/>
          </p:nvGrpSpPr>
          <p:grpSpPr>
            <a:xfrm>
              <a:off x="2240280" y="2743200"/>
              <a:ext cx="1737670" cy="685800"/>
              <a:chOff x="2240280" y="2743200"/>
              <a:chExt cx="1737670" cy="685800"/>
            </a:xfrm>
          </p:grpSpPr>
          <p:sp>
            <p:nvSpPr>
              <p:cNvPr id="14" name="Oval 13">
                <a:extLst>
                  <a:ext uri="{FF2B5EF4-FFF2-40B4-BE49-F238E27FC236}">
                    <a16:creationId xmlns:a16="http://schemas.microsoft.com/office/drawing/2014/main" id="{8C67443C-C80E-4F60-ACBC-D9A605DB5CBB}"/>
                  </a:ext>
                </a:extLst>
              </p:cNvPr>
              <p:cNvSpPr/>
              <p:nvPr/>
            </p:nvSpPr>
            <p:spPr>
              <a:xfrm>
                <a:off x="2240280" y="2743200"/>
                <a:ext cx="685800" cy="6858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371469BE-F4DD-BDD4-77AA-85ABD649FE3D}"/>
                  </a:ext>
                </a:extLst>
              </p:cNvPr>
              <p:cNvSpPr txBox="1"/>
              <p:nvPr/>
            </p:nvSpPr>
            <p:spPr>
              <a:xfrm>
                <a:off x="3000941" y="2968554"/>
                <a:ext cx="977009" cy="276999"/>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Taxable</a:t>
                </a:r>
              </a:p>
            </p:txBody>
          </p:sp>
        </p:grpSp>
      </p:grpSp>
      <p:cxnSp>
        <p:nvCxnSpPr>
          <p:cNvPr id="29" name="Straight Connector 28">
            <a:extLst>
              <a:ext uri="{FF2B5EF4-FFF2-40B4-BE49-F238E27FC236}">
                <a16:creationId xmlns:a16="http://schemas.microsoft.com/office/drawing/2014/main" id="{7F339562-8E4C-AA0B-9253-AFD4EC74774C}"/>
              </a:ext>
              <a:ext uri="{C183D7F6-B498-43B3-948B-1728B52AA6E4}">
                <adec:decorative xmlns:adec="http://schemas.microsoft.com/office/drawing/2017/decorative" val="1"/>
              </a:ext>
            </a:extLst>
          </p:cNvPr>
          <p:cNvCxnSpPr>
            <a:cxnSpLocks/>
          </p:cNvCxnSpPr>
          <p:nvPr/>
        </p:nvCxnSpPr>
        <p:spPr>
          <a:xfrm>
            <a:off x="4022432" y="1097280"/>
            <a:ext cx="0" cy="513625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A292DD-B247-774E-C4CA-7299562503B8}"/>
              </a:ext>
              <a:ext uri="{C183D7F6-B498-43B3-948B-1728B52AA6E4}">
                <adec:decorative xmlns:adec="http://schemas.microsoft.com/office/drawing/2017/decorative" val="1"/>
              </a:ext>
            </a:extLst>
          </p:cNvPr>
          <p:cNvCxnSpPr>
            <a:cxnSpLocks/>
          </p:cNvCxnSpPr>
          <p:nvPr/>
        </p:nvCxnSpPr>
        <p:spPr>
          <a:xfrm>
            <a:off x="7772091" y="1097280"/>
            <a:ext cx="0" cy="513625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4034EE9-CDF4-40B6-EE76-BC3164F8DCAE}"/>
              </a:ext>
              <a:ext uri="{C183D7F6-B498-43B3-948B-1728B52AA6E4}">
                <adec:decorative xmlns:adec="http://schemas.microsoft.com/office/drawing/2017/decorative" val="1"/>
              </a:ext>
            </a:extLst>
          </p:cNvPr>
          <p:cNvGrpSpPr/>
          <p:nvPr/>
        </p:nvGrpSpPr>
        <p:grpSpPr>
          <a:xfrm>
            <a:off x="4206240" y="1188720"/>
            <a:ext cx="3857910" cy="5049353"/>
            <a:chOff x="4206240" y="1188720"/>
            <a:chExt cx="3857910" cy="5049353"/>
          </a:xfrm>
        </p:grpSpPr>
        <p:sp>
          <p:nvSpPr>
            <p:cNvPr id="45" name="TextBox 44">
              <a:extLst>
                <a:ext uri="{FF2B5EF4-FFF2-40B4-BE49-F238E27FC236}">
                  <a16:creationId xmlns:a16="http://schemas.microsoft.com/office/drawing/2014/main" id="{29D7A69B-0F19-6C32-594C-90203D7C758E}"/>
                </a:ext>
              </a:extLst>
            </p:cNvPr>
            <p:cNvSpPr txBox="1"/>
            <p:nvPr/>
          </p:nvSpPr>
          <p:spPr>
            <a:xfrm>
              <a:off x="5083232" y="5868741"/>
              <a:ext cx="1591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2000s</a:t>
              </a:r>
            </a:p>
          </p:txBody>
        </p:sp>
        <p:grpSp>
          <p:nvGrpSpPr>
            <p:cNvPr id="46" name="Group 45">
              <a:extLst>
                <a:ext uri="{FF2B5EF4-FFF2-40B4-BE49-F238E27FC236}">
                  <a16:creationId xmlns:a16="http://schemas.microsoft.com/office/drawing/2014/main" id="{E312ECB3-0477-E532-3566-11D02DA579B8}"/>
                </a:ext>
              </a:extLst>
            </p:cNvPr>
            <p:cNvGrpSpPr/>
            <p:nvPr/>
          </p:nvGrpSpPr>
          <p:grpSpPr>
            <a:xfrm>
              <a:off x="4206240" y="1188720"/>
              <a:ext cx="3857910" cy="4572000"/>
              <a:chOff x="4206240" y="1188720"/>
              <a:chExt cx="3857910" cy="4572000"/>
            </a:xfrm>
          </p:grpSpPr>
          <p:grpSp>
            <p:nvGrpSpPr>
              <p:cNvPr id="47" name="Group 46">
                <a:extLst>
                  <a:ext uri="{FF2B5EF4-FFF2-40B4-BE49-F238E27FC236}">
                    <a16:creationId xmlns:a16="http://schemas.microsoft.com/office/drawing/2014/main" id="{8216D0DE-15DC-BEEB-1191-600DE98E372F}"/>
                  </a:ext>
                </a:extLst>
              </p:cNvPr>
              <p:cNvGrpSpPr/>
              <p:nvPr/>
            </p:nvGrpSpPr>
            <p:grpSpPr>
              <a:xfrm>
                <a:off x="5852157" y="1188720"/>
                <a:ext cx="2211993" cy="553998"/>
                <a:chOff x="5949815" y="1016632"/>
                <a:chExt cx="2211993" cy="553998"/>
              </a:xfrm>
            </p:grpSpPr>
            <p:sp>
              <p:nvSpPr>
                <p:cNvPr id="58" name="Oval 57">
                  <a:extLst>
                    <a:ext uri="{FF2B5EF4-FFF2-40B4-BE49-F238E27FC236}">
                      <a16:creationId xmlns:a16="http://schemas.microsoft.com/office/drawing/2014/main" id="{16525163-4762-6E05-76A9-72ED495E5F0A}"/>
                    </a:ext>
                  </a:extLst>
                </p:cNvPr>
                <p:cNvSpPr/>
                <p:nvPr/>
              </p:nvSpPr>
              <p:spPr>
                <a:xfrm>
                  <a:off x="5949815" y="1076292"/>
                  <a:ext cx="138393" cy="138393"/>
                </a:xfrm>
                <a:prstGeom prst="ellipse">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TextBox 58">
                  <a:extLst>
                    <a:ext uri="{FF2B5EF4-FFF2-40B4-BE49-F238E27FC236}">
                      <a16:creationId xmlns:a16="http://schemas.microsoft.com/office/drawing/2014/main" id="{2D90513A-C3AC-0A01-1795-DA7426CC51FA}"/>
                    </a:ext>
                  </a:extLst>
                </p:cNvPr>
                <p:cNvSpPr txBox="1"/>
                <p:nvPr/>
              </p:nvSpPr>
              <p:spPr>
                <a:xfrm>
                  <a:off x="6208507" y="1016632"/>
                  <a:ext cx="1953301"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Tax Exempt </a:t>
                  </a:r>
                  <a:br>
                    <a:rPr kumimoji="0" lang="en-US" sz="1800" b="1" i="0" u="none" strike="noStrike" kern="1200" cap="none" spc="0" normalizeH="0" baseline="0" noProof="0" dirty="0">
                      <a:ln>
                        <a:noFill/>
                      </a:ln>
                      <a:solidFill>
                        <a:srgbClr val="000000"/>
                      </a:solidFill>
                      <a:effectLst/>
                      <a:uLnTx/>
                      <a:uFillTx/>
                      <a:latin typeface="Arial"/>
                      <a:ea typeface="+mn-ea"/>
                      <a:cs typeface="+mn-cs"/>
                    </a:rPr>
                  </a:br>
                  <a:r>
                    <a:rPr kumimoji="0" lang="en-US" sz="1800" b="1" i="0" u="none" strike="noStrike" kern="1200" cap="none" spc="0" normalizeH="0" baseline="0" noProof="0" dirty="0">
                      <a:ln>
                        <a:noFill/>
                      </a:ln>
                      <a:solidFill>
                        <a:srgbClr val="000000"/>
                      </a:solidFill>
                      <a:effectLst/>
                      <a:uLnTx/>
                      <a:uFillTx/>
                      <a:latin typeface="Arial"/>
                      <a:ea typeface="+mn-ea"/>
                      <a:cs typeface="+mn-cs"/>
                    </a:rPr>
                    <a:t>(Roth)</a:t>
                  </a:r>
                </a:p>
              </p:txBody>
            </p:sp>
          </p:grpSp>
          <p:grpSp>
            <p:nvGrpSpPr>
              <p:cNvPr id="48" name="Group 47">
                <a:extLst>
                  <a:ext uri="{FF2B5EF4-FFF2-40B4-BE49-F238E27FC236}">
                    <a16:creationId xmlns:a16="http://schemas.microsoft.com/office/drawing/2014/main" id="{5AD500B3-89CA-FC02-2A53-2EEA7F9C9F9F}"/>
                  </a:ext>
                </a:extLst>
              </p:cNvPr>
              <p:cNvGrpSpPr/>
              <p:nvPr/>
            </p:nvGrpSpPr>
            <p:grpSpPr>
              <a:xfrm>
                <a:off x="4206240" y="2651760"/>
                <a:ext cx="1009986" cy="1006072"/>
                <a:chOff x="4126330" y="2560320"/>
                <a:chExt cx="1009986" cy="1006072"/>
              </a:xfrm>
            </p:grpSpPr>
            <p:sp>
              <p:nvSpPr>
                <p:cNvPr id="56" name="Oval 55">
                  <a:extLst>
                    <a:ext uri="{FF2B5EF4-FFF2-40B4-BE49-F238E27FC236}">
                      <a16:creationId xmlns:a16="http://schemas.microsoft.com/office/drawing/2014/main" id="{31F7C2AE-7291-F12F-053A-EC0CE9D98792}"/>
                    </a:ext>
                  </a:extLst>
                </p:cNvPr>
                <p:cNvSpPr/>
                <p:nvPr/>
              </p:nvSpPr>
              <p:spPr>
                <a:xfrm>
                  <a:off x="4297680" y="2560320"/>
                  <a:ext cx="667512" cy="667512"/>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TextBox 56">
                  <a:extLst>
                    <a:ext uri="{FF2B5EF4-FFF2-40B4-BE49-F238E27FC236}">
                      <a16:creationId xmlns:a16="http://schemas.microsoft.com/office/drawing/2014/main" id="{9744FE50-0C78-BE3E-3060-B5DB23F3EBAE}"/>
                    </a:ext>
                  </a:extLst>
                </p:cNvPr>
                <p:cNvSpPr txBox="1"/>
                <p:nvPr/>
              </p:nvSpPr>
              <p:spPr>
                <a:xfrm>
                  <a:off x="4126330" y="3289393"/>
                  <a:ext cx="10099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Pension</a:t>
                  </a:r>
                </a:p>
              </p:txBody>
            </p:sp>
          </p:grpSp>
          <p:sp>
            <p:nvSpPr>
              <p:cNvPr id="49" name="Oval 48">
                <a:extLst>
                  <a:ext uri="{FF2B5EF4-FFF2-40B4-BE49-F238E27FC236}">
                    <a16:creationId xmlns:a16="http://schemas.microsoft.com/office/drawing/2014/main" id="{520EC8F7-0511-267F-D72D-EE776F62BF76}"/>
                  </a:ext>
                </a:extLst>
              </p:cNvPr>
              <p:cNvSpPr>
                <a:spLocks noChangeAspect="1"/>
              </p:cNvSpPr>
              <p:nvPr/>
            </p:nvSpPr>
            <p:spPr>
              <a:xfrm>
                <a:off x="4754261" y="3474720"/>
                <a:ext cx="2286000" cy="2286000"/>
              </a:xfrm>
              <a:prstGeom prst="ellipse">
                <a:avLst/>
              </a:prstGeom>
              <a:solidFill>
                <a:srgbClr val="F7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Social Security</a:t>
                </a:r>
              </a:p>
            </p:txBody>
          </p:sp>
          <p:grpSp>
            <p:nvGrpSpPr>
              <p:cNvPr id="50" name="Group 49">
                <a:extLst>
                  <a:ext uri="{FF2B5EF4-FFF2-40B4-BE49-F238E27FC236}">
                    <a16:creationId xmlns:a16="http://schemas.microsoft.com/office/drawing/2014/main" id="{432A6A9F-2E21-A5C5-7F99-91187D0447CA}"/>
                  </a:ext>
                </a:extLst>
              </p:cNvPr>
              <p:cNvGrpSpPr/>
              <p:nvPr/>
            </p:nvGrpSpPr>
            <p:grpSpPr>
              <a:xfrm>
                <a:off x="4663440" y="1737360"/>
                <a:ext cx="2294709" cy="731520"/>
                <a:chOff x="4427497" y="1728736"/>
                <a:chExt cx="2294709" cy="731520"/>
              </a:xfrm>
            </p:grpSpPr>
            <p:sp>
              <p:nvSpPr>
                <p:cNvPr id="54" name="Oval 53">
                  <a:extLst>
                    <a:ext uri="{FF2B5EF4-FFF2-40B4-BE49-F238E27FC236}">
                      <a16:creationId xmlns:a16="http://schemas.microsoft.com/office/drawing/2014/main" id="{B11D1C44-7B99-FFEE-96A2-8FCA0342722F}"/>
                    </a:ext>
                  </a:extLst>
                </p:cNvPr>
                <p:cNvSpPr>
                  <a:spLocks noChangeAspect="1"/>
                </p:cNvSpPr>
                <p:nvPr/>
              </p:nvSpPr>
              <p:spPr>
                <a:xfrm>
                  <a:off x="4427497" y="1728736"/>
                  <a:ext cx="731520" cy="731520"/>
                </a:xfrm>
                <a:prstGeom prst="ellipse">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37A2F20C-61C5-CF00-4972-2EFF46856E43}"/>
                    </a:ext>
                  </a:extLst>
                </p:cNvPr>
                <p:cNvSpPr txBox="1"/>
                <p:nvPr/>
              </p:nvSpPr>
              <p:spPr>
                <a:xfrm>
                  <a:off x="5256367" y="1826121"/>
                  <a:ext cx="1465839"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Tax Deferred (401k, IRA)</a:t>
                  </a:r>
                </a:p>
              </p:txBody>
            </p:sp>
          </p:grpSp>
          <p:grpSp>
            <p:nvGrpSpPr>
              <p:cNvPr id="51" name="Group 50">
                <a:extLst>
                  <a:ext uri="{FF2B5EF4-FFF2-40B4-BE49-F238E27FC236}">
                    <a16:creationId xmlns:a16="http://schemas.microsoft.com/office/drawing/2014/main" id="{1F1B15DF-562A-A070-0943-2E4EFC272C7A}"/>
                  </a:ext>
                </a:extLst>
              </p:cNvPr>
              <p:cNvGrpSpPr/>
              <p:nvPr/>
            </p:nvGrpSpPr>
            <p:grpSpPr>
              <a:xfrm>
                <a:off x="6035040" y="2743200"/>
                <a:ext cx="1737670" cy="685800"/>
                <a:chOff x="2240280" y="2743200"/>
                <a:chExt cx="1737670" cy="685800"/>
              </a:xfrm>
            </p:grpSpPr>
            <p:sp>
              <p:nvSpPr>
                <p:cNvPr id="52" name="Oval 51">
                  <a:extLst>
                    <a:ext uri="{FF2B5EF4-FFF2-40B4-BE49-F238E27FC236}">
                      <a16:creationId xmlns:a16="http://schemas.microsoft.com/office/drawing/2014/main" id="{DA1999BA-987A-A947-8F3F-8C9D69585E1A}"/>
                    </a:ext>
                  </a:extLst>
                </p:cNvPr>
                <p:cNvSpPr/>
                <p:nvPr/>
              </p:nvSpPr>
              <p:spPr>
                <a:xfrm>
                  <a:off x="2240280" y="2743200"/>
                  <a:ext cx="685800" cy="6858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61585816-0B45-8A1D-FF7D-6839A1EBA5C3}"/>
                    </a:ext>
                  </a:extLst>
                </p:cNvPr>
                <p:cNvSpPr txBox="1"/>
                <p:nvPr/>
              </p:nvSpPr>
              <p:spPr>
                <a:xfrm>
                  <a:off x="3000941" y="2968554"/>
                  <a:ext cx="977009" cy="276999"/>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Taxable</a:t>
                  </a:r>
                </a:p>
              </p:txBody>
            </p:sp>
          </p:grpSp>
        </p:grpSp>
      </p:grpSp>
      <p:grpSp>
        <p:nvGrpSpPr>
          <p:cNvPr id="60" name="Group 59">
            <a:extLst>
              <a:ext uri="{FF2B5EF4-FFF2-40B4-BE49-F238E27FC236}">
                <a16:creationId xmlns:a16="http://schemas.microsoft.com/office/drawing/2014/main" id="{375F68C3-4D83-3C41-BDEB-D695FE2EEF20}"/>
              </a:ext>
              <a:ext uri="{C183D7F6-B498-43B3-948B-1728B52AA6E4}">
                <adec:decorative xmlns:adec="http://schemas.microsoft.com/office/drawing/2017/decorative" val="1"/>
              </a:ext>
            </a:extLst>
          </p:cNvPr>
          <p:cNvGrpSpPr/>
          <p:nvPr/>
        </p:nvGrpSpPr>
        <p:grpSpPr>
          <a:xfrm>
            <a:off x="8046720" y="1188720"/>
            <a:ext cx="4160886" cy="5049353"/>
            <a:chOff x="8046720" y="1188720"/>
            <a:chExt cx="4160886" cy="5049353"/>
          </a:xfrm>
        </p:grpSpPr>
        <p:sp>
          <p:nvSpPr>
            <p:cNvPr id="61" name="TextBox 60">
              <a:extLst>
                <a:ext uri="{FF2B5EF4-FFF2-40B4-BE49-F238E27FC236}">
                  <a16:creationId xmlns:a16="http://schemas.microsoft.com/office/drawing/2014/main" id="{B8B8D29D-2FDE-A8E8-2D59-474B882172D3}"/>
                </a:ext>
              </a:extLst>
            </p:cNvPr>
            <p:cNvSpPr txBox="1"/>
            <p:nvPr/>
          </p:nvSpPr>
          <p:spPr>
            <a:xfrm>
              <a:off x="8851053" y="5868741"/>
              <a:ext cx="1591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2020s</a:t>
              </a:r>
            </a:p>
          </p:txBody>
        </p:sp>
        <p:grpSp>
          <p:nvGrpSpPr>
            <p:cNvPr id="62" name="Group 61">
              <a:extLst>
                <a:ext uri="{FF2B5EF4-FFF2-40B4-BE49-F238E27FC236}">
                  <a16:creationId xmlns:a16="http://schemas.microsoft.com/office/drawing/2014/main" id="{2D327A53-BE59-59BE-4C6E-00F34563C5DE}"/>
                </a:ext>
              </a:extLst>
            </p:cNvPr>
            <p:cNvGrpSpPr/>
            <p:nvPr/>
          </p:nvGrpSpPr>
          <p:grpSpPr>
            <a:xfrm>
              <a:off x="9875520" y="1188720"/>
              <a:ext cx="2043370" cy="553998"/>
              <a:chOff x="9845693" y="971381"/>
              <a:chExt cx="2043370" cy="553998"/>
            </a:xfrm>
          </p:grpSpPr>
          <p:sp>
            <p:nvSpPr>
              <p:cNvPr id="74" name="Oval 73">
                <a:extLst>
                  <a:ext uri="{FF2B5EF4-FFF2-40B4-BE49-F238E27FC236}">
                    <a16:creationId xmlns:a16="http://schemas.microsoft.com/office/drawing/2014/main" id="{A9840D5C-29A1-9DF9-1C54-18DC7354A67F}"/>
                  </a:ext>
                </a:extLst>
              </p:cNvPr>
              <p:cNvSpPr>
                <a:spLocks noChangeAspect="1"/>
              </p:cNvSpPr>
              <p:nvPr/>
            </p:nvSpPr>
            <p:spPr>
              <a:xfrm>
                <a:off x="9845693" y="1003139"/>
                <a:ext cx="457200" cy="457200"/>
              </a:xfrm>
              <a:prstGeom prst="ellipse">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E214DD2C-7387-12DE-EFAB-744E77469A1D}"/>
                  </a:ext>
                </a:extLst>
              </p:cNvPr>
              <p:cNvSpPr txBox="1"/>
              <p:nvPr/>
            </p:nvSpPr>
            <p:spPr>
              <a:xfrm>
                <a:off x="10360306" y="971381"/>
                <a:ext cx="1528757"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Tax Exempt (Roth)</a:t>
                </a:r>
              </a:p>
            </p:txBody>
          </p:sp>
        </p:grpSp>
        <p:sp>
          <p:nvSpPr>
            <p:cNvPr id="63" name="Oval 62">
              <a:extLst>
                <a:ext uri="{FF2B5EF4-FFF2-40B4-BE49-F238E27FC236}">
                  <a16:creationId xmlns:a16="http://schemas.microsoft.com/office/drawing/2014/main" id="{849586A1-2F16-DAED-32A4-00B1327825A0}"/>
                </a:ext>
              </a:extLst>
            </p:cNvPr>
            <p:cNvSpPr>
              <a:spLocks noChangeAspect="1"/>
            </p:cNvSpPr>
            <p:nvPr/>
          </p:nvSpPr>
          <p:spPr>
            <a:xfrm>
              <a:off x="8503920" y="3474720"/>
              <a:ext cx="2286000" cy="2286000"/>
            </a:xfrm>
            <a:prstGeom prst="ellipse">
              <a:avLst/>
            </a:prstGeom>
            <a:solidFill>
              <a:srgbClr val="F7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Social Security</a:t>
              </a:r>
            </a:p>
          </p:txBody>
        </p:sp>
        <p:grpSp>
          <p:nvGrpSpPr>
            <p:cNvPr id="64" name="Group 63">
              <a:extLst>
                <a:ext uri="{FF2B5EF4-FFF2-40B4-BE49-F238E27FC236}">
                  <a16:creationId xmlns:a16="http://schemas.microsoft.com/office/drawing/2014/main" id="{BB90A387-D342-7835-05F3-6309FB416BA3}"/>
                </a:ext>
              </a:extLst>
            </p:cNvPr>
            <p:cNvGrpSpPr/>
            <p:nvPr/>
          </p:nvGrpSpPr>
          <p:grpSpPr>
            <a:xfrm>
              <a:off x="9978333" y="2009001"/>
              <a:ext cx="2229273" cy="553998"/>
              <a:chOff x="10344093" y="1837551"/>
              <a:chExt cx="2229273" cy="553998"/>
            </a:xfrm>
          </p:grpSpPr>
          <p:sp>
            <p:nvSpPr>
              <p:cNvPr id="72" name="TextBox 71">
                <a:extLst>
                  <a:ext uri="{FF2B5EF4-FFF2-40B4-BE49-F238E27FC236}">
                    <a16:creationId xmlns:a16="http://schemas.microsoft.com/office/drawing/2014/main" id="{A5AB1884-E154-27B6-D843-C6A57B2CCE98}"/>
                  </a:ext>
                </a:extLst>
              </p:cNvPr>
              <p:cNvSpPr txBox="1"/>
              <p:nvPr/>
            </p:nvSpPr>
            <p:spPr>
              <a:xfrm>
                <a:off x="10516475" y="1837551"/>
                <a:ext cx="2056891"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Health Savings Account (HSA)</a:t>
                </a:r>
              </a:p>
            </p:txBody>
          </p:sp>
          <p:sp>
            <p:nvSpPr>
              <p:cNvPr id="73" name="Oval 72">
                <a:extLst>
                  <a:ext uri="{FF2B5EF4-FFF2-40B4-BE49-F238E27FC236}">
                    <a16:creationId xmlns:a16="http://schemas.microsoft.com/office/drawing/2014/main" id="{CB3E588C-718C-CDCE-7B77-95E0B17FA613}"/>
                  </a:ext>
                </a:extLst>
              </p:cNvPr>
              <p:cNvSpPr>
                <a:spLocks noChangeAspect="1"/>
              </p:cNvSpPr>
              <p:nvPr/>
            </p:nvSpPr>
            <p:spPr>
              <a:xfrm>
                <a:off x="10344093" y="1927912"/>
                <a:ext cx="91440" cy="91440"/>
              </a:xfrm>
              <a:prstGeom prst="ellipse">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5" name="Group 64">
              <a:extLst>
                <a:ext uri="{FF2B5EF4-FFF2-40B4-BE49-F238E27FC236}">
                  <a16:creationId xmlns:a16="http://schemas.microsoft.com/office/drawing/2014/main" id="{4FF1B2E5-637A-DB96-97D3-C6DC0C586152}"/>
                </a:ext>
              </a:extLst>
            </p:cNvPr>
            <p:cNvGrpSpPr/>
            <p:nvPr/>
          </p:nvGrpSpPr>
          <p:grpSpPr>
            <a:xfrm>
              <a:off x="8046720" y="3017520"/>
              <a:ext cx="1096351" cy="587511"/>
              <a:chOff x="8010029" y="3036478"/>
              <a:chExt cx="1096351" cy="587511"/>
            </a:xfrm>
          </p:grpSpPr>
          <p:sp>
            <p:nvSpPr>
              <p:cNvPr id="70" name="TextBox 69">
                <a:extLst>
                  <a:ext uri="{FF2B5EF4-FFF2-40B4-BE49-F238E27FC236}">
                    <a16:creationId xmlns:a16="http://schemas.microsoft.com/office/drawing/2014/main" id="{3B3B2D3C-F4F5-49FD-0C6D-089E232673AA}"/>
                  </a:ext>
                </a:extLst>
              </p:cNvPr>
              <p:cNvSpPr txBox="1"/>
              <p:nvPr/>
            </p:nvSpPr>
            <p:spPr>
              <a:xfrm>
                <a:off x="8010029" y="3254657"/>
                <a:ext cx="1096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Pension</a:t>
                </a:r>
              </a:p>
            </p:txBody>
          </p:sp>
          <p:sp>
            <p:nvSpPr>
              <p:cNvPr id="71" name="Oval 70">
                <a:extLst>
                  <a:ext uri="{FF2B5EF4-FFF2-40B4-BE49-F238E27FC236}">
                    <a16:creationId xmlns:a16="http://schemas.microsoft.com/office/drawing/2014/main" id="{9E0CE529-D7BF-7D6C-E152-1929A1C29C8B}"/>
                  </a:ext>
                </a:extLst>
              </p:cNvPr>
              <p:cNvSpPr/>
              <p:nvPr/>
            </p:nvSpPr>
            <p:spPr>
              <a:xfrm>
                <a:off x="8426724" y="3036478"/>
                <a:ext cx="182880" cy="182880"/>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id="{FDD3CE50-0D14-EFB7-4D09-33064AEEBA63}"/>
                </a:ext>
              </a:extLst>
            </p:cNvPr>
            <p:cNvGrpSpPr/>
            <p:nvPr/>
          </p:nvGrpSpPr>
          <p:grpSpPr>
            <a:xfrm>
              <a:off x="9875520" y="2743200"/>
              <a:ext cx="1737670" cy="685800"/>
              <a:chOff x="2240280" y="2743200"/>
              <a:chExt cx="1737670" cy="685800"/>
            </a:xfrm>
          </p:grpSpPr>
          <p:sp>
            <p:nvSpPr>
              <p:cNvPr id="68" name="Oval 67">
                <a:extLst>
                  <a:ext uri="{FF2B5EF4-FFF2-40B4-BE49-F238E27FC236}">
                    <a16:creationId xmlns:a16="http://schemas.microsoft.com/office/drawing/2014/main" id="{31B2B4EC-0BE8-6CCC-C38B-BA7DE0E7B668}"/>
                  </a:ext>
                </a:extLst>
              </p:cNvPr>
              <p:cNvSpPr/>
              <p:nvPr/>
            </p:nvSpPr>
            <p:spPr>
              <a:xfrm>
                <a:off x="2240280" y="2743200"/>
                <a:ext cx="685800" cy="6858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20E6106E-25DF-420E-3226-00E6707C2AA5}"/>
                  </a:ext>
                </a:extLst>
              </p:cNvPr>
              <p:cNvSpPr txBox="1"/>
              <p:nvPr/>
            </p:nvSpPr>
            <p:spPr>
              <a:xfrm>
                <a:off x="3000941" y="2968554"/>
                <a:ext cx="977009" cy="276999"/>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Taxable</a:t>
                </a:r>
              </a:p>
            </p:txBody>
          </p:sp>
        </p:grpSp>
        <p:sp>
          <p:nvSpPr>
            <p:cNvPr id="67" name="Oval 66">
              <a:extLst>
                <a:ext uri="{FF2B5EF4-FFF2-40B4-BE49-F238E27FC236}">
                  <a16:creationId xmlns:a16="http://schemas.microsoft.com/office/drawing/2014/main" id="{430C95AB-B67A-90FA-64B7-C9862A3A8C4C}"/>
                </a:ext>
              </a:extLst>
            </p:cNvPr>
            <p:cNvSpPr>
              <a:spLocks noChangeAspect="1"/>
            </p:cNvSpPr>
            <p:nvPr/>
          </p:nvSpPr>
          <p:spPr>
            <a:xfrm>
              <a:off x="8229600" y="1371600"/>
              <a:ext cx="1463040" cy="1463040"/>
            </a:xfrm>
            <a:prstGeom prst="ellipse">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Tax Deferred (401K, IRA)</a:t>
              </a:r>
            </a:p>
          </p:txBody>
        </p:sp>
      </p:grpSp>
    </p:spTree>
    <p:extLst>
      <p:ext uri="{BB962C8B-B14F-4D97-AF65-F5344CB8AC3E}">
        <p14:creationId xmlns:p14="http://schemas.microsoft.com/office/powerpoint/2010/main" val="8872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
                                        <p:tgtEl>
                                          <p:spTgt spid="2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5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250"/>
                                        <p:tgtEl>
                                          <p:spTgt spid="43"/>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9</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The conventional withdrawal order</a:t>
            </a:r>
          </a:p>
        </p:txBody>
      </p:sp>
      <p:sp>
        <p:nvSpPr>
          <p:cNvPr id="28" name="Slide Number Placeholder 1">
            <a:extLst>
              <a:ext uri="{FF2B5EF4-FFF2-40B4-BE49-F238E27FC236}">
                <a16:creationId xmlns:a16="http://schemas.microsoft.com/office/drawing/2014/main" id="{AD430154-3473-B563-6DEA-D856314F813C}"/>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9</a:t>
            </a:fld>
            <a:endParaRPr lang="en-US" dirty="0">
              <a:solidFill>
                <a:srgbClr val="000000"/>
              </a:solidFill>
            </a:endParaRPr>
          </a:p>
        </p:txBody>
      </p:sp>
      <p:sp>
        <p:nvSpPr>
          <p:cNvPr id="51" name="Slide Number Placeholder 1">
            <a:extLst>
              <a:ext uri="{FF2B5EF4-FFF2-40B4-BE49-F238E27FC236}">
                <a16:creationId xmlns:a16="http://schemas.microsoft.com/office/drawing/2014/main" id="{BE02764D-B4F4-47A2-B377-28E0BD7EBB12}"/>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9</a:t>
            </a:fld>
            <a:endParaRPr lang="en-US" dirty="0">
              <a:solidFill>
                <a:srgbClr val="000000"/>
              </a:solidFill>
            </a:endParaRPr>
          </a:p>
        </p:txBody>
      </p:sp>
      <p:sp>
        <p:nvSpPr>
          <p:cNvPr id="3" name="TextBox 2">
            <a:extLst>
              <a:ext uri="{FF2B5EF4-FFF2-40B4-BE49-F238E27FC236}">
                <a16:creationId xmlns:a16="http://schemas.microsoft.com/office/drawing/2014/main" id="{E761FF83-42C2-C69E-8C72-7B2A2DB5CC5C}"/>
              </a:ext>
            </a:extLst>
          </p:cNvPr>
          <p:cNvSpPr txBox="1"/>
          <p:nvPr/>
        </p:nvSpPr>
        <p:spPr>
          <a:xfrm>
            <a:off x="2286000" y="1280160"/>
            <a:ext cx="2377440" cy="2377440"/>
          </a:xfrm>
          <a:prstGeom prst="rect">
            <a:avLst/>
          </a:prstGeom>
          <a:solidFill>
            <a:srgbClr val="ED7700"/>
          </a:solidFill>
        </p:spPr>
        <p:txBody>
          <a:bodyPr wrap="square" rtlCol="0">
            <a:noAutofit/>
          </a:bodyPr>
          <a:lstStyle/>
          <a:p>
            <a:pPr algn="ctr"/>
            <a:endParaRPr lang="en-US" sz="2000" b="1" cap="all" dirty="0">
              <a:solidFill>
                <a:schemeClr val="bg1"/>
              </a:solidFill>
            </a:endParaRPr>
          </a:p>
          <a:p>
            <a:pPr algn="ctr"/>
            <a:r>
              <a:rPr lang="en-US" sz="4400" b="1" cap="all" dirty="0">
                <a:solidFill>
                  <a:schemeClr val="bg1"/>
                </a:solidFill>
              </a:rPr>
              <a:t>1</a:t>
            </a:r>
            <a:r>
              <a:rPr lang="en-US" sz="4000" b="1" cap="all" baseline="30000" dirty="0">
                <a:solidFill>
                  <a:schemeClr val="bg1"/>
                </a:solidFill>
              </a:rPr>
              <a:t>st</a:t>
            </a:r>
          </a:p>
          <a:p>
            <a:pPr algn="ctr"/>
            <a:endParaRPr lang="en-US" sz="2000" b="1" cap="all" dirty="0">
              <a:solidFill>
                <a:schemeClr val="bg1"/>
              </a:solidFill>
            </a:endParaRPr>
          </a:p>
          <a:p>
            <a:pPr algn="ctr"/>
            <a:r>
              <a:rPr lang="en-US" sz="2000" b="1" cap="all" dirty="0"/>
              <a:t>Taxable</a:t>
            </a:r>
          </a:p>
          <a:p>
            <a:pPr algn="ctr"/>
            <a:r>
              <a:rPr lang="en-US" sz="1400" b="1" cap="all" dirty="0"/>
              <a:t>(Brokerage/Bank Accounts)</a:t>
            </a:r>
          </a:p>
        </p:txBody>
      </p:sp>
      <p:sp>
        <p:nvSpPr>
          <p:cNvPr id="4" name="TextBox 3">
            <a:extLst>
              <a:ext uri="{FF2B5EF4-FFF2-40B4-BE49-F238E27FC236}">
                <a16:creationId xmlns:a16="http://schemas.microsoft.com/office/drawing/2014/main" id="{3F165D9E-128C-C921-1C85-A162225FE2AE}"/>
              </a:ext>
            </a:extLst>
          </p:cNvPr>
          <p:cNvSpPr txBox="1"/>
          <p:nvPr/>
        </p:nvSpPr>
        <p:spPr>
          <a:xfrm>
            <a:off x="4663440" y="1280160"/>
            <a:ext cx="2377440" cy="2377440"/>
          </a:xfrm>
          <a:prstGeom prst="rect">
            <a:avLst/>
          </a:prstGeom>
          <a:solidFill>
            <a:srgbClr val="00A0DC"/>
          </a:solidFill>
        </p:spPr>
        <p:txBody>
          <a:bodyPr wrap="square" rtlCol="0">
            <a:noAutofit/>
          </a:bodyPr>
          <a:lstStyle/>
          <a:p>
            <a:pPr algn="ctr"/>
            <a:endParaRPr lang="en-US" sz="2000" b="1" cap="all" dirty="0">
              <a:solidFill>
                <a:schemeClr val="bg1"/>
              </a:solidFill>
            </a:endParaRPr>
          </a:p>
          <a:p>
            <a:pPr algn="ctr"/>
            <a:r>
              <a:rPr lang="en-US" sz="4400" b="1" cap="all" dirty="0">
                <a:solidFill>
                  <a:schemeClr val="bg1"/>
                </a:solidFill>
              </a:rPr>
              <a:t>2</a:t>
            </a:r>
            <a:r>
              <a:rPr lang="en-US" sz="4000" b="1" cap="all" baseline="30000" dirty="0">
                <a:solidFill>
                  <a:schemeClr val="bg1"/>
                </a:solidFill>
              </a:rPr>
              <a:t>nd</a:t>
            </a:r>
          </a:p>
          <a:p>
            <a:pPr algn="ctr"/>
            <a:endParaRPr lang="en-US" sz="2000" b="1" cap="all" dirty="0">
              <a:solidFill>
                <a:schemeClr val="bg1"/>
              </a:solidFill>
            </a:endParaRPr>
          </a:p>
          <a:p>
            <a:pPr algn="ctr"/>
            <a:r>
              <a:rPr lang="en-US" sz="2000" b="1" cap="all" dirty="0"/>
              <a:t>Tax deferred</a:t>
            </a:r>
          </a:p>
          <a:p>
            <a:pPr algn="ctr"/>
            <a:r>
              <a:rPr lang="en-US" sz="1400" b="1" cap="all" dirty="0"/>
              <a:t>(401</a:t>
            </a:r>
            <a:r>
              <a:rPr lang="en-US" sz="1400" b="1" dirty="0"/>
              <a:t>k</a:t>
            </a:r>
            <a:r>
              <a:rPr lang="en-US" sz="1400" b="1" cap="all" dirty="0"/>
              <a:t>, IRA</a:t>
            </a:r>
            <a:r>
              <a:rPr lang="en-US" sz="1400" b="1" dirty="0"/>
              <a:t>s</a:t>
            </a:r>
            <a:r>
              <a:rPr lang="en-US" sz="1400" b="1" cap="all" dirty="0"/>
              <a:t>)</a:t>
            </a:r>
          </a:p>
          <a:p>
            <a:pPr algn="ctr"/>
            <a:endParaRPr lang="en-US" sz="2000" b="1" cap="all" dirty="0"/>
          </a:p>
        </p:txBody>
      </p:sp>
      <p:sp>
        <p:nvSpPr>
          <p:cNvPr id="7" name="TextBox 6">
            <a:extLst>
              <a:ext uri="{FF2B5EF4-FFF2-40B4-BE49-F238E27FC236}">
                <a16:creationId xmlns:a16="http://schemas.microsoft.com/office/drawing/2014/main" id="{4F68B456-EDA3-1FBD-A1B7-47B070CC1904}"/>
              </a:ext>
            </a:extLst>
          </p:cNvPr>
          <p:cNvSpPr txBox="1"/>
          <p:nvPr/>
        </p:nvSpPr>
        <p:spPr>
          <a:xfrm>
            <a:off x="7040880" y="1280160"/>
            <a:ext cx="2377440" cy="2377440"/>
          </a:xfrm>
          <a:prstGeom prst="rect">
            <a:avLst/>
          </a:prstGeom>
          <a:solidFill>
            <a:srgbClr val="81BB00"/>
          </a:solidFill>
        </p:spPr>
        <p:txBody>
          <a:bodyPr wrap="square" rtlCol="0">
            <a:noAutofit/>
          </a:bodyPr>
          <a:lstStyle/>
          <a:p>
            <a:pPr algn="ctr"/>
            <a:endParaRPr lang="en-US" sz="2000" b="1" cap="all" dirty="0">
              <a:solidFill>
                <a:schemeClr val="bg1"/>
              </a:solidFill>
            </a:endParaRPr>
          </a:p>
          <a:p>
            <a:pPr algn="ctr"/>
            <a:r>
              <a:rPr lang="en-US" sz="4400" b="1" cap="all" dirty="0">
                <a:solidFill>
                  <a:schemeClr val="bg1"/>
                </a:solidFill>
              </a:rPr>
              <a:t>3</a:t>
            </a:r>
            <a:r>
              <a:rPr lang="en-US" sz="4000" b="1" cap="all" baseline="30000" dirty="0">
                <a:solidFill>
                  <a:schemeClr val="bg1"/>
                </a:solidFill>
              </a:rPr>
              <a:t>rd</a:t>
            </a:r>
          </a:p>
          <a:p>
            <a:pPr algn="ctr"/>
            <a:endParaRPr lang="en-US" sz="2000" b="1" cap="all" dirty="0">
              <a:solidFill>
                <a:schemeClr val="bg1"/>
              </a:solidFill>
            </a:endParaRPr>
          </a:p>
          <a:p>
            <a:pPr algn="ctr"/>
            <a:r>
              <a:rPr lang="en-US" sz="2000" b="1" cap="all" dirty="0"/>
              <a:t>Tax exempt</a:t>
            </a:r>
          </a:p>
          <a:p>
            <a:pPr algn="ctr"/>
            <a:r>
              <a:rPr lang="en-US" sz="1400" b="1" cap="all" dirty="0"/>
              <a:t>(Roth, HSA</a:t>
            </a:r>
            <a:r>
              <a:rPr lang="en-US" sz="1400" b="1" dirty="0"/>
              <a:t>s</a:t>
            </a:r>
            <a:r>
              <a:rPr lang="en-US" sz="1400" b="1" cap="all" dirty="0"/>
              <a:t>)</a:t>
            </a:r>
          </a:p>
          <a:p>
            <a:pPr algn="ctr"/>
            <a:endParaRPr lang="en-US" sz="2000" b="1" cap="all" dirty="0"/>
          </a:p>
        </p:txBody>
      </p:sp>
      <p:sp>
        <p:nvSpPr>
          <p:cNvPr id="10" name="Content Placeholder 4">
            <a:extLst>
              <a:ext uri="{FF2B5EF4-FFF2-40B4-BE49-F238E27FC236}">
                <a16:creationId xmlns:a16="http://schemas.microsoft.com/office/drawing/2014/main" id="{37EA5024-86C8-1E60-C9E5-1852AB56CA00}"/>
              </a:ext>
            </a:extLst>
          </p:cNvPr>
          <p:cNvSpPr txBox="1">
            <a:spLocks/>
          </p:cNvSpPr>
          <p:nvPr/>
        </p:nvSpPr>
        <p:spPr>
          <a:xfrm>
            <a:off x="1783079" y="4394711"/>
            <a:ext cx="8536577" cy="155448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800"/>
              </a:spcAft>
              <a:buClr>
                <a:srgbClr val="00A0DC"/>
              </a:buClr>
              <a:buSzPct val="95000"/>
              <a:buNone/>
            </a:pPr>
            <a:r>
              <a:rPr lang="en-US" sz="2400" b="1" dirty="0">
                <a:solidFill>
                  <a:schemeClr val="tx1">
                    <a:lumMod val="95000"/>
                    <a:lumOff val="5000"/>
                  </a:schemeClr>
                </a:solidFill>
              </a:rPr>
              <a:t>The Good: </a:t>
            </a:r>
            <a:r>
              <a:rPr lang="en-US" sz="2400" dirty="0">
                <a:solidFill>
                  <a:srgbClr val="000000"/>
                </a:solidFill>
              </a:rPr>
              <a:t>Optimizes for compounding potential of tax-advantaged accounts and it is easy to execute.</a:t>
            </a:r>
          </a:p>
          <a:p>
            <a:pPr marL="0" lvl="1" indent="0">
              <a:spcAft>
                <a:spcPts val="1800"/>
              </a:spcAft>
              <a:buClr>
                <a:srgbClr val="00A0DC"/>
              </a:buClr>
              <a:buSzPct val="95000"/>
              <a:buNone/>
            </a:pPr>
            <a:r>
              <a:rPr lang="en-US" sz="2400" b="1" dirty="0">
                <a:solidFill>
                  <a:srgbClr val="CB0000"/>
                </a:solidFill>
              </a:rPr>
              <a:t>The Bad: </a:t>
            </a:r>
            <a:r>
              <a:rPr lang="en-US" sz="2400" dirty="0">
                <a:solidFill>
                  <a:srgbClr val="000000"/>
                </a:solidFill>
              </a:rPr>
              <a:t>Doesn’t fully consider the long-term impact of taxes.</a:t>
            </a:r>
          </a:p>
        </p:txBody>
      </p:sp>
    </p:spTree>
    <p:extLst>
      <p:ext uri="{BB962C8B-B14F-4D97-AF65-F5344CB8AC3E}">
        <p14:creationId xmlns:p14="http://schemas.microsoft.com/office/powerpoint/2010/main" val="2307154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53" presetClass="entr" presetSubtype="16" fill="hold" grpId="0" nodeType="withEffect">
                                  <p:stCondLst>
                                    <p:cond delay="15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fltVal val="0"/>
                                          </p:val>
                                        </p:tav>
                                        <p:tav tm="100000">
                                          <p:val>
                                            <p:strVal val="#ppt_h"/>
                                          </p:val>
                                        </p:tav>
                                      </p:tavLst>
                                    </p:anim>
                                    <p:animEffect transition="in" filter="fade">
                                      <p:cBhvr>
                                        <p:cTn id="14" dur="250"/>
                                        <p:tgtEl>
                                          <p:spTgt spid="4"/>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 fill="hold"/>
                                        <p:tgtEl>
                                          <p:spTgt spid="7"/>
                                        </p:tgtEl>
                                        <p:attrNameLst>
                                          <p:attrName>ppt_w</p:attrName>
                                        </p:attrNameLst>
                                      </p:cBhvr>
                                      <p:tavLst>
                                        <p:tav tm="0">
                                          <p:val>
                                            <p:fltVal val="0"/>
                                          </p:val>
                                        </p:tav>
                                        <p:tav tm="100000">
                                          <p:val>
                                            <p:strVal val="#ppt_w"/>
                                          </p:val>
                                        </p:tav>
                                      </p:tavLst>
                                    </p:anim>
                                    <p:anim calcmode="lin" valueType="num">
                                      <p:cBhvr>
                                        <p:cTn id="18" dur="300" fill="hold"/>
                                        <p:tgtEl>
                                          <p:spTgt spid="7"/>
                                        </p:tgtEl>
                                        <p:attrNameLst>
                                          <p:attrName>ppt_h</p:attrName>
                                        </p:attrNameLst>
                                      </p:cBhvr>
                                      <p:tavLst>
                                        <p:tav tm="0">
                                          <p:val>
                                            <p:fltVal val="0"/>
                                          </p:val>
                                        </p:tav>
                                        <p:tav tm="100000">
                                          <p:val>
                                            <p:strVal val="#ppt_h"/>
                                          </p:val>
                                        </p:tav>
                                      </p:tavLst>
                                    </p:anim>
                                    <p:animEffect transition="in" filter="fade">
                                      <p:cBhvr>
                                        <p:cTn id="19" dur="3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25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2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heme/theme1.xml><?xml version="1.0" encoding="utf-8"?>
<a:theme xmlns:a="http://schemas.openxmlformats.org/drawingml/2006/main" name="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16x9.pptx" id="{1337EC0E-D4BB-4332-B639-EA03AB3BCB22}" vid="{F04773BB-CA0A-4169-B188-A8772FECFC38}"/>
    </a:ext>
  </a:extLst>
</a:theme>
</file>

<file path=ppt/theme/theme2.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8F3C9C63E94D4FB61BEBEF19E7C391" ma:contentTypeVersion="17" ma:contentTypeDescription="Create a new document." ma:contentTypeScope="" ma:versionID="1a6df2174bddd7838ab1d77ec5f1ca63">
  <xsd:schema xmlns:xsd="http://www.w3.org/2001/XMLSchema" xmlns:xs="http://www.w3.org/2001/XMLSchema" xmlns:p="http://schemas.microsoft.com/office/2006/metadata/properties" xmlns:ns2="935f0eac-4832-4786-84ff-8304664f0e73" xmlns:ns3="1173f359-c552-4015-80a5-7b333ac5aaf4" targetNamespace="http://schemas.microsoft.com/office/2006/metadata/properties" ma:root="true" ma:fieldsID="1652e0b0fcc68e6b5d5487ed3e23bfce" ns2:_="" ns3:_="">
    <xsd:import namespace="935f0eac-4832-4786-84ff-8304664f0e73"/>
    <xsd:import namespace="1173f359-c552-4015-80a5-7b333ac5a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f0eac-4832-4786-84ff-8304664f0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3f359-c552-4015-80a5-7b333ac5aaf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77cd85-a7d2-4a1e-8afa-0ed2e733a163}" ma:internalName="TaxCatchAll" ma:showField="CatchAllData" ma:web="1173f359-c552-4015-80a5-7b333ac5aa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AD_HOC" displayName="AD_HOC" id="9ed9d83d-8669-4e7f-9b29-23ca88663026" isdomainofvalue="False" dataSourceId="ed9ce88a-ce52-45e7-b6a7-dcc375a8481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5f0eac-4832-4786-84ff-8304664f0e73">
      <Terms xmlns="http://schemas.microsoft.com/office/infopath/2007/PartnerControls"/>
    </lcf76f155ced4ddcb4097134ff3c332f>
    <TaxCatchAll xmlns="1173f359-c552-4015-80a5-7b333ac5aaf4" xsi:nil="true"/>
  </documentManagement>
</p:properties>
</file>

<file path=customXml/item3.xml><?xml version="1.0" encoding="utf-8"?>
<VariableList UniqueId="f5441b89-9221-4c5b-82ee-2032b8d91a3c" Name="Computed" ContentType="XML" MajorVersion="0" MinorVersion="1" isLocalCopy="False" IsBaseObject="False" DataSourceId="af11ec26-c375-4cab-9613-6e042bdc99e4" DataSourceMajorVersion="0" DataSourceMinorVersion="1"/>
</file>

<file path=customXml/item4.xml><?xml version="1.0" encoding="utf-8"?>
<VariableList UniqueId="9ed9d83d-8669-4e7f-9b29-23ca88663026" Name="AD_HOC" ContentType="XML" MajorVersion="0" MinorVersion="1" isLocalCopy="False" IsBaseObject="False" DataSourceId="ed9ce88a-ce52-45e7-b6a7-dcc375a8481a" DataSourceMajorVersion="0" DataSourceMinorVersion="1"/>
</file>

<file path=customXml/item5.xml><?xml version="1.0" encoding="utf-8"?>
<VariableListDefinition name="System" displayName="System" id="b64aafdc-1071-4b5c-a154-98f5d6234a1d" isdomainofvalue="False" dataSourceId="2e63b502-892c-4b51-9829-841c18c1d064"/>
</file>

<file path=customXml/item6.xml><?xml version="1.0" encoding="utf-8"?>
<VariableList UniqueId="b64aafdc-1071-4b5c-a154-98f5d6234a1d" Name="System" ContentType="XML" MajorVersion="0" MinorVersion="1" isLocalCopy="False" IsBaseObject="False" DataSourceId="2e63b502-892c-4b51-9829-841c18c1d064" DataSourceMajorVersion="0" DataSourceMinorVersion="1"/>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AllExternalAdhocVariableMappings/>
</file>

<file path=customXml/item9.xml><?xml version="1.0" encoding="utf-8"?>
<VariableListDefinition name="Computed" displayName="Computed" id="f5441b89-9221-4c5b-82ee-2032b8d91a3c" isdomainofvalue="False" dataSourceId="af11ec26-c375-4cab-9613-6e042bdc99e4"/>
</file>

<file path=customXml/itemProps1.xml><?xml version="1.0" encoding="utf-8"?>
<ds:datastoreItem xmlns:ds="http://schemas.openxmlformats.org/officeDocument/2006/customXml" ds:itemID="{7F5E6DD6-1C27-4EE4-92CC-0007667B7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f0eac-4832-4786-84ff-8304664f0e73"/>
    <ds:schemaRef ds:uri="1173f359-c552-4015-80a5-7b333ac5a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3E7B184F-938A-4DEE-8BB9-F7F978DE7A15}">
  <ds:schemaRefs/>
</ds:datastoreItem>
</file>

<file path=customXml/itemProps2.xml><?xml version="1.0" encoding="utf-8"?>
<ds:datastoreItem xmlns:ds="http://schemas.openxmlformats.org/officeDocument/2006/customXml" ds:itemID="{52A3EE4C-B9FA-48D7-93BD-8C1FC1C9FE02}">
  <ds:schemaRefs>
    <ds:schemaRef ds:uri="http://schemas.microsoft.com/office/2006/documentManagement/types"/>
    <ds:schemaRef ds:uri="http://schemas.openxmlformats.org/package/2006/metadata/core-properties"/>
    <ds:schemaRef ds:uri="935f0eac-4832-4786-84ff-8304664f0e73"/>
    <ds:schemaRef ds:uri="http://www.w3.org/XML/1998/namespace"/>
    <ds:schemaRef ds:uri="1173f359-c552-4015-80a5-7b333ac5aaf4"/>
    <ds:schemaRef ds:uri="http://purl.org/dc/elements/1.1/"/>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00327EB8-84BE-4C2A-906A-7CC3FB5E9F52}">
  <ds:schemaRefs/>
</ds:datastoreItem>
</file>

<file path=customXml/itemProps4.xml><?xml version="1.0" encoding="utf-8"?>
<ds:datastoreItem xmlns:ds="http://schemas.openxmlformats.org/officeDocument/2006/customXml" ds:itemID="{A2036B0C-365D-415C-9CF8-C2363C7887C7}">
  <ds:schemaRefs/>
</ds:datastoreItem>
</file>

<file path=customXml/itemProps5.xml><?xml version="1.0" encoding="utf-8"?>
<ds:datastoreItem xmlns:ds="http://schemas.openxmlformats.org/officeDocument/2006/customXml" ds:itemID="{3B7CB0B8-B2F9-45CA-B2CB-F6487BDA7AAA}">
  <ds:schemaRefs/>
</ds:datastoreItem>
</file>

<file path=customXml/itemProps6.xml><?xml version="1.0" encoding="utf-8"?>
<ds:datastoreItem xmlns:ds="http://schemas.openxmlformats.org/officeDocument/2006/customXml" ds:itemID="{0B88D556-9F11-40CE-B836-3C073F9344DC}">
  <ds:schemaRefs/>
</ds:datastoreItem>
</file>

<file path=customXml/itemProps7.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8.xml><?xml version="1.0" encoding="utf-8"?>
<ds:datastoreItem xmlns:ds="http://schemas.openxmlformats.org/officeDocument/2006/customXml" ds:itemID="{306F7D1B-203D-4A4E-9E24-DDD995DC5524}">
  <ds:schemaRefs/>
</ds:datastoreItem>
</file>

<file path=customXml/itemProps9.xml><?xml version="1.0" encoding="utf-8"?>
<ds:datastoreItem xmlns:ds="http://schemas.openxmlformats.org/officeDocument/2006/customXml" ds:itemID="{4D48B545-1C86-4861-B891-BDDB629D1876}">
  <ds:schemaRefs/>
</ds:datastoreItem>
</file>

<file path=docProps/app.xml><?xml version="1.0" encoding="utf-8"?>
<Properties xmlns="http://schemas.openxmlformats.org/officeDocument/2006/extended-properties" xmlns:vt="http://schemas.openxmlformats.org/officeDocument/2006/docPropsVTypes">
  <Template>FT 16x9 Corporate Template</Template>
  <TotalTime>646</TotalTime>
  <Words>3536</Words>
  <Application>Microsoft Office PowerPoint</Application>
  <PresentationFormat>Custom</PresentationFormat>
  <Paragraphs>269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Century Gothic</vt:lpstr>
      <vt:lpstr>FT 16x9 Corporate Template</vt:lpstr>
      <vt:lpstr>PowerPoint Presentation</vt:lpstr>
      <vt:lpstr>PowerPoint Presentation</vt:lpstr>
      <vt:lpstr>Making it last – Retirement Income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Sylvia</dc:creator>
  <dc:description>Fixed Layout Issues re: conversion between 4:3 &amp; 16:9 aspect ratios. _x000d_
FT PPT Template_16x9_0121</dc:description>
  <cp:lastModifiedBy>Yazdan, Mandy</cp:lastModifiedBy>
  <cp:revision>20</cp:revision>
  <cp:lastPrinted>2025-08-06T00:57:46Z</cp:lastPrinted>
  <dcterms:created xsi:type="dcterms:W3CDTF">2022-09-22T01:12:46Z</dcterms:created>
  <dcterms:modified xsi:type="dcterms:W3CDTF">2025-08-08T15:15:31Z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0x010100B98F3C9C63E94D4FB61BEBEF19E7C391</vt:lpwstr>
  </property>
  <property fmtid="{D5CDD505-2E9C-101B-9397-08002B2CF9AE}" pid="3" name="_dlc_DocIdItemGuid">
    <vt:lpwstr>ad8be191-ceaf-4911-bc3a-d91ffaee1daa</vt:lpwstr>
  </property>
  <property fmtid="{D5CDD505-2E9C-101B-9397-08002B2CF9AE}" pid="4" name="MediaServiceImageTags">
    <vt:lpwstr/>
  </property>
</Properties>
</file>