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4084" r:id="rId12"/>
  </p:sldMasterIdLst>
  <p:notesMasterIdLst>
    <p:notesMasterId r:id="rId27"/>
  </p:notesMasterIdLst>
  <p:handoutMasterIdLst>
    <p:handoutMasterId r:id="rId28"/>
  </p:handoutMasterIdLst>
  <p:sldIdLst>
    <p:sldId id="1366" r:id="rId13"/>
    <p:sldId id="1367" r:id="rId14"/>
    <p:sldId id="1337" r:id="rId15"/>
    <p:sldId id="1334" r:id="rId16"/>
    <p:sldId id="1375" r:id="rId17"/>
    <p:sldId id="1340" r:id="rId18"/>
    <p:sldId id="1255" r:id="rId19"/>
    <p:sldId id="629" r:id="rId20"/>
    <p:sldId id="1372" r:id="rId21"/>
    <p:sldId id="1373" r:id="rId22"/>
    <p:sldId id="1374" r:id="rId23"/>
    <p:sldId id="1253" r:id="rId24"/>
    <p:sldId id="1365" r:id="rId25"/>
    <p:sldId id="2147375398" r:id="rId26"/>
  </p:sldIdLst>
  <p:sldSz cx="12188825" cy="6858000"/>
  <p:notesSz cx="7010400" cy="9372600"/>
  <p:custDataLst>
    <p:custData r:id="rId4"/>
    <p:custData r:id="rId2"/>
    <p:custData r:id="rId6"/>
    <p:custData r:id="rId3"/>
    <p:custData r:id="rId7"/>
    <p:custData r:id="rId8"/>
    <p:custData r:id="rId10"/>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9" orient="horz" pos="840" userDrawn="1">
          <p15:clr>
            <a:srgbClr val="A4A3A4"/>
          </p15:clr>
        </p15:guide>
        <p15:guide id="32" orient="horz" pos="2496" userDrawn="1">
          <p15:clr>
            <a:srgbClr val="A4A3A4"/>
          </p15:clr>
        </p15:guide>
        <p15:guide id="33" pos="6671" userDrawn="1">
          <p15:clr>
            <a:srgbClr val="A4A3A4"/>
          </p15:clr>
        </p15:guide>
        <p15:guide id="34" pos="285"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CC0066"/>
    <a:srgbClr val="BAD583"/>
    <a:srgbClr val="DFF0F7"/>
    <a:srgbClr val="CCE2F5"/>
    <a:srgbClr val="767676"/>
    <a:srgbClr val="002856"/>
    <a:srgbClr val="81BB00"/>
    <a:srgbClr val="F59B00"/>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9" autoAdjust="0"/>
    <p:restoredTop sz="53171" autoAdjust="0"/>
  </p:normalViewPr>
  <p:slideViewPr>
    <p:cSldViewPr snapToGrid="0">
      <p:cViewPr varScale="1">
        <p:scale>
          <a:sx n="67" d="100"/>
          <a:sy n="67" d="100"/>
        </p:scale>
        <p:origin x="1788" y="72"/>
      </p:cViewPr>
      <p:guideLst>
        <p:guide orient="horz" pos="840"/>
        <p:guide orient="horz" pos="2496"/>
        <p:guide pos="6671"/>
        <p:guide pos="28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31" d="100"/>
          <a:sy n="131" d="100"/>
        </p:scale>
        <p:origin x="2748" y="-48"/>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Withdrawals-Guardrail</c:v>
                </c:pt>
              </c:strCache>
            </c:strRef>
          </c:tx>
          <c:spPr>
            <a:solidFill>
              <a:srgbClr val="00BFB3"/>
            </a:solidFill>
            <a:ln>
              <a:noFill/>
            </a:ln>
            <a:effectLst/>
          </c:spPr>
          <c:invertIfNegative val="0"/>
          <c:dPt>
            <c:idx val="0"/>
            <c:invertIfNegative val="0"/>
            <c:bubble3D val="0"/>
            <c:spPr>
              <a:solidFill>
                <a:srgbClr val="00BFB3"/>
              </a:solidFill>
              <a:ln>
                <a:noFill/>
              </a:ln>
              <a:effectLst/>
            </c:spPr>
            <c:extLst>
              <c:ext xmlns:c16="http://schemas.microsoft.com/office/drawing/2014/chart" uri="{C3380CC4-5D6E-409C-BE32-E72D297353CC}">
                <c16:uniqueId val="{0000000F-C1BB-4C5A-9D42-06113B357612}"/>
              </c:ext>
            </c:extLst>
          </c:dPt>
          <c:dPt>
            <c:idx val="1"/>
            <c:invertIfNegative val="0"/>
            <c:bubble3D val="0"/>
            <c:spPr>
              <a:solidFill>
                <a:srgbClr val="3769FF"/>
              </a:solidFill>
              <a:ln>
                <a:noFill/>
              </a:ln>
              <a:effectLst/>
            </c:spPr>
            <c:extLst>
              <c:ext xmlns:c16="http://schemas.microsoft.com/office/drawing/2014/chart" uri="{C3380CC4-5D6E-409C-BE32-E72D297353CC}">
                <c16:uniqueId val="{00000001-C1BB-4C5A-9D42-06113B357612}"/>
              </c:ext>
            </c:extLst>
          </c:dPt>
          <c:dPt>
            <c:idx val="2"/>
            <c:invertIfNegative val="0"/>
            <c:bubble3D val="0"/>
            <c:spPr>
              <a:solidFill>
                <a:srgbClr val="00BFB3"/>
              </a:solidFill>
              <a:ln>
                <a:noFill/>
              </a:ln>
              <a:effectLst/>
            </c:spPr>
            <c:extLst>
              <c:ext xmlns:c16="http://schemas.microsoft.com/office/drawing/2014/chart" uri="{C3380CC4-5D6E-409C-BE32-E72D297353CC}">
                <c16:uniqueId val="{00000010-C1BB-4C5A-9D42-06113B357612}"/>
              </c:ext>
            </c:extLst>
          </c:dPt>
          <c:dPt>
            <c:idx val="3"/>
            <c:invertIfNegative val="0"/>
            <c:bubble3D val="0"/>
            <c:spPr>
              <a:solidFill>
                <a:srgbClr val="00BFB3"/>
              </a:solidFill>
              <a:ln>
                <a:noFill/>
              </a:ln>
              <a:effectLst/>
            </c:spPr>
            <c:extLst>
              <c:ext xmlns:c16="http://schemas.microsoft.com/office/drawing/2014/chart" uri="{C3380CC4-5D6E-409C-BE32-E72D297353CC}">
                <c16:uniqueId val="{00000011-C1BB-4C5A-9D42-06113B357612}"/>
              </c:ext>
            </c:extLst>
          </c:dPt>
          <c:dPt>
            <c:idx val="4"/>
            <c:invertIfNegative val="0"/>
            <c:bubble3D val="0"/>
            <c:spPr>
              <a:solidFill>
                <a:srgbClr val="3769FF"/>
              </a:solidFill>
              <a:ln>
                <a:noFill/>
              </a:ln>
              <a:effectLst/>
            </c:spPr>
            <c:extLst>
              <c:ext xmlns:c16="http://schemas.microsoft.com/office/drawing/2014/chart" uri="{C3380CC4-5D6E-409C-BE32-E72D297353CC}">
                <c16:uniqueId val="{00000003-C1BB-4C5A-9D42-06113B357612}"/>
              </c:ext>
            </c:extLst>
          </c:dPt>
          <c:dPt>
            <c:idx val="5"/>
            <c:invertIfNegative val="0"/>
            <c:bubble3D val="0"/>
            <c:spPr>
              <a:solidFill>
                <a:srgbClr val="00BFB3"/>
              </a:solidFill>
              <a:ln>
                <a:noFill/>
              </a:ln>
              <a:effectLst/>
            </c:spPr>
            <c:extLst>
              <c:ext xmlns:c16="http://schemas.microsoft.com/office/drawing/2014/chart" uri="{C3380CC4-5D6E-409C-BE32-E72D297353CC}">
                <c16:uniqueId val="{00000012-C1BB-4C5A-9D42-06113B357612}"/>
              </c:ext>
            </c:extLst>
          </c:dPt>
          <c:dPt>
            <c:idx val="6"/>
            <c:invertIfNegative val="0"/>
            <c:bubble3D val="0"/>
            <c:spPr>
              <a:solidFill>
                <a:srgbClr val="00BFB3"/>
              </a:solidFill>
              <a:ln>
                <a:noFill/>
              </a:ln>
              <a:effectLst/>
            </c:spPr>
            <c:extLst>
              <c:ext xmlns:c16="http://schemas.microsoft.com/office/drawing/2014/chart" uri="{C3380CC4-5D6E-409C-BE32-E72D297353CC}">
                <c16:uniqueId val="{00000013-C1BB-4C5A-9D42-06113B357612}"/>
              </c:ext>
            </c:extLst>
          </c:dPt>
          <c:dPt>
            <c:idx val="7"/>
            <c:invertIfNegative val="0"/>
            <c:bubble3D val="0"/>
            <c:spPr>
              <a:solidFill>
                <a:srgbClr val="00BFB3"/>
              </a:solidFill>
              <a:ln>
                <a:noFill/>
              </a:ln>
              <a:effectLst/>
            </c:spPr>
            <c:extLst>
              <c:ext xmlns:c16="http://schemas.microsoft.com/office/drawing/2014/chart" uri="{C3380CC4-5D6E-409C-BE32-E72D297353CC}">
                <c16:uniqueId val="{00000014-C1BB-4C5A-9D42-06113B357612}"/>
              </c:ext>
            </c:extLst>
          </c:dPt>
          <c:dPt>
            <c:idx val="8"/>
            <c:invertIfNegative val="0"/>
            <c:bubble3D val="0"/>
            <c:spPr>
              <a:solidFill>
                <a:srgbClr val="3769FF"/>
              </a:solidFill>
              <a:ln>
                <a:noFill/>
              </a:ln>
              <a:effectLst/>
            </c:spPr>
            <c:extLst>
              <c:ext xmlns:c16="http://schemas.microsoft.com/office/drawing/2014/chart" uri="{C3380CC4-5D6E-409C-BE32-E72D297353CC}">
                <c16:uniqueId val="{00000005-C1BB-4C5A-9D42-06113B357612}"/>
              </c:ext>
            </c:extLst>
          </c:dPt>
          <c:dPt>
            <c:idx val="9"/>
            <c:invertIfNegative val="0"/>
            <c:bubble3D val="0"/>
            <c:spPr>
              <a:solidFill>
                <a:srgbClr val="3769FF"/>
              </a:solidFill>
              <a:ln>
                <a:noFill/>
              </a:ln>
              <a:effectLst/>
            </c:spPr>
            <c:extLst>
              <c:ext xmlns:c16="http://schemas.microsoft.com/office/drawing/2014/chart" uri="{C3380CC4-5D6E-409C-BE32-E72D297353CC}">
                <c16:uniqueId val="{00000007-C1BB-4C5A-9D42-06113B357612}"/>
              </c:ext>
            </c:extLst>
          </c:dPt>
          <c:dPt>
            <c:idx val="10"/>
            <c:invertIfNegative val="0"/>
            <c:bubble3D val="0"/>
            <c:spPr>
              <a:solidFill>
                <a:srgbClr val="00BFB3"/>
              </a:solidFill>
              <a:ln>
                <a:noFill/>
              </a:ln>
              <a:effectLst/>
            </c:spPr>
            <c:extLst>
              <c:ext xmlns:c16="http://schemas.microsoft.com/office/drawing/2014/chart" uri="{C3380CC4-5D6E-409C-BE32-E72D297353CC}">
                <c16:uniqueId val="{00000015-C1BB-4C5A-9D42-06113B357612}"/>
              </c:ext>
            </c:extLst>
          </c:dPt>
          <c:dPt>
            <c:idx val="11"/>
            <c:invertIfNegative val="0"/>
            <c:bubble3D val="0"/>
            <c:spPr>
              <a:solidFill>
                <a:srgbClr val="00BFB3"/>
              </a:solidFill>
              <a:ln>
                <a:noFill/>
              </a:ln>
              <a:effectLst/>
            </c:spPr>
            <c:extLst>
              <c:ext xmlns:c16="http://schemas.microsoft.com/office/drawing/2014/chart" uri="{C3380CC4-5D6E-409C-BE32-E72D297353CC}">
                <c16:uniqueId val="{00000016-C1BB-4C5A-9D42-06113B357612}"/>
              </c:ext>
            </c:extLst>
          </c:dPt>
          <c:dPt>
            <c:idx val="12"/>
            <c:invertIfNegative val="0"/>
            <c:bubble3D val="0"/>
            <c:spPr>
              <a:solidFill>
                <a:srgbClr val="3769FF"/>
              </a:solidFill>
              <a:ln>
                <a:noFill/>
              </a:ln>
              <a:effectLst/>
            </c:spPr>
            <c:extLst>
              <c:ext xmlns:c16="http://schemas.microsoft.com/office/drawing/2014/chart" uri="{C3380CC4-5D6E-409C-BE32-E72D297353CC}">
                <c16:uniqueId val="{00000009-C1BB-4C5A-9D42-06113B357612}"/>
              </c:ext>
            </c:extLst>
          </c:dPt>
          <c:dPt>
            <c:idx val="13"/>
            <c:invertIfNegative val="0"/>
            <c:bubble3D val="0"/>
            <c:spPr>
              <a:solidFill>
                <a:srgbClr val="00BFB3"/>
              </a:solidFill>
              <a:ln>
                <a:noFill/>
              </a:ln>
              <a:effectLst/>
            </c:spPr>
            <c:extLst>
              <c:ext xmlns:c16="http://schemas.microsoft.com/office/drawing/2014/chart" uri="{C3380CC4-5D6E-409C-BE32-E72D297353CC}">
                <c16:uniqueId val="{00000017-C1BB-4C5A-9D42-06113B357612}"/>
              </c:ext>
            </c:extLst>
          </c:dPt>
          <c:dPt>
            <c:idx val="14"/>
            <c:invertIfNegative val="0"/>
            <c:bubble3D val="0"/>
            <c:spPr>
              <a:solidFill>
                <a:srgbClr val="00BFB3"/>
              </a:solidFill>
              <a:ln>
                <a:noFill/>
              </a:ln>
              <a:effectLst/>
            </c:spPr>
            <c:extLst>
              <c:ext xmlns:c16="http://schemas.microsoft.com/office/drawing/2014/chart" uri="{C3380CC4-5D6E-409C-BE32-E72D297353CC}">
                <c16:uniqueId val="{00000018-C1BB-4C5A-9D42-06113B357612}"/>
              </c:ext>
            </c:extLst>
          </c:dPt>
          <c:dPt>
            <c:idx val="15"/>
            <c:invertIfNegative val="0"/>
            <c:bubble3D val="0"/>
            <c:spPr>
              <a:solidFill>
                <a:srgbClr val="00BFB3"/>
              </a:solidFill>
              <a:ln>
                <a:noFill/>
              </a:ln>
              <a:effectLst/>
            </c:spPr>
            <c:extLst>
              <c:ext xmlns:c16="http://schemas.microsoft.com/office/drawing/2014/chart" uri="{C3380CC4-5D6E-409C-BE32-E72D297353CC}">
                <c16:uniqueId val="{00000019-C1BB-4C5A-9D42-06113B357612}"/>
              </c:ext>
            </c:extLst>
          </c:dPt>
          <c:dPt>
            <c:idx val="16"/>
            <c:invertIfNegative val="0"/>
            <c:bubble3D val="0"/>
            <c:spPr>
              <a:solidFill>
                <a:srgbClr val="3769FF"/>
              </a:solidFill>
              <a:ln>
                <a:noFill/>
              </a:ln>
              <a:effectLst/>
            </c:spPr>
            <c:extLst>
              <c:ext xmlns:c16="http://schemas.microsoft.com/office/drawing/2014/chart" uri="{C3380CC4-5D6E-409C-BE32-E72D297353CC}">
                <c16:uniqueId val="{0000000B-C1BB-4C5A-9D42-06113B357612}"/>
              </c:ext>
            </c:extLst>
          </c:dPt>
          <c:dPt>
            <c:idx val="17"/>
            <c:invertIfNegative val="0"/>
            <c:bubble3D val="0"/>
            <c:spPr>
              <a:solidFill>
                <a:srgbClr val="00BFB3"/>
              </a:solidFill>
              <a:ln>
                <a:noFill/>
              </a:ln>
              <a:effectLst/>
            </c:spPr>
            <c:extLst>
              <c:ext xmlns:c16="http://schemas.microsoft.com/office/drawing/2014/chart" uri="{C3380CC4-5D6E-409C-BE32-E72D297353CC}">
                <c16:uniqueId val="{0000001A-C1BB-4C5A-9D42-06113B357612}"/>
              </c:ext>
            </c:extLst>
          </c:dPt>
          <c:dPt>
            <c:idx val="18"/>
            <c:invertIfNegative val="0"/>
            <c:bubble3D val="0"/>
            <c:spPr>
              <a:solidFill>
                <a:srgbClr val="00BFB3"/>
              </a:solidFill>
              <a:ln>
                <a:noFill/>
              </a:ln>
              <a:effectLst/>
            </c:spPr>
            <c:extLst>
              <c:ext xmlns:c16="http://schemas.microsoft.com/office/drawing/2014/chart" uri="{C3380CC4-5D6E-409C-BE32-E72D297353CC}">
                <c16:uniqueId val="{0000001B-C1BB-4C5A-9D42-06113B357612}"/>
              </c:ext>
            </c:extLst>
          </c:dPt>
          <c:dPt>
            <c:idx val="19"/>
            <c:invertIfNegative val="0"/>
            <c:bubble3D val="0"/>
            <c:spPr>
              <a:solidFill>
                <a:srgbClr val="00BFB3"/>
              </a:solidFill>
              <a:ln>
                <a:noFill/>
              </a:ln>
              <a:effectLst/>
            </c:spPr>
            <c:extLst>
              <c:ext xmlns:c16="http://schemas.microsoft.com/office/drawing/2014/chart" uri="{C3380CC4-5D6E-409C-BE32-E72D297353CC}">
                <c16:uniqueId val="{0000001C-C1BB-4C5A-9D42-06113B357612}"/>
              </c:ext>
            </c:extLst>
          </c:dPt>
          <c:dPt>
            <c:idx val="20"/>
            <c:invertIfNegative val="0"/>
            <c:bubble3D val="0"/>
            <c:spPr>
              <a:solidFill>
                <a:srgbClr val="00BFB3"/>
              </a:solidFill>
              <a:ln>
                <a:noFill/>
              </a:ln>
              <a:effectLst/>
            </c:spPr>
            <c:extLst>
              <c:ext xmlns:c16="http://schemas.microsoft.com/office/drawing/2014/chart" uri="{C3380CC4-5D6E-409C-BE32-E72D297353CC}">
                <c16:uniqueId val="{0000001D-C1BB-4C5A-9D42-06113B357612}"/>
              </c:ext>
            </c:extLst>
          </c:dPt>
          <c:dPt>
            <c:idx val="21"/>
            <c:invertIfNegative val="0"/>
            <c:bubble3D val="0"/>
            <c:spPr>
              <a:solidFill>
                <a:srgbClr val="00BFB3"/>
              </a:solidFill>
              <a:ln>
                <a:noFill/>
              </a:ln>
              <a:effectLst/>
            </c:spPr>
            <c:extLst>
              <c:ext xmlns:c16="http://schemas.microsoft.com/office/drawing/2014/chart" uri="{C3380CC4-5D6E-409C-BE32-E72D297353CC}">
                <c16:uniqueId val="{0000001E-C1BB-4C5A-9D42-06113B357612}"/>
              </c:ext>
            </c:extLst>
          </c:dPt>
          <c:dPt>
            <c:idx val="22"/>
            <c:invertIfNegative val="0"/>
            <c:bubble3D val="0"/>
            <c:spPr>
              <a:solidFill>
                <a:srgbClr val="00BFB3"/>
              </a:solidFill>
              <a:ln>
                <a:noFill/>
              </a:ln>
              <a:effectLst/>
            </c:spPr>
            <c:extLst>
              <c:ext xmlns:c16="http://schemas.microsoft.com/office/drawing/2014/chart" uri="{C3380CC4-5D6E-409C-BE32-E72D297353CC}">
                <c16:uniqueId val="{0000001F-C1BB-4C5A-9D42-06113B357612}"/>
              </c:ext>
            </c:extLst>
          </c:dPt>
          <c:dPt>
            <c:idx val="23"/>
            <c:invertIfNegative val="0"/>
            <c:bubble3D val="0"/>
            <c:spPr>
              <a:solidFill>
                <a:srgbClr val="00BFB3"/>
              </a:solidFill>
              <a:ln>
                <a:noFill/>
              </a:ln>
              <a:effectLst/>
            </c:spPr>
            <c:extLst>
              <c:ext xmlns:c16="http://schemas.microsoft.com/office/drawing/2014/chart" uri="{C3380CC4-5D6E-409C-BE32-E72D297353CC}">
                <c16:uniqueId val="{00000020-C1BB-4C5A-9D42-06113B357612}"/>
              </c:ext>
            </c:extLst>
          </c:dPt>
          <c:dPt>
            <c:idx val="24"/>
            <c:invertIfNegative val="0"/>
            <c:bubble3D val="0"/>
            <c:spPr>
              <a:solidFill>
                <a:srgbClr val="00BFB3"/>
              </a:solidFill>
              <a:ln>
                <a:noFill/>
              </a:ln>
              <a:effectLst/>
            </c:spPr>
            <c:extLst>
              <c:ext xmlns:c16="http://schemas.microsoft.com/office/drawing/2014/chart" uri="{C3380CC4-5D6E-409C-BE32-E72D297353CC}">
                <c16:uniqueId val="{00000021-C1BB-4C5A-9D42-06113B357612}"/>
              </c:ext>
            </c:extLst>
          </c:dPt>
          <c:dPt>
            <c:idx val="25"/>
            <c:invertIfNegative val="0"/>
            <c:bubble3D val="0"/>
            <c:spPr>
              <a:solidFill>
                <a:srgbClr val="00BFB3"/>
              </a:solidFill>
              <a:ln>
                <a:noFill/>
              </a:ln>
              <a:effectLst/>
            </c:spPr>
            <c:extLst>
              <c:ext xmlns:c16="http://schemas.microsoft.com/office/drawing/2014/chart" uri="{C3380CC4-5D6E-409C-BE32-E72D297353CC}">
                <c16:uniqueId val="{00000022-C1BB-4C5A-9D42-06113B357612}"/>
              </c:ext>
            </c:extLst>
          </c:dPt>
          <c:dPt>
            <c:idx val="26"/>
            <c:invertIfNegative val="0"/>
            <c:bubble3D val="0"/>
            <c:spPr>
              <a:solidFill>
                <a:srgbClr val="00BFB3"/>
              </a:solidFill>
              <a:ln>
                <a:noFill/>
              </a:ln>
              <a:effectLst/>
            </c:spPr>
            <c:extLst>
              <c:ext xmlns:c16="http://schemas.microsoft.com/office/drawing/2014/chart" uri="{C3380CC4-5D6E-409C-BE32-E72D297353CC}">
                <c16:uniqueId val="{00000023-C1BB-4C5A-9D42-06113B357612}"/>
              </c:ext>
            </c:extLst>
          </c:dPt>
          <c:dPt>
            <c:idx val="27"/>
            <c:invertIfNegative val="0"/>
            <c:bubble3D val="0"/>
            <c:spPr>
              <a:solidFill>
                <a:srgbClr val="00BFB3"/>
              </a:solidFill>
              <a:ln>
                <a:noFill/>
              </a:ln>
              <a:effectLst/>
            </c:spPr>
            <c:extLst>
              <c:ext xmlns:c16="http://schemas.microsoft.com/office/drawing/2014/chart" uri="{C3380CC4-5D6E-409C-BE32-E72D297353CC}">
                <c16:uniqueId val="{00000024-C1BB-4C5A-9D42-06113B357612}"/>
              </c:ext>
            </c:extLst>
          </c:dPt>
          <c:dPt>
            <c:idx val="28"/>
            <c:invertIfNegative val="0"/>
            <c:bubble3D val="0"/>
            <c:spPr>
              <a:solidFill>
                <a:srgbClr val="00BFB3"/>
              </a:solidFill>
              <a:ln>
                <a:noFill/>
              </a:ln>
              <a:effectLst/>
            </c:spPr>
            <c:extLst>
              <c:ext xmlns:c16="http://schemas.microsoft.com/office/drawing/2014/chart" uri="{C3380CC4-5D6E-409C-BE32-E72D297353CC}">
                <c16:uniqueId val="{00000025-C1BB-4C5A-9D42-06113B357612}"/>
              </c:ext>
            </c:extLst>
          </c:dPt>
          <c:dPt>
            <c:idx val="29"/>
            <c:invertIfNegative val="0"/>
            <c:bubble3D val="0"/>
            <c:spPr>
              <a:solidFill>
                <a:srgbClr val="3769FF"/>
              </a:solidFill>
              <a:ln>
                <a:noFill/>
              </a:ln>
              <a:effectLst/>
            </c:spPr>
            <c:extLst>
              <c:ext xmlns:c16="http://schemas.microsoft.com/office/drawing/2014/chart" uri="{C3380CC4-5D6E-409C-BE32-E72D297353CC}">
                <c16:uniqueId val="{0000000D-C1BB-4C5A-9D42-06113B357612}"/>
              </c:ext>
            </c:extLst>
          </c:dPt>
          <c:cat>
            <c:numRef>
              <c:f>Sheet1!$A$2:$A$31</c:f>
              <c:numCache>
                <c:formatCode>yyyy</c:formatCode>
                <c:ptCount val="30"/>
                <c:pt idx="0">
                  <c:v>24472</c:v>
                </c:pt>
                <c:pt idx="1">
                  <c:v>24837</c:v>
                </c:pt>
                <c:pt idx="2">
                  <c:v>25203</c:v>
                </c:pt>
                <c:pt idx="3">
                  <c:v>25568</c:v>
                </c:pt>
                <c:pt idx="4">
                  <c:v>25933</c:v>
                </c:pt>
                <c:pt idx="5">
                  <c:v>26298</c:v>
                </c:pt>
                <c:pt idx="6">
                  <c:v>26664</c:v>
                </c:pt>
                <c:pt idx="7">
                  <c:v>27029</c:v>
                </c:pt>
                <c:pt idx="8">
                  <c:v>27394</c:v>
                </c:pt>
                <c:pt idx="9">
                  <c:v>27759</c:v>
                </c:pt>
                <c:pt idx="10">
                  <c:v>28125</c:v>
                </c:pt>
                <c:pt idx="11">
                  <c:v>28490</c:v>
                </c:pt>
                <c:pt idx="12">
                  <c:v>28855</c:v>
                </c:pt>
                <c:pt idx="13">
                  <c:v>29220</c:v>
                </c:pt>
                <c:pt idx="14">
                  <c:v>29586</c:v>
                </c:pt>
                <c:pt idx="15">
                  <c:v>29951</c:v>
                </c:pt>
                <c:pt idx="16">
                  <c:v>30316</c:v>
                </c:pt>
                <c:pt idx="17">
                  <c:v>30681</c:v>
                </c:pt>
                <c:pt idx="18">
                  <c:v>31047</c:v>
                </c:pt>
                <c:pt idx="19">
                  <c:v>31412</c:v>
                </c:pt>
                <c:pt idx="20">
                  <c:v>31777</c:v>
                </c:pt>
                <c:pt idx="21">
                  <c:v>32142</c:v>
                </c:pt>
                <c:pt idx="22">
                  <c:v>32508</c:v>
                </c:pt>
                <c:pt idx="23">
                  <c:v>32873</c:v>
                </c:pt>
                <c:pt idx="24">
                  <c:v>33238</c:v>
                </c:pt>
                <c:pt idx="25">
                  <c:v>33603</c:v>
                </c:pt>
                <c:pt idx="26">
                  <c:v>33969</c:v>
                </c:pt>
                <c:pt idx="27">
                  <c:v>34334</c:v>
                </c:pt>
                <c:pt idx="28">
                  <c:v>34699</c:v>
                </c:pt>
                <c:pt idx="29">
                  <c:v>35064</c:v>
                </c:pt>
              </c:numCache>
            </c:numRef>
          </c:cat>
          <c:val>
            <c:numRef>
              <c:f>Sheet1!$B$2:$B$31</c:f>
              <c:numCache>
                <c:formatCode>"$"#,##0_);[Red]\("$"#,##0\)</c:formatCode>
                <c:ptCount val="30"/>
                <c:pt idx="0">
                  <c:v>50000</c:v>
                </c:pt>
                <c:pt idx="1">
                  <c:v>50000</c:v>
                </c:pt>
                <c:pt idx="2">
                  <c:v>51500</c:v>
                </c:pt>
                <c:pt idx="3">
                  <c:v>53045</c:v>
                </c:pt>
                <c:pt idx="4">
                  <c:v>53045</c:v>
                </c:pt>
                <c:pt idx="5">
                  <c:v>54636.35</c:v>
                </c:pt>
                <c:pt idx="6">
                  <c:v>56275.440499999997</c:v>
                </c:pt>
                <c:pt idx="7">
                  <c:v>57963.703714999996</c:v>
                </c:pt>
                <c:pt idx="8">
                  <c:v>57963.703714999996</c:v>
                </c:pt>
                <c:pt idx="9">
                  <c:v>57963.703714999996</c:v>
                </c:pt>
                <c:pt idx="10">
                  <c:v>59702.614826450001</c:v>
                </c:pt>
                <c:pt idx="11">
                  <c:v>61493.693271243501</c:v>
                </c:pt>
                <c:pt idx="12">
                  <c:v>61493.693271243501</c:v>
                </c:pt>
                <c:pt idx="13">
                  <c:v>63338.504069380804</c:v>
                </c:pt>
                <c:pt idx="14">
                  <c:v>65238.659191462233</c:v>
                </c:pt>
                <c:pt idx="15">
                  <c:v>67195.818967206098</c:v>
                </c:pt>
                <c:pt idx="16">
                  <c:v>67195.818967206098</c:v>
                </c:pt>
                <c:pt idx="17">
                  <c:v>69211.693536222287</c:v>
                </c:pt>
                <c:pt idx="18">
                  <c:v>71288.04434230896</c:v>
                </c:pt>
                <c:pt idx="19">
                  <c:v>73426.685672578227</c:v>
                </c:pt>
                <c:pt idx="20">
                  <c:v>75629.486242755578</c:v>
                </c:pt>
                <c:pt idx="21">
                  <c:v>77898.370830038242</c:v>
                </c:pt>
                <c:pt idx="22">
                  <c:v>80235.321954939398</c:v>
                </c:pt>
                <c:pt idx="23">
                  <c:v>82642.381613587582</c:v>
                </c:pt>
                <c:pt idx="24">
                  <c:v>85121.65306199521</c:v>
                </c:pt>
                <c:pt idx="25">
                  <c:v>87675.302653855062</c:v>
                </c:pt>
                <c:pt idx="26">
                  <c:v>90305.56173347072</c:v>
                </c:pt>
                <c:pt idx="27">
                  <c:v>93014.728585474848</c:v>
                </c:pt>
                <c:pt idx="28">
                  <c:v>95805.170443039096</c:v>
                </c:pt>
                <c:pt idx="29">
                  <c:v>95805.170443039096</c:v>
                </c:pt>
              </c:numCache>
            </c:numRef>
          </c:val>
          <c:extLst>
            <c:ext xmlns:c16="http://schemas.microsoft.com/office/drawing/2014/chart" uri="{C3380CC4-5D6E-409C-BE32-E72D297353CC}">
              <c16:uniqueId val="{0000000E-C1BB-4C5A-9D42-06113B357612}"/>
            </c:ext>
          </c:extLst>
        </c:ser>
        <c:dLbls>
          <c:showLegendKey val="0"/>
          <c:showVal val="0"/>
          <c:showCatName val="0"/>
          <c:showSerName val="0"/>
          <c:showPercent val="0"/>
          <c:showBubbleSize val="0"/>
        </c:dLbls>
        <c:gapWidth val="150"/>
        <c:axId val="1833588239"/>
        <c:axId val="1833789407"/>
      </c:barChart>
      <c:dateAx>
        <c:axId val="1833588239"/>
        <c:scaling>
          <c:orientation val="minMax"/>
        </c:scaling>
        <c:delete val="0"/>
        <c:axPos val="b"/>
        <c:numFmt formatCode="yy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1833789407"/>
        <c:crosses val="autoZero"/>
        <c:auto val="1"/>
        <c:lblOffset val="100"/>
        <c:baseTimeUnit val="years"/>
        <c:majorUnit val="5"/>
        <c:majorTimeUnit val="years"/>
      </c:dateAx>
      <c:valAx>
        <c:axId val="1833789407"/>
        <c:scaling>
          <c:orientation val="minMax"/>
          <c:max val="100000"/>
        </c:scaling>
        <c:delete val="0"/>
        <c:axPos val="l"/>
        <c:majorGridlines>
          <c:spPr>
            <a:ln w="12700" cap="flat" cmpd="sng" algn="ctr">
              <a:solidFill>
                <a:srgbClr val="C9C9C9"/>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1833588239"/>
        <c:crosses val="autoZero"/>
        <c:crossBetween val="between"/>
        <c:majorUnit val="2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29504645252677E-2"/>
          <c:y val="2.5546806649168852E-2"/>
          <c:w val="0.88732023080448275"/>
          <c:h val="0.88958032589676295"/>
        </c:manualLayout>
      </c:layout>
      <c:lineChart>
        <c:grouping val="standard"/>
        <c:varyColors val="0"/>
        <c:ser>
          <c:idx val="0"/>
          <c:order val="0"/>
          <c:tx>
            <c:strRef>
              <c:f>Sheet1!$B$1</c:f>
              <c:strCache>
                <c:ptCount val="1"/>
                <c:pt idx="0">
                  <c:v>No Guardrail</c:v>
                </c:pt>
              </c:strCache>
            </c:strRef>
          </c:tx>
          <c:spPr>
            <a:ln w="44450" cap="rnd">
              <a:solidFill>
                <a:srgbClr val="FF6035"/>
              </a:solidFill>
              <a:round/>
            </a:ln>
            <a:effectLst/>
          </c:spPr>
          <c:marker>
            <c:symbol val="none"/>
          </c:marker>
          <c:cat>
            <c:numRef>
              <c:f>Sheet1!$A$2:$A$26</c:f>
              <c:numCache>
                <c:formatCode>yyyy</c:formatCode>
                <c:ptCount val="25"/>
                <c:pt idx="0">
                  <c:v>36526</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numCache>
            </c:numRef>
          </c:cat>
          <c:val>
            <c:numRef>
              <c:f>Sheet1!$B$2:$B$26</c:f>
              <c:numCache>
                <c:formatCode>"$"#,##0_);[Red]\("$"#,##0\)</c:formatCode>
                <c:ptCount val="25"/>
                <c:pt idx="0">
                  <c:v>1000000</c:v>
                </c:pt>
                <c:pt idx="1">
                  <c:v>979725.10099999991</c:v>
                </c:pt>
                <c:pt idx="2">
                  <c:v>875749.75136516697</c:v>
                </c:pt>
                <c:pt idx="3">
                  <c:v>772316.59459354216</c:v>
                </c:pt>
                <c:pt idx="4">
                  <c:v>845355.61752115295</c:v>
                </c:pt>
                <c:pt idx="5">
                  <c:v>867460.53680889413</c:v>
                </c:pt>
                <c:pt idx="6">
                  <c:v>858650.33886599855</c:v>
                </c:pt>
                <c:pt idx="7">
                  <c:v>878459.09740969131</c:v>
                </c:pt>
                <c:pt idx="8">
                  <c:v>876190.28990470944</c:v>
                </c:pt>
                <c:pt idx="9">
                  <c:v>716532.45827577135</c:v>
                </c:pt>
                <c:pt idx="10">
                  <c:v>715884.98236186674</c:v>
                </c:pt>
                <c:pt idx="11">
                  <c:v>733638.15548363398</c:v>
                </c:pt>
                <c:pt idx="12">
                  <c:v>744870.73308138608</c:v>
                </c:pt>
                <c:pt idx="13">
                  <c:v>747497.35554374929</c:v>
                </c:pt>
                <c:pt idx="14">
                  <c:v>770616.69295950688</c:v>
                </c:pt>
                <c:pt idx="15">
                  <c:v>820747.28928261623</c:v>
                </c:pt>
                <c:pt idx="16">
                  <c:v>747074.15395886602</c:v>
                </c:pt>
                <c:pt idx="17">
                  <c:v>719371.87505490694</c:v>
                </c:pt>
                <c:pt idx="18">
                  <c:v>736017.02194709552</c:v>
                </c:pt>
                <c:pt idx="19">
                  <c:v>632298.50712161034</c:v>
                </c:pt>
                <c:pt idx="20">
                  <c:v>673999.03488213138</c:v>
                </c:pt>
                <c:pt idx="21">
                  <c:v>687006.31656730606</c:v>
                </c:pt>
                <c:pt idx="22">
                  <c:v>683434.49451051117</c:v>
                </c:pt>
                <c:pt idx="23">
                  <c:v>462476.57925293315</c:v>
                </c:pt>
                <c:pt idx="24">
                  <c:v>426955.16373314074</c:v>
                </c:pt>
              </c:numCache>
            </c:numRef>
          </c:val>
          <c:smooth val="0"/>
          <c:extLst>
            <c:ext xmlns:c16="http://schemas.microsoft.com/office/drawing/2014/chart" uri="{C3380CC4-5D6E-409C-BE32-E72D297353CC}">
              <c16:uniqueId val="{00000000-5DE3-42BD-ACE1-9D158E3BA61A}"/>
            </c:ext>
          </c:extLst>
        </c:ser>
        <c:ser>
          <c:idx val="1"/>
          <c:order val="1"/>
          <c:tx>
            <c:strRef>
              <c:f>Sheet1!$C$1</c:f>
              <c:strCache>
                <c:ptCount val="1"/>
                <c:pt idx="0">
                  <c:v>No Increase Negative Yrs</c:v>
                </c:pt>
              </c:strCache>
            </c:strRef>
          </c:tx>
          <c:spPr>
            <a:ln w="44450" cap="rnd">
              <a:solidFill>
                <a:srgbClr val="00BFB3"/>
              </a:solidFill>
              <a:round/>
            </a:ln>
            <a:effectLst/>
          </c:spPr>
          <c:marker>
            <c:symbol val="none"/>
          </c:marker>
          <c:cat>
            <c:numRef>
              <c:f>Sheet1!$A$2:$A$26</c:f>
              <c:numCache>
                <c:formatCode>yyyy</c:formatCode>
                <c:ptCount val="25"/>
                <c:pt idx="0">
                  <c:v>36526</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numCache>
            </c:numRef>
          </c:cat>
          <c:val>
            <c:numRef>
              <c:f>Sheet1!$C$2:$C$26</c:f>
              <c:numCache>
                <c:formatCode>"$"#,##0_);[Red]\("$"#,##0\)</c:formatCode>
                <c:ptCount val="25"/>
                <c:pt idx="0">
                  <c:v>1000000</c:v>
                </c:pt>
                <c:pt idx="1">
                  <c:v>979725.10099999991</c:v>
                </c:pt>
                <c:pt idx="2">
                  <c:v>875749.75136516697</c:v>
                </c:pt>
                <c:pt idx="3">
                  <c:v>773766.96805579215</c:v>
                </c:pt>
                <c:pt idx="4">
                  <c:v>850758.31945427507</c:v>
                </c:pt>
                <c:pt idx="5">
                  <c:v>876951.22050298355</c:v>
                </c:pt>
                <c:pt idx="6">
                  <c:v>872246.70109368756</c:v>
                </c:pt>
                <c:pt idx="7">
                  <c:v>897176.81836452254</c:v>
                </c:pt>
                <c:pt idx="8">
                  <c:v>900050.82037964638</c:v>
                </c:pt>
                <c:pt idx="9">
                  <c:v>740770.67434117536</c:v>
                </c:pt>
                <c:pt idx="10">
                  <c:v>748612.06487521785</c:v>
                </c:pt>
                <c:pt idx="11">
                  <c:v>777099.85488961707</c:v>
                </c:pt>
                <c:pt idx="12">
                  <c:v>800178.75728843245</c:v>
                </c:pt>
                <c:pt idx="13">
                  <c:v>815587.73554430599</c:v>
                </c:pt>
                <c:pt idx="14">
                  <c:v>855582.84845785645</c:v>
                </c:pt>
                <c:pt idx="15">
                  <c:v>928667.4452915726</c:v>
                </c:pt>
                <c:pt idx="16">
                  <c:v>862256.07209633489</c:v>
                </c:pt>
                <c:pt idx="17">
                  <c:v>850972.75019929872</c:v>
                </c:pt>
                <c:pt idx="18">
                  <c:v>896245.33809446974</c:v>
                </c:pt>
                <c:pt idx="19">
                  <c:v>794965.81239332596</c:v>
                </c:pt>
                <c:pt idx="20">
                  <c:v>887407.58673948364</c:v>
                </c:pt>
                <c:pt idx="21">
                  <c:v>950040.50923092361</c:v>
                </c:pt>
                <c:pt idx="22">
                  <c:v>998010.4312616135</c:v>
                </c:pt>
                <c:pt idx="23">
                  <c:v>718462.57851433055</c:v>
                </c:pt>
                <c:pt idx="24">
                  <c:v>743293.62241671525</c:v>
                </c:pt>
              </c:numCache>
            </c:numRef>
          </c:val>
          <c:smooth val="0"/>
          <c:extLst>
            <c:ext xmlns:c16="http://schemas.microsoft.com/office/drawing/2014/chart" uri="{C3380CC4-5D6E-409C-BE32-E72D297353CC}">
              <c16:uniqueId val="{00000001-5DE3-42BD-ACE1-9D158E3BA61A}"/>
            </c:ext>
          </c:extLst>
        </c:ser>
        <c:ser>
          <c:idx val="2"/>
          <c:order val="2"/>
          <c:tx>
            <c:strRef>
              <c:f>Sheet1!$D$1</c:f>
              <c:strCache>
                <c:ptCount val="1"/>
                <c:pt idx="0">
                  <c:v>3% Reduction Negative Yrs</c:v>
                </c:pt>
              </c:strCache>
            </c:strRef>
          </c:tx>
          <c:spPr>
            <a:ln w="44450" cap="rnd">
              <a:solidFill>
                <a:srgbClr val="005598"/>
              </a:solidFill>
              <a:round/>
            </a:ln>
            <a:effectLst/>
          </c:spPr>
          <c:marker>
            <c:symbol val="none"/>
          </c:marker>
          <c:dPt>
            <c:idx val="1"/>
            <c:marker>
              <c:symbol val="none"/>
            </c:marker>
            <c:bubble3D val="0"/>
            <c:spPr>
              <a:ln w="44450" cap="rnd">
                <a:solidFill>
                  <a:srgbClr val="3769FF"/>
                </a:solidFill>
                <a:round/>
              </a:ln>
              <a:effectLst/>
            </c:spPr>
            <c:extLst>
              <c:ext xmlns:c16="http://schemas.microsoft.com/office/drawing/2014/chart" uri="{C3380CC4-5D6E-409C-BE32-E72D297353CC}">
                <c16:uniqueId val="{00000019-5DE3-42BD-ACE1-9D158E3BA61A}"/>
              </c:ext>
            </c:extLst>
          </c:dPt>
          <c:dPt>
            <c:idx val="2"/>
            <c:marker>
              <c:symbol val="none"/>
            </c:marker>
            <c:bubble3D val="0"/>
            <c:spPr>
              <a:ln w="44450" cap="rnd">
                <a:solidFill>
                  <a:srgbClr val="3769FF"/>
                </a:solidFill>
                <a:round/>
              </a:ln>
              <a:effectLst/>
            </c:spPr>
            <c:extLst>
              <c:ext xmlns:c16="http://schemas.microsoft.com/office/drawing/2014/chart" uri="{C3380CC4-5D6E-409C-BE32-E72D297353CC}">
                <c16:uniqueId val="{00000018-5DE3-42BD-ACE1-9D158E3BA61A}"/>
              </c:ext>
            </c:extLst>
          </c:dPt>
          <c:dPt>
            <c:idx val="3"/>
            <c:marker>
              <c:symbol val="none"/>
            </c:marker>
            <c:bubble3D val="0"/>
            <c:spPr>
              <a:ln w="44450" cap="rnd">
                <a:solidFill>
                  <a:srgbClr val="3769FF"/>
                </a:solidFill>
                <a:round/>
              </a:ln>
              <a:effectLst/>
            </c:spPr>
            <c:extLst>
              <c:ext xmlns:c16="http://schemas.microsoft.com/office/drawing/2014/chart" uri="{C3380CC4-5D6E-409C-BE32-E72D297353CC}">
                <c16:uniqueId val="{0000001A-5DE3-42BD-ACE1-9D158E3BA61A}"/>
              </c:ext>
            </c:extLst>
          </c:dPt>
          <c:dPt>
            <c:idx val="4"/>
            <c:marker>
              <c:symbol val="none"/>
            </c:marker>
            <c:bubble3D val="0"/>
            <c:spPr>
              <a:ln w="44450" cap="rnd">
                <a:solidFill>
                  <a:srgbClr val="3769FF"/>
                </a:solidFill>
                <a:round/>
              </a:ln>
              <a:effectLst/>
            </c:spPr>
            <c:extLst>
              <c:ext xmlns:c16="http://schemas.microsoft.com/office/drawing/2014/chart" uri="{C3380CC4-5D6E-409C-BE32-E72D297353CC}">
                <c16:uniqueId val="{00000017-5DE3-42BD-ACE1-9D158E3BA61A}"/>
              </c:ext>
            </c:extLst>
          </c:dPt>
          <c:dPt>
            <c:idx val="5"/>
            <c:marker>
              <c:symbol val="none"/>
            </c:marker>
            <c:bubble3D val="0"/>
            <c:spPr>
              <a:ln w="44450" cap="rnd">
                <a:solidFill>
                  <a:srgbClr val="3769FF"/>
                </a:solidFill>
                <a:round/>
              </a:ln>
              <a:effectLst/>
            </c:spPr>
            <c:extLst>
              <c:ext xmlns:c16="http://schemas.microsoft.com/office/drawing/2014/chart" uri="{C3380CC4-5D6E-409C-BE32-E72D297353CC}">
                <c16:uniqueId val="{00000016-5DE3-42BD-ACE1-9D158E3BA61A}"/>
              </c:ext>
            </c:extLst>
          </c:dPt>
          <c:dPt>
            <c:idx val="6"/>
            <c:marker>
              <c:symbol val="none"/>
            </c:marker>
            <c:bubble3D val="0"/>
            <c:spPr>
              <a:ln w="44450" cap="rnd">
                <a:solidFill>
                  <a:srgbClr val="3769FF"/>
                </a:solidFill>
                <a:round/>
              </a:ln>
              <a:effectLst/>
            </c:spPr>
            <c:extLst>
              <c:ext xmlns:c16="http://schemas.microsoft.com/office/drawing/2014/chart" uri="{C3380CC4-5D6E-409C-BE32-E72D297353CC}">
                <c16:uniqueId val="{00000015-5DE3-42BD-ACE1-9D158E3BA61A}"/>
              </c:ext>
            </c:extLst>
          </c:dPt>
          <c:dPt>
            <c:idx val="7"/>
            <c:marker>
              <c:symbol val="none"/>
            </c:marker>
            <c:bubble3D val="0"/>
            <c:spPr>
              <a:ln w="44450" cap="rnd">
                <a:solidFill>
                  <a:srgbClr val="3769FF"/>
                </a:solidFill>
                <a:round/>
              </a:ln>
              <a:effectLst/>
            </c:spPr>
            <c:extLst>
              <c:ext xmlns:c16="http://schemas.microsoft.com/office/drawing/2014/chart" uri="{C3380CC4-5D6E-409C-BE32-E72D297353CC}">
                <c16:uniqueId val="{00000014-5DE3-42BD-ACE1-9D158E3BA61A}"/>
              </c:ext>
            </c:extLst>
          </c:dPt>
          <c:dPt>
            <c:idx val="8"/>
            <c:marker>
              <c:symbol val="none"/>
            </c:marker>
            <c:bubble3D val="0"/>
            <c:spPr>
              <a:ln w="44450" cap="rnd">
                <a:solidFill>
                  <a:srgbClr val="3769FF"/>
                </a:solidFill>
                <a:round/>
              </a:ln>
              <a:effectLst/>
            </c:spPr>
            <c:extLst>
              <c:ext xmlns:c16="http://schemas.microsoft.com/office/drawing/2014/chart" uri="{C3380CC4-5D6E-409C-BE32-E72D297353CC}">
                <c16:uniqueId val="{00000013-5DE3-42BD-ACE1-9D158E3BA61A}"/>
              </c:ext>
            </c:extLst>
          </c:dPt>
          <c:dPt>
            <c:idx val="9"/>
            <c:marker>
              <c:symbol val="none"/>
            </c:marker>
            <c:bubble3D val="0"/>
            <c:spPr>
              <a:ln w="44450" cap="rnd">
                <a:solidFill>
                  <a:srgbClr val="3769FF"/>
                </a:solidFill>
                <a:round/>
              </a:ln>
              <a:effectLst/>
            </c:spPr>
            <c:extLst>
              <c:ext xmlns:c16="http://schemas.microsoft.com/office/drawing/2014/chart" uri="{C3380CC4-5D6E-409C-BE32-E72D297353CC}">
                <c16:uniqueId val="{00000012-5DE3-42BD-ACE1-9D158E3BA61A}"/>
              </c:ext>
            </c:extLst>
          </c:dPt>
          <c:dPt>
            <c:idx val="10"/>
            <c:marker>
              <c:symbol val="none"/>
            </c:marker>
            <c:bubble3D val="0"/>
            <c:spPr>
              <a:ln w="44450" cap="rnd">
                <a:solidFill>
                  <a:srgbClr val="3769FF"/>
                </a:solidFill>
                <a:round/>
              </a:ln>
              <a:effectLst/>
            </c:spPr>
            <c:extLst>
              <c:ext xmlns:c16="http://schemas.microsoft.com/office/drawing/2014/chart" uri="{C3380CC4-5D6E-409C-BE32-E72D297353CC}">
                <c16:uniqueId val="{00000011-5DE3-42BD-ACE1-9D158E3BA61A}"/>
              </c:ext>
            </c:extLst>
          </c:dPt>
          <c:dPt>
            <c:idx val="11"/>
            <c:marker>
              <c:symbol val="none"/>
            </c:marker>
            <c:bubble3D val="0"/>
            <c:spPr>
              <a:ln w="44450" cap="rnd">
                <a:solidFill>
                  <a:srgbClr val="3769FF"/>
                </a:solidFill>
                <a:round/>
              </a:ln>
              <a:effectLst/>
            </c:spPr>
            <c:extLst>
              <c:ext xmlns:c16="http://schemas.microsoft.com/office/drawing/2014/chart" uri="{C3380CC4-5D6E-409C-BE32-E72D297353CC}">
                <c16:uniqueId val="{00000010-5DE3-42BD-ACE1-9D158E3BA61A}"/>
              </c:ext>
            </c:extLst>
          </c:dPt>
          <c:dPt>
            <c:idx val="12"/>
            <c:marker>
              <c:symbol val="none"/>
            </c:marker>
            <c:bubble3D val="0"/>
            <c:spPr>
              <a:ln w="44450" cap="rnd">
                <a:solidFill>
                  <a:srgbClr val="3769FF"/>
                </a:solidFill>
                <a:round/>
              </a:ln>
              <a:effectLst/>
            </c:spPr>
            <c:extLst>
              <c:ext xmlns:c16="http://schemas.microsoft.com/office/drawing/2014/chart" uri="{C3380CC4-5D6E-409C-BE32-E72D297353CC}">
                <c16:uniqueId val="{0000000F-5DE3-42BD-ACE1-9D158E3BA61A}"/>
              </c:ext>
            </c:extLst>
          </c:dPt>
          <c:dPt>
            <c:idx val="13"/>
            <c:marker>
              <c:symbol val="none"/>
            </c:marker>
            <c:bubble3D val="0"/>
            <c:spPr>
              <a:ln w="44450" cap="rnd">
                <a:solidFill>
                  <a:srgbClr val="3769FF"/>
                </a:solidFill>
                <a:round/>
              </a:ln>
              <a:effectLst/>
            </c:spPr>
            <c:extLst>
              <c:ext xmlns:c16="http://schemas.microsoft.com/office/drawing/2014/chart" uri="{C3380CC4-5D6E-409C-BE32-E72D297353CC}">
                <c16:uniqueId val="{0000000D-5DE3-42BD-ACE1-9D158E3BA61A}"/>
              </c:ext>
            </c:extLst>
          </c:dPt>
          <c:dPt>
            <c:idx val="14"/>
            <c:marker>
              <c:symbol val="none"/>
            </c:marker>
            <c:bubble3D val="0"/>
            <c:spPr>
              <a:ln w="44450" cap="rnd">
                <a:solidFill>
                  <a:srgbClr val="3769FF"/>
                </a:solidFill>
                <a:round/>
              </a:ln>
              <a:effectLst/>
            </c:spPr>
            <c:extLst>
              <c:ext xmlns:c16="http://schemas.microsoft.com/office/drawing/2014/chart" uri="{C3380CC4-5D6E-409C-BE32-E72D297353CC}">
                <c16:uniqueId val="{0000000E-5DE3-42BD-ACE1-9D158E3BA61A}"/>
              </c:ext>
            </c:extLst>
          </c:dPt>
          <c:dPt>
            <c:idx val="15"/>
            <c:marker>
              <c:symbol val="none"/>
            </c:marker>
            <c:bubble3D val="0"/>
            <c:spPr>
              <a:ln w="44450" cap="rnd">
                <a:solidFill>
                  <a:srgbClr val="3769FF"/>
                </a:solidFill>
                <a:round/>
              </a:ln>
              <a:effectLst/>
            </c:spPr>
            <c:extLst>
              <c:ext xmlns:c16="http://schemas.microsoft.com/office/drawing/2014/chart" uri="{C3380CC4-5D6E-409C-BE32-E72D297353CC}">
                <c16:uniqueId val="{0000000C-5DE3-42BD-ACE1-9D158E3BA61A}"/>
              </c:ext>
            </c:extLst>
          </c:dPt>
          <c:dPt>
            <c:idx val="16"/>
            <c:marker>
              <c:symbol val="none"/>
            </c:marker>
            <c:bubble3D val="0"/>
            <c:spPr>
              <a:ln w="44450" cap="rnd">
                <a:solidFill>
                  <a:srgbClr val="3769FF"/>
                </a:solidFill>
                <a:round/>
              </a:ln>
              <a:effectLst/>
            </c:spPr>
            <c:extLst>
              <c:ext xmlns:c16="http://schemas.microsoft.com/office/drawing/2014/chart" uri="{C3380CC4-5D6E-409C-BE32-E72D297353CC}">
                <c16:uniqueId val="{0000000A-5DE3-42BD-ACE1-9D158E3BA61A}"/>
              </c:ext>
            </c:extLst>
          </c:dPt>
          <c:dPt>
            <c:idx val="17"/>
            <c:marker>
              <c:symbol val="none"/>
            </c:marker>
            <c:bubble3D val="0"/>
            <c:spPr>
              <a:ln w="44450" cap="rnd">
                <a:solidFill>
                  <a:srgbClr val="3769FF"/>
                </a:solidFill>
                <a:round/>
              </a:ln>
              <a:effectLst/>
            </c:spPr>
            <c:extLst>
              <c:ext xmlns:c16="http://schemas.microsoft.com/office/drawing/2014/chart" uri="{C3380CC4-5D6E-409C-BE32-E72D297353CC}">
                <c16:uniqueId val="{0000000B-5DE3-42BD-ACE1-9D158E3BA61A}"/>
              </c:ext>
            </c:extLst>
          </c:dPt>
          <c:dPt>
            <c:idx val="18"/>
            <c:marker>
              <c:symbol val="none"/>
            </c:marker>
            <c:bubble3D val="0"/>
            <c:spPr>
              <a:ln w="44450" cap="rnd">
                <a:solidFill>
                  <a:srgbClr val="3769FF"/>
                </a:solidFill>
                <a:round/>
              </a:ln>
              <a:effectLst/>
            </c:spPr>
            <c:extLst>
              <c:ext xmlns:c16="http://schemas.microsoft.com/office/drawing/2014/chart" uri="{C3380CC4-5D6E-409C-BE32-E72D297353CC}">
                <c16:uniqueId val="{00000009-5DE3-42BD-ACE1-9D158E3BA61A}"/>
              </c:ext>
            </c:extLst>
          </c:dPt>
          <c:dPt>
            <c:idx val="19"/>
            <c:marker>
              <c:symbol val="none"/>
            </c:marker>
            <c:bubble3D val="0"/>
            <c:spPr>
              <a:ln w="44450" cap="rnd">
                <a:solidFill>
                  <a:srgbClr val="3769FF"/>
                </a:solidFill>
                <a:round/>
              </a:ln>
              <a:effectLst/>
            </c:spPr>
            <c:extLst>
              <c:ext xmlns:c16="http://schemas.microsoft.com/office/drawing/2014/chart" uri="{C3380CC4-5D6E-409C-BE32-E72D297353CC}">
                <c16:uniqueId val="{00000006-5DE3-42BD-ACE1-9D158E3BA61A}"/>
              </c:ext>
            </c:extLst>
          </c:dPt>
          <c:dPt>
            <c:idx val="20"/>
            <c:marker>
              <c:symbol val="none"/>
            </c:marker>
            <c:bubble3D val="0"/>
            <c:spPr>
              <a:ln w="44450" cap="rnd">
                <a:solidFill>
                  <a:srgbClr val="3769FF"/>
                </a:solidFill>
                <a:round/>
              </a:ln>
              <a:effectLst/>
            </c:spPr>
            <c:extLst>
              <c:ext xmlns:c16="http://schemas.microsoft.com/office/drawing/2014/chart" uri="{C3380CC4-5D6E-409C-BE32-E72D297353CC}">
                <c16:uniqueId val="{00000008-5DE3-42BD-ACE1-9D158E3BA61A}"/>
              </c:ext>
            </c:extLst>
          </c:dPt>
          <c:dPt>
            <c:idx val="21"/>
            <c:marker>
              <c:symbol val="none"/>
            </c:marker>
            <c:bubble3D val="0"/>
            <c:spPr>
              <a:ln w="44450" cap="rnd">
                <a:solidFill>
                  <a:srgbClr val="3769FF"/>
                </a:solidFill>
                <a:round/>
              </a:ln>
              <a:effectLst/>
            </c:spPr>
            <c:extLst>
              <c:ext xmlns:c16="http://schemas.microsoft.com/office/drawing/2014/chart" uri="{C3380CC4-5D6E-409C-BE32-E72D297353CC}">
                <c16:uniqueId val="{00000005-5DE3-42BD-ACE1-9D158E3BA61A}"/>
              </c:ext>
            </c:extLst>
          </c:dPt>
          <c:dPt>
            <c:idx val="22"/>
            <c:marker>
              <c:symbol val="none"/>
            </c:marker>
            <c:bubble3D val="0"/>
            <c:spPr>
              <a:ln w="44450" cap="rnd">
                <a:solidFill>
                  <a:srgbClr val="3769FF"/>
                </a:solidFill>
                <a:round/>
              </a:ln>
              <a:effectLst/>
            </c:spPr>
            <c:extLst>
              <c:ext xmlns:c16="http://schemas.microsoft.com/office/drawing/2014/chart" uri="{C3380CC4-5D6E-409C-BE32-E72D297353CC}">
                <c16:uniqueId val="{00000007-5DE3-42BD-ACE1-9D158E3BA61A}"/>
              </c:ext>
            </c:extLst>
          </c:dPt>
          <c:dPt>
            <c:idx val="23"/>
            <c:marker>
              <c:symbol val="none"/>
            </c:marker>
            <c:bubble3D val="0"/>
            <c:spPr>
              <a:ln w="44450" cap="rnd">
                <a:solidFill>
                  <a:srgbClr val="3769FF"/>
                </a:solidFill>
                <a:round/>
              </a:ln>
              <a:effectLst/>
            </c:spPr>
            <c:extLst>
              <c:ext xmlns:c16="http://schemas.microsoft.com/office/drawing/2014/chart" uri="{C3380CC4-5D6E-409C-BE32-E72D297353CC}">
                <c16:uniqueId val="{00000004-5DE3-42BD-ACE1-9D158E3BA61A}"/>
              </c:ext>
            </c:extLst>
          </c:dPt>
          <c:dPt>
            <c:idx val="24"/>
            <c:marker>
              <c:symbol val="none"/>
            </c:marker>
            <c:bubble3D val="0"/>
            <c:spPr>
              <a:ln w="44450" cap="rnd">
                <a:solidFill>
                  <a:srgbClr val="3769FF"/>
                </a:solidFill>
                <a:round/>
              </a:ln>
              <a:effectLst/>
            </c:spPr>
            <c:extLst>
              <c:ext xmlns:c16="http://schemas.microsoft.com/office/drawing/2014/chart" uri="{C3380CC4-5D6E-409C-BE32-E72D297353CC}">
                <c16:uniqueId val="{00000003-5DE3-42BD-ACE1-9D158E3BA61A}"/>
              </c:ext>
            </c:extLst>
          </c:dPt>
          <c:cat>
            <c:numRef>
              <c:f>Sheet1!$A$2:$A$26</c:f>
              <c:numCache>
                <c:formatCode>yyyy</c:formatCode>
                <c:ptCount val="25"/>
                <c:pt idx="0">
                  <c:v>36526</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numCache>
            </c:numRef>
          </c:cat>
          <c:val>
            <c:numRef>
              <c:f>Sheet1!$D$2:$D$26</c:f>
              <c:numCache>
                <c:formatCode>"$"#,##0_);[Red]\("$"#,##0\)</c:formatCode>
                <c:ptCount val="25"/>
                <c:pt idx="0">
                  <c:v>1000000</c:v>
                </c:pt>
                <c:pt idx="1">
                  <c:v>979725.10099999991</c:v>
                </c:pt>
                <c:pt idx="2">
                  <c:v>875749.75136516697</c:v>
                </c:pt>
                <c:pt idx="3">
                  <c:v>775217.34151804214</c:v>
                </c:pt>
                <c:pt idx="4">
                  <c:v>856051.83004998125</c:v>
                </c:pt>
                <c:pt idx="5">
                  <c:v>886216.9014903073</c:v>
                </c:pt>
                <c:pt idx="6">
                  <c:v>885500.08114299737</c:v>
                </c:pt>
                <c:pt idx="7">
                  <c:v>915406.04675105971</c:v>
                </c:pt>
                <c:pt idx="8">
                  <c:v>923275.54735023633</c:v>
                </c:pt>
                <c:pt idx="9">
                  <c:v>764353.6961784414</c:v>
                </c:pt>
                <c:pt idx="10">
                  <c:v>780264.60803567967</c:v>
                </c:pt>
                <c:pt idx="11">
                  <c:v>818970.74721342674</c:v>
                </c:pt>
                <c:pt idx="12">
                  <c:v>853319.93187566474</c:v>
                </c:pt>
                <c:pt idx="13">
                  <c:v>880882.54299175669</c:v>
                </c:pt>
                <c:pt idx="14">
                  <c:v>936938.19729827577</c:v>
                </c:pt>
                <c:pt idx="15">
                  <c:v>1031882.0348983867</c:v>
                </c:pt>
                <c:pt idx="16">
                  <c:v>972318.51411484077</c:v>
                </c:pt>
                <c:pt idx="17">
                  <c:v>976623.10050270299</c:v>
                </c:pt>
                <c:pt idx="18">
                  <c:v>1049123.1601897094</c:v>
                </c:pt>
                <c:pt idx="19">
                  <c:v>950084.00335572346</c:v>
                </c:pt>
                <c:pt idx="20">
                  <c:v>1090432.4131572205</c:v>
                </c:pt>
                <c:pt idx="21">
                  <c:v>1199833.0021183083</c:v>
                </c:pt>
                <c:pt idx="22">
                  <c:v>1296323.6512443093</c:v>
                </c:pt>
                <c:pt idx="23">
                  <c:v>960925.8514665555</c:v>
                </c:pt>
                <c:pt idx="24">
                  <c:v>1041962.7104075542</c:v>
                </c:pt>
              </c:numCache>
            </c:numRef>
          </c:val>
          <c:smooth val="0"/>
          <c:extLst>
            <c:ext xmlns:c16="http://schemas.microsoft.com/office/drawing/2014/chart" uri="{C3380CC4-5D6E-409C-BE32-E72D297353CC}">
              <c16:uniqueId val="{00000002-5DE3-42BD-ACE1-9D158E3BA61A}"/>
            </c:ext>
          </c:extLst>
        </c:ser>
        <c:dLbls>
          <c:showLegendKey val="0"/>
          <c:showVal val="0"/>
          <c:showCatName val="0"/>
          <c:showSerName val="0"/>
          <c:showPercent val="0"/>
          <c:showBubbleSize val="0"/>
        </c:dLbls>
        <c:smooth val="0"/>
        <c:axId val="1305712623"/>
        <c:axId val="1410053711"/>
      </c:lineChart>
      <c:dateAx>
        <c:axId val="1305712623"/>
        <c:scaling>
          <c:orientation val="minMax"/>
        </c:scaling>
        <c:delete val="0"/>
        <c:axPos val="b"/>
        <c:numFmt formatCode="yyyy" sourceLinked="1"/>
        <c:majorTickMark val="none"/>
        <c:minorTickMark val="none"/>
        <c:tickLblPos val="nextTo"/>
        <c:spPr>
          <a:solidFill>
            <a:schemeClr val="bg1"/>
          </a:solidFill>
          <a:ln w="12700"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1410053711"/>
        <c:crosses val="autoZero"/>
        <c:auto val="1"/>
        <c:lblOffset val="100"/>
        <c:baseTimeUnit val="months"/>
        <c:majorUnit val="35"/>
        <c:majorTimeUnit val="months"/>
        <c:minorUnit val="12"/>
        <c:minorTimeUnit val="months"/>
      </c:dateAx>
      <c:valAx>
        <c:axId val="1410053711"/>
        <c:scaling>
          <c:orientation val="minMax"/>
          <c:max val="1310000"/>
          <c:min val="0"/>
        </c:scaling>
        <c:delete val="0"/>
        <c:axPos val="l"/>
        <c:majorGridlines>
          <c:spPr>
            <a:ln w="12700" cap="flat" cmpd="sng" algn="ctr">
              <a:solidFill>
                <a:srgbClr val="C9C9C9"/>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1305712623"/>
        <c:crosses val="autoZero"/>
        <c:crossBetween val="between"/>
        <c:majorUnit val="25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dirty="0"/>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6C50F10E-2B03-4D95-A745-DE19A4539249}" type="datetime1">
              <a:rPr lang="en-US" smtClean="0"/>
              <a:t>8/12/2025</a:t>
            </a:fld>
            <a:endParaRPr lang="en-US" dirty="0"/>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dirty="0"/>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46F970D5-8B3A-4B6D-BA4D-AC42F05181C7}" type="datetime1">
              <a:rPr lang="en-US" smtClean="0"/>
              <a:t>8/12/2025</a:t>
            </a:fld>
            <a:endParaRPr lang="en-US" dirty="0"/>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dirty="0"/>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lvl="1"/>
            <a:r>
              <a:rPr lang="en-US" b="1" dirty="0"/>
              <a:t>Presentation description: </a:t>
            </a:r>
            <a:r>
              <a:rPr lang="en-US" b="0" dirty="0">
                <a:effectLst/>
                <a:ea typeface="Calibri" panose="020F0502020204030204" pitchFamily="34" charset="0"/>
              </a:rPr>
              <a:t>One of the biggest risks to a retirement income strategy is early negative returns that, when paired with normal withdrawals, can significantly harm a retirement portfolio’s longevity. This presentation reveals how adding distribution guardrails may help offset market volatility early in retirement and help keep a retirement income strategy on track</a:t>
            </a:r>
            <a:r>
              <a:rPr lang="en-US" b="0" dirty="0"/>
              <a:t>.</a:t>
            </a:r>
            <a:endParaRPr lang="en-US" b="1" dirty="0"/>
          </a:p>
          <a:p>
            <a:pPr lvl="1"/>
            <a:endParaRPr lang="en-US"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INSTALLING GUARDRAILS FOR VOLATILE MARKETS</a:t>
            </a:r>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1</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0013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10</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37160" indent="-137160">
              <a:spcAft>
                <a:spcPts val="621"/>
              </a:spcAft>
              <a:buFont typeface="Arial" panose="020B0604020202020204" pitchFamily="34" charset="0"/>
              <a:buChar char="•"/>
            </a:pPr>
            <a:r>
              <a:rPr lang="en-US" b="0" dirty="0"/>
              <a:t>Perhaps more importantly, using guardrails didn’t require any dramatic reductions that may have otherwise been necessary. </a:t>
            </a:r>
          </a:p>
          <a:p>
            <a:pPr marL="137160" indent="-137160">
              <a:spcAft>
                <a:spcPts val="621"/>
              </a:spcAft>
              <a:buFont typeface="Arial" panose="020B0604020202020204" pitchFamily="34" charset="0"/>
              <a:buChar char="•"/>
            </a:pPr>
            <a:r>
              <a:rPr lang="en-US" b="0" dirty="0"/>
              <a:t>In fact, while annual withdrawals were flat after poor years, there were no cuts and the income generated still almost doubled over time.</a:t>
            </a:r>
            <a:endParaRPr lang="en-US" dirty="0"/>
          </a:p>
          <a:p>
            <a:pPr marL="137160" indent="-137160">
              <a:spcAft>
                <a:spcPts val="621"/>
              </a:spcAft>
              <a:buFont typeface="Arial" panose="020B0604020202020204" pitchFamily="34" charset="0"/>
              <a:buChar char="•"/>
            </a:pPr>
            <a:r>
              <a:rPr lang="en-US" b="0" dirty="0"/>
              <a:t>But 1966 was a long time ago. Let’s look at how this protective guardrail would have worked more recently</a:t>
            </a:r>
            <a:r>
              <a:rPr lang="en-US" dirty="0"/>
              <a:t>.</a:t>
            </a:r>
          </a:p>
          <a:p>
            <a:pPr marL="137160" indent="-137160">
              <a:spcAft>
                <a:spcPts val="621"/>
              </a:spcAft>
              <a:buFont typeface="Arial" panose="020B0604020202020204" pitchFamily="34" charset="0"/>
              <a:buChar char="•"/>
            </a:pPr>
            <a:r>
              <a:rPr lang="en-US" b="0" dirty="0"/>
              <a:t>Most of us know or recall that 2000 was the year of the dot-com peak, just before it’s infamous collapse and the recession that followed. Someone retiring at the beginning of 2000 was certainly exposed to a poor sequence of returns to begin their retirement.</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17129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11</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37160" indent="-137160">
              <a:spcAft>
                <a:spcPts val="621"/>
              </a:spcAft>
              <a:buFont typeface="Arial" panose="020B0604020202020204" pitchFamily="34" charset="0"/>
              <a:buChar char="•"/>
            </a:pPr>
            <a:r>
              <a:rPr lang="en-US" b="0" dirty="0"/>
              <a:t>Using the same strategy as before, you can see that the annual retirement account balance has declined over the years, similar to what happened in 1966.</a:t>
            </a:r>
            <a:endParaRPr lang="en-US" b="1" dirty="0"/>
          </a:p>
          <a:p>
            <a:pPr marL="137160" indent="-137160">
              <a:spcAft>
                <a:spcPts val="621"/>
              </a:spcAft>
              <a:buFont typeface="Arial" panose="020B0604020202020204" pitchFamily="34" charset="0"/>
              <a:buChar char="•"/>
            </a:pPr>
            <a:r>
              <a:rPr lang="en-US" b="0" dirty="0"/>
              <a:t>Looking ahead, this strategy may struggle to support the annual income withdrawals and difficult adjustments may be required.</a:t>
            </a:r>
            <a:endParaRPr lang="en-US" dirty="0"/>
          </a:p>
          <a:p>
            <a:pPr marL="137160" indent="-137160">
              <a:spcAft>
                <a:spcPts val="621"/>
              </a:spcAft>
              <a:buFont typeface="Arial" panose="020B0604020202020204" pitchFamily="34" charset="0"/>
              <a:buChar char="•"/>
            </a:pPr>
            <a:r>
              <a:rPr lang="en-US" dirty="0"/>
              <a:t>[</a:t>
            </a:r>
            <a:r>
              <a:rPr lang="en-US" b="1" dirty="0"/>
              <a:t>CLICK</a:t>
            </a:r>
            <a:r>
              <a:rPr lang="en-US" dirty="0"/>
              <a:t>] </a:t>
            </a:r>
            <a:r>
              <a:rPr lang="en-US" b="0" dirty="0"/>
              <a:t>However, as you can see, adding a protective guardrail would have significantly improved the account balance.</a:t>
            </a:r>
          </a:p>
          <a:p>
            <a:pPr marL="137160" indent="-137160">
              <a:spcAft>
                <a:spcPts val="621"/>
              </a:spcAft>
              <a:buFont typeface="Arial" panose="020B0604020202020204" pitchFamily="34" charset="0"/>
              <a:buChar char="•"/>
            </a:pPr>
            <a:r>
              <a:rPr lang="en-US" b="0" dirty="0"/>
              <a:t>There are many different criteria that can be used to construct guardrails. For example, someone who retired at the start of 2000 and watched as their retirement assets immediately began to drop, might have decided to reduce their spending</a:t>
            </a:r>
            <a:r>
              <a:rPr lang="en-US" dirty="0"/>
              <a:t>.</a:t>
            </a:r>
          </a:p>
          <a:p>
            <a:pPr marL="137160" indent="-137160">
              <a:spcAft>
                <a:spcPts val="621"/>
              </a:spcAft>
              <a:buFont typeface="Arial" panose="020B0604020202020204" pitchFamily="34" charset="0"/>
              <a:buChar char="•"/>
            </a:pPr>
            <a:r>
              <a:rPr lang="en-US" b="1" dirty="0"/>
              <a:t>[CLICK]</a:t>
            </a:r>
            <a:r>
              <a:rPr lang="en-US" dirty="0"/>
              <a:t> </a:t>
            </a:r>
            <a:r>
              <a:rPr lang="en-US" b="0" dirty="0"/>
              <a:t>Someone using a more conservative guardrail, one that </a:t>
            </a:r>
            <a:r>
              <a:rPr lang="en-US" b="0" i="1" dirty="0"/>
              <a:t>cut </a:t>
            </a:r>
            <a:r>
              <a:rPr lang="en-US" b="0" dirty="0"/>
              <a:t>the annual withdrawal rate by 3% in years when their retirement portfolio declined, funded their retirement and still had more savings than they started with by the end of 2023.</a:t>
            </a:r>
          </a:p>
          <a:p>
            <a:pPr marL="137160" indent="-137160">
              <a:spcAft>
                <a:spcPts val="621"/>
              </a:spcAft>
              <a:buFont typeface="Arial" panose="020B0604020202020204" pitchFamily="34" charset="0"/>
              <a:buChar char="•"/>
            </a:pPr>
            <a:r>
              <a:rPr lang="en-US" b="0" dirty="0"/>
              <a:t>Let’s review the benefits of guardrails.</a:t>
            </a:r>
            <a:endParaRPr lang="en-US" dirty="0"/>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386958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12</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71450" indent="-171450">
              <a:spcAft>
                <a:spcPts val="621"/>
              </a:spcAft>
              <a:buFont typeface="Arial" panose="020B0604020202020204" pitchFamily="34" charset="0"/>
              <a:buChar char="•"/>
            </a:pPr>
            <a:r>
              <a:rPr lang="en-US" b="0" dirty="0"/>
              <a:t>One, guardrails can be built into your retirement income strategy and may help offset poor returns that occur early in retirement.</a:t>
            </a:r>
            <a:endParaRPr lang="en-US" dirty="0"/>
          </a:p>
          <a:p>
            <a:pPr marL="171450" indent="-171450">
              <a:spcAft>
                <a:spcPts val="621"/>
              </a:spcAft>
              <a:buFont typeface="Arial" panose="020B0604020202020204" pitchFamily="34" charset="0"/>
              <a:buChar char="•"/>
            </a:pPr>
            <a:r>
              <a:rPr lang="en-US" dirty="0"/>
              <a:t>[</a:t>
            </a:r>
            <a:r>
              <a:rPr lang="en-US" b="1" dirty="0"/>
              <a:t>CLICK</a:t>
            </a:r>
            <a:r>
              <a:rPr lang="en-US" dirty="0"/>
              <a:t>] </a:t>
            </a:r>
            <a:r>
              <a:rPr lang="en-US" b="0" dirty="0"/>
              <a:t>Two, they emphasize small, incremental changes to a retirement income strategy, which may be easier to tolerate than larger, more disruptive changes.</a:t>
            </a:r>
            <a:endParaRPr lang="en-US" dirty="0"/>
          </a:p>
          <a:p>
            <a:pPr marL="171450" indent="-171450">
              <a:spcAft>
                <a:spcPts val="621"/>
              </a:spcAft>
              <a:buFont typeface="Arial" panose="020B0604020202020204" pitchFamily="34" charset="0"/>
              <a:buChar char="•"/>
            </a:pPr>
            <a:r>
              <a:rPr lang="en-US" b="1" dirty="0"/>
              <a:t>[CLICK]</a:t>
            </a:r>
            <a:r>
              <a:rPr lang="en-US" dirty="0"/>
              <a:t> </a:t>
            </a:r>
            <a:r>
              <a:rPr lang="en-US" b="0" dirty="0"/>
              <a:t>And three, guardrails can be changed or adjusted to fit your specific circumstances, even if you are already retired. The earlier guardrails are put in place, the more impact they can have.</a:t>
            </a:r>
          </a:p>
          <a:p>
            <a:pPr marL="171450" indent="-171450">
              <a:spcAft>
                <a:spcPts val="621"/>
              </a:spcAft>
              <a:buFont typeface="Arial" panose="020B0604020202020204" pitchFamily="34" charset="0"/>
              <a:buChar char="•"/>
            </a:pPr>
            <a:r>
              <a:rPr lang="en-US" b="0" dirty="0"/>
              <a:t>If you are interested in adding guardrails to your retirement income strategy, work with your trusted financial professional who can help determine what might be appropriate for you.</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22505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13</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36525" lvl="2" indent="-136525">
              <a:buClrTx/>
            </a:pPr>
            <a:r>
              <a:rPr lang="en-US" dirty="0"/>
              <a:t>At Franklin Templeton we like to say, “Retirement is wonderful if you have two essentials—much to live on and much to live for.” </a:t>
            </a:r>
          </a:p>
          <a:p>
            <a:pPr marL="136525" lvl="2" indent="-136525">
              <a:buClrTx/>
            </a:pPr>
            <a:r>
              <a:rPr lang="en-US" dirty="0"/>
              <a:t>That’s why it’s important that you are here today. You’ve shown that you want to take the steps to be prepared.</a:t>
            </a:r>
          </a:p>
          <a:p>
            <a:pPr marL="136525" lvl="2" indent="-136525">
              <a:buClrTx/>
            </a:pPr>
            <a:r>
              <a:rPr lang="en-US" dirty="0"/>
              <a:t>Thank you for your time today.</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75266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93CBB4-23E5-496A-8182-D289DCC90DA0}"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EEE SEM</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81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Hello, I’m _____________ and I’d like to welcome you to Making It Last, Franklin Templeton’s presentation series offering key insights for developing and preserving a comprehensive retirement income strategy.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INSTALLING GUARDRAILS FOR VOLATILE MARKETS</a:t>
            </a:r>
          </a:p>
          <a:p>
            <a:endParaRPr lang="en-US" dirty="0"/>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2</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351240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indent="-187955">
              <a:buFont typeface="Arial" panose="020B0604020202020204" pitchFamily="34" charset="0"/>
              <a:buChar char="•"/>
            </a:pPr>
            <a:r>
              <a:rPr lang="en-US" b="0" dirty="0"/>
              <a:t>Making It Last is a series of presentation modules. Today, I will be focusing on the Installing Guardrails for Volatile Markets module.</a:t>
            </a:r>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Bear markets occur about once every two and a half years* and retiring at the start of one can have a significant negative impact on a retirement income strategy. Adding guardrails may help offset a poor market environment and keep your retirement on track.</a:t>
            </a:r>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In this module, I will share what guardrails are and how installing them can help support a retirement income strategy, especially during volatile markets.</a:t>
            </a:r>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0" dirty="0"/>
          </a:p>
          <a:p>
            <a:pPr marR="0" lvl="0" algn="l" defTabSz="914400" rtl="0" eaLnBrk="1" fontAlgn="auto" latinLnBrk="0" hangingPunct="1">
              <a:lnSpc>
                <a:spcPct val="100000"/>
              </a:lnSpc>
              <a:spcBef>
                <a:spcPts val="0"/>
              </a:spcBef>
              <a:spcAft>
                <a:spcPts val="600"/>
              </a:spcAft>
              <a:buClrTx/>
              <a:buSzTx/>
              <a:tabLst/>
              <a:defRPr/>
            </a:pPr>
            <a:r>
              <a:rPr lang="en-US" sz="800" b="0" i="1" dirty="0"/>
              <a:t>* Source: © 2024 Ned Davis Research, Inc., Dow Jones &amp; Company, Inc. Ned Davis Research defines a bear market as a 30% drop in the Dow Jones Industrial Average after 50 calendar days or a 13% decline after 145 calendar days. A bull market requires a 30% rise in the Dow Jones Industrial Average after 50 calendar days or a 13% rise after 155 calendar days. Average frequency, duration and market decline/increase does not reflect the current bear/bull market. Indexes are unmanaged and one cannot invest directly in an index. Index returns do not reflect any fees, expenses or sales charges.</a:t>
            </a:r>
          </a:p>
          <a:p>
            <a:pPr marL="187955" indent="-187955">
              <a:buFont typeface="Arial" panose="020B0604020202020204" pitchFamily="34" charset="0"/>
              <a:buChar cha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3</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198480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3582"/>
            <a:ext cx="6848474" cy="4325112"/>
          </a:xfrm>
        </p:spPr>
        <p:txBody>
          <a:bodyPr/>
          <a:lstStyle/>
          <a:p>
            <a:pPr marL="137160" lvl="2" indent="-137160"/>
            <a:r>
              <a:rPr lang="en-US" dirty="0"/>
              <a:t>Here’s our agenda today.</a:t>
            </a:r>
          </a:p>
          <a:p>
            <a:pPr marL="537210" lvl="3" indent="-171450">
              <a:buFont typeface="Arial" panose="020B0604020202020204" pitchFamily="34" charset="0"/>
              <a:buChar char="•"/>
            </a:pPr>
            <a:r>
              <a:rPr lang="en-US" dirty="0"/>
              <a:t>First, I’ll discuss the #1 concern many people have about retirement.</a:t>
            </a:r>
          </a:p>
          <a:p>
            <a:pPr marL="537210" lvl="3" indent="-171450">
              <a:buFont typeface="Arial" panose="020B0604020202020204" pitchFamily="34" charset="0"/>
              <a:buChar char="•"/>
            </a:pPr>
            <a:r>
              <a:rPr lang="en-US" dirty="0"/>
              <a:t>Next, we’ll look at what was memorable about 1966, and why it is especially memorable for retirees.</a:t>
            </a:r>
          </a:p>
          <a:p>
            <a:pPr marL="537210" lvl="3" indent="-171450">
              <a:buFont typeface="Arial" panose="020B0604020202020204" pitchFamily="34" charset="0"/>
              <a:buChar char="•"/>
            </a:pPr>
            <a:r>
              <a:rPr lang="en-US" dirty="0"/>
              <a:t>Last, I’ll show how small adjustments make a big difference when it comes to retirement income.</a:t>
            </a:r>
          </a:p>
          <a:p>
            <a:pPr marL="171450" lvl="2" indent="-171450"/>
            <a:r>
              <a:rPr lang="en-US" dirty="0"/>
              <a:t>Let’s begin.</a:t>
            </a:r>
          </a:p>
        </p:txBody>
      </p:sp>
      <p:sp>
        <p:nvSpPr>
          <p:cNvPr id="13" name="Header Placeholder 3">
            <a:extLst>
              <a:ext uri="{FF2B5EF4-FFF2-40B4-BE49-F238E27FC236}">
                <a16:creationId xmlns:a16="http://schemas.microsoft.com/office/drawing/2014/main" id="{AD69703D-A6A4-4D32-B2CE-9761CE0EE6BF}"/>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Slide Number Placeholder 6">
            <a:extLst>
              <a:ext uri="{FF2B5EF4-FFF2-40B4-BE49-F238E27FC236}">
                <a16:creationId xmlns:a16="http://schemas.microsoft.com/office/drawing/2014/main" id="{D4C76F71-5BDD-4085-8B3A-D028D4BB3ACE}"/>
              </a:ext>
            </a:extLst>
          </p:cNvPr>
          <p:cNvSpPr>
            <a:spLocks noGrp="1"/>
          </p:cNvSpPr>
          <p:nvPr>
            <p:ph type="sldNum" sz="quarter" idx="5"/>
          </p:nvPr>
        </p:nvSpPr>
        <p:spPr>
          <a:xfrm>
            <a:off x="5330952" y="8842248"/>
            <a:ext cx="1463040" cy="283314"/>
          </a:xfrm>
        </p:spPr>
        <p:txBody>
          <a:bodyPr/>
          <a:lstStyle/>
          <a:p>
            <a:fld id="{4FBD5869-E701-44DB-B9C5-C7F7FB528C06}" type="slidenum">
              <a:rPr lang="en-US" smtClean="0"/>
              <a:pPr/>
              <a:t>4</a:t>
            </a:fld>
            <a:endParaRPr lang="en-US" dirty="0"/>
          </a:p>
        </p:txBody>
      </p:sp>
      <p:sp>
        <p:nvSpPr>
          <p:cNvPr id="11" name="Date Placeholder 4">
            <a:extLst>
              <a:ext uri="{FF2B5EF4-FFF2-40B4-BE49-F238E27FC236}">
                <a16:creationId xmlns:a16="http://schemas.microsoft.com/office/drawing/2014/main" id="{55AFFF6F-7E14-4A3A-8DAA-E11329C2B12F}"/>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4" name="Footer Placeholder 5">
            <a:extLst>
              <a:ext uri="{FF2B5EF4-FFF2-40B4-BE49-F238E27FC236}">
                <a16:creationId xmlns:a16="http://schemas.microsoft.com/office/drawing/2014/main" id="{7490A292-4713-42B1-46F3-2C3A1B4AC26F}"/>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56735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5</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marL="177571" lvl="2" indent="-177571" defTabSz="947044">
              <a:spcAft>
                <a:spcPts val="621"/>
              </a:spcAft>
              <a:buFont typeface="Arial" panose="020B0604020202020204" pitchFamily="34" charset="0"/>
              <a:buChar char="•"/>
              <a:defRPr/>
            </a:pPr>
            <a:r>
              <a:rPr lang="en-US" dirty="0"/>
              <a:t>Every few years, Franklin Templeton conducts a survey about retirement income strategies and expectations, or the Franklin Templeton RISE survey. When they are asked, what do you think pre-retirees said their top concern about retirement is?</a:t>
            </a:r>
            <a:endParaRPr lang="en-US" b="0" dirty="0"/>
          </a:p>
          <a:p>
            <a:pPr marL="177571" lvl="2" indent="-177571" defTabSz="947044">
              <a:spcAft>
                <a:spcPts val="621"/>
              </a:spcAft>
              <a:buFont typeface="Arial" panose="020B0604020202020204" pitchFamily="34" charset="0"/>
              <a:buChar char="•"/>
              <a:defRPr/>
            </a:pPr>
            <a:r>
              <a:rPr lang="en-US" b="1" dirty="0"/>
              <a:t>[CLICK] </a:t>
            </a:r>
            <a:r>
              <a:rPr lang="en-US" b="0" dirty="0"/>
              <a:t>Running out of money. </a:t>
            </a:r>
          </a:p>
          <a:p>
            <a:pPr marL="177571" lvl="2" indent="-177571" defTabSz="947044">
              <a:spcAft>
                <a:spcPts val="621"/>
              </a:spcAft>
              <a:buFont typeface="Arial" panose="020B0604020202020204" pitchFamily="34" charset="0"/>
              <a:buChar char="•"/>
              <a:defRPr/>
            </a:pPr>
            <a:r>
              <a:rPr lang="en-US" b="0" dirty="0"/>
              <a:t>Pre-retirees fear running out of money more than health problems or aging. Some even fear it more than death.</a:t>
            </a:r>
          </a:p>
          <a:p>
            <a:pPr marL="177571" lvl="2" indent="-177571" defTabSz="947044">
              <a:spcAft>
                <a:spcPts val="621"/>
              </a:spcAft>
              <a:buFont typeface="Arial" panose="020B0604020202020204" pitchFamily="34" charset="0"/>
              <a:buChar char="•"/>
              <a:defRPr/>
            </a:pPr>
            <a:r>
              <a:rPr lang="en-US" b="0" dirty="0"/>
              <a:t>Unstable markets add to this fear, particularly during times of high volatility.</a:t>
            </a:r>
          </a:p>
          <a:p>
            <a:pPr marL="177571" lvl="2" indent="-177571" defTabSz="947044">
              <a:spcAft>
                <a:spcPts val="621"/>
              </a:spcAft>
              <a:buFont typeface="Arial" panose="020B0604020202020204" pitchFamily="34" charset="0"/>
              <a:buChar char="•"/>
              <a:defRPr/>
            </a:pPr>
            <a:r>
              <a:rPr lang="en-US" b="0" dirty="0"/>
              <a:t>So how can we quell some of this anxiety? To explain, let’s take a trip back in time.</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8/12/2025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62623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3" y="4645152"/>
            <a:ext cx="6848475" cy="4320213"/>
          </a:xfrm>
        </p:spPr>
        <p:txBody>
          <a:bodyPr/>
          <a:lstStyle/>
          <a:p>
            <a:pPr marL="171450" indent="-171450">
              <a:spcAft>
                <a:spcPts val="621"/>
              </a:spcAft>
              <a:buFont typeface="Arial" panose="020B0604020202020204" pitchFamily="34" charset="0"/>
              <a:buChar char="•"/>
            </a:pPr>
            <a:r>
              <a:rPr lang="en-US" b="0" dirty="0"/>
              <a:t>Many of you have probably heard of the “4% rule” which says that when you begin retirement you should withdraw 4% of you total savings the first year and then increase that amount for inflation each year going forward. Pretty simple. </a:t>
            </a:r>
          </a:p>
          <a:p>
            <a:pPr marL="171450" indent="-171450">
              <a:spcAft>
                <a:spcPts val="621"/>
              </a:spcAft>
              <a:buFont typeface="Arial" panose="020B0604020202020204" pitchFamily="34" charset="0"/>
              <a:buChar char="•"/>
            </a:pPr>
            <a:r>
              <a:rPr lang="en-US" b="0" dirty="0"/>
              <a:t>While it may not seem like rocket science, it turns out it took a rocket scientist to come up with the 4% rule.</a:t>
            </a:r>
          </a:p>
          <a:p>
            <a:pPr marL="171450" indent="-171450">
              <a:spcAft>
                <a:spcPts val="621"/>
              </a:spcAft>
              <a:buFont typeface="Arial" panose="020B0604020202020204" pitchFamily="34" charset="0"/>
              <a:buChar char="•"/>
            </a:pPr>
            <a:r>
              <a:rPr lang="en-US" b="0" dirty="0"/>
              <a:t>William </a:t>
            </a:r>
            <a:r>
              <a:rPr lang="en-US" b="0" dirty="0" err="1"/>
              <a:t>Bengen</a:t>
            </a:r>
            <a:r>
              <a:rPr lang="en-US" b="0" dirty="0"/>
              <a:t>, who graduated from MIT with a degree in aeronautics and astronautics, became a financial advisor later in life.</a:t>
            </a:r>
          </a:p>
          <a:p>
            <a:pPr marL="171450" indent="-171450">
              <a:spcAft>
                <a:spcPts val="621"/>
              </a:spcAft>
              <a:buFont typeface="Arial" panose="020B0604020202020204" pitchFamily="34" charset="0"/>
              <a:buChar char="•"/>
            </a:pPr>
            <a:r>
              <a:rPr lang="en-US" b="0" dirty="0"/>
              <a:t>In the early 1990s he began researching how much money someone could safely withdrawal from their retirement savings without running out of money.</a:t>
            </a:r>
          </a:p>
          <a:p>
            <a:pPr marL="171450" indent="-171450">
              <a:spcAft>
                <a:spcPts val="621"/>
              </a:spcAft>
              <a:buFont typeface="Arial" panose="020B0604020202020204" pitchFamily="34" charset="0"/>
              <a:buChar char="•"/>
            </a:pPr>
            <a:r>
              <a:rPr lang="en-US" b="0" dirty="0"/>
              <a:t>As he was pouring over historical market data, one year was key in his development of the 4% rule—1966.</a:t>
            </a:r>
          </a:p>
          <a:p>
            <a:pPr marL="171450" indent="-171450">
              <a:spcAft>
                <a:spcPts val="621"/>
              </a:spcAft>
              <a:buFont typeface="Arial" panose="020B0604020202020204" pitchFamily="34" charset="0"/>
              <a:buChar char="•"/>
            </a:pPr>
            <a:r>
              <a:rPr lang="en-US" b="0" dirty="0"/>
              <a:t>What do you remember about 1966?</a:t>
            </a:r>
          </a:p>
        </p:txBody>
      </p:sp>
      <p:sp>
        <p:nvSpPr>
          <p:cNvPr id="5" name="Date Placeholder 4"/>
          <p:cNvSpPr>
            <a:spLocks noGrp="1"/>
          </p:cNvSpPr>
          <p:nvPr>
            <p:ph type="dt" idx="1"/>
          </p:nvPr>
        </p:nvSpPr>
        <p:spPr>
          <a:xfrm>
            <a:off x="228602" y="8842248"/>
            <a:ext cx="1402080" cy="276570"/>
          </a:xfrm>
        </p:spPr>
        <p:txBody>
          <a:bodyPr/>
          <a:lstStyle/>
          <a:p>
            <a:fld id="{0FC10844-67BC-2A4D-BA1E-F1EE5D64A902}"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6</a:t>
            </a:fld>
            <a:endParaRPr lang="en-US" dirty="0"/>
          </a:p>
        </p:txBody>
      </p:sp>
      <p:sp>
        <p:nvSpPr>
          <p:cNvPr id="9" name="Header Placeholder 3">
            <a:extLst>
              <a:ext uri="{FF2B5EF4-FFF2-40B4-BE49-F238E27FC236}">
                <a16:creationId xmlns:a16="http://schemas.microsoft.com/office/drawing/2014/main" id="{4767B0FD-6596-4019-894E-1973EA32419B}"/>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10" name="Footer Placeholder 5">
            <a:extLst>
              <a:ext uri="{FF2B5EF4-FFF2-40B4-BE49-F238E27FC236}">
                <a16:creationId xmlns:a16="http://schemas.microsoft.com/office/drawing/2014/main" id="{652B20F8-C49F-8CC0-E296-8C4DDD5E1645}"/>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72717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5152"/>
            <a:ext cx="6848474" cy="4320213"/>
          </a:xfrm>
        </p:spPr>
        <p:txBody>
          <a:bodyPr/>
          <a:lstStyle/>
          <a:p>
            <a:pPr marL="171450" indent="-171450">
              <a:spcAft>
                <a:spcPts val="621"/>
              </a:spcAft>
              <a:buFont typeface="Arial" panose="020B0604020202020204" pitchFamily="34" charset="0"/>
              <a:buChar char="•"/>
            </a:pPr>
            <a:r>
              <a:rPr lang="en-US" b="0" dirty="0"/>
              <a:t>1966 saw the introduction of one of America’s favorite snacks, Doritos tortilla chips.</a:t>
            </a:r>
          </a:p>
          <a:p>
            <a:pPr marL="171450" indent="-171450">
              <a:spcAft>
                <a:spcPts val="621"/>
              </a:spcAft>
              <a:buFont typeface="Arial" panose="020B0604020202020204" pitchFamily="34" charset="0"/>
              <a:buChar char="•"/>
            </a:pPr>
            <a:r>
              <a:rPr lang="en-US" dirty="0"/>
              <a:t>[CLICK] </a:t>
            </a:r>
            <a:r>
              <a:rPr lang="en-US" b="0" dirty="0"/>
              <a:t>It was also the year Chevrolet released the first Camaro.</a:t>
            </a:r>
          </a:p>
          <a:p>
            <a:pPr marL="171450" indent="-171450">
              <a:spcAft>
                <a:spcPts val="621"/>
              </a:spcAft>
              <a:buFont typeface="Arial" panose="020B0604020202020204" pitchFamily="34" charset="0"/>
              <a:buChar char="•"/>
            </a:pPr>
            <a:r>
              <a:rPr lang="en-US" dirty="0"/>
              <a:t>[CLICK] </a:t>
            </a:r>
            <a:r>
              <a:rPr lang="en-US" b="0" dirty="0"/>
              <a:t>Captain James T. Kirk and the crew of the starship Enterprise made their debut in the original Star Trek television series.</a:t>
            </a:r>
          </a:p>
          <a:p>
            <a:pPr marL="171450" indent="-171450">
              <a:spcAft>
                <a:spcPts val="621"/>
              </a:spcAft>
              <a:buFont typeface="Arial" panose="020B0604020202020204" pitchFamily="34" charset="0"/>
              <a:buChar char="•"/>
            </a:pPr>
            <a:r>
              <a:rPr lang="en-US" dirty="0"/>
              <a:t>[CLICK] </a:t>
            </a:r>
            <a:r>
              <a:rPr lang="en-US" b="0" dirty="0"/>
              <a:t>And, the top song of 1966 was “I’m a Believer” by The </a:t>
            </a:r>
            <a:r>
              <a:rPr lang="en-US" b="0" dirty="0" err="1"/>
              <a:t>Monkees</a:t>
            </a:r>
            <a:r>
              <a:rPr lang="en-US" b="0" dirty="0"/>
              <a:t>.</a:t>
            </a:r>
          </a:p>
          <a:p>
            <a:pPr marL="171450" indent="-171450">
              <a:spcAft>
                <a:spcPts val="621"/>
              </a:spcAft>
              <a:buFont typeface="Arial" panose="020B0604020202020204" pitchFamily="34" charset="0"/>
              <a:buChar char="•"/>
            </a:pPr>
            <a:r>
              <a:rPr lang="en-US" b="0" dirty="0"/>
              <a:t>What you might not know, and what William </a:t>
            </a:r>
            <a:r>
              <a:rPr lang="en-US" b="0" dirty="0" err="1"/>
              <a:t>Bengen</a:t>
            </a:r>
            <a:r>
              <a:rPr lang="en-US" b="0" dirty="0"/>
              <a:t> discovered in his research, was that 1966 was the worst year for someone to retire.</a:t>
            </a:r>
          </a:p>
        </p:txBody>
      </p:sp>
      <p:sp>
        <p:nvSpPr>
          <p:cNvPr id="5" name="Date Placeholder 4"/>
          <p:cNvSpPr>
            <a:spLocks noGrp="1"/>
          </p:cNvSpPr>
          <p:nvPr>
            <p:ph type="dt" idx="1"/>
          </p:nvPr>
        </p:nvSpPr>
        <p:spPr/>
        <p:txBody>
          <a:bodyPr/>
          <a:lstStyle/>
          <a:p>
            <a:fld id="{0FC10844-67BC-2A4D-BA1E-F1EE5D64A902}"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7</a:t>
            </a:fld>
            <a:endParaRPr lang="en-US" dirty="0"/>
          </a:p>
        </p:txBody>
      </p:sp>
      <p:sp>
        <p:nvSpPr>
          <p:cNvPr id="9" name="Header Placeholder 3">
            <a:extLst>
              <a:ext uri="{FF2B5EF4-FFF2-40B4-BE49-F238E27FC236}">
                <a16:creationId xmlns:a16="http://schemas.microsoft.com/office/drawing/2014/main" id="{4767B0FD-6596-4019-894E-1973EA32419B}"/>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10" name="Footer Placeholder 5">
            <a:extLst>
              <a:ext uri="{FF2B5EF4-FFF2-40B4-BE49-F238E27FC236}">
                <a16:creationId xmlns:a16="http://schemas.microsoft.com/office/drawing/2014/main" id="{652B20F8-C49F-8CC0-E296-8C4DDD5E1645}"/>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8746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8</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37160" indent="-137160">
              <a:spcAft>
                <a:spcPts val="621"/>
              </a:spcAft>
              <a:buFont typeface="Arial" panose="020B0604020202020204" pitchFamily="34" charset="0"/>
              <a:buChar char="•"/>
            </a:pPr>
            <a:r>
              <a:rPr lang="en-US" sz="1150" b="0" dirty="0"/>
              <a:t>The success of a retirement income strategy can be significantly impacted by when it starts. To illustrate, let’s look at a common investment strategy.</a:t>
            </a:r>
          </a:p>
          <a:p>
            <a:pPr marL="137160" indent="-137160">
              <a:spcAft>
                <a:spcPts val="621"/>
              </a:spcAft>
              <a:buFont typeface="Arial" panose="020B0604020202020204" pitchFamily="34" charset="0"/>
              <a:buChar char="•"/>
            </a:pPr>
            <a:r>
              <a:rPr lang="en-US" sz="1150" b="0" dirty="0"/>
              <a:t>Assume a retiree has $1 million invested in a 60%/40%, stock/bond portfolio. Annual withdrawals start at $50,000 and increase 3% each year for inflation. Here’s what happened to someone retiring in 1966.</a:t>
            </a:r>
          </a:p>
          <a:p>
            <a:pPr marL="137160" indent="-137160">
              <a:spcAft>
                <a:spcPts val="621"/>
              </a:spcAft>
              <a:buFont typeface="Arial" panose="020B0604020202020204" pitchFamily="34" charset="0"/>
              <a:buChar char="•"/>
            </a:pPr>
            <a:r>
              <a:rPr lang="en-US" sz="1150" b="1" dirty="0"/>
              <a:t>[CLICK]</a:t>
            </a:r>
            <a:r>
              <a:rPr lang="en-US" sz="1150" dirty="0"/>
              <a:t> </a:t>
            </a:r>
            <a:r>
              <a:rPr lang="en-US" sz="1150" b="0" dirty="0"/>
              <a:t>The line represents the account balance left at the end of each year. As you can see, after 29 years the strategy depleted to $0.</a:t>
            </a:r>
          </a:p>
          <a:p>
            <a:pPr marL="137160" indent="-137160">
              <a:spcAft>
                <a:spcPts val="621"/>
              </a:spcAft>
              <a:buFont typeface="Arial" panose="020B0604020202020204" pitchFamily="34" charset="0"/>
              <a:buChar char="•"/>
            </a:pPr>
            <a:r>
              <a:rPr lang="en-US" sz="1150" dirty="0"/>
              <a:t>[</a:t>
            </a:r>
            <a:r>
              <a:rPr lang="en-US" sz="1150" b="1" dirty="0"/>
              <a:t>CLICK</a:t>
            </a:r>
            <a:r>
              <a:rPr lang="en-US" sz="1150" dirty="0"/>
              <a:t>]</a:t>
            </a:r>
            <a:r>
              <a:rPr lang="en-US" sz="1150" b="0" dirty="0"/>
              <a:t> Using the exact same strategy but starting just 12 months later at the beginning of 1967, had a very different outcome. While 1966 ran out of money, 1967 funded retirement </a:t>
            </a:r>
            <a:r>
              <a:rPr lang="en-US" sz="1150" b="0" i="1" dirty="0"/>
              <a:t>and </a:t>
            </a:r>
            <a:r>
              <a:rPr lang="en-US" sz="1150" b="0" dirty="0"/>
              <a:t>doubled the initial retirement account balance.</a:t>
            </a:r>
          </a:p>
          <a:p>
            <a:pPr marL="137160" indent="-137160">
              <a:spcAft>
                <a:spcPts val="621"/>
              </a:spcAft>
              <a:buFont typeface="Arial" panose="020B0604020202020204" pitchFamily="34" charset="0"/>
              <a:buChar char="•"/>
            </a:pPr>
            <a:r>
              <a:rPr lang="en-US" sz="1150" b="0" dirty="0"/>
              <a:t>So, what happened? 1966 isn’t associated with financial calamities such as the Great Depression, Dot-Com Bust, or Global Financial Crisis.</a:t>
            </a:r>
            <a:endParaRPr lang="en-US" sz="1150" dirty="0"/>
          </a:p>
          <a:p>
            <a:pPr marL="137160" indent="-137160">
              <a:spcAft>
                <a:spcPts val="621"/>
              </a:spcAft>
              <a:buFont typeface="Arial" panose="020B0604020202020204" pitchFamily="34" charset="0"/>
              <a:buChar char="•"/>
            </a:pPr>
            <a:r>
              <a:rPr lang="en-US" sz="1150" dirty="0"/>
              <a:t>[</a:t>
            </a:r>
            <a:r>
              <a:rPr lang="en-US" sz="1150" b="1" dirty="0"/>
              <a:t>CLICK</a:t>
            </a:r>
            <a:r>
              <a:rPr lang="en-US" sz="1150" dirty="0"/>
              <a:t>] </a:t>
            </a:r>
            <a:r>
              <a:rPr lang="en-US" sz="1150" b="0" dirty="0"/>
              <a:t>While the return of -4.58% wasn’t good, it would’ve hardly seemed catastrophic at the time.</a:t>
            </a:r>
          </a:p>
          <a:p>
            <a:pPr marL="137160" indent="-137160">
              <a:spcAft>
                <a:spcPts val="621"/>
              </a:spcAft>
              <a:buFont typeface="Arial" panose="020B0604020202020204" pitchFamily="34" charset="0"/>
              <a:buChar char="•"/>
            </a:pPr>
            <a:r>
              <a:rPr lang="en-US" sz="1150" b="0" dirty="0"/>
              <a:t>However, an early negative return compounds into all future years of retirement. Combined with increasing withdrawals and a volatile market in the 1970’s, the strategy never recovered. This is an example of sequence of returns risk.</a:t>
            </a:r>
          </a:p>
          <a:p>
            <a:pPr marL="137160" indent="-137160">
              <a:spcAft>
                <a:spcPts val="621"/>
              </a:spcAft>
              <a:buFont typeface="Arial" panose="020B0604020202020204" pitchFamily="34" charset="0"/>
              <a:buChar char="•"/>
            </a:pPr>
            <a:r>
              <a:rPr lang="en-US" sz="1150" b="0" dirty="0"/>
              <a:t>A poor sequence of returns can set a retirement income strategy down a path from which it might not recover. And it’s hard to detect early in retirement whether it was bad enough to tip the scales into an unrecoverable downtrend. You can see the account balances closely mirror each other for about 15 years before deviating.</a:t>
            </a:r>
          </a:p>
          <a:p>
            <a:pPr marL="137160" indent="-137160">
              <a:spcAft>
                <a:spcPts val="621"/>
              </a:spcAft>
              <a:buFont typeface="Arial" panose="020B0604020202020204" pitchFamily="34" charset="0"/>
              <a:buChar char="•"/>
            </a:pPr>
            <a:endParaRPr lang="en-US" b="1" dirty="0"/>
          </a:p>
          <a:p>
            <a:pPr marL="137160" indent="-137160">
              <a:spcAft>
                <a:spcPts val="621"/>
              </a:spcAft>
              <a:buFont typeface="Arial" panose="020B0604020202020204" pitchFamily="34" charset="0"/>
              <a:buChar char="•"/>
            </a:pPr>
            <a:endParaRPr lang="en-US" b="0" dirty="0"/>
          </a:p>
          <a:p>
            <a:pPr marL="137160" indent="-137160">
              <a:buFont typeface="Arial" panose="020B0604020202020204" pitchFamily="34" charset="0"/>
              <a:buChar char="•"/>
            </a:pPr>
            <a:endParaRPr lang="en-US" dirty="0"/>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111875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8/12/2025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9</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marL="137160" indent="-137160">
              <a:spcAft>
                <a:spcPts val="621"/>
              </a:spcAft>
              <a:buFont typeface="Arial" panose="020B0604020202020204" pitchFamily="34" charset="0"/>
              <a:buChar char="•"/>
            </a:pPr>
            <a:r>
              <a:rPr lang="en-US" b="0" dirty="0"/>
              <a:t>Fortunately, making small, early adjustments to a retirement income strategy can make a big difference. Using guardrails may help with this.</a:t>
            </a:r>
          </a:p>
          <a:p>
            <a:pPr marL="137160" indent="-137160">
              <a:spcAft>
                <a:spcPts val="621"/>
              </a:spcAft>
              <a:buFont typeface="Arial" panose="020B0604020202020204" pitchFamily="34" charset="0"/>
              <a:buChar char="•"/>
            </a:pPr>
            <a:r>
              <a:rPr lang="en-US" b="1" dirty="0"/>
              <a:t>[CLICK]</a:t>
            </a:r>
            <a:r>
              <a:rPr lang="en-US" dirty="0"/>
              <a:t> </a:t>
            </a:r>
            <a:r>
              <a:rPr lang="en-US" b="0" dirty="0"/>
              <a:t>Guardrails are rules or triggers that guide a retirement income strategy and help it stay on track. A protective, or downside guardrail aims to keep a retirement portfolio balance from dropping too low to support future withdrawals.</a:t>
            </a:r>
          </a:p>
          <a:p>
            <a:pPr marL="137160" indent="-137160">
              <a:spcAft>
                <a:spcPts val="621"/>
              </a:spcAft>
              <a:buFont typeface="Arial" panose="020B0604020202020204" pitchFamily="34" charset="0"/>
              <a:buChar char="•"/>
            </a:pPr>
            <a:r>
              <a:rPr lang="en-US" b="0" dirty="0"/>
              <a:t>A common protective guardrail says that in years when the retirement portfolio experiences a negative return, no increase in the annual withdrawal amount is applied the following year.</a:t>
            </a:r>
          </a:p>
          <a:p>
            <a:pPr marL="137160" indent="-137160">
              <a:spcAft>
                <a:spcPts val="621"/>
              </a:spcAft>
              <a:buFont typeface="Arial" panose="020B0604020202020204" pitchFamily="34" charset="0"/>
              <a:buChar char="•"/>
            </a:pPr>
            <a:r>
              <a:rPr lang="en-US" b="0" dirty="0"/>
              <a:t>For most people this makes sense. If you have a bad year, you don’t go and increase how much you spend, you hold steady or even tighten your belt a little.</a:t>
            </a:r>
          </a:p>
          <a:p>
            <a:pPr marL="137160" indent="-137160">
              <a:spcAft>
                <a:spcPts val="621"/>
              </a:spcAft>
              <a:buFont typeface="Arial" panose="020B0604020202020204" pitchFamily="34" charset="0"/>
              <a:buChar char="•"/>
            </a:pPr>
            <a:r>
              <a:rPr lang="en-US" b="1" dirty="0"/>
              <a:t>[CLICK] </a:t>
            </a:r>
            <a:r>
              <a:rPr lang="en-US" b="0" dirty="0"/>
              <a:t>Applying this guardrail approach in 1966 completely changed the trajectory of the retirement income strategy.</a:t>
            </a:r>
          </a:p>
          <a:p>
            <a:pPr marL="137160" indent="-137160">
              <a:spcAft>
                <a:spcPts val="621"/>
              </a:spcAft>
              <a:buFont typeface="Arial" panose="020B0604020202020204" pitchFamily="34" charset="0"/>
              <a:buChar char="•"/>
            </a:pPr>
            <a:r>
              <a:rPr lang="en-US" b="0" dirty="0"/>
              <a:t>Instead of running out of money, the guardrail approach funded retirement withdrawals for 30 years and still had a remaining balance of more than $1.6 million at the end.</a:t>
            </a:r>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Making It Last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GUARDRAILS FOR VOLATILE MARKETS</a:t>
            </a:r>
          </a:p>
          <a:p>
            <a:endParaRPr lang="en-US" dirty="0"/>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MIL5 PPT 12/23</a:t>
            </a:r>
          </a:p>
        </p:txBody>
      </p:sp>
    </p:spTree>
    <p:extLst>
      <p:ext uri="{BB962C8B-B14F-4D97-AF65-F5344CB8AC3E}">
        <p14:creationId xmlns:p14="http://schemas.microsoft.com/office/powerpoint/2010/main" val="2616664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0613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44108761"/>
      </p:ext>
    </p:extLst>
  </p:cSld>
  <p:clrMapOvr>
    <a:masterClrMapping/>
  </p:clrMapOvr>
  <p:extLst>
    <p:ext uri="{DCECCB84-F9BA-43D5-87BE-67443E8EF086}">
      <p15:sldGuideLst xmlns:p15="http://schemas.microsoft.com/office/powerpoint/2012/main">
        <p15:guide id="3" orient="horz" pos="336" userDrawn="1">
          <p15:clr>
            <a:srgbClr val="FBAE40"/>
          </p15:clr>
        </p15:guide>
        <p15:guide id="4" orient="horz" pos="4200" userDrawn="1">
          <p15:clr>
            <a:srgbClr val="FBAE40"/>
          </p15:clr>
        </p15:guide>
        <p15:guide id="5" pos="2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88922981"/>
      </p:ext>
    </p:extLst>
  </p:cSld>
  <p:clrMapOvr>
    <a:masterClrMapping/>
  </p:clrMapOvr>
  <p:extLst>
    <p:ext uri="{DCECCB84-F9BA-43D5-87BE-67443E8EF086}">
      <p15:sldGuideLst xmlns:p15="http://schemas.microsoft.com/office/powerpoint/2012/main">
        <p15:guide id="1" orient="horz" pos="292" userDrawn="1">
          <p15:clr>
            <a:srgbClr val="FBAE40"/>
          </p15:clr>
        </p15:guide>
        <p15:guide id="2" pos="73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709446119"/>
      </p:ext>
    </p:extLst>
  </p:cSld>
  <p:clrMapOvr>
    <a:masterClrMapping/>
  </p:clrMapOvr>
  <p:extLst>
    <p:ext uri="{DCECCB84-F9BA-43D5-87BE-67443E8EF086}">
      <p15:sldGuideLst xmlns:p15="http://schemas.microsoft.com/office/powerpoint/2012/main">
        <p15:guide id="1" pos="285" userDrawn="1">
          <p15:clr>
            <a:srgbClr val="FBAE40"/>
          </p15:clr>
        </p15:guide>
        <p15:guide id="2" orient="horz" pos="2160">
          <p15:clr>
            <a:srgbClr val="FBAE40"/>
          </p15:clr>
        </p15:guide>
        <p15:guide id="3" pos="73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94579186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03593652"/>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3408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15439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80452873"/>
      </p:ext>
    </p:extLst>
  </p:cSld>
  <p:clrMapOvr>
    <a:masterClrMapping/>
  </p:clrMapOvr>
  <p:extLst>
    <p:ext uri="{DCECCB84-F9BA-43D5-87BE-67443E8EF086}">
      <p15:sldGuideLst xmlns:p15="http://schemas.microsoft.com/office/powerpoint/2012/main">
        <p15:guide id="1" pos="737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67053490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54876229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3388390297"/>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303871108"/>
      </p:ext>
    </p:extLst>
  </p:cSld>
  <p:clrMapOvr>
    <a:masterClrMapping/>
  </p:clrMapOvr>
  <p:extLst>
    <p:ext uri="{DCECCB84-F9BA-43D5-87BE-67443E8EF086}">
      <p15:sldGuideLst xmlns:p15="http://schemas.microsoft.com/office/powerpoint/2012/main">
        <p15:guide id="1" pos="742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Tree>
    <p:extLst>
      <p:ext uri="{BB962C8B-B14F-4D97-AF65-F5344CB8AC3E}">
        <p14:creationId xmlns:p14="http://schemas.microsoft.com/office/powerpoint/2010/main" val="315155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
        <p:nvSpPr>
          <p:cNvPr id="9" name="Text Placeholder 4">
            <a:extLst>
              <a:ext uri="{FF2B5EF4-FFF2-40B4-BE49-F238E27FC236}">
                <a16:creationId xmlns:a16="http://schemas.microsoft.com/office/drawing/2014/main" id="{728ADA4A-48E4-3478-CC40-0F5F499FEAC0}"/>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10" name="TextBox 9">
            <a:extLst>
              <a:ext uri="{FF2B5EF4-FFF2-40B4-BE49-F238E27FC236}">
                <a16:creationId xmlns:a16="http://schemas.microsoft.com/office/drawing/2014/main" id="{15D0DFE4-047B-6E2D-3FAD-C5CFE2D2B4D6}"/>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spTree>
    <p:extLst>
      <p:ext uri="{BB962C8B-B14F-4D97-AF65-F5344CB8AC3E}">
        <p14:creationId xmlns:p14="http://schemas.microsoft.com/office/powerpoint/2010/main" val="84479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19" name="Straight Connector 18">
            <a:extLst>
              <a:ext uri="{FF2B5EF4-FFF2-40B4-BE49-F238E27FC236}">
                <a16:creationId xmlns:a16="http://schemas.microsoft.com/office/drawing/2014/main" id="{99C23400-7E44-4315-B7B0-83E1F12EB028}"/>
              </a:ext>
            </a:extLst>
          </p:cNvPr>
          <p:cNvCxnSpPr>
            <a:cxnSpLocks/>
          </p:cNvCxnSpPr>
          <p:nvPr userDrawn="1"/>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
        <p:nvSpPr>
          <p:cNvPr id="10" name="exstream_shape42">
            <a:extLst>
              <a:ext uri="{FF2B5EF4-FFF2-40B4-BE49-F238E27FC236}">
                <a16:creationId xmlns:a16="http://schemas.microsoft.com/office/drawing/2014/main" id="{FB8AD2B5-A532-43BF-BD26-CE7973225BC6}"/>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60867111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91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8C8D2-BCD5-2AE9-A501-E0C34E2FA418}"/>
              </a:ext>
            </a:extLst>
          </p:cNvPr>
          <p:cNvSpPr/>
          <p:nvPr userDrawn="1"/>
        </p:nvSpPr>
        <p:spPr>
          <a:xfrm>
            <a:off x="9978501" y="142043"/>
            <a:ext cx="1908699" cy="69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2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1"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3"/>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96727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655501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244731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163234460"/>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3403556"/>
      </p:ext>
    </p:extLst>
  </p:cSld>
  <p:clrMapOvr>
    <a:masterClrMapping/>
  </p:clrMapOvr>
  <p:extLst>
    <p:ext uri="{DCECCB84-F9BA-43D5-87BE-67443E8EF086}">
      <p15:sldGuideLst xmlns:p15="http://schemas.microsoft.com/office/powerpoint/2012/main">
        <p15:guide id="1" orient="horz" pos="4320">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477454903"/>
      </p:ext>
    </p:extLst>
  </p:cSld>
  <p:clrMapOvr>
    <a:masterClrMapping/>
  </p:clrMapOvr>
  <p:extLst>
    <p:ext uri="{DCECCB84-F9BA-43D5-87BE-67443E8EF086}">
      <p15:sldGuideLst xmlns:p15="http://schemas.microsoft.com/office/powerpoint/2012/main">
        <p15:guide id="1" orient="horz" pos="23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2296783003"/>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571744170"/>
      </p:ext>
    </p:extLst>
  </p:cSld>
  <p:clrMapOvr>
    <a:masterClrMapping/>
  </p:clrMapOvr>
  <p:extLst>
    <p:ext uri="{DCECCB84-F9BA-43D5-87BE-67443E8EF086}">
      <p15:sldGuideLst xmlns:p15="http://schemas.microsoft.com/office/powerpoint/2012/main">
        <p15:guide id="1" orient="horz" pos="23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015793103"/>
      </p:ext>
    </p:extLst>
  </p:cSld>
  <p:clrMapOvr>
    <a:masterClrMapping/>
  </p:clrMapOvr>
  <p:extLst>
    <p:ext uri="{DCECCB84-F9BA-43D5-87BE-67443E8EF086}">
      <p15:sldGuideLst xmlns:p15="http://schemas.microsoft.com/office/powerpoint/2012/main">
        <p15:guide id="1" orient="horz" pos="1019">
          <p15:clr>
            <a:srgbClr val="FBAE40"/>
          </p15:clr>
        </p15:guide>
        <p15:guide id="2" orient="horz" pos="4200">
          <p15:clr>
            <a:srgbClr val="FBAE40"/>
          </p15:clr>
        </p15:guide>
        <p15:guide id="3" pos="58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695878791"/>
      </p:ext>
    </p:extLst>
  </p:cSld>
  <p:clrMapOvr>
    <a:masterClrMapping/>
  </p:clrMapOvr>
  <p:extLst>
    <p:ext uri="{DCECCB84-F9BA-43D5-87BE-67443E8EF086}">
      <p15:sldGuideLst xmlns:p15="http://schemas.microsoft.com/office/powerpoint/2012/main">
        <p15:guide id="1" orient="horz" pos="4201">
          <p15:clr>
            <a:srgbClr val="FBAE40"/>
          </p15:clr>
        </p15:guide>
        <p15:guide id="3" pos="287">
          <p15:clr>
            <a:srgbClr val="FBAE40"/>
          </p15:clr>
        </p15:guide>
        <p15:guide id="5" orient="horz" pos="2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4228397258"/>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4070720406"/>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871358367"/>
      </p:ext>
    </p:extLst>
  </p:cSld>
  <p:clrMapOvr>
    <a:masterClrMapping/>
  </p:clrMapOvr>
  <p:extLst>
    <p:ext uri="{DCECCB84-F9BA-43D5-87BE-67443E8EF086}">
      <p15:sldGuideLst xmlns:p15="http://schemas.microsoft.com/office/powerpoint/2012/main">
        <p15:guide id="1" orient="horz" pos="4201">
          <p15:clr>
            <a:srgbClr val="FBAE40"/>
          </p15:clr>
        </p15:guide>
        <p15:guide id="2" pos="2011">
          <p15:clr>
            <a:srgbClr val="FBAE40"/>
          </p15:clr>
        </p15:guide>
        <p15:guide id="5" orient="horz" pos="5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endParaRPr lang="en-US" dirty="0"/>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1923363814"/>
      </p:ext>
    </p:extLst>
  </p:cSld>
  <p:clrMapOvr>
    <a:masterClrMapping/>
  </p:clrMapOvr>
  <p:extLst>
    <p:ext uri="{DCECCB84-F9BA-43D5-87BE-67443E8EF086}">
      <p15:sldGuideLst xmlns:p15="http://schemas.microsoft.com/office/powerpoint/2012/main">
        <p15:guide id="0" orient="horz" pos="4200">
          <p15:clr>
            <a:srgbClr val="FBAE40"/>
          </p15:clr>
        </p15:guide>
        <p15:guide id="3" orient="horz" pos="336">
          <p15:clr>
            <a:srgbClr val="FBAE40"/>
          </p15:clr>
        </p15:guide>
        <p15:guide id="4" pos="28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480251464"/>
      </p:ext>
    </p:extLst>
  </p:cSld>
  <p:clrMapOvr>
    <a:masterClrMapping/>
  </p:clrMapOvr>
  <p:extLst>
    <p:ext uri="{DCECCB84-F9BA-43D5-87BE-67443E8EF086}">
      <p15:sldGuideLst xmlns:p15="http://schemas.microsoft.com/office/powerpoint/2012/main">
        <p15:guide id="3" orient="horz" pos="336">
          <p15:clr>
            <a:srgbClr val="FBAE40"/>
          </p15:clr>
        </p15:guide>
        <p15:guide id="4" orient="horz" pos="4200">
          <p15:clr>
            <a:srgbClr val="FBAE40"/>
          </p15:clr>
        </p15:guide>
        <p15:guide id="5" pos="28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950871017"/>
      </p:ext>
    </p:extLst>
  </p:cSld>
  <p:clrMapOvr>
    <a:masterClrMapping/>
  </p:clrMapOvr>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1271630"/>
      </p:ext>
    </p:extLst>
  </p:cSld>
  <p:clrMapOvr>
    <a:masterClrMapping/>
  </p:clrMapOvr>
  <p:extLst>
    <p:ext uri="{DCECCB84-F9BA-43D5-87BE-67443E8EF086}">
      <p15:sldGuideLst xmlns:p15="http://schemas.microsoft.com/office/powerpoint/2012/main">
        <p15:guide id="1" orient="horz" pos="1019" userDrawn="1">
          <p15:clr>
            <a:srgbClr val="FBAE40"/>
          </p15:clr>
        </p15:guide>
        <p15:guide id="2" orient="horz" pos="4200" userDrawn="1">
          <p15:clr>
            <a:srgbClr val="FBAE40"/>
          </p15:clr>
        </p15:guide>
        <p15:guide id="3" pos="58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1671310130"/>
      </p:ext>
    </p:extLst>
  </p:cSld>
  <p:clrMapOvr>
    <a:masterClrMapping/>
  </p:clrMapOvr>
  <p:extLst>
    <p:ext uri="{DCECCB84-F9BA-43D5-87BE-67443E8EF086}">
      <p15:sldGuideLst xmlns:p15="http://schemas.microsoft.com/office/powerpoint/2012/main">
        <p15:guide id="1" pos="285">
          <p15:clr>
            <a:srgbClr val="FBAE40"/>
          </p15:clr>
        </p15:guide>
        <p15:guide id="2" orient="horz" pos="2160">
          <p15:clr>
            <a:srgbClr val="FBAE40"/>
          </p15:clr>
        </p15:guide>
        <p15:guide id="3" pos="738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161743484"/>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334569649"/>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174960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451374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31881939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548634507"/>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753583118"/>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950818118"/>
      </p:ext>
    </p:extLst>
  </p:cSld>
  <p:clrMapOvr>
    <a:masterClrMapping/>
  </p:clrMapOvr>
  <p:extLst>
    <p:ext uri="{DCECCB84-F9BA-43D5-87BE-67443E8EF086}">
      <p15:sldGuideLst xmlns:p15="http://schemas.microsoft.com/office/powerpoint/2012/main">
        <p15:guide id="1" pos="742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Tree>
    <p:extLst>
      <p:ext uri="{BB962C8B-B14F-4D97-AF65-F5344CB8AC3E}">
        <p14:creationId xmlns:p14="http://schemas.microsoft.com/office/powerpoint/2010/main" val="268156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125536289"/>
      </p:ext>
    </p:extLst>
  </p:cSld>
  <p:clrMapOvr>
    <a:masterClrMapping/>
  </p:clrMapOvr>
  <p:extLst>
    <p:ext uri="{DCECCB84-F9BA-43D5-87BE-67443E8EF086}">
      <p15:sldGuideLst xmlns:p15="http://schemas.microsoft.com/office/powerpoint/2012/main">
        <p15:guide id="1" orient="horz" pos="4201">
          <p15:clr>
            <a:srgbClr val="FBAE40"/>
          </p15:clr>
        </p15:guide>
        <p15:guide id="3" pos="287" userDrawn="1">
          <p15:clr>
            <a:srgbClr val="FBAE40"/>
          </p15:clr>
        </p15:guide>
        <p15:guide id="5" orient="horz" pos="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
        <p:nvSpPr>
          <p:cNvPr id="9" name="Text Placeholder 4">
            <a:extLst>
              <a:ext uri="{FF2B5EF4-FFF2-40B4-BE49-F238E27FC236}">
                <a16:creationId xmlns:a16="http://schemas.microsoft.com/office/drawing/2014/main" id="{728ADA4A-48E4-3478-CC40-0F5F499FEAC0}"/>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10" name="TextBox 9">
            <a:extLst>
              <a:ext uri="{FF2B5EF4-FFF2-40B4-BE49-F238E27FC236}">
                <a16:creationId xmlns:a16="http://schemas.microsoft.com/office/drawing/2014/main" id="{15D0DFE4-047B-6E2D-3FAD-C5CFE2D2B4D6}"/>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spTree>
    <p:extLst>
      <p:ext uri="{BB962C8B-B14F-4D97-AF65-F5344CB8AC3E}">
        <p14:creationId xmlns:p14="http://schemas.microsoft.com/office/powerpoint/2010/main" val="58752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8" y="5469929"/>
            <a:ext cx="2526423" cy="930866"/>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2025 Franklin Templeton. All rights reserved. </a:t>
            </a:r>
          </a:p>
        </p:txBody>
      </p: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Tree>
    <p:extLst>
      <p:ext uri="{BB962C8B-B14F-4D97-AF65-F5344CB8AC3E}">
        <p14:creationId xmlns:p14="http://schemas.microsoft.com/office/powerpoint/2010/main" val="348963081"/>
      </p:ext>
    </p:extLst>
  </p:cSld>
  <p:clrMapOvr>
    <a:masterClrMapping/>
  </p:clrMapOvr>
  <p:extLst>
    <p:ext uri="{DCECCB84-F9BA-43D5-87BE-67443E8EF086}">
      <p15:sldGuideLst xmlns:p15="http://schemas.microsoft.com/office/powerpoint/2012/main">
        <p15:guide id="1" orient="horz" pos="3192">
          <p15:clr>
            <a:srgbClr val="FBAE40"/>
          </p15:clr>
        </p15:guide>
        <p15:guide id="2" pos="9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8C8D2-BCD5-2AE9-A501-E0C34E2FA418}"/>
              </a:ext>
            </a:extLst>
          </p:cNvPr>
          <p:cNvSpPr/>
          <p:nvPr userDrawn="1"/>
        </p:nvSpPr>
        <p:spPr>
          <a:xfrm>
            <a:off x="9978501" y="142043"/>
            <a:ext cx="1908699" cy="69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56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1"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3"/>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84951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1442484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701083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74239152"/>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2979990979"/>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57694011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66439113"/>
      </p:ext>
    </p:extLst>
  </p:cSld>
  <p:clrMapOvr>
    <a:masterClrMapping/>
  </p:clrMapOvr>
  <p:extLst>
    <p:ext uri="{DCECCB84-F9BA-43D5-87BE-67443E8EF086}">
      <p15:sldGuideLst xmlns:p15="http://schemas.microsoft.com/office/powerpoint/2012/main">
        <p15:guide id="1" orient="horz" pos="4201">
          <p15:clr>
            <a:srgbClr val="FBAE40"/>
          </p15:clr>
        </p15:guide>
        <p15:guide id="2" pos="2011" userDrawn="1">
          <p15:clr>
            <a:srgbClr val="FBAE40"/>
          </p15:clr>
        </p15:guide>
        <p15:guide id="5" orient="horz" pos="5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endParaRPr lang="en-US" dirty="0"/>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4068956830"/>
      </p:ext>
    </p:extLst>
  </p:cSld>
  <p:clrMapOvr>
    <a:masterClrMapping/>
  </p:clrMapOvr>
  <p:extLst>
    <p:ext uri="{DCECCB84-F9BA-43D5-87BE-67443E8EF086}">
      <p15:sldGuideLst xmlns:p15="http://schemas.microsoft.com/office/powerpoint/2012/main">
        <p15:guide id="0" orient="horz" pos="4200" userDrawn="1">
          <p15:clr>
            <a:srgbClr val="FBAE40"/>
          </p15:clr>
        </p15:guide>
        <p15:guide id="3" orient="horz" pos="336" userDrawn="1">
          <p15:clr>
            <a:srgbClr val="FBAE40"/>
          </p15:clr>
        </p15:guide>
        <p15:guide id="4" pos="28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9B7B-1ABC-D120-A8FD-7C8D8537BFC9}"/>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2879" y="191257"/>
            <a:ext cx="1556663" cy="454455"/>
          </a:xfrm>
          <a:prstGeom prst="rect">
            <a:avLst/>
          </a:prstGeom>
        </p:spPr>
      </p:pic>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49" r:id="rId3"/>
    <p:sldLayoutId id="2147484053" r:id="rId4"/>
    <p:sldLayoutId id="2147484066" r:id="rId5"/>
    <p:sldLayoutId id="2147484067" r:id="rId6"/>
    <p:sldLayoutId id="2147484068" r:id="rId7"/>
    <p:sldLayoutId id="2147484065" r:id="rId8"/>
    <p:sldLayoutId id="2147484011" r:id="rId9"/>
    <p:sldLayoutId id="2147484012" r:id="rId10"/>
    <p:sldLayoutId id="2147483903" r:id="rId11"/>
    <p:sldLayoutId id="2147484056" r:id="rId12"/>
    <p:sldLayoutId id="2147484013" r:id="rId13"/>
    <p:sldLayoutId id="2147484035" r:id="rId14"/>
    <p:sldLayoutId id="2147483655" r:id="rId15"/>
    <p:sldLayoutId id="2147484054" r:id="rId16"/>
    <p:sldLayoutId id="2147483665" r:id="rId17"/>
    <p:sldLayoutId id="2147484039" r:id="rId18"/>
    <p:sldLayoutId id="2147483980" r:id="rId19"/>
    <p:sldLayoutId id="2147483723" r:id="rId20"/>
    <p:sldLayoutId id="2147484036" r:id="rId21"/>
    <p:sldLayoutId id="2147484083" r:id="rId22"/>
    <p:sldLayoutId id="2147483684" r:id="rId23"/>
    <p:sldLayoutId id="2147484043" r:id="rId24"/>
    <p:sldLayoutId id="2147484075" r:id="rId25"/>
    <p:sldLayoutId id="2147484077" r:id="rId26"/>
    <p:sldLayoutId id="2147484078" r:id="rId27"/>
    <p:sldLayoutId id="2147484080" r:id="rId28"/>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9B7B-1ABC-D120-A8FD-7C8D8537BFC9}"/>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2879" y="191257"/>
            <a:ext cx="1556663" cy="454455"/>
          </a:xfrm>
          <a:prstGeom prst="rect">
            <a:avLst/>
          </a:prstGeom>
        </p:spPr>
      </p:pic>
    </p:spTree>
    <p:extLst>
      <p:ext uri="{BB962C8B-B14F-4D97-AF65-F5344CB8AC3E}">
        <p14:creationId xmlns:p14="http://schemas.microsoft.com/office/powerpoint/2010/main" val="163229899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106" r:id="rId22"/>
    <p:sldLayoutId id="2147484107" r:id="rId23"/>
    <p:sldLayoutId id="2147484108" r:id="rId24"/>
    <p:sldLayoutId id="2147484109" r:id="rId25"/>
    <p:sldLayoutId id="2147484110" r:id="rId26"/>
    <p:sldLayoutId id="2147484111" r:id="rId27"/>
    <p:sldLayoutId id="2147484112" r:id="rId28"/>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2EC474DE-0624-BC69-1E37-85457E867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499"/>
            <a:ext cx="12188825" cy="4491001"/>
          </a:xfrm>
          <a:prstGeom prst="rect">
            <a:avLst/>
          </a:prstGeom>
        </p:spPr>
      </p:pic>
    </p:spTree>
    <p:extLst>
      <p:ext uri="{BB962C8B-B14F-4D97-AF65-F5344CB8AC3E}">
        <p14:creationId xmlns:p14="http://schemas.microsoft.com/office/powerpoint/2010/main" val="38396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Withdrawals still increased significantly over time</a:t>
            </a:r>
          </a:p>
        </p:txBody>
      </p:sp>
      <p:sp>
        <p:nvSpPr>
          <p:cNvPr id="30" name="Text Placeholder 3">
            <a:extLst>
              <a:ext uri="{FF2B5EF4-FFF2-40B4-BE49-F238E27FC236}">
                <a16:creationId xmlns:a16="http://schemas.microsoft.com/office/drawing/2014/main" id="{8DE039E1-E37D-63E1-C3E5-1EA06CF14654}"/>
              </a:ext>
            </a:extLst>
          </p:cNvPr>
          <p:cNvSpPr txBox="1">
            <a:spLocks/>
          </p:cNvSpPr>
          <p:nvPr/>
        </p:nvSpPr>
        <p:spPr>
          <a:xfrm>
            <a:off x="458670" y="1097889"/>
            <a:ext cx="10599855" cy="675902"/>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Annual Withdrawals With a Guardrail </a:t>
            </a:r>
          </a:p>
          <a:p>
            <a:pPr marL="0" indent="0">
              <a:buNone/>
            </a:pPr>
            <a:r>
              <a:rPr lang="en-US" sz="1800" dirty="0">
                <a:latin typeface="Arial" panose="020B0604020202020204" pitchFamily="34" charset="0"/>
                <a:cs typeface="Arial" panose="020B0604020202020204" pitchFamily="34" charset="0"/>
              </a:rPr>
              <a:t>$1 Million Savings, 60/40 Stock/Bond Allocation, $50K Initial Withdrawal</a:t>
            </a:r>
          </a:p>
        </p:txBody>
      </p:sp>
      <p:sp>
        <p:nvSpPr>
          <p:cNvPr id="51" name="Slide Number Placeholder 1">
            <a:extLst>
              <a:ext uri="{FF2B5EF4-FFF2-40B4-BE49-F238E27FC236}">
                <a16:creationId xmlns:a16="http://schemas.microsoft.com/office/drawing/2014/main" id="{BE02764D-B4F4-47A2-B377-28E0BD7EBB12}"/>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10</a:t>
            </a:fld>
            <a:endParaRPr lang="en-US" dirty="0">
              <a:solidFill>
                <a:srgbClr val="000000"/>
              </a:solidFill>
            </a:endParaRPr>
          </a:p>
        </p:txBody>
      </p:sp>
      <p:graphicFrame>
        <p:nvGraphicFramePr>
          <p:cNvPr id="4" name="Content Placeholder 7" descr="Bar graph titled &quot;Annual Withdrawals With a Guardrail,&quot; showing annual withdrawals from a $1 million savings account with a 60/40 stock/bond allocation and a $50K initial withdrawal. The x-axis spans years 1966 to 1995, and the y-axis ranges from $0 to $100,000. Bars represent annual withdrawal amounts, which remain flat after poor market years but do not decrease.">
            <a:extLst>
              <a:ext uri="{FF2B5EF4-FFF2-40B4-BE49-F238E27FC236}">
                <a16:creationId xmlns:a16="http://schemas.microsoft.com/office/drawing/2014/main" id="{4E49845B-07C0-BC30-018A-D88E5F4878B7}"/>
              </a:ext>
            </a:extLst>
          </p:cNvPr>
          <p:cNvGraphicFramePr>
            <a:graphicFrameLocks noGrp="1"/>
          </p:cNvGraphicFramePr>
          <p:nvPr>
            <p:ph sz="quarter" idx="27"/>
            <p:extLst>
              <p:ext uri="{D42A27DB-BD31-4B8C-83A1-F6EECF244321}">
                <p14:modId xmlns:p14="http://schemas.microsoft.com/office/powerpoint/2010/main" val="3256788895"/>
              </p:ext>
            </p:extLst>
          </p:nvPr>
        </p:nvGraphicFramePr>
        <p:xfrm>
          <a:off x="458668" y="1737165"/>
          <a:ext cx="10512862" cy="36566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5B39E0B-A564-CA36-79AC-0352AC48648C}"/>
              </a:ext>
              <a:ext uri="{C183D7F6-B498-43B3-948B-1728B52AA6E4}">
                <adec:decorative xmlns:adec="http://schemas.microsoft.com/office/drawing/2017/decorative" val="1"/>
              </a:ext>
            </a:extLst>
          </p:cNvPr>
          <p:cNvSpPr txBox="1"/>
          <p:nvPr/>
        </p:nvSpPr>
        <p:spPr>
          <a:xfrm>
            <a:off x="1464248" y="2103465"/>
            <a:ext cx="3565231" cy="738472"/>
          </a:xfrm>
          <a:prstGeom prst="rect">
            <a:avLst/>
          </a:prstGeom>
          <a:solidFill>
            <a:srgbClr val="3769FF"/>
          </a:solidFill>
          <a:ln w="6350">
            <a:noFill/>
          </a:ln>
        </p:spPr>
        <p:txBody>
          <a:bodyPr wrap="square" tIns="91416" bIns="9141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mn-cs"/>
              </a:rPr>
              <a:t>Annual withdrawals are flat after poor years, but no cuts.</a:t>
            </a:r>
          </a:p>
        </p:txBody>
      </p:sp>
      <p:sp>
        <p:nvSpPr>
          <p:cNvPr id="12" name="TextBox 11">
            <a:extLst>
              <a:ext uri="{FF2B5EF4-FFF2-40B4-BE49-F238E27FC236}">
                <a16:creationId xmlns:a16="http://schemas.microsoft.com/office/drawing/2014/main" id="{90F0FE1C-7944-69A4-791B-B2E33629068D}"/>
              </a:ext>
              <a:ext uri="{C183D7F6-B498-43B3-948B-1728B52AA6E4}">
                <adec:decorative xmlns:adec="http://schemas.microsoft.com/office/drawing/2017/decorative" val="1"/>
              </a:ext>
            </a:extLst>
          </p:cNvPr>
          <p:cNvSpPr txBox="1"/>
          <p:nvPr/>
        </p:nvSpPr>
        <p:spPr>
          <a:xfrm>
            <a:off x="10437395" y="5119650"/>
            <a:ext cx="457081" cy="20000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1995</a:t>
            </a:r>
          </a:p>
        </p:txBody>
      </p:sp>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10</a:t>
            </a:fld>
            <a:endParaRPr lang="en-US" dirty="0"/>
          </a:p>
        </p:txBody>
      </p:sp>
      <p:sp>
        <p:nvSpPr>
          <p:cNvPr id="7" name="Text Placeholder 4">
            <a:extLst>
              <a:ext uri="{FF2B5EF4-FFF2-40B4-BE49-F238E27FC236}">
                <a16:creationId xmlns:a16="http://schemas.microsoft.com/office/drawing/2014/main" id="{D76FCF21-528C-6F29-9755-0EA6660B1C71}"/>
              </a:ext>
            </a:extLst>
          </p:cNvPr>
          <p:cNvSpPr>
            <a:spLocks noGrp="1"/>
          </p:cNvSpPr>
          <p:nvPr>
            <p:ph type="body" sz="quarter" idx="26"/>
          </p:nvPr>
        </p:nvSpPr>
        <p:spPr>
          <a:xfrm>
            <a:off x="458667" y="5609384"/>
            <a:ext cx="11271616" cy="882063"/>
          </a:xfrm>
        </p:spPr>
        <p:txBody>
          <a:bodyPr/>
          <a:lstStyle/>
          <a:p>
            <a:pPr lvl="2"/>
            <a:r>
              <a:rPr lang="en-US" dirty="0"/>
              <a:t>This chart is for illustrative purposes only and does not reflect the performance of any Franklin Templeton fund.</a:t>
            </a:r>
          </a:p>
          <a:p>
            <a:pPr lvl="2"/>
            <a:r>
              <a:rPr lang="en-US" dirty="0"/>
              <a:t>Past performance does not guarantee future results.</a:t>
            </a:r>
          </a:p>
          <a:p>
            <a:r>
              <a:rPr lang="en-US" dirty="0"/>
              <a:t>Source: © 2024 Morningstar, Inc. Assumes an initial $1 million investment into a 60% stock/40% bond portfolio on 12/31/1965, rebalanced annually. Withdrawals start at $50,000, are increased 3% if the portfolio grew the prior year and are taken at the beginning of each year. Stocks and bonds are represented by the Ibbotson S&amp;P 500 Index and the Ibbotson US Long-Term Government Index, respectively. Indexes are unmanaged and one cannot invest directly in an index. They do not reflect any fees, expenses or sales charges.</a:t>
            </a:r>
          </a:p>
        </p:txBody>
      </p:sp>
    </p:spTree>
    <p:extLst>
      <p:ext uri="{BB962C8B-B14F-4D97-AF65-F5344CB8AC3E}">
        <p14:creationId xmlns:p14="http://schemas.microsoft.com/office/powerpoint/2010/main" val="3083681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Implementing a guardrail approach in 2000</a:t>
            </a:r>
          </a:p>
        </p:txBody>
      </p:sp>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11</a:t>
            </a:fld>
            <a:endParaRPr lang="en-US" dirty="0"/>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11</a:t>
            </a:fld>
            <a:endParaRPr lang="en-US" dirty="0">
              <a:solidFill>
                <a:srgbClr val="000000"/>
              </a:solidFill>
            </a:endParaRPr>
          </a:p>
        </p:txBody>
      </p:sp>
      <p:sp>
        <p:nvSpPr>
          <p:cNvPr id="30" name="Text Placeholder 3">
            <a:extLst>
              <a:ext uri="{FF2B5EF4-FFF2-40B4-BE49-F238E27FC236}">
                <a16:creationId xmlns:a16="http://schemas.microsoft.com/office/drawing/2014/main" id="{8DE039E1-E37D-63E1-C3E5-1EA06CF14654}"/>
              </a:ext>
            </a:extLst>
          </p:cNvPr>
          <p:cNvSpPr txBox="1">
            <a:spLocks/>
          </p:cNvSpPr>
          <p:nvPr/>
        </p:nvSpPr>
        <p:spPr>
          <a:xfrm>
            <a:off x="458670" y="1097889"/>
            <a:ext cx="10599855" cy="675902"/>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Annual Account Balances</a:t>
            </a:r>
          </a:p>
          <a:p>
            <a:pPr marL="0" indent="0">
              <a:buNone/>
            </a:pPr>
            <a:r>
              <a:rPr lang="en-US" sz="1800" dirty="0">
                <a:latin typeface="Arial" panose="020B0604020202020204" pitchFamily="34" charset="0"/>
                <a:cs typeface="Arial" panose="020B0604020202020204" pitchFamily="34" charset="0"/>
              </a:rPr>
              <a:t>$1 Million Savings, $50K Initial Withdrawal, 60/40 Stock/Bond Allocation</a:t>
            </a:r>
          </a:p>
        </p:txBody>
      </p:sp>
      <p:graphicFrame>
        <p:nvGraphicFramePr>
          <p:cNvPr id="13" name="Chart for Data Updates" descr="Line chart titled &quot;Annual Account Balances&quot; showing the impact of different withdrawal strategies on a $1 million savings account with a $50K initial withdrawal and a 60/40 stock/bond allocation. The chart compares three scenarios:&#10;&#10;$1,041,963: Applying a 3% decrease in withdrawals after negative market years.&#10;$743,294: No increase in withdrawals after negative market years.&#10;$426,955: Applying a consistent 3% annual increase in withdrawals.">
            <a:extLst>
              <a:ext uri="{FF2B5EF4-FFF2-40B4-BE49-F238E27FC236}">
                <a16:creationId xmlns:a16="http://schemas.microsoft.com/office/drawing/2014/main" id="{19A9B42B-32B4-ADBA-CD6C-A67A5374271E}"/>
              </a:ext>
            </a:extLst>
          </p:cNvPr>
          <p:cNvGraphicFramePr>
            <a:graphicFrameLocks noGrp="1"/>
          </p:cNvGraphicFramePr>
          <p:nvPr>
            <p:ph sz="quarter" idx="27"/>
            <p:extLst>
              <p:ext uri="{D42A27DB-BD31-4B8C-83A1-F6EECF244321}">
                <p14:modId xmlns:p14="http://schemas.microsoft.com/office/powerpoint/2010/main" val="544669436"/>
              </p:ext>
            </p:extLst>
          </p:nvPr>
        </p:nvGraphicFramePr>
        <p:xfrm>
          <a:off x="458668" y="1737800"/>
          <a:ext cx="8775954" cy="365664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40ED3108-83F5-EB9D-70F7-AE3622AD4B94}"/>
              </a:ext>
              <a:ext uri="{C183D7F6-B498-43B3-948B-1728B52AA6E4}">
                <adec:decorative xmlns:adec="http://schemas.microsoft.com/office/drawing/2017/decorative" val="1"/>
              </a:ext>
            </a:extLst>
          </p:cNvPr>
          <p:cNvSpPr txBox="1"/>
          <p:nvPr/>
        </p:nvSpPr>
        <p:spPr>
          <a:xfrm>
            <a:off x="9326042" y="1866036"/>
            <a:ext cx="2495535" cy="984629"/>
          </a:xfrm>
          <a:prstGeom prst="rect">
            <a:avLst/>
          </a:prstGeom>
          <a:noFill/>
          <a:ln w="6350">
            <a:noFill/>
          </a:ln>
        </p:spPr>
        <p:txBody>
          <a:bodyPr wrap="square" lIns="0" tIns="0" rIns="0" bIns="0" rtlCol="0">
            <a:spAutoFit/>
          </a:bodyPr>
          <a:lstStyle/>
          <a:p>
            <a:pPr>
              <a:defRPr/>
            </a:pPr>
            <a:r>
              <a:rPr lang="en-US" sz="2599" b="1" dirty="0">
                <a:solidFill>
                  <a:srgbClr val="3769FF"/>
                </a:solidFill>
                <a:latin typeface="Arial"/>
              </a:rPr>
              <a:t>$ 1,041,963</a:t>
            </a:r>
            <a:br>
              <a:rPr lang="en-US" sz="1799" dirty="0">
                <a:solidFill>
                  <a:srgbClr val="3769FF"/>
                </a:solidFill>
                <a:latin typeface="Arial"/>
              </a:rPr>
            </a:br>
            <a:r>
              <a:rPr lang="en-US" sz="1799" b="1" dirty="0">
                <a:solidFill>
                  <a:srgbClr val="3769FF"/>
                </a:solidFill>
                <a:latin typeface="Arial"/>
              </a:rPr>
              <a:t>3% decrease </a:t>
            </a:r>
            <a:r>
              <a:rPr lang="en-US" sz="1799" dirty="0">
                <a:solidFill>
                  <a:srgbClr val="3769FF"/>
                </a:solidFill>
                <a:latin typeface="Arial"/>
              </a:rPr>
              <a:t>after </a:t>
            </a:r>
            <a:br>
              <a:rPr lang="en-US" sz="1799" dirty="0">
                <a:solidFill>
                  <a:srgbClr val="3769FF"/>
                </a:solidFill>
                <a:latin typeface="Arial"/>
              </a:rPr>
            </a:br>
            <a:r>
              <a:rPr lang="en-US" sz="1799" dirty="0">
                <a:solidFill>
                  <a:srgbClr val="3769FF"/>
                </a:solidFill>
                <a:latin typeface="Arial"/>
              </a:rPr>
              <a:t>negative years</a:t>
            </a:r>
          </a:p>
        </p:txBody>
      </p:sp>
      <p:sp>
        <p:nvSpPr>
          <p:cNvPr id="16" name="TextBox 15">
            <a:extLst>
              <a:ext uri="{FF2B5EF4-FFF2-40B4-BE49-F238E27FC236}">
                <a16:creationId xmlns:a16="http://schemas.microsoft.com/office/drawing/2014/main" id="{29E828F7-A3FC-4E10-ECC7-FBB8F5D24000}"/>
              </a:ext>
              <a:ext uri="{C183D7F6-B498-43B3-948B-1728B52AA6E4}">
                <adec:decorative xmlns:adec="http://schemas.microsoft.com/office/drawing/2017/decorative" val="1"/>
              </a:ext>
            </a:extLst>
          </p:cNvPr>
          <p:cNvSpPr txBox="1"/>
          <p:nvPr/>
        </p:nvSpPr>
        <p:spPr>
          <a:xfrm>
            <a:off x="9326042" y="2892390"/>
            <a:ext cx="2495535" cy="984629"/>
          </a:xfrm>
          <a:prstGeom prst="rect">
            <a:avLst/>
          </a:prstGeom>
          <a:noFill/>
          <a:ln w="6350">
            <a:noFill/>
          </a:ln>
        </p:spPr>
        <p:txBody>
          <a:bodyPr wrap="square" lIns="0" tIns="0" rIns="0" bIns="0" rtlCol="0">
            <a:spAutoFit/>
          </a:bodyPr>
          <a:lstStyle/>
          <a:p>
            <a:pPr>
              <a:defRPr/>
            </a:pPr>
            <a:r>
              <a:rPr lang="en-US" sz="2599" b="1" dirty="0">
                <a:solidFill>
                  <a:srgbClr val="00BFB3"/>
                </a:solidFill>
                <a:latin typeface="Arial"/>
              </a:rPr>
              <a:t>$ 743,294</a:t>
            </a:r>
            <a:br>
              <a:rPr lang="en-US" sz="1799" dirty="0">
                <a:solidFill>
                  <a:srgbClr val="00BFB3"/>
                </a:solidFill>
                <a:latin typeface="Arial"/>
              </a:rPr>
            </a:br>
            <a:r>
              <a:rPr lang="en-US" sz="1799" dirty="0">
                <a:solidFill>
                  <a:srgbClr val="00BFB3"/>
                </a:solidFill>
                <a:latin typeface="Arial"/>
              </a:rPr>
              <a:t>No increase after </a:t>
            </a:r>
            <a:br>
              <a:rPr lang="en-US" sz="1799" dirty="0">
                <a:solidFill>
                  <a:srgbClr val="00BFB3"/>
                </a:solidFill>
                <a:latin typeface="Arial"/>
              </a:rPr>
            </a:br>
            <a:r>
              <a:rPr lang="en-US" sz="1799" dirty="0">
                <a:solidFill>
                  <a:srgbClr val="00BFB3"/>
                </a:solidFill>
                <a:latin typeface="Arial"/>
              </a:rPr>
              <a:t>negative years</a:t>
            </a:r>
          </a:p>
        </p:txBody>
      </p:sp>
      <p:sp>
        <p:nvSpPr>
          <p:cNvPr id="17" name="TextBox 16">
            <a:extLst>
              <a:ext uri="{FF2B5EF4-FFF2-40B4-BE49-F238E27FC236}">
                <a16:creationId xmlns:a16="http://schemas.microsoft.com/office/drawing/2014/main" id="{31819507-B272-9745-A1DA-A60FCA2EF6ED}"/>
              </a:ext>
              <a:ext uri="{C183D7F6-B498-43B3-948B-1728B52AA6E4}">
                <adec:decorative xmlns:adec="http://schemas.microsoft.com/office/drawing/2017/decorative" val="1"/>
              </a:ext>
            </a:extLst>
          </p:cNvPr>
          <p:cNvSpPr txBox="1"/>
          <p:nvPr/>
        </p:nvSpPr>
        <p:spPr>
          <a:xfrm>
            <a:off x="9326042" y="3918741"/>
            <a:ext cx="2495535" cy="676932"/>
          </a:xfrm>
          <a:prstGeom prst="rect">
            <a:avLst/>
          </a:prstGeom>
          <a:noFill/>
          <a:ln w="6350">
            <a:noFill/>
          </a:ln>
        </p:spPr>
        <p:txBody>
          <a:bodyPr wrap="square" lIns="0" tIns="0" rIns="0" bIns="0" rtlCol="0">
            <a:spAutoFit/>
          </a:bodyPr>
          <a:lstStyle/>
          <a:p>
            <a:pPr>
              <a:defRPr/>
            </a:pPr>
            <a:r>
              <a:rPr lang="en-US" sz="2599" b="1" dirty="0">
                <a:solidFill>
                  <a:srgbClr val="FF6035"/>
                </a:solidFill>
                <a:latin typeface="Arial"/>
              </a:rPr>
              <a:t>$ 426,955</a:t>
            </a:r>
            <a:br>
              <a:rPr lang="en-US" sz="1799" dirty="0">
                <a:solidFill>
                  <a:srgbClr val="FF6035"/>
                </a:solidFill>
                <a:latin typeface="Arial"/>
              </a:rPr>
            </a:br>
            <a:r>
              <a:rPr lang="en-US" sz="1799" dirty="0">
                <a:solidFill>
                  <a:srgbClr val="FF6035"/>
                </a:solidFill>
                <a:latin typeface="Arial"/>
              </a:rPr>
              <a:t>3% annual increase</a:t>
            </a:r>
          </a:p>
        </p:txBody>
      </p:sp>
      <p:sp>
        <p:nvSpPr>
          <p:cNvPr id="14" name="Disclosure">
            <a:extLst>
              <a:ext uri="{FF2B5EF4-FFF2-40B4-BE49-F238E27FC236}">
                <a16:creationId xmlns:a16="http://schemas.microsoft.com/office/drawing/2014/main" id="{181652A7-F309-57A9-8292-1A05B01778D4}"/>
              </a:ext>
            </a:extLst>
          </p:cNvPr>
          <p:cNvSpPr>
            <a:spLocks noGrp="1"/>
          </p:cNvSpPr>
          <p:nvPr>
            <p:ph type="body" sz="quarter" idx="26"/>
          </p:nvPr>
        </p:nvSpPr>
        <p:spPr>
          <a:xfrm>
            <a:off x="458604" y="5760111"/>
            <a:ext cx="11271616" cy="728215"/>
          </a:xfrm>
        </p:spPr>
        <p:txBody>
          <a:bodyPr/>
          <a:lstStyle/>
          <a:p>
            <a:pPr lvl="2"/>
            <a:r>
              <a:rPr lang="en-US" dirty="0"/>
              <a:t>This chart is for illustrative purposes only and does not reflect the performance of any Franklin Templeton fund.</a:t>
            </a:r>
          </a:p>
          <a:p>
            <a:pPr lvl="2"/>
            <a:r>
              <a:rPr lang="en-US" dirty="0"/>
              <a:t>Past performance does not guarantee future results.</a:t>
            </a:r>
          </a:p>
          <a:p>
            <a:r>
              <a:rPr lang="en-US" dirty="0"/>
              <a:t>Source: © 2024 Morningstar, Inc. Assumes an initial $1 million investment into a 60% stock/40% bond portfolio on 12/31/1999, rebalanced annually. Withdrawals start at $50,000 and are taken at the beginning of each year. Stocks and bonds are represented by the Ibbotson S&amp;P 500 Index and the Ibbotson US Long-Term Government Index, respectively. Indexes are unmanaged and one cannot invest directly in an index. They do not reflect any fees, expenses or sales charges.</a:t>
            </a:r>
          </a:p>
        </p:txBody>
      </p:sp>
    </p:spTree>
    <p:extLst>
      <p:ext uri="{BB962C8B-B14F-4D97-AF65-F5344CB8AC3E}">
        <p14:creationId xmlns:p14="http://schemas.microsoft.com/office/powerpoint/2010/main" val="293108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7" dur="500"/>
                                        <p:tgtEl>
                                          <p:spTgt spid="13">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4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6" dur="500"/>
                                        <p:tgtEl>
                                          <p:spTgt spid="13">
                                            <p:graphicEl>
                                              <a:chart seriesIdx="1" categoryIdx="-4" bldStep="series"/>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4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25" dur="500"/>
                                        <p:tgtEl>
                                          <p:spTgt spid="13">
                                            <p:graphicEl>
                                              <a:chart seriesIdx="2" categoryIdx="-4" bldStep="series"/>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animBg="0"/>
        </p:bldSub>
      </p:bldGraphic>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2DFD7-04C8-A541-BB03-09F02A60522F}"/>
              </a:ext>
            </a:extLst>
          </p:cNvPr>
          <p:cNvSpPr>
            <a:spLocks noGrp="1"/>
          </p:cNvSpPr>
          <p:nvPr>
            <p:ph type="body" sz="quarter" idx="32"/>
          </p:nvPr>
        </p:nvSpPr>
        <p:spPr/>
        <p:txBody>
          <a:bodyPr/>
          <a:lstStyle/>
          <a:p>
            <a:r>
              <a:rPr lang="en-US" dirty="0">
                <a:solidFill>
                  <a:schemeClr val="tx1"/>
                </a:solidFill>
              </a:rPr>
              <a:t>Three protective guardrail benefits</a:t>
            </a:r>
          </a:p>
        </p:txBody>
      </p:sp>
      <p:sp>
        <p:nvSpPr>
          <p:cNvPr id="8" name="Text Placeholder 3">
            <a:extLst>
              <a:ext uri="{FF2B5EF4-FFF2-40B4-BE49-F238E27FC236}">
                <a16:creationId xmlns:a16="http://schemas.microsoft.com/office/drawing/2014/main" id="{2EEFA7E4-63CC-87DE-4360-C63C4128FC7E}"/>
              </a:ext>
            </a:extLst>
          </p:cNvPr>
          <p:cNvSpPr>
            <a:spLocks noGrp="1"/>
          </p:cNvSpPr>
          <p:nvPr>
            <p:ph type="body" sz="quarter" idx="14"/>
          </p:nvPr>
        </p:nvSpPr>
        <p:spPr>
          <a:xfrm>
            <a:off x="457204" y="1371602"/>
            <a:ext cx="8686800" cy="4206240"/>
          </a:xfrm>
        </p:spPr>
        <p:txBody>
          <a:bodyPr/>
          <a:lstStyle/>
          <a:p>
            <a:pPr marL="457203" indent="-457203">
              <a:spcAft>
                <a:spcPts val="1800"/>
              </a:spcAft>
              <a:buClr>
                <a:srgbClr val="3769FF"/>
              </a:buClr>
              <a:buFont typeface="+mj-lt"/>
              <a:buAutoNum type="arabicPeriod"/>
            </a:pPr>
            <a:r>
              <a:rPr lang="en-US" sz="2800" dirty="0"/>
              <a:t>May help offset poor returns early in retirement</a:t>
            </a:r>
          </a:p>
          <a:p>
            <a:pPr marL="457203" indent="-457203">
              <a:spcAft>
                <a:spcPts val="1800"/>
              </a:spcAft>
              <a:buClr>
                <a:srgbClr val="3769FF"/>
              </a:buClr>
              <a:buFont typeface="+mj-lt"/>
              <a:buAutoNum type="arabicPeriod"/>
            </a:pPr>
            <a:r>
              <a:rPr lang="en-US" sz="2800" dirty="0"/>
              <a:t>Emphasizes small, incremental changes over </a:t>
            </a:r>
            <a:r>
              <a:rPr lang="en-US" sz="2800" b="1" dirty="0">
                <a:solidFill>
                  <a:schemeClr val="bg1"/>
                </a:solidFill>
              </a:rPr>
              <a:t>| | | </a:t>
            </a:r>
            <a:r>
              <a:rPr lang="en-US" sz="2800" dirty="0"/>
              <a:t>large, disruptive changes</a:t>
            </a:r>
          </a:p>
          <a:p>
            <a:pPr marL="457203" indent="-457203">
              <a:spcAft>
                <a:spcPts val="1800"/>
              </a:spcAft>
              <a:buClr>
                <a:srgbClr val="3769FF"/>
              </a:buClr>
              <a:buFont typeface="+mj-lt"/>
              <a:buAutoNum type="arabicPeriod"/>
            </a:pPr>
            <a:r>
              <a:rPr lang="en-US" sz="2800" dirty="0"/>
              <a:t>Can be implemented or modified at any time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8DEE4CCE-E124-4EEF-808B-DF88997C2318}"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29727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60F21E6E-9977-C532-2693-7DE07970C34C}"/>
              </a:ext>
            </a:extLst>
          </p:cNvPr>
          <p:cNvSpPr>
            <a:spLocks noGrp="1"/>
          </p:cNvSpPr>
          <p:nvPr>
            <p:ph type="body" sz="quarter" idx="11"/>
          </p:nvPr>
        </p:nvSpPr>
        <p:spPr>
          <a:xfrm>
            <a:off x="1600199" y="1810512"/>
            <a:ext cx="9137651" cy="2585323"/>
          </a:xfrm>
        </p:spPr>
        <p:txBody>
          <a:bodyPr/>
          <a:lstStyle/>
          <a:p>
            <a:pPr>
              <a:spcAft>
                <a:spcPts val="0"/>
              </a:spcAft>
            </a:pPr>
            <a:r>
              <a:rPr lang="en-US" b="0" dirty="0"/>
              <a:t>Retirement is wonderful if you have </a:t>
            </a:r>
            <a:br>
              <a:rPr lang="en-US" b="0" dirty="0"/>
            </a:br>
            <a:r>
              <a:rPr lang="en-US" b="0" dirty="0"/>
              <a:t>two essentials – </a:t>
            </a:r>
            <a:r>
              <a:rPr lang="en-US" b="1" dirty="0"/>
              <a:t>much to live on and </a:t>
            </a:r>
          </a:p>
          <a:p>
            <a:r>
              <a:rPr lang="en-US" b="1" dirty="0"/>
              <a:t>much to live for</a:t>
            </a:r>
            <a:r>
              <a:rPr lang="en-US" dirty="0"/>
              <a:t>.”</a:t>
            </a:r>
          </a:p>
          <a:p>
            <a:r>
              <a:rPr lang="en-US" sz="2000" b="0" dirty="0"/>
              <a:t>– Unknown</a:t>
            </a:r>
          </a:p>
          <a:p>
            <a:endParaRPr lang="en-US" dirty="0"/>
          </a:p>
        </p:txBody>
      </p:sp>
    </p:spTree>
    <p:extLst>
      <p:ext uri="{BB962C8B-B14F-4D97-AF65-F5344CB8AC3E}">
        <p14:creationId xmlns:p14="http://schemas.microsoft.com/office/powerpoint/2010/main" val="380858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941EBEBF-C048-162F-69C5-6CD2077C24EB}"/>
              </a:ext>
              <a:ext uri="{C183D7F6-B498-43B3-948B-1728B52AA6E4}">
                <adec:decorative xmlns:adec="http://schemas.microsoft.com/office/drawing/2017/decorative" val="1"/>
              </a:ext>
            </a:extLst>
          </p:cNvPr>
          <p:cNvSpPr txBox="1">
            <a:spLocks/>
          </p:cNvSpPr>
          <p:nvPr/>
        </p:nvSpPr>
        <p:spPr>
          <a:xfrm>
            <a:off x="9864537" y="6537960"/>
            <a:ext cx="1828800" cy="182880"/>
          </a:xfrm>
          <a:prstGeom prst="rect">
            <a:avLst/>
          </a:prstGeom>
        </p:spPr>
        <p:txBody>
          <a:bodyPr lIns="0" tIns="0" rIns="0" bIns="0" anchor="b" anchorCtr="0"/>
          <a:lstStyle>
            <a:lvl1pPr marL="0" indent="0" algn="r" defTabSz="1218895" rtl="0" eaLnBrk="1" latinLnBrk="0" hangingPunct="1">
              <a:spcBef>
                <a:spcPct val="20000"/>
              </a:spcBef>
              <a:buFont typeface="Arial" panose="020B0604020202020204" pitchFamily="34" charset="0"/>
              <a:buNone/>
              <a:defRPr sz="800" kern="1200" baseline="0">
                <a:solidFill>
                  <a:schemeClr val="tx1"/>
                </a:solidFill>
                <a:latin typeface="Arial" panose="020B0604020202020204" pitchFamily="34" charset="0"/>
                <a:ea typeface="+mn-ea"/>
                <a:cs typeface="Arial" panose="020B0604020202020204" pitchFamily="34" charset="0"/>
              </a:defRPr>
            </a:lvl1pPr>
            <a:lvl2pPr marL="4572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marR="0" lvl="0" indent="0" algn="r" defTabSz="121889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MIL5-PPT-08/25</a:t>
            </a:r>
          </a:p>
        </p:txBody>
      </p:sp>
      <p:sp>
        <p:nvSpPr>
          <p:cNvPr id="5" name="Text Placeholder 4">
            <a:extLst>
              <a:ext uri="{FF2B5EF4-FFF2-40B4-BE49-F238E27FC236}">
                <a16:creationId xmlns:a16="http://schemas.microsoft.com/office/drawing/2014/main" id="{56E8BBD7-9733-8096-EAB4-E37E3F6B1FA6}"/>
              </a:ext>
            </a:extLst>
          </p:cNvPr>
          <p:cNvSpPr>
            <a:spLocks noGrp="1"/>
          </p:cNvSpPr>
          <p:nvPr>
            <p:ph type="body" sz="quarter" idx="26"/>
          </p:nvPr>
        </p:nvSpPr>
        <p:spPr>
          <a:xfrm>
            <a:off x="449146" y="1867814"/>
            <a:ext cx="11244191" cy="3334246"/>
          </a:xfrm>
        </p:spPr>
        <p:txBody>
          <a:bodyPr/>
          <a:lstStyle/>
          <a:p>
            <a:pPr lvl="1"/>
            <a:r>
              <a:rPr lang="en-US" sz="1400" b="1" dirty="0">
                <a:solidFill>
                  <a:srgbClr val="222222"/>
                </a:solidFill>
              </a:rPr>
              <a:t>All investments involve risks, including possible loss of principal. There are no assurances that desired outcomes from ideas outlined in this document will be attained.</a:t>
            </a:r>
          </a:p>
          <a:p>
            <a:pPr lvl="1"/>
            <a:r>
              <a:rPr lang="en-US" sz="1400" dirty="0">
                <a:solidFill>
                  <a:srgbClr val="222222"/>
                </a:solidFill>
              </a:rPr>
              <a:t>Franklin Templeton, its affiliates and its employees are not in the business of providing tax or legal advice to taxpayers. These materials and any tax-related statements are not intended or written to be used, and cannot be used or relied upon by any such taxpayer for the purpose of avoiding tax penalties or complying with any applicable tax laws or regulations. Tax-related statements, if any, may have been written in connection with the “promotion or marketing” of the transaction(s) or matter(s) addressed by these materials to the extent allowed by applicable law. Any such taxpayer should seek advice based on the taxpayer’s particular circumstances from an independent tax professional.</a:t>
            </a:r>
            <a:endParaRPr lang="de-DE" altLang="en-US" sz="1400" b="1" dirty="0"/>
          </a:p>
          <a:p>
            <a:pPr lvl="1"/>
            <a:r>
              <a:rPr lang="de-DE" altLang="en-US" sz="1400" b="1" dirty="0"/>
              <a:t>The content in this presentation is general in nature and intended for educational purposes only </a:t>
            </a:r>
            <a:r>
              <a:rPr lang="en-US" altLang="en-US" sz="1400" b="1" dirty="0"/>
              <a:t>is not directed to or based on the financial situation or needs of any particular investor, and does not constitute, and should not be construed as, investment advice, a forecast of future events, a guarantee of future results, or</a:t>
            </a:r>
            <a:r>
              <a:rPr lang="de-DE" altLang="en-US" sz="1400" b="1" dirty="0"/>
              <a:t> it should not be considered tax, legal or investment advice or an investment recommendation. Consult your financial professional for personalized advice that is tailored to your specific goals, individual situation, and risk tolerance. </a:t>
            </a:r>
          </a:p>
          <a:p>
            <a:pPr lvl="1"/>
            <a:endParaRPr lang="de-DE" altLang="en-US" sz="1400" b="1" dirty="0"/>
          </a:p>
          <a:p>
            <a:pPr lvl="1"/>
            <a:r>
              <a:rPr lang="en-US" altLang="en-US" sz="1400" dirty="0"/>
              <a:t>U.S. by Franklin Templeton, One Franklin Parkway, San Mateo, California 94403-1906, (800) DIAL BEN/342-5236, franklintempleton.com. Investments are not FDIC insured; may lose value; and are not bank guaranteed.</a:t>
            </a:r>
          </a:p>
        </p:txBody>
      </p:sp>
    </p:spTree>
    <p:extLst>
      <p:ext uri="{BB962C8B-B14F-4D97-AF65-F5344CB8AC3E}">
        <p14:creationId xmlns:p14="http://schemas.microsoft.com/office/powerpoint/2010/main" val="409643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DDA91-F52E-96BD-D055-DBC238F1F7EC}"/>
              </a:ext>
            </a:extLst>
          </p:cNvPr>
          <p:cNvSpPr>
            <a:spLocks noGrp="1"/>
          </p:cNvSpPr>
          <p:nvPr>
            <p:ph type="body" sz="quarter" idx="10"/>
          </p:nvPr>
        </p:nvSpPr>
        <p:spPr/>
        <p:txBody>
          <a:bodyPr/>
          <a:lstStyle/>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Making it last</a:t>
            </a:r>
          </a:p>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769FF"/>
                </a:solidFill>
                <a:effectLst/>
                <a:uLnTx/>
                <a:uFillTx/>
                <a:latin typeface="Century Gothic" panose="020B0502020202020204" pitchFamily="34" charset="0"/>
                <a:ea typeface="+mn-ea"/>
                <a:cs typeface="+mn-cs"/>
              </a:rPr>
              <a:t>Advanced retirement income strategies for everyday investors</a:t>
            </a:r>
          </a:p>
          <a:p>
            <a:endParaRPr lang="en-US" dirty="0"/>
          </a:p>
        </p:txBody>
      </p:sp>
      <p:pic>
        <p:nvPicPr>
          <p:cNvPr id="7" name="Picture Placeholder 6">
            <a:extLst>
              <a:ext uri="{FF2B5EF4-FFF2-40B4-BE49-F238E27FC236}">
                <a16:creationId xmlns:a16="http://schemas.microsoft.com/office/drawing/2014/main" id="{932FD6FD-58F1-E6EC-4CC5-1D098F1B0AED}"/>
              </a:ext>
              <a:ext uri="{C183D7F6-B498-43B3-948B-1728B52AA6E4}">
                <adec:decorative xmlns:adec="http://schemas.microsoft.com/office/drawing/2017/decorative" val="1"/>
              </a:ext>
            </a:extLst>
          </p:cNvPr>
          <p:cNvPicPr>
            <a:picLocks noGrp="1" noChangeAspect="1"/>
          </p:cNvPicPr>
          <p:nvPr>
            <p:ph type="pic" sz="quarter" idx="27"/>
          </p:nvPr>
        </p:nvPicPr>
        <p:blipFill>
          <a:blip r:embed="rId3"/>
          <a:srcRect l="16453" r="16453"/>
          <a:stretch/>
        </p:blipFill>
        <p:spPr>
          <a:xfrm>
            <a:off x="7159625" y="0"/>
            <a:ext cx="5029200" cy="5853113"/>
          </a:xfrm>
        </p:spPr>
      </p:pic>
    </p:spTree>
    <p:extLst>
      <p:ext uri="{BB962C8B-B14F-4D97-AF65-F5344CB8AC3E}">
        <p14:creationId xmlns:p14="http://schemas.microsoft.com/office/powerpoint/2010/main" val="13875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n-US" dirty="0">
                <a:solidFill>
                  <a:schemeClr val="tx1"/>
                </a:solidFill>
              </a:rPr>
              <a:t>Making it last – Retirement Income Modules</a:t>
            </a:r>
          </a:p>
        </p:txBody>
      </p:sp>
      <p:sp>
        <p:nvSpPr>
          <p:cNvPr id="2" name="Text Placeholder 3">
            <a:extLst>
              <a:ext uri="{FF2B5EF4-FFF2-40B4-BE49-F238E27FC236}">
                <a16:creationId xmlns:a16="http://schemas.microsoft.com/office/drawing/2014/main" id="{75BCA974-3CB0-80BB-5BB3-B5FE0672ECF5}"/>
              </a:ext>
            </a:extLst>
          </p:cNvPr>
          <p:cNvSpPr txBox="1">
            <a:spLocks/>
          </p:cNvSpPr>
          <p:nvPr/>
        </p:nvSpPr>
        <p:spPr>
          <a:xfrm>
            <a:off x="457200" y="1280160"/>
            <a:ext cx="11247120" cy="438912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457200" lvl="2" indent="-457200">
              <a:spcBef>
                <a:spcPts val="1200"/>
              </a:spcBef>
              <a:buClr>
                <a:srgbClr val="3769FF"/>
              </a:buClr>
              <a:buFont typeface="+mj-lt"/>
              <a:buAutoNum type="arabicPeriod"/>
            </a:pPr>
            <a:r>
              <a:rPr lang="en-US" sz="2800" dirty="0">
                <a:solidFill>
                  <a:srgbClr val="595959"/>
                </a:solidFill>
              </a:rPr>
              <a:t>Retirement income challenges</a:t>
            </a:r>
          </a:p>
          <a:p>
            <a:pPr marL="457200" lvl="2" indent="-457200">
              <a:spcBef>
                <a:spcPts val="2000"/>
              </a:spcBef>
              <a:buClr>
                <a:srgbClr val="3769FF"/>
              </a:buClr>
              <a:buFont typeface="+mj-lt"/>
              <a:buAutoNum type="arabicPeriod"/>
            </a:pPr>
            <a:r>
              <a:rPr lang="en-US" sz="2800" dirty="0">
                <a:solidFill>
                  <a:srgbClr val="595959"/>
                </a:solidFill>
              </a:rPr>
              <a:t>Social Security choices</a:t>
            </a:r>
          </a:p>
          <a:p>
            <a:pPr marL="457200" lvl="2" indent="-457200">
              <a:spcBef>
                <a:spcPts val="2000"/>
              </a:spcBef>
              <a:buClr>
                <a:srgbClr val="3769FF"/>
              </a:buClr>
              <a:buFont typeface="+mj-lt"/>
              <a:buAutoNum type="arabicPeriod"/>
            </a:pPr>
            <a:r>
              <a:rPr lang="en-US" sz="2800" dirty="0">
                <a:solidFill>
                  <a:srgbClr val="595959"/>
                </a:solidFill>
              </a:rPr>
              <a:t>Building retirement income strategies</a:t>
            </a:r>
          </a:p>
          <a:p>
            <a:pPr marL="457200" lvl="2" indent="-457200">
              <a:spcBef>
                <a:spcPts val="2000"/>
              </a:spcBef>
              <a:buClr>
                <a:srgbClr val="3769FF"/>
              </a:buClr>
              <a:buFont typeface="+mj-lt"/>
              <a:buAutoNum type="arabicPeriod"/>
            </a:pPr>
            <a:r>
              <a:rPr lang="en-US" sz="2800" dirty="0">
                <a:solidFill>
                  <a:srgbClr val="595959"/>
                </a:solidFill>
              </a:rPr>
              <a:t>Tax-smart withdrawals</a:t>
            </a:r>
          </a:p>
          <a:p>
            <a:pPr marL="457200" lvl="2" indent="-457200">
              <a:spcBef>
                <a:spcPts val="2000"/>
              </a:spcBef>
              <a:buClr>
                <a:srgbClr val="3769FF"/>
              </a:buClr>
              <a:buFont typeface="+mj-lt"/>
              <a:buAutoNum type="arabicPeriod"/>
            </a:pPr>
            <a:r>
              <a:rPr lang="en-US" sz="2800" b="1" dirty="0"/>
              <a:t>Installing guardrails for volatile markets</a:t>
            </a:r>
          </a:p>
        </p:txBody>
      </p:sp>
    </p:spTree>
    <p:extLst>
      <p:ext uri="{BB962C8B-B14F-4D97-AF65-F5344CB8AC3E}">
        <p14:creationId xmlns:p14="http://schemas.microsoft.com/office/powerpoint/2010/main" val="11196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238665-DF8F-744E-B97C-7F763C1BC3D3}"/>
              </a:ext>
            </a:extLst>
          </p:cNvPr>
          <p:cNvSpPr>
            <a:spLocks noGrp="1"/>
          </p:cNvSpPr>
          <p:nvPr>
            <p:ph type="body" sz="quarter" idx="10"/>
          </p:nvPr>
        </p:nvSpPr>
        <p:spPr>
          <a:xfrm>
            <a:off x="457200" y="1508759"/>
            <a:ext cx="6309360" cy="3510915"/>
          </a:xfrm>
        </p:spPr>
        <p:txBody>
          <a:bodyPr/>
          <a:lstStyle/>
          <a:p>
            <a:pPr>
              <a:spcAft>
                <a:spcPts val="3000"/>
              </a:spcAft>
            </a:pPr>
            <a:r>
              <a:rPr lang="en-US" dirty="0"/>
              <a:t>Installing guardrails </a:t>
            </a:r>
            <a:br>
              <a:rPr lang="en-US" dirty="0"/>
            </a:br>
            <a:r>
              <a:rPr lang="en-US" dirty="0"/>
              <a:t>for volatile markets</a:t>
            </a:r>
          </a:p>
          <a:p>
            <a:pPr marL="274320" indent="-274320">
              <a:buClr>
                <a:srgbClr val="3769FF"/>
              </a:buClr>
              <a:buSzPct val="110000"/>
              <a:buFont typeface="Arial" panose="020B0604020202020204" pitchFamily="34" charset="0"/>
              <a:buChar char="•"/>
            </a:pPr>
            <a:r>
              <a:rPr lang="en-US" sz="2600" cap="none" dirty="0">
                <a:latin typeface="Arial"/>
                <a:cs typeface="Arial"/>
              </a:rPr>
              <a:t>The #1 concern about retirement</a:t>
            </a:r>
          </a:p>
          <a:p>
            <a:pPr marL="274320" indent="-274320">
              <a:buClr>
                <a:srgbClr val="3769FF"/>
              </a:buClr>
              <a:buSzPct val="110000"/>
              <a:buFont typeface="Arial" panose="020B0604020202020204" pitchFamily="34" charset="0"/>
              <a:buChar char="•"/>
            </a:pPr>
            <a:r>
              <a:rPr lang="en-US" sz="2600" cap="none" dirty="0">
                <a:latin typeface="Arial"/>
                <a:cs typeface="Arial"/>
              </a:rPr>
              <a:t>What was Memorable about 1966</a:t>
            </a:r>
          </a:p>
          <a:p>
            <a:pPr marL="274320" indent="-274320">
              <a:buClr>
                <a:srgbClr val="3769FF"/>
              </a:buClr>
              <a:buSzPct val="110000"/>
              <a:buFont typeface="Arial" panose="020B0604020202020204" pitchFamily="34" charset="0"/>
              <a:buChar char="•"/>
            </a:pPr>
            <a:r>
              <a:rPr lang="en-US" sz="2600" cap="none" dirty="0">
                <a:latin typeface="Arial"/>
                <a:cs typeface="Arial"/>
              </a:rPr>
              <a:t>Small adjustments make a big difference</a:t>
            </a:r>
          </a:p>
        </p:txBody>
      </p:sp>
      <p:sp>
        <p:nvSpPr>
          <p:cNvPr id="12" name="Text Placeholder 11">
            <a:extLst>
              <a:ext uri="{FF2B5EF4-FFF2-40B4-BE49-F238E27FC236}">
                <a16:creationId xmlns:a16="http://schemas.microsoft.com/office/drawing/2014/main" id="{954072A9-208F-6DD2-541A-060C6017A773}"/>
              </a:ext>
              <a:ext uri="{C183D7F6-B498-43B3-948B-1728B52AA6E4}">
                <adec:decorative xmlns:adec="http://schemas.microsoft.com/office/drawing/2017/decorative" val="1"/>
              </a:ext>
            </a:extLst>
          </p:cNvPr>
          <p:cNvSpPr>
            <a:spLocks noGrp="1"/>
          </p:cNvSpPr>
          <p:nvPr>
            <p:ph type="body" sz="quarter" idx="26"/>
          </p:nvPr>
        </p:nvSpPr>
        <p:spPr/>
        <p:txBody>
          <a:bodyPr/>
          <a:lstStyle/>
          <a:p>
            <a:endParaRPr lang="en-US"/>
          </a:p>
        </p:txBody>
      </p:sp>
      <p:pic>
        <p:nvPicPr>
          <p:cNvPr id="6" name="Picture Placeholder 5">
            <a:extLst>
              <a:ext uri="{FF2B5EF4-FFF2-40B4-BE49-F238E27FC236}">
                <a16:creationId xmlns:a16="http://schemas.microsoft.com/office/drawing/2014/main" id="{80F60260-7E81-73D9-2F22-8CCB938789D7}"/>
              </a:ext>
              <a:ext uri="{C183D7F6-B498-43B3-948B-1728B52AA6E4}">
                <adec:decorative xmlns:adec="http://schemas.microsoft.com/office/drawing/2017/decorative" val="1"/>
              </a:ext>
            </a:extLst>
          </p:cNvPr>
          <p:cNvPicPr>
            <a:picLocks noGrp="1" noChangeAspect="1"/>
          </p:cNvPicPr>
          <p:nvPr>
            <p:ph type="pic" sz="quarter" idx="27"/>
          </p:nvPr>
        </p:nvPicPr>
        <p:blipFill>
          <a:blip r:embed="rId3"/>
          <a:srcRect l="10769" r="10769"/>
          <a:stretch/>
        </p:blipFill>
        <p:spPr/>
      </p:pic>
    </p:spTree>
    <p:extLst>
      <p:ext uri="{BB962C8B-B14F-4D97-AF65-F5344CB8AC3E}">
        <p14:creationId xmlns:p14="http://schemas.microsoft.com/office/powerpoint/2010/main" val="425021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ED22C9-F893-FAFB-1BFC-52AC61AB3022}"/>
              </a:ext>
            </a:extLst>
          </p:cNvPr>
          <p:cNvSpPr txBox="1">
            <a:spLocks/>
          </p:cNvSpPr>
          <p:nvPr/>
        </p:nvSpPr>
        <p:spPr>
          <a:xfrm>
            <a:off x="1106424" y="1810512"/>
            <a:ext cx="9976104" cy="493776"/>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spcAft>
                <a:spcPts val="1800"/>
              </a:spcAft>
              <a:buNone/>
            </a:pPr>
            <a:r>
              <a:rPr lang="en-US" sz="3200" dirty="0">
                <a:solidFill>
                  <a:srgbClr val="6730E3"/>
                </a:solidFill>
              </a:rPr>
              <a:t>Pre-retirees #1 concern about retirement is…</a:t>
            </a:r>
            <a:endParaRPr lang="en-US" sz="2400" dirty="0">
              <a:solidFill>
                <a:srgbClr val="6730E3"/>
              </a:solidFill>
            </a:endParaRPr>
          </a:p>
        </p:txBody>
      </p:sp>
      <p:sp>
        <p:nvSpPr>
          <p:cNvPr id="7" name="TextBox 6">
            <a:extLst>
              <a:ext uri="{FF2B5EF4-FFF2-40B4-BE49-F238E27FC236}">
                <a16:creationId xmlns:a16="http://schemas.microsoft.com/office/drawing/2014/main" id="{D5493AEA-1B05-3201-CE6B-A07365180C2A}"/>
              </a:ext>
            </a:extLst>
          </p:cNvPr>
          <p:cNvSpPr txBox="1"/>
          <p:nvPr/>
        </p:nvSpPr>
        <p:spPr>
          <a:xfrm>
            <a:off x="1106424" y="2450592"/>
            <a:ext cx="9976104" cy="1123384"/>
          </a:xfrm>
          <a:prstGeom prst="rect">
            <a:avLst/>
          </a:prstGeom>
          <a:solidFill>
            <a:schemeClr val="bg1"/>
          </a:solidFill>
        </p:spPr>
        <p:txBody>
          <a:bodyPr wrap="square" lIns="137160" tIns="0" bIns="0">
            <a:spAutoFit/>
          </a:bodyPr>
          <a:lstStyle/>
          <a:p>
            <a:pPr marL="0" marR="0" lvl="0" indent="0" algn="l" defTabSz="914400" rtl="0" eaLnBrk="1" fontAlgn="auto" latinLnBrk="0" hangingPunct="1">
              <a:lnSpc>
                <a:spcPct val="100000"/>
              </a:lnSpc>
              <a:spcBef>
                <a:spcPts val="24"/>
              </a:spcBef>
              <a:spcAft>
                <a:spcPts val="1800"/>
              </a:spcAft>
              <a:buClrTx/>
              <a:buSzTx/>
              <a:buFontTx/>
              <a:buNone/>
              <a:tabLst/>
              <a:defRPr/>
            </a:pPr>
            <a:r>
              <a:rPr kumimoji="0" lang="en-US" sz="3400" b="1" i="0" u="none" strike="noStrike" kern="1200" cap="none" spc="0" normalizeH="0" baseline="0" noProof="0" dirty="0">
                <a:ln>
                  <a:noFill/>
                </a:ln>
                <a:solidFill>
                  <a:srgbClr val="6730E3"/>
                </a:solidFill>
                <a:effectLst/>
                <a:uLnTx/>
                <a:uFillTx/>
                <a:latin typeface="Arial"/>
                <a:ea typeface="+mn-ea"/>
                <a:cs typeface="+mn-cs"/>
              </a:rPr>
              <a:t>RUNNING OUT OF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730E3"/>
                </a:solidFill>
                <a:effectLst/>
                <a:uLnTx/>
                <a:uFillTx/>
                <a:latin typeface="Arial"/>
                <a:ea typeface="+mn-ea"/>
                <a:cs typeface="+mn-cs"/>
              </a:rPr>
              <a:t> </a:t>
            </a:r>
            <a:r>
              <a:rPr kumimoji="0" lang="en-US" sz="2200" i="0" u="none" strike="noStrike" kern="1200" cap="none" spc="0" normalizeH="0" baseline="0" noProof="0" dirty="0">
                <a:ln>
                  <a:noFill/>
                </a:ln>
                <a:solidFill>
                  <a:srgbClr val="6730E3"/>
                </a:solidFill>
                <a:effectLst/>
                <a:uLnTx/>
                <a:uFillTx/>
                <a:latin typeface="Arial"/>
                <a:ea typeface="+mn-ea"/>
                <a:cs typeface="+mn-cs"/>
              </a:rPr>
              <a:t>– Franklin Templeton RISE Survey</a:t>
            </a:r>
          </a:p>
        </p:txBody>
      </p:sp>
      <p:sp>
        <p:nvSpPr>
          <p:cNvPr id="8" name="Slide Number Placeholder 1">
            <a:extLst>
              <a:ext uri="{FF2B5EF4-FFF2-40B4-BE49-F238E27FC236}">
                <a16:creationId xmlns:a16="http://schemas.microsoft.com/office/drawing/2014/main" id="{F292B2B4-A6A6-A54D-C217-AD8A40DB99F5}"/>
              </a:ext>
              <a:ext uri="{C183D7F6-B498-43B3-948B-1728B52AA6E4}">
                <adec:decorative xmlns:adec="http://schemas.microsoft.com/office/drawing/2017/decorative" val="1"/>
              </a:ext>
            </a:extLst>
          </p:cNvPr>
          <p:cNvSpPr txBox="1">
            <a:spLocks/>
          </p:cNvSpPr>
          <p:nvPr/>
        </p:nvSpPr>
        <p:spPr>
          <a:xfrm>
            <a:off x="11576177" y="6537325"/>
            <a:ext cx="365125" cy="1841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smtClean="0">
                <a:latin typeface="+mj-lt"/>
              </a:rPr>
              <a:pPr/>
              <a:t>5</a:t>
            </a:fld>
            <a:endParaRPr lang="en-US" sz="1000" dirty="0">
              <a:latin typeface="+mj-lt"/>
            </a:endParaRPr>
          </a:p>
        </p:txBody>
      </p:sp>
      <p:sp>
        <p:nvSpPr>
          <p:cNvPr id="5" name="Text Placeholder 3">
            <a:extLst>
              <a:ext uri="{FF2B5EF4-FFF2-40B4-BE49-F238E27FC236}">
                <a16:creationId xmlns:a16="http://schemas.microsoft.com/office/drawing/2014/main" id="{05F131BE-5A82-A88A-C8A4-73F282BC8B48}"/>
              </a:ext>
            </a:extLst>
          </p:cNvPr>
          <p:cNvSpPr txBox="1">
            <a:spLocks/>
          </p:cNvSpPr>
          <p:nvPr/>
        </p:nvSpPr>
        <p:spPr>
          <a:xfrm>
            <a:off x="365760" y="6263640"/>
            <a:ext cx="11274552" cy="461665"/>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000" dirty="0">
                <a:latin typeface="Arial Narrow" panose="020B0606020202030204" pitchFamily="34" charset="0"/>
              </a:rPr>
              <a:t>Source: Franklin Templeton Retirement Income Strategies and Expectations (RISE) Survey. The RISE survey was conducted online among a sample of 2,029 adults 40 years of age and older and weighted by age, gender, geographic region, race, and education. The custom-designed program assigns a weighting factor to the data based on current population statistics from the US Census Bureau and was administered February 17-28, 2022 by ENGINE INSIGHT’s Online CARAVAN</a:t>
            </a:r>
            <a:r>
              <a:rPr lang="en-US" sz="1000" baseline="30000" dirty="0">
                <a:latin typeface="Arial Narrow" panose="020B0606020202030204" pitchFamily="34" charset="0"/>
              </a:rPr>
              <a:t>®</a:t>
            </a:r>
            <a:r>
              <a:rPr lang="en-US" sz="1000" dirty="0">
                <a:latin typeface="Arial Narrow" panose="020B0606020202030204" pitchFamily="34" charset="0"/>
              </a:rPr>
              <a:t>, which is not affiliated with Franklin Templeton.</a:t>
            </a:r>
          </a:p>
        </p:txBody>
      </p:sp>
    </p:spTree>
    <p:extLst>
      <p:ext uri="{BB962C8B-B14F-4D97-AF65-F5344CB8AC3E}">
        <p14:creationId xmlns:p14="http://schemas.microsoft.com/office/powerpoint/2010/main" val="26246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solidFill>
                  <a:schemeClr val="tx1"/>
                </a:solidFill>
              </a:rPr>
              <a:t>From rocket science to retirement income</a:t>
            </a:r>
          </a:p>
        </p:txBody>
      </p:sp>
      <p:sp>
        <p:nvSpPr>
          <p:cNvPr id="2" name="Slide Number Placeholder 1">
            <a:extLst>
              <a:ext uri="{FF2B5EF4-FFF2-40B4-BE49-F238E27FC236}">
                <a16:creationId xmlns:a16="http://schemas.microsoft.com/office/drawing/2014/main" id="{B1083479-C3E7-3C45-8F82-9FA6F43FD6F8}"/>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6</a:t>
            </a:fld>
            <a:endParaRPr lang="en-US" dirty="0"/>
          </a:p>
        </p:txBody>
      </p:sp>
      <p:pic>
        <p:nvPicPr>
          <p:cNvPr id="11" name="Content Placeholder 9" descr="Image of a man looking at a chalkboard with various formulas on it.">
            <a:extLst>
              <a:ext uri="{FF2B5EF4-FFF2-40B4-BE49-F238E27FC236}">
                <a16:creationId xmlns:a16="http://schemas.microsoft.com/office/drawing/2014/main" id="{D07A617A-AD35-8047-A246-4C2B20A9B5BB}"/>
              </a:ext>
            </a:extLst>
          </p:cNvPr>
          <p:cNvPicPr>
            <a:picLocks noGrp="1" noChangeAspect="1"/>
          </p:cNvPicPr>
          <p:nvPr>
            <p:ph sz="quarter" idx="27"/>
          </p:nvPr>
        </p:nvPicPr>
        <p:blipFill>
          <a:blip r:embed="rId3">
            <a:extLst>
              <a:ext uri="{28A0092B-C50C-407E-A947-70E740481C1C}">
                <a14:useLocalDpi xmlns:a14="http://schemas.microsoft.com/office/drawing/2010/main" val="0"/>
              </a:ext>
            </a:extLst>
          </a:blip>
          <a:stretch>
            <a:fillRect/>
          </a:stretch>
        </p:blipFill>
        <p:spPr>
          <a:xfrm>
            <a:off x="794" y="1371603"/>
            <a:ext cx="12187234" cy="4571999"/>
          </a:xfrm>
        </p:spPr>
      </p:pic>
    </p:spTree>
    <p:extLst>
      <p:ext uri="{BB962C8B-B14F-4D97-AF65-F5344CB8AC3E}">
        <p14:creationId xmlns:p14="http://schemas.microsoft.com/office/powerpoint/2010/main" val="6068218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solidFill>
                  <a:schemeClr val="tx1"/>
                </a:solidFill>
              </a:rPr>
              <a:t>What was memorable about 1966</a:t>
            </a:r>
          </a:p>
        </p:txBody>
      </p:sp>
      <p:grpSp>
        <p:nvGrpSpPr>
          <p:cNvPr id="20" name="Group 19" descr="A collage of iconic items released in 1966, including Doritos chips, the Chevrolet Camaro, the original Star Trek television series, and the hit song “I’m a Believer” by The Monkees, highlighting cultural and consumer milestones from that year.">
            <a:extLst>
              <a:ext uri="{FF2B5EF4-FFF2-40B4-BE49-F238E27FC236}">
                <a16:creationId xmlns:a16="http://schemas.microsoft.com/office/drawing/2014/main" id="{1F59DF7C-4F62-3337-F0DB-7029EE1D0D3E}"/>
              </a:ext>
            </a:extLst>
          </p:cNvPr>
          <p:cNvGrpSpPr/>
          <p:nvPr/>
        </p:nvGrpSpPr>
        <p:grpSpPr>
          <a:xfrm>
            <a:off x="912812" y="1463040"/>
            <a:ext cx="8401824" cy="4572000"/>
            <a:chOff x="914400" y="1463040"/>
            <a:chExt cx="8401824" cy="4572000"/>
          </a:xfrm>
        </p:grpSpPr>
        <p:pic>
          <p:nvPicPr>
            <p:cNvPr id="21" name="Picture 20" descr="A Doritos bag from 1968 heralds their &quot;toasted corn taste.&quot;">
              <a:extLst>
                <a:ext uri="{FF2B5EF4-FFF2-40B4-BE49-F238E27FC236}">
                  <a16:creationId xmlns:a16="http://schemas.microsoft.com/office/drawing/2014/main" id="{7964E42B-90DC-B5F6-82D4-523E7C783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64"/>
            <a:stretch/>
          </p:blipFill>
          <p:spPr bwMode="auto">
            <a:xfrm>
              <a:off x="4023361" y="1463040"/>
              <a:ext cx="5292863" cy="4572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B0D6A8AE-027B-E007-412F-9D89EB32A3FF}"/>
                </a:ext>
              </a:extLst>
            </p:cNvPr>
            <p:cNvSpPr txBox="1">
              <a:spLocks/>
            </p:cNvSpPr>
            <p:nvPr/>
          </p:nvSpPr>
          <p:spPr>
            <a:xfrm>
              <a:off x="914400" y="1463040"/>
              <a:ext cx="3108960" cy="61555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Doritos were sold for the first time.</a:t>
              </a:r>
            </a:p>
          </p:txBody>
        </p:sp>
      </p:grpSp>
      <p:grpSp>
        <p:nvGrpSpPr>
          <p:cNvPr id="23" name="Group 22">
            <a:extLst>
              <a:ext uri="{FF2B5EF4-FFF2-40B4-BE49-F238E27FC236}">
                <a16:creationId xmlns:a16="http://schemas.microsoft.com/office/drawing/2014/main" id="{67ED12E8-7EB2-42B2-9856-2FD883846A1F}"/>
              </a:ext>
              <a:ext uri="{C183D7F6-B498-43B3-948B-1728B52AA6E4}">
                <adec:decorative xmlns:adec="http://schemas.microsoft.com/office/drawing/2017/decorative" val="1"/>
              </a:ext>
            </a:extLst>
          </p:cNvPr>
          <p:cNvGrpSpPr/>
          <p:nvPr/>
        </p:nvGrpSpPr>
        <p:grpSpPr>
          <a:xfrm>
            <a:off x="912812" y="1463037"/>
            <a:ext cx="10588712" cy="4572000"/>
            <a:chOff x="914400" y="1463037"/>
            <a:chExt cx="10588712" cy="4572000"/>
          </a:xfrm>
        </p:grpSpPr>
        <p:pic>
          <p:nvPicPr>
            <p:cNvPr id="24" name="Picture 23">
              <a:extLst>
                <a:ext uri="{FF2B5EF4-FFF2-40B4-BE49-F238E27FC236}">
                  <a16:creationId xmlns:a16="http://schemas.microsoft.com/office/drawing/2014/main" id="{0E61F8A9-6041-D658-B92D-9F87A0BAA5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23358" y="1463037"/>
              <a:ext cx="7479754" cy="457200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C3ED4875-4307-1B63-2BA0-98079E5EA709}"/>
                </a:ext>
              </a:extLst>
            </p:cNvPr>
            <p:cNvSpPr txBox="1">
              <a:spLocks/>
            </p:cNvSpPr>
            <p:nvPr/>
          </p:nvSpPr>
          <p:spPr>
            <a:xfrm>
              <a:off x="914400" y="1463040"/>
              <a:ext cx="3108960" cy="61555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Chevy introduced the Camaro.</a:t>
              </a:r>
            </a:p>
          </p:txBody>
        </p:sp>
      </p:grpSp>
      <p:grpSp>
        <p:nvGrpSpPr>
          <p:cNvPr id="26" name="Group 25">
            <a:extLst>
              <a:ext uri="{FF2B5EF4-FFF2-40B4-BE49-F238E27FC236}">
                <a16:creationId xmlns:a16="http://schemas.microsoft.com/office/drawing/2014/main" id="{32A931EB-FF2C-E434-360B-1AD71821A74D}"/>
              </a:ext>
              <a:ext uri="{C183D7F6-B498-43B3-948B-1728B52AA6E4}">
                <adec:decorative xmlns:adec="http://schemas.microsoft.com/office/drawing/2017/decorative" val="1"/>
              </a:ext>
            </a:extLst>
          </p:cNvPr>
          <p:cNvGrpSpPr/>
          <p:nvPr/>
        </p:nvGrpSpPr>
        <p:grpSpPr>
          <a:xfrm>
            <a:off x="912812" y="1463037"/>
            <a:ext cx="6540096" cy="4754880"/>
            <a:chOff x="914400" y="1463037"/>
            <a:chExt cx="6540096" cy="4754880"/>
          </a:xfrm>
        </p:grpSpPr>
        <p:pic>
          <p:nvPicPr>
            <p:cNvPr id="27" name="Picture 26">
              <a:extLst>
                <a:ext uri="{FF2B5EF4-FFF2-40B4-BE49-F238E27FC236}">
                  <a16:creationId xmlns:a16="http://schemas.microsoft.com/office/drawing/2014/main" id="{B27841F2-D9BD-7193-D1B4-8694A9F650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23359" y="1463037"/>
              <a:ext cx="3431137" cy="475488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9A4BB95F-2E51-1CA5-8A64-23F2F8584443}"/>
                </a:ext>
              </a:extLst>
            </p:cNvPr>
            <p:cNvSpPr txBox="1">
              <a:spLocks/>
            </p:cNvSpPr>
            <p:nvPr/>
          </p:nvSpPr>
          <p:spPr>
            <a:xfrm>
              <a:off x="914400" y="1463040"/>
              <a:ext cx="3108960" cy="61555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Star Trek debuted on CBS.</a:t>
              </a:r>
            </a:p>
          </p:txBody>
        </p:sp>
      </p:grpSp>
      <p:grpSp>
        <p:nvGrpSpPr>
          <p:cNvPr id="29" name="Group 28">
            <a:extLst>
              <a:ext uri="{FF2B5EF4-FFF2-40B4-BE49-F238E27FC236}">
                <a16:creationId xmlns:a16="http://schemas.microsoft.com/office/drawing/2014/main" id="{63022ABF-36EF-E333-CBB5-E042C0553B58}"/>
              </a:ext>
              <a:ext uri="{C183D7F6-B498-43B3-948B-1728B52AA6E4}">
                <adec:decorative xmlns:adec="http://schemas.microsoft.com/office/drawing/2017/decorative" val="1"/>
              </a:ext>
            </a:extLst>
          </p:cNvPr>
          <p:cNvGrpSpPr/>
          <p:nvPr/>
        </p:nvGrpSpPr>
        <p:grpSpPr>
          <a:xfrm>
            <a:off x="912812" y="1463040"/>
            <a:ext cx="7907022" cy="4754880"/>
            <a:chOff x="914400" y="1463040"/>
            <a:chExt cx="7907022" cy="4754880"/>
          </a:xfrm>
        </p:grpSpPr>
        <p:pic>
          <p:nvPicPr>
            <p:cNvPr id="30" name="Picture 29">
              <a:extLst>
                <a:ext uri="{FF2B5EF4-FFF2-40B4-BE49-F238E27FC236}">
                  <a16:creationId xmlns:a16="http://schemas.microsoft.com/office/drawing/2014/main" id="{ECE3F2F8-0D9B-3FA8-F1AD-DF5610C4D6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23360" y="1463040"/>
              <a:ext cx="4798062" cy="4754880"/>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2">
              <a:extLst>
                <a:ext uri="{FF2B5EF4-FFF2-40B4-BE49-F238E27FC236}">
                  <a16:creationId xmlns:a16="http://schemas.microsoft.com/office/drawing/2014/main" id="{A996396A-F55D-8922-BF99-D857870A2BA4}"/>
                </a:ext>
              </a:extLst>
            </p:cNvPr>
            <p:cNvSpPr txBox="1">
              <a:spLocks/>
            </p:cNvSpPr>
            <p:nvPr/>
          </p:nvSpPr>
          <p:spPr>
            <a:xfrm>
              <a:off x="914400" y="1463040"/>
              <a:ext cx="3108960" cy="1231106"/>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The year’s </a:t>
              </a:r>
              <a:b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b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#1 hit song was </a:t>
              </a:r>
              <a:b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b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“I’m a Believer,” </a:t>
              </a:r>
              <a:b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b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by the </a:t>
              </a:r>
              <a:r>
                <a:rPr kumimoji="0" lang="en-US" sz="2000" b="1" i="0" u="none" strike="noStrike" kern="1200" cap="all" spc="0" normalizeH="0" baseline="0" noProof="0" dirty="0" err="1">
                  <a:ln>
                    <a:noFill/>
                  </a:ln>
                  <a:solidFill>
                    <a:srgbClr val="00A0DC"/>
                  </a:solidFill>
                  <a:effectLst/>
                  <a:uLnTx/>
                  <a:uFillTx/>
                  <a:latin typeface="Arial" panose="020B0604020202020204" pitchFamily="34" charset="0"/>
                  <a:ea typeface="+mn-ea"/>
                  <a:cs typeface="Arial" panose="020B0604020202020204" pitchFamily="34" charset="0"/>
                </a:rPr>
                <a:t>Monkees</a:t>
              </a:r>
              <a:r>
                <a:rPr kumimoji="0" lang="en-US" sz="2000" b="1" i="0" u="none" strike="noStrike" kern="1200" cap="all"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a:t>
              </a:r>
            </a:p>
          </p:txBody>
        </p:sp>
      </p:grpSp>
      <p:grpSp>
        <p:nvGrpSpPr>
          <p:cNvPr id="32" name="Group 31">
            <a:extLst>
              <a:ext uri="{FF2B5EF4-FFF2-40B4-BE49-F238E27FC236}">
                <a16:creationId xmlns:a16="http://schemas.microsoft.com/office/drawing/2014/main" id="{B2B66DE9-9FD1-9A09-3A57-61F36D47F7A9}"/>
              </a:ext>
              <a:ext uri="{C183D7F6-B498-43B3-948B-1728B52AA6E4}">
                <adec:decorative xmlns:adec="http://schemas.microsoft.com/office/drawing/2017/decorative" val="1"/>
              </a:ext>
            </a:extLst>
          </p:cNvPr>
          <p:cNvGrpSpPr/>
          <p:nvPr/>
        </p:nvGrpSpPr>
        <p:grpSpPr>
          <a:xfrm>
            <a:off x="-1588" y="1280159"/>
            <a:ext cx="12192000" cy="4937760"/>
            <a:chOff x="0" y="1280159"/>
            <a:chExt cx="12192000" cy="4937760"/>
          </a:xfrm>
        </p:grpSpPr>
        <p:sp>
          <p:nvSpPr>
            <p:cNvPr id="33" name="Rectangle 32">
              <a:extLst>
                <a:ext uri="{FF2B5EF4-FFF2-40B4-BE49-F238E27FC236}">
                  <a16:creationId xmlns:a16="http://schemas.microsoft.com/office/drawing/2014/main" id="{850BC4F8-7948-EE36-1E43-DFC13459A27D}"/>
                </a:ext>
              </a:extLst>
            </p:cNvPr>
            <p:cNvSpPr/>
            <p:nvPr/>
          </p:nvSpPr>
          <p:spPr>
            <a:xfrm>
              <a:off x="0" y="1280159"/>
              <a:ext cx="12192000"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CF3F5226-6C15-581C-F9A6-D5AC89D7EB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44000" y="1828800"/>
              <a:ext cx="23067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74E2CA69-6F25-2079-7E6C-18066095D8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277446" y="1828800"/>
              <a:ext cx="164958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83F723D0-FFB0-F428-15DC-A28A038A48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20600" y="1828800"/>
              <a:ext cx="373987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Doritos bag from 1968 heralds their &quot;toasted corn taste.&quot;">
              <a:extLst>
                <a:ext uri="{FF2B5EF4-FFF2-40B4-BE49-F238E27FC236}">
                  <a16:creationId xmlns:a16="http://schemas.microsoft.com/office/drawing/2014/main" id="{42983C8C-7990-4F58-BCDD-8A1A6F944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64"/>
            <a:stretch/>
          </p:blipFill>
          <p:spPr bwMode="auto">
            <a:xfrm>
              <a:off x="457200" y="1828800"/>
              <a:ext cx="2646431" cy="2286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B1083479-C3E7-3C45-8F82-9FA6F43FD6F8}"/>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7</a:t>
            </a:fld>
            <a:endParaRPr lang="en-US" dirty="0"/>
          </a:p>
        </p:txBody>
      </p:sp>
    </p:spTree>
    <p:extLst>
      <p:ext uri="{BB962C8B-B14F-4D97-AF65-F5344CB8AC3E}">
        <p14:creationId xmlns:p14="http://schemas.microsoft.com/office/powerpoint/2010/main" val="395308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xit" presetSubtype="0" fill="hold" nodeType="withEffect">
                                  <p:stCondLst>
                                    <p:cond delay="0"/>
                                  </p:stCondLst>
                                  <p:childTnLst>
                                    <p:animEffect transition="out" filter="fade">
                                      <p:cBhvr>
                                        <p:cTn id="13" dur="250"/>
                                        <p:tgtEl>
                                          <p:spTgt spid="20"/>
                                        </p:tgtEl>
                                      </p:cBhvr>
                                    </p:animEffect>
                                    <p:set>
                                      <p:cBhvr>
                                        <p:cTn id="14" dur="1" fill="hold">
                                          <p:stCondLst>
                                            <p:cond delay="24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childTnLst>
                                </p:cTn>
                              </p:par>
                              <p:par>
                                <p:cTn id="20" presetID="10" presetClass="exit" presetSubtype="0" fill="hold" nodeType="withEffect">
                                  <p:stCondLst>
                                    <p:cond delay="0"/>
                                  </p:stCondLst>
                                  <p:childTnLst>
                                    <p:animEffect transition="out" filter="fade">
                                      <p:cBhvr>
                                        <p:cTn id="21" dur="250"/>
                                        <p:tgtEl>
                                          <p:spTgt spid="23"/>
                                        </p:tgtEl>
                                      </p:cBhvr>
                                    </p:animEffect>
                                    <p:set>
                                      <p:cBhvr>
                                        <p:cTn id="22" dur="1" fill="hold">
                                          <p:stCondLst>
                                            <p:cond delay="24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par>
                                <p:cTn id="28" presetID="10" presetClass="exit" presetSubtype="0" fill="hold" nodeType="withEffect">
                                  <p:stCondLst>
                                    <p:cond delay="0"/>
                                  </p:stCondLst>
                                  <p:childTnLst>
                                    <p:animEffect transition="out" filter="fade">
                                      <p:cBhvr>
                                        <p:cTn id="29" dur="250"/>
                                        <p:tgtEl>
                                          <p:spTgt spid="26"/>
                                        </p:tgtEl>
                                      </p:cBhvr>
                                    </p:animEffect>
                                    <p:set>
                                      <p:cBhvr>
                                        <p:cTn id="30" dur="1" fill="hold">
                                          <p:stCondLst>
                                            <p:cond delay="24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71EEB45-39AD-CB58-3FE2-B0577186572B}"/>
              </a:ext>
              <a:ext uri="{C183D7F6-B498-43B3-948B-1728B52AA6E4}">
                <adec:decorative xmlns:adec="http://schemas.microsoft.com/office/drawing/2017/decorative" val="1"/>
              </a:ext>
            </a:extLst>
          </p:cNvPr>
          <p:cNvGrpSpPr/>
          <p:nvPr/>
        </p:nvGrpSpPr>
        <p:grpSpPr>
          <a:xfrm>
            <a:off x="1321707" y="3593551"/>
            <a:ext cx="731330" cy="1269562"/>
            <a:chOff x="1577340" y="3593592"/>
            <a:chExt cx="731520" cy="1269893"/>
          </a:xfrm>
        </p:grpSpPr>
        <p:sp>
          <p:nvSpPr>
            <p:cNvPr id="34" name="TextBox 33">
              <a:extLst>
                <a:ext uri="{FF2B5EF4-FFF2-40B4-BE49-F238E27FC236}">
                  <a16:creationId xmlns:a16="http://schemas.microsoft.com/office/drawing/2014/main" id="{BFD3C78B-464B-0B72-6C0C-8722202FBFBF}"/>
                </a:ext>
              </a:extLst>
            </p:cNvPr>
            <p:cNvSpPr txBox="1"/>
            <p:nvPr/>
          </p:nvSpPr>
          <p:spPr>
            <a:xfrm>
              <a:off x="1577340" y="4401820"/>
              <a:ext cx="731520" cy="461665"/>
            </a:xfrm>
            <a:prstGeom prst="rect">
              <a:avLst/>
            </a:prstGeom>
            <a:solidFill>
              <a:srgbClr val="BFBFBF"/>
            </a:solidFill>
            <a:ln w="6350">
              <a:solidFill>
                <a:srgbClr val="BFBFBF"/>
              </a:solidFill>
            </a:ln>
          </p:spPr>
          <p:txBody>
            <a:bodyPr wrap="square" tIns="91416" bIns="9141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mn-cs"/>
                </a:rPr>
                <a:t>1966</a:t>
              </a:r>
            </a:p>
          </p:txBody>
        </p:sp>
        <p:cxnSp>
          <p:nvCxnSpPr>
            <p:cNvPr id="35" name="Straight Connector 34">
              <a:extLst>
                <a:ext uri="{FF2B5EF4-FFF2-40B4-BE49-F238E27FC236}">
                  <a16:creationId xmlns:a16="http://schemas.microsoft.com/office/drawing/2014/main" id="{E1290BEA-78FA-895F-AB4C-CA7F61F78ED0}"/>
                </a:ext>
              </a:extLst>
            </p:cNvPr>
            <p:cNvCxnSpPr/>
            <p:nvPr/>
          </p:nvCxnSpPr>
          <p:spPr>
            <a:xfrm>
              <a:off x="1595446" y="3593592"/>
              <a:ext cx="0" cy="914400"/>
            </a:xfrm>
            <a:prstGeom prst="line">
              <a:avLst/>
            </a:prstGeom>
            <a:ln w="38100">
              <a:solidFill>
                <a:srgbClr val="BFBFBF"/>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8B1CFF11-FF87-4951-0295-ECF72B8A216D}"/>
              </a:ext>
              <a:ext uri="{C183D7F6-B498-43B3-948B-1728B52AA6E4}">
                <adec:decorative xmlns:adec="http://schemas.microsoft.com/office/drawing/2017/decorative" val="1"/>
              </a:ext>
            </a:extLst>
          </p:cNvPr>
          <p:cNvSpPr txBox="1"/>
          <p:nvPr/>
        </p:nvSpPr>
        <p:spPr>
          <a:xfrm>
            <a:off x="1330501" y="4401570"/>
            <a:ext cx="1645491" cy="461545"/>
          </a:xfrm>
          <a:prstGeom prst="rect">
            <a:avLst/>
          </a:prstGeom>
          <a:solidFill>
            <a:srgbClr val="BFBFBF"/>
          </a:solidFill>
          <a:ln w="6350">
            <a:noFill/>
          </a:ln>
        </p:spPr>
        <p:txBody>
          <a:bodyPr wrap="square" tIns="91416" bIns="9141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mn-cs"/>
              </a:rPr>
              <a:t>1966: </a:t>
            </a:r>
            <a:r>
              <a:rPr kumimoji="0" lang="en-US" sz="1799" b="1" i="0" u="none" strike="noStrike" kern="1200" cap="none" spc="100" normalizeH="0" baseline="0" noProof="0" dirty="0">
                <a:ln>
                  <a:noFill/>
                </a:ln>
                <a:solidFill>
                  <a:srgbClr val="FF6035"/>
                </a:solidFill>
                <a:effectLst/>
                <a:uLnTx/>
                <a:uFillTx/>
                <a:latin typeface="Arial"/>
                <a:ea typeface="+mn-ea"/>
                <a:cs typeface="+mn-cs"/>
              </a:rPr>
              <a:t>-4</a:t>
            </a:r>
            <a:r>
              <a:rPr kumimoji="0" lang="en-US" sz="1799" b="1" i="0" u="none" strike="noStrike" kern="1200" cap="none" spc="0" normalizeH="0" baseline="0" noProof="0" dirty="0">
                <a:ln>
                  <a:noFill/>
                </a:ln>
                <a:solidFill>
                  <a:srgbClr val="FF6035"/>
                </a:solidFill>
                <a:effectLst/>
                <a:uLnTx/>
                <a:uFillTx/>
                <a:latin typeface="Arial"/>
                <a:ea typeface="+mn-ea"/>
                <a:cs typeface="+mn-cs"/>
              </a:rPr>
              <a:t>.58% </a:t>
            </a:r>
          </a:p>
        </p:txBody>
      </p:sp>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8</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What we can learn from 1966</a:t>
            </a:r>
          </a:p>
        </p:txBody>
      </p:sp>
      <p:sp>
        <p:nvSpPr>
          <p:cNvPr id="30" name="Text Placeholder 3">
            <a:extLst>
              <a:ext uri="{FF2B5EF4-FFF2-40B4-BE49-F238E27FC236}">
                <a16:creationId xmlns:a16="http://schemas.microsoft.com/office/drawing/2014/main" id="{8DE039E1-E37D-63E1-C3E5-1EA06CF14654}"/>
              </a:ext>
            </a:extLst>
          </p:cNvPr>
          <p:cNvSpPr txBox="1">
            <a:spLocks/>
          </p:cNvSpPr>
          <p:nvPr/>
        </p:nvSpPr>
        <p:spPr>
          <a:xfrm>
            <a:off x="458670" y="1097889"/>
            <a:ext cx="10599855"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Annual Account Balance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$1 Million Savings, 60/40 Stock/Bond Allocation, $50K Initial Withdrawal, 3% Annual Increase</a:t>
            </a:r>
          </a:p>
        </p:txBody>
      </p:sp>
      <p:grpSp>
        <p:nvGrpSpPr>
          <p:cNvPr id="4" name="Group 4" descr="Line graph titled &quot;Annual Account Balance&quot; showing account performance from 1966 to 1995 for a $1 million savings account with a 60/40 stock/bond allocation, $50K initial withdrawal, and a 3% annual increase. The graph includes two lines:&#10;&#10;Blue line starting in 1967, showing growth to $2,053,123 by 1995.&#10;Gray line starting in 1966, showing a decline to $0 by 1995.&#10;Key data points include &quot;1967&quot; and &quot;1966: -4.58%,&quot; highlighting the impact of starting year on long-term outcomes.">
            <a:extLst>
              <a:ext uri="{FF2B5EF4-FFF2-40B4-BE49-F238E27FC236}">
                <a16:creationId xmlns:a16="http://schemas.microsoft.com/office/drawing/2014/main" id="{063D606E-C697-AC09-BD0E-8108DE8DDE90}"/>
              </a:ext>
            </a:extLst>
          </p:cNvPr>
          <p:cNvGrpSpPr>
            <a:grpSpLocks noChangeAspect="1"/>
          </p:cNvGrpSpPr>
          <p:nvPr/>
        </p:nvGrpSpPr>
        <p:grpSpPr bwMode="auto">
          <a:xfrm>
            <a:off x="457201" y="1736172"/>
            <a:ext cx="8778875" cy="3659187"/>
            <a:chOff x="1986" y="1353"/>
            <a:chExt cx="5530" cy="2305"/>
          </a:xfrm>
        </p:grpSpPr>
        <p:sp>
          <p:nvSpPr>
            <p:cNvPr id="7" name="AutoShape 3">
              <a:extLst>
                <a:ext uri="{FF2B5EF4-FFF2-40B4-BE49-F238E27FC236}">
                  <a16:creationId xmlns:a16="http://schemas.microsoft.com/office/drawing/2014/main" id="{A0E6A778-68BB-4C16-88C1-433F40C3AC7D}"/>
                </a:ext>
              </a:extLst>
            </p:cNvPr>
            <p:cNvSpPr>
              <a:spLocks noChangeAspect="1" noChangeArrowheads="1" noTextEdit="1"/>
            </p:cNvSpPr>
            <p:nvPr/>
          </p:nvSpPr>
          <p:spPr bwMode="auto">
            <a:xfrm>
              <a:off x="1986" y="1353"/>
              <a:ext cx="5530"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5">
              <a:extLst>
                <a:ext uri="{FF2B5EF4-FFF2-40B4-BE49-F238E27FC236}">
                  <a16:creationId xmlns:a16="http://schemas.microsoft.com/office/drawing/2014/main" id="{A38E1392-E5E0-D135-B38A-E322FD933DE6}"/>
                </a:ext>
              </a:extLst>
            </p:cNvPr>
            <p:cNvSpPr>
              <a:spLocks noEditPoints="1"/>
            </p:cNvSpPr>
            <p:nvPr/>
          </p:nvSpPr>
          <p:spPr bwMode="auto">
            <a:xfrm>
              <a:off x="2541" y="1599"/>
              <a:ext cx="4906" cy="1397"/>
            </a:xfrm>
            <a:custGeom>
              <a:avLst/>
              <a:gdLst>
                <a:gd name="T0" fmla="*/ 0 w 4906"/>
                <a:gd name="T1" fmla="*/ 1397 h 1397"/>
                <a:gd name="T2" fmla="*/ 4906 w 4906"/>
                <a:gd name="T3" fmla="*/ 1397 h 1397"/>
                <a:gd name="T4" fmla="*/ 0 w 4906"/>
                <a:gd name="T5" fmla="*/ 932 h 1397"/>
                <a:gd name="T6" fmla="*/ 4906 w 4906"/>
                <a:gd name="T7" fmla="*/ 932 h 1397"/>
                <a:gd name="T8" fmla="*/ 0 w 4906"/>
                <a:gd name="T9" fmla="*/ 466 h 1397"/>
                <a:gd name="T10" fmla="*/ 4906 w 4906"/>
                <a:gd name="T11" fmla="*/ 466 h 1397"/>
                <a:gd name="T12" fmla="*/ 0 w 4906"/>
                <a:gd name="T13" fmla="*/ 0 h 1397"/>
                <a:gd name="T14" fmla="*/ 4906 w 4906"/>
                <a:gd name="T15" fmla="*/ 0 h 1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6" h="1397">
                  <a:moveTo>
                    <a:pt x="0" y="1397"/>
                  </a:moveTo>
                  <a:lnTo>
                    <a:pt x="4906" y="1397"/>
                  </a:lnTo>
                  <a:moveTo>
                    <a:pt x="0" y="932"/>
                  </a:moveTo>
                  <a:lnTo>
                    <a:pt x="4906" y="932"/>
                  </a:lnTo>
                  <a:moveTo>
                    <a:pt x="0" y="466"/>
                  </a:moveTo>
                  <a:lnTo>
                    <a:pt x="4906" y="466"/>
                  </a:lnTo>
                  <a:moveTo>
                    <a:pt x="0" y="0"/>
                  </a:moveTo>
                  <a:lnTo>
                    <a:pt x="4906" y="0"/>
                  </a:lnTo>
                </a:path>
              </a:pathLst>
            </a:custGeom>
            <a:noFill/>
            <a:ln w="12700" cap="flat">
              <a:solidFill>
                <a:srgbClr val="C9C9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Line 6">
              <a:extLst>
                <a:ext uri="{FF2B5EF4-FFF2-40B4-BE49-F238E27FC236}">
                  <a16:creationId xmlns:a16="http://schemas.microsoft.com/office/drawing/2014/main" id="{E2B21412-079D-B82E-AB84-CA22C90D70B1}"/>
                </a:ext>
              </a:extLst>
            </p:cNvPr>
            <p:cNvSpPr>
              <a:spLocks noChangeShapeType="1"/>
            </p:cNvSpPr>
            <p:nvPr/>
          </p:nvSpPr>
          <p:spPr bwMode="auto">
            <a:xfrm>
              <a:off x="2541" y="3462"/>
              <a:ext cx="4906"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7">
              <a:extLst>
                <a:ext uri="{FF2B5EF4-FFF2-40B4-BE49-F238E27FC236}">
                  <a16:creationId xmlns:a16="http://schemas.microsoft.com/office/drawing/2014/main" id="{7E2F93FA-E5F3-686B-4CAA-80CA81C54259}"/>
                </a:ext>
              </a:extLst>
            </p:cNvPr>
            <p:cNvSpPr>
              <a:spLocks noChangeArrowheads="1"/>
            </p:cNvSpPr>
            <p:nvPr/>
          </p:nvSpPr>
          <p:spPr bwMode="auto">
            <a:xfrm>
              <a:off x="2332" y="3398"/>
              <a:ext cx="13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Rectangle 8">
              <a:extLst>
                <a:ext uri="{FF2B5EF4-FFF2-40B4-BE49-F238E27FC236}">
                  <a16:creationId xmlns:a16="http://schemas.microsoft.com/office/drawing/2014/main" id="{DD95F437-A559-3650-08DB-09F9F1F3A97C}"/>
                </a:ext>
              </a:extLst>
            </p:cNvPr>
            <p:cNvSpPr>
              <a:spLocks noChangeArrowheads="1"/>
            </p:cNvSpPr>
            <p:nvPr/>
          </p:nvSpPr>
          <p:spPr bwMode="auto">
            <a:xfrm>
              <a:off x="2071" y="2932"/>
              <a:ext cx="39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$500,000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9">
              <a:extLst>
                <a:ext uri="{FF2B5EF4-FFF2-40B4-BE49-F238E27FC236}">
                  <a16:creationId xmlns:a16="http://schemas.microsoft.com/office/drawing/2014/main" id="{485D3F10-50E0-3F19-6BA0-761C6EEC1F7F}"/>
                </a:ext>
              </a:extLst>
            </p:cNvPr>
            <p:cNvSpPr>
              <a:spLocks noChangeArrowheads="1"/>
            </p:cNvSpPr>
            <p:nvPr/>
          </p:nvSpPr>
          <p:spPr bwMode="auto">
            <a:xfrm>
              <a:off x="2000" y="2467"/>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0">
              <a:extLst>
                <a:ext uri="{FF2B5EF4-FFF2-40B4-BE49-F238E27FC236}">
                  <a16:creationId xmlns:a16="http://schemas.microsoft.com/office/drawing/2014/main" id="{25358D13-84D8-7599-F81B-030FE1D262F1}"/>
                </a:ext>
              </a:extLst>
            </p:cNvPr>
            <p:cNvSpPr>
              <a:spLocks noChangeArrowheads="1"/>
            </p:cNvSpPr>
            <p:nvPr/>
          </p:nvSpPr>
          <p:spPr bwMode="auto">
            <a:xfrm>
              <a:off x="2000" y="2001"/>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 name="Rectangle 11">
              <a:extLst>
                <a:ext uri="{FF2B5EF4-FFF2-40B4-BE49-F238E27FC236}">
                  <a16:creationId xmlns:a16="http://schemas.microsoft.com/office/drawing/2014/main" id="{CB5E43BB-9BE1-F87F-4D57-CEC61D26A636}"/>
                </a:ext>
              </a:extLst>
            </p:cNvPr>
            <p:cNvSpPr>
              <a:spLocks noChangeArrowheads="1"/>
            </p:cNvSpPr>
            <p:nvPr/>
          </p:nvSpPr>
          <p:spPr bwMode="auto">
            <a:xfrm>
              <a:off x="2000" y="1535"/>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Rectangle 12">
              <a:extLst>
                <a:ext uri="{FF2B5EF4-FFF2-40B4-BE49-F238E27FC236}">
                  <a16:creationId xmlns:a16="http://schemas.microsoft.com/office/drawing/2014/main" id="{F907133B-57DA-A6E9-FAE6-218B41610714}"/>
                </a:ext>
              </a:extLst>
            </p:cNvPr>
            <p:cNvSpPr>
              <a:spLocks noChangeArrowheads="1"/>
            </p:cNvSpPr>
            <p:nvPr/>
          </p:nvSpPr>
          <p:spPr bwMode="auto">
            <a:xfrm>
              <a:off x="2453"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1966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Rectangle 13">
              <a:extLst>
                <a:ext uri="{FF2B5EF4-FFF2-40B4-BE49-F238E27FC236}">
                  <a16:creationId xmlns:a16="http://schemas.microsoft.com/office/drawing/2014/main" id="{7DD16CF4-D2E1-B279-1879-05EA911F071C}"/>
                </a:ext>
              </a:extLst>
            </p:cNvPr>
            <p:cNvSpPr>
              <a:spLocks noChangeArrowheads="1"/>
            </p:cNvSpPr>
            <p:nvPr/>
          </p:nvSpPr>
          <p:spPr bwMode="auto">
            <a:xfrm>
              <a:off x="3257"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1970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14">
              <a:extLst>
                <a:ext uri="{FF2B5EF4-FFF2-40B4-BE49-F238E27FC236}">
                  <a16:creationId xmlns:a16="http://schemas.microsoft.com/office/drawing/2014/main" id="{A7BCEFCB-7FAF-FF77-02AB-F29F709221F2}"/>
                </a:ext>
              </a:extLst>
            </p:cNvPr>
            <p:cNvSpPr>
              <a:spLocks noChangeArrowheads="1"/>
            </p:cNvSpPr>
            <p:nvPr/>
          </p:nvSpPr>
          <p:spPr bwMode="auto">
            <a:xfrm>
              <a:off x="4061"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1975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Rectangle 15">
              <a:extLst>
                <a:ext uri="{FF2B5EF4-FFF2-40B4-BE49-F238E27FC236}">
                  <a16:creationId xmlns:a16="http://schemas.microsoft.com/office/drawing/2014/main" id="{3DAE66A5-B708-1A87-BF05-7CE1CA48C88E}"/>
                </a:ext>
              </a:extLst>
            </p:cNvPr>
            <p:cNvSpPr>
              <a:spLocks noChangeArrowheads="1"/>
            </p:cNvSpPr>
            <p:nvPr/>
          </p:nvSpPr>
          <p:spPr bwMode="auto">
            <a:xfrm>
              <a:off x="4866"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1980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Rectangle 16">
              <a:extLst>
                <a:ext uri="{FF2B5EF4-FFF2-40B4-BE49-F238E27FC236}">
                  <a16:creationId xmlns:a16="http://schemas.microsoft.com/office/drawing/2014/main" id="{4876C3C3-546E-5653-D6F0-A1AFC44553F5}"/>
                </a:ext>
              </a:extLst>
            </p:cNvPr>
            <p:cNvSpPr>
              <a:spLocks noChangeArrowheads="1"/>
            </p:cNvSpPr>
            <p:nvPr/>
          </p:nvSpPr>
          <p:spPr bwMode="auto">
            <a:xfrm>
              <a:off x="5670"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1985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Rectangle 17">
              <a:extLst>
                <a:ext uri="{FF2B5EF4-FFF2-40B4-BE49-F238E27FC236}">
                  <a16:creationId xmlns:a16="http://schemas.microsoft.com/office/drawing/2014/main" id="{59B4C9EB-7BEB-0DCD-6A1C-2A28DE3C2EE4}"/>
                </a:ext>
              </a:extLst>
            </p:cNvPr>
            <p:cNvSpPr>
              <a:spLocks noChangeArrowheads="1"/>
            </p:cNvSpPr>
            <p:nvPr/>
          </p:nvSpPr>
          <p:spPr bwMode="auto">
            <a:xfrm>
              <a:off x="6474"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1990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Rectangle 18">
              <a:extLst>
                <a:ext uri="{FF2B5EF4-FFF2-40B4-BE49-F238E27FC236}">
                  <a16:creationId xmlns:a16="http://schemas.microsoft.com/office/drawing/2014/main" id="{CDECF0B0-4FE1-230F-5CF0-8E269233F7E4}"/>
                </a:ext>
              </a:extLst>
            </p:cNvPr>
            <p:cNvSpPr>
              <a:spLocks noChangeArrowheads="1"/>
            </p:cNvSpPr>
            <p:nvPr/>
          </p:nvSpPr>
          <p:spPr bwMode="auto">
            <a:xfrm>
              <a:off x="7278"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1995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2" name="TextBox 31">
            <a:extLst>
              <a:ext uri="{FF2B5EF4-FFF2-40B4-BE49-F238E27FC236}">
                <a16:creationId xmlns:a16="http://schemas.microsoft.com/office/drawing/2014/main" id="{61B54B8E-5525-3FE2-A3B1-BB3F928AC03A}"/>
              </a:ext>
              <a:ext uri="{C183D7F6-B498-43B3-948B-1728B52AA6E4}">
                <adec:decorative xmlns:adec="http://schemas.microsoft.com/office/drawing/2017/decorative" val="1"/>
              </a:ext>
            </a:extLst>
          </p:cNvPr>
          <p:cNvSpPr txBox="1"/>
          <p:nvPr/>
        </p:nvSpPr>
        <p:spPr>
          <a:xfrm>
            <a:off x="9326042" y="4845954"/>
            <a:ext cx="2495535" cy="430775"/>
          </a:xfrm>
          <a:prstGeom prst="rect">
            <a:avLst/>
          </a:prstGeom>
          <a:noFill/>
          <a:ln w="635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BFBFBF"/>
                </a:solidFill>
                <a:effectLst/>
                <a:uLnTx/>
                <a:uFillTx/>
                <a:latin typeface="Arial"/>
                <a:ea typeface="+mn-ea"/>
                <a:cs typeface="+mn-cs"/>
              </a:rPr>
              <a:t>$0</a:t>
            </a:r>
            <a:endParaRPr kumimoji="0" lang="en-US" sz="1799" b="0" i="0" u="none" strike="noStrike" kern="1200" cap="none" spc="0" normalizeH="0" baseline="0" noProof="0" dirty="0">
              <a:ln>
                <a:noFill/>
              </a:ln>
              <a:solidFill>
                <a:srgbClr val="BFBFBF"/>
              </a:solidFill>
              <a:effectLst/>
              <a:uLnTx/>
              <a:uFillTx/>
              <a:latin typeface="Arial"/>
              <a:ea typeface="+mn-ea"/>
              <a:cs typeface="+mn-cs"/>
            </a:endParaRPr>
          </a:p>
        </p:txBody>
      </p:sp>
      <p:sp>
        <p:nvSpPr>
          <p:cNvPr id="36" name="Freeform 5">
            <a:extLst>
              <a:ext uri="{FF2B5EF4-FFF2-40B4-BE49-F238E27FC236}">
                <a16:creationId xmlns:a16="http://schemas.microsoft.com/office/drawing/2014/main" id="{71C2C72F-F5E2-00A0-7413-9CF64BF6D553}"/>
              </a:ext>
              <a:ext uri="{C183D7F6-B498-43B3-948B-1728B52AA6E4}">
                <adec:decorative xmlns:adec="http://schemas.microsoft.com/office/drawing/2017/decorative" val="1"/>
              </a:ext>
            </a:extLst>
          </p:cNvPr>
          <p:cNvSpPr>
            <a:spLocks/>
          </p:cNvSpPr>
          <p:nvPr/>
        </p:nvSpPr>
        <p:spPr bwMode="auto">
          <a:xfrm>
            <a:off x="1336668" y="3590243"/>
            <a:ext cx="7764463" cy="1479550"/>
          </a:xfrm>
          <a:custGeom>
            <a:avLst/>
            <a:gdLst>
              <a:gd name="T0" fmla="*/ 0 w 4891"/>
              <a:gd name="T1" fmla="*/ 0 h 932"/>
              <a:gd name="T2" fmla="*/ 150 w 4891"/>
              <a:gd name="T3" fmla="*/ 87 h 932"/>
              <a:gd name="T4" fmla="*/ 313 w 4891"/>
              <a:gd name="T5" fmla="*/ 50 h 932"/>
              <a:gd name="T6" fmla="*/ 476 w 4891"/>
              <a:gd name="T7" fmla="*/ 45 h 932"/>
              <a:gd name="T8" fmla="*/ 640 w 4891"/>
              <a:gd name="T9" fmla="*/ 155 h 932"/>
              <a:gd name="T10" fmla="*/ 803 w 4891"/>
              <a:gd name="T11" fmla="*/ 156 h 932"/>
              <a:gd name="T12" fmla="*/ 967 w 4891"/>
              <a:gd name="T13" fmla="*/ 110 h 932"/>
              <a:gd name="T14" fmla="*/ 1131 w 4891"/>
              <a:gd name="T15" fmla="*/ 61 h 932"/>
              <a:gd name="T16" fmla="*/ 1294 w 4891"/>
              <a:gd name="T17" fmla="*/ 194 h 932"/>
              <a:gd name="T18" fmla="*/ 1457 w 4891"/>
              <a:gd name="T19" fmla="*/ 348 h 932"/>
              <a:gd name="T20" fmla="*/ 1621 w 4891"/>
              <a:gd name="T21" fmla="*/ 273 h 932"/>
              <a:gd name="T22" fmla="*/ 1785 w 4891"/>
              <a:gd name="T23" fmla="*/ 210 h 932"/>
              <a:gd name="T24" fmla="*/ 1948 w 4891"/>
              <a:gd name="T25" fmla="*/ 305 h 932"/>
              <a:gd name="T26" fmla="*/ 2112 w 4891"/>
              <a:gd name="T27" fmla="*/ 352 h 932"/>
              <a:gd name="T28" fmla="*/ 2275 w 4891"/>
              <a:gd name="T29" fmla="*/ 365 h 932"/>
              <a:gd name="T30" fmla="*/ 2438 w 4891"/>
              <a:gd name="T31" fmla="*/ 347 h 932"/>
              <a:gd name="T32" fmla="*/ 2603 w 4891"/>
              <a:gd name="T33" fmla="*/ 431 h 932"/>
              <a:gd name="T34" fmla="*/ 2766 w 4891"/>
              <a:gd name="T35" fmla="*/ 382 h 932"/>
              <a:gd name="T36" fmla="*/ 2929 w 4891"/>
              <a:gd name="T37" fmla="*/ 393 h 932"/>
              <a:gd name="T38" fmla="*/ 3093 w 4891"/>
              <a:gd name="T39" fmla="*/ 428 h 932"/>
              <a:gd name="T40" fmla="*/ 3256 w 4891"/>
              <a:gd name="T41" fmla="*/ 376 h 932"/>
              <a:gd name="T42" fmla="*/ 3420 w 4891"/>
              <a:gd name="T43" fmla="*/ 362 h 932"/>
              <a:gd name="T44" fmla="*/ 3584 w 4891"/>
              <a:gd name="T45" fmla="*/ 438 h 932"/>
              <a:gd name="T46" fmla="*/ 3747 w 4891"/>
              <a:gd name="T47" fmla="*/ 472 h 932"/>
              <a:gd name="T48" fmla="*/ 3910 w 4891"/>
              <a:gd name="T49" fmla="*/ 467 h 932"/>
              <a:gd name="T50" fmla="*/ 4073 w 4891"/>
              <a:gd name="T51" fmla="*/ 559 h 932"/>
              <a:gd name="T52" fmla="*/ 4238 w 4891"/>
              <a:gd name="T53" fmla="*/ 585 h 932"/>
              <a:gd name="T54" fmla="*/ 4401 w 4891"/>
              <a:gd name="T55" fmla="*/ 667 h 932"/>
              <a:gd name="T56" fmla="*/ 4564 w 4891"/>
              <a:gd name="T57" fmla="*/ 748 h 932"/>
              <a:gd name="T58" fmla="*/ 4728 w 4891"/>
              <a:gd name="T59" fmla="*/ 857 h 932"/>
              <a:gd name="T60" fmla="*/ 4891 w 4891"/>
              <a:gd name="T6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1" h="932">
                <a:moveTo>
                  <a:pt x="0" y="0"/>
                </a:moveTo>
                <a:lnTo>
                  <a:pt x="150" y="87"/>
                </a:lnTo>
                <a:lnTo>
                  <a:pt x="313" y="50"/>
                </a:lnTo>
                <a:lnTo>
                  <a:pt x="476" y="45"/>
                </a:lnTo>
                <a:lnTo>
                  <a:pt x="640" y="155"/>
                </a:lnTo>
                <a:lnTo>
                  <a:pt x="803" y="156"/>
                </a:lnTo>
                <a:lnTo>
                  <a:pt x="967" y="110"/>
                </a:lnTo>
                <a:lnTo>
                  <a:pt x="1131" y="61"/>
                </a:lnTo>
                <a:lnTo>
                  <a:pt x="1294" y="194"/>
                </a:lnTo>
                <a:lnTo>
                  <a:pt x="1457" y="348"/>
                </a:lnTo>
                <a:lnTo>
                  <a:pt x="1621" y="273"/>
                </a:lnTo>
                <a:lnTo>
                  <a:pt x="1785" y="210"/>
                </a:lnTo>
                <a:lnTo>
                  <a:pt x="1948" y="305"/>
                </a:lnTo>
                <a:lnTo>
                  <a:pt x="2112" y="352"/>
                </a:lnTo>
                <a:lnTo>
                  <a:pt x="2275" y="365"/>
                </a:lnTo>
                <a:lnTo>
                  <a:pt x="2438" y="347"/>
                </a:lnTo>
                <a:lnTo>
                  <a:pt x="2603" y="431"/>
                </a:lnTo>
                <a:lnTo>
                  <a:pt x="2766" y="382"/>
                </a:lnTo>
                <a:lnTo>
                  <a:pt x="2929" y="393"/>
                </a:lnTo>
                <a:lnTo>
                  <a:pt x="3093" y="428"/>
                </a:lnTo>
                <a:lnTo>
                  <a:pt x="3256" y="376"/>
                </a:lnTo>
                <a:lnTo>
                  <a:pt x="3420" y="362"/>
                </a:lnTo>
                <a:lnTo>
                  <a:pt x="3584" y="438"/>
                </a:lnTo>
                <a:lnTo>
                  <a:pt x="3747" y="472"/>
                </a:lnTo>
                <a:lnTo>
                  <a:pt x="3910" y="467"/>
                </a:lnTo>
                <a:lnTo>
                  <a:pt x="4073" y="559"/>
                </a:lnTo>
                <a:lnTo>
                  <a:pt x="4238" y="585"/>
                </a:lnTo>
                <a:lnTo>
                  <a:pt x="4401" y="667"/>
                </a:lnTo>
                <a:lnTo>
                  <a:pt x="4564" y="748"/>
                </a:lnTo>
                <a:lnTo>
                  <a:pt x="4728" y="857"/>
                </a:lnTo>
                <a:lnTo>
                  <a:pt x="4891" y="932"/>
                </a:lnTo>
              </a:path>
            </a:pathLst>
          </a:custGeom>
          <a:noFill/>
          <a:ln w="44450"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6">
            <a:extLst>
              <a:ext uri="{FF2B5EF4-FFF2-40B4-BE49-F238E27FC236}">
                <a16:creationId xmlns:a16="http://schemas.microsoft.com/office/drawing/2014/main" id="{B4F03E7F-82C8-75A7-9D51-882BCDBEAEEE}"/>
              </a:ext>
              <a:ext uri="{C183D7F6-B498-43B3-948B-1728B52AA6E4}">
                <adec:decorative xmlns:adec="http://schemas.microsoft.com/office/drawing/2017/decorative" val="1"/>
              </a:ext>
            </a:extLst>
          </p:cNvPr>
          <p:cNvSpPr>
            <a:spLocks/>
          </p:cNvSpPr>
          <p:nvPr/>
        </p:nvSpPr>
        <p:spPr bwMode="auto">
          <a:xfrm>
            <a:off x="1578764" y="2047248"/>
            <a:ext cx="7527925" cy="1927225"/>
          </a:xfrm>
          <a:custGeom>
            <a:avLst/>
            <a:gdLst>
              <a:gd name="T0" fmla="*/ 0 w 4742"/>
              <a:gd name="T1" fmla="*/ 980 h 1214"/>
              <a:gd name="T2" fmla="*/ 163 w 4742"/>
              <a:gd name="T3" fmla="*/ 932 h 1214"/>
              <a:gd name="T4" fmla="*/ 326 w 4742"/>
              <a:gd name="T5" fmla="*/ 920 h 1214"/>
              <a:gd name="T6" fmla="*/ 490 w 4742"/>
              <a:gd name="T7" fmla="*/ 1036 h 1214"/>
              <a:gd name="T8" fmla="*/ 654 w 4742"/>
              <a:gd name="T9" fmla="*/ 1028 h 1214"/>
              <a:gd name="T10" fmla="*/ 817 w 4742"/>
              <a:gd name="T11" fmla="*/ 965 h 1214"/>
              <a:gd name="T12" fmla="*/ 981 w 4742"/>
              <a:gd name="T13" fmla="*/ 897 h 1214"/>
              <a:gd name="T14" fmla="*/ 1144 w 4742"/>
              <a:gd name="T15" fmla="*/ 1042 h 1214"/>
              <a:gd name="T16" fmla="*/ 1308 w 4742"/>
              <a:gd name="T17" fmla="*/ 1214 h 1214"/>
              <a:gd name="T18" fmla="*/ 1472 w 4742"/>
              <a:gd name="T19" fmla="*/ 1106 h 1214"/>
              <a:gd name="T20" fmla="*/ 1635 w 4742"/>
              <a:gd name="T21" fmla="*/ 1010 h 1214"/>
              <a:gd name="T22" fmla="*/ 1798 w 4742"/>
              <a:gd name="T23" fmla="*/ 1111 h 1214"/>
              <a:gd name="T24" fmla="*/ 1962 w 4742"/>
              <a:gd name="T25" fmla="*/ 1150 h 1214"/>
              <a:gd name="T26" fmla="*/ 2126 w 4742"/>
              <a:gd name="T27" fmla="*/ 1142 h 1214"/>
              <a:gd name="T28" fmla="*/ 2289 w 4742"/>
              <a:gd name="T29" fmla="*/ 1085 h 1214"/>
              <a:gd name="T30" fmla="*/ 2453 w 4742"/>
              <a:gd name="T31" fmla="*/ 1172 h 1214"/>
              <a:gd name="T32" fmla="*/ 2616 w 4742"/>
              <a:gd name="T33" fmla="*/ 1050 h 1214"/>
              <a:gd name="T34" fmla="*/ 2780 w 4742"/>
              <a:gd name="T35" fmla="*/ 1017 h 1214"/>
              <a:gd name="T36" fmla="*/ 2944 w 4742"/>
              <a:gd name="T37" fmla="*/ 1012 h 1214"/>
              <a:gd name="T38" fmla="*/ 3107 w 4742"/>
              <a:gd name="T39" fmla="*/ 833 h 1214"/>
              <a:gd name="T40" fmla="*/ 3270 w 4742"/>
              <a:gd name="T41" fmla="*/ 706 h 1214"/>
              <a:gd name="T42" fmla="*/ 3434 w 4742"/>
              <a:gd name="T43" fmla="*/ 767 h 1214"/>
              <a:gd name="T44" fmla="*/ 3598 w 4742"/>
              <a:gd name="T45" fmla="*/ 707 h 1214"/>
              <a:gd name="T46" fmla="*/ 3761 w 4742"/>
              <a:gd name="T47" fmla="*/ 503 h 1214"/>
              <a:gd name="T48" fmla="*/ 3924 w 4742"/>
              <a:gd name="T49" fmla="*/ 587 h 1214"/>
              <a:gd name="T50" fmla="*/ 4088 w 4742"/>
              <a:gd name="T51" fmla="*/ 362 h 1214"/>
              <a:gd name="T52" fmla="*/ 4252 w 4742"/>
              <a:gd name="T53" fmla="*/ 346 h 1214"/>
              <a:gd name="T54" fmla="*/ 4415 w 4742"/>
              <a:gd name="T55" fmla="*/ 251 h 1214"/>
              <a:gd name="T56" fmla="*/ 4579 w 4742"/>
              <a:gd name="T57" fmla="*/ 391 h 1214"/>
              <a:gd name="T58" fmla="*/ 4742 w 4742"/>
              <a:gd name="T59"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42" h="1214">
                <a:moveTo>
                  <a:pt x="0" y="980"/>
                </a:moveTo>
                <a:lnTo>
                  <a:pt x="163" y="932"/>
                </a:lnTo>
                <a:lnTo>
                  <a:pt x="326" y="920"/>
                </a:lnTo>
                <a:lnTo>
                  <a:pt x="490" y="1036"/>
                </a:lnTo>
                <a:lnTo>
                  <a:pt x="654" y="1028"/>
                </a:lnTo>
                <a:lnTo>
                  <a:pt x="817" y="965"/>
                </a:lnTo>
                <a:lnTo>
                  <a:pt x="981" y="897"/>
                </a:lnTo>
                <a:lnTo>
                  <a:pt x="1144" y="1042"/>
                </a:lnTo>
                <a:lnTo>
                  <a:pt x="1308" y="1214"/>
                </a:lnTo>
                <a:lnTo>
                  <a:pt x="1472" y="1106"/>
                </a:lnTo>
                <a:lnTo>
                  <a:pt x="1635" y="1010"/>
                </a:lnTo>
                <a:lnTo>
                  <a:pt x="1798" y="1111"/>
                </a:lnTo>
                <a:lnTo>
                  <a:pt x="1962" y="1150"/>
                </a:lnTo>
                <a:lnTo>
                  <a:pt x="2126" y="1142"/>
                </a:lnTo>
                <a:lnTo>
                  <a:pt x="2289" y="1085"/>
                </a:lnTo>
                <a:lnTo>
                  <a:pt x="2453" y="1172"/>
                </a:lnTo>
                <a:lnTo>
                  <a:pt x="2616" y="1050"/>
                </a:lnTo>
                <a:lnTo>
                  <a:pt x="2780" y="1017"/>
                </a:lnTo>
                <a:lnTo>
                  <a:pt x="2944" y="1012"/>
                </a:lnTo>
                <a:lnTo>
                  <a:pt x="3107" y="833"/>
                </a:lnTo>
                <a:lnTo>
                  <a:pt x="3270" y="706"/>
                </a:lnTo>
                <a:lnTo>
                  <a:pt x="3434" y="767"/>
                </a:lnTo>
                <a:lnTo>
                  <a:pt x="3598" y="707"/>
                </a:lnTo>
                <a:lnTo>
                  <a:pt x="3761" y="503"/>
                </a:lnTo>
                <a:lnTo>
                  <a:pt x="3924" y="587"/>
                </a:lnTo>
                <a:lnTo>
                  <a:pt x="4088" y="362"/>
                </a:lnTo>
                <a:lnTo>
                  <a:pt x="4252" y="346"/>
                </a:lnTo>
                <a:lnTo>
                  <a:pt x="4415" y="251"/>
                </a:lnTo>
                <a:lnTo>
                  <a:pt x="4579" y="391"/>
                </a:lnTo>
                <a:lnTo>
                  <a:pt x="4742" y="0"/>
                </a:lnTo>
              </a:path>
            </a:pathLst>
          </a:custGeom>
          <a:noFill/>
          <a:ln w="44450" cap="rnd">
            <a:solidFill>
              <a:srgbClr val="376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TextBox 37">
            <a:extLst>
              <a:ext uri="{FF2B5EF4-FFF2-40B4-BE49-F238E27FC236}">
                <a16:creationId xmlns:a16="http://schemas.microsoft.com/office/drawing/2014/main" id="{F2A72841-4B6B-9ECA-CCFE-16527EBF0352}"/>
              </a:ext>
              <a:ext uri="{C183D7F6-B498-43B3-948B-1728B52AA6E4}">
                <adec:decorative xmlns:adec="http://schemas.microsoft.com/office/drawing/2017/decorative" val="1"/>
              </a:ext>
            </a:extLst>
          </p:cNvPr>
          <p:cNvSpPr txBox="1"/>
          <p:nvPr/>
        </p:nvSpPr>
        <p:spPr>
          <a:xfrm>
            <a:off x="9326042" y="1829217"/>
            <a:ext cx="2495535" cy="400006"/>
          </a:xfrm>
          <a:prstGeom prst="rect">
            <a:avLst/>
          </a:prstGeom>
          <a:noFill/>
          <a:ln w="635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99" b="1" i="0" u="none" strike="noStrike" kern="1200" cap="none" spc="0" normalizeH="0" baseline="0" noProof="0" dirty="0">
                <a:ln>
                  <a:noFill/>
                </a:ln>
                <a:solidFill>
                  <a:srgbClr val="3769FF"/>
                </a:solidFill>
                <a:effectLst/>
                <a:uLnTx/>
                <a:uFillTx/>
                <a:latin typeface="Arial"/>
                <a:ea typeface="+mn-ea"/>
                <a:cs typeface="+mn-cs"/>
              </a:rPr>
              <a:t>$2,053,123</a:t>
            </a:r>
            <a:endParaRPr kumimoji="0" lang="en-US" sz="1799" b="0" i="0" u="none" strike="noStrike" kern="1200" cap="none" spc="0" normalizeH="0" baseline="0" noProof="0" dirty="0">
              <a:ln>
                <a:noFill/>
              </a:ln>
              <a:solidFill>
                <a:srgbClr val="3769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F8F50933-99AE-0296-835A-5D7A27EAD2D3}"/>
              </a:ext>
              <a:ext uri="{C183D7F6-B498-43B3-948B-1728B52AA6E4}">
                <adec:decorative xmlns:adec="http://schemas.microsoft.com/office/drawing/2017/decorative" val="1"/>
              </a:ext>
            </a:extLst>
          </p:cNvPr>
          <p:cNvGrpSpPr/>
          <p:nvPr/>
        </p:nvGrpSpPr>
        <p:grpSpPr>
          <a:xfrm>
            <a:off x="1564804" y="2658931"/>
            <a:ext cx="731330" cy="950870"/>
            <a:chOff x="1568548" y="2658730"/>
            <a:chExt cx="731520" cy="951118"/>
          </a:xfrm>
        </p:grpSpPr>
        <p:sp>
          <p:nvSpPr>
            <p:cNvPr id="40" name="TextBox 39">
              <a:extLst>
                <a:ext uri="{FF2B5EF4-FFF2-40B4-BE49-F238E27FC236}">
                  <a16:creationId xmlns:a16="http://schemas.microsoft.com/office/drawing/2014/main" id="{8A04DE7B-C1B5-0E66-D434-ED69062DAF8F}"/>
                </a:ext>
              </a:extLst>
            </p:cNvPr>
            <p:cNvSpPr txBox="1"/>
            <p:nvPr/>
          </p:nvSpPr>
          <p:spPr>
            <a:xfrm>
              <a:off x="1568548" y="2658730"/>
              <a:ext cx="731520" cy="461665"/>
            </a:xfrm>
            <a:prstGeom prst="rect">
              <a:avLst/>
            </a:prstGeom>
            <a:solidFill>
              <a:srgbClr val="3769FF"/>
            </a:solidFill>
            <a:ln w="6350">
              <a:solidFill>
                <a:srgbClr val="3769FF"/>
              </a:solidFill>
            </a:ln>
          </p:spPr>
          <p:txBody>
            <a:bodyPr wrap="square" tIns="91416" bIns="914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mn-cs"/>
                </a:rPr>
                <a:t>1967</a:t>
              </a:r>
            </a:p>
          </p:txBody>
        </p:sp>
        <p:cxnSp>
          <p:nvCxnSpPr>
            <p:cNvPr id="41" name="Straight Connector 40">
              <a:extLst>
                <a:ext uri="{FF2B5EF4-FFF2-40B4-BE49-F238E27FC236}">
                  <a16:creationId xmlns:a16="http://schemas.microsoft.com/office/drawing/2014/main" id="{74C0E93F-421A-3A44-10EC-E218FD347329}"/>
                </a:ext>
              </a:extLst>
            </p:cNvPr>
            <p:cNvCxnSpPr>
              <a:cxnSpLocks/>
            </p:cNvCxnSpPr>
            <p:nvPr/>
          </p:nvCxnSpPr>
          <p:spPr>
            <a:xfrm>
              <a:off x="1588119" y="2860040"/>
              <a:ext cx="0" cy="749808"/>
            </a:xfrm>
            <a:prstGeom prst="line">
              <a:avLst/>
            </a:prstGeom>
            <a:ln w="38100">
              <a:solidFill>
                <a:srgbClr val="3769FF"/>
              </a:solidFill>
            </a:ln>
          </p:spPr>
          <p:style>
            <a:lnRef idx="1">
              <a:schemeClr val="accent1"/>
            </a:lnRef>
            <a:fillRef idx="0">
              <a:schemeClr val="accent1"/>
            </a:fillRef>
            <a:effectRef idx="0">
              <a:schemeClr val="accent1"/>
            </a:effectRef>
            <a:fontRef idx="minor">
              <a:schemeClr val="tx1"/>
            </a:fontRef>
          </p:style>
        </p:cxnSp>
      </p:grpSp>
      <p:sp>
        <p:nvSpPr>
          <p:cNvPr id="31" name="Text Placeholder 4">
            <a:extLst>
              <a:ext uri="{FF2B5EF4-FFF2-40B4-BE49-F238E27FC236}">
                <a16:creationId xmlns:a16="http://schemas.microsoft.com/office/drawing/2014/main" id="{5ED8BE07-53BF-E3D3-9766-EFA288FC5CE9}"/>
              </a:ext>
            </a:extLst>
          </p:cNvPr>
          <p:cNvSpPr>
            <a:spLocks noGrp="1"/>
          </p:cNvSpPr>
          <p:nvPr>
            <p:ph type="body" sz="quarter" idx="26"/>
          </p:nvPr>
        </p:nvSpPr>
        <p:spPr>
          <a:xfrm>
            <a:off x="458667" y="5609384"/>
            <a:ext cx="11271616" cy="882063"/>
          </a:xfrm>
        </p:spPr>
        <p:txBody>
          <a:bodyPr/>
          <a:lstStyle/>
          <a:p>
            <a:pPr lvl="2"/>
            <a:r>
              <a:rPr lang="en-US" dirty="0"/>
              <a:t>This chart is for illustrative purposes only and does not reflect the performance of any Franklin Templeton fund.</a:t>
            </a:r>
          </a:p>
          <a:p>
            <a:pPr lvl="2"/>
            <a:r>
              <a:rPr lang="en-US" dirty="0"/>
              <a:t>Past performance does not guarantee future results.</a:t>
            </a:r>
          </a:p>
          <a:p>
            <a:r>
              <a:rPr lang="en-US" dirty="0"/>
              <a:t>Source: © 2024 Morningstar, Inc. Assumes an initial $1 million investment into a 60% stock/40% bond portfolio on 12/31/1965 and 12/31/1966, rebalanced annually. Withdrawals start at $50,000, are increased 3% annually and are taken at the beginning of each year. Stocks and bonds are represented by the Ibbotson S&amp;P 500 Index and the Ibbotson US Long-Term Government Index, respectively. Indexes are unmanaged and one cannot invest directly in an index. They do not reflect any fees, expenses or sales charges.</a:t>
            </a:r>
          </a:p>
        </p:txBody>
      </p:sp>
    </p:spTree>
    <p:extLst>
      <p:ext uri="{BB962C8B-B14F-4D97-AF65-F5344CB8AC3E}">
        <p14:creationId xmlns:p14="http://schemas.microsoft.com/office/powerpoint/2010/main" val="8872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50"/>
                                        <p:tgtEl>
                                          <p:spTgt spid="3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2" grpId="0"/>
      <p:bldP spid="36"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What we can learn from 1966</a:t>
            </a:r>
          </a:p>
        </p:txBody>
      </p:sp>
      <p:sp>
        <p:nvSpPr>
          <p:cNvPr id="30" name="Text Placeholder 3">
            <a:extLst>
              <a:ext uri="{FF2B5EF4-FFF2-40B4-BE49-F238E27FC236}">
                <a16:creationId xmlns:a16="http://schemas.microsoft.com/office/drawing/2014/main" id="{8DE039E1-E37D-63E1-C3E5-1EA06CF14654}"/>
              </a:ext>
            </a:extLst>
          </p:cNvPr>
          <p:cNvSpPr txBox="1">
            <a:spLocks/>
          </p:cNvSpPr>
          <p:nvPr/>
        </p:nvSpPr>
        <p:spPr>
          <a:xfrm>
            <a:off x="458670" y="1097889"/>
            <a:ext cx="10599855"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Annual Account Balance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$1 Million Savings, 60/40 Stock/Bond Allocation, $50K Initial Withdrawal, 3% Annual Increase</a:t>
            </a:r>
          </a:p>
        </p:txBody>
      </p:sp>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9</a:t>
            </a:fld>
            <a:endParaRPr lang="en-US" dirty="0"/>
          </a:p>
        </p:txBody>
      </p:sp>
      <p:sp>
        <p:nvSpPr>
          <p:cNvPr id="28" name="Slide Number Placeholder 1">
            <a:extLst>
              <a:ext uri="{FF2B5EF4-FFF2-40B4-BE49-F238E27FC236}">
                <a16:creationId xmlns:a16="http://schemas.microsoft.com/office/drawing/2014/main" id="{AD430154-3473-B563-6DEA-D856314F813C}"/>
              </a:ext>
              <a:ext uri="{C183D7F6-B498-43B3-948B-1728B52AA6E4}">
                <adec:decorative xmlns:adec="http://schemas.microsoft.com/office/drawing/2017/decorative" val="1"/>
              </a:ext>
            </a:extLst>
          </p:cNvPr>
          <p:cNvSpPr txBox="1">
            <a:spLocks/>
          </p:cNvSpPr>
          <p:nvPr/>
        </p:nvSpPr>
        <p:spPr>
          <a:xfrm>
            <a:off x="11366627" y="6537325"/>
            <a:ext cx="365125" cy="18415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E4CCE-E124-4EEF-808B-DF88997C2318}" type="slidenum">
              <a:rPr lang="en-US" smtClean="0">
                <a:solidFill>
                  <a:srgbClr val="000000"/>
                </a:solidFill>
              </a:rPr>
              <a:pPr>
                <a:defRPr/>
              </a:pPr>
              <a:t>9</a:t>
            </a:fld>
            <a:endParaRPr lang="en-US" dirty="0">
              <a:solidFill>
                <a:srgbClr val="000000"/>
              </a:solidFill>
            </a:endParaRPr>
          </a:p>
        </p:txBody>
      </p:sp>
      <p:grpSp>
        <p:nvGrpSpPr>
          <p:cNvPr id="6" name="Group 4" descr="Line graph titled &quot;Annual Account Balance&quot; comparing two withdrawal strategies from 1966 to 1995 for a $1 million savings account with a 60/40 stock/bond allocation, $50K initial withdrawal, and a 3% annual increase.&#10;&#10;Blue line represents the &quot;Guardrail Approach,&quot; which avoids increasing withdrawals after negative market years and ends with a balance of $1,606,858 in 1995.&#10;Gray line represents a strategy with consistent 3% annual withdrawal increases, ending with a $0 balance in 1995.">
            <a:extLst>
              <a:ext uri="{FF2B5EF4-FFF2-40B4-BE49-F238E27FC236}">
                <a16:creationId xmlns:a16="http://schemas.microsoft.com/office/drawing/2014/main" id="{41D668E5-C570-B8FA-944C-2165EE95AF7E}"/>
              </a:ext>
              <a:ext uri="{C183D7F6-B498-43B3-948B-1728B52AA6E4}">
                <adec:decorative xmlns:adec="http://schemas.microsoft.com/office/drawing/2017/decorative" val="0"/>
              </a:ext>
            </a:extLst>
          </p:cNvPr>
          <p:cNvGrpSpPr>
            <a:grpSpLocks noChangeAspect="1"/>
          </p:cNvGrpSpPr>
          <p:nvPr/>
        </p:nvGrpSpPr>
        <p:grpSpPr bwMode="auto">
          <a:xfrm>
            <a:off x="457201" y="1736172"/>
            <a:ext cx="8778875" cy="3659187"/>
            <a:chOff x="1986" y="1353"/>
            <a:chExt cx="5530" cy="2305"/>
          </a:xfrm>
        </p:grpSpPr>
        <p:sp>
          <p:nvSpPr>
            <p:cNvPr id="8" name="AutoShape 3">
              <a:extLst>
                <a:ext uri="{FF2B5EF4-FFF2-40B4-BE49-F238E27FC236}">
                  <a16:creationId xmlns:a16="http://schemas.microsoft.com/office/drawing/2014/main" id="{42FF76B6-BB55-4146-C4C1-3538D8E34A65}"/>
                </a:ext>
              </a:extLst>
            </p:cNvPr>
            <p:cNvSpPr>
              <a:spLocks noChangeAspect="1" noChangeArrowheads="1" noTextEdit="1"/>
            </p:cNvSpPr>
            <p:nvPr/>
          </p:nvSpPr>
          <p:spPr bwMode="auto">
            <a:xfrm>
              <a:off x="1986" y="1353"/>
              <a:ext cx="5530"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5">
              <a:extLst>
                <a:ext uri="{FF2B5EF4-FFF2-40B4-BE49-F238E27FC236}">
                  <a16:creationId xmlns:a16="http://schemas.microsoft.com/office/drawing/2014/main" id="{A4693E4C-F7E6-B407-D8C3-5022A78FC0B7}"/>
                </a:ext>
              </a:extLst>
            </p:cNvPr>
            <p:cNvSpPr>
              <a:spLocks noEditPoints="1"/>
            </p:cNvSpPr>
            <p:nvPr/>
          </p:nvSpPr>
          <p:spPr bwMode="auto">
            <a:xfrm>
              <a:off x="2541" y="1599"/>
              <a:ext cx="4906" cy="1397"/>
            </a:xfrm>
            <a:custGeom>
              <a:avLst/>
              <a:gdLst>
                <a:gd name="T0" fmla="*/ 0 w 4906"/>
                <a:gd name="T1" fmla="*/ 1397 h 1397"/>
                <a:gd name="T2" fmla="*/ 4906 w 4906"/>
                <a:gd name="T3" fmla="*/ 1397 h 1397"/>
                <a:gd name="T4" fmla="*/ 0 w 4906"/>
                <a:gd name="T5" fmla="*/ 932 h 1397"/>
                <a:gd name="T6" fmla="*/ 4906 w 4906"/>
                <a:gd name="T7" fmla="*/ 932 h 1397"/>
                <a:gd name="T8" fmla="*/ 0 w 4906"/>
                <a:gd name="T9" fmla="*/ 466 h 1397"/>
                <a:gd name="T10" fmla="*/ 4906 w 4906"/>
                <a:gd name="T11" fmla="*/ 466 h 1397"/>
                <a:gd name="T12" fmla="*/ 0 w 4906"/>
                <a:gd name="T13" fmla="*/ 0 h 1397"/>
                <a:gd name="T14" fmla="*/ 4906 w 4906"/>
                <a:gd name="T15" fmla="*/ 0 h 1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6" h="1397">
                  <a:moveTo>
                    <a:pt x="0" y="1397"/>
                  </a:moveTo>
                  <a:lnTo>
                    <a:pt x="4906" y="1397"/>
                  </a:lnTo>
                  <a:moveTo>
                    <a:pt x="0" y="932"/>
                  </a:moveTo>
                  <a:lnTo>
                    <a:pt x="4906" y="932"/>
                  </a:lnTo>
                  <a:moveTo>
                    <a:pt x="0" y="466"/>
                  </a:moveTo>
                  <a:lnTo>
                    <a:pt x="4906" y="466"/>
                  </a:lnTo>
                  <a:moveTo>
                    <a:pt x="0" y="0"/>
                  </a:moveTo>
                  <a:lnTo>
                    <a:pt x="4906" y="0"/>
                  </a:lnTo>
                </a:path>
              </a:pathLst>
            </a:custGeom>
            <a:noFill/>
            <a:ln w="12700" cap="flat">
              <a:solidFill>
                <a:srgbClr val="C9C9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6">
              <a:extLst>
                <a:ext uri="{FF2B5EF4-FFF2-40B4-BE49-F238E27FC236}">
                  <a16:creationId xmlns:a16="http://schemas.microsoft.com/office/drawing/2014/main" id="{C000522C-223F-1E19-BE2C-59C62D16E763}"/>
                </a:ext>
              </a:extLst>
            </p:cNvPr>
            <p:cNvSpPr>
              <a:spLocks noChangeShapeType="1"/>
            </p:cNvSpPr>
            <p:nvPr/>
          </p:nvSpPr>
          <p:spPr bwMode="auto">
            <a:xfrm>
              <a:off x="2541" y="3462"/>
              <a:ext cx="4906"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7">
              <a:extLst>
                <a:ext uri="{FF2B5EF4-FFF2-40B4-BE49-F238E27FC236}">
                  <a16:creationId xmlns:a16="http://schemas.microsoft.com/office/drawing/2014/main" id="{6D6C7782-9DE0-93BA-D88C-9E3D05FC642F}"/>
                </a:ext>
              </a:extLst>
            </p:cNvPr>
            <p:cNvSpPr>
              <a:spLocks noChangeArrowheads="1"/>
            </p:cNvSpPr>
            <p:nvPr/>
          </p:nvSpPr>
          <p:spPr bwMode="auto">
            <a:xfrm>
              <a:off x="2332" y="3398"/>
              <a:ext cx="13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2E9B366E-A137-2AD4-A4AE-09399EA3AA19}"/>
                </a:ext>
              </a:extLst>
            </p:cNvPr>
            <p:cNvSpPr>
              <a:spLocks noChangeArrowheads="1"/>
            </p:cNvSpPr>
            <p:nvPr/>
          </p:nvSpPr>
          <p:spPr bwMode="auto">
            <a:xfrm>
              <a:off x="2071" y="2932"/>
              <a:ext cx="39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$500,000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Rectangle 9">
              <a:extLst>
                <a:ext uri="{FF2B5EF4-FFF2-40B4-BE49-F238E27FC236}">
                  <a16:creationId xmlns:a16="http://schemas.microsoft.com/office/drawing/2014/main" id="{9EB27DBD-A3A0-3567-CCF2-00FDEAA121C9}"/>
                </a:ext>
              </a:extLst>
            </p:cNvPr>
            <p:cNvSpPr>
              <a:spLocks noChangeArrowheads="1"/>
            </p:cNvSpPr>
            <p:nvPr/>
          </p:nvSpPr>
          <p:spPr bwMode="auto">
            <a:xfrm>
              <a:off x="2000" y="2467"/>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Rectangle 10">
              <a:extLst>
                <a:ext uri="{FF2B5EF4-FFF2-40B4-BE49-F238E27FC236}">
                  <a16:creationId xmlns:a16="http://schemas.microsoft.com/office/drawing/2014/main" id="{214E90EA-DB99-A6BF-A698-E3ABE97977F2}"/>
                </a:ext>
              </a:extLst>
            </p:cNvPr>
            <p:cNvSpPr>
              <a:spLocks noChangeArrowheads="1"/>
            </p:cNvSpPr>
            <p:nvPr/>
          </p:nvSpPr>
          <p:spPr bwMode="auto">
            <a:xfrm>
              <a:off x="2000" y="2001"/>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3" name="Rectangle 11">
              <a:extLst>
                <a:ext uri="{FF2B5EF4-FFF2-40B4-BE49-F238E27FC236}">
                  <a16:creationId xmlns:a16="http://schemas.microsoft.com/office/drawing/2014/main" id="{5B216341-A1CB-DA4D-9681-546C2EA43E10}"/>
                </a:ext>
              </a:extLst>
            </p:cNvPr>
            <p:cNvSpPr>
              <a:spLocks noChangeArrowheads="1"/>
            </p:cNvSpPr>
            <p:nvPr/>
          </p:nvSpPr>
          <p:spPr bwMode="auto">
            <a:xfrm>
              <a:off x="2000" y="1535"/>
              <a:ext cx="4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$2,000,000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4" name="Rectangle 12">
              <a:extLst>
                <a:ext uri="{FF2B5EF4-FFF2-40B4-BE49-F238E27FC236}">
                  <a16:creationId xmlns:a16="http://schemas.microsoft.com/office/drawing/2014/main" id="{0F15F59C-59DC-408F-860C-C2AAD8CF4C62}"/>
                </a:ext>
              </a:extLst>
            </p:cNvPr>
            <p:cNvSpPr>
              <a:spLocks noChangeArrowheads="1"/>
            </p:cNvSpPr>
            <p:nvPr/>
          </p:nvSpPr>
          <p:spPr bwMode="auto">
            <a:xfrm>
              <a:off x="2453"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1966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Rectangle 13">
              <a:extLst>
                <a:ext uri="{FF2B5EF4-FFF2-40B4-BE49-F238E27FC236}">
                  <a16:creationId xmlns:a16="http://schemas.microsoft.com/office/drawing/2014/main" id="{277A65F3-33F8-FE1E-4775-144F5D3B3375}"/>
                </a:ext>
              </a:extLst>
            </p:cNvPr>
            <p:cNvSpPr>
              <a:spLocks noChangeArrowheads="1"/>
            </p:cNvSpPr>
            <p:nvPr/>
          </p:nvSpPr>
          <p:spPr bwMode="auto">
            <a:xfrm>
              <a:off x="3257"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1970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Rectangle 14">
              <a:extLst>
                <a:ext uri="{FF2B5EF4-FFF2-40B4-BE49-F238E27FC236}">
                  <a16:creationId xmlns:a16="http://schemas.microsoft.com/office/drawing/2014/main" id="{BAB45390-AB04-C3FB-D13B-99C5C0450BF4}"/>
                </a:ext>
              </a:extLst>
            </p:cNvPr>
            <p:cNvSpPr>
              <a:spLocks noChangeArrowheads="1"/>
            </p:cNvSpPr>
            <p:nvPr/>
          </p:nvSpPr>
          <p:spPr bwMode="auto">
            <a:xfrm>
              <a:off x="4061" y="3526"/>
              <a:ext cx="22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1975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Rectangle 15">
              <a:extLst>
                <a:ext uri="{FF2B5EF4-FFF2-40B4-BE49-F238E27FC236}">
                  <a16:creationId xmlns:a16="http://schemas.microsoft.com/office/drawing/2014/main" id="{A316E66C-0EB1-B72B-16A5-53E8619D9DC6}"/>
                </a:ext>
              </a:extLst>
            </p:cNvPr>
            <p:cNvSpPr>
              <a:spLocks noChangeArrowheads="1"/>
            </p:cNvSpPr>
            <p:nvPr/>
          </p:nvSpPr>
          <p:spPr bwMode="auto">
            <a:xfrm>
              <a:off x="4866"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1980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Rectangle 16">
              <a:extLst>
                <a:ext uri="{FF2B5EF4-FFF2-40B4-BE49-F238E27FC236}">
                  <a16:creationId xmlns:a16="http://schemas.microsoft.com/office/drawing/2014/main" id="{BFBF78AD-78FB-CA24-CD17-ECE8DA220450}"/>
                </a:ext>
              </a:extLst>
            </p:cNvPr>
            <p:cNvSpPr>
              <a:spLocks noChangeArrowheads="1"/>
            </p:cNvSpPr>
            <p:nvPr/>
          </p:nvSpPr>
          <p:spPr bwMode="auto">
            <a:xfrm>
              <a:off x="5670"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1985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 name="Rectangle 17">
              <a:extLst>
                <a:ext uri="{FF2B5EF4-FFF2-40B4-BE49-F238E27FC236}">
                  <a16:creationId xmlns:a16="http://schemas.microsoft.com/office/drawing/2014/main" id="{388E0C60-675F-D4BA-C65C-E8ECB48350C0}"/>
                </a:ext>
              </a:extLst>
            </p:cNvPr>
            <p:cNvSpPr>
              <a:spLocks noChangeArrowheads="1"/>
            </p:cNvSpPr>
            <p:nvPr/>
          </p:nvSpPr>
          <p:spPr bwMode="auto">
            <a:xfrm>
              <a:off x="6474"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1990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Rectangle 18">
              <a:extLst>
                <a:ext uri="{FF2B5EF4-FFF2-40B4-BE49-F238E27FC236}">
                  <a16:creationId xmlns:a16="http://schemas.microsoft.com/office/drawing/2014/main" id="{58D0B53F-7045-E940-5848-DF8BE34D4437}"/>
                </a:ext>
              </a:extLst>
            </p:cNvPr>
            <p:cNvSpPr>
              <a:spLocks noChangeArrowheads="1"/>
            </p:cNvSpPr>
            <p:nvPr/>
          </p:nvSpPr>
          <p:spPr bwMode="auto">
            <a:xfrm>
              <a:off x="7278" y="3526"/>
              <a:ext cx="22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1995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3" name="Freeform 5">
            <a:extLst>
              <a:ext uri="{FF2B5EF4-FFF2-40B4-BE49-F238E27FC236}">
                <a16:creationId xmlns:a16="http://schemas.microsoft.com/office/drawing/2014/main" id="{0048C7AE-C33D-93FD-C1CC-768901F307DB}"/>
              </a:ext>
              <a:ext uri="{C183D7F6-B498-43B3-948B-1728B52AA6E4}">
                <adec:decorative xmlns:adec="http://schemas.microsoft.com/office/drawing/2017/decorative" val="1"/>
              </a:ext>
            </a:extLst>
          </p:cNvPr>
          <p:cNvSpPr>
            <a:spLocks/>
          </p:cNvSpPr>
          <p:nvPr/>
        </p:nvSpPr>
        <p:spPr bwMode="auto">
          <a:xfrm>
            <a:off x="1336668" y="3590243"/>
            <a:ext cx="7764463" cy="1479550"/>
          </a:xfrm>
          <a:custGeom>
            <a:avLst/>
            <a:gdLst>
              <a:gd name="T0" fmla="*/ 0 w 4891"/>
              <a:gd name="T1" fmla="*/ 0 h 932"/>
              <a:gd name="T2" fmla="*/ 150 w 4891"/>
              <a:gd name="T3" fmla="*/ 87 h 932"/>
              <a:gd name="T4" fmla="*/ 313 w 4891"/>
              <a:gd name="T5" fmla="*/ 50 h 932"/>
              <a:gd name="T6" fmla="*/ 476 w 4891"/>
              <a:gd name="T7" fmla="*/ 45 h 932"/>
              <a:gd name="T8" fmla="*/ 640 w 4891"/>
              <a:gd name="T9" fmla="*/ 155 h 932"/>
              <a:gd name="T10" fmla="*/ 803 w 4891"/>
              <a:gd name="T11" fmla="*/ 156 h 932"/>
              <a:gd name="T12" fmla="*/ 967 w 4891"/>
              <a:gd name="T13" fmla="*/ 110 h 932"/>
              <a:gd name="T14" fmla="*/ 1131 w 4891"/>
              <a:gd name="T15" fmla="*/ 61 h 932"/>
              <a:gd name="T16" fmla="*/ 1294 w 4891"/>
              <a:gd name="T17" fmla="*/ 194 h 932"/>
              <a:gd name="T18" fmla="*/ 1457 w 4891"/>
              <a:gd name="T19" fmla="*/ 348 h 932"/>
              <a:gd name="T20" fmla="*/ 1621 w 4891"/>
              <a:gd name="T21" fmla="*/ 273 h 932"/>
              <a:gd name="T22" fmla="*/ 1785 w 4891"/>
              <a:gd name="T23" fmla="*/ 210 h 932"/>
              <a:gd name="T24" fmla="*/ 1948 w 4891"/>
              <a:gd name="T25" fmla="*/ 305 h 932"/>
              <a:gd name="T26" fmla="*/ 2112 w 4891"/>
              <a:gd name="T27" fmla="*/ 352 h 932"/>
              <a:gd name="T28" fmla="*/ 2275 w 4891"/>
              <a:gd name="T29" fmla="*/ 365 h 932"/>
              <a:gd name="T30" fmla="*/ 2438 w 4891"/>
              <a:gd name="T31" fmla="*/ 347 h 932"/>
              <a:gd name="T32" fmla="*/ 2603 w 4891"/>
              <a:gd name="T33" fmla="*/ 431 h 932"/>
              <a:gd name="T34" fmla="*/ 2766 w 4891"/>
              <a:gd name="T35" fmla="*/ 382 h 932"/>
              <a:gd name="T36" fmla="*/ 2929 w 4891"/>
              <a:gd name="T37" fmla="*/ 393 h 932"/>
              <a:gd name="T38" fmla="*/ 3093 w 4891"/>
              <a:gd name="T39" fmla="*/ 428 h 932"/>
              <a:gd name="T40" fmla="*/ 3256 w 4891"/>
              <a:gd name="T41" fmla="*/ 376 h 932"/>
              <a:gd name="T42" fmla="*/ 3420 w 4891"/>
              <a:gd name="T43" fmla="*/ 362 h 932"/>
              <a:gd name="T44" fmla="*/ 3584 w 4891"/>
              <a:gd name="T45" fmla="*/ 438 h 932"/>
              <a:gd name="T46" fmla="*/ 3747 w 4891"/>
              <a:gd name="T47" fmla="*/ 472 h 932"/>
              <a:gd name="T48" fmla="*/ 3910 w 4891"/>
              <a:gd name="T49" fmla="*/ 467 h 932"/>
              <a:gd name="T50" fmla="*/ 4073 w 4891"/>
              <a:gd name="T51" fmla="*/ 559 h 932"/>
              <a:gd name="T52" fmla="*/ 4238 w 4891"/>
              <a:gd name="T53" fmla="*/ 585 h 932"/>
              <a:gd name="T54" fmla="*/ 4401 w 4891"/>
              <a:gd name="T55" fmla="*/ 667 h 932"/>
              <a:gd name="T56" fmla="*/ 4564 w 4891"/>
              <a:gd name="T57" fmla="*/ 748 h 932"/>
              <a:gd name="T58" fmla="*/ 4728 w 4891"/>
              <a:gd name="T59" fmla="*/ 857 h 932"/>
              <a:gd name="T60" fmla="*/ 4891 w 4891"/>
              <a:gd name="T6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1" h="932">
                <a:moveTo>
                  <a:pt x="0" y="0"/>
                </a:moveTo>
                <a:lnTo>
                  <a:pt x="150" y="87"/>
                </a:lnTo>
                <a:lnTo>
                  <a:pt x="313" y="50"/>
                </a:lnTo>
                <a:lnTo>
                  <a:pt x="476" y="45"/>
                </a:lnTo>
                <a:lnTo>
                  <a:pt x="640" y="155"/>
                </a:lnTo>
                <a:lnTo>
                  <a:pt x="803" y="156"/>
                </a:lnTo>
                <a:lnTo>
                  <a:pt x="967" y="110"/>
                </a:lnTo>
                <a:lnTo>
                  <a:pt x="1131" y="61"/>
                </a:lnTo>
                <a:lnTo>
                  <a:pt x="1294" y="194"/>
                </a:lnTo>
                <a:lnTo>
                  <a:pt x="1457" y="348"/>
                </a:lnTo>
                <a:lnTo>
                  <a:pt x="1621" y="273"/>
                </a:lnTo>
                <a:lnTo>
                  <a:pt x="1785" y="210"/>
                </a:lnTo>
                <a:lnTo>
                  <a:pt x="1948" y="305"/>
                </a:lnTo>
                <a:lnTo>
                  <a:pt x="2112" y="352"/>
                </a:lnTo>
                <a:lnTo>
                  <a:pt x="2275" y="365"/>
                </a:lnTo>
                <a:lnTo>
                  <a:pt x="2438" y="347"/>
                </a:lnTo>
                <a:lnTo>
                  <a:pt x="2603" y="431"/>
                </a:lnTo>
                <a:lnTo>
                  <a:pt x="2766" y="382"/>
                </a:lnTo>
                <a:lnTo>
                  <a:pt x="2929" y="393"/>
                </a:lnTo>
                <a:lnTo>
                  <a:pt x="3093" y="428"/>
                </a:lnTo>
                <a:lnTo>
                  <a:pt x="3256" y="376"/>
                </a:lnTo>
                <a:lnTo>
                  <a:pt x="3420" y="362"/>
                </a:lnTo>
                <a:lnTo>
                  <a:pt x="3584" y="438"/>
                </a:lnTo>
                <a:lnTo>
                  <a:pt x="3747" y="472"/>
                </a:lnTo>
                <a:lnTo>
                  <a:pt x="3910" y="467"/>
                </a:lnTo>
                <a:lnTo>
                  <a:pt x="4073" y="559"/>
                </a:lnTo>
                <a:lnTo>
                  <a:pt x="4238" y="585"/>
                </a:lnTo>
                <a:lnTo>
                  <a:pt x="4401" y="667"/>
                </a:lnTo>
                <a:lnTo>
                  <a:pt x="4564" y="748"/>
                </a:lnTo>
                <a:lnTo>
                  <a:pt x="4728" y="857"/>
                </a:lnTo>
                <a:lnTo>
                  <a:pt x="4891" y="932"/>
                </a:lnTo>
              </a:path>
            </a:pathLst>
          </a:custGeom>
          <a:noFill/>
          <a:ln w="44450"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TextBox 53">
            <a:extLst>
              <a:ext uri="{FF2B5EF4-FFF2-40B4-BE49-F238E27FC236}">
                <a16:creationId xmlns:a16="http://schemas.microsoft.com/office/drawing/2014/main" id="{BA36936E-7487-CD7F-79D2-AF33D58763B4}"/>
              </a:ext>
              <a:ext uri="{C183D7F6-B498-43B3-948B-1728B52AA6E4}">
                <adec:decorative xmlns:adec="http://schemas.microsoft.com/office/drawing/2017/decorative" val="1"/>
              </a:ext>
            </a:extLst>
          </p:cNvPr>
          <p:cNvSpPr txBox="1"/>
          <p:nvPr/>
        </p:nvSpPr>
        <p:spPr>
          <a:xfrm>
            <a:off x="3937673" y="2286297"/>
            <a:ext cx="3380858" cy="784626"/>
          </a:xfrm>
          <a:prstGeom prst="rect">
            <a:avLst/>
          </a:prstGeom>
          <a:solidFill>
            <a:srgbClr val="3769FF"/>
          </a:solidFill>
          <a:ln w="6350">
            <a:noFill/>
          </a:ln>
        </p:spPr>
        <p:txBody>
          <a:bodyPr wrap="square" tIns="91416" bIns="91416"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mn-cs"/>
              </a:rPr>
              <a:t>Guardrail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a:ea typeface="+mn-ea"/>
                <a:cs typeface="+mn-cs"/>
              </a:rPr>
              <a:t>No increase after negative years</a:t>
            </a:r>
          </a:p>
        </p:txBody>
      </p:sp>
      <p:sp>
        <p:nvSpPr>
          <p:cNvPr id="55" name="Freeform 6">
            <a:extLst>
              <a:ext uri="{FF2B5EF4-FFF2-40B4-BE49-F238E27FC236}">
                <a16:creationId xmlns:a16="http://schemas.microsoft.com/office/drawing/2014/main" id="{8A79F364-351A-B7EE-BCE4-D1159B7D1DB5}"/>
              </a:ext>
              <a:ext uri="{C183D7F6-B498-43B3-948B-1728B52AA6E4}">
                <adec:decorative xmlns:adec="http://schemas.microsoft.com/office/drawing/2017/decorative" val="1"/>
              </a:ext>
            </a:extLst>
          </p:cNvPr>
          <p:cNvSpPr>
            <a:spLocks/>
          </p:cNvSpPr>
          <p:nvPr/>
        </p:nvSpPr>
        <p:spPr bwMode="auto">
          <a:xfrm>
            <a:off x="1359967" y="2704010"/>
            <a:ext cx="7764463" cy="1416050"/>
          </a:xfrm>
          <a:custGeom>
            <a:avLst/>
            <a:gdLst>
              <a:gd name="T0" fmla="*/ 0 w 4891"/>
              <a:gd name="T1" fmla="*/ 565 h 892"/>
              <a:gd name="T2" fmla="*/ 149 w 4891"/>
              <a:gd name="T3" fmla="*/ 652 h 892"/>
              <a:gd name="T4" fmla="*/ 313 w 4891"/>
              <a:gd name="T5" fmla="*/ 613 h 892"/>
              <a:gd name="T6" fmla="*/ 477 w 4891"/>
              <a:gd name="T7" fmla="*/ 606 h 892"/>
              <a:gd name="T8" fmla="*/ 640 w 4891"/>
              <a:gd name="T9" fmla="*/ 716 h 892"/>
              <a:gd name="T10" fmla="*/ 803 w 4891"/>
              <a:gd name="T11" fmla="*/ 713 h 892"/>
              <a:gd name="T12" fmla="*/ 967 w 4891"/>
              <a:gd name="T13" fmla="*/ 662 h 892"/>
              <a:gd name="T14" fmla="*/ 1131 w 4891"/>
              <a:gd name="T15" fmla="*/ 607 h 892"/>
              <a:gd name="T16" fmla="*/ 1294 w 4891"/>
              <a:gd name="T17" fmla="*/ 739 h 892"/>
              <a:gd name="T18" fmla="*/ 1458 w 4891"/>
              <a:gd name="T19" fmla="*/ 892 h 892"/>
              <a:gd name="T20" fmla="*/ 1621 w 4891"/>
              <a:gd name="T21" fmla="*/ 803 h 892"/>
              <a:gd name="T22" fmla="*/ 1784 w 4891"/>
              <a:gd name="T23" fmla="*/ 724 h 892"/>
              <a:gd name="T24" fmla="*/ 1948 w 4891"/>
              <a:gd name="T25" fmla="*/ 815 h 892"/>
              <a:gd name="T26" fmla="*/ 2112 w 4891"/>
              <a:gd name="T27" fmla="*/ 850 h 892"/>
              <a:gd name="T28" fmla="*/ 2275 w 4891"/>
              <a:gd name="T29" fmla="*/ 846 h 892"/>
              <a:gd name="T30" fmla="*/ 2438 w 4891"/>
              <a:gd name="T31" fmla="*/ 802 h 892"/>
              <a:gd name="T32" fmla="*/ 2602 w 4891"/>
              <a:gd name="T33" fmla="*/ 878 h 892"/>
              <a:gd name="T34" fmla="*/ 2765 w 4891"/>
              <a:gd name="T35" fmla="*/ 779 h 892"/>
              <a:gd name="T36" fmla="*/ 2929 w 4891"/>
              <a:gd name="T37" fmla="*/ 754 h 892"/>
              <a:gd name="T38" fmla="*/ 3093 w 4891"/>
              <a:gd name="T39" fmla="*/ 753 h 892"/>
              <a:gd name="T40" fmla="*/ 3256 w 4891"/>
              <a:gd name="T41" fmla="*/ 609 h 892"/>
              <a:gd name="T42" fmla="*/ 3419 w 4891"/>
              <a:gd name="T43" fmla="*/ 508 h 892"/>
              <a:gd name="T44" fmla="*/ 3583 w 4891"/>
              <a:gd name="T45" fmla="*/ 562 h 892"/>
              <a:gd name="T46" fmla="*/ 3747 w 4891"/>
              <a:gd name="T47" fmla="*/ 518 h 892"/>
              <a:gd name="T48" fmla="*/ 3910 w 4891"/>
              <a:gd name="T49" fmla="*/ 358 h 892"/>
              <a:gd name="T50" fmla="*/ 4074 w 4891"/>
              <a:gd name="T51" fmla="*/ 431 h 892"/>
              <a:gd name="T52" fmla="*/ 4237 w 4891"/>
              <a:gd name="T53" fmla="*/ 257 h 892"/>
              <a:gd name="T54" fmla="*/ 4400 w 4891"/>
              <a:gd name="T55" fmla="*/ 250 h 892"/>
              <a:gd name="T56" fmla="*/ 4565 w 4891"/>
              <a:gd name="T57" fmla="*/ 183 h 892"/>
              <a:gd name="T58" fmla="*/ 4728 w 4891"/>
              <a:gd name="T59" fmla="*/ 300 h 892"/>
              <a:gd name="T60" fmla="*/ 4891 w 4891"/>
              <a:gd name="T6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1" h="892">
                <a:moveTo>
                  <a:pt x="0" y="565"/>
                </a:moveTo>
                <a:lnTo>
                  <a:pt x="149" y="652"/>
                </a:lnTo>
                <a:lnTo>
                  <a:pt x="313" y="613"/>
                </a:lnTo>
                <a:lnTo>
                  <a:pt x="477" y="606"/>
                </a:lnTo>
                <a:lnTo>
                  <a:pt x="640" y="716"/>
                </a:lnTo>
                <a:lnTo>
                  <a:pt x="803" y="713"/>
                </a:lnTo>
                <a:lnTo>
                  <a:pt x="967" y="662"/>
                </a:lnTo>
                <a:lnTo>
                  <a:pt x="1131" y="607"/>
                </a:lnTo>
                <a:lnTo>
                  <a:pt x="1294" y="739"/>
                </a:lnTo>
                <a:lnTo>
                  <a:pt x="1458" y="892"/>
                </a:lnTo>
                <a:lnTo>
                  <a:pt x="1621" y="803"/>
                </a:lnTo>
                <a:lnTo>
                  <a:pt x="1784" y="724"/>
                </a:lnTo>
                <a:lnTo>
                  <a:pt x="1948" y="815"/>
                </a:lnTo>
                <a:lnTo>
                  <a:pt x="2112" y="850"/>
                </a:lnTo>
                <a:lnTo>
                  <a:pt x="2275" y="846"/>
                </a:lnTo>
                <a:lnTo>
                  <a:pt x="2438" y="802"/>
                </a:lnTo>
                <a:lnTo>
                  <a:pt x="2602" y="878"/>
                </a:lnTo>
                <a:lnTo>
                  <a:pt x="2765" y="779"/>
                </a:lnTo>
                <a:lnTo>
                  <a:pt x="2929" y="754"/>
                </a:lnTo>
                <a:lnTo>
                  <a:pt x="3093" y="753"/>
                </a:lnTo>
                <a:lnTo>
                  <a:pt x="3256" y="609"/>
                </a:lnTo>
                <a:lnTo>
                  <a:pt x="3419" y="508"/>
                </a:lnTo>
                <a:lnTo>
                  <a:pt x="3583" y="562"/>
                </a:lnTo>
                <a:lnTo>
                  <a:pt x="3747" y="518"/>
                </a:lnTo>
                <a:lnTo>
                  <a:pt x="3910" y="358"/>
                </a:lnTo>
                <a:lnTo>
                  <a:pt x="4074" y="431"/>
                </a:lnTo>
                <a:lnTo>
                  <a:pt x="4237" y="257"/>
                </a:lnTo>
                <a:lnTo>
                  <a:pt x="4400" y="250"/>
                </a:lnTo>
                <a:lnTo>
                  <a:pt x="4565" y="183"/>
                </a:lnTo>
                <a:lnTo>
                  <a:pt x="4728" y="300"/>
                </a:lnTo>
                <a:lnTo>
                  <a:pt x="4891" y="0"/>
                </a:lnTo>
              </a:path>
            </a:pathLst>
          </a:custGeom>
          <a:noFill/>
          <a:ln w="571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Box 55">
            <a:extLst>
              <a:ext uri="{FF2B5EF4-FFF2-40B4-BE49-F238E27FC236}">
                <a16:creationId xmlns:a16="http://schemas.microsoft.com/office/drawing/2014/main" id="{4B195349-DF71-E977-1E1C-34BE14B1A2F9}"/>
              </a:ext>
              <a:ext uri="{C183D7F6-B498-43B3-948B-1728B52AA6E4}">
                <adec:decorative xmlns:adec="http://schemas.microsoft.com/office/drawing/2017/decorative" val="1"/>
              </a:ext>
            </a:extLst>
          </p:cNvPr>
          <p:cNvSpPr txBox="1"/>
          <p:nvPr/>
        </p:nvSpPr>
        <p:spPr>
          <a:xfrm>
            <a:off x="9326042" y="2469131"/>
            <a:ext cx="2495535" cy="676932"/>
          </a:xfrm>
          <a:prstGeom prst="rect">
            <a:avLst/>
          </a:prstGeom>
          <a:noFill/>
          <a:ln w="635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99" b="1" i="0" u="none" strike="noStrike" kern="1200" cap="none" spc="0" normalizeH="0" baseline="0" noProof="0" dirty="0">
                <a:ln>
                  <a:noFill/>
                </a:ln>
                <a:solidFill>
                  <a:srgbClr val="3769FF"/>
                </a:solidFill>
                <a:effectLst/>
                <a:uLnTx/>
                <a:uFillTx/>
                <a:latin typeface="Arial"/>
                <a:ea typeface="+mn-ea"/>
                <a:cs typeface="+mn-cs"/>
              </a:rPr>
              <a:t>$1,606,858</a:t>
            </a:r>
            <a:br>
              <a:rPr kumimoji="0" lang="en-US" sz="1799" b="0" i="0" u="none" strike="noStrike" kern="1200" cap="none" spc="0" normalizeH="0" baseline="0" noProof="0" dirty="0">
                <a:ln>
                  <a:noFill/>
                </a:ln>
                <a:solidFill>
                  <a:srgbClr val="005598"/>
                </a:solidFill>
                <a:effectLst/>
                <a:uLnTx/>
                <a:uFillTx/>
                <a:latin typeface="Arial"/>
                <a:ea typeface="+mn-ea"/>
                <a:cs typeface="+mn-cs"/>
              </a:rPr>
            </a:br>
            <a:endParaRPr kumimoji="0" lang="en-US" sz="1799" b="0" i="0" u="none" strike="noStrike" kern="1200" cap="none" spc="0" normalizeH="0" baseline="0" noProof="0" dirty="0">
              <a:ln>
                <a:noFill/>
              </a:ln>
              <a:solidFill>
                <a:srgbClr val="005598"/>
              </a:solidFill>
              <a:effectLst/>
              <a:uLnTx/>
              <a:uFillTx/>
              <a:latin typeface="Arial"/>
              <a:ea typeface="+mn-ea"/>
              <a:cs typeface="+mn-cs"/>
            </a:endParaRPr>
          </a:p>
        </p:txBody>
      </p:sp>
      <p:cxnSp>
        <p:nvCxnSpPr>
          <p:cNvPr id="57" name="Straight Connector 56">
            <a:extLst>
              <a:ext uri="{FF2B5EF4-FFF2-40B4-BE49-F238E27FC236}">
                <a16:creationId xmlns:a16="http://schemas.microsoft.com/office/drawing/2014/main" id="{2F1FFA3B-06A3-F639-EA5F-2E2F41F1B236}"/>
              </a:ext>
              <a:ext uri="{C183D7F6-B498-43B3-948B-1728B52AA6E4}">
                <adec:decorative xmlns:adec="http://schemas.microsoft.com/office/drawing/2017/decorative" val="1"/>
              </a:ext>
            </a:extLst>
          </p:cNvPr>
          <p:cNvCxnSpPr>
            <a:cxnSpLocks/>
          </p:cNvCxnSpPr>
          <p:nvPr/>
        </p:nvCxnSpPr>
        <p:spPr>
          <a:xfrm>
            <a:off x="7298995" y="2918122"/>
            <a:ext cx="0" cy="610761"/>
          </a:xfrm>
          <a:prstGeom prst="line">
            <a:avLst/>
          </a:prstGeom>
          <a:ln w="38100" cap="rnd">
            <a:solidFill>
              <a:srgbClr val="3769FF"/>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C8D1CE3-5871-556E-AED8-C00D76B3A1B1}"/>
              </a:ext>
              <a:ext uri="{C183D7F6-B498-43B3-948B-1728B52AA6E4}">
                <adec:decorative xmlns:adec="http://schemas.microsoft.com/office/drawing/2017/decorative" val="1"/>
              </a:ext>
            </a:extLst>
          </p:cNvPr>
          <p:cNvSpPr txBox="1"/>
          <p:nvPr/>
        </p:nvSpPr>
        <p:spPr>
          <a:xfrm>
            <a:off x="9326042" y="4845951"/>
            <a:ext cx="2495535" cy="707702"/>
          </a:xfrm>
          <a:prstGeom prst="rect">
            <a:avLst/>
          </a:prstGeom>
          <a:noFill/>
          <a:ln w="635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BFBFBF"/>
                </a:solidFill>
                <a:effectLst/>
                <a:uLnTx/>
                <a:uFillTx/>
                <a:latin typeface="Arial"/>
                <a:ea typeface="+mn-ea"/>
                <a:cs typeface="+mn-cs"/>
              </a:rPr>
              <a:t>$0</a:t>
            </a:r>
            <a:br>
              <a:rPr kumimoji="0" lang="en-US" sz="1799" b="0" i="0" u="none" strike="noStrike" kern="1200" cap="none" spc="0" normalizeH="0" baseline="0" noProof="0" dirty="0">
                <a:ln>
                  <a:noFill/>
                </a:ln>
                <a:solidFill>
                  <a:srgbClr val="BFBFBF"/>
                </a:solidFill>
                <a:effectLst/>
                <a:uLnTx/>
                <a:uFillTx/>
                <a:latin typeface="Arial"/>
                <a:ea typeface="+mn-ea"/>
                <a:cs typeface="+mn-cs"/>
              </a:rPr>
            </a:br>
            <a:r>
              <a:rPr kumimoji="0" lang="en-US" sz="1799" b="0" i="0" u="none" strike="noStrike" kern="1200" cap="none" spc="0" normalizeH="0" baseline="0" noProof="0" dirty="0">
                <a:ln>
                  <a:noFill/>
                </a:ln>
                <a:solidFill>
                  <a:srgbClr val="BFBFBF"/>
                </a:solidFill>
                <a:effectLst/>
                <a:uLnTx/>
                <a:uFillTx/>
                <a:latin typeface="Arial"/>
                <a:ea typeface="+mn-ea"/>
                <a:cs typeface="+mn-cs"/>
              </a:rPr>
              <a:t>3% annual increase</a:t>
            </a:r>
          </a:p>
        </p:txBody>
      </p:sp>
      <p:sp>
        <p:nvSpPr>
          <p:cNvPr id="52" name="Text Placeholder 4">
            <a:extLst>
              <a:ext uri="{FF2B5EF4-FFF2-40B4-BE49-F238E27FC236}">
                <a16:creationId xmlns:a16="http://schemas.microsoft.com/office/drawing/2014/main" id="{DE1F14A8-4DD0-707A-6F47-2A1E05571AB2}"/>
              </a:ext>
            </a:extLst>
          </p:cNvPr>
          <p:cNvSpPr txBox="1">
            <a:spLocks/>
          </p:cNvSpPr>
          <p:nvPr/>
        </p:nvSpPr>
        <p:spPr>
          <a:xfrm>
            <a:off x="458667" y="5609384"/>
            <a:ext cx="11271616" cy="882063"/>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lvl="2"/>
            <a:r>
              <a:rPr lang="en-US" dirty="0"/>
              <a:t>This chart is for illustrative purposes only and does not reflect the performance of any Franklin Templeton fund.</a:t>
            </a:r>
          </a:p>
          <a:p>
            <a:pPr lvl="2"/>
            <a:r>
              <a:rPr lang="en-US" dirty="0"/>
              <a:t>Past performance does not guarantee future results.</a:t>
            </a:r>
          </a:p>
          <a:p>
            <a:r>
              <a:rPr lang="en-US" dirty="0"/>
              <a:t>Source: © 2024 Morningstar, Inc. Assumes an initial $1 million investment into a 60% stock/40% bond portfolio on 12/31/1965 and 12/31/1966, rebalanced annually. Withdrawals start at $50,000, are increased 3% annually and are taken at the beginning of each year. Stocks and bonds are represented by the Ibbotson S&amp;P 500 Index and the Ibbotson US Long-Term Government Index, respectively. Indexes are unmanaged and one cannot invest directly in an index. They do not reflect any fees, expenses or sales charges.</a:t>
            </a:r>
          </a:p>
        </p:txBody>
      </p:sp>
    </p:spTree>
    <p:extLst>
      <p:ext uri="{BB962C8B-B14F-4D97-AF65-F5344CB8AC3E}">
        <p14:creationId xmlns:p14="http://schemas.microsoft.com/office/powerpoint/2010/main" val="2307154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2" presetClass="entr" presetSubtype="1" fill="hold" nodeType="withEffect">
                                  <p:stCondLst>
                                    <p:cond delay="10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250"/>
                                        <p:tgtEl>
                                          <p:spTgt spid="5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2.xml><?xml version="1.0" encoding="utf-8"?>
<a:theme xmlns:a="http://schemas.openxmlformats.org/drawingml/2006/main" name="1_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3.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F3C9C63E94D4FB61BEBEF19E7C391" ma:contentTypeVersion="17" ma:contentTypeDescription="Create a new document." ma:contentTypeScope="" ma:versionID="1a6df2174bddd7838ab1d77ec5f1ca63">
  <xsd:schema xmlns:xsd="http://www.w3.org/2001/XMLSchema" xmlns:xs="http://www.w3.org/2001/XMLSchema" xmlns:p="http://schemas.microsoft.com/office/2006/metadata/properties" xmlns:ns2="935f0eac-4832-4786-84ff-8304664f0e73" xmlns:ns3="1173f359-c552-4015-80a5-7b333ac5aaf4" targetNamespace="http://schemas.microsoft.com/office/2006/metadata/properties" ma:root="true" ma:fieldsID="1652e0b0fcc68e6b5d5487ed3e23bfce" ns2:_="" ns3:_="">
    <xsd:import namespace="935f0eac-4832-4786-84ff-8304664f0e73"/>
    <xsd:import namespace="1173f359-c552-4015-80a5-7b333ac5a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f0eac-4832-4786-84ff-8304664f0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3f359-c552-4015-80a5-7b333ac5aaf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77cd85-a7d2-4a1e-8afa-0ed2e733a163}" ma:internalName="TaxCatchAll" ma:showField="CatchAllData" ma:web="1173f359-c552-4015-80a5-7b333ac5aa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 UniqueId="9ed9d83d-8669-4e7f-9b29-23ca88663026" Name="AD_HOC" ContentType="XML" MajorVersion="0" MinorVersion="1" isLocalCopy="False" IsBaseObject="False" DataSourceId="ed9ce88a-ce52-45e7-b6a7-dcc375a8481a" DataSourceMajorVersion="0" DataSourceMinorVersion="1"/>
</file>

<file path=customXml/item2.xml><?xml version="1.0" encoding="utf-8"?>
<AllExternalAdhocVariableMappings/>
</file>

<file path=customXml/item3.xml><?xml version="1.0" encoding="utf-8"?>
<VariableList UniqueId="f5441b89-9221-4c5b-82ee-2032b8d91a3c" Name="Computed" ContentType="XML" MajorVersion="0" MinorVersion="1" isLocalCopy="False" IsBaseObject="False" DataSourceId="af11ec26-c375-4cab-9613-6e042bdc99e4" DataSourceMajorVersion="0" DataSourceMinorVersion="1"/>
</file>

<file path=customXml/item4.xml><?xml version="1.0" encoding="utf-8"?>
<VariableListDefinition name="Computed" displayName="Computed" id="f5441b89-9221-4c5b-82ee-2032b8d91a3c" isdomainofvalue="False" dataSourceId="af11ec26-c375-4cab-9613-6e042bdc99e4"/>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935f0eac-4832-4786-84ff-8304664f0e73">
      <Terms xmlns="http://schemas.microsoft.com/office/infopath/2007/PartnerControls"/>
    </lcf76f155ced4ddcb4097134ff3c332f>
    <TaxCatchAll xmlns="1173f359-c552-4015-80a5-7b333ac5aaf4" xsi:nil="true"/>
  </documentManagement>
</p:properties>
</file>

<file path=customXml/item6.xml><?xml version="1.0" encoding="utf-8"?>
<VariableList UniqueId="b64aafdc-1071-4b5c-a154-98f5d6234a1d" Name="System" ContentType="XML" MajorVersion="0" MinorVersion="1" isLocalCopy="False" IsBaseObject="False" DataSourceId="2e63b502-892c-4b51-9829-841c18c1d064" DataSourceMajorVersion="0" DataSourceMinorVersion="1"/>
</file>

<file path=customXml/item7.xml><?xml version="1.0" encoding="utf-8"?>
<VariableListDefinition name="System" displayName="System" id="b64aafdc-1071-4b5c-a154-98f5d6234a1d" isdomainofvalue="False" dataSourceId="2e63b502-892c-4b51-9829-841c18c1d064"/>
</file>

<file path=customXml/item8.xml><?xml version="1.0" encoding="utf-8"?>
<VariableListDefinition name="AD_HOC" displayName="AD_HOC" id="9ed9d83d-8669-4e7f-9b29-23ca88663026" isdomainofvalue="False" dataSourceId="ed9ce88a-ce52-45e7-b6a7-dcc375a8481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5E6DD6-1C27-4EE4-92CC-0007667B7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f0eac-4832-4786-84ff-8304664f0e73"/>
    <ds:schemaRef ds:uri="1173f359-c552-4015-80a5-7b333ac5a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A2036B0C-365D-415C-9CF8-C2363C7887C7}">
  <ds:schemaRefs/>
</ds:datastoreItem>
</file>

<file path=customXml/itemProps2.xml><?xml version="1.0" encoding="utf-8"?>
<ds:datastoreItem xmlns:ds="http://schemas.openxmlformats.org/officeDocument/2006/customXml" ds:itemID="{306F7D1B-203D-4A4E-9E24-DDD995DC5524}">
  <ds:schemaRefs/>
</ds:datastoreItem>
</file>

<file path=customXml/itemProps3.xml><?xml version="1.0" encoding="utf-8"?>
<ds:datastoreItem xmlns:ds="http://schemas.openxmlformats.org/officeDocument/2006/customXml" ds:itemID="{00327EB8-84BE-4C2A-906A-7CC3FB5E9F52}">
  <ds:schemaRefs/>
</ds:datastoreItem>
</file>

<file path=customXml/itemProps4.xml><?xml version="1.0" encoding="utf-8"?>
<ds:datastoreItem xmlns:ds="http://schemas.openxmlformats.org/officeDocument/2006/customXml" ds:itemID="{4D48B545-1C86-4861-B891-BDDB629D1876}">
  <ds:schemaRefs/>
</ds:datastoreItem>
</file>

<file path=customXml/itemProps5.xml><?xml version="1.0" encoding="utf-8"?>
<ds:datastoreItem xmlns:ds="http://schemas.openxmlformats.org/officeDocument/2006/customXml" ds:itemID="{52A3EE4C-B9FA-48D7-93BD-8C1FC1C9FE02}">
  <ds:schemaRefs>
    <ds:schemaRef ds:uri="http://schemas.microsoft.com/office/2006/metadata/properties"/>
    <ds:schemaRef ds:uri="http://schemas.microsoft.com/office/infopath/2007/PartnerControls"/>
    <ds:schemaRef ds:uri="935f0eac-4832-4786-84ff-8304664f0e73"/>
    <ds:schemaRef ds:uri="1173f359-c552-4015-80a5-7b333ac5aaf4"/>
  </ds:schemaRefs>
</ds:datastoreItem>
</file>

<file path=customXml/itemProps6.xml><?xml version="1.0" encoding="utf-8"?>
<ds:datastoreItem xmlns:ds="http://schemas.openxmlformats.org/officeDocument/2006/customXml" ds:itemID="{0B88D556-9F11-40CE-B836-3C073F9344DC}">
  <ds:schemaRefs/>
</ds:datastoreItem>
</file>

<file path=customXml/itemProps7.xml><?xml version="1.0" encoding="utf-8"?>
<ds:datastoreItem xmlns:ds="http://schemas.openxmlformats.org/officeDocument/2006/customXml" ds:itemID="{3B7CB0B8-B2F9-45CA-B2CB-F6487BDA7AAA}">
  <ds:schemaRefs/>
</ds:datastoreItem>
</file>

<file path=customXml/itemProps8.xml><?xml version="1.0" encoding="utf-8"?>
<ds:datastoreItem xmlns:ds="http://schemas.openxmlformats.org/officeDocument/2006/customXml" ds:itemID="{3E7B184F-938A-4DEE-8BB9-F7F978DE7A15}">
  <ds:schemaRefs/>
</ds:datastoreItem>
</file>

<file path=customXml/itemProps9.xml><?xml version="1.0" encoding="utf-8"?>
<ds:datastoreItem xmlns:ds="http://schemas.openxmlformats.org/officeDocument/2006/customXml" ds:itemID="{90F5438B-F17A-4826-B6E4-250A824576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FT 16x9 Corporate Template</Template>
  <TotalTime>383</TotalTime>
  <Words>3155</Words>
  <Application>Microsoft Office PowerPoint</Application>
  <PresentationFormat>Custom</PresentationFormat>
  <Paragraphs>229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Narrow</vt:lpstr>
      <vt:lpstr>Calibri</vt:lpstr>
      <vt:lpstr>Century Gothic</vt:lpstr>
      <vt:lpstr>FT 16x9 Corporate Template</vt:lpstr>
      <vt:lpstr>1_FT 16x9 Corporate Template</vt:lpstr>
      <vt:lpstr>PowerPoint Presentation</vt:lpstr>
      <vt:lpstr>PowerPoint Presentation</vt:lpstr>
      <vt:lpstr>Making it last – Retirement Income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Sylvia</dc:creator>
  <dc:description>Fixed Layout Issues re: conversion between 4:3 &amp; 16:9 aspect ratios. _x000d_
FT PPT Template_16x9_0121</dc:description>
  <cp:lastModifiedBy>Yazdan, Mandy</cp:lastModifiedBy>
  <cp:revision>18</cp:revision>
  <cp:lastPrinted>2019-01-14T20:37:49Z</cp:lastPrinted>
  <dcterms:created xsi:type="dcterms:W3CDTF">2022-09-22T01:12:46Z</dcterms:created>
  <dcterms:modified xsi:type="dcterms:W3CDTF">2025-08-12T18:49:47Z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0x010100B98F3C9C63E94D4FB61BEBEF19E7C391</vt:lpwstr>
  </property>
  <property fmtid="{D5CDD505-2E9C-101B-9397-08002B2CF9AE}" pid="3" name="_dlc_DocIdItemGuid">
    <vt:lpwstr>ad8be191-ceaf-4911-bc3a-d91ffaee1daa</vt:lpwstr>
  </property>
  <property fmtid="{D5CDD505-2E9C-101B-9397-08002B2CF9AE}" pid="4" name="MediaServiceImageTags">
    <vt:lpwstr/>
  </property>
</Properties>
</file>