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1"/>
  </p:sldMasterIdLst>
  <p:notesMasterIdLst>
    <p:notesMasterId r:id="rId56"/>
  </p:notesMasterIdLst>
  <p:handoutMasterIdLst>
    <p:handoutMasterId r:id="rId57"/>
  </p:handoutMasterIdLst>
  <p:sldIdLst>
    <p:sldId id="256" r:id="rId12"/>
    <p:sldId id="675" r:id="rId13"/>
    <p:sldId id="671"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673" r:id="rId31"/>
    <p:sldId id="276" r:id="rId32"/>
    <p:sldId id="277" r:id="rId33"/>
    <p:sldId id="278" r:id="rId34"/>
    <p:sldId id="279" r:id="rId35"/>
    <p:sldId id="676" r:id="rId36"/>
    <p:sldId id="282" r:id="rId37"/>
    <p:sldId id="281" r:id="rId38"/>
    <p:sldId id="283" r:id="rId39"/>
    <p:sldId id="284" r:id="rId40"/>
    <p:sldId id="286" r:id="rId41"/>
    <p:sldId id="287" r:id="rId42"/>
    <p:sldId id="288" r:id="rId43"/>
    <p:sldId id="289" r:id="rId44"/>
    <p:sldId id="290" r:id="rId45"/>
    <p:sldId id="291" r:id="rId46"/>
    <p:sldId id="292" r:id="rId47"/>
    <p:sldId id="293" r:id="rId48"/>
    <p:sldId id="294" r:id="rId49"/>
    <p:sldId id="295" r:id="rId50"/>
    <p:sldId id="674" r:id="rId51"/>
    <p:sldId id="297" r:id="rId52"/>
    <p:sldId id="298" r:id="rId53"/>
    <p:sldId id="299" r:id="rId54"/>
    <p:sldId id="300" r:id="rId55"/>
  </p:sldIdLst>
  <p:sldSz cx="9144000" cy="6858000" type="screen4x3"/>
  <p:notesSz cx="7315200" cy="9601200"/>
  <p:custDataLst>
    <p:custData r:id="rId4"/>
    <p:custData r:id="rId5"/>
    <p:custData r:id="rId6"/>
    <p:custData r:id="rId8"/>
    <p:custData r:id="rId7"/>
    <p:custData r:id="rId9"/>
    <p:custData r:id="rId10"/>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pos="120" userDrawn="1">
          <p15:clr>
            <a:srgbClr val="A4A3A4"/>
          </p15:clr>
        </p15:guide>
        <p15:guide id="25" orient="horz" pos="295" userDrawn="1">
          <p15:clr>
            <a:srgbClr val="A4A3A4"/>
          </p15:clr>
        </p15:guide>
        <p15:guide id="31" pos="192" userDrawn="1">
          <p15:clr>
            <a:srgbClr val="A4A3A4"/>
          </p15:clr>
        </p15:guide>
        <p15:guide id="32" pos="2604" userDrawn="1">
          <p15:clr>
            <a:srgbClr val="A4A3A4"/>
          </p15:clr>
        </p15:guide>
        <p15:guide id="33" pos="5592" userDrawn="1">
          <p15:clr>
            <a:srgbClr val="A4A3A4"/>
          </p15:clr>
        </p15:guide>
        <p15:guide id="35" orient="horz" pos="864" userDrawn="1">
          <p15:clr>
            <a:srgbClr val="A4A3A4"/>
          </p15:clr>
        </p15:guide>
        <p15:guide id="36" pos="72" userDrawn="1">
          <p15:clr>
            <a:srgbClr val="A4A3A4"/>
          </p15:clr>
        </p15:guide>
        <p15:guide id="37" orient="horz" pos="216" userDrawn="1">
          <p15:clr>
            <a:srgbClr val="A4A3A4"/>
          </p15:clr>
        </p15:guide>
        <p15:guide id="38" orient="horz" pos="216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BBE44F-CF07-A46F-BD57-E85A56817F5E}" name="Persaud, Rameshwar" initials="PR" userId="S::ramesh.persaud@franklintempleton.com::05eb2077-9647-4e86-b827-dfcf401989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ntley, Laura" initials="BL" lastIdx="3" clrIdx="0"/>
  <p:cmAuthor id="2" name="Radziwilko, Barbara" initials="RB" lastIdx="2" clrIdx="1">
    <p:extLst>
      <p:ext uri="{19B8F6BF-5375-455C-9EA6-DF929625EA0E}">
        <p15:presenceInfo xmlns:p15="http://schemas.microsoft.com/office/powerpoint/2012/main" userId="S::barbara.radziwilko@franklintempleton.com::bca7bfe8-ce1c-4ecb-8dc7-ece22e617b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7D"/>
    <a:srgbClr val="F0B4F9"/>
    <a:srgbClr val="F04F74"/>
    <a:srgbClr val="A525D0"/>
    <a:srgbClr val="F589A2"/>
    <a:srgbClr val="BE3200"/>
    <a:srgbClr val="CB6EEE"/>
    <a:srgbClr val="4B00B6"/>
    <a:srgbClr val="8C8C8C"/>
    <a:srgbClr val="FF96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DA71C2-593F-48FE-B4A8-2F014550FAD5}" v="5217" dt="2025-09-12T18:41:25.394"/>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08" autoAdjust="0"/>
    <p:restoredTop sz="91015" autoAdjust="0"/>
  </p:normalViewPr>
  <p:slideViewPr>
    <p:cSldViewPr>
      <p:cViewPr varScale="1">
        <p:scale>
          <a:sx n="107" d="100"/>
          <a:sy n="107" d="100"/>
        </p:scale>
        <p:origin x="1686" y="318"/>
      </p:cViewPr>
      <p:guideLst>
        <p:guide pos="120"/>
        <p:guide orient="horz" pos="295"/>
        <p:guide pos="192"/>
        <p:guide pos="2604"/>
        <p:guide pos="5592"/>
        <p:guide orient="horz" pos="864"/>
        <p:guide pos="72"/>
        <p:guide orient="horz" pos="216"/>
        <p:guide orient="horz" pos="2160"/>
      </p:guideLst>
    </p:cSldViewPr>
  </p:slideViewPr>
  <p:outlineViewPr>
    <p:cViewPr>
      <p:scale>
        <a:sx n="33" d="100"/>
        <a:sy n="33" d="100"/>
      </p:scale>
      <p:origin x="0" y="-26520"/>
    </p:cViewPr>
  </p:outlineViewPr>
  <p:notesTextViewPr>
    <p:cViewPr>
      <p:scale>
        <a:sx n="1" d="1"/>
        <a:sy n="1" d="1"/>
      </p:scale>
      <p:origin x="0" y="0"/>
    </p:cViewPr>
  </p:notesTextViewPr>
  <p:sorterViewPr>
    <p:cViewPr>
      <p:scale>
        <a:sx n="150" d="100"/>
        <a:sy n="150" d="100"/>
      </p:scale>
      <p:origin x="0" y="-1938"/>
    </p:cViewPr>
  </p:sorterViewPr>
  <p:notesViewPr>
    <p:cSldViewPr>
      <p:cViewPr varScale="1">
        <p:scale>
          <a:sx n="75" d="100"/>
          <a:sy n="75" d="100"/>
        </p:scale>
        <p:origin x="3900" y="60"/>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tags" Target="tags/tag1.xml"/><Relationship Id="rId66" Type="http://schemas.microsoft.com/office/2018/10/relationships/authors" Target="authors.xml"/><Relationship Id="rId5" Type="http://schemas.openxmlformats.org/officeDocument/2006/relationships/customXml" Target="../customXml/item5.xml"/><Relationship Id="rId61"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64" Type="http://schemas.microsoft.com/office/2016/11/relationships/changesInfo" Target="changesInfos/changesInfo1.xml"/><Relationship Id="rId8" Type="http://schemas.openxmlformats.org/officeDocument/2006/relationships/customXml" Target="../customXml/item8.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handoutMaster" Target="handoutMasters/handoutMaster1.xml"/><Relationship Id="rId10" Type="http://schemas.openxmlformats.org/officeDocument/2006/relationships/customXml" Target="../customXml/item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vin, Ben" userId="58f13e72-4ad0-455f-a6b9-06608029cbf8" providerId="ADAL" clId="{569B66E5-75D3-49BB-9ED3-BE7FA8F79734}"/>
    <pc:docChg chg="undo custSel addSld delSld modSld">
      <pc:chgData name="Calvin, Ben" userId="58f13e72-4ad0-455f-a6b9-06608029cbf8" providerId="ADAL" clId="{569B66E5-75D3-49BB-9ED3-BE7FA8F79734}" dt="2025-09-12T18:41:22.091" v="457"/>
      <pc:docMkLst>
        <pc:docMk/>
      </pc:docMkLst>
      <pc:sldChg chg="modSp mod">
        <pc:chgData name="Calvin, Ben" userId="58f13e72-4ad0-455f-a6b9-06608029cbf8" providerId="ADAL" clId="{569B66E5-75D3-49BB-9ED3-BE7FA8F79734}" dt="2025-09-12T17:18:28.024" v="55" actId="166"/>
        <pc:sldMkLst>
          <pc:docMk/>
          <pc:sldMk cId="838566709" sldId="262"/>
        </pc:sldMkLst>
        <pc:spChg chg="ord">
          <ac:chgData name="Calvin, Ben" userId="58f13e72-4ad0-455f-a6b9-06608029cbf8" providerId="ADAL" clId="{569B66E5-75D3-49BB-9ED3-BE7FA8F79734}" dt="2025-09-12T17:15:00.679" v="41"/>
          <ac:spMkLst>
            <pc:docMk/>
            <pc:sldMk cId="838566709" sldId="262"/>
            <ac:spMk id="9" creationId="{A62BAB1D-4FB7-F57A-7026-01E9484358F7}"/>
          </ac:spMkLst>
        </pc:spChg>
        <pc:spChg chg="ord">
          <ac:chgData name="Calvin, Ben" userId="58f13e72-4ad0-455f-a6b9-06608029cbf8" providerId="ADAL" clId="{569B66E5-75D3-49BB-9ED3-BE7FA8F79734}" dt="2025-09-12T17:14:54.802" v="40"/>
          <ac:spMkLst>
            <pc:docMk/>
            <pc:sldMk cId="838566709" sldId="262"/>
            <ac:spMk id="12" creationId="{852E6310-C39A-FEF7-90EF-05B9F2E9E6A3}"/>
          </ac:spMkLst>
        </pc:spChg>
        <pc:spChg chg="mod">
          <ac:chgData name="Calvin, Ben" userId="58f13e72-4ad0-455f-a6b9-06608029cbf8" providerId="ADAL" clId="{569B66E5-75D3-49BB-9ED3-BE7FA8F79734}" dt="2025-09-12T17:04:27.303" v="33" actId="962"/>
          <ac:spMkLst>
            <pc:docMk/>
            <pc:sldMk cId="838566709" sldId="262"/>
            <ac:spMk id="21" creationId="{334D6E92-1AC2-52BC-86DA-F6F6D01A99A2}"/>
          </ac:spMkLst>
        </pc:spChg>
        <pc:graphicFrameChg chg="mod ord modGraphic">
          <ac:chgData name="Calvin, Ben" userId="58f13e72-4ad0-455f-a6b9-06608029cbf8" providerId="ADAL" clId="{569B66E5-75D3-49BB-9ED3-BE7FA8F79734}" dt="2025-09-12T17:18:28.024" v="55" actId="166"/>
          <ac:graphicFrameMkLst>
            <pc:docMk/>
            <pc:sldMk cId="838566709" sldId="262"/>
            <ac:graphicFrameMk id="2" creationId="{130C24A9-ACDA-3D89-FCE8-64E0D60966AD}"/>
          </ac:graphicFrameMkLst>
        </pc:graphicFrameChg>
        <pc:graphicFrameChg chg="mod ord modGraphic">
          <ac:chgData name="Calvin, Ben" userId="58f13e72-4ad0-455f-a6b9-06608029cbf8" providerId="ADAL" clId="{569B66E5-75D3-49BB-9ED3-BE7FA8F79734}" dt="2025-09-12T17:16:41.210" v="43" actId="2084"/>
          <ac:graphicFrameMkLst>
            <pc:docMk/>
            <pc:sldMk cId="838566709" sldId="262"/>
            <ac:graphicFrameMk id="6" creationId="{1B19A86B-7A8C-105C-ED81-8EB9C36DA350}"/>
          </ac:graphicFrameMkLst>
        </pc:graphicFrameChg>
      </pc:sldChg>
      <pc:sldChg chg="modSp mod">
        <pc:chgData name="Calvin, Ben" userId="58f13e72-4ad0-455f-a6b9-06608029cbf8" providerId="ADAL" clId="{569B66E5-75D3-49BB-9ED3-BE7FA8F79734}" dt="2025-09-12T17:20:28.847" v="58"/>
        <pc:sldMkLst>
          <pc:docMk/>
          <pc:sldMk cId="307309546" sldId="263"/>
        </pc:sldMkLst>
        <pc:spChg chg="mod">
          <ac:chgData name="Calvin, Ben" userId="58f13e72-4ad0-455f-a6b9-06608029cbf8" providerId="ADAL" clId="{569B66E5-75D3-49BB-9ED3-BE7FA8F79734}" dt="2025-09-12T17:20:22.915" v="57" actId="962"/>
          <ac:spMkLst>
            <pc:docMk/>
            <pc:sldMk cId="307309546" sldId="263"/>
            <ac:spMk id="2" creationId="{A050617C-2359-84D4-F6C4-77A66F345478}"/>
          </ac:spMkLst>
        </pc:spChg>
        <pc:spChg chg="ord">
          <ac:chgData name="Calvin, Ben" userId="58f13e72-4ad0-455f-a6b9-06608029cbf8" providerId="ADAL" clId="{569B66E5-75D3-49BB-9ED3-BE7FA8F79734}" dt="2025-09-12T17:20:28.847" v="58"/>
          <ac:spMkLst>
            <pc:docMk/>
            <pc:sldMk cId="307309546" sldId="263"/>
            <ac:spMk id="3" creationId="{368F4A5F-3497-1445-AD1F-E2A68A89F631}"/>
          </ac:spMkLst>
        </pc:spChg>
        <pc:spChg chg="mod">
          <ac:chgData name="Calvin, Ben" userId="58f13e72-4ad0-455f-a6b9-06608029cbf8" providerId="ADAL" clId="{569B66E5-75D3-49BB-9ED3-BE7FA8F79734}" dt="2025-09-12T17:20:12.187" v="56" actId="14100"/>
          <ac:spMkLst>
            <pc:docMk/>
            <pc:sldMk cId="307309546" sldId="263"/>
            <ac:spMk id="5" creationId="{1CBA09D9-D0DF-2F1A-E248-A5C22FD0CAC9}"/>
          </ac:spMkLst>
        </pc:spChg>
      </pc:sldChg>
      <pc:sldChg chg="modSp mod">
        <pc:chgData name="Calvin, Ben" userId="58f13e72-4ad0-455f-a6b9-06608029cbf8" providerId="ADAL" clId="{569B66E5-75D3-49BB-9ED3-BE7FA8F79734}" dt="2025-09-12T17:20:59.508" v="59" actId="962"/>
        <pc:sldMkLst>
          <pc:docMk/>
          <pc:sldMk cId="4262594135" sldId="264"/>
        </pc:sldMkLst>
        <pc:spChg chg="mod">
          <ac:chgData name="Calvin, Ben" userId="58f13e72-4ad0-455f-a6b9-06608029cbf8" providerId="ADAL" clId="{569B66E5-75D3-49BB-9ED3-BE7FA8F79734}" dt="2025-09-12T17:20:59.508" v="59" actId="962"/>
          <ac:spMkLst>
            <pc:docMk/>
            <pc:sldMk cId="4262594135" sldId="264"/>
            <ac:spMk id="2" creationId="{4B48832E-CE47-102D-75FF-8008764A4F95}"/>
          </ac:spMkLst>
        </pc:spChg>
      </pc:sldChg>
      <pc:sldChg chg="modSp mod">
        <pc:chgData name="Calvin, Ben" userId="58f13e72-4ad0-455f-a6b9-06608029cbf8" providerId="ADAL" clId="{569B66E5-75D3-49BB-9ED3-BE7FA8F79734}" dt="2025-09-12T17:21:58.302" v="60" actId="20577"/>
        <pc:sldMkLst>
          <pc:docMk/>
          <pc:sldMk cId="1430017842" sldId="268"/>
        </pc:sldMkLst>
        <pc:spChg chg="mod">
          <ac:chgData name="Calvin, Ben" userId="58f13e72-4ad0-455f-a6b9-06608029cbf8" providerId="ADAL" clId="{569B66E5-75D3-49BB-9ED3-BE7FA8F79734}" dt="2025-09-12T17:21:58.302" v="60" actId="20577"/>
          <ac:spMkLst>
            <pc:docMk/>
            <pc:sldMk cId="1430017842" sldId="268"/>
            <ac:spMk id="4" creationId="{07DF987C-97E0-6D65-1744-6A8F578461D4}"/>
          </ac:spMkLst>
        </pc:spChg>
      </pc:sldChg>
      <pc:sldChg chg="delSp modSp mod">
        <pc:chgData name="Calvin, Ben" userId="58f13e72-4ad0-455f-a6b9-06608029cbf8" providerId="ADAL" clId="{569B66E5-75D3-49BB-9ED3-BE7FA8F79734}" dt="2025-09-12T18:41:22.091" v="457"/>
        <pc:sldMkLst>
          <pc:docMk/>
          <pc:sldMk cId="777079309" sldId="270"/>
        </pc:sldMkLst>
        <pc:spChg chg="mod ord">
          <ac:chgData name="Calvin, Ben" userId="58f13e72-4ad0-455f-a6b9-06608029cbf8" providerId="ADAL" clId="{569B66E5-75D3-49BB-9ED3-BE7FA8F79734}" dt="2025-09-12T18:41:22.091" v="457"/>
          <ac:spMkLst>
            <pc:docMk/>
            <pc:sldMk cId="777079309" sldId="270"/>
            <ac:spMk id="2" creationId="{20F025C6-DDDA-9C69-2B7A-F02E8D662C79}"/>
          </ac:spMkLst>
        </pc:spChg>
        <pc:spChg chg="mod topLvl">
          <ac:chgData name="Calvin, Ben" userId="58f13e72-4ad0-455f-a6b9-06608029cbf8" providerId="ADAL" clId="{569B66E5-75D3-49BB-9ED3-BE7FA8F79734}" dt="2025-09-12T18:41:05.683" v="454" actId="962"/>
          <ac:spMkLst>
            <pc:docMk/>
            <pc:sldMk cId="777079309" sldId="270"/>
            <ac:spMk id="6" creationId="{D4B78CF9-3C7A-F4E2-B3A1-3B6675E05FD7}"/>
          </ac:spMkLst>
        </pc:spChg>
        <pc:spChg chg="mod topLvl">
          <ac:chgData name="Calvin, Ben" userId="58f13e72-4ad0-455f-a6b9-06608029cbf8" providerId="ADAL" clId="{569B66E5-75D3-49BB-9ED3-BE7FA8F79734}" dt="2025-09-12T18:41:07.113" v="455" actId="962"/>
          <ac:spMkLst>
            <pc:docMk/>
            <pc:sldMk cId="777079309" sldId="270"/>
            <ac:spMk id="7" creationId="{0A21E923-7BF3-BE1C-4A65-0D8E039A7B3F}"/>
          </ac:spMkLst>
        </pc:spChg>
        <pc:spChg chg="mod topLvl">
          <ac:chgData name="Calvin, Ben" userId="58f13e72-4ad0-455f-a6b9-06608029cbf8" providerId="ADAL" clId="{569B66E5-75D3-49BB-9ED3-BE7FA8F79734}" dt="2025-09-12T18:41:08.619" v="456" actId="962"/>
          <ac:spMkLst>
            <pc:docMk/>
            <pc:sldMk cId="777079309" sldId="270"/>
            <ac:spMk id="8" creationId="{3F259514-F526-1AD7-EFF3-E92047107FB2}"/>
          </ac:spMkLst>
        </pc:spChg>
        <pc:grpChg chg="del">
          <ac:chgData name="Calvin, Ben" userId="58f13e72-4ad0-455f-a6b9-06608029cbf8" providerId="ADAL" clId="{569B66E5-75D3-49BB-9ED3-BE7FA8F79734}" dt="2025-09-12T18:40:39.990" v="453" actId="165"/>
          <ac:grpSpMkLst>
            <pc:docMk/>
            <pc:sldMk cId="777079309" sldId="270"/>
            <ac:grpSpMk id="5" creationId="{19D8D6D6-27D7-6E6B-EA6C-2E142BA689AB}"/>
          </ac:grpSpMkLst>
        </pc:grpChg>
      </pc:sldChg>
      <pc:sldChg chg="modSp mod">
        <pc:chgData name="Calvin, Ben" userId="58f13e72-4ad0-455f-a6b9-06608029cbf8" providerId="ADAL" clId="{569B66E5-75D3-49BB-9ED3-BE7FA8F79734}" dt="2025-09-12T17:27:30.305" v="64"/>
        <pc:sldMkLst>
          <pc:docMk/>
          <pc:sldMk cId="209968089" sldId="274"/>
        </pc:sldMkLst>
        <pc:spChg chg="ord">
          <ac:chgData name="Calvin, Ben" userId="58f13e72-4ad0-455f-a6b9-06608029cbf8" providerId="ADAL" clId="{569B66E5-75D3-49BB-9ED3-BE7FA8F79734}" dt="2025-09-12T17:27:30.305" v="64"/>
          <ac:spMkLst>
            <pc:docMk/>
            <pc:sldMk cId="209968089" sldId="274"/>
            <ac:spMk id="3" creationId="{9C573060-FEC7-5D43-F323-EFF87184CEBE}"/>
          </ac:spMkLst>
        </pc:spChg>
      </pc:sldChg>
      <pc:sldChg chg="modSp mod">
        <pc:chgData name="Calvin, Ben" userId="58f13e72-4ad0-455f-a6b9-06608029cbf8" providerId="ADAL" clId="{569B66E5-75D3-49BB-9ED3-BE7FA8F79734}" dt="2025-09-12T17:28:04.313" v="65"/>
        <pc:sldMkLst>
          <pc:docMk/>
          <pc:sldMk cId="3759847640" sldId="276"/>
        </pc:sldMkLst>
        <pc:spChg chg="ord">
          <ac:chgData name="Calvin, Ben" userId="58f13e72-4ad0-455f-a6b9-06608029cbf8" providerId="ADAL" clId="{569B66E5-75D3-49BB-9ED3-BE7FA8F79734}" dt="2025-09-12T17:28:04.313" v="65"/>
          <ac:spMkLst>
            <pc:docMk/>
            <pc:sldMk cId="3759847640" sldId="276"/>
            <ac:spMk id="3" creationId="{88AA5A09-0285-547A-6D85-96D3874FC78B}"/>
          </ac:spMkLst>
        </pc:spChg>
      </pc:sldChg>
      <pc:sldChg chg="modSp mod">
        <pc:chgData name="Calvin, Ben" userId="58f13e72-4ad0-455f-a6b9-06608029cbf8" providerId="ADAL" clId="{569B66E5-75D3-49BB-9ED3-BE7FA8F79734}" dt="2025-09-12T17:28:38.145" v="66"/>
        <pc:sldMkLst>
          <pc:docMk/>
          <pc:sldMk cId="1503384161" sldId="278"/>
        </pc:sldMkLst>
        <pc:spChg chg="ord">
          <ac:chgData name="Calvin, Ben" userId="58f13e72-4ad0-455f-a6b9-06608029cbf8" providerId="ADAL" clId="{569B66E5-75D3-49BB-9ED3-BE7FA8F79734}" dt="2025-09-12T17:28:38.145" v="66"/>
          <ac:spMkLst>
            <pc:docMk/>
            <pc:sldMk cId="1503384161" sldId="278"/>
            <ac:spMk id="3" creationId="{E9A20318-C343-AFCE-2CCE-8E745CFF453A}"/>
          </ac:spMkLst>
        </pc:spChg>
      </pc:sldChg>
      <pc:sldChg chg="modSp mod">
        <pc:chgData name="Calvin, Ben" userId="58f13e72-4ad0-455f-a6b9-06608029cbf8" providerId="ADAL" clId="{569B66E5-75D3-49BB-9ED3-BE7FA8F79734}" dt="2025-09-12T17:29:05.603" v="67"/>
        <pc:sldMkLst>
          <pc:docMk/>
          <pc:sldMk cId="2768998778" sldId="279"/>
        </pc:sldMkLst>
        <pc:spChg chg="ord">
          <ac:chgData name="Calvin, Ben" userId="58f13e72-4ad0-455f-a6b9-06608029cbf8" providerId="ADAL" clId="{569B66E5-75D3-49BB-9ED3-BE7FA8F79734}" dt="2025-09-12T17:29:05.603" v="67"/>
          <ac:spMkLst>
            <pc:docMk/>
            <pc:sldMk cId="2768998778" sldId="279"/>
            <ac:spMk id="3" creationId="{7C922143-804E-5E73-FF5F-A07AA76124D1}"/>
          </ac:spMkLst>
        </pc:spChg>
      </pc:sldChg>
      <pc:sldChg chg="addSp delSp modSp del mod">
        <pc:chgData name="Calvin, Ben" userId="58f13e72-4ad0-455f-a6b9-06608029cbf8" providerId="ADAL" clId="{569B66E5-75D3-49BB-9ED3-BE7FA8F79734}" dt="2025-09-12T17:51:33.887" v="227" actId="2696"/>
        <pc:sldMkLst>
          <pc:docMk/>
          <pc:sldMk cId="1175990663" sldId="280"/>
        </pc:sldMkLst>
        <pc:spChg chg="ord">
          <ac:chgData name="Calvin, Ben" userId="58f13e72-4ad0-455f-a6b9-06608029cbf8" providerId="ADAL" clId="{569B66E5-75D3-49BB-9ED3-BE7FA8F79734}" dt="2025-09-12T17:46:51.207" v="207"/>
          <ac:spMkLst>
            <pc:docMk/>
            <pc:sldMk cId="1175990663" sldId="280"/>
            <ac:spMk id="2" creationId="{EE9F134C-440E-10DF-2E16-604966CE42FD}"/>
          </ac:spMkLst>
        </pc:spChg>
        <pc:spChg chg="ord">
          <ac:chgData name="Calvin, Ben" userId="58f13e72-4ad0-455f-a6b9-06608029cbf8" providerId="ADAL" clId="{569B66E5-75D3-49BB-9ED3-BE7FA8F79734}" dt="2025-09-12T17:47:06.885" v="210"/>
          <ac:spMkLst>
            <pc:docMk/>
            <pc:sldMk cId="1175990663" sldId="280"/>
            <ac:spMk id="3" creationId="{B083F5D6-D9EE-9278-187B-45625AF9DCBF}"/>
          </ac:spMkLst>
        </pc:spChg>
        <pc:spChg chg="ord">
          <ac:chgData name="Calvin, Ben" userId="58f13e72-4ad0-455f-a6b9-06608029cbf8" providerId="ADAL" clId="{569B66E5-75D3-49BB-9ED3-BE7FA8F79734}" dt="2025-09-12T17:48:53.659" v="217"/>
          <ac:spMkLst>
            <pc:docMk/>
            <pc:sldMk cId="1175990663" sldId="280"/>
            <ac:spMk id="4" creationId="{F1695752-F8B2-1F2E-4132-9B9867887E77}"/>
          </ac:spMkLst>
        </pc:spChg>
        <pc:spChg chg="ord">
          <ac:chgData name="Calvin, Ben" userId="58f13e72-4ad0-455f-a6b9-06608029cbf8" providerId="ADAL" clId="{569B66E5-75D3-49BB-9ED3-BE7FA8F79734}" dt="2025-09-12T17:40:20.736" v="170"/>
          <ac:spMkLst>
            <pc:docMk/>
            <pc:sldMk cId="1175990663" sldId="280"/>
            <ac:spMk id="6" creationId="{401AA5D5-CDC7-05CD-4DC6-BD7B7055FF29}"/>
          </ac:spMkLst>
        </pc:spChg>
        <pc:spChg chg="del">
          <ac:chgData name="Calvin, Ben" userId="58f13e72-4ad0-455f-a6b9-06608029cbf8" providerId="ADAL" clId="{569B66E5-75D3-49BB-9ED3-BE7FA8F79734}" dt="2025-09-12T17:32:22.914" v="102" actId="478"/>
          <ac:spMkLst>
            <pc:docMk/>
            <pc:sldMk cId="1175990663" sldId="280"/>
            <ac:spMk id="7" creationId="{355DFF93-684D-0088-90F4-64BFEE266851}"/>
          </ac:spMkLst>
        </pc:spChg>
        <pc:spChg chg="ord">
          <ac:chgData name="Calvin, Ben" userId="58f13e72-4ad0-455f-a6b9-06608029cbf8" providerId="ADAL" clId="{569B66E5-75D3-49BB-9ED3-BE7FA8F79734}" dt="2025-09-12T17:47:20.900" v="213"/>
          <ac:spMkLst>
            <pc:docMk/>
            <pc:sldMk cId="1175990663" sldId="280"/>
            <ac:spMk id="8" creationId="{9B9A1006-1F5D-FA55-C38F-14EE845FE4CB}"/>
          </ac:spMkLst>
        </pc:spChg>
        <pc:spChg chg="del mod ord">
          <ac:chgData name="Calvin, Ben" userId="58f13e72-4ad0-455f-a6b9-06608029cbf8" providerId="ADAL" clId="{569B66E5-75D3-49BB-9ED3-BE7FA8F79734}" dt="2025-09-12T17:38:27.398" v="144" actId="478"/>
          <ac:spMkLst>
            <pc:docMk/>
            <pc:sldMk cId="1175990663" sldId="280"/>
            <ac:spMk id="9" creationId="{AC2B0DB7-741F-ACEC-8361-7B98A07B7F2C}"/>
          </ac:spMkLst>
        </pc:spChg>
        <pc:spChg chg="add mod ord">
          <ac:chgData name="Calvin, Ben" userId="58f13e72-4ad0-455f-a6b9-06608029cbf8" providerId="ADAL" clId="{569B66E5-75D3-49BB-9ED3-BE7FA8F79734}" dt="2025-09-12T17:49:25.167" v="219" actId="170"/>
          <ac:spMkLst>
            <pc:docMk/>
            <pc:sldMk cId="1175990663" sldId="280"/>
            <ac:spMk id="11" creationId="{09D0F4C0-4029-843C-3391-F1C9A8B42187}"/>
          </ac:spMkLst>
        </pc:spChg>
        <pc:spChg chg="add mod ord">
          <ac:chgData name="Calvin, Ben" userId="58f13e72-4ad0-455f-a6b9-06608029cbf8" providerId="ADAL" clId="{569B66E5-75D3-49BB-9ED3-BE7FA8F79734}" dt="2025-09-12T17:46:09.345" v="204" actId="166"/>
          <ac:spMkLst>
            <pc:docMk/>
            <pc:sldMk cId="1175990663" sldId="280"/>
            <ac:spMk id="12" creationId="{B2B362B1-9291-EAF6-10AD-A4F40DA5247E}"/>
          </ac:spMkLst>
        </pc:spChg>
        <pc:picChg chg="del ord">
          <ac:chgData name="Calvin, Ben" userId="58f13e72-4ad0-455f-a6b9-06608029cbf8" providerId="ADAL" clId="{569B66E5-75D3-49BB-9ED3-BE7FA8F79734}" dt="2025-09-12T17:32:08.680" v="96" actId="478"/>
          <ac:picMkLst>
            <pc:docMk/>
            <pc:sldMk cId="1175990663" sldId="280"/>
            <ac:picMk id="5" creationId="{274E9D20-8467-DC8C-65F6-66EEAAEC6AEF}"/>
          </ac:picMkLst>
        </pc:picChg>
        <pc:picChg chg="add mod ord">
          <ac:chgData name="Calvin, Ben" userId="58f13e72-4ad0-455f-a6b9-06608029cbf8" providerId="ADAL" clId="{569B66E5-75D3-49BB-9ED3-BE7FA8F79734}" dt="2025-09-12T17:51:02.516" v="225" actId="962"/>
          <ac:picMkLst>
            <pc:docMk/>
            <pc:sldMk cId="1175990663" sldId="280"/>
            <ac:picMk id="10" creationId="{AB4A2C1F-C42B-3607-9264-CB46FE9A9FA8}"/>
          </ac:picMkLst>
        </pc:picChg>
      </pc:sldChg>
      <pc:sldChg chg="delSp modSp mod modAnim">
        <pc:chgData name="Calvin, Ben" userId="58f13e72-4ad0-455f-a6b9-06608029cbf8" providerId="ADAL" clId="{569B66E5-75D3-49BB-9ED3-BE7FA8F79734}" dt="2025-09-12T18:02:36.666" v="246"/>
        <pc:sldMkLst>
          <pc:docMk/>
          <pc:sldMk cId="3039050425" sldId="281"/>
        </pc:sldMkLst>
        <pc:spChg chg="ord">
          <ac:chgData name="Calvin, Ben" userId="58f13e72-4ad0-455f-a6b9-06608029cbf8" providerId="ADAL" clId="{569B66E5-75D3-49BB-9ED3-BE7FA8F79734}" dt="2025-09-12T18:02:36.666" v="246"/>
          <ac:spMkLst>
            <pc:docMk/>
            <pc:sldMk cId="3039050425" sldId="281"/>
            <ac:spMk id="2" creationId="{FD193DAC-5DB0-7C32-F55F-4E9FBE71FB6A}"/>
          </ac:spMkLst>
        </pc:spChg>
        <pc:spChg chg="mod topLvl">
          <ac:chgData name="Calvin, Ben" userId="58f13e72-4ad0-455f-a6b9-06608029cbf8" providerId="ADAL" clId="{569B66E5-75D3-49BB-9ED3-BE7FA8F79734}" dt="2025-09-12T18:00:48.543" v="241" actId="165"/>
          <ac:spMkLst>
            <pc:docMk/>
            <pc:sldMk cId="3039050425" sldId="281"/>
            <ac:spMk id="12" creationId="{864B7A67-B7D2-4501-4C3A-07C28C5A07F0}"/>
          </ac:spMkLst>
        </pc:spChg>
        <pc:spChg chg="mod topLvl">
          <ac:chgData name="Calvin, Ben" userId="58f13e72-4ad0-455f-a6b9-06608029cbf8" providerId="ADAL" clId="{569B66E5-75D3-49BB-9ED3-BE7FA8F79734}" dt="2025-09-12T18:00:48.543" v="241" actId="165"/>
          <ac:spMkLst>
            <pc:docMk/>
            <pc:sldMk cId="3039050425" sldId="281"/>
            <ac:spMk id="13" creationId="{80AAE44B-EADC-A9AB-4ED7-DC54B4669B37}"/>
          </ac:spMkLst>
        </pc:spChg>
        <pc:spChg chg="mod ord topLvl">
          <ac:chgData name="Calvin, Ben" userId="58f13e72-4ad0-455f-a6b9-06608029cbf8" providerId="ADAL" clId="{569B66E5-75D3-49BB-9ED3-BE7FA8F79734}" dt="2025-09-12T18:02:18.440" v="244"/>
          <ac:spMkLst>
            <pc:docMk/>
            <pc:sldMk cId="3039050425" sldId="281"/>
            <ac:spMk id="21" creationId="{191A2A9C-4040-3878-BAD8-14E88B22E55E}"/>
          </ac:spMkLst>
        </pc:spChg>
        <pc:spChg chg="mod topLvl">
          <ac:chgData name="Calvin, Ben" userId="58f13e72-4ad0-455f-a6b9-06608029cbf8" providerId="ADAL" clId="{569B66E5-75D3-49BB-9ED3-BE7FA8F79734}" dt="2025-09-12T18:01:12.534" v="242" actId="165"/>
          <ac:spMkLst>
            <pc:docMk/>
            <pc:sldMk cId="3039050425" sldId="281"/>
            <ac:spMk id="22" creationId="{98DF25F8-83B2-A897-ACE0-C2CCFEA5C3EE}"/>
          </ac:spMkLst>
        </pc:spChg>
        <pc:spChg chg="mod ord topLvl">
          <ac:chgData name="Calvin, Ben" userId="58f13e72-4ad0-455f-a6b9-06608029cbf8" providerId="ADAL" clId="{569B66E5-75D3-49BB-9ED3-BE7FA8F79734}" dt="2025-09-12T18:02:29.174" v="245"/>
          <ac:spMkLst>
            <pc:docMk/>
            <pc:sldMk cId="3039050425" sldId="281"/>
            <ac:spMk id="24" creationId="{C455B640-5A56-C3BC-944C-C8757F3C7689}"/>
          </ac:spMkLst>
        </pc:spChg>
        <pc:spChg chg="mod topLvl">
          <ac:chgData name="Calvin, Ben" userId="58f13e72-4ad0-455f-a6b9-06608029cbf8" providerId="ADAL" clId="{569B66E5-75D3-49BB-9ED3-BE7FA8F79734}" dt="2025-09-12T18:01:51.381" v="243" actId="165"/>
          <ac:spMkLst>
            <pc:docMk/>
            <pc:sldMk cId="3039050425" sldId="281"/>
            <ac:spMk id="25" creationId="{DF8F0D7D-C974-DA03-3F00-4AD0BA27DBA8}"/>
          </ac:spMkLst>
        </pc:spChg>
        <pc:grpChg chg="del">
          <ac:chgData name="Calvin, Ben" userId="58f13e72-4ad0-455f-a6b9-06608029cbf8" providerId="ADAL" clId="{569B66E5-75D3-49BB-9ED3-BE7FA8F79734}" dt="2025-09-12T18:00:48.543" v="241" actId="165"/>
          <ac:grpSpMkLst>
            <pc:docMk/>
            <pc:sldMk cId="3039050425" sldId="281"/>
            <ac:grpSpMk id="11" creationId="{64F7F765-1627-5977-DEDB-B99F8F374FA9}"/>
          </ac:grpSpMkLst>
        </pc:grpChg>
        <pc:grpChg chg="del">
          <ac:chgData name="Calvin, Ben" userId="58f13e72-4ad0-455f-a6b9-06608029cbf8" providerId="ADAL" clId="{569B66E5-75D3-49BB-9ED3-BE7FA8F79734}" dt="2025-09-12T18:01:12.534" v="242" actId="165"/>
          <ac:grpSpMkLst>
            <pc:docMk/>
            <pc:sldMk cId="3039050425" sldId="281"/>
            <ac:grpSpMk id="20" creationId="{15A9E804-F6A0-464B-1E9A-3C3802D5458E}"/>
          </ac:grpSpMkLst>
        </pc:grpChg>
        <pc:grpChg chg="del">
          <ac:chgData name="Calvin, Ben" userId="58f13e72-4ad0-455f-a6b9-06608029cbf8" providerId="ADAL" clId="{569B66E5-75D3-49BB-9ED3-BE7FA8F79734}" dt="2025-09-12T18:01:51.381" v="243" actId="165"/>
          <ac:grpSpMkLst>
            <pc:docMk/>
            <pc:sldMk cId="3039050425" sldId="281"/>
            <ac:grpSpMk id="23" creationId="{C8BAC941-3320-DB10-B14B-75F5A4D51D7E}"/>
          </ac:grpSpMkLst>
        </pc:grpChg>
      </pc:sldChg>
      <pc:sldChg chg="modSp mod">
        <pc:chgData name="Calvin, Ben" userId="58f13e72-4ad0-455f-a6b9-06608029cbf8" providerId="ADAL" clId="{569B66E5-75D3-49BB-9ED3-BE7FA8F79734}" dt="2025-09-12T18:04:12.695" v="247"/>
        <pc:sldMkLst>
          <pc:docMk/>
          <pc:sldMk cId="1004455978" sldId="283"/>
        </pc:sldMkLst>
        <pc:spChg chg="ord">
          <ac:chgData name="Calvin, Ben" userId="58f13e72-4ad0-455f-a6b9-06608029cbf8" providerId="ADAL" clId="{569B66E5-75D3-49BB-9ED3-BE7FA8F79734}" dt="2025-09-12T18:04:12.695" v="247"/>
          <ac:spMkLst>
            <pc:docMk/>
            <pc:sldMk cId="1004455978" sldId="283"/>
            <ac:spMk id="2" creationId="{1DBE2E1A-1C37-B9DB-30FD-726F7799C900}"/>
          </ac:spMkLst>
        </pc:spChg>
      </pc:sldChg>
      <pc:sldChg chg="modSp mod">
        <pc:chgData name="Calvin, Ben" userId="58f13e72-4ad0-455f-a6b9-06608029cbf8" providerId="ADAL" clId="{569B66E5-75D3-49BB-9ED3-BE7FA8F79734}" dt="2025-09-12T18:06:06.455" v="250" actId="962"/>
        <pc:sldMkLst>
          <pc:docMk/>
          <pc:sldMk cId="782974366" sldId="286"/>
        </pc:sldMkLst>
        <pc:spChg chg="ord">
          <ac:chgData name="Calvin, Ben" userId="58f13e72-4ad0-455f-a6b9-06608029cbf8" providerId="ADAL" clId="{569B66E5-75D3-49BB-9ED3-BE7FA8F79734}" dt="2025-09-12T18:05:21.224" v="248"/>
          <ac:spMkLst>
            <pc:docMk/>
            <pc:sldMk cId="782974366" sldId="286"/>
            <ac:spMk id="8" creationId="{27E05AE0-A1B2-3E7F-29B1-1B614502D498}"/>
          </ac:spMkLst>
        </pc:spChg>
        <pc:grpChg chg="mod">
          <ac:chgData name="Calvin, Ben" userId="58f13e72-4ad0-455f-a6b9-06608029cbf8" providerId="ADAL" clId="{569B66E5-75D3-49BB-9ED3-BE7FA8F79734}" dt="2025-09-12T18:06:06.455" v="250" actId="962"/>
          <ac:grpSpMkLst>
            <pc:docMk/>
            <pc:sldMk cId="782974366" sldId="286"/>
            <ac:grpSpMk id="10" creationId="{D3B088A8-09A7-AD61-DC74-B4E39D50ECE6}"/>
          </ac:grpSpMkLst>
        </pc:grpChg>
      </pc:sldChg>
      <pc:sldChg chg="modSp mod">
        <pc:chgData name="Calvin, Ben" userId="58f13e72-4ad0-455f-a6b9-06608029cbf8" providerId="ADAL" clId="{569B66E5-75D3-49BB-9ED3-BE7FA8F79734}" dt="2025-09-12T18:08:03.169" v="254" actId="962"/>
        <pc:sldMkLst>
          <pc:docMk/>
          <pc:sldMk cId="3006030616" sldId="287"/>
        </pc:sldMkLst>
        <pc:spChg chg="mod">
          <ac:chgData name="Calvin, Ben" userId="58f13e72-4ad0-455f-a6b9-06608029cbf8" providerId="ADAL" clId="{569B66E5-75D3-49BB-9ED3-BE7FA8F79734}" dt="2025-09-12T18:06:21.661" v="251" actId="20577"/>
          <ac:spMkLst>
            <pc:docMk/>
            <pc:sldMk cId="3006030616" sldId="287"/>
            <ac:spMk id="7" creationId="{97F964C1-795A-0D58-6428-3C499A036D88}"/>
          </ac:spMkLst>
        </pc:spChg>
        <pc:spChg chg="ord">
          <ac:chgData name="Calvin, Ben" userId="58f13e72-4ad0-455f-a6b9-06608029cbf8" providerId="ADAL" clId="{569B66E5-75D3-49BB-9ED3-BE7FA8F79734}" dt="2025-09-12T18:07:15.388" v="252"/>
          <ac:spMkLst>
            <pc:docMk/>
            <pc:sldMk cId="3006030616" sldId="287"/>
            <ac:spMk id="8" creationId="{27E05AE0-A1B2-3E7F-29B1-1B614502D498}"/>
          </ac:spMkLst>
        </pc:spChg>
        <pc:grpChg chg="mod">
          <ac:chgData name="Calvin, Ben" userId="58f13e72-4ad0-455f-a6b9-06608029cbf8" providerId="ADAL" clId="{569B66E5-75D3-49BB-9ED3-BE7FA8F79734}" dt="2025-09-12T18:08:03.169" v="254" actId="962"/>
          <ac:grpSpMkLst>
            <pc:docMk/>
            <pc:sldMk cId="3006030616" sldId="287"/>
            <ac:grpSpMk id="2" creationId="{1705E72A-7B75-7A4B-2488-39FE0CD775EA}"/>
          </ac:grpSpMkLst>
        </pc:grpChg>
      </pc:sldChg>
      <pc:sldChg chg="addSp delSp modSp mod modAnim">
        <pc:chgData name="Calvin, Ben" userId="58f13e72-4ad0-455f-a6b9-06608029cbf8" providerId="ADAL" clId="{569B66E5-75D3-49BB-9ED3-BE7FA8F79734}" dt="2025-09-12T18:20:54.908" v="321"/>
        <pc:sldMkLst>
          <pc:docMk/>
          <pc:sldMk cId="3131818567" sldId="288"/>
        </pc:sldMkLst>
        <pc:spChg chg="add del">
          <ac:chgData name="Calvin, Ben" userId="58f13e72-4ad0-455f-a6b9-06608029cbf8" providerId="ADAL" clId="{569B66E5-75D3-49BB-9ED3-BE7FA8F79734}" dt="2025-09-12T18:11:51.030" v="263" actId="22"/>
          <ac:spMkLst>
            <pc:docMk/>
            <pc:sldMk cId="3131818567" sldId="288"/>
            <ac:spMk id="4" creationId="{A598A542-47D6-8263-9F06-C4A29979196D}"/>
          </ac:spMkLst>
        </pc:spChg>
        <pc:spChg chg="add mod ord">
          <ac:chgData name="Calvin, Ben" userId="58f13e72-4ad0-455f-a6b9-06608029cbf8" providerId="ADAL" clId="{569B66E5-75D3-49BB-9ED3-BE7FA8F79734}" dt="2025-09-12T18:20:26.290" v="320" actId="33553"/>
          <ac:spMkLst>
            <pc:docMk/>
            <pc:sldMk cId="3131818567" sldId="288"/>
            <ac:spMk id="5" creationId="{5EE8EB28-7299-300B-380B-6D316FF2694E}"/>
          </ac:spMkLst>
        </pc:spChg>
        <pc:spChg chg="add del mod">
          <ac:chgData name="Calvin, Ben" userId="58f13e72-4ad0-455f-a6b9-06608029cbf8" providerId="ADAL" clId="{569B66E5-75D3-49BB-9ED3-BE7FA8F79734}" dt="2025-09-12T18:19:49.592" v="319" actId="478"/>
          <ac:spMkLst>
            <pc:docMk/>
            <pc:sldMk cId="3131818567" sldId="288"/>
            <ac:spMk id="7" creationId="{97F964C1-795A-0D58-6428-3C499A036D88}"/>
          </ac:spMkLst>
        </pc:spChg>
        <pc:spChg chg="ord">
          <ac:chgData name="Calvin, Ben" userId="58f13e72-4ad0-455f-a6b9-06608029cbf8" providerId="ADAL" clId="{569B66E5-75D3-49BB-9ED3-BE7FA8F79734}" dt="2025-09-12T18:09:44.748" v="256"/>
          <ac:spMkLst>
            <pc:docMk/>
            <pc:sldMk cId="3131818567" sldId="288"/>
            <ac:spMk id="8" creationId="{27E05AE0-A1B2-3E7F-29B1-1B614502D498}"/>
          </ac:spMkLst>
        </pc:spChg>
        <pc:spChg chg="add mod">
          <ac:chgData name="Calvin, Ben" userId="58f13e72-4ad0-455f-a6b9-06608029cbf8" providerId="ADAL" clId="{569B66E5-75D3-49BB-9ED3-BE7FA8F79734}" dt="2025-09-12T18:20:54.908" v="321"/>
          <ac:spMkLst>
            <pc:docMk/>
            <pc:sldMk cId="3131818567" sldId="288"/>
            <ac:spMk id="13" creationId="{99C88510-43E3-6FE0-05DB-6AE0AE33B0D7}"/>
          </ac:spMkLst>
        </pc:spChg>
        <pc:grpChg chg="mod">
          <ac:chgData name="Calvin, Ben" userId="58f13e72-4ad0-455f-a6b9-06608029cbf8" providerId="ADAL" clId="{569B66E5-75D3-49BB-9ED3-BE7FA8F79734}" dt="2025-09-12T18:11:12.501" v="258" actId="962"/>
          <ac:grpSpMkLst>
            <pc:docMk/>
            <pc:sldMk cId="3131818567" sldId="288"/>
            <ac:grpSpMk id="9" creationId="{75D397BC-A011-79AE-6FC0-EDE8A1E41FA7}"/>
          </ac:grpSpMkLst>
        </pc:grpChg>
        <pc:grpChg chg="add del mod">
          <ac:chgData name="Calvin, Ben" userId="58f13e72-4ad0-455f-a6b9-06608029cbf8" providerId="ADAL" clId="{569B66E5-75D3-49BB-9ED3-BE7FA8F79734}" dt="2025-09-12T18:18:48.457" v="318" actId="962"/>
          <ac:grpSpMkLst>
            <pc:docMk/>
            <pc:sldMk cId="3131818567" sldId="288"/>
            <ac:grpSpMk id="30" creationId="{4296DF9F-EDD6-265A-2819-8D65C12BC762}"/>
          </ac:grpSpMkLst>
        </pc:grpChg>
      </pc:sldChg>
      <pc:sldChg chg="addSp delSp modSp mod">
        <pc:chgData name="Calvin, Ben" userId="58f13e72-4ad0-455f-a6b9-06608029cbf8" providerId="ADAL" clId="{569B66E5-75D3-49BB-9ED3-BE7FA8F79734}" dt="2025-09-12T18:28:27.948" v="337"/>
        <pc:sldMkLst>
          <pc:docMk/>
          <pc:sldMk cId="710003876" sldId="290"/>
        </pc:sldMkLst>
        <pc:spChg chg="mod">
          <ac:chgData name="Calvin, Ben" userId="58f13e72-4ad0-455f-a6b9-06608029cbf8" providerId="ADAL" clId="{569B66E5-75D3-49BB-9ED3-BE7FA8F79734}" dt="2025-09-12T18:24:47.710" v="332" actId="14100"/>
          <ac:spMkLst>
            <pc:docMk/>
            <pc:sldMk cId="710003876" sldId="290"/>
            <ac:spMk id="7" creationId="{97F964C1-795A-0D58-6428-3C499A036D88}"/>
          </ac:spMkLst>
        </pc:spChg>
        <pc:spChg chg="ord">
          <ac:chgData name="Calvin, Ben" userId="58f13e72-4ad0-455f-a6b9-06608029cbf8" providerId="ADAL" clId="{569B66E5-75D3-49BB-9ED3-BE7FA8F79734}" dt="2025-09-12T18:26:53.254" v="335"/>
          <ac:spMkLst>
            <pc:docMk/>
            <pc:sldMk cId="710003876" sldId="290"/>
            <ac:spMk id="8" creationId="{27E05AE0-A1B2-3E7F-29B1-1B614502D498}"/>
          </ac:spMkLst>
        </pc:spChg>
        <pc:spChg chg="add mod">
          <ac:chgData name="Calvin, Ben" userId="58f13e72-4ad0-455f-a6b9-06608029cbf8" providerId="ADAL" clId="{569B66E5-75D3-49BB-9ED3-BE7FA8F79734}" dt="2025-09-12T18:25:10.231" v="334" actId="962"/>
          <ac:spMkLst>
            <pc:docMk/>
            <pc:sldMk cId="710003876" sldId="290"/>
            <ac:spMk id="9" creationId="{3893EE5C-BCC5-7AF9-EF8D-C02579C6FAF9}"/>
          </ac:spMkLst>
        </pc:spChg>
        <pc:spChg chg="mod topLvl">
          <ac:chgData name="Calvin, Ben" userId="58f13e72-4ad0-455f-a6b9-06608029cbf8" providerId="ADAL" clId="{569B66E5-75D3-49BB-9ED3-BE7FA8F79734}" dt="2025-09-12T18:27:39.740" v="336" actId="165"/>
          <ac:spMkLst>
            <pc:docMk/>
            <pc:sldMk cId="710003876" sldId="290"/>
            <ac:spMk id="22" creationId="{064FD043-E519-31DB-9715-5DA7FBAAF11D}"/>
          </ac:spMkLst>
        </pc:spChg>
        <pc:spChg chg="mod topLvl">
          <ac:chgData name="Calvin, Ben" userId="58f13e72-4ad0-455f-a6b9-06608029cbf8" providerId="ADAL" clId="{569B66E5-75D3-49BB-9ED3-BE7FA8F79734}" dt="2025-09-12T18:28:27.948" v="337"/>
          <ac:spMkLst>
            <pc:docMk/>
            <pc:sldMk cId="710003876" sldId="290"/>
            <ac:spMk id="23" creationId="{CACCF4E5-1103-F6AD-FA7A-DABEDD21E76F}"/>
          </ac:spMkLst>
        </pc:spChg>
        <pc:grpChg chg="del">
          <ac:chgData name="Calvin, Ben" userId="58f13e72-4ad0-455f-a6b9-06608029cbf8" providerId="ADAL" clId="{569B66E5-75D3-49BB-9ED3-BE7FA8F79734}" dt="2025-09-12T18:27:39.740" v="336" actId="165"/>
          <ac:grpSpMkLst>
            <pc:docMk/>
            <pc:sldMk cId="710003876" sldId="290"/>
            <ac:grpSpMk id="21" creationId="{97D8CF96-372D-642A-D76C-4E94CDE949D4}"/>
          </ac:grpSpMkLst>
        </pc:grpChg>
      </pc:sldChg>
      <pc:sldChg chg="delSp modSp mod">
        <pc:chgData name="Calvin, Ben" userId="58f13e72-4ad0-455f-a6b9-06608029cbf8" providerId="ADAL" clId="{569B66E5-75D3-49BB-9ED3-BE7FA8F79734}" dt="2025-09-12T18:30:32.956" v="344"/>
        <pc:sldMkLst>
          <pc:docMk/>
          <pc:sldMk cId="3574711224" sldId="292"/>
        </pc:sldMkLst>
        <pc:spChg chg="ord">
          <ac:chgData name="Calvin, Ben" userId="58f13e72-4ad0-455f-a6b9-06608029cbf8" providerId="ADAL" clId="{569B66E5-75D3-49BB-9ED3-BE7FA8F79734}" dt="2025-09-12T18:30:32.956" v="344"/>
          <ac:spMkLst>
            <pc:docMk/>
            <pc:sldMk cId="3574711224" sldId="292"/>
            <ac:spMk id="8" creationId="{27E05AE0-A1B2-3E7F-29B1-1B614502D498}"/>
          </ac:spMkLst>
        </pc:spChg>
        <pc:spChg chg="mod topLvl">
          <ac:chgData name="Calvin, Ben" userId="58f13e72-4ad0-455f-a6b9-06608029cbf8" providerId="ADAL" clId="{569B66E5-75D3-49BB-9ED3-BE7FA8F79734}" dt="2025-09-12T18:30:17.583" v="343"/>
          <ac:spMkLst>
            <pc:docMk/>
            <pc:sldMk cId="3574711224" sldId="292"/>
            <ac:spMk id="37" creationId="{6AAC5589-746D-4DBC-4B10-620A60D56B34}"/>
          </ac:spMkLst>
        </pc:spChg>
        <pc:spChg chg="mod topLvl">
          <ac:chgData name="Calvin, Ben" userId="58f13e72-4ad0-455f-a6b9-06608029cbf8" providerId="ADAL" clId="{569B66E5-75D3-49BB-9ED3-BE7FA8F79734}" dt="2025-09-12T18:30:09.427" v="341"/>
          <ac:spMkLst>
            <pc:docMk/>
            <pc:sldMk cId="3574711224" sldId="292"/>
            <ac:spMk id="38" creationId="{5D015DBD-BA1B-9387-8264-D4AE0A3D9306}"/>
          </ac:spMkLst>
        </pc:spChg>
        <pc:grpChg chg="del">
          <ac:chgData name="Calvin, Ben" userId="58f13e72-4ad0-455f-a6b9-06608029cbf8" providerId="ADAL" clId="{569B66E5-75D3-49BB-9ED3-BE7FA8F79734}" dt="2025-09-12T18:29:11.069" v="338" actId="165"/>
          <ac:grpSpMkLst>
            <pc:docMk/>
            <pc:sldMk cId="3574711224" sldId="292"/>
            <ac:grpSpMk id="36" creationId="{0AC0383B-C316-D380-83C0-DBBB5C8537D4}"/>
          </ac:grpSpMkLst>
        </pc:grpChg>
      </pc:sldChg>
      <pc:sldChg chg="addSp delSp modSp mod modAnim">
        <pc:chgData name="Calvin, Ben" userId="58f13e72-4ad0-455f-a6b9-06608029cbf8" providerId="ADAL" clId="{569B66E5-75D3-49BB-9ED3-BE7FA8F79734}" dt="2025-09-12T18:33:56.377" v="378" actId="962"/>
        <pc:sldMkLst>
          <pc:docMk/>
          <pc:sldMk cId="263841199" sldId="293"/>
        </pc:sldMkLst>
        <pc:spChg chg="ord">
          <ac:chgData name="Calvin, Ben" userId="58f13e72-4ad0-455f-a6b9-06608029cbf8" providerId="ADAL" clId="{569B66E5-75D3-49BB-9ED3-BE7FA8F79734}" dt="2025-09-12T18:33:53.556" v="377"/>
          <ac:spMkLst>
            <pc:docMk/>
            <pc:sldMk cId="263841199" sldId="293"/>
            <ac:spMk id="2" creationId="{87CACFF0-5717-F31D-2D45-88352CA2A165}"/>
          </ac:spMkLst>
        </pc:spChg>
        <pc:spChg chg="mod">
          <ac:chgData name="Calvin, Ben" userId="58f13e72-4ad0-455f-a6b9-06608029cbf8" providerId="ADAL" clId="{569B66E5-75D3-49BB-9ED3-BE7FA8F79734}" dt="2025-09-12T18:32:19.953" v="372" actId="20577"/>
          <ac:spMkLst>
            <pc:docMk/>
            <pc:sldMk cId="263841199" sldId="293"/>
            <ac:spMk id="4" creationId="{8F4F1775-A78F-CE5F-FEDD-F95CD1EDA766}"/>
          </ac:spMkLst>
        </pc:spChg>
        <pc:spChg chg="mod topLvl">
          <ac:chgData name="Calvin, Ben" userId="58f13e72-4ad0-455f-a6b9-06608029cbf8" providerId="ADAL" clId="{569B66E5-75D3-49BB-9ED3-BE7FA8F79734}" dt="2025-09-12T18:32:43.504" v="374" actId="165"/>
          <ac:spMkLst>
            <pc:docMk/>
            <pc:sldMk cId="263841199" sldId="293"/>
            <ac:spMk id="6" creationId="{7993240A-697D-6A28-21D5-5FCF0BD0E6BD}"/>
          </ac:spMkLst>
        </pc:spChg>
        <pc:spChg chg="mod topLvl">
          <ac:chgData name="Calvin, Ben" userId="58f13e72-4ad0-455f-a6b9-06608029cbf8" providerId="ADAL" clId="{569B66E5-75D3-49BB-9ED3-BE7FA8F79734}" dt="2025-09-12T18:33:43.916" v="376"/>
          <ac:spMkLst>
            <pc:docMk/>
            <pc:sldMk cId="263841199" sldId="293"/>
            <ac:spMk id="7" creationId="{4BB63394-0BDF-04EE-6556-18365A3067AA}"/>
          </ac:spMkLst>
        </pc:spChg>
        <pc:spChg chg="mod">
          <ac:chgData name="Calvin, Ben" userId="58f13e72-4ad0-455f-a6b9-06608029cbf8" providerId="ADAL" clId="{569B66E5-75D3-49BB-9ED3-BE7FA8F79734}" dt="2025-09-12T18:33:25.728" v="375" actId="14100"/>
          <ac:spMkLst>
            <pc:docMk/>
            <pc:sldMk cId="263841199" sldId="293"/>
            <ac:spMk id="8" creationId="{69B8EF99-544C-6B45-7592-B9274976F197}"/>
          </ac:spMkLst>
        </pc:spChg>
        <pc:spChg chg="add mod">
          <ac:chgData name="Calvin, Ben" userId="58f13e72-4ad0-455f-a6b9-06608029cbf8" providerId="ADAL" clId="{569B66E5-75D3-49BB-9ED3-BE7FA8F79734}" dt="2025-09-12T18:33:56.377" v="378" actId="962"/>
          <ac:spMkLst>
            <pc:docMk/>
            <pc:sldMk cId="263841199" sldId="293"/>
            <ac:spMk id="26" creationId="{474858F3-D233-BB5D-44D2-F5F10144D9E2}"/>
          </ac:spMkLst>
        </pc:spChg>
        <pc:grpChg chg="del">
          <ac:chgData name="Calvin, Ben" userId="58f13e72-4ad0-455f-a6b9-06608029cbf8" providerId="ADAL" clId="{569B66E5-75D3-49BB-9ED3-BE7FA8F79734}" dt="2025-09-12T18:32:43.504" v="374" actId="165"/>
          <ac:grpSpMkLst>
            <pc:docMk/>
            <pc:sldMk cId="263841199" sldId="293"/>
            <ac:grpSpMk id="5" creationId="{4261E15D-1A33-F980-C03A-67F41EEF83F2}"/>
          </ac:grpSpMkLst>
        </pc:grpChg>
      </pc:sldChg>
      <pc:sldChg chg="addSp delSp modSp mod modAnim">
        <pc:chgData name="Calvin, Ben" userId="58f13e72-4ad0-455f-a6b9-06608029cbf8" providerId="ADAL" clId="{569B66E5-75D3-49BB-9ED3-BE7FA8F79734}" dt="2025-09-12T18:36:47.373" v="417" actId="962"/>
        <pc:sldMkLst>
          <pc:docMk/>
          <pc:sldMk cId="3150728362" sldId="294"/>
        </pc:sldMkLst>
        <pc:spChg chg="ord">
          <ac:chgData name="Calvin, Ben" userId="58f13e72-4ad0-455f-a6b9-06608029cbf8" providerId="ADAL" clId="{569B66E5-75D3-49BB-9ED3-BE7FA8F79734}" dt="2025-09-12T18:35:38.086" v="412"/>
          <ac:spMkLst>
            <pc:docMk/>
            <pc:sldMk cId="3150728362" sldId="294"/>
            <ac:spMk id="2" creationId="{7B3BD5A8-EB1A-E38E-37FD-F76B1DD0F8E6}"/>
          </ac:spMkLst>
        </pc:spChg>
        <pc:spChg chg="mod">
          <ac:chgData name="Calvin, Ben" userId="58f13e72-4ad0-455f-a6b9-06608029cbf8" providerId="ADAL" clId="{569B66E5-75D3-49BB-9ED3-BE7FA8F79734}" dt="2025-09-12T18:34:43.021" v="408" actId="14100"/>
          <ac:spMkLst>
            <pc:docMk/>
            <pc:sldMk cId="3150728362" sldId="294"/>
            <ac:spMk id="4" creationId="{66088F5B-BB9A-74D2-BB0E-48BC2C829AF2}"/>
          </ac:spMkLst>
        </pc:spChg>
        <pc:spChg chg="add mod">
          <ac:chgData name="Calvin, Ben" userId="58f13e72-4ad0-455f-a6b9-06608029cbf8" providerId="ADAL" clId="{569B66E5-75D3-49BB-9ED3-BE7FA8F79734}" dt="2025-09-12T18:35:42.325" v="413" actId="962"/>
          <ac:spMkLst>
            <pc:docMk/>
            <pc:sldMk cId="3150728362" sldId="294"/>
            <ac:spMk id="6" creationId="{1B02AC54-0B5D-7DBD-71DC-3A8302379C9A}"/>
          </ac:spMkLst>
        </pc:spChg>
        <pc:spChg chg="mod topLvl">
          <ac:chgData name="Calvin, Ben" userId="58f13e72-4ad0-455f-a6b9-06608029cbf8" providerId="ADAL" clId="{569B66E5-75D3-49BB-9ED3-BE7FA8F79734}" dt="2025-09-12T18:35:06.552" v="410" actId="165"/>
          <ac:spMkLst>
            <pc:docMk/>
            <pc:sldMk cId="3150728362" sldId="294"/>
            <ac:spMk id="26" creationId="{525B1280-8987-0BB4-3C9C-C3BFFB7BAE79}"/>
          </ac:spMkLst>
        </pc:spChg>
        <pc:spChg chg="mod topLvl">
          <ac:chgData name="Calvin, Ben" userId="58f13e72-4ad0-455f-a6b9-06608029cbf8" providerId="ADAL" clId="{569B66E5-75D3-49BB-9ED3-BE7FA8F79734}" dt="2025-09-12T18:35:35.013" v="411"/>
          <ac:spMkLst>
            <pc:docMk/>
            <pc:sldMk cId="3150728362" sldId="294"/>
            <ac:spMk id="27" creationId="{D78625E5-451E-9057-6F7B-4DB2CBFEE2D9}"/>
          </ac:spMkLst>
        </pc:spChg>
        <pc:spChg chg="mod">
          <ac:chgData name="Calvin, Ben" userId="58f13e72-4ad0-455f-a6b9-06608029cbf8" providerId="ADAL" clId="{569B66E5-75D3-49BB-9ED3-BE7FA8F79734}" dt="2025-09-12T18:36:47.373" v="417" actId="962"/>
          <ac:spMkLst>
            <pc:docMk/>
            <pc:sldMk cId="3150728362" sldId="294"/>
            <ac:spMk id="32" creationId="{7B184377-CCFF-6736-0CD9-DDFDFCD2C0A1}"/>
          </ac:spMkLst>
        </pc:spChg>
        <pc:grpChg chg="del">
          <ac:chgData name="Calvin, Ben" userId="58f13e72-4ad0-455f-a6b9-06608029cbf8" providerId="ADAL" clId="{569B66E5-75D3-49BB-9ED3-BE7FA8F79734}" dt="2025-09-12T18:35:06.552" v="410" actId="165"/>
          <ac:grpSpMkLst>
            <pc:docMk/>
            <pc:sldMk cId="3150728362" sldId="294"/>
            <ac:grpSpMk id="25" creationId="{5195E98A-D878-977F-AE45-0FAC5C148967}"/>
          </ac:grpSpMkLst>
        </pc:grpChg>
        <pc:grpChg chg="mod">
          <ac:chgData name="Calvin, Ben" userId="58f13e72-4ad0-455f-a6b9-06608029cbf8" providerId="ADAL" clId="{569B66E5-75D3-49BB-9ED3-BE7FA8F79734}" dt="2025-09-12T18:36:30.854" v="415" actId="962"/>
          <ac:grpSpMkLst>
            <pc:docMk/>
            <pc:sldMk cId="3150728362" sldId="294"/>
            <ac:grpSpMk id="29" creationId="{F1C52D96-CAA8-AFC2-A766-A8A27AA60A45}"/>
          </ac:grpSpMkLst>
        </pc:grpChg>
      </pc:sldChg>
      <pc:sldChg chg="addSp modSp mod">
        <pc:chgData name="Calvin, Ben" userId="58f13e72-4ad0-455f-a6b9-06608029cbf8" providerId="ADAL" clId="{569B66E5-75D3-49BB-9ED3-BE7FA8F79734}" dt="2025-09-12T18:38:44.043" v="452" actId="962"/>
        <pc:sldMkLst>
          <pc:docMk/>
          <pc:sldMk cId="3270820556" sldId="298"/>
        </pc:sldMkLst>
        <pc:spChg chg="ord">
          <ac:chgData name="Calvin, Ben" userId="58f13e72-4ad0-455f-a6b9-06608029cbf8" providerId="ADAL" clId="{569B66E5-75D3-49BB-9ED3-BE7FA8F79734}" dt="2025-09-12T18:38:37.888" v="451"/>
          <ac:spMkLst>
            <pc:docMk/>
            <pc:sldMk cId="3270820556" sldId="298"/>
            <ac:spMk id="2" creationId="{DABD82E1-1FC7-1014-07F2-FB1312B6C0AA}"/>
          </ac:spMkLst>
        </pc:spChg>
        <pc:spChg chg="add mod">
          <ac:chgData name="Calvin, Ben" userId="58f13e72-4ad0-455f-a6b9-06608029cbf8" providerId="ADAL" clId="{569B66E5-75D3-49BB-9ED3-BE7FA8F79734}" dt="2025-09-12T18:38:44.043" v="452" actId="962"/>
          <ac:spMkLst>
            <pc:docMk/>
            <pc:sldMk cId="3270820556" sldId="298"/>
            <ac:spMk id="5" creationId="{9F272824-9130-C58D-DBF7-5B97DCF6AFD5}"/>
          </ac:spMkLst>
        </pc:spChg>
        <pc:spChg chg="mod">
          <ac:chgData name="Calvin, Ben" userId="58f13e72-4ad0-455f-a6b9-06608029cbf8" providerId="ADAL" clId="{569B66E5-75D3-49BB-9ED3-BE7FA8F79734}" dt="2025-09-12T18:38:15.182" v="448" actId="14100"/>
          <ac:spMkLst>
            <pc:docMk/>
            <pc:sldMk cId="3270820556" sldId="298"/>
            <ac:spMk id="6" creationId="{2F6E5057-6DBE-7C76-1882-F2B90E6C735F}"/>
          </ac:spMkLst>
        </pc:spChg>
      </pc:sldChg>
      <pc:sldChg chg="addSp modSp add mod">
        <pc:chgData name="Calvin, Ben" userId="58f13e72-4ad0-455f-a6b9-06608029cbf8" providerId="ADAL" clId="{569B66E5-75D3-49BB-9ED3-BE7FA8F79734}" dt="2025-09-12T17:54:38.061" v="240" actId="208"/>
        <pc:sldMkLst>
          <pc:docMk/>
          <pc:sldMk cId="2688921723" sldId="676"/>
        </pc:sldMkLst>
        <pc:spChg chg="ord">
          <ac:chgData name="Calvin, Ben" userId="58f13e72-4ad0-455f-a6b9-06608029cbf8" providerId="ADAL" clId="{569B66E5-75D3-49BB-9ED3-BE7FA8F79734}" dt="2025-09-12T17:52:41.639" v="228"/>
          <ac:spMkLst>
            <pc:docMk/>
            <pc:sldMk cId="2688921723" sldId="676"/>
            <ac:spMk id="3" creationId="{B083F5D6-D9EE-9278-187B-45625AF9DCBF}"/>
          </ac:spMkLst>
        </pc:spChg>
        <pc:spChg chg="mod">
          <ac:chgData name="Calvin, Ben" userId="58f13e72-4ad0-455f-a6b9-06608029cbf8" providerId="ADAL" clId="{569B66E5-75D3-49BB-9ED3-BE7FA8F79734}" dt="2025-09-12T17:52:51.840" v="229" actId="962"/>
          <ac:spMkLst>
            <pc:docMk/>
            <pc:sldMk cId="2688921723" sldId="676"/>
            <ac:spMk id="9" creationId="{AC2B0DB7-741F-ACEC-8361-7B98A07B7F2C}"/>
          </ac:spMkLst>
        </pc:spChg>
        <pc:spChg chg="add mod ord">
          <ac:chgData name="Calvin, Ben" userId="58f13e72-4ad0-455f-a6b9-06608029cbf8" providerId="ADAL" clId="{569B66E5-75D3-49BB-9ED3-BE7FA8F79734}" dt="2025-09-12T17:54:38.061" v="240" actId="208"/>
          <ac:spMkLst>
            <pc:docMk/>
            <pc:sldMk cId="2688921723" sldId="676"/>
            <ac:spMk id="10" creationId="{DED84E9A-29FD-2578-8591-21107A286C4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dirty="0">
                <a:solidFill>
                  <a:schemeClr val="tx1"/>
                </a:solidFill>
              </a:rPr>
              <a:t>Availability of health-related benefits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Offered</c:v>
                </c:pt>
              </c:strCache>
            </c:strRef>
          </c:tx>
          <c:spPr>
            <a:solidFill>
              <a:srgbClr val="00BFB3"/>
            </a:solidFill>
            <a:ln w="38100">
              <a:solidFill>
                <a:schemeClr val="bg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Mental health resources</c:v>
                </c:pt>
                <c:pt idx="1">
                  <c:v>Health-related savings plans</c:v>
                </c:pt>
                <c:pt idx="2">
                  <c:v>Health insurance</c:v>
                </c:pt>
              </c:strCache>
            </c:strRef>
          </c:cat>
          <c:val>
            <c:numRef>
              <c:f>Sheet1!$B$2:$B$4</c:f>
              <c:numCache>
                <c:formatCode>0%</c:formatCode>
                <c:ptCount val="3"/>
                <c:pt idx="0">
                  <c:v>0.59</c:v>
                </c:pt>
                <c:pt idx="1">
                  <c:v>0.67</c:v>
                </c:pt>
                <c:pt idx="2">
                  <c:v>0.81</c:v>
                </c:pt>
              </c:numCache>
            </c:numRef>
          </c:val>
          <c:extLst>
            <c:ext xmlns:c16="http://schemas.microsoft.com/office/drawing/2014/chart" uri="{C3380CC4-5D6E-409C-BE32-E72D297353CC}">
              <c16:uniqueId val="{00000000-D753-6B43-B5DA-A5B67358AB74}"/>
            </c:ext>
          </c:extLst>
        </c:ser>
        <c:ser>
          <c:idx val="1"/>
          <c:order val="1"/>
          <c:tx>
            <c:strRef>
              <c:f>Sheet1!$C$1</c:f>
              <c:strCache>
                <c:ptCount val="1"/>
                <c:pt idx="0">
                  <c:v>Offered YoY</c:v>
                </c:pt>
              </c:strCache>
            </c:strRef>
          </c:tx>
          <c:spPr>
            <a:solidFill>
              <a:srgbClr val="6730E3"/>
            </a:solidFill>
            <a:ln w="38100">
              <a:solidFill>
                <a:schemeClr val="bg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Mental health resources</c:v>
                </c:pt>
                <c:pt idx="1">
                  <c:v>Health-related savings plans</c:v>
                </c:pt>
                <c:pt idx="2">
                  <c:v>Health insurance</c:v>
                </c:pt>
              </c:strCache>
            </c:strRef>
          </c:cat>
          <c:val>
            <c:numRef>
              <c:f>Sheet1!$C$2:$C$4</c:f>
              <c:numCache>
                <c:formatCode>0%</c:formatCode>
                <c:ptCount val="3"/>
                <c:pt idx="0">
                  <c:v>0.12</c:v>
                </c:pt>
                <c:pt idx="1">
                  <c:v>0.13</c:v>
                </c:pt>
                <c:pt idx="2">
                  <c:v>0.09</c:v>
                </c:pt>
              </c:numCache>
            </c:numRef>
          </c:val>
          <c:extLst>
            <c:ext xmlns:c16="http://schemas.microsoft.com/office/drawing/2014/chart" uri="{C3380CC4-5D6E-409C-BE32-E72D297353CC}">
              <c16:uniqueId val="{00000001-D753-6B43-B5DA-A5B67358AB74}"/>
            </c:ext>
          </c:extLst>
        </c:ser>
        <c:ser>
          <c:idx val="2"/>
          <c:order val="2"/>
          <c:tx>
            <c:strRef>
              <c:f>Sheet1!$D$1</c:f>
              <c:strCache>
                <c:ptCount val="1"/>
                <c:pt idx="0">
                  <c:v>Using</c:v>
                </c:pt>
              </c:strCache>
            </c:strRef>
          </c:tx>
          <c:spPr>
            <a:solidFill>
              <a:srgbClr val="FF6035"/>
            </a:solidFill>
            <a:ln w="38100">
              <a:solidFill>
                <a:schemeClr val="bg2"/>
              </a:solidFill>
            </a:ln>
            <a:effectLst/>
          </c:spPr>
          <c:invertIfNegative val="0"/>
          <c:dLbls>
            <c:dLbl>
              <c:idx val="0"/>
              <c:layout>
                <c:manualLayout>
                  <c:x val="0"/>
                  <c:y val="3.137175643659961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F6-4BC8-86BC-08B338FB28F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Mental health resources</c:v>
                </c:pt>
                <c:pt idx="1">
                  <c:v>Health-related savings plans</c:v>
                </c:pt>
                <c:pt idx="2">
                  <c:v>Health insurance</c:v>
                </c:pt>
              </c:strCache>
            </c:strRef>
          </c:cat>
          <c:val>
            <c:numRef>
              <c:f>Sheet1!$D$2:$D$4</c:f>
              <c:numCache>
                <c:formatCode>0%</c:formatCode>
                <c:ptCount val="3"/>
                <c:pt idx="0">
                  <c:v>0.3</c:v>
                </c:pt>
                <c:pt idx="1">
                  <c:v>0.43</c:v>
                </c:pt>
                <c:pt idx="2">
                  <c:v>0.64</c:v>
                </c:pt>
              </c:numCache>
            </c:numRef>
          </c:val>
          <c:extLst>
            <c:ext xmlns:c16="http://schemas.microsoft.com/office/drawing/2014/chart" uri="{C3380CC4-5D6E-409C-BE32-E72D297353CC}">
              <c16:uniqueId val="{00000004-D753-6B43-B5DA-A5B67358AB74}"/>
            </c:ext>
          </c:extLst>
        </c:ser>
        <c:ser>
          <c:idx val="3"/>
          <c:order val="3"/>
          <c:tx>
            <c:strRef>
              <c:f>Sheet1!$E$1</c:f>
              <c:strCache>
                <c:ptCount val="1"/>
                <c:pt idx="0">
                  <c:v>Using YoY</c:v>
                </c:pt>
              </c:strCache>
            </c:strRef>
          </c:tx>
          <c:spPr>
            <a:solidFill>
              <a:srgbClr val="5291FF"/>
            </a:solidFill>
            <a:ln w="38100">
              <a:solidFill>
                <a:schemeClr val="bg2"/>
              </a:solidFill>
            </a:ln>
            <a:effectLst/>
          </c:spPr>
          <c:invertIfNegative val="0"/>
          <c:dLbls>
            <c:dLbl>
              <c:idx val="0"/>
              <c:layout>
                <c:manualLayout>
                  <c:x val="-4.8039315072845755E-3"/>
                  <c:y val="-1.425988928936347E-2"/>
                </c:manualLayout>
              </c:layout>
              <c:tx>
                <c:rich>
                  <a:bodyPr/>
                  <a:lstStyle/>
                  <a:p>
                    <a:fld id="{2A071344-A890-4DDA-B6C1-3A4DD5103A14}" type="VALUE">
                      <a:rPr lang="en-US">
                        <a:solidFill>
                          <a:schemeClr val="tx1"/>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FF6-4BC8-86BC-08B338FB28F9}"/>
                </c:ext>
              </c:extLst>
            </c:dLbl>
            <c:dLbl>
              <c:idx val="1"/>
              <c:layout>
                <c:manualLayout>
                  <c:x val="-4.8039315072846934E-3"/>
                  <c:y val="-1.1407911431490775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FF6-4BC8-86BC-08B338FB28F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Mental health resources</c:v>
                </c:pt>
                <c:pt idx="1">
                  <c:v>Health-related savings plans</c:v>
                </c:pt>
                <c:pt idx="2">
                  <c:v>Health insurance</c:v>
                </c:pt>
              </c:strCache>
            </c:strRef>
          </c:cat>
          <c:val>
            <c:numRef>
              <c:f>Sheet1!$E$2:$E$4</c:f>
              <c:numCache>
                <c:formatCode>0%</c:formatCode>
                <c:ptCount val="3"/>
                <c:pt idx="0">
                  <c:v>0</c:v>
                </c:pt>
                <c:pt idx="1">
                  <c:v>0</c:v>
                </c:pt>
                <c:pt idx="2">
                  <c:v>7.0000000000000007E-2</c:v>
                </c:pt>
              </c:numCache>
            </c:numRef>
          </c:val>
          <c:extLst>
            <c:ext xmlns:c16="http://schemas.microsoft.com/office/drawing/2014/chart" uri="{C3380CC4-5D6E-409C-BE32-E72D297353CC}">
              <c16:uniqueId val="{00000005-D753-6B43-B5DA-A5B67358AB74}"/>
            </c:ext>
          </c:extLst>
        </c:ser>
        <c:dLbls>
          <c:dLblPos val="ctr"/>
          <c:showLegendKey val="0"/>
          <c:showVal val="1"/>
          <c:showCatName val="0"/>
          <c:showSerName val="0"/>
          <c:showPercent val="0"/>
          <c:showBubbleSize val="0"/>
        </c:dLbls>
        <c:gapWidth val="150"/>
        <c:overlap val="100"/>
        <c:axId val="1535891471"/>
        <c:axId val="2019788095"/>
      </c:barChart>
      <c:catAx>
        <c:axId val="153589147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19788095"/>
        <c:crosses val="autoZero"/>
        <c:auto val="1"/>
        <c:lblAlgn val="ctr"/>
        <c:lblOffset val="100"/>
        <c:noMultiLvlLbl val="0"/>
      </c:catAx>
      <c:valAx>
        <c:axId val="2019788095"/>
        <c:scaling>
          <c:orientation val="minMax"/>
        </c:scaling>
        <c:delete val="1"/>
        <c:axPos val="l"/>
        <c:numFmt formatCode="0%" sourceLinked="1"/>
        <c:majorTickMark val="none"/>
        <c:minorTickMark val="none"/>
        <c:tickLblPos val="nextTo"/>
        <c:crossAx val="1535891471"/>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Sales</c:v>
                </c:pt>
              </c:strCache>
            </c:strRef>
          </c:tx>
          <c:spPr>
            <a:solidFill>
              <a:srgbClr val="3769FF"/>
            </a:solidFill>
            <a:ln w="19050">
              <a:solidFill>
                <a:schemeClr val="lt1"/>
              </a:solidFill>
            </a:ln>
            <a:effectLst/>
          </c:spPr>
          <c:invertIfNegative val="0"/>
          <c:dPt>
            <c:idx val="0"/>
            <c:invertIfNegative val="0"/>
            <c:bubble3D val="0"/>
            <c:spPr>
              <a:solidFill>
                <a:srgbClr val="3769FF"/>
              </a:solidFill>
              <a:ln w="19050">
                <a:solidFill>
                  <a:schemeClr val="lt1"/>
                </a:solidFill>
              </a:ln>
              <a:effectLst/>
            </c:spPr>
            <c:extLst>
              <c:ext xmlns:c16="http://schemas.microsoft.com/office/drawing/2014/chart" uri="{C3380CC4-5D6E-409C-BE32-E72D297353CC}">
                <c16:uniqueId val="{00000001-C2C8-4940-868B-CC17B4D3EA5B}"/>
              </c:ext>
            </c:extLst>
          </c:dPt>
          <c:dPt>
            <c:idx val="1"/>
            <c:invertIfNegative val="0"/>
            <c:bubble3D val="0"/>
            <c:spPr>
              <a:solidFill>
                <a:srgbClr val="00BFB3"/>
              </a:solidFill>
              <a:ln w="19050">
                <a:solidFill>
                  <a:schemeClr val="lt1"/>
                </a:solidFill>
              </a:ln>
              <a:effectLst/>
            </c:spPr>
            <c:extLst>
              <c:ext xmlns:c16="http://schemas.microsoft.com/office/drawing/2014/chart" uri="{C3380CC4-5D6E-409C-BE32-E72D297353CC}">
                <c16:uniqueId val="{00000003-C2C8-4940-868B-CC17B4D3EA5B}"/>
              </c:ext>
            </c:extLst>
          </c:dPt>
          <c:dPt>
            <c:idx val="2"/>
            <c:invertIfNegative val="0"/>
            <c:bubble3D val="0"/>
            <c:spPr>
              <a:solidFill>
                <a:srgbClr val="3769FF"/>
              </a:solidFill>
              <a:ln w="19050">
                <a:solidFill>
                  <a:schemeClr val="lt1"/>
                </a:solidFill>
              </a:ln>
              <a:effectLst/>
            </c:spPr>
            <c:extLst>
              <c:ext xmlns:c16="http://schemas.microsoft.com/office/drawing/2014/chart" uri="{C3380CC4-5D6E-409C-BE32-E72D297353CC}">
                <c16:uniqueId val="{00000005-C2C8-4940-868B-CC17B4D3EA5B}"/>
              </c:ext>
            </c:extLst>
          </c:dPt>
          <c:dPt>
            <c:idx val="3"/>
            <c:invertIfNegative val="0"/>
            <c:bubble3D val="0"/>
            <c:spPr>
              <a:solidFill>
                <a:srgbClr val="3769FF"/>
              </a:solidFill>
              <a:ln w="19050">
                <a:solidFill>
                  <a:schemeClr val="lt1"/>
                </a:solidFill>
              </a:ln>
              <a:effectLst/>
            </c:spPr>
            <c:extLst>
              <c:ext xmlns:c16="http://schemas.microsoft.com/office/drawing/2014/chart" uri="{C3380CC4-5D6E-409C-BE32-E72D297353CC}">
                <c16:uniqueId val="{00000007-C2C8-4940-868B-CC17B4D3EA5B}"/>
              </c:ext>
            </c:extLst>
          </c:dPt>
          <c:dPt>
            <c:idx val="4"/>
            <c:invertIfNegative val="0"/>
            <c:bubble3D val="0"/>
            <c:spPr>
              <a:solidFill>
                <a:srgbClr val="3769FF"/>
              </a:solidFill>
              <a:ln w="19050">
                <a:solidFill>
                  <a:schemeClr val="lt1"/>
                </a:solidFill>
              </a:ln>
              <a:effectLst/>
            </c:spPr>
            <c:extLst>
              <c:ext xmlns:c16="http://schemas.microsoft.com/office/drawing/2014/chart" uri="{C3380CC4-5D6E-409C-BE32-E72D297353CC}">
                <c16:uniqueId val="{00000009-C2C8-4940-868B-CC17B4D3EA5B}"/>
              </c:ext>
            </c:extLst>
          </c:dPt>
          <c:dPt>
            <c:idx val="5"/>
            <c:invertIfNegative val="0"/>
            <c:bubble3D val="0"/>
            <c:spPr>
              <a:solidFill>
                <a:srgbClr val="3769FF"/>
              </a:solidFill>
              <a:ln w="19050">
                <a:solidFill>
                  <a:schemeClr val="lt1"/>
                </a:solidFill>
              </a:ln>
              <a:effectLst/>
            </c:spPr>
            <c:extLst>
              <c:ext xmlns:c16="http://schemas.microsoft.com/office/drawing/2014/chart" uri="{C3380CC4-5D6E-409C-BE32-E72D297353CC}">
                <c16:uniqueId val="{0000000B-C2C8-4940-868B-CC17B4D3EA5B}"/>
              </c:ext>
            </c:extLst>
          </c:dPt>
          <c:dPt>
            <c:idx val="6"/>
            <c:invertIfNegative val="0"/>
            <c:bubble3D val="0"/>
            <c:spPr>
              <a:solidFill>
                <a:srgbClr val="3769FF"/>
              </a:solidFill>
              <a:ln w="19050">
                <a:solidFill>
                  <a:schemeClr val="lt1"/>
                </a:solidFill>
              </a:ln>
              <a:effectLst/>
            </c:spPr>
            <c:extLst>
              <c:ext xmlns:c16="http://schemas.microsoft.com/office/drawing/2014/chart" uri="{C3380CC4-5D6E-409C-BE32-E72D297353CC}">
                <c16:uniqueId val="{0000000D-C2C8-4940-868B-CC17B4D3EA5B}"/>
              </c:ext>
            </c:extLst>
          </c:dPt>
          <c:dPt>
            <c:idx val="7"/>
            <c:invertIfNegative val="0"/>
            <c:bubble3D val="0"/>
            <c:spPr>
              <a:solidFill>
                <a:srgbClr val="3769FF"/>
              </a:solidFill>
              <a:ln w="19050">
                <a:solidFill>
                  <a:schemeClr val="lt1"/>
                </a:solidFill>
              </a:ln>
              <a:effectLst/>
            </c:spPr>
            <c:extLst>
              <c:ext xmlns:c16="http://schemas.microsoft.com/office/drawing/2014/chart" uri="{C3380CC4-5D6E-409C-BE32-E72D297353CC}">
                <c16:uniqueId val="{0000000F-C2C8-4940-868B-CC17B4D3EA5B}"/>
              </c:ext>
            </c:extLst>
          </c:dPt>
          <c:dLbls>
            <c:dLbl>
              <c:idx val="0"/>
              <c:tx>
                <c:rich>
                  <a:bodyPr/>
                  <a:lstStyle/>
                  <a:p>
                    <a:fld id="{9086B01A-8D0C-4958-B151-D6586F4556C8}" type="VALUE">
                      <a:rPr lang="en-US"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2C8-4940-868B-CC17B4D3EA5B}"/>
                </c:ext>
              </c:extLst>
            </c:dLbl>
            <c:dLbl>
              <c:idx val="1"/>
              <c:tx>
                <c:rich>
                  <a:bodyPr/>
                  <a:lstStyle/>
                  <a:p>
                    <a:fld id="{9378B421-26CF-44CF-BC62-F7E018B29E27}" type="VALUE">
                      <a:rPr lang="en-US"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2C8-4940-868B-CC17B4D3EA5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Medicare</c:v>
                </c:pt>
                <c:pt idx="1">
                  <c:v>Other</c:v>
                </c:pt>
              </c:strCache>
            </c:strRef>
          </c:cat>
          <c:val>
            <c:numRef>
              <c:f>Sheet1!$B$2:$B$3</c:f>
              <c:numCache>
                <c:formatCode>0%</c:formatCode>
                <c:ptCount val="2"/>
                <c:pt idx="0">
                  <c:v>0.59</c:v>
                </c:pt>
                <c:pt idx="1">
                  <c:v>0.41</c:v>
                </c:pt>
              </c:numCache>
            </c:numRef>
          </c:val>
          <c:extLst>
            <c:ext xmlns:c16="http://schemas.microsoft.com/office/drawing/2014/chart" uri="{C3380CC4-5D6E-409C-BE32-E72D297353CC}">
              <c16:uniqueId val="{00000010-C2C8-4940-868B-CC17B4D3EA5B}"/>
            </c:ext>
          </c:extLst>
        </c:ser>
        <c:dLbls>
          <c:showLegendKey val="0"/>
          <c:showVal val="0"/>
          <c:showCatName val="0"/>
          <c:showSerName val="0"/>
          <c:showPercent val="0"/>
          <c:showBubbleSize val="0"/>
        </c:dLbls>
        <c:gapWidth val="100"/>
        <c:axId val="262379840"/>
        <c:axId val="262374848"/>
      </c:barChart>
      <c:catAx>
        <c:axId val="2623798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62374848"/>
        <c:crosses val="autoZero"/>
        <c:auto val="1"/>
        <c:lblAlgn val="ctr"/>
        <c:lblOffset val="100"/>
        <c:noMultiLvlLbl val="0"/>
      </c:catAx>
      <c:valAx>
        <c:axId val="26237484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262379840"/>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58146431485916E-2"/>
          <c:y val="4.0020206610643386E-2"/>
          <c:w val="0.82566788334984653"/>
          <c:h val="0.8633637667774845"/>
        </c:manualLayout>
      </c:layout>
      <c:lineChart>
        <c:grouping val="standard"/>
        <c:varyColors val="0"/>
        <c:ser>
          <c:idx val="0"/>
          <c:order val="0"/>
          <c:tx>
            <c:strRef>
              <c:f>Sheet1!$B$1</c:f>
              <c:strCache>
                <c:ptCount val="1"/>
                <c:pt idx="0">
                  <c:v>Column1</c:v>
                </c:pt>
              </c:strCache>
            </c:strRef>
          </c:tx>
          <c:spPr>
            <a:ln w="41275" cap="rnd">
              <a:solidFill>
                <a:schemeClr val="accent1"/>
              </a:solidFill>
              <a:round/>
            </a:ln>
            <a:effectLst/>
          </c:spPr>
          <c:marker>
            <c:symbol val="none"/>
          </c:marker>
          <c:dLbls>
            <c:dLbl>
              <c:idx val="248"/>
              <c:layout>
                <c:manualLayout>
                  <c:x val="4.1137328499623017E-2"/>
                  <c:y val="-1.8658758487347674E-2"/>
                </c:manualLayout>
              </c:layout>
              <c:tx>
                <c:rich>
                  <a:bodyPr/>
                  <a:lstStyle/>
                  <a:p>
                    <a:r>
                      <a:rPr lang="en-US" sz="2400" b="1" dirty="0">
                        <a:solidFill>
                          <a:srgbClr val="3769FF"/>
                        </a:solidFill>
                        <a:latin typeface="Arial Narrow" panose="020B0606020202030204" pitchFamily="34" charset="0"/>
                      </a:rPr>
                      <a:t>17.8%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22A-4E3C-ACCE-07539174940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3769FF"/>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Sheet1!$A$2:$A$256</c:f>
              <c:numCache>
                <c:formatCode>mm/yyyy</c:formatCode>
                <c:ptCount val="255"/>
                <c:pt idx="0">
                  <c:v>21551</c:v>
                </c:pt>
                <c:pt idx="1">
                  <c:v>21641</c:v>
                </c:pt>
                <c:pt idx="2">
                  <c:v>21732</c:v>
                </c:pt>
                <c:pt idx="3">
                  <c:v>21824</c:v>
                </c:pt>
                <c:pt idx="4">
                  <c:v>21916</c:v>
                </c:pt>
                <c:pt idx="5">
                  <c:v>22007</c:v>
                </c:pt>
                <c:pt idx="6">
                  <c:v>22098</c:v>
                </c:pt>
                <c:pt idx="7">
                  <c:v>22190</c:v>
                </c:pt>
                <c:pt idx="8">
                  <c:v>22282</c:v>
                </c:pt>
                <c:pt idx="9">
                  <c:v>22372</c:v>
                </c:pt>
                <c:pt idx="10">
                  <c:v>22463</c:v>
                </c:pt>
                <c:pt idx="11">
                  <c:v>22555</c:v>
                </c:pt>
                <c:pt idx="12">
                  <c:v>22647</c:v>
                </c:pt>
                <c:pt idx="13">
                  <c:v>22737</c:v>
                </c:pt>
                <c:pt idx="14">
                  <c:v>22828</c:v>
                </c:pt>
                <c:pt idx="15">
                  <c:v>22920</c:v>
                </c:pt>
                <c:pt idx="16">
                  <c:v>23012</c:v>
                </c:pt>
                <c:pt idx="17">
                  <c:v>23102</c:v>
                </c:pt>
                <c:pt idx="18">
                  <c:v>23193</c:v>
                </c:pt>
                <c:pt idx="19">
                  <c:v>23285</c:v>
                </c:pt>
                <c:pt idx="20">
                  <c:v>23377</c:v>
                </c:pt>
                <c:pt idx="21">
                  <c:v>23468</c:v>
                </c:pt>
                <c:pt idx="22">
                  <c:v>23559</c:v>
                </c:pt>
                <c:pt idx="23">
                  <c:v>23651</c:v>
                </c:pt>
                <c:pt idx="24">
                  <c:v>23743</c:v>
                </c:pt>
                <c:pt idx="25">
                  <c:v>23833</c:v>
                </c:pt>
                <c:pt idx="26">
                  <c:v>23924</c:v>
                </c:pt>
                <c:pt idx="27">
                  <c:v>24016</c:v>
                </c:pt>
                <c:pt idx="28">
                  <c:v>24108</c:v>
                </c:pt>
                <c:pt idx="29">
                  <c:v>24198</c:v>
                </c:pt>
                <c:pt idx="30">
                  <c:v>24289</c:v>
                </c:pt>
                <c:pt idx="31">
                  <c:v>24381</c:v>
                </c:pt>
                <c:pt idx="32">
                  <c:v>24473</c:v>
                </c:pt>
                <c:pt idx="33">
                  <c:v>24563</c:v>
                </c:pt>
                <c:pt idx="34">
                  <c:v>24654</c:v>
                </c:pt>
                <c:pt idx="35">
                  <c:v>24746</c:v>
                </c:pt>
                <c:pt idx="36">
                  <c:v>24838</c:v>
                </c:pt>
                <c:pt idx="37">
                  <c:v>24929</c:v>
                </c:pt>
                <c:pt idx="38">
                  <c:v>25020</c:v>
                </c:pt>
                <c:pt idx="39">
                  <c:v>25112</c:v>
                </c:pt>
                <c:pt idx="40">
                  <c:v>25204</c:v>
                </c:pt>
                <c:pt idx="41">
                  <c:v>25294</c:v>
                </c:pt>
                <c:pt idx="42">
                  <c:v>25385</c:v>
                </c:pt>
                <c:pt idx="43">
                  <c:v>25477</c:v>
                </c:pt>
                <c:pt idx="44">
                  <c:v>25569</c:v>
                </c:pt>
                <c:pt idx="45">
                  <c:v>25659</c:v>
                </c:pt>
                <c:pt idx="46">
                  <c:v>25750</c:v>
                </c:pt>
                <c:pt idx="47">
                  <c:v>25842</c:v>
                </c:pt>
                <c:pt idx="48">
                  <c:v>25934</c:v>
                </c:pt>
                <c:pt idx="49">
                  <c:v>26024</c:v>
                </c:pt>
                <c:pt idx="50">
                  <c:v>26115</c:v>
                </c:pt>
                <c:pt idx="51">
                  <c:v>26207</c:v>
                </c:pt>
                <c:pt idx="52">
                  <c:v>26299</c:v>
                </c:pt>
                <c:pt idx="53">
                  <c:v>26390</c:v>
                </c:pt>
                <c:pt idx="54">
                  <c:v>26481</c:v>
                </c:pt>
                <c:pt idx="55">
                  <c:v>26573</c:v>
                </c:pt>
                <c:pt idx="56">
                  <c:v>26665</c:v>
                </c:pt>
                <c:pt idx="57">
                  <c:v>26755</c:v>
                </c:pt>
                <c:pt idx="58">
                  <c:v>26846</c:v>
                </c:pt>
                <c:pt idx="59">
                  <c:v>26938</c:v>
                </c:pt>
                <c:pt idx="60">
                  <c:v>27030</c:v>
                </c:pt>
                <c:pt idx="61">
                  <c:v>27120</c:v>
                </c:pt>
                <c:pt idx="62">
                  <c:v>27211</c:v>
                </c:pt>
                <c:pt idx="63">
                  <c:v>27303</c:v>
                </c:pt>
                <c:pt idx="64">
                  <c:v>27395</c:v>
                </c:pt>
                <c:pt idx="65">
                  <c:v>27485</c:v>
                </c:pt>
                <c:pt idx="66">
                  <c:v>27576</c:v>
                </c:pt>
                <c:pt idx="67">
                  <c:v>27668</c:v>
                </c:pt>
                <c:pt idx="68">
                  <c:v>27760</c:v>
                </c:pt>
                <c:pt idx="69">
                  <c:v>27851</c:v>
                </c:pt>
                <c:pt idx="70">
                  <c:v>27942</c:v>
                </c:pt>
                <c:pt idx="71">
                  <c:v>28034</c:v>
                </c:pt>
                <c:pt idx="72">
                  <c:v>28126</c:v>
                </c:pt>
                <c:pt idx="73">
                  <c:v>28216</c:v>
                </c:pt>
                <c:pt idx="74">
                  <c:v>28307</c:v>
                </c:pt>
                <c:pt idx="75">
                  <c:v>28399</c:v>
                </c:pt>
                <c:pt idx="76">
                  <c:v>28491</c:v>
                </c:pt>
                <c:pt idx="77">
                  <c:v>28581</c:v>
                </c:pt>
                <c:pt idx="78">
                  <c:v>28672</c:v>
                </c:pt>
                <c:pt idx="79">
                  <c:v>28764</c:v>
                </c:pt>
                <c:pt idx="80">
                  <c:v>28856</c:v>
                </c:pt>
                <c:pt idx="81">
                  <c:v>28946</c:v>
                </c:pt>
                <c:pt idx="82">
                  <c:v>29037</c:v>
                </c:pt>
                <c:pt idx="83">
                  <c:v>29129</c:v>
                </c:pt>
                <c:pt idx="84">
                  <c:v>29221</c:v>
                </c:pt>
                <c:pt idx="85">
                  <c:v>29312</c:v>
                </c:pt>
                <c:pt idx="86">
                  <c:v>29403</c:v>
                </c:pt>
                <c:pt idx="87">
                  <c:v>29495</c:v>
                </c:pt>
                <c:pt idx="88">
                  <c:v>29587</c:v>
                </c:pt>
                <c:pt idx="89">
                  <c:v>29677</c:v>
                </c:pt>
                <c:pt idx="90">
                  <c:v>29768</c:v>
                </c:pt>
                <c:pt idx="91">
                  <c:v>29860</c:v>
                </c:pt>
                <c:pt idx="92">
                  <c:v>29952</c:v>
                </c:pt>
                <c:pt idx="93">
                  <c:v>30042</c:v>
                </c:pt>
                <c:pt idx="94">
                  <c:v>30133</c:v>
                </c:pt>
                <c:pt idx="95">
                  <c:v>30225</c:v>
                </c:pt>
                <c:pt idx="96">
                  <c:v>30317</c:v>
                </c:pt>
                <c:pt idx="97">
                  <c:v>30407</c:v>
                </c:pt>
                <c:pt idx="98">
                  <c:v>30498</c:v>
                </c:pt>
                <c:pt idx="99">
                  <c:v>30590</c:v>
                </c:pt>
                <c:pt idx="100">
                  <c:v>30682</c:v>
                </c:pt>
                <c:pt idx="101">
                  <c:v>30773</c:v>
                </c:pt>
                <c:pt idx="102">
                  <c:v>30864</c:v>
                </c:pt>
                <c:pt idx="103">
                  <c:v>30956</c:v>
                </c:pt>
                <c:pt idx="104">
                  <c:v>31048</c:v>
                </c:pt>
                <c:pt idx="105">
                  <c:v>31138</c:v>
                </c:pt>
                <c:pt idx="106">
                  <c:v>31229</c:v>
                </c:pt>
                <c:pt idx="107">
                  <c:v>31321</c:v>
                </c:pt>
                <c:pt idx="108">
                  <c:v>31413</c:v>
                </c:pt>
                <c:pt idx="109">
                  <c:v>31503</c:v>
                </c:pt>
                <c:pt idx="110">
                  <c:v>31594</c:v>
                </c:pt>
                <c:pt idx="111">
                  <c:v>31686</c:v>
                </c:pt>
                <c:pt idx="112">
                  <c:v>31778</c:v>
                </c:pt>
                <c:pt idx="113">
                  <c:v>31868</c:v>
                </c:pt>
                <c:pt idx="114">
                  <c:v>31959</c:v>
                </c:pt>
                <c:pt idx="115">
                  <c:v>32051</c:v>
                </c:pt>
                <c:pt idx="116">
                  <c:v>32143</c:v>
                </c:pt>
                <c:pt idx="117">
                  <c:v>32234</c:v>
                </c:pt>
                <c:pt idx="118">
                  <c:v>32325</c:v>
                </c:pt>
                <c:pt idx="119">
                  <c:v>32417</c:v>
                </c:pt>
                <c:pt idx="120">
                  <c:v>32509</c:v>
                </c:pt>
                <c:pt idx="121">
                  <c:v>32599</c:v>
                </c:pt>
                <c:pt idx="122">
                  <c:v>32690</c:v>
                </c:pt>
                <c:pt idx="123">
                  <c:v>32782</c:v>
                </c:pt>
                <c:pt idx="124">
                  <c:v>32874</c:v>
                </c:pt>
                <c:pt idx="125">
                  <c:v>32964</c:v>
                </c:pt>
                <c:pt idx="126">
                  <c:v>33055</c:v>
                </c:pt>
                <c:pt idx="127">
                  <c:v>33147</c:v>
                </c:pt>
                <c:pt idx="128">
                  <c:v>33239</c:v>
                </c:pt>
                <c:pt idx="129">
                  <c:v>33329</c:v>
                </c:pt>
                <c:pt idx="130">
                  <c:v>33420</c:v>
                </c:pt>
                <c:pt idx="131">
                  <c:v>33512</c:v>
                </c:pt>
                <c:pt idx="132">
                  <c:v>33604</c:v>
                </c:pt>
                <c:pt idx="133">
                  <c:v>33695</c:v>
                </c:pt>
                <c:pt idx="134">
                  <c:v>33786</c:v>
                </c:pt>
                <c:pt idx="135">
                  <c:v>33878</c:v>
                </c:pt>
                <c:pt idx="136">
                  <c:v>33970</c:v>
                </c:pt>
                <c:pt idx="137">
                  <c:v>34060</c:v>
                </c:pt>
                <c:pt idx="138">
                  <c:v>34151</c:v>
                </c:pt>
                <c:pt idx="139">
                  <c:v>34243</c:v>
                </c:pt>
                <c:pt idx="140">
                  <c:v>34335</c:v>
                </c:pt>
                <c:pt idx="141">
                  <c:v>34425</c:v>
                </c:pt>
                <c:pt idx="142">
                  <c:v>34516</c:v>
                </c:pt>
                <c:pt idx="143">
                  <c:v>34608</c:v>
                </c:pt>
                <c:pt idx="144">
                  <c:v>34700</c:v>
                </c:pt>
                <c:pt idx="145">
                  <c:v>34790</c:v>
                </c:pt>
                <c:pt idx="146">
                  <c:v>34881</c:v>
                </c:pt>
                <c:pt idx="147">
                  <c:v>34973</c:v>
                </c:pt>
                <c:pt idx="148">
                  <c:v>35065</c:v>
                </c:pt>
                <c:pt idx="149">
                  <c:v>35156</c:v>
                </c:pt>
                <c:pt idx="150">
                  <c:v>35247</c:v>
                </c:pt>
                <c:pt idx="151">
                  <c:v>35339</c:v>
                </c:pt>
                <c:pt idx="152">
                  <c:v>35431</c:v>
                </c:pt>
                <c:pt idx="153">
                  <c:v>35521</c:v>
                </c:pt>
                <c:pt idx="154">
                  <c:v>35612</c:v>
                </c:pt>
                <c:pt idx="155">
                  <c:v>35704</c:v>
                </c:pt>
                <c:pt idx="156">
                  <c:v>35796</c:v>
                </c:pt>
                <c:pt idx="157">
                  <c:v>35886</c:v>
                </c:pt>
                <c:pt idx="158">
                  <c:v>35977</c:v>
                </c:pt>
                <c:pt idx="159">
                  <c:v>36069</c:v>
                </c:pt>
                <c:pt idx="160">
                  <c:v>36161</c:v>
                </c:pt>
                <c:pt idx="161">
                  <c:v>36251</c:v>
                </c:pt>
                <c:pt idx="162">
                  <c:v>36342</c:v>
                </c:pt>
                <c:pt idx="163">
                  <c:v>36434</c:v>
                </c:pt>
                <c:pt idx="164">
                  <c:v>36526</c:v>
                </c:pt>
                <c:pt idx="165">
                  <c:v>36617</c:v>
                </c:pt>
                <c:pt idx="166">
                  <c:v>36708</c:v>
                </c:pt>
                <c:pt idx="167">
                  <c:v>36800</c:v>
                </c:pt>
                <c:pt idx="168">
                  <c:v>36892</c:v>
                </c:pt>
                <c:pt idx="169">
                  <c:v>36982</c:v>
                </c:pt>
                <c:pt idx="170">
                  <c:v>37073</c:v>
                </c:pt>
                <c:pt idx="171">
                  <c:v>37165</c:v>
                </c:pt>
                <c:pt idx="172">
                  <c:v>37257</c:v>
                </c:pt>
                <c:pt idx="173">
                  <c:v>37347</c:v>
                </c:pt>
                <c:pt idx="174">
                  <c:v>37438</c:v>
                </c:pt>
                <c:pt idx="175">
                  <c:v>37530</c:v>
                </c:pt>
                <c:pt idx="176">
                  <c:v>37622</c:v>
                </c:pt>
                <c:pt idx="177">
                  <c:v>37712</c:v>
                </c:pt>
                <c:pt idx="178">
                  <c:v>37803</c:v>
                </c:pt>
                <c:pt idx="179">
                  <c:v>37895</c:v>
                </c:pt>
                <c:pt idx="180">
                  <c:v>37987</c:v>
                </c:pt>
                <c:pt idx="181">
                  <c:v>38078</c:v>
                </c:pt>
                <c:pt idx="182">
                  <c:v>38169</c:v>
                </c:pt>
                <c:pt idx="183">
                  <c:v>38261</c:v>
                </c:pt>
                <c:pt idx="184">
                  <c:v>38353</c:v>
                </c:pt>
                <c:pt idx="185">
                  <c:v>38443</c:v>
                </c:pt>
                <c:pt idx="186">
                  <c:v>38534</c:v>
                </c:pt>
                <c:pt idx="187">
                  <c:v>38626</c:v>
                </c:pt>
                <c:pt idx="188">
                  <c:v>38718</c:v>
                </c:pt>
                <c:pt idx="189">
                  <c:v>38808</c:v>
                </c:pt>
                <c:pt idx="190">
                  <c:v>38899</c:v>
                </c:pt>
                <c:pt idx="191">
                  <c:v>38991</c:v>
                </c:pt>
                <c:pt idx="192">
                  <c:v>39083</c:v>
                </c:pt>
                <c:pt idx="193">
                  <c:v>39173</c:v>
                </c:pt>
                <c:pt idx="194">
                  <c:v>39264</c:v>
                </c:pt>
                <c:pt idx="195">
                  <c:v>39356</c:v>
                </c:pt>
                <c:pt idx="196">
                  <c:v>39448</c:v>
                </c:pt>
                <c:pt idx="197">
                  <c:v>39539</c:v>
                </c:pt>
                <c:pt idx="198">
                  <c:v>39630</c:v>
                </c:pt>
                <c:pt idx="199">
                  <c:v>39722</c:v>
                </c:pt>
                <c:pt idx="200">
                  <c:v>39814</c:v>
                </c:pt>
                <c:pt idx="201">
                  <c:v>39904</c:v>
                </c:pt>
                <c:pt idx="202">
                  <c:v>39995</c:v>
                </c:pt>
                <c:pt idx="203">
                  <c:v>40087</c:v>
                </c:pt>
                <c:pt idx="204">
                  <c:v>40179</c:v>
                </c:pt>
                <c:pt idx="205">
                  <c:v>40269</c:v>
                </c:pt>
                <c:pt idx="206">
                  <c:v>40360</c:v>
                </c:pt>
                <c:pt idx="207">
                  <c:v>40452</c:v>
                </c:pt>
                <c:pt idx="208">
                  <c:v>40544</c:v>
                </c:pt>
                <c:pt idx="209">
                  <c:v>40634</c:v>
                </c:pt>
                <c:pt idx="210">
                  <c:v>40725</c:v>
                </c:pt>
                <c:pt idx="211">
                  <c:v>40817</c:v>
                </c:pt>
                <c:pt idx="212">
                  <c:v>40909</c:v>
                </c:pt>
                <c:pt idx="213">
                  <c:v>41000</c:v>
                </c:pt>
                <c:pt idx="214">
                  <c:v>41091</c:v>
                </c:pt>
                <c:pt idx="215">
                  <c:v>41183</c:v>
                </c:pt>
                <c:pt idx="216">
                  <c:v>41275</c:v>
                </c:pt>
                <c:pt idx="217">
                  <c:v>41365</c:v>
                </c:pt>
                <c:pt idx="218">
                  <c:v>41456</c:v>
                </c:pt>
                <c:pt idx="219">
                  <c:v>41548</c:v>
                </c:pt>
                <c:pt idx="220">
                  <c:v>41640</c:v>
                </c:pt>
                <c:pt idx="221">
                  <c:v>41730</c:v>
                </c:pt>
                <c:pt idx="222">
                  <c:v>41821</c:v>
                </c:pt>
                <c:pt idx="223">
                  <c:v>41913</c:v>
                </c:pt>
                <c:pt idx="224">
                  <c:v>42005</c:v>
                </c:pt>
                <c:pt idx="225">
                  <c:v>42095</c:v>
                </c:pt>
                <c:pt idx="226">
                  <c:v>42186</c:v>
                </c:pt>
                <c:pt idx="227">
                  <c:v>42278</c:v>
                </c:pt>
                <c:pt idx="228">
                  <c:v>42370</c:v>
                </c:pt>
                <c:pt idx="229">
                  <c:v>42461</c:v>
                </c:pt>
                <c:pt idx="230">
                  <c:v>42552</c:v>
                </c:pt>
                <c:pt idx="231">
                  <c:v>42644</c:v>
                </c:pt>
                <c:pt idx="232">
                  <c:v>42736</c:v>
                </c:pt>
                <c:pt idx="233">
                  <c:v>42826</c:v>
                </c:pt>
                <c:pt idx="234">
                  <c:v>42917</c:v>
                </c:pt>
                <c:pt idx="235">
                  <c:v>43009</c:v>
                </c:pt>
                <c:pt idx="236">
                  <c:v>43101</c:v>
                </c:pt>
                <c:pt idx="237">
                  <c:v>43191</c:v>
                </c:pt>
                <c:pt idx="238">
                  <c:v>43282</c:v>
                </c:pt>
                <c:pt idx="239">
                  <c:v>43374</c:v>
                </c:pt>
                <c:pt idx="240">
                  <c:v>43466</c:v>
                </c:pt>
                <c:pt idx="241">
                  <c:v>43556</c:v>
                </c:pt>
                <c:pt idx="242">
                  <c:v>43647</c:v>
                </c:pt>
                <c:pt idx="243">
                  <c:v>43739</c:v>
                </c:pt>
                <c:pt idx="244">
                  <c:v>43831</c:v>
                </c:pt>
                <c:pt idx="245">
                  <c:v>43922</c:v>
                </c:pt>
                <c:pt idx="246">
                  <c:v>44013</c:v>
                </c:pt>
                <c:pt idx="247">
                  <c:v>44105</c:v>
                </c:pt>
                <c:pt idx="248">
                  <c:v>44197</c:v>
                </c:pt>
                <c:pt idx="249">
                  <c:v>44287</c:v>
                </c:pt>
                <c:pt idx="250">
                  <c:v>44378</c:v>
                </c:pt>
                <c:pt idx="251">
                  <c:v>44470</c:v>
                </c:pt>
                <c:pt idx="252">
                  <c:v>44562</c:v>
                </c:pt>
                <c:pt idx="253">
                  <c:v>45474</c:v>
                </c:pt>
                <c:pt idx="254">
                  <c:v>45838</c:v>
                </c:pt>
              </c:numCache>
            </c:numRef>
          </c:cat>
          <c:val>
            <c:numRef>
              <c:f>Sheet1!$B$2:$B$256</c:f>
              <c:numCache>
                <c:formatCode>0%</c:formatCode>
                <c:ptCount val="255"/>
                <c:pt idx="0">
                  <c:v>6.4118421577624388E-2</c:v>
                </c:pt>
                <c:pt idx="1">
                  <c:v>6.3622696285543956E-2</c:v>
                </c:pt>
                <c:pt idx="2">
                  <c:v>6.33097000851814E-2</c:v>
                </c:pt>
                <c:pt idx="3">
                  <c:v>6.4051389480162021E-2</c:v>
                </c:pt>
                <c:pt idx="4">
                  <c:v>6.4538491874053014E-2</c:v>
                </c:pt>
                <c:pt idx="5">
                  <c:v>6.5656854183839194E-2</c:v>
                </c:pt>
                <c:pt idx="6">
                  <c:v>6.516342826397975E-2</c:v>
                </c:pt>
                <c:pt idx="7">
                  <c:v>6.6931721368006819E-2</c:v>
                </c:pt>
                <c:pt idx="8">
                  <c:v>6.7495761233744636E-2</c:v>
                </c:pt>
                <c:pt idx="9">
                  <c:v>6.7989617349074771E-2</c:v>
                </c:pt>
                <c:pt idx="10">
                  <c:v>6.7769531649654116E-2</c:v>
                </c:pt>
                <c:pt idx="11">
                  <c:v>6.7284600800505592E-2</c:v>
                </c:pt>
                <c:pt idx="12">
                  <c:v>6.8415335174037029E-2</c:v>
                </c:pt>
                <c:pt idx="13">
                  <c:v>6.954978931026834E-2</c:v>
                </c:pt>
                <c:pt idx="14">
                  <c:v>7.1181697283236145E-2</c:v>
                </c:pt>
                <c:pt idx="15">
                  <c:v>7.2050312662378393E-2</c:v>
                </c:pt>
                <c:pt idx="16">
                  <c:v>7.2619098301332549E-2</c:v>
                </c:pt>
                <c:pt idx="17">
                  <c:v>7.2418773066914119E-2</c:v>
                </c:pt>
                <c:pt idx="18">
                  <c:v>7.2212657153321397E-2</c:v>
                </c:pt>
                <c:pt idx="19">
                  <c:v>7.276821986898753E-2</c:v>
                </c:pt>
                <c:pt idx="20">
                  <c:v>7.445882611822896E-2</c:v>
                </c:pt>
                <c:pt idx="21">
                  <c:v>7.6355424593549548E-2</c:v>
                </c:pt>
                <c:pt idx="22">
                  <c:v>7.7868052275232247E-2</c:v>
                </c:pt>
                <c:pt idx="23">
                  <c:v>7.97691881173231E-2</c:v>
                </c:pt>
                <c:pt idx="24">
                  <c:v>7.9187733968593521E-2</c:v>
                </c:pt>
                <c:pt idx="25">
                  <c:v>7.853754774797464E-2</c:v>
                </c:pt>
                <c:pt idx="26">
                  <c:v>7.5950556387445314E-2</c:v>
                </c:pt>
                <c:pt idx="27">
                  <c:v>7.4218983930531987E-2</c:v>
                </c:pt>
                <c:pt idx="28">
                  <c:v>7.4358118445575674E-2</c:v>
                </c:pt>
                <c:pt idx="29">
                  <c:v>7.7383628095276186E-2</c:v>
                </c:pt>
                <c:pt idx="30">
                  <c:v>7.9107269630377453E-2</c:v>
                </c:pt>
                <c:pt idx="31">
                  <c:v>8.1460195828011922E-2</c:v>
                </c:pt>
                <c:pt idx="32">
                  <c:v>8.2259587238463938E-2</c:v>
                </c:pt>
                <c:pt idx="33">
                  <c:v>8.1745662949194539E-2</c:v>
                </c:pt>
                <c:pt idx="34">
                  <c:v>8.1539390617704974E-2</c:v>
                </c:pt>
                <c:pt idx="35">
                  <c:v>8.194118545638493E-2</c:v>
                </c:pt>
                <c:pt idx="36">
                  <c:v>8.2291468240093937E-2</c:v>
                </c:pt>
                <c:pt idx="37">
                  <c:v>8.430525034534031E-2</c:v>
                </c:pt>
                <c:pt idx="38">
                  <c:v>8.494823587780527E-2</c:v>
                </c:pt>
                <c:pt idx="39">
                  <c:v>8.7100883703539522E-2</c:v>
                </c:pt>
                <c:pt idx="40">
                  <c:v>8.8302060600743526E-2</c:v>
                </c:pt>
                <c:pt idx="41">
                  <c:v>8.9350031249530171E-2</c:v>
                </c:pt>
                <c:pt idx="42">
                  <c:v>8.9849789214899417E-2</c:v>
                </c:pt>
                <c:pt idx="43">
                  <c:v>9.0913050692773584E-2</c:v>
                </c:pt>
                <c:pt idx="44">
                  <c:v>9.2921276221847135E-2</c:v>
                </c:pt>
                <c:pt idx="45">
                  <c:v>9.3695962596325913E-2</c:v>
                </c:pt>
                <c:pt idx="46">
                  <c:v>9.5091196696865291E-2</c:v>
                </c:pt>
                <c:pt idx="47">
                  <c:v>9.817078649929481E-2</c:v>
                </c:pt>
                <c:pt idx="48">
                  <c:v>9.6730605189060251E-2</c:v>
                </c:pt>
                <c:pt idx="49">
                  <c:v>9.7572946303697214E-2</c:v>
                </c:pt>
                <c:pt idx="50">
                  <c:v>9.8619770888466074E-2</c:v>
                </c:pt>
                <c:pt idx="51">
                  <c:v>9.8811898269339449E-2</c:v>
                </c:pt>
                <c:pt idx="52">
                  <c:v>9.8752292320085006E-2</c:v>
                </c:pt>
                <c:pt idx="53">
                  <c:v>9.8887128275048822E-2</c:v>
                </c:pt>
                <c:pt idx="54">
                  <c:v>9.9067585738162656E-2</c:v>
                </c:pt>
                <c:pt idx="55">
                  <c:v>9.8407328792204526E-2</c:v>
                </c:pt>
                <c:pt idx="56">
                  <c:v>9.8830201294937109E-2</c:v>
                </c:pt>
                <c:pt idx="57">
                  <c:v>0.10022826093511601</c:v>
                </c:pt>
                <c:pt idx="58">
                  <c:v>0.10091087429400941</c:v>
                </c:pt>
                <c:pt idx="59">
                  <c:v>0.10191084664553084</c:v>
                </c:pt>
                <c:pt idx="60">
                  <c:v>0.10351692772672463</c:v>
                </c:pt>
                <c:pt idx="61">
                  <c:v>0.10458399505478562</c:v>
                </c:pt>
                <c:pt idx="62">
                  <c:v>0.10558369266098834</c:v>
                </c:pt>
                <c:pt idx="63">
                  <c:v>0.10902836044041841</c:v>
                </c:pt>
                <c:pt idx="64">
                  <c:v>0.11103682444191958</c:v>
                </c:pt>
                <c:pt idx="65">
                  <c:v>0.11203309433007991</c:v>
                </c:pt>
                <c:pt idx="66">
                  <c:v>0.11072508150735422</c:v>
                </c:pt>
                <c:pt idx="67">
                  <c:v>0.11264736368298921</c:v>
                </c:pt>
                <c:pt idx="68">
                  <c:v>0.11251700853287894</c:v>
                </c:pt>
                <c:pt idx="69">
                  <c:v>0.1138768144726538</c:v>
                </c:pt>
                <c:pt idx="70">
                  <c:v>0.11429383429246305</c:v>
                </c:pt>
                <c:pt idx="71">
                  <c:v>0.11456428416035015</c:v>
                </c:pt>
                <c:pt idx="72">
                  <c:v>0.11435992524704849</c:v>
                </c:pt>
                <c:pt idx="73">
                  <c:v>0.11666598918743142</c:v>
                </c:pt>
                <c:pt idx="74">
                  <c:v>0.11683367944044531</c:v>
                </c:pt>
                <c:pt idx="75">
                  <c:v>0.11550733518641959</c:v>
                </c:pt>
                <c:pt idx="76">
                  <c:v>0.11770759227080199</c:v>
                </c:pt>
                <c:pt idx="77">
                  <c:v>0.11618717684670558</c:v>
                </c:pt>
                <c:pt idx="78">
                  <c:v>0.11643797177091225</c:v>
                </c:pt>
                <c:pt idx="79">
                  <c:v>0.11725878437027974</c:v>
                </c:pt>
                <c:pt idx="80">
                  <c:v>0.11891820197290384</c:v>
                </c:pt>
                <c:pt idx="81">
                  <c:v>0.11966717293605113</c:v>
                </c:pt>
                <c:pt idx="82">
                  <c:v>0.11991550660303192</c:v>
                </c:pt>
                <c:pt idx="83">
                  <c:v>0.12163591628273994</c:v>
                </c:pt>
                <c:pt idx="84">
                  <c:v>0.12345256796389141</c:v>
                </c:pt>
                <c:pt idx="85">
                  <c:v>0.12637806477104654</c:v>
                </c:pt>
                <c:pt idx="86">
                  <c:v>0.12813641632066197</c:v>
                </c:pt>
                <c:pt idx="87">
                  <c:v>0.12925094504502541</c:v>
                </c:pt>
                <c:pt idx="88">
                  <c:v>0.13077945822447173</c:v>
                </c:pt>
                <c:pt idx="89">
                  <c:v>0.13399108633597243</c:v>
                </c:pt>
                <c:pt idx="90">
                  <c:v>0.13530420903550647</c:v>
                </c:pt>
                <c:pt idx="91">
                  <c:v>0.13763524868933252</c:v>
                </c:pt>
                <c:pt idx="92">
                  <c:v>0.13738100690659102</c:v>
                </c:pt>
                <c:pt idx="93">
                  <c:v>0.13855669715456709</c:v>
                </c:pt>
                <c:pt idx="94">
                  <c:v>0.13949955421007185</c:v>
                </c:pt>
                <c:pt idx="95">
                  <c:v>0.13947630339036343</c:v>
                </c:pt>
                <c:pt idx="96">
                  <c:v>0.14036940925753361</c:v>
                </c:pt>
                <c:pt idx="97">
                  <c:v>0.13988874748093788</c:v>
                </c:pt>
                <c:pt idx="98">
                  <c:v>0.13867648881343567</c:v>
                </c:pt>
                <c:pt idx="99">
                  <c:v>0.13834458079595674</c:v>
                </c:pt>
                <c:pt idx="100">
                  <c:v>0.13855608356016025</c:v>
                </c:pt>
                <c:pt idx="101">
                  <c:v>0.13753167047725984</c:v>
                </c:pt>
                <c:pt idx="102">
                  <c:v>0.1374737863809522</c:v>
                </c:pt>
                <c:pt idx="103">
                  <c:v>0.13719268162885431</c:v>
                </c:pt>
                <c:pt idx="104">
                  <c:v>0.13608257065225016</c:v>
                </c:pt>
                <c:pt idx="105">
                  <c:v>0.13632311143531056</c:v>
                </c:pt>
                <c:pt idx="106">
                  <c:v>0.1359552593017683</c:v>
                </c:pt>
                <c:pt idx="107">
                  <c:v>0.13845932015576035</c:v>
                </c:pt>
                <c:pt idx="108">
                  <c:v>0.13844179354040786</c:v>
                </c:pt>
                <c:pt idx="109">
                  <c:v>0.13805450187670879</c:v>
                </c:pt>
                <c:pt idx="110">
                  <c:v>0.13698860875223418</c:v>
                </c:pt>
                <c:pt idx="111">
                  <c:v>0.13879112154203599</c:v>
                </c:pt>
                <c:pt idx="112">
                  <c:v>0.14115226188333729</c:v>
                </c:pt>
                <c:pt idx="113">
                  <c:v>0.14194475377965685</c:v>
                </c:pt>
                <c:pt idx="114">
                  <c:v>0.14284156107310431</c:v>
                </c:pt>
                <c:pt idx="115">
                  <c:v>0.14437617089599294</c:v>
                </c:pt>
                <c:pt idx="116">
                  <c:v>0.14502907561876871</c:v>
                </c:pt>
                <c:pt idx="117">
                  <c:v>0.14654412713229079</c:v>
                </c:pt>
                <c:pt idx="118">
                  <c:v>0.14785224248569587</c:v>
                </c:pt>
                <c:pt idx="119">
                  <c:v>0.14770645570742846</c:v>
                </c:pt>
                <c:pt idx="120">
                  <c:v>0.14911049351909306</c:v>
                </c:pt>
                <c:pt idx="121">
                  <c:v>0.14927654661966136</c:v>
                </c:pt>
                <c:pt idx="122">
                  <c:v>0.14982926782633119</c:v>
                </c:pt>
                <c:pt idx="123">
                  <c:v>0.15289803957538442</c:v>
                </c:pt>
                <c:pt idx="124">
                  <c:v>0.15360511036636162</c:v>
                </c:pt>
                <c:pt idx="125">
                  <c:v>0.157031903723752</c:v>
                </c:pt>
                <c:pt idx="126">
                  <c:v>0.1597942060996945</c:v>
                </c:pt>
                <c:pt idx="127">
                  <c:v>0.16319301037483785</c:v>
                </c:pt>
                <c:pt idx="128">
                  <c:v>0.16519141423412745</c:v>
                </c:pt>
                <c:pt idx="129">
                  <c:v>0.16644452481839184</c:v>
                </c:pt>
                <c:pt idx="130">
                  <c:v>0.16794365895464849</c:v>
                </c:pt>
                <c:pt idx="131">
                  <c:v>0.17101210660351845</c:v>
                </c:pt>
                <c:pt idx="132">
                  <c:v>0.17064595325787635</c:v>
                </c:pt>
                <c:pt idx="133">
                  <c:v>0.17250107356038605</c:v>
                </c:pt>
                <c:pt idx="134">
                  <c:v>0.17288600777121582</c:v>
                </c:pt>
                <c:pt idx="135">
                  <c:v>0.1721187306183834</c:v>
                </c:pt>
                <c:pt idx="136">
                  <c:v>0.17260154713007614</c:v>
                </c:pt>
                <c:pt idx="137">
                  <c:v>0.17112923762935001</c:v>
                </c:pt>
                <c:pt idx="138">
                  <c:v>0.17047854726871225</c:v>
                </c:pt>
                <c:pt idx="139">
                  <c:v>0.16944618735273712</c:v>
                </c:pt>
                <c:pt idx="140">
                  <c:v>0.16883717057434983</c:v>
                </c:pt>
                <c:pt idx="141">
                  <c:v>0.16855021552057564</c:v>
                </c:pt>
                <c:pt idx="142">
                  <c:v>0.168262250476021</c:v>
                </c:pt>
                <c:pt idx="143">
                  <c:v>0.16769100806347445</c:v>
                </c:pt>
                <c:pt idx="144">
                  <c:v>0.1695517934657238</c:v>
                </c:pt>
                <c:pt idx="145">
                  <c:v>0.16885887599363242</c:v>
                </c:pt>
                <c:pt idx="146">
                  <c:v>0.16829064866401178</c:v>
                </c:pt>
                <c:pt idx="147">
                  <c:v>0.16814640478951318</c:v>
                </c:pt>
                <c:pt idx="148">
                  <c:v>0.16693232808955244</c:v>
                </c:pt>
                <c:pt idx="149">
                  <c:v>0.16672577023164062</c:v>
                </c:pt>
                <c:pt idx="150">
                  <c:v>0.1660411028636318</c:v>
                </c:pt>
                <c:pt idx="151">
                  <c:v>0.16688034878823901</c:v>
                </c:pt>
                <c:pt idx="152">
                  <c:v>0.1658000558258694</c:v>
                </c:pt>
                <c:pt idx="153">
                  <c:v>0.16604024967040698</c:v>
                </c:pt>
                <c:pt idx="154">
                  <c:v>0.16483800763086418</c:v>
                </c:pt>
                <c:pt idx="155">
                  <c:v>0.16417863299179936</c:v>
                </c:pt>
                <c:pt idx="156">
                  <c:v>0.1645984285216576</c:v>
                </c:pt>
                <c:pt idx="157">
                  <c:v>0.16302068856520674</c:v>
                </c:pt>
                <c:pt idx="158">
                  <c:v>0.16165197028951053</c:v>
                </c:pt>
                <c:pt idx="159">
                  <c:v>0.15936306786166049</c:v>
                </c:pt>
                <c:pt idx="160">
                  <c:v>0.15870165260394117</c:v>
                </c:pt>
                <c:pt idx="161">
                  <c:v>0.15724600374797573</c:v>
                </c:pt>
                <c:pt idx="162">
                  <c:v>0.15700408319964801</c:v>
                </c:pt>
                <c:pt idx="163">
                  <c:v>0.15618980932639956</c:v>
                </c:pt>
                <c:pt idx="164">
                  <c:v>0.15442285465505001</c:v>
                </c:pt>
                <c:pt idx="165">
                  <c:v>0.15550394620171998</c:v>
                </c:pt>
                <c:pt idx="166">
                  <c:v>0.15596246896957969</c:v>
                </c:pt>
                <c:pt idx="167">
                  <c:v>0.15678364710808743</c:v>
                </c:pt>
                <c:pt idx="168">
                  <c:v>0.15881867842406078</c:v>
                </c:pt>
                <c:pt idx="169">
                  <c:v>0.16062815600253214</c:v>
                </c:pt>
                <c:pt idx="170">
                  <c:v>0.16303627079357835</c:v>
                </c:pt>
                <c:pt idx="171">
                  <c:v>0.16308556956744538</c:v>
                </c:pt>
                <c:pt idx="172">
                  <c:v>0.16555787861064208</c:v>
                </c:pt>
                <c:pt idx="173">
                  <c:v>0.16750439125424574</c:v>
                </c:pt>
                <c:pt idx="174">
                  <c:v>0.16849806640957316</c:v>
                </c:pt>
                <c:pt idx="175">
                  <c:v>0.16949599603618115</c:v>
                </c:pt>
                <c:pt idx="176">
                  <c:v>0.1706023209530993</c:v>
                </c:pt>
                <c:pt idx="177">
                  <c:v>0.17064964815005029</c:v>
                </c:pt>
                <c:pt idx="178">
                  <c:v>0.17005224974791788</c:v>
                </c:pt>
                <c:pt idx="179">
                  <c:v>0.17088413146490186</c:v>
                </c:pt>
                <c:pt idx="180">
                  <c:v>0.17113323652771467</c:v>
                </c:pt>
                <c:pt idx="181">
                  <c:v>0.17233662984153117</c:v>
                </c:pt>
                <c:pt idx="182">
                  <c:v>0.17322350909250336</c:v>
                </c:pt>
                <c:pt idx="183">
                  <c:v>0.17350138497822518</c:v>
                </c:pt>
                <c:pt idx="184">
                  <c:v>0.17368982188568849</c:v>
                </c:pt>
                <c:pt idx="185">
                  <c:v>0.17308533433825835</c:v>
                </c:pt>
                <c:pt idx="186">
                  <c:v>0.17379517341946971</c:v>
                </c:pt>
                <c:pt idx="187">
                  <c:v>0.17395703924927891</c:v>
                </c:pt>
                <c:pt idx="188">
                  <c:v>0.17240756966660747</c:v>
                </c:pt>
                <c:pt idx="189">
                  <c:v>0.17311425120809246</c:v>
                </c:pt>
                <c:pt idx="190">
                  <c:v>0.17359366685593167</c:v>
                </c:pt>
                <c:pt idx="191">
                  <c:v>0.17337239950974981</c:v>
                </c:pt>
                <c:pt idx="192">
                  <c:v>0.17457726524864317</c:v>
                </c:pt>
                <c:pt idx="193">
                  <c:v>0.17521011680786117</c:v>
                </c:pt>
                <c:pt idx="194">
                  <c:v>0.1760573212579781</c:v>
                </c:pt>
                <c:pt idx="195">
                  <c:v>0.17690746513295574</c:v>
                </c:pt>
                <c:pt idx="196">
                  <c:v>0.17924294702777294</c:v>
                </c:pt>
                <c:pt idx="197">
                  <c:v>0.17926997166223552</c:v>
                </c:pt>
                <c:pt idx="198">
                  <c:v>0.18089293257544317</c:v>
                </c:pt>
                <c:pt idx="199">
                  <c:v>0.1846667482311293</c:v>
                </c:pt>
                <c:pt idx="200">
                  <c:v>0.18793386327250022</c:v>
                </c:pt>
                <c:pt idx="201">
                  <c:v>0.19119453943358006</c:v>
                </c:pt>
                <c:pt idx="202">
                  <c:v>0.19143452163675406</c:v>
                </c:pt>
                <c:pt idx="203">
                  <c:v>0.19174530814952767</c:v>
                </c:pt>
                <c:pt idx="204">
                  <c:v>0.1910396889186694</c:v>
                </c:pt>
                <c:pt idx="205">
                  <c:v>0.1915221308296802</c:v>
                </c:pt>
                <c:pt idx="206">
                  <c:v>0.19353140867683982</c:v>
                </c:pt>
                <c:pt idx="207">
                  <c:v>0.19282897090134374</c:v>
                </c:pt>
                <c:pt idx="208">
                  <c:v>0.19205413627101925</c:v>
                </c:pt>
                <c:pt idx="209">
                  <c:v>0.19154993984046742</c:v>
                </c:pt>
                <c:pt idx="210">
                  <c:v>0.1900882021108603</c:v>
                </c:pt>
                <c:pt idx="211">
                  <c:v>0.19122526063678094</c:v>
                </c:pt>
                <c:pt idx="212">
                  <c:v>0.1914064403084407</c:v>
                </c:pt>
                <c:pt idx="213">
                  <c:v>0.19112363996627071</c:v>
                </c:pt>
                <c:pt idx="214">
                  <c:v>0.19127417123340915</c:v>
                </c:pt>
                <c:pt idx="215">
                  <c:v>0.19056495639729898</c:v>
                </c:pt>
                <c:pt idx="216">
                  <c:v>0.18929545388781835</c:v>
                </c:pt>
                <c:pt idx="217">
                  <c:v>0.18949814480868377</c:v>
                </c:pt>
                <c:pt idx="218">
                  <c:v>0.18900292776634472</c:v>
                </c:pt>
                <c:pt idx="219">
                  <c:v>0.18949887406608931</c:v>
                </c:pt>
                <c:pt idx="220">
                  <c:v>0.18759529412703424</c:v>
                </c:pt>
                <c:pt idx="221">
                  <c:v>0.18805417055738588</c:v>
                </c:pt>
                <c:pt idx="222">
                  <c:v>0.18884540023195379</c:v>
                </c:pt>
                <c:pt idx="223">
                  <c:v>0.18976109519576911</c:v>
                </c:pt>
                <c:pt idx="224">
                  <c:v>0.18978519349247619</c:v>
                </c:pt>
                <c:pt idx="225">
                  <c:v>0.18930744343767694</c:v>
                </c:pt>
                <c:pt idx="226">
                  <c:v>0.19060823950623956</c:v>
                </c:pt>
                <c:pt idx="227">
                  <c:v>0.18935802285870457</c:v>
                </c:pt>
                <c:pt idx="228">
                  <c:v>0.1904960937310845</c:v>
                </c:pt>
                <c:pt idx="229">
                  <c:v>0.1921341133784337</c:v>
                </c:pt>
                <c:pt idx="230">
                  <c:v>0.19015904756630889</c:v>
                </c:pt>
                <c:pt idx="231">
                  <c:v>0.19130425272649679</c:v>
                </c:pt>
                <c:pt idx="232">
                  <c:v>0.19034514251105292</c:v>
                </c:pt>
                <c:pt idx="233">
                  <c:v>0.18927363432502367</c:v>
                </c:pt>
                <c:pt idx="234">
                  <c:v>0.19031615944002395</c:v>
                </c:pt>
                <c:pt idx="235">
                  <c:v>0.18992412210899909</c:v>
                </c:pt>
                <c:pt idx="236">
                  <c:v>0.18933485348997842</c:v>
                </c:pt>
                <c:pt idx="237">
                  <c:v>0.188888430907523</c:v>
                </c:pt>
                <c:pt idx="238">
                  <c:v>0.18978621589857814</c:v>
                </c:pt>
                <c:pt idx="239">
                  <c:v>0.18823808831077751</c:v>
                </c:pt>
                <c:pt idx="240">
                  <c:v>0.18944540388366579</c:v>
                </c:pt>
                <c:pt idx="241">
                  <c:v>0.18935069923354925</c:v>
                </c:pt>
                <c:pt idx="242">
                  <c:v>0.18855447686650961</c:v>
                </c:pt>
                <c:pt idx="243">
                  <c:v>0.19019053070569955</c:v>
                </c:pt>
                <c:pt idx="244" formatCode="0.00%">
                  <c:v>0.18645781308836651</c:v>
                </c:pt>
                <c:pt idx="245">
                  <c:v>0.17368059567990399</c:v>
                </c:pt>
                <c:pt idx="246">
                  <c:v>0.18574986235846913</c:v>
                </c:pt>
                <c:pt idx="247">
                  <c:v>0.19061642091830067</c:v>
                </c:pt>
                <c:pt idx="248" formatCode="0.00%">
                  <c:v>0.18615655746083573</c:v>
                </c:pt>
                <c:pt idx="249" formatCode="0.00%">
                  <c:v>0.18360000000000001</c:v>
                </c:pt>
                <c:pt idx="250" formatCode="0.00%">
                  <c:v>0.18310000000000001</c:v>
                </c:pt>
                <c:pt idx="251" formatCode="0.00%">
                  <c:v>0.1817</c:v>
                </c:pt>
                <c:pt idx="252" formatCode="0.00%">
                  <c:v>0.1799</c:v>
                </c:pt>
                <c:pt idx="253" formatCode="0.00%">
                  <c:v>0.17299999999999999</c:v>
                </c:pt>
                <c:pt idx="254" formatCode="0.00%">
                  <c:v>0.17799999999999999</c:v>
                </c:pt>
              </c:numCache>
            </c:numRef>
          </c:val>
          <c:smooth val="0"/>
          <c:extLst>
            <c:ext xmlns:c16="http://schemas.microsoft.com/office/drawing/2014/chart" uri="{C3380CC4-5D6E-409C-BE32-E72D297353CC}">
              <c16:uniqueId val="{00000001-C22A-4E3C-ACCE-07539174940B}"/>
            </c:ext>
          </c:extLst>
        </c:ser>
        <c:dLbls>
          <c:showLegendKey val="0"/>
          <c:showVal val="0"/>
          <c:showCatName val="0"/>
          <c:showSerName val="0"/>
          <c:showPercent val="0"/>
          <c:showBubbleSize val="0"/>
        </c:dLbls>
        <c:smooth val="0"/>
        <c:axId val="92652032"/>
        <c:axId val="1868141280"/>
      </c:lineChart>
      <c:dateAx>
        <c:axId val="92652032"/>
        <c:scaling>
          <c:orientation val="minMax"/>
          <c:max val="45838"/>
        </c:scaling>
        <c:delete val="0"/>
        <c:axPos val="b"/>
        <c:numFmt formatCode="mm/yyyy"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t" anchorCtr="0"/>
          <a:lstStyle/>
          <a:p>
            <a:pPr>
              <a:defRPr sz="1400" b="1" i="0" u="none" strike="noStrike" kern="1200" baseline="0">
                <a:solidFill>
                  <a:schemeClr val="tx1"/>
                </a:solidFill>
                <a:latin typeface="Arial Narrow" panose="020B0606020202030204" pitchFamily="34" charset="0"/>
                <a:ea typeface="+mn-ea"/>
                <a:cs typeface="+mn-cs"/>
              </a:defRPr>
            </a:pPr>
            <a:endParaRPr lang="en-US"/>
          </a:p>
        </c:txPr>
        <c:crossAx val="1868141280"/>
        <c:crosses val="autoZero"/>
        <c:auto val="0"/>
        <c:lblOffset val="100"/>
        <c:baseTimeUnit val="months"/>
        <c:majorUnit val="265"/>
        <c:majorTimeUnit val="months"/>
        <c:minorUnit val="1"/>
        <c:minorTimeUnit val="months"/>
      </c:dateAx>
      <c:valAx>
        <c:axId val="18681412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92652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2"/>
            <a:ext cx="3170582" cy="480388"/>
          </a:xfrm>
          <a:prstGeom prst="rect">
            <a:avLst/>
          </a:prstGeom>
        </p:spPr>
        <p:txBody>
          <a:bodyPr vert="horz" lIns="95264" tIns="47630" rIns="95264" bIns="47630" rtlCol="0"/>
          <a:lstStyle>
            <a:lvl1pPr algn="l">
              <a:defRPr sz="1300"/>
            </a:lvl1pPr>
          </a:lstStyle>
          <a:p>
            <a:endParaRPr lang="en-US" dirty="0"/>
          </a:p>
        </p:txBody>
      </p:sp>
      <p:sp>
        <p:nvSpPr>
          <p:cNvPr id="3" name="Date Placeholder 2"/>
          <p:cNvSpPr>
            <a:spLocks noGrp="1"/>
          </p:cNvSpPr>
          <p:nvPr>
            <p:ph type="dt" sz="quarter" idx="1"/>
          </p:nvPr>
        </p:nvSpPr>
        <p:spPr>
          <a:xfrm>
            <a:off x="4142966" y="2"/>
            <a:ext cx="3170582" cy="480388"/>
          </a:xfrm>
          <a:prstGeom prst="rect">
            <a:avLst/>
          </a:prstGeom>
        </p:spPr>
        <p:txBody>
          <a:bodyPr vert="horz" lIns="95264" tIns="47630" rIns="95264" bIns="47630" rtlCol="0"/>
          <a:lstStyle>
            <a:lvl1pPr algn="r">
              <a:defRPr sz="1300"/>
            </a:lvl1pPr>
          </a:lstStyle>
          <a:p>
            <a:fld id="{E18C5E41-BDAD-4677-846D-ADBC2E5E46A6}" type="datetime1">
              <a:rPr lang="en-US" smtClean="0"/>
              <a:t>9/19/2025</a:t>
            </a:fld>
            <a:endParaRPr lang="en-US" dirty="0"/>
          </a:p>
        </p:txBody>
      </p:sp>
      <p:sp>
        <p:nvSpPr>
          <p:cNvPr id="4" name="Footer Placeholder 3"/>
          <p:cNvSpPr>
            <a:spLocks noGrp="1"/>
          </p:cNvSpPr>
          <p:nvPr>
            <p:ph type="ftr" sz="quarter" idx="2"/>
          </p:nvPr>
        </p:nvSpPr>
        <p:spPr>
          <a:xfrm>
            <a:off x="6" y="9119176"/>
            <a:ext cx="3170582" cy="480388"/>
          </a:xfrm>
          <a:prstGeom prst="rect">
            <a:avLst/>
          </a:prstGeom>
        </p:spPr>
        <p:txBody>
          <a:bodyPr vert="horz" lIns="95264" tIns="47630" rIns="95264" bIns="47630"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2966" y="9119176"/>
            <a:ext cx="3170582" cy="480388"/>
          </a:xfrm>
          <a:prstGeom prst="rect">
            <a:avLst/>
          </a:prstGeom>
        </p:spPr>
        <p:txBody>
          <a:bodyPr vert="horz" lIns="95264" tIns="47630" rIns="95264" bIns="47630" rtlCol="0" anchor="b"/>
          <a:lstStyle>
            <a:lvl1pPr algn="r">
              <a:defRPr sz="1300"/>
            </a:lvl1pPr>
          </a:lstStyle>
          <a:p>
            <a:fld id="{656CEB88-2D79-49C3-B4F0-845F10A8399F}" type="slidenum">
              <a:rPr lang="en-US" smtClean="0"/>
              <a:t>‹#›</a:t>
            </a:fld>
            <a:endParaRPr lang="en-US" dirty="0"/>
          </a:p>
        </p:txBody>
      </p:sp>
    </p:spTree>
    <p:extLst>
      <p:ext uri="{BB962C8B-B14F-4D97-AF65-F5344CB8AC3E}">
        <p14:creationId xmlns:p14="http://schemas.microsoft.com/office/powerpoint/2010/main" val="58379151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38542" y="236099"/>
            <a:ext cx="5343277" cy="283315"/>
          </a:xfrm>
          <a:prstGeom prst="rect">
            <a:avLst/>
          </a:prstGeom>
        </p:spPr>
        <p:txBody>
          <a:bodyPr vert="horz" lIns="0" tIns="0" rIns="0" bIns="0" rtlCol="0"/>
          <a:lstStyle>
            <a:lvl1pPr algn="l">
              <a:defRPr sz="1200" b="1" cap="all" baseline="0">
                <a:latin typeface="Arial" panose="020B0604020202020204" pitchFamily="34" charset="0"/>
                <a:cs typeface="Arial" panose="020B0604020202020204" pitchFamily="34" charset="0"/>
              </a:defRPr>
            </a:lvl1pPr>
          </a:lstStyle>
          <a:p>
            <a:r>
              <a:rPr lang="en-US" dirty="0"/>
              <a:t>Presentation Title</a:t>
            </a:r>
          </a:p>
        </p:txBody>
      </p:sp>
      <p:sp>
        <p:nvSpPr>
          <p:cNvPr id="3" name="Date Placeholder 2"/>
          <p:cNvSpPr>
            <a:spLocks noGrp="1"/>
          </p:cNvSpPr>
          <p:nvPr>
            <p:ph type="dt" idx="1"/>
          </p:nvPr>
        </p:nvSpPr>
        <p:spPr>
          <a:xfrm>
            <a:off x="238541" y="9066054"/>
            <a:ext cx="1463040" cy="283315"/>
          </a:xfrm>
          <a:prstGeom prst="rect">
            <a:avLst/>
          </a:prstGeom>
        </p:spPr>
        <p:txBody>
          <a:bodyPr vert="horz" lIns="0" tIns="0" rIns="0" bIns="0" rtlCol="0" anchor="b" anchorCtr="0"/>
          <a:lstStyle>
            <a:lvl1pPr algn="l">
              <a:defRPr sz="1200">
                <a:latin typeface="Arial" panose="020B0604020202020204" pitchFamily="34" charset="0"/>
                <a:cs typeface="Arial" panose="020B0604020202020204" pitchFamily="34" charset="0"/>
              </a:defRPr>
            </a:lvl1pPr>
          </a:lstStyle>
          <a:p>
            <a:fld id="{A93BC2A0-2414-4189-9CBD-9ABC358E9B5B}" type="datetime1">
              <a:rPr lang="en-US" smtClean="0"/>
              <a:t>9/19/2025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7068" tIns="48533" rIns="97068" bIns="48533" rtlCol="0" anchor="ctr"/>
          <a:lstStyle/>
          <a:p>
            <a:endParaRPr lang="en-US" dirty="0"/>
          </a:p>
        </p:txBody>
      </p:sp>
      <p:sp>
        <p:nvSpPr>
          <p:cNvPr id="6" name="Footer Placeholder 5"/>
          <p:cNvSpPr>
            <a:spLocks noGrp="1"/>
          </p:cNvSpPr>
          <p:nvPr>
            <p:ph type="ftr" sz="quarter" idx="4"/>
          </p:nvPr>
        </p:nvSpPr>
        <p:spPr>
          <a:xfrm>
            <a:off x="5629528" y="236099"/>
            <a:ext cx="1431235" cy="283315"/>
          </a:xfrm>
          <a:prstGeom prst="rect">
            <a:avLst/>
          </a:prstGeom>
        </p:spPr>
        <p:txBody>
          <a:bodyPr vert="horz" lIns="0" tIns="0" rIns="0" bIns="0" rtlCol="0" anchor="t" anchorCtr="0"/>
          <a:lstStyle>
            <a:lvl1pPr algn="l">
              <a:defRPr sz="1200">
                <a:latin typeface="Arial" panose="020B0604020202020204" pitchFamily="34" charset="0"/>
                <a:cs typeface="Arial" panose="020B0604020202020204" pitchFamily="34" charset="0"/>
              </a:defRPr>
            </a:lvl1pPr>
          </a:lstStyle>
          <a:p>
            <a:pPr algn="r"/>
            <a:r>
              <a:rPr lang="en-US" dirty="0"/>
              <a:t>Lit Code XX/XX</a:t>
            </a:r>
          </a:p>
        </p:txBody>
      </p:sp>
      <p:sp>
        <p:nvSpPr>
          <p:cNvPr id="7" name="Slide Number Placeholder 6"/>
          <p:cNvSpPr>
            <a:spLocks noGrp="1"/>
          </p:cNvSpPr>
          <p:nvPr>
            <p:ph type="sldNum" sz="quarter" idx="5"/>
          </p:nvPr>
        </p:nvSpPr>
        <p:spPr>
          <a:xfrm>
            <a:off x="5597719" y="9066054"/>
            <a:ext cx="1463040" cy="283315"/>
          </a:xfrm>
          <a:prstGeom prst="rect">
            <a:avLst/>
          </a:prstGeom>
        </p:spPr>
        <p:txBody>
          <a:bodyPr vert="horz" lIns="0" tIns="0" rIns="0" bIns="0" rtlCol="0" anchor="b"/>
          <a:lstStyle>
            <a:lvl1pPr algn="r">
              <a:defRPr sz="1200">
                <a:latin typeface="Arial" panose="020B0604020202020204" pitchFamily="34" charset="0"/>
                <a:cs typeface="Arial" panose="020B0604020202020204" pitchFamily="34" charset="0"/>
              </a:defRPr>
            </a:lvl1pPr>
          </a:lstStyle>
          <a:p>
            <a:fld id="{4FBD5869-E701-44DB-B9C5-C7F7FB528C06}" type="slidenum">
              <a:rPr lang="en-US" smtClean="0"/>
              <a:pPr/>
              <a:t>‹#›</a:t>
            </a:fld>
            <a:endParaRPr lang="en-US" dirty="0"/>
          </a:p>
        </p:txBody>
      </p:sp>
      <p:sp>
        <p:nvSpPr>
          <p:cNvPr id="9" name="Notes Placeholder 8"/>
          <p:cNvSpPr>
            <a:spLocks noGrp="1"/>
          </p:cNvSpPr>
          <p:nvPr>
            <p:ph type="body" sz="quarter" idx="3"/>
          </p:nvPr>
        </p:nvSpPr>
        <p:spPr>
          <a:xfrm>
            <a:off x="238541" y="4438589"/>
            <a:ext cx="6822220" cy="4627464"/>
          </a:xfrm>
          <a:prstGeom prst="rect">
            <a:avLst/>
          </a:prstGeom>
        </p:spPr>
        <p:txBody>
          <a:bodyPr vert="horz" lIns="0" tIns="0" rIns="0" bIns="0" rtlCol="0"/>
          <a:lstStyle/>
          <a:p>
            <a:pPr lvl="0"/>
            <a:r>
              <a:rPr lang="en-US" dirty="0"/>
              <a:t>Subhead</a:t>
            </a:r>
          </a:p>
          <a:p>
            <a:pPr lvl="1"/>
            <a:r>
              <a:rPr lang="en-US" dirty="0"/>
              <a:t>Body</a:t>
            </a:r>
          </a:p>
          <a:p>
            <a:pPr lvl="2"/>
            <a:r>
              <a:rPr lang="en-US" dirty="0"/>
              <a:t>First level bullet</a:t>
            </a:r>
          </a:p>
          <a:p>
            <a:pPr lvl="3"/>
            <a:r>
              <a:rPr lang="en-US" dirty="0"/>
              <a:t>Second level bullet</a:t>
            </a:r>
          </a:p>
          <a:p>
            <a:pPr lvl="4"/>
            <a:r>
              <a:rPr lang="en-US" dirty="0"/>
              <a:t>Caveat</a:t>
            </a:r>
          </a:p>
        </p:txBody>
      </p:sp>
    </p:spTree>
    <p:extLst>
      <p:ext uri="{BB962C8B-B14F-4D97-AF65-F5344CB8AC3E}">
        <p14:creationId xmlns:p14="http://schemas.microsoft.com/office/powerpoint/2010/main" val="163957342"/>
      </p:ext>
    </p:extLst>
  </p:cSld>
  <p:clrMap bg1="lt1" tx1="dk1" bg2="lt2" tx2="dk2" accent1="accent1" accent2="accent2" accent3="accent3" accent4="accent4" accent5="accent5" accent6="accent6" hlink="hlink" folHlink="folHlink"/>
  <p:hf/>
  <p:notesStyle>
    <a:lvl1pPr marL="0" algn="l" defTabSz="914400" rtl="0" eaLnBrk="1" latinLnBrk="0" hangingPunct="1">
      <a:lnSpc>
        <a:spcPct val="100000"/>
      </a:lnSpc>
      <a:spcAft>
        <a:spcPts val="600"/>
      </a:spcAft>
      <a:defRPr sz="1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Aft>
        <a:spcPts val="600"/>
      </a:spcAft>
      <a:buClr>
        <a:schemeClr val="accent5"/>
      </a:buClr>
      <a:buSzPct val="110000"/>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0" indent="-13716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365760" indent="-18288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0" algn="l" defTabSz="914400" rtl="0" eaLnBrk="1" latinLnBrk="0" hangingPunct="1">
      <a:lnSpc>
        <a:spcPct val="100000"/>
      </a:lnSpc>
      <a:spcAft>
        <a:spcPts val="150"/>
      </a:spcAft>
      <a:defRPr sz="1000" kern="1200">
        <a:solidFill>
          <a:schemeClr val="tx1"/>
        </a:solidFill>
        <a:latin typeface="Arial Narrow" panose="020B060602020203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Good morning everyone, and welcome to our presentation on Health Savings Accounts. Today, we'll be discussing the powerful financial tool that can help you save now and for the future.</a:t>
            </a:r>
          </a:p>
          <a:p>
            <a:endParaRPr lang="en-US" b="0"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a:t>
            </a:fld>
            <a:endParaRPr lang="en-US" dirty="0"/>
          </a:p>
        </p:txBody>
      </p:sp>
    </p:spTree>
    <p:extLst>
      <p:ext uri="{BB962C8B-B14F-4D97-AF65-F5344CB8AC3E}">
        <p14:creationId xmlns:p14="http://schemas.microsoft.com/office/powerpoint/2010/main" val="100860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10</a:t>
            </a:fld>
            <a:endParaRPr lang="en-US" dirty="0"/>
          </a:p>
        </p:txBody>
      </p:sp>
    </p:spTree>
    <p:extLst>
      <p:ext uri="{BB962C8B-B14F-4D97-AF65-F5344CB8AC3E}">
        <p14:creationId xmlns:p14="http://schemas.microsoft.com/office/powerpoint/2010/main" val="285726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Health Savings Account is a savings account used in conjunction with a High Deductible Health Plan. It allows users to save money tax-free to pay for qualified medical expenses.</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11</a:t>
            </a:fld>
            <a:endParaRPr lang="en-US" dirty="0"/>
          </a:p>
        </p:txBody>
      </p:sp>
    </p:spTree>
    <p:extLst>
      <p:ext uri="{BB962C8B-B14F-4D97-AF65-F5344CB8AC3E}">
        <p14:creationId xmlns:p14="http://schemas.microsoft.com/office/powerpoint/2010/main" val="1690361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High Deductible Health Plan is a health insurance plan with a lower premium and a higher minimum deductible than a traditional health plan.</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12</a:t>
            </a:fld>
            <a:endParaRPr lang="en-US" dirty="0"/>
          </a:p>
        </p:txBody>
      </p:sp>
    </p:spTree>
    <p:extLst>
      <p:ext uri="{BB962C8B-B14F-4D97-AF65-F5344CB8AC3E}">
        <p14:creationId xmlns:p14="http://schemas.microsoft.com/office/powerpoint/2010/main" val="3649477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13</a:t>
            </a:fld>
            <a:endParaRPr lang="en-US" dirty="0"/>
          </a:p>
        </p:txBody>
      </p:sp>
    </p:spTree>
    <p:extLst>
      <p:ext uri="{BB962C8B-B14F-4D97-AF65-F5344CB8AC3E}">
        <p14:creationId xmlns:p14="http://schemas.microsoft.com/office/powerpoint/2010/main" val="40524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Notes:</a:t>
            </a:r>
            <a:r>
              <a:rPr lang="en-US" b="0" baseline="0" dirty="0"/>
              <a:t> These are all considered “high” protein foods. Which one do you think has the highest amount of protein? As you can see, one is much higher in protein than the other two. When we talk about high deductible health plans, the word “high” is completely relative to things like your income level and any current health plan deductible. </a:t>
            </a:r>
          </a:p>
          <a:p>
            <a:endParaRPr lang="en-US" b="0" baseline="0" dirty="0"/>
          </a:p>
          <a:p>
            <a:pPr marL="0" marR="0" lvl="0" indent="0" algn="l" defTabSz="914400" rtl="0" eaLnBrk="1" fontAlgn="auto" latinLnBrk="0" hangingPunct="1">
              <a:lnSpc>
                <a:spcPts val="1500"/>
              </a:lnSpc>
              <a:spcBef>
                <a:spcPts val="0"/>
              </a:spcBef>
              <a:spcAft>
                <a:spcPts val="600"/>
              </a:spcAft>
              <a:buClrTx/>
              <a:buSzTx/>
              <a:buFontTx/>
              <a:buNone/>
              <a:tabLst/>
              <a:defRPr/>
            </a:pPr>
            <a:r>
              <a:rPr lang="en-US" b="0" baseline="0" dirty="0"/>
              <a:t>Everyone’s situation is different and what is considered “high” to one person may not be to another. We understand that the name of this plan may sound daunting and turn a lot of people away from even considering it. We believe that some reframing is necessary…the high deductible health plan is really an HSA-eligible health plan. And an HSA is a good thing—this account (and your employer) can help offset the higher out of pocket expense.</a:t>
            </a:r>
            <a:endParaRPr lang="en-US" b="0" dirty="0"/>
          </a:p>
          <a:p>
            <a:endParaRPr lang="en-US" b="0" dirty="0"/>
          </a:p>
          <a:p>
            <a:endParaRPr lang="en-US" b="0"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14</a:t>
            </a:fld>
            <a:endParaRPr lang="en-US" dirty="0"/>
          </a:p>
        </p:txBody>
      </p:sp>
    </p:spTree>
    <p:extLst>
      <p:ext uri="{BB962C8B-B14F-4D97-AF65-F5344CB8AC3E}">
        <p14:creationId xmlns:p14="http://schemas.microsoft.com/office/powerpoint/2010/main" val="4020015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be eligible for an HSA, you must be covered by an HSA-qualified health plan, not be a dependent on another's tax return, not be covered by any other health insurance plan, and not be enrolled in Medicare during the tax year.</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15</a:t>
            </a:fld>
            <a:endParaRPr lang="en-US" dirty="0"/>
          </a:p>
        </p:txBody>
      </p:sp>
    </p:spTree>
    <p:extLst>
      <p:ext uri="{BB962C8B-B14F-4D97-AF65-F5344CB8AC3E}">
        <p14:creationId xmlns:p14="http://schemas.microsoft.com/office/powerpoint/2010/main" val="4236560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HSAs offer several attractive features, including tax-free contributions, portable and transferable accounts, and earnings that grow tax-free. There are no income limits on who can contribute to an HSA.</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16</a:t>
            </a:fld>
            <a:endParaRPr lang="en-US" dirty="0"/>
          </a:p>
        </p:txBody>
      </p:sp>
    </p:spTree>
    <p:extLst>
      <p:ext uri="{BB962C8B-B14F-4D97-AF65-F5344CB8AC3E}">
        <p14:creationId xmlns:p14="http://schemas.microsoft.com/office/powerpoint/2010/main" val="1225123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get started with an HSA, you typically pay lower premiums for a High Deductible Health Plan and contribute to your HSA with pre-tax payroll deductions or transfers. Many employers offer contribution matches, and the balance rolls over from year to year.</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17</a:t>
            </a:fld>
            <a:endParaRPr lang="en-US" dirty="0"/>
          </a:p>
        </p:txBody>
      </p:sp>
    </p:spTree>
    <p:extLst>
      <p:ext uri="{BB962C8B-B14F-4D97-AF65-F5344CB8AC3E}">
        <p14:creationId xmlns:p14="http://schemas.microsoft.com/office/powerpoint/2010/main" val="1606110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Qualified medical expenses include doctor visits, diagnostic tests, lab fees, prescription medication, eye and dental exams, and psychiatric care. These expenses can be paid for using your HSA funds tax-free.</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18</a:t>
            </a:fld>
            <a:endParaRPr lang="en-US" dirty="0"/>
          </a:p>
        </p:txBody>
      </p:sp>
    </p:spTree>
    <p:extLst>
      <p:ext uri="{BB962C8B-B14F-4D97-AF65-F5344CB8AC3E}">
        <p14:creationId xmlns:p14="http://schemas.microsoft.com/office/powerpoint/2010/main" val="725219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Withdrawals from an HSA for qualified medical expenses are tax-free. If you withdraw funds for non-qualified medical expenses before age 65, you'll pay ordinary taxes plus a 20% penalty. After age 65, the penalty is waived, but you'll still pay ordinary taxes on non-qualified withdrawals.</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19</a:t>
            </a:fld>
            <a:endParaRPr lang="en-US" dirty="0"/>
          </a:p>
        </p:txBody>
      </p:sp>
    </p:spTree>
    <p:extLst>
      <p:ext uri="{BB962C8B-B14F-4D97-AF65-F5344CB8AC3E}">
        <p14:creationId xmlns:p14="http://schemas.microsoft.com/office/powerpoint/2010/main" val="1728699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a:t>
            </a:fld>
            <a:endParaRPr lang="en-US" dirty="0"/>
          </a:p>
        </p:txBody>
      </p:sp>
    </p:spTree>
    <p:extLst>
      <p:ext uri="{BB962C8B-B14F-4D97-AF65-F5344CB8AC3E}">
        <p14:creationId xmlns:p14="http://schemas.microsoft.com/office/powerpoint/2010/main" val="1391810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IRS sets annual contribution limits for HSAs. For 2024, the limits are $4,150 for self-only coverage and $8,300 for family coverage, with an additional $1,000 catch-up contribution allowed for those 55 or older.</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20</a:t>
            </a:fld>
            <a:endParaRPr lang="en-US" dirty="0"/>
          </a:p>
        </p:txBody>
      </p:sp>
    </p:spTree>
    <p:extLst>
      <p:ext uri="{BB962C8B-B14F-4D97-AF65-F5344CB8AC3E}">
        <p14:creationId xmlns:p14="http://schemas.microsoft.com/office/powerpoint/2010/main" val="3183630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HSAs differ from Flexible Spending Accounts (FSAs) and Health Reimbursement Accounts (HRAs) in terms of who can contribute, ownership, and rollover rules. HSAs are owned by the employee and allow for investment and tax-free growth.</a:t>
            </a:r>
            <a:endParaRPr lang="en-US" b="0"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21</a:t>
            </a:fld>
            <a:endParaRPr lang="en-US" dirty="0"/>
          </a:p>
        </p:txBody>
      </p:sp>
    </p:spTree>
    <p:extLst>
      <p:ext uri="{BB962C8B-B14F-4D97-AF65-F5344CB8AC3E}">
        <p14:creationId xmlns:p14="http://schemas.microsoft.com/office/powerpoint/2010/main" val="1041325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22</a:t>
            </a:fld>
            <a:endParaRPr lang="en-US" dirty="0"/>
          </a:p>
        </p:txBody>
      </p:sp>
    </p:spTree>
    <p:extLst>
      <p:ext uri="{BB962C8B-B14F-4D97-AF65-F5344CB8AC3E}">
        <p14:creationId xmlns:p14="http://schemas.microsoft.com/office/powerpoint/2010/main" val="1930107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23</a:t>
            </a:fld>
            <a:endParaRPr lang="en-US" dirty="0"/>
          </a:p>
        </p:txBody>
      </p:sp>
    </p:spTree>
    <p:extLst>
      <p:ext uri="{BB962C8B-B14F-4D97-AF65-F5344CB8AC3E}">
        <p14:creationId xmlns:p14="http://schemas.microsoft.com/office/powerpoint/2010/main" val="996309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24</a:t>
            </a:fld>
            <a:endParaRPr lang="en-US" dirty="0"/>
          </a:p>
        </p:txBody>
      </p:sp>
    </p:spTree>
    <p:extLst>
      <p:ext uri="{BB962C8B-B14F-4D97-AF65-F5344CB8AC3E}">
        <p14:creationId xmlns:p14="http://schemas.microsoft.com/office/powerpoint/2010/main" val="2867535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25</a:t>
            </a:fld>
            <a:endParaRPr lang="en-US" dirty="0"/>
          </a:p>
        </p:txBody>
      </p:sp>
    </p:spTree>
    <p:extLst>
      <p:ext uri="{BB962C8B-B14F-4D97-AF65-F5344CB8AC3E}">
        <p14:creationId xmlns:p14="http://schemas.microsoft.com/office/powerpoint/2010/main" val="564770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26</a:t>
            </a:fld>
            <a:endParaRPr lang="en-US" dirty="0"/>
          </a:p>
        </p:txBody>
      </p:sp>
    </p:spTree>
    <p:extLst>
      <p:ext uri="{BB962C8B-B14F-4D97-AF65-F5344CB8AC3E}">
        <p14:creationId xmlns:p14="http://schemas.microsoft.com/office/powerpoint/2010/main" val="3379737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consider the case of Will and Melissa, both aged 65. By utilizing an HSA, they can potentially save $87,500 in taxes on their healthcare costs. This example illustrates the tax efficiency of HSAs in retirement planning.</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27</a:t>
            </a:fld>
            <a:endParaRPr lang="en-US" dirty="0"/>
          </a:p>
        </p:txBody>
      </p:sp>
    </p:spTree>
    <p:extLst>
      <p:ext uri="{BB962C8B-B14F-4D97-AF65-F5344CB8AC3E}">
        <p14:creationId xmlns:p14="http://schemas.microsoft.com/office/powerpoint/2010/main" val="3125313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28</a:t>
            </a:fld>
            <a:endParaRPr lang="en-US" dirty="0"/>
          </a:p>
        </p:txBody>
      </p:sp>
    </p:spTree>
    <p:extLst>
      <p:ext uri="{BB962C8B-B14F-4D97-AF65-F5344CB8AC3E}">
        <p14:creationId xmlns:p14="http://schemas.microsoft.com/office/powerpoint/2010/main" val="2881145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29</a:t>
            </a:fld>
            <a:endParaRPr lang="en-US" dirty="0"/>
          </a:p>
        </p:txBody>
      </p:sp>
    </p:spTree>
    <p:extLst>
      <p:ext uri="{BB962C8B-B14F-4D97-AF65-F5344CB8AC3E}">
        <p14:creationId xmlns:p14="http://schemas.microsoft.com/office/powerpoint/2010/main" val="4047313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8541" y="4438590"/>
            <a:ext cx="6822220" cy="4627464"/>
          </a:xfrm>
          <a:prstGeom prst="rect">
            <a:avLst/>
          </a:prstGeom>
        </p:spPr>
        <p:txBody>
          <a:bodyPr/>
          <a:lstStyle/>
          <a:p>
            <a:r>
              <a:rPr lang="en-US" sz="1400" b="0" kern="1200" dirty="0">
                <a:solidFill>
                  <a:schemeClr val="tx1"/>
                </a:solidFill>
                <a:effectLst/>
              </a:rPr>
              <a:t>As we can see from this chart, there's been a significant increase in the availability and usage of health-related benefits. Employers are offering more health-related savings plans and mental health resources, indicating a growing focus on employee well-being.</a:t>
            </a:r>
          </a:p>
        </p:txBody>
      </p:sp>
      <p:sp>
        <p:nvSpPr>
          <p:cNvPr id="4" name="Slide Number Placeholder 3"/>
          <p:cNvSpPr>
            <a:spLocks noGrp="1"/>
          </p:cNvSpPr>
          <p:nvPr>
            <p:ph type="sldNum" sz="quarter" idx="10"/>
          </p:nvPr>
        </p:nvSpPr>
        <p:spPr/>
        <p:txBody>
          <a:bodyPr/>
          <a:lstStyle/>
          <a:p>
            <a:fld id="{4FBD5869-E701-44DB-B9C5-C7F7FB528C06}" type="slidenum">
              <a:rPr lang="en-US" smtClean="0"/>
              <a:pPr/>
              <a:t>3</a:t>
            </a:fld>
            <a:endParaRPr lang="en-US" dirty="0"/>
          </a:p>
        </p:txBody>
      </p:sp>
      <p:sp>
        <p:nvSpPr>
          <p:cNvPr id="5" name="Date Placeholder 4"/>
          <p:cNvSpPr>
            <a:spLocks noGrp="1"/>
          </p:cNvSpPr>
          <p:nvPr>
            <p:ph type="dt" idx="11"/>
          </p:nvPr>
        </p:nvSpPr>
        <p:spPr>
          <a:xfrm>
            <a:off x="238541" y="9066054"/>
            <a:ext cx="1463040" cy="283315"/>
          </a:xfrm>
        </p:spPr>
        <p:txBody>
          <a:bodyPr/>
          <a:lstStyle/>
          <a:p>
            <a:fld id="{ED8E0728-F323-DC4F-B018-D6B104CC594D}" type="datetime1">
              <a:rPr lang="en-US" smtClean="0"/>
              <a:t>9/19/2025</a:t>
            </a:fld>
            <a:endParaRPr lang="en-US" dirty="0"/>
          </a:p>
        </p:txBody>
      </p:sp>
      <p:sp>
        <p:nvSpPr>
          <p:cNvPr id="6" name="Footer Placeholder 5"/>
          <p:cNvSpPr>
            <a:spLocks noGrp="1"/>
          </p:cNvSpPr>
          <p:nvPr>
            <p:ph type="ftr" sz="quarter" idx="12"/>
          </p:nvPr>
        </p:nvSpPr>
        <p:spPr/>
        <p:txBody>
          <a:bodyPr/>
          <a:lstStyle/>
          <a:p>
            <a:pPr algn="r"/>
            <a:r>
              <a:rPr lang="en-US" dirty="0"/>
              <a:t>Lit Code XX/XX</a:t>
            </a:r>
          </a:p>
        </p:txBody>
      </p:sp>
      <p:sp>
        <p:nvSpPr>
          <p:cNvPr id="7" name="Header Placeholder 6"/>
          <p:cNvSpPr>
            <a:spLocks noGrp="1"/>
          </p:cNvSpPr>
          <p:nvPr>
            <p:ph type="hdr" sz="quarter" idx="13"/>
          </p:nvPr>
        </p:nvSpPr>
        <p:spPr/>
        <p:txBody>
          <a:bodyPr/>
          <a:lstStyle/>
          <a:p>
            <a:r>
              <a:rPr lang="en-US" dirty="0"/>
              <a:t>Presentation Title</a:t>
            </a:r>
          </a:p>
        </p:txBody>
      </p:sp>
    </p:spTree>
    <p:extLst>
      <p:ext uri="{BB962C8B-B14F-4D97-AF65-F5344CB8AC3E}">
        <p14:creationId xmlns:p14="http://schemas.microsoft.com/office/powerpoint/2010/main" val="4133112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These case studies demonstrate how HSAs can be used effectively in different life scenarios. By contributing to an HSA early and consistently, individuals can build a significant safety net for healthcare expenses in retirement.</a:t>
            </a:r>
            <a:endParaRPr lang="en-US" b="0"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30</a:t>
            </a:fld>
            <a:endParaRPr lang="en-US" dirty="0"/>
          </a:p>
        </p:txBody>
      </p:sp>
    </p:spTree>
    <p:extLst>
      <p:ext uri="{BB962C8B-B14F-4D97-AF65-F5344CB8AC3E}">
        <p14:creationId xmlns:p14="http://schemas.microsoft.com/office/powerpoint/2010/main" val="2968576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These case studies demonstrate how HSAs can be used effectively in different life scenarios. By contributing to an HSA early and consistently, individuals can build a significant safety net for healthcare expenses in retirement.</a:t>
            </a:r>
            <a:endParaRPr lang="en-US" b="0" dirty="0"/>
          </a:p>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31</a:t>
            </a:fld>
            <a:endParaRPr lang="en-US" dirty="0"/>
          </a:p>
        </p:txBody>
      </p:sp>
    </p:spTree>
    <p:extLst>
      <p:ext uri="{BB962C8B-B14F-4D97-AF65-F5344CB8AC3E}">
        <p14:creationId xmlns:p14="http://schemas.microsoft.com/office/powerpoint/2010/main" val="1901809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These case studies demonstrate how HSAs can be used effectively in different life scenarios. By contributing to an HSA early and consistently, individuals can build a significant safety net for healthcare expenses in retirement.</a:t>
            </a:r>
            <a:endParaRPr lang="en-US" b="0" dirty="0"/>
          </a:p>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32</a:t>
            </a:fld>
            <a:endParaRPr lang="en-US" dirty="0"/>
          </a:p>
        </p:txBody>
      </p:sp>
    </p:spTree>
    <p:extLst>
      <p:ext uri="{BB962C8B-B14F-4D97-AF65-F5344CB8AC3E}">
        <p14:creationId xmlns:p14="http://schemas.microsoft.com/office/powerpoint/2010/main" val="1788897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33</a:t>
            </a:fld>
            <a:endParaRPr lang="en-US" dirty="0"/>
          </a:p>
        </p:txBody>
      </p:sp>
    </p:spTree>
    <p:extLst>
      <p:ext uri="{BB962C8B-B14F-4D97-AF65-F5344CB8AC3E}">
        <p14:creationId xmlns:p14="http://schemas.microsoft.com/office/powerpoint/2010/main" val="78686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These case studies demonstrate how HSAs can be used effectively in different life scenarios. By contributing to an HSA early and consistently, individuals can build a significant safety net for healthcare expenses in retirement.</a:t>
            </a:r>
            <a:endParaRPr lang="en-US" b="0" dirty="0"/>
          </a:p>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34</a:t>
            </a:fld>
            <a:endParaRPr lang="en-US" dirty="0"/>
          </a:p>
        </p:txBody>
      </p:sp>
    </p:spTree>
    <p:extLst>
      <p:ext uri="{BB962C8B-B14F-4D97-AF65-F5344CB8AC3E}">
        <p14:creationId xmlns:p14="http://schemas.microsoft.com/office/powerpoint/2010/main" val="222287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These case studies demonstrate how HSAs can be used effectively in different life scenarios. By contributing to an HSA early and consistently, individuals can build a significant safety net for healthcare expenses in retirement.</a:t>
            </a:r>
            <a:endParaRPr lang="en-US" b="0" dirty="0"/>
          </a:p>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35</a:t>
            </a:fld>
            <a:endParaRPr lang="en-US" dirty="0"/>
          </a:p>
        </p:txBody>
      </p:sp>
    </p:spTree>
    <p:extLst>
      <p:ext uri="{BB962C8B-B14F-4D97-AF65-F5344CB8AC3E}">
        <p14:creationId xmlns:p14="http://schemas.microsoft.com/office/powerpoint/2010/main" val="406524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These case studies demonstrate how HSAs can be used effectively in different life scenarios. By contributing to an HSA early and consistently, individuals can build a significant safety net for healthcare expenses in retirement.</a:t>
            </a:r>
            <a:endParaRPr lang="en-US" b="0" dirty="0"/>
          </a:p>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36</a:t>
            </a:fld>
            <a:endParaRPr lang="en-US" dirty="0"/>
          </a:p>
        </p:txBody>
      </p:sp>
    </p:spTree>
    <p:extLst>
      <p:ext uri="{BB962C8B-B14F-4D97-AF65-F5344CB8AC3E}">
        <p14:creationId xmlns:p14="http://schemas.microsoft.com/office/powerpoint/2010/main" val="3171790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These case studies demonstrate how HSAs can be used effectively in different life scenarios. By contributing to an HSA early and consistently, individuals can build a significant safety net for healthcare expenses in retirement.</a:t>
            </a:r>
            <a:endParaRPr lang="en-US" b="0" dirty="0"/>
          </a:p>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37</a:t>
            </a:fld>
            <a:endParaRPr lang="en-US" dirty="0"/>
          </a:p>
        </p:txBody>
      </p:sp>
    </p:spTree>
    <p:extLst>
      <p:ext uri="{BB962C8B-B14F-4D97-AF65-F5344CB8AC3E}">
        <p14:creationId xmlns:p14="http://schemas.microsoft.com/office/powerpoint/2010/main" val="2241420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These case studies demonstrate how HSAs can be used effectively in different life scenarios. By contributing to an HSA early and consistently, individuals can build a significant safety net for healthcare expenses in retirement.</a:t>
            </a:r>
            <a:endParaRPr lang="en-US" b="0" dirty="0"/>
          </a:p>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38</a:t>
            </a:fld>
            <a:endParaRPr lang="en-US" dirty="0"/>
          </a:p>
        </p:txBody>
      </p:sp>
    </p:spTree>
    <p:extLst>
      <p:ext uri="{BB962C8B-B14F-4D97-AF65-F5344CB8AC3E}">
        <p14:creationId xmlns:p14="http://schemas.microsoft.com/office/powerpoint/2010/main" val="2149375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39</a:t>
            </a:fld>
            <a:endParaRPr lang="en-US" dirty="0"/>
          </a:p>
        </p:txBody>
      </p:sp>
    </p:spTree>
    <p:extLst>
      <p:ext uri="{BB962C8B-B14F-4D97-AF65-F5344CB8AC3E}">
        <p14:creationId xmlns:p14="http://schemas.microsoft.com/office/powerpoint/2010/main" val="57549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When planning for retirement, it's essential to consider three main types of expenses: essential, lifestyle, and healthcare. Healthcare planning is crucial as it can directly impact your chance of success in retirement.</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4</a:t>
            </a:fld>
            <a:endParaRPr lang="en-US" dirty="0"/>
          </a:p>
        </p:txBody>
      </p:sp>
    </p:spTree>
    <p:extLst>
      <p:ext uri="{BB962C8B-B14F-4D97-AF65-F5344CB8AC3E}">
        <p14:creationId xmlns:p14="http://schemas.microsoft.com/office/powerpoint/2010/main" val="1152023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ten key points to remember about HSAs: they're triple tax-free, contributions are not subject to payroll taxes, they can be used for family members, and there are no income limits on contributions. Additionally, HSAs allow for investment and tax-free growth, and there are no required minimum distributions.</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40</a:t>
            </a:fld>
            <a:endParaRPr lang="en-US" dirty="0"/>
          </a:p>
        </p:txBody>
      </p:sp>
    </p:spTree>
    <p:extLst>
      <p:ext uri="{BB962C8B-B14F-4D97-AF65-F5344CB8AC3E}">
        <p14:creationId xmlns:p14="http://schemas.microsoft.com/office/powerpoint/2010/main" val="2642412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By understanding the benefits of HSAs and incorporating them into your retirement planning, you can create a more secure financial future. HSAs offer a powerful tool for managing healthcare costs now and in retirement.</a:t>
            </a:r>
            <a:endParaRPr lang="en-US" b="0"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41</a:t>
            </a:fld>
            <a:endParaRPr lang="en-US" dirty="0"/>
          </a:p>
        </p:txBody>
      </p:sp>
    </p:spTree>
    <p:extLst>
      <p:ext uri="{BB962C8B-B14F-4D97-AF65-F5344CB8AC3E}">
        <p14:creationId xmlns:p14="http://schemas.microsoft.com/office/powerpoint/2010/main" val="2277358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By understanding the benefits of HSAs and incorporating them into your retirement planning, you can create a more secure financial future. HSAs offer a powerful tool for managing healthcare costs now and in retirement.</a:t>
            </a:r>
            <a:endParaRPr lang="en-US" b="0" dirty="0"/>
          </a:p>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42</a:t>
            </a:fld>
            <a:endParaRPr lang="en-US" dirty="0"/>
          </a:p>
        </p:txBody>
      </p:sp>
    </p:spTree>
    <p:extLst>
      <p:ext uri="{BB962C8B-B14F-4D97-AF65-F5344CB8AC3E}">
        <p14:creationId xmlns:p14="http://schemas.microsoft.com/office/powerpoint/2010/main" val="1046552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43</a:t>
            </a:fld>
            <a:endParaRPr lang="en-US" dirty="0"/>
          </a:p>
        </p:txBody>
      </p:sp>
    </p:spTree>
    <p:extLst>
      <p:ext uri="{BB962C8B-B14F-4D97-AF65-F5344CB8AC3E}">
        <p14:creationId xmlns:p14="http://schemas.microsoft.com/office/powerpoint/2010/main" val="12540445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44</a:t>
            </a:fld>
            <a:endParaRPr lang="en-US" dirty="0"/>
          </a:p>
        </p:txBody>
      </p:sp>
    </p:spTree>
    <p:extLst>
      <p:ext uri="{BB962C8B-B14F-4D97-AF65-F5344CB8AC3E}">
        <p14:creationId xmlns:p14="http://schemas.microsoft.com/office/powerpoint/2010/main" val="2793791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Today's discussion will cover healthcare costs, Health Savings Account basics, case studies, and a review. We'll explore how HSAs can be a valuable tool in managing healthcare expenses.</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5</a:t>
            </a:fld>
            <a:endParaRPr lang="en-US" dirty="0"/>
          </a:p>
        </p:txBody>
      </p:sp>
    </p:spTree>
    <p:extLst>
      <p:ext uri="{BB962C8B-B14F-4D97-AF65-F5344CB8AC3E}">
        <p14:creationId xmlns:p14="http://schemas.microsoft.com/office/powerpoint/2010/main" val="681666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6</a:t>
            </a:fld>
            <a:endParaRPr lang="en-US" dirty="0"/>
          </a:p>
        </p:txBody>
      </p:sp>
    </p:spTree>
    <p:extLst>
      <p:ext uri="{BB962C8B-B14F-4D97-AF65-F5344CB8AC3E}">
        <p14:creationId xmlns:p14="http://schemas.microsoft.com/office/powerpoint/2010/main" val="1121605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examine the projected healthcare costs for a 65-year-old couple. According to </a:t>
            </a:r>
            <a:r>
              <a:rPr lang="en-US" b="0" dirty="0" err="1"/>
              <a:t>HealthView</a:t>
            </a:r>
            <a:r>
              <a:rPr lang="en-US" b="0" dirty="0"/>
              <a:t> Services' 2024 Retirement Health Care Cost Data Report, a healthy couple aged 65 can expect to pay around $968,054 in lifetime healthcare costs. This represents about 62% of their Social Security benefits.</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7</a:t>
            </a:fld>
            <a:endParaRPr lang="en-US" dirty="0"/>
          </a:p>
        </p:txBody>
      </p:sp>
    </p:spTree>
    <p:extLst>
      <p:ext uri="{BB962C8B-B14F-4D97-AF65-F5344CB8AC3E}">
        <p14:creationId xmlns:p14="http://schemas.microsoft.com/office/powerpoint/2010/main" val="3160204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Medicare covers approximately 55-60% of healthcare expenses for noninstitutionalized Medicare beneficiaries aged 65 and older. Other sources, including out-of-pocket expenses, private insurance, Medicaid, and Veterans Affairs, cover the remaining costs.</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8</a:t>
            </a:fld>
            <a:endParaRPr lang="en-US" dirty="0"/>
          </a:p>
        </p:txBody>
      </p:sp>
    </p:spTree>
    <p:extLst>
      <p:ext uri="{BB962C8B-B14F-4D97-AF65-F5344CB8AC3E}">
        <p14:creationId xmlns:p14="http://schemas.microsoft.com/office/powerpoint/2010/main" val="887095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Healthcare inflation continues to be a concern, with healthcare expenditures as a percentage of personal expenditures remaining high. As shown in this chart, healthcare costs have consistently increased over the years.</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9/19/2025</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9</a:t>
            </a:fld>
            <a:endParaRPr lang="en-US" dirty="0"/>
          </a:p>
        </p:txBody>
      </p:sp>
    </p:spTree>
    <p:extLst>
      <p:ext uri="{BB962C8B-B14F-4D97-AF65-F5344CB8AC3E}">
        <p14:creationId xmlns:p14="http://schemas.microsoft.com/office/powerpoint/2010/main" val="2092980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White cover (print) INTERNAL US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623AA63-CBD4-444F-880E-A59F0004D5F6}"/>
              </a:ext>
            </a:extLst>
          </p:cNvPr>
          <p:cNvGrpSpPr/>
          <p:nvPr userDrawn="1"/>
        </p:nvGrpSpPr>
        <p:grpSpPr>
          <a:xfrm>
            <a:off x="2980208" y="393186"/>
            <a:ext cx="6035775" cy="232640"/>
            <a:chOff x="2980208" y="402151"/>
            <a:chExt cx="6035775" cy="232640"/>
          </a:xfrm>
        </p:grpSpPr>
        <p:grpSp>
          <p:nvGrpSpPr>
            <p:cNvPr id="18" name="Group 17">
              <a:extLst>
                <a:ext uri="{FF2B5EF4-FFF2-40B4-BE49-F238E27FC236}">
                  <a16:creationId xmlns:a16="http://schemas.microsoft.com/office/drawing/2014/main" id="{B4F05D9F-1CB4-4FA8-B8B4-3E3B294D9E8E}"/>
                </a:ext>
              </a:extLst>
            </p:cNvPr>
            <p:cNvGrpSpPr/>
            <p:nvPr userDrawn="1"/>
          </p:nvGrpSpPr>
          <p:grpSpPr>
            <a:xfrm>
              <a:off x="2980208" y="402151"/>
              <a:ext cx="6035775" cy="232640"/>
              <a:chOff x="921118" y="6063363"/>
              <a:chExt cx="6035775" cy="232640"/>
            </a:xfrm>
          </p:grpSpPr>
          <p:sp>
            <p:nvSpPr>
              <p:cNvPr id="25" name="TextBox 24">
                <a:extLst>
                  <a:ext uri="{FF2B5EF4-FFF2-40B4-BE49-F238E27FC236}">
                    <a16:creationId xmlns:a16="http://schemas.microsoft.com/office/drawing/2014/main" id="{64F17F19-E9F8-48D8-8013-BA6F959ADB69}"/>
                  </a:ext>
                </a:extLst>
              </p:cNvPr>
              <p:cNvSpPr txBox="1"/>
              <p:nvPr/>
            </p:nvSpPr>
            <p:spPr>
              <a:xfrm>
                <a:off x="921118" y="6065171"/>
                <a:ext cx="1520400" cy="230832"/>
              </a:xfrm>
              <a:prstGeom prst="rect">
                <a:avLst/>
              </a:prstGeom>
              <a:noFill/>
            </p:spPr>
            <p:txBody>
              <a:bodyPr wrap="square" rtlCol="0">
                <a:spAutoFit/>
              </a:bodyPr>
              <a:lstStyle/>
              <a:p>
                <a:r>
                  <a:rPr lang="en-US" sz="900" b="0" i="0" dirty="0">
                    <a:solidFill>
                      <a:srgbClr val="595959"/>
                    </a:solidFill>
                    <a:latin typeface="Century Gothic" panose="020B0502020202020204" pitchFamily="34" charset="0"/>
                  </a:rPr>
                  <a:t>Nimble where it matters</a:t>
                </a:r>
              </a:p>
            </p:txBody>
          </p:sp>
          <p:sp>
            <p:nvSpPr>
              <p:cNvPr id="35" name="TextBox 34">
                <a:extLst>
                  <a:ext uri="{FF2B5EF4-FFF2-40B4-BE49-F238E27FC236}">
                    <a16:creationId xmlns:a16="http://schemas.microsoft.com/office/drawing/2014/main" id="{0C6B4C5E-76AD-42BF-B605-843DC7BCB3E0}"/>
                  </a:ext>
                </a:extLst>
              </p:cNvPr>
              <p:cNvSpPr txBox="1"/>
              <p:nvPr/>
            </p:nvSpPr>
            <p:spPr>
              <a:xfrm>
                <a:off x="2433653" y="6063363"/>
                <a:ext cx="2366347" cy="230832"/>
              </a:xfrm>
              <a:prstGeom prst="rect">
                <a:avLst/>
              </a:prstGeom>
              <a:noFill/>
            </p:spPr>
            <p:txBody>
              <a:bodyPr wrap="square" rtlCol="0">
                <a:spAutoFit/>
              </a:bodyPr>
              <a:lstStyle/>
              <a:p>
                <a:pPr algn="ctr"/>
                <a:r>
                  <a:rPr lang="en-US" sz="900" b="0" dirty="0">
                    <a:solidFill>
                      <a:srgbClr val="595959"/>
                    </a:solidFill>
                    <a:latin typeface="Century Gothic" panose="020B0502020202020204" pitchFamily="34" charset="0"/>
                  </a:rPr>
                  <a:t>Unparalleled in our ability to customize</a:t>
                </a:r>
              </a:p>
            </p:txBody>
          </p:sp>
          <p:sp>
            <p:nvSpPr>
              <p:cNvPr id="36" name="TextBox 35">
                <a:extLst>
                  <a:ext uri="{FF2B5EF4-FFF2-40B4-BE49-F238E27FC236}">
                    <a16:creationId xmlns:a16="http://schemas.microsoft.com/office/drawing/2014/main" id="{2C2C4E57-8E85-4DF1-8892-1B9AC421195B}"/>
                  </a:ext>
                </a:extLst>
              </p:cNvPr>
              <p:cNvSpPr txBox="1"/>
              <p:nvPr/>
            </p:nvSpPr>
            <p:spPr>
              <a:xfrm>
                <a:off x="4762672" y="6065171"/>
                <a:ext cx="2194221" cy="230832"/>
              </a:xfrm>
              <a:prstGeom prst="rect">
                <a:avLst/>
              </a:prstGeom>
              <a:noFill/>
            </p:spPr>
            <p:txBody>
              <a:bodyPr wrap="square" rtlCol="0">
                <a:spAutoFit/>
              </a:bodyPr>
              <a:lstStyle/>
              <a:p>
                <a:r>
                  <a:rPr lang="en-US" sz="900" b="0" dirty="0">
                    <a:solidFill>
                      <a:srgbClr val="595959"/>
                    </a:solidFill>
                    <a:latin typeface="Century Gothic" panose="020B0502020202020204" pitchFamily="34" charset="0"/>
                  </a:rPr>
                  <a:t>Guided by long-term value creation</a:t>
                </a:r>
              </a:p>
            </p:txBody>
          </p:sp>
        </p:grpSp>
        <p:grpSp>
          <p:nvGrpSpPr>
            <p:cNvPr id="21" name="Group 20">
              <a:extLst>
                <a:ext uri="{FF2B5EF4-FFF2-40B4-BE49-F238E27FC236}">
                  <a16:creationId xmlns:a16="http://schemas.microsoft.com/office/drawing/2014/main" id="{4A7F5B4B-85FF-42F8-9E18-35922631DAF3}"/>
                </a:ext>
              </a:extLst>
            </p:cNvPr>
            <p:cNvGrpSpPr/>
            <p:nvPr userDrawn="1"/>
          </p:nvGrpSpPr>
          <p:grpSpPr>
            <a:xfrm>
              <a:off x="4490457" y="425743"/>
              <a:ext cx="2335364" cy="169545"/>
              <a:chOff x="4490457" y="465038"/>
              <a:chExt cx="2335364" cy="212318"/>
            </a:xfrm>
          </p:grpSpPr>
          <p:cxnSp>
            <p:nvCxnSpPr>
              <p:cNvPr id="22" name="Straight Connector 21">
                <a:extLst>
                  <a:ext uri="{FF2B5EF4-FFF2-40B4-BE49-F238E27FC236}">
                    <a16:creationId xmlns:a16="http://schemas.microsoft.com/office/drawing/2014/main" id="{EFE68E35-F4F7-4DF3-B348-0434F12A7CF4}"/>
                  </a:ext>
                </a:extLst>
              </p:cNvPr>
              <p:cNvCxnSpPr>
                <a:cxnSpLocks/>
              </p:cNvCxnSpPr>
              <p:nvPr userDrawn="1"/>
            </p:nvCxnSpPr>
            <p:spPr>
              <a:xfrm>
                <a:off x="4490457" y="465038"/>
                <a:ext cx="0" cy="206115"/>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724D914-DD06-40DD-99F8-A4804C3032BC}"/>
                  </a:ext>
                </a:extLst>
              </p:cNvPr>
              <p:cNvCxnSpPr>
                <a:cxnSpLocks/>
              </p:cNvCxnSpPr>
              <p:nvPr userDrawn="1"/>
            </p:nvCxnSpPr>
            <p:spPr>
              <a:xfrm>
                <a:off x="6825821" y="465038"/>
                <a:ext cx="0" cy="212318"/>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grpSp>
      </p:grpSp>
      <p:pic>
        <p:nvPicPr>
          <p:cNvPr id="38" name="Picture 37">
            <a:extLst>
              <a:ext uri="{FF2B5EF4-FFF2-40B4-BE49-F238E27FC236}">
                <a16:creationId xmlns:a16="http://schemas.microsoft.com/office/drawing/2014/main" id="{943DB77C-9042-4523-AB10-A35926EFB1EB}"/>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sp>
        <p:nvSpPr>
          <p:cNvPr id="26" name="Text Placeholder 4">
            <a:extLst>
              <a:ext uri="{FF2B5EF4-FFF2-40B4-BE49-F238E27FC236}">
                <a16:creationId xmlns:a16="http://schemas.microsoft.com/office/drawing/2014/main" id="{D3388C03-E4B1-4157-8704-354BED841762}"/>
              </a:ext>
            </a:extLst>
          </p:cNvPr>
          <p:cNvSpPr>
            <a:spLocks noGrp="1"/>
          </p:cNvSpPr>
          <p:nvPr>
            <p:ph type="body" sz="quarter" idx="10"/>
          </p:nvPr>
        </p:nvSpPr>
        <p:spPr>
          <a:xfrm>
            <a:off x="457200" y="1966548"/>
            <a:ext cx="8138160" cy="2331720"/>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spcAft>
                <a:spcPts val="0"/>
              </a:spcAft>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sp>
        <p:nvSpPr>
          <p:cNvPr id="27" name="exstream_shape42">
            <a:extLst>
              <a:ext uri="{FF2B5EF4-FFF2-40B4-BE49-F238E27FC236}">
                <a16:creationId xmlns:a16="http://schemas.microsoft.com/office/drawing/2014/main" id="{D4E3A3B0-3B88-4D4F-BC7D-C059FCCA8C9D}"/>
              </a:ext>
            </a:extLst>
          </p:cNvPr>
          <p:cNvSpPr>
            <a:spLocks noChangeArrowheads="1"/>
          </p:cNvSpPr>
          <p:nvPr userDrawn="1"/>
        </p:nvSpPr>
        <p:spPr bwMode="auto">
          <a:xfrm>
            <a:off x="277050" y="6583628"/>
            <a:ext cx="5394960" cy="115416"/>
          </a:xfrm>
          <a:prstGeom prst="rect">
            <a:avLst/>
          </a:prstGeom>
          <a:solidFill>
            <a:schemeClr val="bg1"/>
          </a:solidFill>
        </p:spPr>
        <p:txBody>
          <a:bodyPr wrap="square" lIns="0" tIns="0" rIns="0" bIns="0" anchor="b" anchorCtr="0">
            <a:spAutoFit/>
          </a:bodyPr>
          <a:lstStyle/>
          <a:p>
            <a:pPr lvl="0" indent="0">
              <a:lnSpc>
                <a:spcPts val="900"/>
              </a:lnSpc>
              <a:spcBef>
                <a:spcPts val="0"/>
              </a:spcBef>
              <a:spcAft>
                <a:spcPts val="600"/>
              </a:spcAft>
              <a:buFont typeface="Arial" panose="020B0604020202020204" pitchFamily="34" charset="0"/>
              <a:buNone/>
            </a:pPr>
            <a:r>
              <a:rPr lang="en-US" sz="900" b="1" i="0" dirty="0">
                <a:solidFill>
                  <a:schemeClr val="tx1"/>
                </a:solidFill>
                <a:latin typeface="Arial Narrow" panose="020B0604020202020204" pitchFamily="34" charset="0"/>
                <a:cs typeface="Arial Narrow" panose="020B0604020202020204" pitchFamily="34" charset="0"/>
              </a:rPr>
              <a:t>For Financial Professional Use Only / Not for Distribution to the Public</a:t>
            </a:r>
          </a:p>
        </p:txBody>
      </p:sp>
      <p:sp>
        <p:nvSpPr>
          <p:cNvPr id="28" name="Text Placeholder 3">
            <a:extLst>
              <a:ext uri="{FF2B5EF4-FFF2-40B4-BE49-F238E27FC236}">
                <a16:creationId xmlns:a16="http://schemas.microsoft.com/office/drawing/2014/main" id="{3F3E63C9-DEE9-45DB-9E71-A7963DEC653F}"/>
              </a:ext>
            </a:extLst>
          </p:cNvPr>
          <p:cNvSpPr>
            <a:spLocks noGrp="1"/>
          </p:cNvSpPr>
          <p:nvPr>
            <p:ph type="body" sz="quarter" idx="26" hasCustomPrompt="1"/>
          </p:nvPr>
        </p:nvSpPr>
        <p:spPr>
          <a:xfrm>
            <a:off x="274320" y="6109321"/>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pic>
        <p:nvPicPr>
          <p:cNvPr id="29" name="Picture 28">
            <a:extLst>
              <a:ext uri="{FF2B5EF4-FFF2-40B4-BE49-F238E27FC236}">
                <a16:creationId xmlns:a16="http://schemas.microsoft.com/office/drawing/2014/main" id="{16853848-5328-4908-AD24-87A4D9731A53}"/>
              </a:ext>
            </a:extLst>
          </p:cNvPr>
          <p:cNvPicPr>
            <a:picLocks/>
          </p:cNvPicPr>
          <p:nvPr userDrawn="1"/>
        </p:nvPicPr>
        <p:blipFill>
          <a:blip r:embed="rId3"/>
          <a:stretch>
            <a:fillRect/>
          </a:stretch>
        </p:blipFill>
        <p:spPr>
          <a:xfrm>
            <a:off x="273050" y="6354500"/>
            <a:ext cx="8595360" cy="91440"/>
          </a:xfrm>
          <a:prstGeom prst="rect">
            <a:avLst/>
          </a:prstGeom>
        </p:spPr>
      </p:pic>
    </p:spTree>
    <p:extLst>
      <p:ext uri="{BB962C8B-B14F-4D97-AF65-F5344CB8AC3E}">
        <p14:creationId xmlns:p14="http://schemas.microsoft.com/office/powerpoint/2010/main" val="2479574941"/>
      </p:ext>
    </p:extLst>
  </p:cSld>
  <p:clrMapOvr>
    <a:masterClrMapping/>
  </p:clrMapOvr>
  <p:extLst>
    <p:ext uri="{DCECCB84-F9BA-43D5-87BE-67443E8EF086}">
      <p15:sldGuideLst xmlns:p15="http://schemas.microsoft.com/office/powerpoint/2012/main">
        <p15:guide id="1" orient="horz" pos="4201">
          <p15:clr>
            <a:srgbClr val="FBAE40"/>
          </p15:clr>
        </p15:guide>
        <p15:guide id="2" pos="288">
          <p15:clr>
            <a:srgbClr val="FBAE40"/>
          </p15:clr>
        </p15:guide>
        <p15:guide id="3" pos="174">
          <p15:clr>
            <a:srgbClr val="FBAE40"/>
          </p15:clr>
        </p15:guide>
        <p15:guide id="4" orient="horz" pos="29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Photo cover (projected) EXTERN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66A892-37A5-4606-BC7E-8F8F08163475}"/>
              </a:ext>
            </a:extLst>
          </p:cNvPr>
          <p:cNvSpPr>
            <a:spLocks noGrp="1"/>
          </p:cNvSpPr>
          <p:nvPr>
            <p:ph type="pic" sz="quarter" idx="27"/>
          </p:nvPr>
        </p:nvSpPr>
        <p:spPr>
          <a:xfrm>
            <a:off x="5121275" y="0"/>
            <a:ext cx="4022725" cy="5853113"/>
          </a:xfrm>
          <a:prstGeom prst="rect">
            <a:avLst/>
          </a:prstGeom>
          <a:solidFill>
            <a:srgbClr val="E6E6E6"/>
          </a:solidFill>
        </p:spPr>
        <p:txBody>
          <a:bodyPr/>
          <a:lstStyle>
            <a:lvl1pPr marL="0" indent="0">
              <a:buNone/>
              <a:defRPr sz="800"/>
            </a:lvl1pPr>
          </a:lstStyle>
          <a:p>
            <a:r>
              <a:rPr lang="en-US"/>
              <a:t>Click icon to add picture</a:t>
            </a:r>
            <a:endParaRPr lang="en-US" dirty="0"/>
          </a:p>
        </p:txBody>
      </p:sp>
      <p:sp>
        <p:nvSpPr>
          <p:cNvPr id="33" name="Text Placeholder 3">
            <a:extLst>
              <a:ext uri="{FF2B5EF4-FFF2-40B4-BE49-F238E27FC236}">
                <a16:creationId xmlns:a16="http://schemas.microsoft.com/office/drawing/2014/main" id="{218591D7-8D18-4651-8672-75D994E1FCE9}"/>
              </a:ext>
            </a:extLst>
          </p:cNvPr>
          <p:cNvSpPr>
            <a:spLocks noGrp="1"/>
          </p:cNvSpPr>
          <p:nvPr>
            <p:ph type="body" sz="quarter" idx="26" hasCustomPrompt="1"/>
          </p:nvPr>
        </p:nvSpPr>
        <p:spPr>
          <a:xfrm>
            <a:off x="274320" y="6309360"/>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pic>
        <p:nvPicPr>
          <p:cNvPr id="15" name="Picture 14">
            <a:extLst>
              <a:ext uri="{FF2B5EF4-FFF2-40B4-BE49-F238E27FC236}">
                <a16:creationId xmlns:a16="http://schemas.microsoft.com/office/drawing/2014/main" id="{77B2CD8E-47A2-4F26-84E0-C5BF606565DD}"/>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sp>
        <p:nvSpPr>
          <p:cNvPr id="25" name="Text Placeholder 10">
            <a:extLst>
              <a:ext uri="{FF2B5EF4-FFF2-40B4-BE49-F238E27FC236}">
                <a16:creationId xmlns:a16="http://schemas.microsoft.com/office/drawing/2014/main" id="{F0775506-D1D4-4816-BA78-9D006DAECF51}"/>
              </a:ext>
            </a:extLst>
          </p:cNvPr>
          <p:cNvSpPr>
            <a:spLocks noGrp="1"/>
          </p:cNvSpPr>
          <p:nvPr>
            <p:ph type="body" sz="quarter" idx="11" hasCustomPrompt="1"/>
          </p:nvPr>
        </p:nvSpPr>
        <p:spPr>
          <a:xfrm>
            <a:off x="3008003" y="380721"/>
            <a:ext cx="2003835" cy="615553"/>
          </a:xfrm>
          <a:prstGeom prst="rect">
            <a:avLst/>
          </a:prstGeom>
          <a:noFill/>
          <a:ln w="12700">
            <a:noFill/>
          </a:ln>
        </p:spPr>
        <p:txBody>
          <a:bodyPr wrap="square" lIns="0" tIns="91440" bIns="91440" anchor="b" anchorCtr="0">
            <a:spAutoFit/>
          </a:bodyPr>
          <a:lstStyle>
            <a:lvl1pPr marL="0" indent="0">
              <a:spcBef>
                <a:spcPts val="0"/>
              </a:spcBef>
              <a:buNone/>
              <a:defRPr sz="1400" b="1" i="0" baseline="0">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stStyle>
          <a:p>
            <a:pPr lvl="0"/>
            <a:r>
              <a:rPr lang="en-US" dirty="0"/>
              <a:t>Investment Platform </a:t>
            </a:r>
            <a:br>
              <a:rPr lang="en-US" dirty="0"/>
            </a:br>
            <a:r>
              <a:rPr lang="en-US" dirty="0"/>
              <a:t>2 lines</a:t>
            </a:r>
          </a:p>
        </p:txBody>
      </p:sp>
      <p:cxnSp>
        <p:nvCxnSpPr>
          <p:cNvPr id="37" name="Straight Connector 36">
            <a:extLst>
              <a:ext uri="{FF2B5EF4-FFF2-40B4-BE49-F238E27FC236}">
                <a16:creationId xmlns:a16="http://schemas.microsoft.com/office/drawing/2014/main" id="{4B7024B0-21A3-4B61-B5E7-A7D84701298E}"/>
              </a:ext>
            </a:extLst>
          </p:cNvPr>
          <p:cNvCxnSpPr>
            <a:cxnSpLocks/>
          </p:cNvCxnSpPr>
          <p:nvPr userDrawn="1"/>
        </p:nvCxnSpPr>
        <p:spPr>
          <a:xfrm>
            <a:off x="2770420" y="0"/>
            <a:ext cx="0" cy="88531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F855DC2F-FE24-4361-9AE5-EA19347779B4}"/>
              </a:ext>
            </a:extLst>
          </p:cNvPr>
          <p:cNvSpPr>
            <a:spLocks noGrp="1"/>
          </p:cNvSpPr>
          <p:nvPr>
            <p:ph type="body" sz="quarter" idx="10"/>
          </p:nvPr>
        </p:nvSpPr>
        <p:spPr>
          <a:xfrm>
            <a:off x="457200" y="1620984"/>
            <a:ext cx="4346931" cy="2477611"/>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4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Group 9">
            <a:extLst>
              <a:ext uri="{FF2B5EF4-FFF2-40B4-BE49-F238E27FC236}">
                <a16:creationId xmlns:a16="http://schemas.microsoft.com/office/drawing/2014/main" id="{881E870B-17F5-42FB-84BC-13AF69840341}"/>
              </a:ext>
            </a:extLst>
          </p:cNvPr>
          <p:cNvGrpSpPr>
            <a:grpSpLocks/>
          </p:cNvGrpSpPr>
          <p:nvPr userDrawn="1"/>
        </p:nvGrpSpPr>
        <p:grpSpPr bwMode="auto">
          <a:xfrm>
            <a:off x="5797516" y="6530624"/>
            <a:ext cx="3138488" cy="196851"/>
            <a:chOff x="1892" y="3495"/>
            <a:chExt cx="1977" cy="124"/>
          </a:xfrm>
        </p:grpSpPr>
        <p:sp>
          <p:nvSpPr>
            <p:cNvPr id="13" name="Text Box 10">
              <a:extLst>
                <a:ext uri="{FF2B5EF4-FFF2-40B4-BE49-F238E27FC236}">
                  <a16:creationId xmlns:a16="http://schemas.microsoft.com/office/drawing/2014/main" id="{2497A44A-CD26-4D54-8920-DBE9947B3A52}"/>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dirty="0">
                  <a:solidFill>
                    <a:schemeClr val="tx1"/>
                  </a:solidFill>
                  <a:latin typeface="Arial Narrow" panose="020B0606020202030204" pitchFamily="34" charset="0"/>
                </a:rPr>
                <a:t>Not FDIC Insured</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May Lose Value</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6000" dirty="0">
                  <a:solidFill>
                    <a:schemeClr val="tx1"/>
                  </a:solidFill>
                  <a:latin typeface="Arial Narrow" panose="020B0606020202030204" pitchFamily="34" charset="0"/>
                </a:rPr>
                <a:t> </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No Bank Guarantee</a:t>
              </a:r>
              <a:endParaRPr lang="en-US" altLang="en-US" sz="900" b="1" baseline="-6000" dirty="0">
                <a:solidFill>
                  <a:schemeClr val="tx1"/>
                </a:solidFill>
                <a:latin typeface="Arial Narrow" panose="020B0606020202030204" pitchFamily="34" charset="0"/>
              </a:endParaRPr>
            </a:p>
          </p:txBody>
        </p:sp>
        <p:sp>
          <p:nvSpPr>
            <p:cNvPr id="14" name="Rectangle 11">
              <a:extLst>
                <a:ext uri="{FF2B5EF4-FFF2-40B4-BE49-F238E27FC236}">
                  <a16:creationId xmlns:a16="http://schemas.microsoft.com/office/drawing/2014/main" id="{0F16762C-8B49-4DCF-A40E-92E08EF7B702}"/>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pic>
        <p:nvPicPr>
          <p:cNvPr id="16" name="Picture 15">
            <a:extLst>
              <a:ext uri="{FF2B5EF4-FFF2-40B4-BE49-F238E27FC236}">
                <a16:creationId xmlns:a16="http://schemas.microsoft.com/office/drawing/2014/main" id="{1504468A-1E0D-417D-ADF1-B41EA7FE708E}"/>
              </a:ext>
            </a:extLst>
          </p:cNvPr>
          <p:cNvPicPr>
            <a:picLocks/>
          </p:cNvPicPr>
          <p:nvPr userDrawn="1"/>
        </p:nvPicPr>
        <p:blipFill>
          <a:blip r:embed="rId3"/>
          <a:stretch>
            <a:fillRect/>
          </a:stretch>
        </p:blipFill>
        <p:spPr>
          <a:xfrm>
            <a:off x="0" y="5852160"/>
            <a:ext cx="9144000" cy="91440"/>
          </a:xfrm>
          <a:prstGeom prst="rect">
            <a:avLst/>
          </a:prstGeom>
        </p:spPr>
      </p:pic>
    </p:spTree>
    <p:extLst>
      <p:ext uri="{BB962C8B-B14F-4D97-AF65-F5344CB8AC3E}">
        <p14:creationId xmlns:p14="http://schemas.microsoft.com/office/powerpoint/2010/main" val="1699173397"/>
      </p:ext>
    </p:extLst>
  </p:cSld>
  <p:clrMapOvr>
    <a:masterClrMapping/>
  </p:clrMapOvr>
  <p:extLst>
    <p:ext uri="{DCECCB84-F9BA-43D5-87BE-67443E8EF086}">
      <p15:sldGuideLst xmlns:p15="http://schemas.microsoft.com/office/powerpoint/2012/main">
        <p15:guide id="1" orient="horz" pos="4203">
          <p15:clr>
            <a:srgbClr val="FBAE40"/>
          </p15:clr>
        </p15:guide>
        <p15:guide id="2" pos="5592">
          <p15:clr>
            <a:srgbClr val="FBAE40"/>
          </p15:clr>
        </p15:guide>
        <p15:guide id="3" pos="168">
          <p15:clr>
            <a:srgbClr val="FBAE40"/>
          </p15:clr>
        </p15:guide>
        <p15:guide id="4" orient="horz" pos="5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rogress window cover (projected) CVP INTERNAL USE">
    <p:spTree>
      <p:nvGrpSpPr>
        <p:cNvPr id="1" name=""/>
        <p:cNvGrpSpPr/>
        <p:nvPr/>
      </p:nvGrpSpPr>
      <p:grpSpPr>
        <a:xfrm>
          <a:off x="0" y="0"/>
          <a:ext cx="0" cy="0"/>
          <a:chOff x="0" y="0"/>
          <a:chExt cx="0" cy="0"/>
        </a:xfrm>
      </p:grpSpPr>
      <p:pic>
        <p:nvPicPr>
          <p:cNvPr id="19" name="Picture 18" descr="A picture containing shape&#10;&#10;Description automatically generated">
            <a:extLst>
              <a:ext uri="{FF2B5EF4-FFF2-40B4-BE49-F238E27FC236}">
                <a16:creationId xmlns:a16="http://schemas.microsoft.com/office/drawing/2014/main" id="{FE63CF84-531C-47DB-84A1-F3AD0EBA29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318" y="757475"/>
            <a:ext cx="6460309" cy="6100525"/>
          </a:xfrm>
          <a:prstGeom prst="rect">
            <a:avLst/>
          </a:prstGeom>
        </p:spPr>
      </p:pic>
      <p:grpSp>
        <p:nvGrpSpPr>
          <p:cNvPr id="24" name="Group 23">
            <a:extLst>
              <a:ext uri="{FF2B5EF4-FFF2-40B4-BE49-F238E27FC236}">
                <a16:creationId xmlns:a16="http://schemas.microsoft.com/office/drawing/2014/main" id="{84A14C4E-733A-4143-A27E-DAE56C14B84B}"/>
              </a:ext>
            </a:extLst>
          </p:cNvPr>
          <p:cNvGrpSpPr/>
          <p:nvPr userDrawn="1"/>
        </p:nvGrpSpPr>
        <p:grpSpPr>
          <a:xfrm>
            <a:off x="2980208" y="393186"/>
            <a:ext cx="6035775" cy="232640"/>
            <a:chOff x="2980208" y="402151"/>
            <a:chExt cx="6035775" cy="232640"/>
          </a:xfrm>
        </p:grpSpPr>
        <p:grpSp>
          <p:nvGrpSpPr>
            <p:cNvPr id="26" name="Group 25">
              <a:extLst>
                <a:ext uri="{FF2B5EF4-FFF2-40B4-BE49-F238E27FC236}">
                  <a16:creationId xmlns:a16="http://schemas.microsoft.com/office/drawing/2014/main" id="{A0DEE405-494C-4BCC-B432-DCC1CA47B084}"/>
                </a:ext>
              </a:extLst>
            </p:cNvPr>
            <p:cNvGrpSpPr/>
            <p:nvPr userDrawn="1"/>
          </p:nvGrpSpPr>
          <p:grpSpPr>
            <a:xfrm>
              <a:off x="2980208" y="402151"/>
              <a:ext cx="6035775" cy="232640"/>
              <a:chOff x="921118" y="6063363"/>
              <a:chExt cx="6035775" cy="232640"/>
            </a:xfrm>
          </p:grpSpPr>
          <p:sp>
            <p:nvSpPr>
              <p:cNvPr id="30" name="TextBox 29">
                <a:extLst>
                  <a:ext uri="{FF2B5EF4-FFF2-40B4-BE49-F238E27FC236}">
                    <a16:creationId xmlns:a16="http://schemas.microsoft.com/office/drawing/2014/main" id="{CD1B0229-809C-4931-AE15-264B0C83BFA0}"/>
                  </a:ext>
                </a:extLst>
              </p:cNvPr>
              <p:cNvSpPr txBox="1"/>
              <p:nvPr/>
            </p:nvSpPr>
            <p:spPr>
              <a:xfrm>
                <a:off x="921118" y="6065171"/>
                <a:ext cx="1520400" cy="230832"/>
              </a:xfrm>
              <a:prstGeom prst="rect">
                <a:avLst/>
              </a:prstGeom>
              <a:noFill/>
            </p:spPr>
            <p:txBody>
              <a:bodyPr wrap="square" rtlCol="0">
                <a:spAutoFit/>
              </a:bodyPr>
              <a:lstStyle/>
              <a:p>
                <a:r>
                  <a:rPr lang="en-US" sz="900" b="0" i="0" dirty="0">
                    <a:solidFill>
                      <a:srgbClr val="595959"/>
                    </a:solidFill>
                    <a:latin typeface="Century Gothic" panose="020B0502020202020204" pitchFamily="34" charset="0"/>
                  </a:rPr>
                  <a:t>Nimble where it matters</a:t>
                </a:r>
              </a:p>
            </p:txBody>
          </p:sp>
          <p:sp>
            <p:nvSpPr>
              <p:cNvPr id="31" name="TextBox 30">
                <a:extLst>
                  <a:ext uri="{FF2B5EF4-FFF2-40B4-BE49-F238E27FC236}">
                    <a16:creationId xmlns:a16="http://schemas.microsoft.com/office/drawing/2014/main" id="{8E3BAD04-9FDC-4E75-A347-103F48B44721}"/>
                  </a:ext>
                </a:extLst>
              </p:cNvPr>
              <p:cNvSpPr txBox="1"/>
              <p:nvPr/>
            </p:nvSpPr>
            <p:spPr>
              <a:xfrm>
                <a:off x="2433653" y="6063363"/>
                <a:ext cx="2366347" cy="230832"/>
              </a:xfrm>
              <a:prstGeom prst="rect">
                <a:avLst/>
              </a:prstGeom>
              <a:noFill/>
            </p:spPr>
            <p:txBody>
              <a:bodyPr wrap="square" rtlCol="0">
                <a:spAutoFit/>
              </a:bodyPr>
              <a:lstStyle/>
              <a:p>
                <a:pPr algn="ctr"/>
                <a:r>
                  <a:rPr lang="en-US" sz="900" b="0" dirty="0">
                    <a:solidFill>
                      <a:srgbClr val="595959"/>
                    </a:solidFill>
                    <a:latin typeface="Century Gothic" panose="020B0502020202020204" pitchFamily="34" charset="0"/>
                  </a:rPr>
                  <a:t>Unparalleled in our ability to customize</a:t>
                </a:r>
              </a:p>
            </p:txBody>
          </p:sp>
          <p:sp>
            <p:nvSpPr>
              <p:cNvPr id="32" name="TextBox 31">
                <a:extLst>
                  <a:ext uri="{FF2B5EF4-FFF2-40B4-BE49-F238E27FC236}">
                    <a16:creationId xmlns:a16="http://schemas.microsoft.com/office/drawing/2014/main" id="{DFA8FDA5-7541-4234-BA23-53024597A567}"/>
                  </a:ext>
                </a:extLst>
              </p:cNvPr>
              <p:cNvSpPr txBox="1"/>
              <p:nvPr/>
            </p:nvSpPr>
            <p:spPr>
              <a:xfrm>
                <a:off x="4762672" y="6065171"/>
                <a:ext cx="2194221" cy="230832"/>
              </a:xfrm>
              <a:prstGeom prst="rect">
                <a:avLst/>
              </a:prstGeom>
              <a:noFill/>
            </p:spPr>
            <p:txBody>
              <a:bodyPr wrap="square" rtlCol="0">
                <a:spAutoFit/>
              </a:bodyPr>
              <a:lstStyle/>
              <a:p>
                <a:r>
                  <a:rPr lang="en-US" sz="900" b="0" dirty="0">
                    <a:solidFill>
                      <a:srgbClr val="595959"/>
                    </a:solidFill>
                    <a:latin typeface="Century Gothic" panose="020B0502020202020204" pitchFamily="34" charset="0"/>
                  </a:rPr>
                  <a:t>Guided by long-term value creation</a:t>
                </a:r>
              </a:p>
            </p:txBody>
          </p:sp>
        </p:grpSp>
        <p:grpSp>
          <p:nvGrpSpPr>
            <p:cNvPr id="27" name="Group 26">
              <a:extLst>
                <a:ext uri="{FF2B5EF4-FFF2-40B4-BE49-F238E27FC236}">
                  <a16:creationId xmlns:a16="http://schemas.microsoft.com/office/drawing/2014/main" id="{5DF918D7-C02C-470C-AAC4-8C417CE029C7}"/>
                </a:ext>
              </a:extLst>
            </p:cNvPr>
            <p:cNvGrpSpPr/>
            <p:nvPr userDrawn="1"/>
          </p:nvGrpSpPr>
          <p:grpSpPr>
            <a:xfrm>
              <a:off x="4490457" y="425743"/>
              <a:ext cx="2335364" cy="169545"/>
              <a:chOff x="4490457" y="465038"/>
              <a:chExt cx="2335364" cy="212318"/>
            </a:xfrm>
          </p:grpSpPr>
          <p:cxnSp>
            <p:nvCxnSpPr>
              <p:cNvPr id="28" name="Straight Connector 27">
                <a:extLst>
                  <a:ext uri="{FF2B5EF4-FFF2-40B4-BE49-F238E27FC236}">
                    <a16:creationId xmlns:a16="http://schemas.microsoft.com/office/drawing/2014/main" id="{54D6819E-6288-4EA7-802B-EBB9981613D5}"/>
                  </a:ext>
                </a:extLst>
              </p:cNvPr>
              <p:cNvCxnSpPr>
                <a:cxnSpLocks/>
              </p:cNvCxnSpPr>
              <p:nvPr userDrawn="1"/>
            </p:nvCxnSpPr>
            <p:spPr>
              <a:xfrm>
                <a:off x="4490457" y="465038"/>
                <a:ext cx="0" cy="206115"/>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EA4590-8260-4BF4-BA7C-B649350926E2}"/>
                  </a:ext>
                </a:extLst>
              </p:cNvPr>
              <p:cNvCxnSpPr>
                <a:cxnSpLocks/>
              </p:cNvCxnSpPr>
              <p:nvPr userDrawn="1"/>
            </p:nvCxnSpPr>
            <p:spPr>
              <a:xfrm>
                <a:off x="6825821" y="465038"/>
                <a:ext cx="0" cy="212318"/>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grpSp>
      </p:grpSp>
      <p:pic>
        <p:nvPicPr>
          <p:cNvPr id="20" name="Picture 19">
            <a:extLst>
              <a:ext uri="{FF2B5EF4-FFF2-40B4-BE49-F238E27FC236}">
                <a16:creationId xmlns:a16="http://schemas.microsoft.com/office/drawing/2014/main" id="{117328F5-6C03-47B2-8AB0-B3E51F71E7E4}"/>
              </a:ext>
            </a:extLst>
          </p:cNvPr>
          <p:cNvPicPr>
            <a:picLocks noChangeAspect="1"/>
          </p:cNvPicPr>
          <p:nvPr userDrawn="1"/>
        </p:nvPicPr>
        <p:blipFill rotWithShape="1">
          <a:blip r:embed="rId3"/>
          <a:stretch/>
        </p:blipFill>
        <p:spPr bwMode="gray">
          <a:xfrm>
            <a:off x="184451" y="182881"/>
            <a:ext cx="2651760" cy="977047"/>
          </a:xfrm>
          <a:prstGeom prst="rect">
            <a:avLst/>
          </a:prstGeom>
          <a:solidFill>
            <a:schemeClr val="bg1"/>
          </a:solidFill>
          <a:ln w="15875">
            <a:noFill/>
            <a:round/>
          </a:ln>
        </p:spPr>
      </p:pic>
      <p:sp>
        <p:nvSpPr>
          <p:cNvPr id="41" name="exstream_shape42">
            <a:extLst>
              <a:ext uri="{FF2B5EF4-FFF2-40B4-BE49-F238E27FC236}">
                <a16:creationId xmlns:a16="http://schemas.microsoft.com/office/drawing/2014/main" id="{52AF20F2-FFAA-4776-8369-50FFEA082BC4}"/>
              </a:ext>
            </a:extLst>
          </p:cNvPr>
          <p:cNvSpPr>
            <a:spLocks noChangeArrowheads="1"/>
          </p:cNvSpPr>
          <p:nvPr userDrawn="1"/>
        </p:nvSpPr>
        <p:spPr bwMode="auto">
          <a:xfrm>
            <a:off x="277050" y="6583628"/>
            <a:ext cx="8229600" cy="115416"/>
          </a:xfrm>
          <a:prstGeom prst="rect">
            <a:avLst/>
          </a:prstGeom>
        </p:spPr>
        <p:txBody>
          <a:bodyPr wrap="square" lIns="0" tIns="0" rIns="0" bIns="0" anchor="b" anchorCtr="0">
            <a:spAutoFit/>
          </a:bodyPr>
          <a:lstStyle/>
          <a:p>
            <a:pPr lvl="0" indent="0">
              <a:lnSpc>
                <a:spcPts val="900"/>
              </a:lnSpc>
              <a:spcBef>
                <a:spcPts val="0"/>
              </a:spcBef>
              <a:spcAft>
                <a:spcPts val="600"/>
              </a:spcAft>
              <a:buFont typeface="Arial" panose="020B0604020202020204" pitchFamily="34" charset="0"/>
              <a:buNone/>
            </a:pPr>
            <a:r>
              <a:rPr lang="en-US" sz="900" b="1" i="0" dirty="0">
                <a:solidFill>
                  <a:schemeClr val="tx1"/>
                </a:solidFill>
                <a:latin typeface="Arial Narrow" panose="020B0604020202020204" pitchFamily="34" charset="0"/>
                <a:cs typeface="Arial Narrow" panose="020B0604020202020204" pitchFamily="34" charset="0"/>
              </a:rPr>
              <a:t>For Financial Professional Use Only / Not for Distribution to the Public</a:t>
            </a:r>
          </a:p>
        </p:txBody>
      </p:sp>
      <p:sp>
        <p:nvSpPr>
          <p:cNvPr id="52" name="Rectangle 51">
            <a:extLst>
              <a:ext uri="{FF2B5EF4-FFF2-40B4-BE49-F238E27FC236}">
                <a16:creationId xmlns:a16="http://schemas.microsoft.com/office/drawing/2014/main" id="{16CFE6FE-A2BB-4894-9026-EB0FF92DB48B}"/>
              </a:ext>
            </a:extLst>
          </p:cNvPr>
          <p:cNvSpPr/>
          <p:nvPr userDrawn="1"/>
        </p:nvSpPr>
        <p:spPr>
          <a:xfrm>
            <a:off x="0" y="6441222"/>
            <a:ext cx="9144000" cy="41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xstream_shape42">
            <a:extLst>
              <a:ext uri="{FF2B5EF4-FFF2-40B4-BE49-F238E27FC236}">
                <a16:creationId xmlns:a16="http://schemas.microsoft.com/office/drawing/2014/main" id="{ECCC18FA-00D5-473E-B72A-AAA4F137480D}"/>
              </a:ext>
            </a:extLst>
          </p:cNvPr>
          <p:cNvSpPr>
            <a:spLocks noChangeArrowheads="1"/>
          </p:cNvSpPr>
          <p:nvPr userDrawn="1"/>
        </p:nvSpPr>
        <p:spPr bwMode="auto">
          <a:xfrm>
            <a:off x="277050" y="6583680"/>
            <a:ext cx="5394960" cy="115416"/>
          </a:xfrm>
          <a:prstGeom prst="rect">
            <a:avLst/>
          </a:prstGeom>
          <a:solidFill>
            <a:schemeClr val="bg1"/>
          </a:solidFill>
        </p:spPr>
        <p:txBody>
          <a:bodyPr wrap="square" lIns="0" tIns="0" rIns="0" bIns="0" anchor="b" anchorCtr="0">
            <a:spAutoFit/>
          </a:bodyPr>
          <a:lstStyle/>
          <a:p>
            <a:pPr lvl="0" indent="0">
              <a:lnSpc>
                <a:spcPts val="900"/>
              </a:lnSpc>
              <a:spcBef>
                <a:spcPts val="0"/>
              </a:spcBef>
              <a:spcAft>
                <a:spcPts val="600"/>
              </a:spcAft>
              <a:buFont typeface="Arial" panose="020B0604020202020204" pitchFamily="34" charset="0"/>
              <a:buNone/>
            </a:pPr>
            <a:r>
              <a:rPr lang="en-US" sz="900" b="1" i="0" dirty="0">
                <a:solidFill>
                  <a:schemeClr val="tx1"/>
                </a:solidFill>
                <a:latin typeface="Arial Narrow" panose="020B0604020202020204" pitchFamily="34" charset="0"/>
                <a:cs typeface="Arial Narrow" panose="020B0604020202020204" pitchFamily="34" charset="0"/>
              </a:rPr>
              <a:t>For Financial Professional Use Only / Not for Distribution to the Public</a:t>
            </a:r>
          </a:p>
        </p:txBody>
      </p:sp>
      <p:sp>
        <p:nvSpPr>
          <p:cNvPr id="34" name="exstream_shape42">
            <a:extLst>
              <a:ext uri="{FF2B5EF4-FFF2-40B4-BE49-F238E27FC236}">
                <a16:creationId xmlns:a16="http://schemas.microsoft.com/office/drawing/2014/main" id="{54EDCEA6-338C-48A9-9812-CF24D0C2283E}"/>
              </a:ext>
            </a:extLst>
          </p:cNvPr>
          <p:cNvSpPr>
            <a:spLocks noChangeArrowheads="1"/>
          </p:cNvSpPr>
          <p:nvPr userDrawn="1"/>
        </p:nvSpPr>
        <p:spPr bwMode="auto">
          <a:xfrm>
            <a:off x="5598528" y="6580711"/>
            <a:ext cx="3224295" cy="115416"/>
          </a:xfrm>
          <a:prstGeom prst="rect">
            <a:avLst/>
          </a:prstGeom>
        </p:spPr>
        <p:txBody>
          <a:bodyPr wrap="square" lIns="0" tIns="0" rIns="0" bIns="0" anchor="b" anchorCtr="0">
            <a:spAutoFit/>
          </a:bodyPr>
          <a:lstStyle/>
          <a:p>
            <a:pPr lvl="0" indent="0">
              <a:lnSpc>
                <a:spcPts val="900"/>
              </a:lnSpc>
              <a:spcBef>
                <a:spcPts val="0"/>
              </a:spcBef>
              <a:spcAft>
                <a:spcPts val="600"/>
              </a:spcAft>
              <a:buFont typeface="Arial" panose="020B0604020202020204" pitchFamily="34" charset="0"/>
              <a:buNone/>
            </a:pPr>
            <a:r>
              <a:rPr lang="en-US" sz="900" b="1" i="0" dirty="0">
                <a:solidFill>
                  <a:schemeClr val="tx1"/>
                </a:solidFill>
                <a:latin typeface="Arial Narrow" panose="020B0604020202020204" pitchFamily="34" charset="0"/>
                <a:cs typeface="Arial Narrow" panose="020B0604020202020204" pitchFamily="34" charset="0"/>
              </a:rPr>
              <a:t>For Financial Professional Use Only / Not for Distribution to the Public</a:t>
            </a:r>
          </a:p>
        </p:txBody>
      </p:sp>
      <p:sp>
        <p:nvSpPr>
          <p:cNvPr id="36" name="Text Placeholder 3">
            <a:extLst>
              <a:ext uri="{FF2B5EF4-FFF2-40B4-BE49-F238E27FC236}">
                <a16:creationId xmlns:a16="http://schemas.microsoft.com/office/drawing/2014/main" id="{7BD46AE9-3E4D-4815-95AF-726F76E5B9D0}"/>
              </a:ext>
            </a:extLst>
          </p:cNvPr>
          <p:cNvSpPr>
            <a:spLocks noGrp="1"/>
          </p:cNvSpPr>
          <p:nvPr>
            <p:ph type="body" sz="quarter" idx="27"/>
          </p:nvPr>
        </p:nvSpPr>
        <p:spPr>
          <a:xfrm>
            <a:off x="1252278" y="2291949"/>
            <a:ext cx="4387850" cy="2880360"/>
          </a:xfrm>
          <a:prstGeom prst="rect">
            <a:avLst/>
          </a:prstGeom>
        </p:spPr>
        <p:txBody>
          <a:bodyPr/>
          <a:lstStyle>
            <a:lvl1pPr marL="0" indent="0" algn="l" defTabSz="914400" rtl="0" eaLnBrk="1" latinLnBrk="0" hangingPunct="1">
              <a:lnSpc>
                <a:spcPts val="5200"/>
              </a:lnSpc>
              <a:spcBef>
                <a:spcPts val="0"/>
              </a:spcBef>
              <a:buNone/>
              <a:defRPr lang="en-US" sz="5000" b="1" kern="1200" dirty="0" smtClean="0">
                <a:solidFill>
                  <a:schemeClr val="bg1"/>
                </a:solidFill>
                <a:latin typeface="Century Gothic" panose="020B0502020202020204" pitchFamily="34" charset="0"/>
                <a:ea typeface="+mn-ea"/>
                <a:cs typeface="+mn-cs"/>
              </a:defRPr>
            </a:lvl1pPr>
            <a:lvl2pPr marL="457200" indent="0">
              <a:spcBef>
                <a:spcPts val="0"/>
              </a:spcBef>
              <a:buNone/>
              <a:defRPr/>
            </a:lvl2pPr>
          </a:lstStyle>
          <a:p>
            <a:pPr lvl="0"/>
            <a:r>
              <a:rPr lang="en-US"/>
              <a:t>Click to edit Master text styles</a:t>
            </a:r>
          </a:p>
          <a:p>
            <a:pPr lvl="1"/>
            <a:r>
              <a:rPr lang="en-US"/>
              <a:t>Second level</a:t>
            </a:r>
          </a:p>
        </p:txBody>
      </p:sp>
      <p:sp>
        <p:nvSpPr>
          <p:cNvPr id="37" name="Text Placeholder 4">
            <a:extLst>
              <a:ext uri="{FF2B5EF4-FFF2-40B4-BE49-F238E27FC236}">
                <a16:creationId xmlns:a16="http://schemas.microsoft.com/office/drawing/2014/main" id="{E345DD40-5C31-4DDF-90DB-3FB70BF828D3}"/>
              </a:ext>
            </a:extLst>
          </p:cNvPr>
          <p:cNvSpPr>
            <a:spLocks noGrp="1"/>
          </p:cNvSpPr>
          <p:nvPr>
            <p:ph type="body" sz="quarter" idx="28"/>
          </p:nvPr>
        </p:nvSpPr>
        <p:spPr>
          <a:xfrm>
            <a:off x="6037509" y="2542809"/>
            <a:ext cx="2822139" cy="2331720"/>
          </a:xfrm>
          <a:prstGeom prst="rect">
            <a:avLst/>
          </a:prstGeom>
        </p:spPr>
        <p:txBody>
          <a:bodyPr lIns="0" rIns="0"/>
          <a:lstStyle>
            <a:lvl1pPr marL="0" indent="0">
              <a:spcBef>
                <a:spcPts val="0"/>
              </a:spcBef>
              <a:spcAft>
                <a:spcPts val="1200"/>
              </a:spcAft>
              <a:buNone/>
              <a:defRPr lang="en-US" sz="24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300"/>
              </a:spcBef>
              <a:spcAft>
                <a:spcPts val="0"/>
              </a:spcAft>
              <a:buNone/>
              <a:defRPr lang="en-US" sz="1400" b="1" kern="1200" dirty="0" smtClean="0">
                <a:solidFill>
                  <a:schemeClr val="tx1"/>
                </a:solidFill>
                <a:latin typeface="Century Gothic" panose="020B0502020202020204" pitchFamily="34" charset="0"/>
                <a:ea typeface="+mn-ea"/>
                <a:cs typeface="+mn-cs"/>
              </a:defRPr>
            </a:lvl2pPr>
            <a:lvl3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3pPr>
            <a:lvl4pPr marL="0" indent="0">
              <a:spcBef>
                <a:spcPts val="300"/>
              </a:spcBef>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3">
            <a:extLst>
              <a:ext uri="{FF2B5EF4-FFF2-40B4-BE49-F238E27FC236}">
                <a16:creationId xmlns:a16="http://schemas.microsoft.com/office/drawing/2014/main" id="{D978CE27-6C0B-F643-92D9-F2F99C5E233C}"/>
              </a:ext>
            </a:extLst>
          </p:cNvPr>
          <p:cNvSpPr>
            <a:spLocks noGrp="1"/>
          </p:cNvSpPr>
          <p:nvPr>
            <p:ph type="body" sz="quarter" idx="30" hasCustomPrompt="1"/>
          </p:nvPr>
        </p:nvSpPr>
        <p:spPr>
          <a:xfrm>
            <a:off x="5598528" y="6274662"/>
            <a:ext cx="33074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Tree>
    <p:extLst>
      <p:ext uri="{BB962C8B-B14F-4D97-AF65-F5344CB8AC3E}">
        <p14:creationId xmlns:p14="http://schemas.microsoft.com/office/powerpoint/2010/main" val="4286492047"/>
      </p:ext>
    </p:extLst>
  </p:cSld>
  <p:clrMapOvr>
    <a:masterClrMapping/>
  </p:clrMapOvr>
  <p:extLst>
    <p:ext uri="{DCECCB84-F9BA-43D5-87BE-67443E8EF086}">
      <p15:sldGuideLst xmlns:p15="http://schemas.microsoft.com/office/powerpoint/2012/main">
        <p15:guide id="1" orient="horz" pos="4205">
          <p15:clr>
            <a:srgbClr val="FBAE40"/>
          </p15:clr>
        </p15:guide>
        <p15:guide id="2" pos="5592">
          <p15:clr>
            <a:srgbClr val="FBAE40"/>
          </p15:clr>
        </p15:guide>
        <p15:guide id="3" pos="168">
          <p15:clr>
            <a:srgbClr val="FBAE40"/>
          </p15:clr>
        </p15:guide>
        <p15:guide id="4" orient="horz" pos="29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rogress window cover (projected) INTERNAL USE">
    <p:spTree>
      <p:nvGrpSpPr>
        <p:cNvPr id="1" name=""/>
        <p:cNvGrpSpPr/>
        <p:nvPr/>
      </p:nvGrpSpPr>
      <p:grpSpPr>
        <a:xfrm>
          <a:off x="0" y="0"/>
          <a:ext cx="0" cy="0"/>
          <a:chOff x="0" y="0"/>
          <a:chExt cx="0" cy="0"/>
        </a:xfrm>
      </p:grpSpPr>
      <p:pic>
        <p:nvPicPr>
          <p:cNvPr id="13" name="Picture 12" descr="A picture containing shape&#10;&#10;Description automatically generated">
            <a:extLst>
              <a:ext uri="{FF2B5EF4-FFF2-40B4-BE49-F238E27FC236}">
                <a16:creationId xmlns:a16="http://schemas.microsoft.com/office/drawing/2014/main" id="{FCDEDCB3-8820-48DB-9DE3-C6F0DE14B56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318" y="757475"/>
            <a:ext cx="6460309" cy="6100525"/>
          </a:xfrm>
          <a:prstGeom prst="rect">
            <a:avLst/>
          </a:prstGeom>
        </p:spPr>
      </p:pic>
      <p:pic>
        <p:nvPicPr>
          <p:cNvPr id="20" name="Picture 19">
            <a:extLst>
              <a:ext uri="{FF2B5EF4-FFF2-40B4-BE49-F238E27FC236}">
                <a16:creationId xmlns:a16="http://schemas.microsoft.com/office/drawing/2014/main" id="{117328F5-6C03-47B2-8AB0-B3E51F71E7E4}"/>
              </a:ext>
            </a:extLst>
          </p:cNvPr>
          <p:cNvPicPr>
            <a:picLocks noChangeAspect="1"/>
          </p:cNvPicPr>
          <p:nvPr userDrawn="1"/>
        </p:nvPicPr>
        <p:blipFill rotWithShape="1">
          <a:blip r:embed="rId3"/>
          <a:stretch/>
        </p:blipFill>
        <p:spPr bwMode="gray">
          <a:xfrm>
            <a:off x="184451" y="182881"/>
            <a:ext cx="2651760" cy="977047"/>
          </a:xfrm>
          <a:prstGeom prst="rect">
            <a:avLst/>
          </a:prstGeom>
          <a:solidFill>
            <a:schemeClr val="bg1"/>
          </a:solidFill>
          <a:ln w="15875">
            <a:noFill/>
            <a:round/>
          </a:ln>
        </p:spPr>
      </p:pic>
      <p:grpSp>
        <p:nvGrpSpPr>
          <p:cNvPr id="18" name="Group 9">
            <a:extLst>
              <a:ext uri="{FF2B5EF4-FFF2-40B4-BE49-F238E27FC236}">
                <a16:creationId xmlns:a16="http://schemas.microsoft.com/office/drawing/2014/main" id="{43A413B1-9F26-43FB-B91D-B0FF77BF480B}"/>
              </a:ext>
            </a:extLst>
          </p:cNvPr>
          <p:cNvGrpSpPr>
            <a:grpSpLocks/>
          </p:cNvGrpSpPr>
          <p:nvPr userDrawn="1"/>
        </p:nvGrpSpPr>
        <p:grpSpPr bwMode="auto">
          <a:xfrm>
            <a:off x="5490630" y="6530624"/>
            <a:ext cx="3138488" cy="196851"/>
            <a:chOff x="1892" y="3495"/>
            <a:chExt cx="1977" cy="124"/>
          </a:xfrm>
        </p:grpSpPr>
        <p:sp>
          <p:nvSpPr>
            <p:cNvPr id="19" name="Text Box 10">
              <a:extLst>
                <a:ext uri="{FF2B5EF4-FFF2-40B4-BE49-F238E27FC236}">
                  <a16:creationId xmlns:a16="http://schemas.microsoft.com/office/drawing/2014/main" id="{2E794105-7033-4144-9A4F-57490F2D7DA2}"/>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dirty="0">
                  <a:solidFill>
                    <a:schemeClr val="tx1"/>
                  </a:solidFill>
                  <a:latin typeface="Arial Narrow" panose="020B0606020202030204" pitchFamily="34" charset="0"/>
                </a:rPr>
                <a:t>Not FDIC Insured</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May Lose Value</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6000" dirty="0">
                  <a:solidFill>
                    <a:schemeClr val="tx1"/>
                  </a:solidFill>
                  <a:latin typeface="Arial Narrow" panose="020B0606020202030204" pitchFamily="34" charset="0"/>
                </a:rPr>
                <a:t> </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No Bank Guarantee</a:t>
              </a:r>
              <a:endParaRPr lang="en-US" altLang="en-US" sz="900" b="1" baseline="-6000" dirty="0">
                <a:solidFill>
                  <a:schemeClr val="tx1"/>
                </a:solidFill>
                <a:latin typeface="Arial Narrow" panose="020B0606020202030204" pitchFamily="34" charset="0"/>
              </a:endParaRPr>
            </a:p>
          </p:txBody>
        </p:sp>
        <p:sp>
          <p:nvSpPr>
            <p:cNvPr id="21" name="Rectangle 11">
              <a:extLst>
                <a:ext uri="{FF2B5EF4-FFF2-40B4-BE49-F238E27FC236}">
                  <a16:creationId xmlns:a16="http://schemas.microsoft.com/office/drawing/2014/main" id="{BF0BB60A-522C-44A8-AB83-70447F9B082C}"/>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22" name="Text Placeholder 10">
            <a:extLst>
              <a:ext uri="{FF2B5EF4-FFF2-40B4-BE49-F238E27FC236}">
                <a16:creationId xmlns:a16="http://schemas.microsoft.com/office/drawing/2014/main" id="{59992C8C-23A1-4592-911A-A9773842F6AC}"/>
              </a:ext>
            </a:extLst>
          </p:cNvPr>
          <p:cNvSpPr>
            <a:spLocks noGrp="1"/>
          </p:cNvSpPr>
          <p:nvPr>
            <p:ph type="body" sz="quarter" idx="11" hasCustomPrompt="1"/>
          </p:nvPr>
        </p:nvSpPr>
        <p:spPr>
          <a:xfrm>
            <a:off x="6703763" y="458976"/>
            <a:ext cx="2563193" cy="594360"/>
          </a:xfrm>
          <a:prstGeom prst="rect">
            <a:avLst/>
          </a:prstGeom>
          <a:solidFill>
            <a:schemeClr val="bg1"/>
          </a:solidFill>
          <a:ln w="12700">
            <a:solidFill>
              <a:schemeClr val="accent2"/>
            </a:solidFill>
          </a:ln>
        </p:spPr>
        <p:txBody>
          <a:bodyPr wrap="square" lIns="182880" tIns="91440" bIns="91440" anchor="t" anchorCtr="0">
            <a:noAutofit/>
          </a:bodyPr>
          <a:lstStyle>
            <a:lvl1pPr marL="0" indent="0">
              <a:spcBef>
                <a:spcPts val="0"/>
              </a:spcBef>
              <a:buNone/>
              <a:defRPr sz="1400" b="1" i="0" baseline="0">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stStyle>
          <a:p>
            <a:pPr lvl="0"/>
            <a:r>
              <a:rPr lang="en-US" dirty="0"/>
              <a:t>Investment Platform</a:t>
            </a:r>
          </a:p>
          <a:p>
            <a:pPr lvl="0"/>
            <a:r>
              <a:rPr lang="en-US" dirty="0"/>
              <a:t>2nd line</a:t>
            </a:r>
          </a:p>
        </p:txBody>
      </p:sp>
      <p:sp>
        <p:nvSpPr>
          <p:cNvPr id="34" name="Text Placeholder 3">
            <a:extLst>
              <a:ext uri="{FF2B5EF4-FFF2-40B4-BE49-F238E27FC236}">
                <a16:creationId xmlns:a16="http://schemas.microsoft.com/office/drawing/2014/main" id="{129FBD13-AF93-4728-8DC3-FDCFADA50BBD}"/>
              </a:ext>
            </a:extLst>
          </p:cNvPr>
          <p:cNvSpPr>
            <a:spLocks noGrp="1"/>
          </p:cNvSpPr>
          <p:nvPr>
            <p:ph type="body" sz="quarter" idx="29" hasCustomPrompt="1"/>
          </p:nvPr>
        </p:nvSpPr>
        <p:spPr>
          <a:xfrm>
            <a:off x="5598528" y="6008730"/>
            <a:ext cx="3047524"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42" name="exstream_shape42">
            <a:extLst>
              <a:ext uri="{FF2B5EF4-FFF2-40B4-BE49-F238E27FC236}">
                <a16:creationId xmlns:a16="http://schemas.microsoft.com/office/drawing/2014/main" id="{499115A2-37AA-4521-B849-4952BE634ABB}"/>
              </a:ext>
            </a:extLst>
          </p:cNvPr>
          <p:cNvSpPr>
            <a:spLocks noChangeArrowheads="1"/>
          </p:cNvSpPr>
          <p:nvPr userDrawn="1"/>
        </p:nvSpPr>
        <p:spPr bwMode="auto">
          <a:xfrm>
            <a:off x="5598528" y="6325436"/>
            <a:ext cx="3224295" cy="115416"/>
          </a:xfrm>
          <a:prstGeom prst="rect">
            <a:avLst/>
          </a:prstGeom>
        </p:spPr>
        <p:txBody>
          <a:bodyPr wrap="square" lIns="0" tIns="0" rIns="0" bIns="0" anchor="b" anchorCtr="0">
            <a:spAutoFit/>
          </a:bodyPr>
          <a:lstStyle/>
          <a:p>
            <a:pPr lvl="0" indent="0">
              <a:lnSpc>
                <a:spcPts val="900"/>
              </a:lnSpc>
              <a:spcBef>
                <a:spcPts val="0"/>
              </a:spcBef>
              <a:spcAft>
                <a:spcPts val="600"/>
              </a:spcAft>
              <a:buFont typeface="Arial" panose="020B0604020202020204" pitchFamily="34" charset="0"/>
              <a:buNone/>
            </a:pPr>
            <a:r>
              <a:rPr lang="en-US" sz="900" b="1" i="0" dirty="0">
                <a:solidFill>
                  <a:schemeClr val="tx1"/>
                </a:solidFill>
                <a:latin typeface="Arial Narrow" panose="020B0604020202020204" pitchFamily="34" charset="0"/>
                <a:cs typeface="Arial Narrow" panose="020B0604020202020204" pitchFamily="34" charset="0"/>
              </a:rPr>
              <a:t>For Financial Professional Use Only / Not for Distribution to the Public</a:t>
            </a:r>
          </a:p>
        </p:txBody>
      </p:sp>
      <p:sp>
        <p:nvSpPr>
          <p:cNvPr id="38" name="Text Placeholder 3">
            <a:extLst>
              <a:ext uri="{FF2B5EF4-FFF2-40B4-BE49-F238E27FC236}">
                <a16:creationId xmlns:a16="http://schemas.microsoft.com/office/drawing/2014/main" id="{7A467251-472B-4F1D-9487-434447944FA4}"/>
              </a:ext>
            </a:extLst>
          </p:cNvPr>
          <p:cNvSpPr>
            <a:spLocks noGrp="1"/>
          </p:cNvSpPr>
          <p:nvPr>
            <p:ph type="body" sz="quarter" idx="27"/>
          </p:nvPr>
        </p:nvSpPr>
        <p:spPr>
          <a:xfrm>
            <a:off x="1252278" y="2291949"/>
            <a:ext cx="4387850" cy="2880360"/>
          </a:xfrm>
          <a:prstGeom prst="rect">
            <a:avLst/>
          </a:prstGeom>
        </p:spPr>
        <p:txBody>
          <a:bodyPr/>
          <a:lstStyle>
            <a:lvl1pPr marL="0" indent="0" algn="l" defTabSz="914400" rtl="0" eaLnBrk="1" latinLnBrk="0" hangingPunct="1">
              <a:lnSpc>
                <a:spcPts val="5200"/>
              </a:lnSpc>
              <a:spcBef>
                <a:spcPts val="0"/>
              </a:spcBef>
              <a:buNone/>
              <a:defRPr lang="en-US" sz="5000" b="1" kern="1200" dirty="0" smtClean="0">
                <a:solidFill>
                  <a:schemeClr val="bg1"/>
                </a:solidFill>
                <a:latin typeface="Century Gothic" panose="020B0502020202020204" pitchFamily="34" charset="0"/>
                <a:ea typeface="+mn-ea"/>
                <a:cs typeface="+mn-cs"/>
              </a:defRPr>
            </a:lvl1pPr>
            <a:lvl2pPr marL="457200" indent="0">
              <a:spcBef>
                <a:spcPts val="0"/>
              </a:spcBef>
              <a:buNone/>
              <a:defRPr/>
            </a:lvl2pPr>
          </a:lstStyle>
          <a:p>
            <a:pPr lvl="0"/>
            <a:r>
              <a:rPr lang="en-US"/>
              <a:t>Click to edit Master text styles</a:t>
            </a:r>
          </a:p>
          <a:p>
            <a:pPr lvl="1"/>
            <a:r>
              <a:rPr lang="en-US"/>
              <a:t>Second level</a:t>
            </a:r>
          </a:p>
        </p:txBody>
      </p:sp>
      <p:sp>
        <p:nvSpPr>
          <p:cNvPr id="48" name="Text Placeholder 4">
            <a:extLst>
              <a:ext uri="{FF2B5EF4-FFF2-40B4-BE49-F238E27FC236}">
                <a16:creationId xmlns:a16="http://schemas.microsoft.com/office/drawing/2014/main" id="{6995D64D-D64B-4089-8EFB-C8E12D7CD760}"/>
              </a:ext>
            </a:extLst>
          </p:cNvPr>
          <p:cNvSpPr>
            <a:spLocks noGrp="1"/>
          </p:cNvSpPr>
          <p:nvPr>
            <p:ph type="body" sz="quarter" idx="28"/>
          </p:nvPr>
        </p:nvSpPr>
        <p:spPr>
          <a:xfrm>
            <a:off x="6037509" y="2542809"/>
            <a:ext cx="2822139" cy="2331720"/>
          </a:xfrm>
          <a:prstGeom prst="rect">
            <a:avLst/>
          </a:prstGeom>
        </p:spPr>
        <p:txBody>
          <a:bodyPr lIns="0" rIns="0"/>
          <a:lstStyle>
            <a:lvl1pPr marL="0" indent="0">
              <a:spcBef>
                <a:spcPts val="0"/>
              </a:spcBef>
              <a:spcAft>
                <a:spcPts val="1200"/>
              </a:spcAft>
              <a:buNone/>
              <a:defRPr lang="en-US" sz="24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300"/>
              </a:spcBef>
              <a:spcAft>
                <a:spcPts val="0"/>
              </a:spcAft>
              <a:buNone/>
              <a:defRPr lang="en-US" sz="1400" b="1" kern="1200" dirty="0" smtClean="0">
                <a:solidFill>
                  <a:schemeClr val="tx1"/>
                </a:solidFill>
                <a:latin typeface="Century Gothic" panose="020B0502020202020204" pitchFamily="34" charset="0"/>
                <a:ea typeface="+mn-ea"/>
                <a:cs typeface="+mn-cs"/>
              </a:defRPr>
            </a:lvl2pPr>
            <a:lvl3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3pPr>
            <a:lvl4pPr marL="0" indent="0">
              <a:spcBef>
                <a:spcPts val="300"/>
              </a:spcBef>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59614995"/>
      </p:ext>
    </p:extLst>
  </p:cSld>
  <p:clrMapOvr>
    <a:masterClrMapping/>
  </p:clrMapOvr>
  <p:extLst>
    <p:ext uri="{DCECCB84-F9BA-43D5-87BE-67443E8EF086}">
      <p15:sldGuideLst xmlns:p15="http://schemas.microsoft.com/office/powerpoint/2012/main">
        <p15:guide id="1" orient="horz" pos="4205">
          <p15:clr>
            <a:srgbClr val="FBAE40"/>
          </p15:clr>
        </p15:guide>
        <p15:guide id="2" pos="288">
          <p15:clr>
            <a:srgbClr val="FBAE40"/>
          </p15:clr>
        </p15:guide>
        <p15:guide id="3" pos="174">
          <p15:clr>
            <a:srgbClr val="FBAE40"/>
          </p15:clr>
        </p15:guide>
        <p15:guide id="4" orient="horz" pos="29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Hero Image Progress window cover (projected) CVP INTERNAL USE">
    <p:spTree>
      <p:nvGrpSpPr>
        <p:cNvPr id="1" name=""/>
        <p:cNvGrpSpPr/>
        <p:nvPr/>
      </p:nvGrpSpPr>
      <p:grpSpPr>
        <a:xfrm>
          <a:off x="0" y="0"/>
          <a:ext cx="0" cy="0"/>
          <a:chOff x="0" y="0"/>
          <a:chExt cx="0" cy="0"/>
        </a:xfrm>
      </p:grpSpPr>
      <p:pic>
        <p:nvPicPr>
          <p:cNvPr id="17" name="Picture 16" descr="A person in a space suit floating in the air&#10;&#10;Description automatically generated with low confidence">
            <a:extLst>
              <a:ext uri="{FF2B5EF4-FFF2-40B4-BE49-F238E27FC236}">
                <a16:creationId xmlns:a16="http://schemas.microsoft.com/office/drawing/2014/main" id="{52870185-C906-4CD4-B9CB-FD1F2EEA295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002078" y="1222917"/>
            <a:ext cx="6141922" cy="5635083"/>
          </a:xfrm>
          <a:prstGeom prst="rect">
            <a:avLst/>
          </a:prstGeom>
        </p:spPr>
      </p:pic>
      <p:grpSp>
        <p:nvGrpSpPr>
          <p:cNvPr id="24" name="Group 23">
            <a:extLst>
              <a:ext uri="{FF2B5EF4-FFF2-40B4-BE49-F238E27FC236}">
                <a16:creationId xmlns:a16="http://schemas.microsoft.com/office/drawing/2014/main" id="{84A14C4E-733A-4143-A27E-DAE56C14B84B}"/>
              </a:ext>
            </a:extLst>
          </p:cNvPr>
          <p:cNvGrpSpPr/>
          <p:nvPr userDrawn="1"/>
        </p:nvGrpSpPr>
        <p:grpSpPr>
          <a:xfrm>
            <a:off x="2980208" y="393186"/>
            <a:ext cx="6035775" cy="232640"/>
            <a:chOff x="2980208" y="402151"/>
            <a:chExt cx="6035775" cy="232640"/>
          </a:xfrm>
        </p:grpSpPr>
        <p:grpSp>
          <p:nvGrpSpPr>
            <p:cNvPr id="26" name="Group 25">
              <a:extLst>
                <a:ext uri="{FF2B5EF4-FFF2-40B4-BE49-F238E27FC236}">
                  <a16:creationId xmlns:a16="http://schemas.microsoft.com/office/drawing/2014/main" id="{A0DEE405-494C-4BCC-B432-DCC1CA47B084}"/>
                </a:ext>
              </a:extLst>
            </p:cNvPr>
            <p:cNvGrpSpPr/>
            <p:nvPr userDrawn="1"/>
          </p:nvGrpSpPr>
          <p:grpSpPr>
            <a:xfrm>
              <a:off x="2980208" y="402151"/>
              <a:ext cx="6035775" cy="232640"/>
              <a:chOff x="921118" y="6063363"/>
              <a:chExt cx="6035775" cy="232640"/>
            </a:xfrm>
          </p:grpSpPr>
          <p:sp>
            <p:nvSpPr>
              <p:cNvPr id="30" name="TextBox 29">
                <a:extLst>
                  <a:ext uri="{FF2B5EF4-FFF2-40B4-BE49-F238E27FC236}">
                    <a16:creationId xmlns:a16="http://schemas.microsoft.com/office/drawing/2014/main" id="{CD1B0229-809C-4931-AE15-264B0C83BFA0}"/>
                  </a:ext>
                </a:extLst>
              </p:cNvPr>
              <p:cNvSpPr txBox="1"/>
              <p:nvPr/>
            </p:nvSpPr>
            <p:spPr>
              <a:xfrm>
                <a:off x="921118" y="6065171"/>
                <a:ext cx="1520400" cy="230832"/>
              </a:xfrm>
              <a:prstGeom prst="rect">
                <a:avLst/>
              </a:prstGeom>
              <a:noFill/>
            </p:spPr>
            <p:txBody>
              <a:bodyPr wrap="square" rtlCol="0">
                <a:spAutoFit/>
              </a:bodyPr>
              <a:lstStyle/>
              <a:p>
                <a:r>
                  <a:rPr lang="en-US" sz="900" b="0" i="0" dirty="0">
                    <a:solidFill>
                      <a:srgbClr val="595959"/>
                    </a:solidFill>
                    <a:latin typeface="Century Gothic" panose="020B0502020202020204" pitchFamily="34" charset="0"/>
                  </a:rPr>
                  <a:t>Nimble where it matters</a:t>
                </a:r>
              </a:p>
            </p:txBody>
          </p:sp>
          <p:sp>
            <p:nvSpPr>
              <p:cNvPr id="31" name="TextBox 30">
                <a:extLst>
                  <a:ext uri="{FF2B5EF4-FFF2-40B4-BE49-F238E27FC236}">
                    <a16:creationId xmlns:a16="http://schemas.microsoft.com/office/drawing/2014/main" id="{8E3BAD04-9FDC-4E75-A347-103F48B44721}"/>
                  </a:ext>
                </a:extLst>
              </p:cNvPr>
              <p:cNvSpPr txBox="1"/>
              <p:nvPr/>
            </p:nvSpPr>
            <p:spPr>
              <a:xfrm>
                <a:off x="2433653" y="6063363"/>
                <a:ext cx="2366347" cy="230832"/>
              </a:xfrm>
              <a:prstGeom prst="rect">
                <a:avLst/>
              </a:prstGeom>
              <a:noFill/>
            </p:spPr>
            <p:txBody>
              <a:bodyPr wrap="square" rtlCol="0">
                <a:spAutoFit/>
              </a:bodyPr>
              <a:lstStyle/>
              <a:p>
                <a:pPr algn="ctr"/>
                <a:r>
                  <a:rPr lang="en-US" sz="900" b="0" dirty="0">
                    <a:solidFill>
                      <a:srgbClr val="595959"/>
                    </a:solidFill>
                    <a:latin typeface="Century Gothic" panose="020B0502020202020204" pitchFamily="34" charset="0"/>
                  </a:rPr>
                  <a:t>Unparalleled in our ability to customize</a:t>
                </a:r>
              </a:p>
            </p:txBody>
          </p:sp>
          <p:sp>
            <p:nvSpPr>
              <p:cNvPr id="32" name="TextBox 31">
                <a:extLst>
                  <a:ext uri="{FF2B5EF4-FFF2-40B4-BE49-F238E27FC236}">
                    <a16:creationId xmlns:a16="http://schemas.microsoft.com/office/drawing/2014/main" id="{DFA8FDA5-7541-4234-BA23-53024597A567}"/>
                  </a:ext>
                </a:extLst>
              </p:cNvPr>
              <p:cNvSpPr txBox="1"/>
              <p:nvPr/>
            </p:nvSpPr>
            <p:spPr>
              <a:xfrm>
                <a:off x="4762672" y="6065171"/>
                <a:ext cx="2194221" cy="230832"/>
              </a:xfrm>
              <a:prstGeom prst="rect">
                <a:avLst/>
              </a:prstGeom>
              <a:noFill/>
            </p:spPr>
            <p:txBody>
              <a:bodyPr wrap="square" rtlCol="0">
                <a:spAutoFit/>
              </a:bodyPr>
              <a:lstStyle/>
              <a:p>
                <a:r>
                  <a:rPr lang="en-US" sz="900" b="0" dirty="0">
                    <a:solidFill>
                      <a:srgbClr val="595959"/>
                    </a:solidFill>
                    <a:latin typeface="Century Gothic" panose="020B0502020202020204" pitchFamily="34" charset="0"/>
                  </a:rPr>
                  <a:t>Guided by long-term value creation</a:t>
                </a:r>
              </a:p>
            </p:txBody>
          </p:sp>
        </p:grpSp>
        <p:grpSp>
          <p:nvGrpSpPr>
            <p:cNvPr id="27" name="Group 26">
              <a:extLst>
                <a:ext uri="{FF2B5EF4-FFF2-40B4-BE49-F238E27FC236}">
                  <a16:creationId xmlns:a16="http://schemas.microsoft.com/office/drawing/2014/main" id="{5DF918D7-C02C-470C-AAC4-8C417CE029C7}"/>
                </a:ext>
              </a:extLst>
            </p:cNvPr>
            <p:cNvGrpSpPr/>
            <p:nvPr userDrawn="1"/>
          </p:nvGrpSpPr>
          <p:grpSpPr>
            <a:xfrm>
              <a:off x="4490457" y="425743"/>
              <a:ext cx="2335364" cy="169545"/>
              <a:chOff x="4490457" y="465038"/>
              <a:chExt cx="2335364" cy="212318"/>
            </a:xfrm>
          </p:grpSpPr>
          <p:cxnSp>
            <p:nvCxnSpPr>
              <p:cNvPr id="28" name="Straight Connector 27">
                <a:extLst>
                  <a:ext uri="{FF2B5EF4-FFF2-40B4-BE49-F238E27FC236}">
                    <a16:creationId xmlns:a16="http://schemas.microsoft.com/office/drawing/2014/main" id="{54D6819E-6288-4EA7-802B-EBB9981613D5}"/>
                  </a:ext>
                </a:extLst>
              </p:cNvPr>
              <p:cNvCxnSpPr>
                <a:cxnSpLocks/>
              </p:cNvCxnSpPr>
              <p:nvPr userDrawn="1"/>
            </p:nvCxnSpPr>
            <p:spPr>
              <a:xfrm>
                <a:off x="4490457" y="465038"/>
                <a:ext cx="0" cy="206115"/>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EA4590-8260-4BF4-BA7C-B649350926E2}"/>
                  </a:ext>
                </a:extLst>
              </p:cNvPr>
              <p:cNvCxnSpPr>
                <a:cxnSpLocks/>
              </p:cNvCxnSpPr>
              <p:nvPr userDrawn="1"/>
            </p:nvCxnSpPr>
            <p:spPr>
              <a:xfrm>
                <a:off x="6825821" y="465038"/>
                <a:ext cx="0" cy="212318"/>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grpSp>
      </p:grpSp>
      <p:pic>
        <p:nvPicPr>
          <p:cNvPr id="20" name="Picture 19">
            <a:extLst>
              <a:ext uri="{FF2B5EF4-FFF2-40B4-BE49-F238E27FC236}">
                <a16:creationId xmlns:a16="http://schemas.microsoft.com/office/drawing/2014/main" id="{117328F5-6C03-47B2-8AB0-B3E51F71E7E4}"/>
              </a:ext>
            </a:extLst>
          </p:cNvPr>
          <p:cNvPicPr>
            <a:picLocks noChangeAspect="1"/>
          </p:cNvPicPr>
          <p:nvPr userDrawn="1"/>
        </p:nvPicPr>
        <p:blipFill rotWithShape="1">
          <a:blip r:embed="rId3"/>
          <a:stretch/>
        </p:blipFill>
        <p:spPr bwMode="gray">
          <a:xfrm>
            <a:off x="184451" y="182881"/>
            <a:ext cx="2651760" cy="977047"/>
          </a:xfrm>
          <a:prstGeom prst="rect">
            <a:avLst/>
          </a:prstGeom>
          <a:solidFill>
            <a:schemeClr val="bg1"/>
          </a:solidFill>
          <a:ln w="15875">
            <a:noFill/>
            <a:round/>
          </a:ln>
        </p:spPr>
      </p:pic>
      <p:sp>
        <p:nvSpPr>
          <p:cNvPr id="21" name="Text Placeholder 4">
            <a:extLst>
              <a:ext uri="{FF2B5EF4-FFF2-40B4-BE49-F238E27FC236}">
                <a16:creationId xmlns:a16="http://schemas.microsoft.com/office/drawing/2014/main" id="{AF4BDDC2-62CD-411D-B957-EADD4D895AB5}"/>
              </a:ext>
            </a:extLst>
          </p:cNvPr>
          <p:cNvSpPr>
            <a:spLocks noGrp="1"/>
          </p:cNvSpPr>
          <p:nvPr>
            <p:ph type="body" sz="quarter" idx="10"/>
          </p:nvPr>
        </p:nvSpPr>
        <p:spPr>
          <a:xfrm>
            <a:off x="457200" y="1620984"/>
            <a:ext cx="4346931" cy="2477611"/>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4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exstream_shape42">
            <a:extLst>
              <a:ext uri="{FF2B5EF4-FFF2-40B4-BE49-F238E27FC236}">
                <a16:creationId xmlns:a16="http://schemas.microsoft.com/office/drawing/2014/main" id="{37511736-4CB5-40B8-ACA6-402310658D51}"/>
              </a:ext>
            </a:extLst>
          </p:cNvPr>
          <p:cNvSpPr>
            <a:spLocks noChangeArrowheads="1"/>
          </p:cNvSpPr>
          <p:nvPr userDrawn="1"/>
        </p:nvSpPr>
        <p:spPr bwMode="auto">
          <a:xfrm>
            <a:off x="280238" y="6584706"/>
            <a:ext cx="3224295" cy="115416"/>
          </a:xfrm>
          <a:prstGeom prst="rect">
            <a:avLst/>
          </a:prstGeom>
          <a:solidFill>
            <a:schemeClr val="bg1"/>
          </a:solidFill>
        </p:spPr>
        <p:txBody>
          <a:bodyPr wrap="square" lIns="0" tIns="0" rIns="0" bIns="0" anchor="b" anchorCtr="0">
            <a:spAutoFit/>
          </a:bodyPr>
          <a:lstStyle/>
          <a:p>
            <a:pPr lvl="0" indent="0">
              <a:lnSpc>
                <a:spcPts val="900"/>
              </a:lnSpc>
              <a:spcBef>
                <a:spcPts val="0"/>
              </a:spcBef>
              <a:spcAft>
                <a:spcPts val="600"/>
              </a:spcAft>
              <a:buFont typeface="Arial" panose="020B0604020202020204" pitchFamily="34" charset="0"/>
              <a:buNone/>
            </a:pPr>
            <a:r>
              <a:rPr lang="en-US" sz="900" b="1" i="0" dirty="0">
                <a:solidFill>
                  <a:schemeClr val="tx1"/>
                </a:solidFill>
                <a:latin typeface="Arial Narrow" panose="020B0604020202020204" pitchFamily="34" charset="0"/>
                <a:cs typeface="Arial Narrow" panose="020B0604020202020204" pitchFamily="34" charset="0"/>
              </a:rPr>
              <a:t>For Financial Professional Use Only / Not for Distribution to the Public</a:t>
            </a:r>
          </a:p>
        </p:txBody>
      </p:sp>
      <p:sp>
        <p:nvSpPr>
          <p:cNvPr id="16" name="Text Placeholder 3">
            <a:extLst>
              <a:ext uri="{FF2B5EF4-FFF2-40B4-BE49-F238E27FC236}">
                <a16:creationId xmlns:a16="http://schemas.microsoft.com/office/drawing/2014/main" id="{C76968BA-5DE9-FA42-BEE2-C452DB039FFF}"/>
              </a:ext>
            </a:extLst>
          </p:cNvPr>
          <p:cNvSpPr>
            <a:spLocks noGrp="1"/>
          </p:cNvSpPr>
          <p:nvPr>
            <p:ph type="body" sz="quarter" idx="31" hasCustomPrompt="1"/>
          </p:nvPr>
        </p:nvSpPr>
        <p:spPr>
          <a:xfrm>
            <a:off x="284196" y="6361336"/>
            <a:ext cx="4654808"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Tree>
    <p:extLst>
      <p:ext uri="{BB962C8B-B14F-4D97-AF65-F5344CB8AC3E}">
        <p14:creationId xmlns:p14="http://schemas.microsoft.com/office/powerpoint/2010/main" val="1741026573"/>
      </p:ext>
    </p:extLst>
  </p:cSld>
  <p:clrMapOvr>
    <a:masterClrMapping/>
  </p:clrMapOvr>
  <p:extLst>
    <p:ext uri="{DCECCB84-F9BA-43D5-87BE-67443E8EF086}">
      <p15:sldGuideLst xmlns:p15="http://schemas.microsoft.com/office/powerpoint/2012/main">
        <p15:guide id="1" orient="horz" pos="4205">
          <p15:clr>
            <a:srgbClr val="FBAE40"/>
          </p15:clr>
        </p15:guide>
        <p15:guide id="2" pos="5592">
          <p15:clr>
            <a:srgbClr val="FBAE40"/>
          </p15:clr>
        </p15:guide>
        <p15:guide id="3" pos="3019">
          <p15:clr>
            <a:srgbClr val="FBAE40"/>
          </p15:clr>
        </p15:guide>
        <p15:guide id="4" orient="horz" pos="29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 Hero Image Progress window cover (projected) INTERNAL USE">
    <p:spTree>
      <p:nvGrpSpPr>
        <p:cNvPr id="1" name=""/>
        <p:cNvGrpSpPr/>
        <p:nvPr/>
      </p:nvGrpSpPr>
      <p:grpSpPr>
        <a:xfrm>
          <a:off x="0" y="0"/>
          <a:ext cx="0" cy="0"/>
          <a:chOff x="0" y="0"/>
          <a:chExt cx="0" cy="0"/>
        </a:xfrm>
      </p:grpSpPr>
      <p:pic>
        <p:nvPicPr>
          <p:cNvPr id="11" name="Picture 10" descr="A person in a space suit floating in the air&#10;&#10;Description automatically generated with low confidence">
            <a:extLst>
              <a:ext uri="{FF2B5EF4-FFF2-40B4-BE49-F238E27FC236}">
                <a16:creationId xmlns:a16="http://schemas.microsoft.com/office/drawing/2014/main" id="{BA1C7ADE-9728-4DF1-B40C-0C4050F031D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002078" y="1222917"/>
            <a:ext cx="6141922" cy="5635083"/>
          </a:xfrm>
          <a:prstGeom prst="rect">
            <a:avLst/>
          </a:prstGeom>
        </p:spPr>
      </p:pic>
      <p:pic>
        <p:nvPicPr>
          <p:cNvPr id="20" name="Picture 19">
            <a:extLst>
              <a:ext uri="{FF2B5EF4-FFF2-40B4-BE49-F238E27FC236}">
                <a16:creationId xmlns:a16="http://schemas.microsoft.com/office/drawing/2014/main" id="{117328F5-6C03-47B2-8AB0-B3E51F71E7E4}"/>
              </a:ext>
            </a:extLst>
          </p:cNvPr>
          <p:cNvPicPr>
            <a:picLocks noChangeAspect="1"/>
          </p:cNvPicPr>
          <p:nvPr userDrawn="1"/>
        </p:nvPicPr>
        <p:blipFill rotWithShape="1">
          <a:blip r:embed="rId3"/>
          <a:stretch/>
        </p:blipFill>
        <p:spPr bwMode="gray">
          <a:xfrm>
            <a:off x="184451" y="182881"/>
            <a:ext cx="2651760" cy="977047"/>
          </a:xfrm>
          <a:prstGeom prst="rect">
            <a:avLst/>
          </a:prstGeom>
          <a:solidFill>
            <a:schemeClr val="bg1"/>
          </a:solidFill>
          <a:ln w="15875">
            <a:noFill/>
            <a:round/>
          </a:ln>
        </p:spPr>
      </p:pic>
      <p:sp>
        <p:nvSpPr>
          <p:cNvPr id="14" name="Text Placeholder 4">
            <a:extLst>
              <a:ext uri="{FF2B5EF4-FFF2-40B4-BE49-F238E27FC236}">
                <a16:creationId xmlns:a16="http://schemas.microsoft.com/office/drawing/2014/main" id="{6FFA6E44-3790-4ADE-8AD9-B78E83916C76}"/>
              </a:ext>
            </a:extLst>
          </p:cNvPr>
          <p:cNvSpPr>
            <a:spLocks noGrp="1"/>
          </p:cNvSpPr>
          <p:nvPr>
            <p:ph type="body" sz="quarter" idx="10"/>
          </p:nvPr>
        </p:nvSpPr>
        <p:spPr>
          <a:xfrm>
            <a:off x="457201" y="1620984"/>
            <a:ext cx="4114800" cy="2477611"/>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4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3">
            <a:extLst>
              <a:ext uri="{FF2B5EF4-FFF2-40B4-BE49-F238E27FC236}">
                <a16:creationId xmlns:a16="http://schemas.microsoft.com/office/drawing/2014/main" id="{FB1FA919-6948-406A-A3C5-A35E63C01AAA}"/>
              </a:ext>
            </a:extLst>
          </p:cNvPr>
          <p:cNvSpPr>
            <a:spLocks noGrp="1"/>
          </p:cNvSpPr>
          <p:nvPr>
            <p:ph type="body" sz="quarter" idx="30" hasCustomPrompt="1"/>
          </p:nvPr>
        </p:nvSpPr>
        <p:spPr>
          <a:xfrm>
            <a:off x="284196" y="6361336"/>
            <a:ext cx="4654808"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grpSp>
        <p:nvGrpSpPr>
          <p:cNvPr id="12" name="Group 9">
            <a:extLst>
              <a:ext uri="{FF2B5EF4-FFF2-40B4-BE49-F238E27FC236}">
                <a16:creationId xmlns:a16="http://schemas.microsoft.com/office/drawing/2014/main" id="{F4EE4941-0A25-8B4F-B11F-D08A9147CDAD}"/>
              </a:ext>
            </a:extLst>
          </p:cNvPr>
          <p:cNvGrpSpPr>
            <a:grpSpLocks/>
          </p:cNvGrpSpPr>
          <p:nvPr userDrawn="1"/>
        </p:nvGrpSpPr>
        <p:grpSpPr bwMode="auto">
          <a:xfrm>
            <a:off x="5797516" y="6530624"/>
            <a:ext cx="3138488" cy="196851"/>
            <a:chOff x="1892" y="3495"/>
            <a:chExt cx="1977" cy="124"/>
          </a:xfrm>
        </p:grpSpPr>
        <p:sp>
          <p:nvSpPr>
            <p:cNvPr id="18" name="Text Box 10">
              <a:extLst>
                <a:ext uri="{FF2B5EF4-FFF2-40B4-BE49-F238E27FC236}">
                  <a16:creationId xmlns:a16="http://schemas.microsoft.com/office/drawing/2014/main" id="{9B4C7DF3-DBD2-694F-A72C-5FBF439E7BAD}"/>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dirty="0">
                  <a:solidFill>
                    <a:schemeClr val="tx1"/>
                  </a:solidFill>
                  <a:latin typeface="Arial Narrow" panose="020B0606020202030204" pitchFamily="34" charset="0"/>
                </a:rPr>
                <a:t>Not FDIC Insured</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May Lose Value</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6000" dirty="0">
                  <a:solidFill>
                    <a:schemeClr val="tx1"/>
                  </a:solidFill>
                  <a:latin typeface="Arial Narrow" panose="020B0606020202030204" pitchFamily="34" charset="0"/>
                </a:rPr>
                <a:t> </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No Bank Guarantee</a:t>
              </a:r>
              <a:endParaRPr lang="en-US" altLang="en-US" sz="900" b="1" baseline="-6000" dirty="0">
                <a:solidFill>
                  <a:schemeClr val="tx1"/>
                </a:solidFill>
                <a:latin typeface="Arial Narrow" panose="020B0606020202030204" pitchFamily="34" charset="0"/>
              </a:endParaRPr>
            </a:p>
          </p:txBody>
        </p:sp>
        <p:sp>
          <p:nvSpPr>
            <p:cNvPr id="19" name="Rectangle 11">
              <a:extLst>
                <a:ext uri="{FF2B5EF4-FFF2-40B4-BE49-F238E27FC236}">
                  <a16:creationId xmlns:a16="http://schemas.microsoft.com/office/drawing/2014/main" id="{92BE9C61-DB22-4442-98E8-3323B73C99C8}"/>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22" name="Text Placeholder 10">
            <a:extLst>
              <a:ext uri="{FF2B5EF4-FFF2-40B4-BE49-F238E27FC236}">
                <a16:creationId xmlns:a16="http://schemas.microsoft.com/office/drawing/2014/main" id="{59992C8C-23A1-4592-911A-A9773842F6AC}"/>
              </a:ext>
            </a:extLst>
          </p:cNvPr>
          <p:cNvSpPr>
            <a:spLocks noGrp="1"/>
          </p:cNvSpPr>
          <p:nvPr>
            <p:ph type="body" sz="quarter" idx="11" hasCustomPrompt="1"/>
          </p:nvPr>
        </p:nvSpPr>
        <p:spPr>
          <a:xfrm>
            <a:off x="6703763" y="458976"/>
            <a:ext cx="2563193" cy="594360"/>
          </a:xfrm>
          <a:prstGeom prst="rect">
            <a:avLst/>
          </a:prstGeom>
          <a:solidFill>
            <a:schemeClr val="bg1"/>
          </a:solidFill>
          <a:ln w="12700">
            <a:solidFill>
              <a:schemeClr val="accent2"/>
            </a:solidFill>
          </a:ln>
        </p:spPr>
        <p:txBody>
          <a:bodyPr wrap="square" lIns="182880" tIns="91440" bIns="91440" anchor="t" anchorCtr="0">
            <a:noAutofit/>
          </a:bodyPr>
          <a:lstStyle>
            <a:lvl1pPr marL="0" indent="0">
              <a:spcBef>
                <a:spcPts val="0"/>
              </a:spcBef>
              <a:buNone/>
              <a:defRPr sz="1400" b="1" i="0" baseline="0">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stStyle>
          <a:p>
            <a:pPr lvl="0"/>
            <a:r>
              <a:rPr lang="en-US" dirty="0"/>
              <a:t>Investment Platform</a:t>
            </a:r>
          </a:p>
          <a:p>
            <a:pPr lvl="0"/>
            <a:r>
              <a:rPr lang="en-US" dirty="0"/>
              <a:t>2nd line</a:t>
            </a:r>
          </a:p>
        </p:txBody>
      </p:sp>
      <p:sp>
        <p:nvSpPr>
          <p:cNvPr id="10" name="exstream_shape42">
            <a:extLst>
              <a:ext uri="{FF2B5EF4-FFF2-40B4-BE49-F238E27FC236}">
                <a16:creationId xmlns:a16="http://schemas.microsoft.com/office/drawing/2014/main" id="{1079B398-4E31-4830-AE88-B40B803ADCE8}"/>
              </a:ext>
            </a:extLst>
          </p:cNvPr>
          <p:cNvSpPr>
            <a:spLocks noChangeArrowheads="1"/>
          </p:cNvSpPr>
          <p:nvPr userDrawn="1"/>
        </p:nvSpPr>
        <p:spPr bwMode="auto">
          <a:xfrm>
            <a:off x="277050" y="6583628"/>
            <a:ext cx="8229600" cy="115416"/>
          </a:xfrm>
          <a:prstGeom prst="rect">
            <a:avLst/>
          </a:prstGeom>
        </p:spPr>
        <p:txBody>
          <a:bodyPr wrap="square" lIns="0" tIns="0" rIns="0" bIns="0" anchor="b" anchorCtr="0">
            <a:spAutoFit/>
          </a:bodyPr>
          <a:lstStyle/>
          <a:p>
            <a:pPr lvl="0" indent="0">
              <a:lnSpc>
                <a:spcPts val="900"/>
              </a:lnSpc>
              <a:spcBef>
                <a:spcPts val="0"/>
              </a:spcBef>
              <a:spcAft>
                <a:spcPts val="600"/>
              </a:spcAft>
              <a:buFont typeface="Arial" panose="020B0604020202020204" pitchFamily="34" charset="0"/>
              <a:buNone/>
            </a:pPr>
            <a:r>
              <a:rPr lang="en-US" sz="900" b="1" i="0" dirty="0">
                <a:solidFill>
                  <a:schemeClr val="tx1"/>
                </a:solidFill>
                <a:latin typeface="Arial Narrow" panose="020B0604020202020204" pitchFamily="34" charset="0"/>
                <a:cs typeface="Arial Narrow" panose="020B0604020202020204" pitchFamily="34" charset="0"/>
              </a:rPr>
              <a:t>For Financial Professional Use Only / Not for Distribution to the Public</a:t>
            </a:r>
          </a:p>
        </p:txBody>
      </p:sp>
    </p:spTree>
    <p:extLst>
      <p:ext uri="{BB962C8B-B14F-4D97-AF65-F5344CB8AC3E}">
        <p14:creationId xmlns:p14="http://schemas.microsoft.com/office/powerpoint/2010/main" val="3404194405"/>
      </p:ext>
    </p:extLst>
  </p:cSld>
  <p:clrMapOvr>
    <a:masterClrMapping/>
  </p:clrMapOvr>
  <p:extLst>
    <p:ext uri="{DCECCB84-F9BA-43D5-87BE-67443E8EF086}">
      <p15:sldGuideLst xmlns:p15="http://schemas.microsoft.com/office/powerpoint/2012/main">
        <p15:guide id="1" orient="horz" pos="4205">
          <p15:clr>
            <a:srgbClr val="FBAE40"/>
          </p15:clr>
        </p15:guide>
        <p15:guide id="2" pos="288">
          <p15:clr>
            <a:srgbClr val="FBAE40"/>
          </p15:clr>
        </p15:guide>
        <p15:guide id="3" pos="174">
          <p15:clr>
            <a:srgbClr val="FBAE40"/>
          </p15:clr>
        </p15:guide>
        <p15:guide id="4" orient="horz" pos="29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TOC option (projected)">
    <p:spTree>
      <p:nvGrpSpPr>
        <p:cNvPr id="1" name=""/>
        <p:cNvGrpSpPr/>
        <p:nvPr/>
      </p:nvGrpSpPr>
      <p:grpSpPr>
        <a:xfrm>
          <a:off x="0" y="0"/>
          <a:ext cx="0" cy="0"/>
          <a:chOff x="0" y="0"/>
          <a:chExt cx="0" cy="0"/>
        </a:xfrm>
      </p:grpSpPr>
      <p:sp>
        <p:nvSpPr>
          <p:cNvPr id="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3" name="Table Placeholder 2"/>
          <p:cNvSpPr>
            <a:spLocks noGrp="1"/>
          </p:cNvSpPr>
          <p:nvPr>
            <p:ph type="tbl" sz="quarter" idx="27"/>
          </p:nvPr>
        </p:nvSpPr>
        <p:spPr>
          <a:xfrm>
            <a:off x="274320" y="1280160"/>
            <a:ext cx="7285038" cy="1938528"/>
          </a:xfrm>
          <a:prstGeom prst="rect">
            <a:avLst/>
          </a:prstGeom>
        </p:spPr>
        <p:txBody>
          <a:bodyPr lIns="0" tIns="0" rIns="0" bIns="0"/>
          <a:lstStyle>
            <a:lvl1pPr marL="0" indent="0">
              <a:buNone/>
              <a:defRPr sz="1200"/>
            </a:lvl1pPr>
          </a:lstStyle>
          <a:p>
            <a:r>
              <a:rPr lang="en-US"/>
              <a:t>Click icon to add table</a:t>
            </a:r>
            <a:endParaRPr lang="en-US" dirty="0"/>
          </a:p>
        </p:txBody>
      </p:sp>
      <p:sp>
        <p:nvSpPr>
          <p:cNvPr id="17" name="Text Placeholder 3">
            <a:extLst>
              <a:ext uri="{FF2B5EF4-FFF2-40B4-BE49-F238E27FC236}">
                <a16:creationId xmlns:a16="http://schemas.microsoft.com/office/drawing/2014/main" id="{96DC956C-69EF-4D19-A4DE-06D090BCF7E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5" name="Picture 14">
            <a:extLst>
              <a:ext uri="{FF2B5EF4-FFF2-40B4-BE49-F238E27FC236}">
                <a16:creationId xmlns:a16="http://schemas.microsoft.com/office/drawing/2014/main" id="{2C88EC1E-15FA-4A7E-8D55-4FC2EF9CE3E6}"/>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842819506"/>
      </p:ext>
    </p:extLst>
  </p:cSld>
  <p:clrMapOvr>
    <a:masterClrMapping/>
  </p:clrMapOvr>
  <p:extLst>
    <p:ext uri="{DCECCB84-F9BA-43D5-87BE-67443E8EF086}">
      <p15:sldGuideLst xmlns:p15="http://schemas.microsoft.com/office/powerpoint/2012/main">
        <p15:guide id="0" orient="horz" pos="4207">
          <p15:clr>
            <a:srgbClr val="FBAE40"/>
          </p15:clr>
        </p15:guide>
        <p15:guide id="1" orient="horz" pos="2424">
          <p15:clr>
            <a:srgbClr val="FBAE40"/>
          </p15:clr>
        </p15:guide>
        <p15:guide id="2" orient="horz" pos="1272">
          <p15:clr>
            <a:srgbClr val="FBAE40"/>
          </p15:clr>
        </p15:guide>
        <p15:guide id="3" orient="horz" pos="312">
          <p15:clr>
            <a:srgbClr val="FBAE40"/>
          </p15:clr>
        </p15:guide>
        <p15:guide id="4" pos="1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TOC option (print)">
    <p:spTree>
      <p:nvGrpSpPr>
        <p:cNvPr id="1" name=""/>
        <p:cNvGrpSpPr/>
        <p:nvPr/>
      </p:nvGrpSpPr>
      <p:grpSpPr>
        <a:xfrm>
          <a:off x="0" y="0"/>
          <a:ext cx="0" cy="0"/>
          <a:chOff x="0" y="0"/>
          <a:chExt cx="0" cy="0"/>
        </a:xfrm>
      </p:grpSpPr>
      <p:sp>
        <p:nvSpPr>
          <p:cNvPr id="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0" name="Text Placeholder 3"/>
          <p:cNvSpPr>
            <a:spLocks noGrp="1"/>
          </p:cNvSpPr>
          <p:nvPr>
            <p:ph type="body" sz="quarter" idx="29" hasCustomPrompt="1"/>
          </p:nvPr>
        </p:nvSpPr>
        <p:spPr>
          <a:xfrm>
            <a:off x="4754705" y="1280160"/>
            <a:ext cx="4114800" cy="1192634"/>
          </a:xfrm>
          <a:prstGeom prst="rect">
            <a:avLst/>
          </a:prstGeom>
        </p:spPr>
        <p:txBody>
          <a:bodyPr lIns="0" tIns="0" rIns="0" bIns="0">
            <a:spAutoFit/>
          </a:bodyPr>
          <a:lstStyle>
            <a:lvl1pPr marL="0" indent="0">
              <a:spcBef>
                <a:spcPts val="0"/>
              </a:spcBef>
              <a:spcAft>
                <a:spcPts val="900"/>
              </a:spcAft>
              <a:buNone/>
              <a:tabLst>
                <a:tab pos="4121150" algn="r"/>
              </a:tabLst>
              <a:defRPr sz="950"/>
            </a:lvl1pPr>
            <a:lvl2pPr marL="457200" indent="0">
              <a:spcBef>
                <a:spcPts val="0"/>
              </a:spcBef>
              <a:spcAft>
                <a:spcPts val="900"/>
              </a:spcAft>
              <a:buNone/>
              <a:tabLst>
                <a:tab pos="4121150" algn="r"/>
              </a:tabLst>
              <a:defRPr sz="950"/>
            </a:lvl2pPr>
            <a:lvl3pPr marL="914400" indent="0">
              <a:spcBef>
                <a:spcPts val="0"/>
              </a:spcBef>
              <a:spcAft>
                <a:spcPts val="900"/>
              </a:spcAft>
              <a:buNone/>
              <a:tabLst>
                <a:tab pos="4121150" algn="r"/>
              </a:tabLst>
              <a:defRPr sz="950"/>
            </a:lvl3pPr>
            <a:lvl4pPr marL="1371600" indent="0">
              <a:spcBef>
                <a:spcPts val="0"/>
              </a:spcBef>
              <a:spcAft>
                <a:spcPts val="900"/>
              </a:spcAft>
              <a:buNone/>
              <a:tabLst>
                <a:tab pos="4121150" algn="r"/>
              </a:tabLst>
              <a:defRPr sz="950"/>
            </a:lvl4pPr>
            <a:lvl5pPr marL="1828800" indent="0">
              <a:spcBef>
                <a:spcPts val="0"/>
              </a:spcBef>
              <a:spcAft>
                <a:spcPts val="900"/>
              </a:spcAft>
              <a:buNone/>
              <a:tabLst>
                <a:tab pos="4121150" algn="r"/>
              </a:tabLst>
              <a:defRPr sz="950"/>
            </a:lvl5pPr>
          </a:lstStyle>
          <a:p>
            <a:pPr lvl="0"/>
            <a:r>
              <a:rPr lang="en-US" dirty="0"/>
              <a:t>TOC Entry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3"/>
          <p:cNvSpPr>
            <a:spLocks noGrp="1"/>
          </p:cNvSpPr>
          <p:nvPr>
            <p:ph type="body" sz="quarter" idx="28" hasCustomPrompt="1"/>
          </p:nvPr>
        </p:nvSpPr>
        <p:spPr>
          <a:xfrm>
            <a:off x="274320" y="1280160"/>
            <a:ext cx="4114800" cy="1192634"/>
          </a:xfrm>
          <a:prstGeom prst="rect">
            <a:avLst/>
          </a:prstGeom>
        </p:spPr>
        <p:txBody>
          <a:bodyPr lIns="0" tIns="0" rIns="0" bIns="0">
            <a:spAutoFit/>
          </a:bodyPr>
          <a:lstStyle>
            <a:lvl1pPr marL="0" indent="0">
              <a:spcBef>
                <a:spcPts val="0"/>
              </a:spcBef>
              <a:spcAft>
                <a:spcPts val="900"/>
              </a:spcAft>
              <a:buNone/>
              <a:tabLst>
                <a:tab pos="4121150" algn="r"/>
              </a:tabLst>
              <a:defRPr sz="950"/>
            </a:lvl1pPr>
            <a:lvl2pPr marL="457200" indent="0">
              <a:spcBef>
                <a:spcPts val="0"/>
              </a:spcBef>
              <a:spcAft>
                <a:spcPts val="900"/>
              </a:spcAft>
              <a:buNone/>
              <a:tabLst>
                <a:tab pos="4121150" algn="r"/>
              </a:tabLst>
              <a:defRPr sz="950"/>
            </a:lvl2pPr>
            <a:lvl3pPr marL="914400" indent="0">
              <a:spcBef>
                <a:spcPts val="0"/>
              </a:spcBef>
              <a:spcAft>
                <a:spcPts val="900"/>
              </a:spcAft>
              <a:buNone/>
              <a:tabLst>
                <a:tab pos="4121150" algn="r"/>
              </a:tabLst>
              <a:defRPr sz="950"/>
            </a:lvl3pPr>
            <a:lvl4pPr marL="1371600" indent="0">
              <a:spcBef>
                <a:spcPts val="0"/>
              </a:spcBef>
              <a:spcAft>
                <a:spcPts val="900"/>
              </a:spcAft>
              <a:buNone/>
              <a:tabLst>
                <a:tab pos="4121150" algn="r"/>
              </a:tabLst>
              <a:defRPr sz="950"/>
            </a:lvl4pPr>
            <a:lvl5pPr marL="1828800" indent="0">
              <a:spcBef>
                <a:spcPts val="0"/>
              </a:spcBef>
              <a:spcAft>
                <a:spcPts val="900"/>
              </a:spcAft>
              <a:buNone/>
              <a:tabLst>
                <a:tab pos="4121150" algn="r"/>
              </a:tabLst>
              <a:defRPr sz="950"/>
            </a:lvl5pPr>
          </a:lstStyle>
          <a:p>
            <a:pPr lvl="0"/>
            <a:r>
              <a:rPr lang="en-US" dirty="0"/>
              <a:t>TOC Entry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a:extLst>
              <a:ext uri="{FF2B5EF4-FFF2-40B4-BE49-F238E27FC236}">
                <a16:creationId xmlns:a16="http://schemas.microsoft.com/office/drawing/2014/main" id="{E20A1E85-8885-40BA-99FD-E67406B4570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5" name="Picture 14">
            <a:extLst>
              <a:ext uri="{FF2B5EF4-FFF2-40B4-BE49-F238E27FC236}">
                <a16:creationId xmlns:a16="http://schemas.microsoft.com/office/drawing/2014/main" id="{44AC6926-49D4-4196-A7C8-9E749A110D8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549346428"/>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1272">
          <p15:clr>
            <a:srgbClr val="FBAE40"/>
          </p15:clr>
        </p15:guide>
        <p15:guide id="3" orient="horz" pos="312">
          <p15:clr>
            <a:srgbClr val="FBAE40"/>
          </p15:clr>
        </p15:guide>
        <p15:guide id="4" orient="horz" pos="3120">
          <p15:clr>
            <a:srgbClr val="FBAE40"/>
          </p15:clr>
        </p15:guide>
        <p15:guide id="5" pos="5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rojected)">
    <p:spTree>
      <p:nvGrpSpPr>
        <p:cNvPr id="1" name=""/>
        <p:cNvGrpSpPr/>
        <p:nvPr/>
      </p:nvGrpSpPr>
      <p:grpSpPr>
        <a:xfrm>
          <a:off x="0" y="0"/>
          <a:ext cx="0" cy="0"/>
          <a:chOff x="0" y="0"/>
          <a:chExt cx="0" cy="0"/>
        </a:xfrm>
      </p:grpSpPr>
      <p:sp>
        <p:nvSpPr>
          <p:cNvPr id="1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3" name="Text Placeholder 3">
            <a:extLst>
              <a:ext uri="{FF2B5EF4-FFF2-40B4-BE49-F238E27FC236}">
                <a16:creationId xmlns:a16="http://schemas.microsoft.com/office/drawing/2014/main" id="{92C84C8F-B37E-4E57-A4C4-D0020E330A8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1" name="Picture 14">
            <a:extLst>
              <a:ext uri="{FF2B5EF4-FFF2-40B4-BE49-F238E27FC236}">
                <a16:creationId xmlns:a16="http://schemas.microsoft.com/office/drawing/2014/main" id="{A9ED9396-B5C2-4051-BE60-7DB7AC11E148}"/>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7" name="Content Placeholder 2">
            <a:extLst>
              <a:ext uri="{FF2B5EF4-FFF2-40B4-BE49-F238E27FC236}">
                <a16:creationId xmlns:a16="http://schemas.microsoft.com/office/drawing/2014/main" id="{F2BC8F37-00D7-41CB-B151-2D5E3A5BA9B2}"/>
              </a:ext>
            </a:extLst>
          </p:cNvPr>
          <p:cNvSpPr>
            <a:spLocks noGrp="1"/>
          </p:cNvSpPr>
          <p:nvPr>
            <p:ph sz="quarter" idx="27" hasCustomPrompt="1"/>
          </p:nvPr>
        </p:nvSpPr>
        <p:spPr>
          <a:xfrm>
            <a:off x="274320" y="1280160"/>
            <a:ext cx="8595360" cy="438912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1200"/>
              </a:spcBef>
              <a:spcAft>
                <a:spcPts val="0"/>
              </a:spcAft>
              <a:buClr>
                <a:srgbClr val="3769FF"/>
              </a:buClr>
              <a:buSzPct val="110000"/>
              <a:defRPr sz="1600">
                <a:latin typeface="Arial" panose="020B0604020202020204" pitchFamily="34" charset="0"/>
                <a:cs typeface="Arial" panose="020B0604020202020204" pitchFamily="34" charset="0"/>
              </a:defRPr>
            </a:lvl3pPr>
            <a:lvl4pPr marL="352425" indent="-180975">
              <a:lnSpc>
                <a:spcPct val="100000"/>
              </a:lnSpc>
              <a:spcBef>
                <a:spcPts val="0"/>
              </a:spcBef>
              <a:spcAft>
                <a:spcPts val="400"/>
              </a:spcAft>
              <a:buClr>
                <a:srgbClr val="3769FF"/>
              </a:buClr>
              <a:buSzPct val="110000"/>
              <a:defRPr sz="1600">
                <a:latin typeface="Arial" panose="020B0604020202020204" pitchFamily="34" charset="0"/>
                <a:cs typeface="Arial" panose="020B0604020202020204" pitchFamily="34" charset="0"/>
              </a:defRPr>
            </a:lvl4pPr>
            <a:lvl5pPr marL="523875" indent="-171450">
              <a:lnSpc>
                <a:spcPct val="100000"/>
              </a:lnSpc>
              <a:spcBef>
                <a:spcPts val="0"/>
              </a:spcBef>
              <a:spcAft>
                <a:spcPts val="400"/>
              </a:spcAft>
              <a:buClr>
                <a:srgbClr val="3769FF"/>
              </a:buClr>
              <a:buSzPct val="110000"/>
              <a:defRPr sz="16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Tree>
    <p:extLst>
      <p:ext uri="{BB962C8B-B14F-4D97-AF65-F5344CB8AC3E}">
        <p14:creationId xmlns:p14="http://schemas.microsoft.com/office/powerpoint/2010/main" val="1576385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break (projecte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C86765-02CB-439A-8F93-3699B2E8529B}"/>
              </a:ext>
            </a:extLst>
          </p:cNvPr>
          <p:cNvPicPr>
            <a:picLocks noChangeAspect="1"/>
          </p:cNvPicPr>
          <p:nvPr userDrawn="1"/>
        </p:nvPicPr>
        <p:blipFill>
          <a:blip r:embed="rId2"/>
          <a:srcRect/>
          <a:stretch/>
        </p:blipFill>
        <p:spPr>
          <a:xfrm>
            <a:off x="1" y="0"/>
            <a:ext cx="9144000" cy="6858000"/>
          </a:xfrm>
          <a:prstGeom prst="rect">
            <a:avLst/>
          </a:prstGeom>
        </p:spPr>
      </p:pic>
      <p:sp>
        <p:nvSpPr>
          <p:cNvPr id="2" name="Text Placeholder 8"/>
          <p:cNvSpPr>
            <a:spLocks noGrp="1"/>
          </p:cNvSpPr>
          <p:nvPr>
            <p:ph type="body" sz="quarter" idx="11" hasCustomPrompt="1"/>
          </p:nvPr>
        </p:nvSpPr>
        <p:spPr>
          <a:xfrm>
            <a:off x="723450" y="860612"/>
            <a:ext cx="5029200" cy="1015663"/>
          </a:xfrm>
          <a:prstGeom prst="rect">
            <a:avLst/>
          </a:prstGeom>
          <a:ln w="15875">
            <a:noFill/>
          </a:ln>
        </p:spPr>
        <p:txBody>
          <a:bodyPr wrap="square" lIns="0" tIns="0" rIns="0" bIns="0" anchor="t" anchorCtr="0">
            <a:spAutoFit/>
          </a:bodyPr>
          <a:lstStyle>
            <a:lvl1pPr marL="0" indent="0">
              <a:spcBef>
                <a:spcPts val="0"/>
              </a:spcBef>
              <a:spcAft>
                <a:spcPts val="0"/>
              </a:spcAft>
              <a:buNone/>
              <a:defRPr sz="3400" b="1" cap="none" baseline="0">
                <a:solidFill>
                  <a:schemeClr val="bg1"/>
                </a:solidFill>
                <a:latin typeface="Arial" panose="020B0604020202020204" pitchFamily="34" charset="0"/>
                <a:cs typeface="Arial" panose="020B0604020202020204" pitchFamily="34" charset="0"/>
              </a:defRPr>
            </a:lvl1pPr>
            <a:lvl2pPr marL="0" indent="0">
              <a:spcBef>
                <a:spcPts val="1200"/>
              </a:spcBef>
              <a:buNone/>
              <a:defRPr sz="2200">
                <a:solidFill>
                  <a:schemeClr val="bg1"/>
                </a:solidFill>
                <a:latin typeface="Arial" panose="020B0604020202020204" pitchFamily="34" charset="0"/>
                <a:cs typeface="Arial" panose="020B0604020202020204" pitchFamily="34" charset="0"/>
              </a:defRPr>
            </a:lvl2pPr>
          </a:lstStyle>
          <a:p>
            <a:pPr lvl="0"/>
            <a:r>
              <a:rPr lang="en-US" dirty="0"/>
              <a:t>Section break title</a:t>
            </a:r>
          </a:p>
          <a:p>
            <a:pPr lvl="1"/>
            <a:r>
              <a:rPr lang="en-US" dirty="0"/>
              <a:t>Second level</a:t>
            </a:r>
          </a:p>
        </p:txBody>
      </p:sp>
    </p:spTree>
    <p:extLst>
      <p:ext uri="{BB962C8B-B14F-4D97-AF65-F5344CB8AC3E}">
        <p14:creationId xmlns:p14="http://schemas.microsoft.com/office/powerpoint/2010/main" val="2450793990"/>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Section break (print)">
    <p:bg>
      <p:bgPr>
        <a:solidFill>
          <a:schemeClr val="bg1"/>
        </a:solidFill>
        <a:effectLst/>
      </p:bgPr>
    </p:bg>
    <p:spTree>
      <p:nvGrpSpPr>
        <p:cNvPr id="1" name=""/>
        <p:cNvGrpSpPr/>
        <p:nvPr/>
      </p:nvGrpSpPr>
      <p:grpSpPr>
        <a:xfrm>
          <a:off x="0" y="0"/>
          <a:ext cx="0" cy="0"/>
          <a:chOff x="0" y="0"/>
          <a:chExt cx="0" cy="0"/>
        </a:xfrm>
      </p:grpSpPr>
      <p:sp>
        <p:nvSpPr>
          <p:cNvPr id="2" name="Text Placeholder 8"/>
          <p:cNvSpPr>
            <a:spLocks noGrp="1"/>
          </p:cNvSpPr>
          <p:nvPr>
            <p:ph type="body" sz="quarter" idx="11" hasCustomPrompt="1"/>
          </p:nvPr>
        </p:nvSpPr>
        <p:spPr>
          <a:xfrm>
            <a:off x="723450" y="860612"/>
            <a:ext cx="5029200" cy="1015663"/>
          </a:xfrm>
          <a:prstGeom prst="rect">
            <a:avLst/>
          </a:prstGeom>
          <a:ln w="15875">
            <a:noFill/>
          </a:ln>
        </p:spPr>
        <p:txBody>
          <a:bodyPr wrap="square" lIns="0" tIns="0" rIns="0" bIns="0" anchor="t" anchorCtr="0">
            <a:spAutoFit/>
          </a:bodyPr>
          <a:lstStyle>
            <a:lvl1pPr marL="0" indent="0">
              <a:spcBef>
                <a:spcPts val="0"/>
              </a:spcBef>
              <a:spcAft>
                <a:spcPts val="0"/>
              </a:spcAft>
              <a:buNone/>
              <a:defRPr sz="3400" b="1" cap="none" baseline="0">
                <a:solidFill>
                  <a:schemeClr val="tx1"/>
                </a:solidFill>
                <a:latin typeface="Arial" panose="020B0604020202020204" pitchFamily="34" charset="0"/>
                <a:cs typeface="Arial" panose="020B0604020202020204" pitchFamily="34" charset="0"/>
              </a:defRPr>
            </a:lvl1pPr>
            <a:lvl2pPr marL="0" indent="0">
              <a:spcBef>
                <a:spcPts val="1200"/>
              </a:spcBef>
              <a:buNone/>
              <a:defRPr sz="2200">
                <a:solidFill>
                  <a:schemeClr val="tx1"/>
                </a:solidFill>
                <a:latin typeface="Arial" panose="020B0604020202020204" pitchFamily="34" charset="0"/>
                <a:cs typeface="Arial" panose="020B0604020202020204" pitchFamily="34" charset="0"/>
              </a:defRPr>
            </a:lvl2pPr>
          </a:lstStyle>
          <a:p>
            <a:pPr lvl="0"/>
            <a:r>
              <a:rPr lang="en-US" dirty="0"/>
              <a:t>Section break title</a:t>
            </a:r>
          </a:p>
          <a:p>
            <a:pPr lvl="1"/>
            <a:r>
              <a:rPr lang="en-US" dirty="0"/>
              <a:t>Second level</a:t>
            </a:r>
          </a:p>
        </p:txBody>
      </p:sp>
      <p:pic>
        <p:nvPicPr>
          <p:cNvPr id="4" name="Picture 3">
            <a:extLst>
              <a:ext uri="{FF2B5EF4-FFF2-40B4-BE49-F238E27FC236}">
                <a16:creationId xmlns:a16="http://schemas.microsoft.com/office/drawing/2014/main" id="{6F2C17CD-C62E-4FFE-A84F-1BA0152B2DDB}"/>
              </a:ext>
            </a:extLst>
          </p:cNvPr>
          <p:cNvPicPr>
            <a:picLocks noChangeAspect="1"/>
          </p:cNvPicPr>
          <p:nvPr userDrawn="1"/>
        </p:nvPicPr>
        <p:blipFill>
          <a:blip r:embed="rId2"/>
          <a:stretch>
            <a:fillRect/>
          </a:stretch>
        </p:blipFill>
        <p:spPr>
          <a:xfrm>
            <a:off x="273050" y="6264990"/>
            <a:ext cx="8588375" cy="134931"/>
          </a:xfrm>
          <a:prstGeom prst="rect">
            <a:avLst/>
          </a:prstGeom>
        </p:spPr>
      </p:pic>
    </p:spTree>
    <p:extLst>
      <p:ext uri="{BB962C8B-B14F-4D97-AF65-F5344CB8AC3E}">
        <p14:creationId xmlns:p14="http://schemas.microsoft.com/office/powerpoint/2010/main" val="1360362964"/>
      </p:ext>
    </p:extLst>
  </p:cSld>
  <p:clrMapOvr>
    <a:masterClrMapping/>
  </p:clrMapOvr>
  <p:extLst>
    <p:ext uri="{DCECCB84-F9BA-43D5-87BE-67443E8EF086}">
      <p15:sldGuideLst xmlns:p15="http://schemas.microsoft.com/office/powerpoint/2012/main">
        <p15:guide id="1" pos="172" userDrawn="1">
          <p15:clr>
            <a:srgbClr val="FBAE40"/>
          </p15:clr>
        </p15:guide>
        <p15:guide id="2" orient="horz" pos="2160">
          <p15:clr>
            <a:srgbClr val="FBAE40"/>
          </p15:clr>
        </p15:guide>
        <p15:guide id="3" pos="558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White cover (print)">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A06012B1-57E7-45E5-AABF-493AF1A37B92}"/>
              </a:ext>
            </a:extLst>
          </p:cNvPr>
          <p:cNvSpPr>
            <a:spLocks noGrp="1"/>
          </p:cNvSpPr>
          <p:nvPr>
            <p:ph type="body" sz="quarter" idx="10"/>
          </p:nvPr>
        </p:nvSpPr>
        <p:spPr>
          <a:xfrm>
            <a:off x="457200" y="1966548"/>
            <a:ext cx="8138160" cy="2331720"/>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1A1EF736-73E9-4CB2-9AD9-2A60EC8DAE53}"/>
              </a:ext>
            </a:extLst>
          </p:cNvPr>
          <p:cNvSpPr>
            <a:spLocks noGrp="1"/>
          </p:cNvSpPr>
          <p:nvPr>
            <p:ph type="body" sz="quarter" idx="26" hasCustomPrompt="1"/>
          </p:nvPr>
        </p:nvSpPr>
        <p:spPr>
          <a:xfrm>
            <a:off x="274320" y="6109321"/>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pic>
        <p:nvPicPr>
          <p:cNvPr id="16" name="Picture 15">
            <a:extLst>
              <a:ext uri="{FF2B5EF4-FFF2-40B4-BE49-F238E27FC236}">
                <a16:creationId xmlns:a16="http://schemas.microsoft.com/office/drawing/2014/main" id="{DF3BC948-E649-457A-9BF4-CC297A33558D}"/>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pic>
        <p:nvPicPr>
          <p:cNvPr id="20" name="Picture 19">
            <a:extLst>
              <a:ext uri="{FF2B5EF4-FFF2-40B4-BE49-F238E27FC236}">
                <a16:creationId xmlns:a16="http://schemas.microsoft.com/office/drawing/2014/main" id="{71F18D95-4FD1-4032-BD3E-24A7D8C87165}"/>
              </a:ext>
            </a:extLst>
          </p:cNvPr>
          <p:cNvPicPr>
            <a:picLocks/>
          </p:cNvPicPr>
          <p:nvPr userDrawn="1"/>
        </p:nvPicPr>
        <p:blipFill>
          <a:blip r:embed="rId3"/>
          <a:stretch>
            <a:fillRect/>
          </a:stretch>
        </p:blipFill>
        <p:spPr>
          <a:xfrm>
            <a:off x="273050" y="6354500"/>
            <a:ext cx="8595360" cy="91440"/>
          </a:xfrm>
          <a:prstGeom prst="rect">
            <a:avLst/>
          </a:prstGeom>
        </p:spPr>
      </p:pic>
    </p:spTree>
    <p:extLst>
      <p:ext uri="{BB962C8B-B14F-4D97-AF65-F5344CB8AC3E}">
        <p14:creationId xmlns:p14="http://schemas.microsoft.com/office/powerpoint/2010/main" val="2820032343"/>
      </p:ext>
    </p:extLst>
  </p:cSld>
  <p:clrMapOvr>
    <a:masterClrMapping/>
  </p:clrMapOvr>
  <p:extLst>
    <p:ext uri="{DCECCB84-F9BA-43D5-87BE-67443E8EF086}">
      <p15:sldGuideLst xmlns:p15="http://schemas.microsoft.com/office/powerpoint/2012/main">
        <p15:guide id="1" orient="horz" pos="4201" userDrawn="1">
          <p15:clr>
            <a:srgbClr val="FBAE40"/>
          </p15:clr>
        </p15:guide>
        <p15:guide id="2" pos="288">
          <p15:clr>
            <a:srgbClr val="FBAE40"/>
          </p15:clr>
        </p15:guide>
        <p15:guide id="3" pos="174">
          <p15:clr>
            <a:srgbClr val="FBAE40"/>
          </p15:clr>
        </p15:guide>
        <p15:guide id="4" orient="horz" pos="29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ntent (print)">
    <p:spTree>
      <p:nvGrpSpPr>
        <p:cNvPr id="1" name=""/>
        <p:cNvGrpSpPr/>
        <p:nvPr/>
      </p:nvGrpSpPr>
      <p:grpSpPr>
        <a:xfrm>
          <a:off x="0" y="0"/>
          <a:ext cx="0" cy="0"/>
          <a:chOff x="0" y="0"/>
          <a:chExt cx="0" cy="0"/>
        </a:xfrm>
      </p:grpSpPr>
      <p:sp>
        <p:nvSpPr>
          <p:cNvPr id="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6" name="Text Placeholder 2"/>
          <p:cNvSpPr>
            <a:spLocks noGrp="1"/>
          </p:cNvSpPr>
          <p:nvPr>
            <p:ph type="body" sz="quarter" idx="15" hasCustomPrompt="1"/>
          </p:nvPr>
        </p:nvSpPr>
        <p:spPr>
          <a:xfrm>
            <a:off x="274319" y="1280160"/>
            <a:ext cx="859536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
        <p:nvSpPr>
          <p:cNvPr id="17" name="Text Placeholder 3">
            <a:extLst>
              <a:ext uri="{FF2B5EF4-FFF2-40B4-BE49-F238E27FC236}">
                <a16:creationId xmlns:a16="http://schemas.microsoft.com/office/drawing/2014/main" id="{E0C40B39-31A7-4251-AC57-8DDFC8D69909}"/>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6" name="Picture 14">
            <a:extLst>
              <a:ext uri="{FF2B5EF4-FFF2-40B4-BE49-F238E27FC236}">
                <a16:creationId xmlns:a16="http://schemas.microsoft.com/office/drawing/2014/main" id="{19B06EEB-9B4F-4AF7-8700-6E3357CBFCB9}"/>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337927498"/>
      </p:ext>
    </p:extLst>
  </p:cSld>
  <p:clrMapOvr>
    <a:masterClrMapping/>
  </p:clrMapOvr>
  <p:extLst>
    <p:ext uri="{DCECCB84-F9BA-43D5-87BE-67443E8EF086}">
      <p15:sldGuideLst xmlns:p15="http://schemas.microsoft.com/office/powerpoint/2012/main">
        <p15:guide id="0" pos="432">
          <p15:clr>
            <a:srgbClr val="FBAE40"/>
          </p15:clr>
        </p15:guide>
        <p15:guide id="1" orient="horz" pos="696">
          <p15:clr>
            <a:srgbClr val="FBAE40"/>
          </p15:clr>
        </p15:guide>
        <p15:guide id="2" orient="horz" pos="2520">
          <p15:clr>
            <a:srgbClr val="FBAE40"/>
          </p15:clr>
        </p15:guide>
        <p15:guide id="3" pos="55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ntent (projected)">
    <p:spTree>
      <p:nvGrpSpPr>
        <p:cNvPr id="1" name=""/>
        <p:cNvGrpSpPr/>
        <p:nvPr/>
      </p:nvGrpSpPr>
      <p:grpSpPr>
        <a:xfrm>
          <a:off x="0" y="0"/>
          <a:ext cx="0" cy="0"/>
          <a:chOff x="0" y="0"/>
          <a:chExt cx="0" cy="0"/>
        </a:xfrm>
      </p:grpSpPr>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0"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1" name="Content Placeholder 2"/>
          <p:cNvSpPr>
            <a:spLocks noGrp="1"/>
          </p:cNvSpPr>
          <p:nvPr>
            <p:ph sz="quarter" idx="27" hasCustomPrompt="1"/>
          </p:nvPr>
        </p:nvSpPr>
        <p:spPr>
          <a:xfrm>
            <a:off x="274320" y="1280160"/>
            <a:ext cx="8595360" cy="438912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Text Placeholder 3">
            <a:extLst>
              <a:ext uri="{FF2B5EF4-FFF2-40B4-BE49-F238E27FC236}">
                <a16:creationId xmlns:a16="http://schemas.microsoft.com/office/drawing/2014/main" id="{01F24B03-F5D8-45B7-B430-452E11467AF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5" name="Picture 14">
            <a:extLst>
              <a:ext uri="{FF2B5EF4-FFF2-40B4-BE49-F238E27FC236}">
                <a16:creationId xmlns:a16="http://schemas.microsoft.com/office/drawing/2014/main" id="{70BAB586-A76D-4B68-B290-9315A0BF6994}"/>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722025364"/>
      </p:ext>
    </p:extLst>
  </p:cSld>
  <p:clrMapOvr>
    <a:masterClrMapping/>
  </p:clrMapOvr>
  <p:extLst>
    <p:ext uri="{DCECCB84-F9BA-43D5-87BE-67443E8EF086}">
      <p15:sldGuideLst xmlns:p15="http://schemas.microsoft.com/office/powerpoint/2012/main">
        <p15:guide id="1" orient="horz" pos="41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1 Chart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Content Placeholder 2"/>
          <p:cNvSpPr>
            <a:spLocks noGrp="1"/>
          </p:cNvSpPr>
          <p:nvPr>
            <p:ph sz="quarter" idx="27" hasCustomPrompt="1"/>
          </p:nvPr>
        </p:nvSpPr>
        <p:spPr>
          <a:xfrm>
            <a:off x="274320" y="1737360"/>
            <a:ext cx="8595360" cy="384048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4" name="Text Placeholder 20"/>
          <p:cNvSpPr>
            <a:spLocks noGrp="1"/>
          </p:cNvSpPr>
          <p:nvPr>
            <p:ph type="body" sz="quarter" idx="10" hasCustomPrompt="1"/>
          </p:nvPr>
        </p:nvSpPr>
        <p:spPr>
          <a:xfrm>
            <a:off x="274320" y="1280159"/>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8" name="Text Placeholder 3">
            <a:extLst>
              <a:ext uri="{FF2B5EF4-FFF2-40B4-BE49-F238E27FC236}">
                <a16:creationId xmlns:a16="http://schemas.microsoft.com/office/drawing/2014/main" id="{442D8F70-F25D-4298-B6F9-4B37931F2CCC}"/>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4">
            <a:extLst>
              <a:ext uri="{FF2B5EF4-FFF2-40B4-BE49-F238E27FC236}">
                <a16:creationId xmlns:a16="http://schemas.microsoft.com/office/drawing/2014/main" id="{BAAC0D73-E937-4806-9022-41371F53588A}"/>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105648600"/>
      </p:ext>
    </p:extLst>
  </p:cSld>
  <p:clrMapOvr>
    <a:masterClrMapping/>
  </p:clrMapOvr>
  <p:extLst>
    <p:ext uri="{DCECCB84-F9BA-43D5-87BE-67443E8EF086}">
      <p15:sldGuideLst xmlns:p15="http://schemas.microsoft.com/office/powerpoint/2012/main">
        <p15:guide id="1" orient="horz" pos="3518" userDrawn="1">
          <p15:clr>
            <a:srgbClr val="FBAE40"/>
          </p15:clr>
        </p15:guide>
        <p15:guide id="2" orient="horz" pos="80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2 Chart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Content Placeholder 2"/>
          <p:cNvSpPr>
            <a:spLocks noGrp="1"/>
          </p:cNvSpPr>
          <p:nvPr>
            <p:ph sz="quarter" idx="27" hasCustomPrompt="1"/>
          </p:nvPr>
        </p:nvSpPr>
        <p:spPr>
          <a:xfrm>
            <a:off x="274320" y="3543497"/>
            <a:ext cx="8595360" cy="2266753"/>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4" name="Text Placeholder 20"/>
          <p:cNvSpPr>
            <a:spLocks noGrp="1"/>
          </p:cNvSpPr>
          <p:nvPr>
            <p:ph type="body" sz="quarter" idx="10" hasCustomPrompt="1"/>
          </p:nvPr>
        </p:nvSpPr>
        <p:spPr>
          <a:xfrm>
            <a:off x="274320" y="3086296"/>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8" name="Text Placeholder 3">
            <a:extLst>
              <a:ext uri="{FF2B5EF4-FFF2-40B4-BE49-F238E27FC236}">
                <a16:creationId xmlns:a16="http://schemas.microsoft.com/office/drawing/2014/main" id="{442D8F70-F25D-4298-B6F9-4B37931F2CCC}"/>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4">
            <a:extLst>
              <a:ext uri="{FF2B5EF4-FFF2-40B4-BE49-F238E27FC236}">
                <a16:creationId xmlns:a16="http://schemas.microsoft.com/office/drawing/2014/main" id="{BAAC0D73-E937-4806-9022-41371F53588A}"/>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8" name="Content Placeholder 2">
            <a:extLst>
              <a:ext uri="{FF2B5EF4-FFF2-40B4-BE49-F238E27FC236}">
                <a16:creationId xmlns:a16="http://schemas.microsoft.com/office/drawing/2014/main" id="{5EB439EF-8A3F-43AA-91EC-5181624F6BD8}"/>
              </a:ext>
            </a:extLst>
          </p:cNvPr>
          <p:cNvSpPr>
            <a:spLocks noGrp="1"/>
          </p:cNvSpPr>
          <p:nvPr>
            <p:ph sz="quarter" idx="33" hasCustomPrompt="1"/>
          </p:nvPr>
        </p:nvSpPr>
        <p:spPr>
          <a:xfrm>
            <a:off x="274320" y="1280261"/>
            <a:ext cx="8595360" cy="1561966"/>
          </a:xfrm>
          <a:prstGeom prst="rect">
            <a:avLst/>
          </a:prstGeom>
        </p:spPr>
        <p:txBody>
          <a:bodyPr wrap="square" lIns="0" tIns="0" rIns="0" bIns="0">
            <a:spAutoFit/>
          </a:bodyPr>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Tree>
    <p:extLst>
      <p:ext uri="{BB962C8B-B14F-4D97-AF65-F5344CB8AC3E}">
        <p14:creationId xmlns:p14="http://schemas.microsoft.com/office/powerpoint/2010/main" val="133040707"/>
      </p:ext>
    </p:extLst>
  </p:cSld>
  <p:clrMapOvr>
    <a:masterClrMapping/>
  </p:clrMapOvr>
  <p:extLst>
    <p:ext uri="{DCECCB84-F9BA-43D5-87BE-67443E8EF086}">
      <p15:sldGuideLst xmlns:p15="http://schemas.microsoft.com/office/powerpoint/2012/main">
        <p15:guide id="1" orient="horz" pos="3518" userDrawn="1">
          <p15:clr>
            <a:srgbClr val="FBAE40"/>
          </p15:clr>
        </p15:guide>
        <p15:guide id="2" orient="horz" pos="80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V Content with Titles (projected)">
    <p:spTree>
      <p:nvGrpSpPr>
        <p:cNvPr id="1" name=""/>
        <p:cNvGrpSpPr/>
        <p:nvPr/>
      </p:nvGrpSpPr>
      <p:grpSpPr>
        <a:xfrm>
          <a:off x="0" y="0"/>
          <a:ext cx="0" cy="0"/>
          <a:chOff x="0" y="0"/>
          <a:chExt cx="0" cy="0"/>
        </a:xfrm>
      </p:grpSpPr>
      <p:sp>
        <p:nvSpPr>
          <p:cNvPr id="19"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1"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Content Placeholder 2"/>
          <p:cNvSpPr>
            <a:spLocks noGrp="1"/>
          </p:cNvSpPr>
          <p:nvPr>
            <p:ph sz="quarter" idx="30" hasCustomPrompt="1"/>
          </p:nvPr>
        </p:nvSpPr>
        <p:spPr>
          <a:xfrm>
            <a:off x="475488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buFont typeface="Arial" panose="020B0604020202020204" pitchFamily="34" charset="0"/>
              <a:buChar char="•"/>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Text Placeholder 20"/>
          <p:cNvSpPr>
            <a:spLocks noGrp="1"/>
          </p:cNvSpPr>
          <p:nvPr>
            <p:ph type="body" sz="quarter" idx="31"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2" name="Content Placeholder 2"/>
          <p:cNvSpPr>
            <a:spLocks noGrp="1"/>
          </p:cNvSpPr>
          <p:nvPr>
            <p:ph sz="quarter" idx="28" hasCustomPrompt="1"/>
          </p:nvPr>
        </p:nvSpPr>
        <p:spPr>
          <a:xfrm>
            <a:off x="27432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tabLst/>
              <a:defRPr sz="1400">
                <a:latin typeface="Arial" panose="020B0604020202020204" pitchFamily="34" charset="0"/>
                <a:cs typeface="Arial" panose="020B0604020202020204" pitchFamily="34" charset="0"/>
              </a:defRPr>
            </a:lvl4pPr>
            <a:lvl5pPr marL="519113" indent="-176213">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5"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0" name="Text Placeholder 3">
            <a:extLst>
              <a:ext uri="{FF2B5EF4-FFF2-40B4-BE49-F238E27FC236}">
                <a16:creationId xmlns:a16="http://schemas.microsoft.com/office/drawing/2014/main" id="{77077D84-FADC-494F-A91C-10176124F73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4" name="Picture 14">
            <a:extLst>
              <a:ext uri="{FF2B5EF4-FFF2-40B4-BE49-F238E27FC236}">
                <a16:creationId xmlns:a16="http://schemas.microsoft.com/office/drawing/2014/main" id="{E7CF0318-8185-49C4-AFF3-A1220C069624}"/>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026230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ntent :: Right with No Titles (projected)">
    <p:spTree>
      <p:nvGrpSpPr>
        <p:cNvPr id="1" name=""/>
        <p:cNvGrpSpPr/>
        <p:nvPr/>
      </p:nvGrpSpPr>
      <p:grpSpPr>
        <a:xfrm>
          <a:off x="0" y="0"/>
          <a:ext cx="0" cy="0"/>
          <a:chOff x="0" y="0"/>
          <a:chExt cx="0" cy="0"/>
        </a:xfrm>
      </p:grpSpPr>
      <p:sp>
        <p:nvSpPr>
          <p:cNvPr id="19"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1"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Content Placeholder 2"/>
          <p:cNvSpPr>
            <a:spLocks noGrp="1"/>
          </p:cNvSpPr>
          <p:nvPr>
            <p:ph sz="quarter" idx="30" hasCustomPrompt="1"/>
          </p:nvPr>
        </p:nvSpPr>
        <p:spPr>
          <a:xfrm>
            <a:off x="6126479" y="1828800"/>
            <a:ext cx="27432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2" name="Content Placeholder 2"/>
          <p:cNvSpPr>
            <a:spLocks noGrp="1"/>
          </p:cNvSpPr>
          <p:nvPr>
            <p:ph sz="quarter" idx="28" hasCustomPrompt="1"/>
          </p:nvPr>
        </p:nvSpPr>
        <p:spPr>
          <a:xfrm>
            <a:off x="274320" y="1828800"/>
            <a:ext cx="566928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tabLst/>
              <a:defRPr sz="1400">
                <a:latin typeface="Arial" panose="020B0604020202020204" pitchFamily="34" charset="0"/>
                <a:cs typeface="Arial" panose="020B0604020202020204" pitchFamily="34" charset="0"/>
              </a:defRPr>
            </a:lvl4pPr>
            <a:lvl5pPr marL="519113" indent="-176213">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5" name="Text Placeholder 20"/>
          <p:cNvSpPr>
            <a:spLocks noGrp="1"/>
          </p:cNvSpPr>
          <p:nvPr>
            <p:ph type="body" sz="quarter" idx="10" hasCustomPrompt="1"/>
          </p:nvPr>
        </p:nvSpPr>
        <p:spPr>
          <a:xfrm>
            <a:off x="274320" y="1280159"/>
            <a:ext cx="566928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0" name="Text Placeholder 3">
            <a:extLst>
              <a:ext uri="{FF2B5EF4-FFF2-40B4-BE49-F238E27FC236}">
                <a16:creationId xmlns:a16="http://schemas.microsoft.com/office/drawing/2014/main" id="{77077D84-FADC-494F-A91C-10176124F73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4" name="Picture 14">
            <a:extLst>
              <a:ext uri="{FF2B5EF4-FFF2-40B4-BE49-F238E27FC236}">
                <a16:creationId xmlns:a16="http://schemas.microsoft.com/office/drawing/2014/main" id="{E7CF0318-8185-49C4-AFF3-A1220C069624}"/>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065812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table title only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Text Placeholder 20"/>
          <p:cNvSpPr>
            <a:spLocks noGrp="1"/>
          </p:cNvSpPr>
          <p:nvPr>
            <p:ph type="body" sz="quarter" idx="43" hasCustomPrompt="1"/>
          </p:nvPr>
        </p:nvSpPr>
        <p:spPr>
          <a:xfrm>
            <a:off x="274320" y="128016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4" name="Text Placeholder 3">
            <a:extLst>
              <a:ext uri="{FF2B5EF4-FFF2-40B4-BE49-F238E27FC236}">
                <a16:creationId xmlns:a16="http://schemas.microsoft.com/office/drawing/2014/main" id="{0A36D3D3-05B3-48A5-AFE6-628A03493BE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1" name="Picture 14">
            <a:extLst>
              <a:ext uri="{FF2B5EF4-FFF2-40B4-BE49-F238E27FC236}">
                <a16:creationId xmlns:a16="http://schemas.microsoft.com/office/drawing/2014/main" id="{06F704C7-6DF3-4AF9-9CCD-4A11DE8F839C}"/>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364347326"/>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o Content (projected)">
    <p:spTree>
      <p:nvGrpSpPr>
        <p:cNvPr id="1" name=""/>
        <p:cNvGrpSpPr/>
        <p:nvPr/>
      </p:nvGrpSpPr>
      <p:grpSpPr>
        <a:xfrm>
          <a:off x="0" y="0"/>
          <a:ext cx="0" cy="0"/>
          <a:chOff x="0" y="0"/>
          <a:chExt cx="0" cy="0"/>
        </a:xfrm>
      </p:grpSpPr>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Text Placeholder 3">
            <a:extLst>
              <a:ext uri="{FF2B5EF4-FFF2-40B4-BE49-F238E27FC236}">
                <a16:creationId xmlns:a16="http://schemas.microsoft.com/office/drawing/2014/main" id="{1FC17F72-E654-4451-B695-E7A8FECA2140}"/>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0" name="Picture 14">
            <a:extLst>
              <a:ext uri="{FF2B5EF4-FFF2-40B4-BE49-F238E27FC236}">
                <a16:creationId xmlns:a16="http://schemas.microsoft.com/office/drawing/2014/main" id="{E41E7C3D-81F0-4E49-9212-F56535A89B87}"/>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639381351"/>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o Title/Content (projected)">
    <p:spTree>
      <p:nvGrpSpPr>
        <p:cNvPr id="1" name=""/>
        <p:cNvGrpSpPr/>
        <p:nvPr/>
      </p:nvGrpSpPr>
      <p:grpSpPr>
        <a:xfrm>
          <a:off x="0" y="0"/>
          <a:ext cx="0" cy="0"/>
          <a:chOff x="0" y="0"/>
          <a:chExt cx="0" cy="0"/>
        </a:xfrm>
      </p:grpSpPr>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Tree>
    <p:extLst>
      <p:ext uri="{BB962C8B-B14F-4D97-AF65-F5344CB8AC3E}">
        <p14:creationId xmlns:p14="http://schemas.microsoft.com/office/powerpoint/2010/main" val="106389115"/>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Quote (prin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57E43E5B-5C2E-423D-9B5E-DEE1EF3917B5}"/>
              </a:ext>
            </a:extLst>
          </p:cNvPr>
          <p:cNvSpPr>
            <a:spLocks noGrp="1"/>
          </p:cNvSpPr>
          <p:nvPr>
            <p:ph type="body" sz="quarter" idx="10" hasCustomPrompt="1"/>
          </p:nvPr>
        </p:nvSpPr>
        <p:spPr>
          <a:xfrm>
            <a:off x="1188720" y="1371600"/>
            <a:ext cx="6858000" cy="1107996"/>
          </a:xfrm>
          <a:prstGeom prst="rect">
            <a:avLst/>
          </a:prstGeom>
        </p:spPr>
        <p:txBody>
          <a:bodyPr lIns="0" tIns="0" rIns="0" bIns="0">
            <a:spAutoFit/>
          </a:bodyPr>
          <a:lstStyle>
            <a:lvl1pPr marL="207963" indent="-9525">
              <a:lnSpc>
                <a:spcPct val="100000"/>
              </a:lnSpc>
              <a:spcBef>
                <a:spcPts val="0"/>
              </a:spcBef>
              <a:spcAft>
                <a:spcPts val="1200"/>
              </a:spcAft>
              <a:buNone/>
              <a:defRPr b="1">
                <a:solidFill>
                  <a:schemeClr val="accent4"/>
                </a:solidFill>
                <a:latin typeface="Arial" panose="020B0604020202020204" pitchFamily="34" charset="0"/>
                <a:cs typeface="Arial" panose="020B0604020202020204" pitchFamily="34" charset="0"/>
              </a:defRPr>
            </a:lvl1pPr>
            <a:lvl2pPr marL="207963" indent="-207963">
              <a:lnSpc>
                <a:spcPct val="100000"/>
              </a:lnSpc>
              <a:spcBef>
                <a:spcPts val="0"/>
              </a:spcBef>
              <a:buNone/>
              <a:defRPr sz="1600" b="1">
                <a:solidFill>
                  <a:schemeClr val="tx1"/>
                </a:solidFill>
                <a:latin typeface="Arial" panose="020B0604020202020204" pitchFamily="34" charset="0"/>
                <a:cs typeface="Arial" panose="020B0604020202020204" pitchFamily="34" charset="0"/>
              </a:defRPr>
            </a:lvl2pPr>
            <a:lvl3pPr marL="207963" indent="-207963">
              <a:lnSpc>
                <a:spcPct val="100000"/>
              </a:lnSpc>
              <a:spcBef>
                <a:spcPts val="0"/>
              </a:spcBef>
              <a:buNone/>
              <a:defRPr sz="1200">
                <a:solidFill>
                  <a:schemeClr val="tx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dirty="0"/>
              <a:t>Quote</a:t>
            </a:r>
          </a:p>
          <a:p>
            <a:pPr lvl="1"/>
            <a:r>
              <a:rPr lang="en-US" dirty="0"/>
              <a:t>	Portfolio Manager</a:t>
            </a:r>
          </a:p>
          <a:p>
            <a:pPr lvl="2"/>
            <a:r>
              <a:rPr lang="en-US" dirty="0"/>
              <a:t>	Portfolio Manager Title</a:t>
            </a:r>
          </a:p>
        </p:txBody>
      </p:sp>
      <p:sp>
        <p:nvSpPr>
          <p:cNvPr id="4" name="TextBox 3">
            <a:extLst>
              <a:ext uri="{FF2B5EF4-FFF2-40B4-BE49-F238E27FC236}">
                <a16:creationId xmlns:a16="http://schemas.microsoft.com/office/drawing/2014/main" id="{8CEA7DEB-9F05-490B-851B-80742A54F56C}"/>
              </a:ext>
            </a:extLst>
          </p:cNvPr>
          <p:cNvSpPr txBox="1"/>
          <p:nvPr userDrawn="1"/>
        </p:nvSpPr>
        <p:spPr>
          <a:xfrm>
            <a:off x="977300" y="1012130"/>
            <a:ext cx="463477" cy="1477328"/>
          </a:xfrm>
          <a:prstGeom prst="rect">
            <a:avLst/>
          </a:prstGeom>
          <a:noFill/>
        </p:spPr>
        <p:txBody>
          <a:bodyPr wrap="square" lIns="0" tIns="0" rIns="0" bIns="0" rtlCol="0">
            <a:spAutoFit/>
          </a:bodyPr>
          <a:lstStyle/>
          <a:p>
            <a:r>
              <a:rPr lang="en-US" sz="9600" dirty="0">
                <a:solidFill>
                  <a:schemeClr val="accent4"/>
                </a:solidFill>
              </a:rPr>
              <a:t>“</a:t>
            </a:r>
          </a:p>
        </p:txBody>
      </p:sp>
    </p:spTree>
    <p:extLst>
      <p:ext uri="{BB962C8B-B14F-4D97-AF65-F5344CB8AC3E}">
        <p14:creationId xmlns:p14="http://schemas.microsoft.com/office/powerpoint/2010/main" val="3404560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White cover (print): Co-brand EXTERNAL">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FB95F5E-79D2-4879-9376-F42A5AEF7039}"/>
              </a:ext>
            </a:extLst>
          </p:cNvPr>
          <p:cNvSpPr>
            <a:spLocks noGrp="1"/>
          </p:cNvSpPr>
          <p:nvPr>
            <p:ph type="body" sz="quarter" idx="10"/>
          </p:nvPr>
        </p:nvSpPr>
        <p:spPr>
          <a:xfrm>
            <a:off x="457200" y="1966548"/>
            <a:ext cx="8138160" cy="2331720"/>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48217B48-D015-4832-802B-A12F1B852237}"/>
              </a:ext>
            </a:extLst>
          </p:cNvPr>
          <p:cNvSpPr>
            <a:spLocks noGrp="1"/>
          </p:cNvSpPr>
          <p:nvPr>
            <p:ph type="body" sz="quarter" idx="26" hasCustomPrompt="1"/>
          </p:nvPr>
        </p:nvSpPr>
        <p:spPr>
          <a:xfrm>
            <a:off x="274320" y="6109321"/>
            <a:ext cx="640080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pic>
        <p:nvPicPr>
          <p:cNvPr id="14" name="Picture 13">
            <a:extLst>
              <a:ext uri="{FF2B5EF4-FFF2-40B4-BE49-F238E27FC236}">
                <a16:creationId xmlns:a16="http://schemas.microsoft.com/office/drawing/2014/main" id="{85FC20E5-E586-4D6E-89FF-134555E13469}"/>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grpSp>
        <p:nvGrpSpPr>
          <p:cNvPr id="15" name="Group 14">
            <a:extLst>
              <a:ext uri="{FF2B5EF4-FFF2-40B4-BE49-F238E27FC236}">
                <a16:creationId xmlns:a16="http://schemas.microsoft.com/office/drawing/2014/main" id="{0962E777-87C3-413C-B305-E3223AFFD916}"/>
              </a:ext>
            </a:extLst>
          </p:cNvPr>
          <p:cNvGrpSpPr>
            <a:grpSpLocks/>
          </p:cNvGrpSpPr>
          <p:nvPr userDrawn="1"/>
        </p:nvGrpSpPr>
        <p:grpSpPr bwMode="auto">
          <a:xfrm>
            <a:off x="5797516" y="6530624"/>
            <a:ext cx="3138488" cy="196851"/>
            <a:chOff x="1892" y="3495"/>
            <a:chExt cx="1977" cy="124"/>
          </a:xfrm>
        </p:grpSpPr>
        <p:sp>
          <p:nvSpPr>
            <p:cNvPr id="16" name="Text Box 10">
              <a:extLst>
                <a:ext uri="{FF2B5EF4-FFF2-40B4-BE49-F238E27FC236}">
                  <a16:creationId xmlns:a16="http://schemas.microsoft.com/office/drawing/2014/main" id="{77700AEF-CA42-43BF-BFC0-8190E1EEF36E}"/>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dirty="0">
                  <a:solidFill>
                    <a:schemeClr val="tx1"/>
                  </a:solidFill>
                  <a:latin typeface="Arial Narrow" panose="020B0606020202030204" pitchFamily="34" charset="0"/>
                </a:rPr>
                <a:t>Not FDIC Insured</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May Lose Value</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6000" dirty="0">
                  <a:solidFill>
                    <a:schemeClr val="tx1"/>
                  </a:solidFill>
                  <a:latin typeface="Arial Narrow" panose="020B0606020202030204" pitchFamily="34" charset="0"/>
                </a:rPr>
                <a:t> </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No Bank Guarantee</a:t>
              </a:r>
              <a:endParaRPr lang="en-US" altLang="en-US" sz="900" b="1" baseline="-6000" dirty="0">
                <a:solidFill>
                  <a:schemeClr val="tx1"/>
                </a:solidFill>
                <a:latin typeface="Arial Narrow" panose="020B0606020202030204" pitchFamily="34" charset="0"/>
              </a:endParaRPr>
            </a:p>
          </p:txBody>
        </p:sp>
        <p:sp>
          <p:nvSpPr>
            <p:cNvPr id="17" name="Rectangle 11">
              <a:extLst>
                <a:ext uri="{FF2B5EF4-FFF2-40B4-BE49-F238E27FC236}">
                  <a16:creationId xmlns:a16="http://schemas.microsoft.com/office/drawing/2014/main" id="{A148A032-D457-47FB-9A8F-3F003EF23758}"/>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pic>
        <p:nvPicPr>
          <p:cNvPr id="18" name="Picture 17">
            <a:extLst>
              <a:ext uri="{FF2B5EF4-FFF2-40B4-BE49-F238E27FC236}">
                <a16:creationId xmlns:a16="http://schemas.microsoft.com/office/drawing/2014/main" id="{B22DDA7D-5B53-4C33-8A9A-B30C31F0E440}"/>
              </a:ext>
            </a:extLst>
          </p:cNvPr>
          <p:cNvPicPr>
            <a:picLocks/>
          </p:cNvPicPr>
          <p:nvPr userDrawn="1"/>
        </p:nvPicPr>
        <p:blipFill>
          <a:blip r:embed="rId3"/>
          <a:stretch>
            <a:fillRect/>
          </a:stretch>
        </p:blipFill>
        <p:spPr>
          <a:xfrm>
            <a:off x="273050" y="6354500"/>
            <a:ext cx="8595360" cy="91440"/>
          </a:xfrm>
          <a:prstGeom prst="rect">
            <a:avLst/>
          </a:prstGeom>
        </p:spPr>
      </p:pic>
      <p:pic>
        <p:nvPicPr>
          <p:cNvPr id="10" name="BW-logo" hidden="1">
            <a:extLst>
              <a:ext uri="{FF2B5EF4-FFF2-40B4-BE49-F238E27FC236}">
                <a16:creationId xmlns:a16="http://schemas.microsoft.com/office/drawing/2014/main" id="{2FCC9A4B-E97F-4FEA-A525-12B2DEDDD4CF}"/>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7088519" y="5629603"/>
            <a:ext cx="1781161" cy="466313"/>
          </a:xfrm>
          <a:prstGeom prst="rect">
            <a:avLst/>
          </a:prstGeom>
        </p:spPr>
      </p:pic>
      <p:pic>
        <p:nvPicPr>
          <p:cNvPr id="11" name="WA-logo" hidden="1">
            <a:extLst>
              <a:ext uri="{FF2B5EF4-FFF2-40B4-BE49-F238E27FC236}">
                <a16:creationId xmlns:a16="http://schemas.microsoft.com/office/drawing/2014/main" id="{9DD4CDEE-5350-4CF5-8C55-C50D261DC146}"/>
              </a:ext>
            </a:extLst>
          </p:cNvPr>
          <p:cNvPicPr>
            <a:picLocks noGrp="1" noRot="1" noChangeAspect="1" noMove="1" noResize="1" noEditPoints="1" noAdjustHandles="1" noChangeArrowheads="1" noChangeShapeType="1" noCrop="1"/>
          </p:cNvPicPr>
          <p:nvPr userDrawn="1"/>
        </p:nvPicPr>
        <p:blipFill>
          <a:blip r:embed="rId6">
            <a:extLst>
              <a:ext uri="{96DAC541-7B7A-43D3-8B79-37D633B846F1}">
                <asvg:svgBlip xmlns:asvg="http://schemas.microsoft.com/office/drawing/2016/SVG/main" r:embed="rId7"/>
              </a:ext>
            </a:extLst>
          </a:blip>
          <a:stretch>
            <a:fillRect/>
          </a:stretch>
        </p:blipFill>
        <p:spPr>
          <a:xfrm>
            <a:off x="7088519" y="5688180"/>
            <a:ext cx="1781161" cy="407736"/>
          </a:xfrm>
          <a:prstGeom prst="rect">
            <a:avLst/>
          </a:prstGeom>
        </p:spPr>
      </p:pic>
      <p:pic>
        <p:nvPicPr>
          <p:cNvPr id="20" name="CB-logo">
            <a:extLst>
              <a:ext uri="{FF2B5EF4-FFF2-40B4-BE49-F238E27FC236}">
                <a16:creationId xmlns:a16="http://schemas.microsoft.com/office/drawing/2014/main" id="{F88327AE-B5EC-48FF-8F61-0FC9C400DC96}"/>
              </a:ext>
            </a:extLst>
          </p:cNvPr>
          <p:cNvPicPr>
            <a:picLocks noGrp="1" noRot="1" noChangeAspect="1" noMove="1" noResize="1" noEditPoints="1" noAdjustHandles="1" noChangeArrowheads="1" noChangeShapeType="1" noCrop="1"/>
          </p:cNvPicPr>
          <p:nvPr userDrawn="1"/>
        </p:nvPicPr>
        <p:blipFill>
          <a:blip r:embed="rId8">
            <a:extLst>
              <a:ext uri="{96DAC541-7B7A-43D3-8B79-37D633B846F1}">
                <asvg:svgBlip xmlns:asvg="http://schemas.microsoft.com/office/drawing/2016/SVG/main" r:embed="rId9"/>
              </a:ext>
            </a:extLst>
          </a:blip>
          <a:stretch>
            <a:fillRect/>
          </a:stretch>
        </p:blipFill>
        <p:spPr>
          <a:xfrm>
            <a:off x="7088519" y="5569228"/>
            <a:ext cx="1781161" cy="526688"/>
          </a:xfrm>
          <a:prstGeom prst="rect">
            <a:avLst/>
          </a:prstGeom>
        </p:spPr>
      </p:pic>
      <p:pic>
        <p:nvPicPr>
          <p:cNvPr id="21" name="MC-logo" hidden="1">
            <a:extLst>
              <a:ext uri="{FF2B5EF4-FFF2-40B4-BE49-F238E27FC236}">
                <a16:creationId xmlns:a16="http://schemas.microsoft.com/office/drawing/2014/main" id="{B30199CB-4F6C-4531-967B-452CA768C589}"/>
              </a:ext>
            </a:extLst>
          </p:cNvPr>
          <p:cNvPicPr>
            <a:picLocks noGrp="1" noRot="1" noChangeAspect="1" noMove="1" noResize="1" noEditPoints="1" noAdjustHandles="1" noChangeArrowheads="1" noChangeShapeType="1" noCrop="1"/>
          </p:cNvPicPr>
          <p:nvPr userDrawn="1"/>
        </p:nvPicPr>
        <p:blipFill>
          <a:blip r:embed="rId10">
            <a:extLst>
              <a:ext uri="{96DAC541-7B7A-43D3-8B79-37D633B846F1}">
                <asvg:svgBlip xmlns:asvg="http://schemas.microsoft.com/office/drawing/2016/SVG/main" r:embed="rId11"/>
              </a:ext>
            </a:extLst>
          </a:blip>
          <a:stretch>
            <a:fillRect/>
          </a:stretch>
        </p:blipFill>
        <p:spPr>
          <a:xfrm>
            <a:off x="7086600" y="5602540"/>
            <a:ext cx="1783080" cy="493376"/>
          </a:xfrm>
          <a:prstGeom prst="rect">
            <a:avLst/>
          </a:prstGeom>
        </p:spPr>
      </p:pic>
      <p:pic>
        <p:nvPicPr>
          <p:cNvPr id="22" name="QS-logo" hidden="1">
            <a:extLst>
              <a:ext uri="{FF2B5EF4-FFF2-40B4-BE49-F238E27FC236}">
                <a16:creationId xmlns:a16="http://schemas.microsoft.com/office/drawing/2014/main" id="{79170B2F-4561-4C02-B2DA-919DC6546D9F}"/>
              </a:ext>
            </a:extLst>
          </p:cNvPr>
          <p:cNvPicPr>
            <a:picLocks noGrp="1" noRot="1" noChangeAspec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tretch>
            <a:fillRect/>
          </a:stretch>
        </p:blipFill>
        <p:spPr>
          <a:xfrm>
            <a:off x="7086600" y="5727262"/>
            <a:ext cx="1783080" cy="368654"/>
          </a:xfrm>
          <a:prstGeom prst="rect">
            <a:avLst/>
          </a:prstGeom>
        </p:spPr>
      </p:pic>
      <p:pic>
        <p:nvPicPr>
          <p:cNvPr id="23" name="Royce-logo" hidden="1">
            <a:extLst>
              <a:ext uri="{FF2B5EF4-FFF2-40B4-BE49-F238E27FC236}">
                <a16:creationId xmlns:a16="http://schemas.microsoft.com/office/drawing/2014/main" id="{1AA1874D-F4F5-4F93-9FF0-38DFBD0187E0}"/>
              </a:ext>
            </a:extLst>
          </p:cNvPr>
          <p:cNvPicPr>
            <a:picLocks noGrp="1" noRot="1" noChangeAspect="1" noMove="1" noResize="1" noEditPoints="1" noAdjustHandles="1" noChangeArrowheads="1" noChangeShapeType="1" noCrop="1"/>
          </p:cNvPicPr>
          <p:nvPr userDrawn="1"/>
        </p:nvPicPr>
        <p:blipFill>
          <a:blip r:embed="rId14">
            <a:extLst>
              <a:ext uri="{96DAC541-7B7A-43D3-8B79-37D633B846F1}">
                <asvg:svgBlip xmlns:asvg="http://schemas.microsoft.com/office/drawing/2016/SVG/main" r:embed="rId15"/>
              </a:ext>
            </a:extLst>
          </a:blip>
          <a:stretch>
            <a:fillRect/>
          </a:stretch>
        </p:blipFill>
        <p:spPr>
          <a:xfrm>
            <a:off x="7086600" y="5555241"/>
            <a:ext cx="1783080" cy="540675"/>
          </a:xfrm>
          <a:prstGeom prst="rect">
            <a:avLst/>
          </a:prstGeom>
        </p:spPr>
      </p:pic>
    </p:spTree>
    <p:extLst>
      <p:ext uri="{BB962C8B-B14F-4D97-AF65-F5344CB8AC3E}">
        <p14:creationId xmlns:p14="http://schemas.microsoft.com/office/powerpoint/2010/main" val="4051504008"/>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Quote (projecte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957FBA-8F4F-42E8-81D0-39D9ED686640}"/>
              </a:ext>
            </a:extLst>
          </p:cNvPr>
          <p:cNvPicPr>
            <a:picLocks noChangeAspect="1"/>
          </p:cNvPicPr>
          <p:nvPr userDrawn="1"/>
        </p:nvPicPr>
        <p:blipFill>
          <a:blip r:embed="rId2"/>
          <a:srcRect/>
          <a:stretch/>
        </p:blipFill>
        <p:spPr>
          <a:xfrm>
            <a:off x="1" y="0"/>
            <a:ext cx="9144000" cy="6858000"/>
          </a:xfrm>
          <a:prstGeom prst="rect">
            <a:avLst/>
          </a:prstGeom>
        </p:spPr>
      </p:pic>
      <p:sp>
        <p:nvSpPr>
          <p:cNvPr id="3" name="exstream_shape42">
            <a:extLst>
              <a:ext uri="{FF2B5EF4-FFF2-40B4-BE49-F238E27FC236}">
                <a16:creationId xmlns:a16="http://schemas.microsoft.com/office/drawing/2014/main" id="{091A5B60-F6C5-44D2-9A8B-DB87B498AE38}"/>
              </a:ext>
            </a:extLst>
          </p:cNvPr>
          <p:cNvSpPr>
            <a:spLocks noChangeArrowheads="1"/>
          </p:cNvSpPr>
          <p:nvPr userDrawn="1"/>
        </p:nvSpPr>
        <p:spPr bwMode="auto">
          <a:xfrm>
            <a:off x="277050" y="6537960"/>
            <a:ext cx="8229600" cy="161084"/>
          </a:xfrm>
          <a:prstGeom prst="rect">
            <a:avLst/>
          </a:prstGeom>
          <a:noFill/>
          <a:ln>
            <a:noFill/>
          </a:ln>
        </p:spPr>
        <p:txBody>
          <a:bodyPr lIns="0" tIns="0" rIns="0" bIns="0" anchor="b"/>
          <a:lstStyle/>
          <a:p>
            <a:pPr marL="0" marR="0" lvl="0" indent="0" algn="l" defTabSz="201717"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For Financial Professional Use Only / Not for Distribution to the Public</a:t>
            </a:r>
          </a:p>
        </p:txBody>
      </p:sp>
      <p:sp>
        <p:nvSpPr>
          <p:cNvPr id="4" name="Text Placeholder 4"/>
          <p:cNvSpPr>
            <a:spLocks noGrp="1"/>
          </p:cNvSpPr>
          <p:nvPr>
            <p:ph type="body" sz="quarter" idx="10" hasCustomPrompt="1"/>
          </p:nvPr>
        </p:nvSpPr>
        <p:spPr>
          <a:xfrm>
            <a:off x="1188720" y="1371600"/>
            <a:ext cx="6858000" cy="1107996"/>
          </a:xfrm>
          <a:prstGeom prst="rect">
            <a:avLst/>
          </a:prstGeom>
        </p:spPr>
        <p:txBody>
          <a:bodyPr lIns="0" tIns="0" rIns="0" bIns="0">
            <a:spAutoFit/>
          </a:bodyPr>
          <a:lstStyle>
            <a:lvl1pPr marL="207963" indent="0">
              <a:lnSpc>
                <a:spcPct val="100000"/>
              </a:lnSpc>
              <a:spcBef>
                <a:spcPts val="0"/>
              </a:spcBef>
              <a:spcAft>
                <a:spcPts val="1200"/>
              </a:spcAft>
              <a:buNone/>
              <a:defRPr b="1">
                <a:solidFill>
                  <a:schemeClr val="bg1"/>
                </a:solidFill>
                <a:latin typeface="Arial" panose="020B0604020202020204" pitchFamily="34" charset="0"/>
                <a:cs typeface="Arial" panose="020B0604020202020204" pitchFamily="34" charset="0"/>
              </a:defRPr>
            </a:lvl1pPr>
            <a:lvl2pPr marL="207963" indent="-207963">
              <a:lnSpc>
                <a:spcPct val="100000"/>
              </a:lnSpc>
              <a:spcBef>
                <a:spcPts val="0"/>
              </a:spcBef>
              <a:buNone/>
              <a:defRPr sz="1600" b="1">
                <a:solidFill>
                  <a:schemeClr val="bg1"/>
                </a:solidFill>
                <a:latin typeface="Arial" panose="020B0604020202020204" pitchFamily="34" charset="0"/>
                <a:cs typeface="Arial" panose="020B0604020202020204" pitchFamily="34" charset="0"/>
              </a:defRPr>
            </a:lvl2pPr>
            <a:lvl3pPr marL="207963" indent="-207963">
              <a:lnSpc>
                <a:spcPct val="100000"/>
              </a:lnSpc>
              <a:spcBef>
                <a:spcPts val="0"/>
              </a:spcBef>
              <a:buNone/>
              <a:defRPr sz="1200">
                <a:solidFill>
                  <a:schemeClr val="bg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dirty="0"/>
              <a:t>Quote</a:t>
            </a:r>
          </a:p>
          <a:p>
            <a:pPr lvl="1"/>
            <a:r>
              <a:rPr lang="en-US" dirty="0"/>
              <a:t>	Portfolio Manager</a:t>
            </a:r>
          </a:p>
          <a:p>
            <a:pPr lvl="2"/>
            <a:r>
              <a:rPr lang="en-US" dirty="0"/>
              <a:t>	Portfolio Manager Title</a:t>
            </a:r>
          </a:p>
        </p:txBody>
      </p:sp>
      <p:sp>
        <p:nvSpPr>
          <p:cNvPr id="8" name="TextBox 7">
            <a:extLst>
              <a:ext uri="{FF2B5EF4-FFF2-40B4-BE49-F238E27FC236}">
                <a16:creationId xmlns:a16="http://schemas.microsoft.com/office/drawing/2014/main" id="{9AEC9B6B-BE6A-4855-8F43-043917E4CFF1}"/>
              </a:ext>
            </a:extLst>
          </p:cNvPr>
          <p:cNvSpPr txBox="1"/>
          <p:nvPr userDrawn="1"/>
        </p:nvSpPr>
        <p:spPr>
          <a:xfrm>
            <a:off x="977300" y="1012130"/>
            <a:ext cx="463477" cy="1477328"/>
          </a:xfrm>
          <a:prstGeom prst="rect">
            <a:avLst/>
          </a:prstGeom>
          <a:noFill/>
        </p:spPr>
        <p:txBody>
          <a:bodyPr wrap="square" lIns="0" tIns="0" rIns="0" bIns="0" rtlCol="0">
            <a:spAutoFit/>
          </a:bodyPr>
          <a:lstStyle/>
          <a:p>
            <a:r>
              <a:rPr lang="en-US" sz="9600" dirty="0">
                <a:solidFill>
                  <a:schemeClr val="bg1"/>
                </a:solidFill>
              </a:rPr>
              <a:t>“</a:t>
            </a:r>
          </a:p>
        </p:txBody>
      </p:sp>
    </p:spTree>
    <p:extLst>
      <p:ext uri="{BB962C8B-B14F-4D97-AF65-F5344CB8AC3E}">
        <p14:creationId xmlns:p14="http://schemas.microsoft.com/office/powerpoint/2010/main" val="273031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column (print)">
    <p:spTree>
      <p:nvGrpSpPr>
        <p:cNvPr id="1" name=""/>
        <p:cNvGrpSpPr/>
        <p:nvPr/>
      </p:nvGrpSpPr>
      <p:grpSpPr>
        <a:xfrm>
          <a:off x="0" y="0"/>
          <a:ext cx="0" cy="0"/>
          <a:chOff x="0" y="0"/>
          <a:chExt cx="0" cy="0"/>
        </a:xfrm>
      </p:grpSpPr>
      <p:sp>
        <p:nvSpPr>
          <p:cNvPr id="11"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2" name="Text Placeholder 2"/>
          <p:cNvSpPr>
            <a:spLocks noGrp="1"/>
          </p:cNvSpPr>
          <p:nvPr>
            <p:ph type="body" sz="quarter" idx="27" hasCustomPrompt="1"/>
          </p:nvPr>
        </p:nvSpPr>
        <p:spPr>
          <a:xfrm>
            <a:off x="4758270" y="1280160"/>
            <a:ext cx="41148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18872" indent="-118872">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
        <p:nvSpPr>
          <p:cNvPr id="10" name="Text Placeholder 2"/>
          <p:cNvSpPr>
            <a:spLocks noGrp="1"/>
          </p:cNvSpPr>
          <p:nvPr>
            <p:ph type="body" sz="quarter" idx="15" hasCustomPrompt="1"/>
          </p:nvPr>
        </p:nvSpPr>
        <p:spPr>
          <a:xfrm>
            <a:off x="274320" y="1280160"/>
            <a:ext cx="41148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18872" indent="-118872">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
        <p:nvSpPr>
          <p:cNvPr id="19" name="Text Placeholder 3">
            <a:extLst>
              <a:ext uri="{FF2B5EF4-FFF2-40B4-BE49-F238E27FC236}">
                <a16:creationId xmlns:a16="http://schemas.microsoft.com/office/drawing/2014/main" id="{2F10DC52-8D2C-4146-9800-DB9B669A905F}"/>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0" name="Picture 14">
            <a:extLst>
              <a:ext uri="{FF2B5EF4-FFF2-40B4-BE49-F238E27FC236}">
                <a16:creationId xmlns:a16="http://schemas.microsoft.com/office/drawing/2014/main" id="{66CCB3CF-A4C7-4C0F-B176-8037ABA9D110}"/>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611177349"/>
      </p:ext>
    </p:extLst>
  </p:cSld>
  <p:clrMapOvr>
    <a:masterClrMapping/>
  </p:clrMapOvr>
  <p:extLst>
    <p:ext uri="{DCECCB84-F9BA-43D5-87BE-67443E8EF086}">
      <p15:sldGuideLst xmlns:p15="http://schemas.microsoft.com/office/powerpoint/2012/main">
        <p15:guide id="1" pos="5592" userDrawn="1">
          <p15:clr>
            <a:srgbClr val="FBAE40"/>
          </p15:clr>
        </p15:guide>
        <p15:guide id="2" orient="horz" pos="407">
          <p15:clr>
            <a:srgbClr val="FBAE40"/>
          </p15:clr>
        </p15:guide>
        <p15:guide id="3" pos="291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Quote (projected)">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Content Placeholder 2"/>
          <p:cNvSpPr>
            <a:spLocks noGrp="1"/>
          </p:cNvSpPr>
          <p:nvPr>
            <p:ph sz="quarter" idx="27" hasCustomPrompt="1"/>
          </p:nvPr>
        </p:nvSpPr>
        <p:spPr>
          <a:xfrm>
            <a:off x="274320" y="1280160"/>
            <a:ext cx="5486400" cy="438912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1313" indent="-169863">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2288" indent="-1841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4" name="Text Placeholder 3">
            <a:extLst>
              <a:ext uri="{FF2B5EF4-FFF2-40B4-BE49-F238E27FC236}">
                <a16:creationId xmlns:a16="http://schemas.microsoft.com/office/drawing/2014/main" id="{20FD121A-3BAE-4B8F-B6B5-B418EE39E25F}"/>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4">
            <a:extLst>
              <a:ext uri="{FF2B5EF4-FFF2-40B4-BE49-F238E27FC236}">
                <a16:creationId xmlns:a16="http://schemas.microsoft.com/office/drawing/2014/main" id="{FB070984-00D8-4590-9D9D-6BB083017A08}"/>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1" name="Text Placeholder 4">
            <a:extLst>
              <a:ext uri="{FF2B5EF4-FFF2-40B4-BE49-F238E27FC236}">
                <a16:creationId xmlns:a16="http://schemas.microsoft.com/office/drawing/2014/main" id="{DF3BF09F-EC12-468D-B291-9837B06BFC64}"/>
              </a:ext>
            </a:extLst>
          </p:cNvPr>
          <p:cNvSpPr>
            <a:spLocks noGrp="1"/>
          </p:cNvSpPr>
          <p:nvPr>
            <p:ph type="body" sz="quarter" idx="15" hasCustomPrompt="1"/>
          </p:nvPr>
        </p:nvSpPr>
        <p:spPr>
          <a:xfrm>
            <a:off x="6309360" y="1572768"/>
            <a:ext cx="2560320" cy="784830"/>
          </a:xfrm>
          <a:prstGeom prst="rect">
            <a:avLst/>
          </a:prstGeom>
        </p:spPr>
        <p:txBody>
          <a:bodyPr lIns="0" tIns="0" rIns="0" bIns="0">
            <a:spAutoFit/>
          </a:bodyPr>
          <a:lstStyle>
            <a:lvl1pPr marL="93663" indent="3175">
              <a:lnSpc>
                <a:spcPct val="100000"/>
              </a:lnSpc>
              <a:spcBef>
                <a:spcPts val="0"/>
              </a:spcBef>
              <a:spcAft>
                <a:spcPts val="1200"/>
              </a:spcAft>
              <a:buNone/>
              <a:defRPr sz="1600" b="1">
                <a:solidFill>
                  <a:schemeClr val="accent4"/>
                </a:solidFill>
                <a:latin typeface="Arial" panose="020B0604020202020204" pitchFamily="34" charset="0"/>
                <a:cs typeface="Arial" panose="020B0604020202020204" pitchFamily="34" charset="0"/>
              </a:defRPr>
            </a:lvl1pPr>
            <a:lvl2pPr marL="93663" indent="-93663">
              <a:lnSpc>
                <a:spcPct val="100000"/>
              </a:lnSpc>
              <a:spcBef>
                <a:spcPts val="0"/>
              </a:spcBef>
              <a:buNone/>
              <a:defRPr sz="1300" b="1">
                <a:solidFill>
                  <a:schemeClr val="tx1"/>
                </a:solidFill>
                <a:latin typeface="Arial" panose="020B0604020202020204" pitchFamily="34" charset="0"/>
                <a:cs typeface="Arial" panose="020B0604020202020204" pitchFamily="34" charset="0"/>
              </a:defRPr>
            </a:lvl2pPr>
            <a:lvl3pPr marL="93663" indent="-93663">
              <a:lnSpc>
                <a:spcPct val="100000"/>
              </a:lnSpc>
              <a:spcBef>
                <a:spcPts val="0"/>
              </a:spcBef>
              <a:buFont typeface="Arial" panose="020B0604020202020204" pitchFamily="34" charset="0"/>
              <a:buNone/>
              <a:defRPr sz="1200">
                <a:solidFill>
                  <a:schemeClr val="tx1"/>
                </a:solidFill>
                <a:latin typeface="Arial" panose="020B0604020202020204" pitchFamily="34" charset="0"/>
                <a:cs typeface="Arial" panose="020B0604020202020204" pitchFamily="34" charset="0"/>
              </a:defRPr>
            </a:lvl3pPr>
            <a:lvl4pPr marL="0" indent="0">
              <a:buNone/>
              <a:defRPr sz="1200"/>
            </a:lvl4pPr>
          </a:lstStyle>
          <a:p>
            <a:pPr lvl="0"/>
            <a:r>
              <a:rPr lang="en-US" dirty="0"/>
              <a:t>Quote</a:t>
            </a:r>
          </a:p>
          <a:p>
            <a:pPr lvl="1"/>
            <a:r>
              <a:rPr lang="en-US" dirty="0"/>
              <a:t>	Name</a:t>
            </a:r>
          </a:p>
          <a:p>
            <a:pPr lvl="2"/>
            <a:r>
              <a:rPr lang="en-US" dirty="0"/>
              <a:t>	Job Title</a:t>
            </a:r>
          </a:p>
        </p:txBody>
      </p:sp>
      <p:sp>
        <p:nvSpPr>
          <p:cNvPr id="17" name="TextBox 16">
            <a:extLst>
              <a:ext uri="{FF2B5EF4-FFF2-40B4-BE49-F238E27FC236}">
                <a16:creationId xmlns:a16="http://schemas.microsoft.com/office/drawing/2014/main" id="{EB40D4DB-BFF2-4332-AEB9-2C5947B853C6}"/>
              </a:ext>
            </a:extLst>
          </p:cNvPr>
          <p:cNvSpPr txBox="1"/>
          <p:nvPr userDrawn="1"/>
        </p:nvSpPr>
        <p:spPr>
          <a:xfrm>
            <a:off x="6141256" y="1344032"/>
            <a:ext cx="355600" cy="923330"/>
          </a:xfrm>
          <a:prstGeom prst="rect">
            <a:avLst/>
          </a:prstGeom>
          <a:noFill/>
        </p:spPr>
        <p:txBody>
          <a:bodyPr wrap="square" lIns="0" tIns="0" rIns="0" bIns="0" rtlCol="0">
            <a:spAutoFit/>
          </a:bodyPr>
          <a:lstStyle/>
          <a:p>
            <a:r>
              <a:rPr lang="en-US" sz="6000" dirty="0">
                <a:solidFill>
                  <a:schemeClr val="accent4"/>
                </a:solidFill>
              </a:rPr>
              <a:t>“</a:t>
            </a:r>
          </a:p>
        </p:txBody>
      </p:sp>
    </p:spTree>
    <p:extLst>
      <p:ext uri="{BB962C8B-B14F-4D97-AF65-F5344CB8AC3E}">
        <p14:creationId xmlns:p14="http://schemas.microsoft.com/office/powerpoint/2010/main" val="2450219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Title and Quote (projected)">
    <p:spTree>
      <p:nvGrpSpPr>
        <p:cNvPr id="1" name=""/>
        <p:cNvGrpSpPr/>
        <p:nvPr/>
      </p:nvGrpSpPr>
      <p:grpSpPr>
        <a:xfrm>
          <a:off x="0" y="0"/>
          <a:ext cx="0" cy="0"/>
          <a:chOff x="0" y="0"/>
          <a:chExt cx="0" cy="0"/>
        </a:xfrm>
      </p:grpSpPr>
      <p:sp>
        <p:nvSpPr>
          <p:cNvPr id="20"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5" name="Content Placeholder 2"/>
          <p:cNvSpPr>
            <a:spLocks noGrp="1"/>
          </p:cNvSpPr>
          <p:nvPr>
            <p:ph sz="quarter" idx="28" hasCustomPrompt="1"/>
          </p:nvPr>
        </p:nvSpPr>
        <p:spPr>
          <a:xfrm>
            <a:off x="274320" y="1828800"/>
            <a:ext cx="5486400" cy="384048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Text Placeholder 20"/>
          <p:cNvSpPr>
            <a:spLocks noGrp="1"/>
          </p:cNvSpPr>
          <p:nvPr>
            <p:ph type="body" sz="quarter" idx="10" hasCustomPrompt="1"/>
          </p:nvPr>
        </p:nvSpPr>
        <p:spPr>
          <a:xfrm>
            <a:off x="274320" y="1280159"/>
            <a:ext cx="54864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8" name="Text Placeholder 3">
            <a:extLst>
              <a:ext uri="{FF2B5EF4-FFF2-40B4-BE49-F238E27FC236}">
                <a16:creationId xmlns:a16="http://schemas.microsoft.com/office/drawing/2014/main" id="{838AD13B-DA0E-4B83-AE35-180ACB4CA6AD}"/>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4">
            <a:extLst>
              <a:ext uri="{FF2B5EF4-FFF2-40B4-BE49-F238E27FC236}">
                <a16:creationId xmlns:a16="http://schemas.microsoft.com/office/drawing/2014/main" id="{DE068097-4A93-4978-A8ED-8BE54DDDE1CE}"/>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7" name="Text Placeholder 4">
            <a:extLst>
              <a:ext uri="{FF2B5EF4-FFF2-40B4-BE49-F238E27FC236}">
                <a16:creationId xmlns:a16="http://schemas.microsoft.com/office/drawing/2014/main" id="{D0BAD484-A53D-44D2-88A2-6ABB525DF0A3}"/>
              </a:ext>
            </a:extLst>
          </p:cNvPr>
          <p:cNvSpPr>
            <a:spLocks noGrp="1"/>
          </p:cNvSpPr>
          <p:nvPr>
            <p:ph type="body" sz="quarter" idx="15" hasCustomPrompt="1"/>
          </p:nvPr>
        </p:nvSpPr>
        <p:spPr>
          <a:xfrm>
            <a:off x="6309360" y="1572768"/>
            <a:ext cx="2560320" cy="784830"/>
          </a:xfrm>
          <a:prstGeom prst="rect">
            <a:avLst/>
          </a:prstGeom>
        </p:spPr>
        <p:txBody>
          <a:bodyPr lIns="0" tIns="0" rIns="0" bIns="0">
            <a:spAutoFit/>
          </a:bodyPr>
          <a:lstStyle>
            <a:lvl1pPr marL="93663" indent="3175">
              <a:lnSpc>
                <a:spcPct val="100000"/>
              </a:lnSpc>
              <a:spcBef>
                <a:spcPts val="0"/>
              </a:spcBef>
              <a:spcAft>
                <a:spcPts val="1200"/>
              </a:spcAft>
              <a:buNone/>
              <a:defRPr sz="1600" b="1">
                <a:solidFill>
                  <a:schemeClr val="accent4"/>
                </a:solidFill>
                <a:latin typeface="Arial" panose="020B0604020202020204" pitchFamily="34" charset="0"/>
                <a:cs typeface="Arial" panose="020B0604020202020204" pitchFamily="34" charset="0"/>
              </a:defRPr>
            </a:lvl1pPr>
            <a:lvl2pPr marL="93663" indent="-93663">
              <a:lnSpc>
                <a:spcPct val="100000"/>
              </a:lnSpc>
              <a:spcBef>
                <a:spcPts val="0"/>
              </a:spcBef>
              <a:buNone/>
              <a:defRPr sz="1300" b="1">
                <a:solidFill>
                  <a:schemeClr val="tx1"/>
                </a:solidFill>
                <a:latin typeface="Arial" panose="020B0604020202020204" pitchFamily="34" charset="0"/>
                <a:cs typeface="Arial" panose="020B0604020202020204" pitchFamily="34" charset="0"/>
              </a:defRPr>
            </a:lvl2pPr>
            <a:lvl3pPr marL="93663" indent="-93663">
              <a:lnSpc>
                <a:spcPct val="100000"/>
              </a:lnSpc>
              <a:spcBef>
                <a:spcPts val="0"/>
              </a:spcBef>
              <a:buFont typeface="Arial" panose="020B0604020202020204" pitchFamily="34" charset="0"/>
              <a:buNone/>
              <a:defRPr sz="1200">
                <a:solidFill>
                  <a:schemeClr val="tx1"/>
                </a:solidFill>
                <a:latin typeface="Arial" panose="020B0604020202020204" pitchFamily="34" charset="0"/>
                <a:cs typeface="Arial" panose="020B0604020202020204" pitchFamily="34" charset="0"/>
              </a:defRPr>
            </a:lvl3pPr>
            <a:lvl4pPr marL="0" indent="0">
              <a:buNone/>
              <a:defRPr sz="1200"/>
            </a:lvl4pPr>
          </a:lstStyle>
          <a:p>
            <a:pPr lvl="0"/>
            <a:r>
              <a:rPr lang="en-US" dirty="0"/>
              <a:t>Quote</a:t>
            </a:r>
          </a:p>
          <a:p>
            <a:pPr lvl="1"/>
            <a:r>
              <a:rPr lang="en-US" dirty="0"/>
              <a:t>	Name</a:t>
            </a:r>
          </a:p>
          <a:p>
            <a:pPr lvl="2"/>
            <a:r>
              <a:rPr lang="en-US" dirty="0"/>
              <a:t>	Job Title</a:t>
            </a:r>
          </a:p>
        </p:txBody>
      </p:sp>
      <p:sp>
        <p:nvSpPr>
          <p:cNvPr id="19" name="TextBox 18">
            <a:extLst>
              <a:ext uri="{FF2B5EF4-FFF2-40B4-BE49-F238E27FC236}">
                <a16:creationId xmlns:a16="http://schemas.microsoft.com/office/drawing/2014/main" id="{60538A31-4A66-44B9-A19C-274801E9ECF2}"/>
              </a:ext>
            </a:extLst>
          </p:cNvPr>
          <p:cNvSpPr txBox="1"/>
          <p:nvPr userDrawn="1"/>
        </p:nvSpPr>
        <p:spPr>
          <a:xfrm>
            <a:off x="6141256" y="1344032"/>
            <a:ext cx="355600" cy="923330"/>
          </a:xfrm>
          <a:prstGeom prst="rect">
            <a:avLst/>
          </a:prstGeom>
          <a:noFill/>
        </p:spPr>
        <p:txBody>
          <a:bodyPr wrap="square" lIns="0" tIns="0" rIns="0" bIns="0" rtlCol="0">
            <a:spAutoFit/>
          </a:bodyPr>
          <a:lstStyle/>
          <a:p>
            <a:r>
              <a:rPr lang="en-US" sz="6000" dirty="0">
                <a:solidFill>
                  <a:schemeClr val="accent4"/>
                </a:solidFill>
              </a:rPr>
              <a:t>“</a:t>
            </a:r>
          </a:p>
        </p:txBody>
      </p:sp>
    </p:spTree>
    <p:extLst>
      <p:ext uri="{BB962C8B-B14F-4D97-AF65-F5344CB8AC3E}">
        <p14:creationId xmlns:p14="http://schemas.microsoft.com/office/powerpoint/2010/main" val="3190647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Content with Sidebar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Text Placeholder 3">
            <a:extLst>
              <a:ext uri="{FF2B5EF4-FFF2-40B4-BE49-F238E27FC236}">
                <a16:creationId xmlns:a16="http://schemas.microsoft.com/office/drawing/2014/main" id="{4139B2F6-03D0-4227-BB44-86E1FB5A917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4">
            <a:extLst>
              <a:ext uri="{FF2B5EF4-FFF2-40B4-BE49-F238E27FC236}">
                <a16:creationId xmlns:a16="http://schemas.microsoft.com/office/drawing/2014/main" id="{2CC72BFA-B517-4F01-9C88-F1475F225739}"/>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8" name="Text Placeholder 2">
            <a:extLst>
              <a:ext uri="{FF2B5EF4-FFF2-40B4-BE49-F238E27FC236}">
                <a16:creationId xmlns:a16="http://schemas.microsoft.com/office/drawing/2014/main" id="{8BF89C0A-F78C-4957-9255-1F3352E53A89}"/>
              </a:ext>
            </a:extLst>
          </p:cNvPr>
          <p:cNvSpPr>
            <a:spLocks noGrp="1"/>
          </p:cNvSpPr>
          <p:nvPr>
            <p:ph type="body" sz="quarter" idx="28" hasCustomPrompt="1"/>
          </p:nvPr>
        </p:nvSpPr>
        <p:spPr>
          <a:xfrm>
            <a:off x="6492240" y="1280160"/>
            <a:ext cx="2377440" cy="846386"/>
          </a:xfrm>
          <a:prstGeom prst="rect">
            <a:avLst/>
          </a:prstGeom>
          <a:solidFill>
            <a:srgbClr val="E6E6E6"/>
          </a:solidFill>
          <a:ln w="12700">
            <a:noFill/>
          </a:ln>
        </p:spPr>
        <p:txBody>
          <a:bodyPr lIns="137160" tIns="137160" rIns="137160" bIns="137160">
            <a:spAutoFit/>
          </a:bodyPr>
          <a:lstStyle>
            <a:lvl1pPr marL="0" indent="0">
              <a:spcBef>
                <a:spcPts val="0"/>
              </a:spcBef>
              <a:spcAft>
                <a:spcPts val="600"/>
              </a:spcAft>
              <a:buNone/>
              <a:defRPr sz="1600" b="1">
                <a:solidFill>
                  <a:srgbClr val="3769FF"/>
                </a:solidFill>
                <a:latin typeface="Arial" panose="020B0604020202020204" pitchFamily="34" charset="0"/>
                <a:cs typeface="Arial" panose="020B0604020202020204" pitchFamily="34" charset="0"/>
              </a:defRPr>
            </a:lvl1pPr>
            <a:lvl2pPr marL="0" indent="0">
              <a:spcBef>
                <a:spcPts val="0"/>
              </a:spcBef>
              <a:spcAft>
                <a:spcPts val="600"/>
              </a:spcAft>
              <a:buNone/>
              <a:defRPr sz="1600" baseline="0">
                <a:solidFill>
                  <a:schemeClr val="tx1"/>
                </a:solidFill>
                <a:latin typeface="Arial" panose="020B0604020202020204" pitchFamily="34" charset="0"/>
                <a:cs typeface="Arial" panose="020B0604020202020204" pitchFamily="34" charset="0"/>
              </a:defRPr>
            </a:lvl2pPr>
            <a:lvl3pPr marL="914400" indent="0">
              <a:buNone/>
              <a:defRPr sz="1600">
                <a:solidFill>
                  <a:schemeClr val="accent4"/>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dirty="0"/>
              <a:t>Sidebar Subhead</a:t>
            </a:r>
          </a:p>
          <a:p>
            <a:pPr lvl="1"/>
            <a:r>
              <a:rPr lang="en-US" dirty="0"/>
              <a:t>Sidebar Body</a:t>
            </a:r>
          </a:p>
        </p:txBody>
      </p:sp>
      <p:sp>
        <p:nvSpPr>
          <p:cNvPr id="9" name="Content Placeholder 2">
            <a:extLst>
              <a:ext uri="{FF2B5EF4-FFF2-40B4-BE49-F238E27FC236}">
                <a16:creationId xmlns:a16="http://schemas.microsoft.com/office/drawing/2014/main" id="{482644B0-0231-455A-9E0B-469A377BA270}"/>
              </a:ext>
            </a:extLst>
          </p:cNvPr>
          <p:cNvSpPr>
            <a:spLocks noGrp="1"/>
          </p:cNvSpPr>
          <p:nvPr>
            <p:ph sz="quarter" idx="27" hasCustomPrompt="1"/>
          </p:nvPr>
        </p:nvSpPr>
        <p:spPr>
          <a:xfrm>
            <a:off x="274320" y="1280160"/>
            <a:ext cx="6035040" cy="438912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0"/>
            <a:endParaRPr lang="en-US" dirty="0"/>
          </a:p>
        </p:txBody>
      </p:sp>
    </p:spTree>
    <p:extLst>
      <p:ext uri="{BB962C8B-B14F-4D97-AF65-F5344CB8AC3E}">
        <p14:creationId xmlns:p14="http://schemas.microsoft.com/office/powerpoint/2010/main" val="1374577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ntent with Sidebar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Text Placeholder 3">
            <a:extLst>
              <a:ext uri="{FF2B5EF4-FFF2-40B4-BE49-F238E27FC236}">
                <a16:creationId xmlns:a16="http://schemas.microsoft.com/office/drawing/2014/main" id="{4139B2F6-03D0-4227-BB44-86E1FB5A917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4">
            <a:extLst>
              <a:ext uri="{FF2B5EF4-FFF2-40B4-BE49-F238E27FC236}">
                <a16:creationId xmlns:a16="http://schemas.microsoft.com/office/drawing/2014/main" id="{2CC72BFA-B517-4F01-9C88-F1475F225739}"/>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9" name="Content Placeholder 2">
            <a:extLst>
              <a:ext uri="{FF2B5EF4-FFF2-40B4-BE49-F238E27FC236}">
                <a16:creationId xmlns:a16="http://schemas.microsoft.com/office/drawing/2014/main" id="{4C4F1CE2-2119-470C-A1C2-E78B0D6EB1D6}"/>
              </a:ext>
            </a:extLst>
          </p:cNvPr>
          <p:cNvSpPr>
            <a:spLocks noGrp="1"/>
          </p:cNvSpPr>
          <p:nvPr>
            <p:ph sz="quarter" idx="27" hasCustomPrompt="1"/>
          </p:nvPr>
        </p:nvSpPr>
        <p:spPr>
          <a:xfrm>
            <a:off x="274320" y="1280160"/>
            <a:ext cx="6035040" cy="438912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0"/>
            <a:endParaRPr lang="en-US" dirty="0"/>
          </a:p>
        </p:txBody>
      </p:sp>
      <p:sp>
        <p:nvSpPr>
          <p:cNvPr id="10" name="Text Placeholder 2">
            <a:extLst>
              <a:ext uri="{FF2B5EF4-FFF2-40B4-BE49-F238E27FC236}">
                <a16:creationId xmlns:a16="http://schemas.microsoft.com/office/drawing/2014/main" id="{49FA6EEC-3692-44A9-BCA6-ECDD8192FAB1}"/>
              </a:ext>
            </a:extLst>
          </p:cNvPr>
          <p:cNvSpPr>
            <a:spLocks noGrp="1"/>
          </p:cNvSpPr>
          <p:nvPr>
            <p:ph type="body" sz="quarter" idx="28" hasCustomPrompt="1"/>
          </p:nvPr>
        </p:nvSpPr>
        <p:spPr>
          <a:xfrm>
            <a:off x="6492240" y="1280159"/>
            <a:ext cx="2377440" cy="3000896"/>
          </a:xfrm>
          <a:prstGeom prst="rect">
            <a:avLst/>
          </a:prstGeom>
          <a:solidFill>
            <a:srgbClr val="3769FF"/>
          </a:solidFill>
          <a:ln w="12700">
            <a:noFill/>
          </a:ln>
        </p:spPr>
        <p:txBody>
          <a:bodyPr lIns="137160" tIns="137160" rIns="137160" bIns="137160">
            <a:noAutofit/>
          </a:bodyPr>
          <a:lstStyle>
            <a:lvl1pPr marL="0" indent="0">
              <a:spcBef>
                <a:spcPts val="0"/>
              </a:spcBef>
              <a:spcAft>
                <a:spcPts val="1800"/>
              </a:spcAft>
              <a:buNone/>
              <a:defRPr sz="1400" b="1">
                <a:solidFill>
                  <a:schemeClr val="bg1"/>
                </a:solidFill>
                <a:latin typeface="Arial" panose="020B0604020202020204" pitchFamily="34" charset="0"/>
                <a:cs typeface="Arial" panose="020B0604020202020204" pitchFamily="34" charset="0"/>
              </a:defRPr>
            </a:lvl1pPr>
            <a:lvl2pPr marL="0" indent="0">
              <a:spcBef>
                <a:spcPts val="0"/>
              </a:spcBef>
              <a:spcAft>
                <a:spcPts val="0"/>
              </a:spcAft>
              <a:buNone/>
              <a:defRPr sz="2400" b="1" baseline="0">
                <a:solidFill>
                  <a:schemeClr val="bg1"/>
                </a:solidFill>
                <a:latin typeface="Arial" panose="020B0604020202020204" pitchFamily="34" charset="0"/>
                <a:cs typeface="Arial" panose="020B0604020202020204" pitchFamily="34" charset="0"/>
              </a:defRPr>
            </a:lvl2pPr>
            <a:lvl3pPr marL="0" indent="0">
              <a:spcBef>
                <a:spcPts val="0"/>
              </a:spcBef>
              <a:spcAft>
                <a:spcPts val="1800"/>
              </a:spcAft>
              <a:buNone/>
              <a:defRPr sz="1200" b="1">
                <a:solidFill>
                  <a:schemeClr val="bg1"/>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dirty="0"/>
              <a:t>Sidebar Subhead</a:t>
            </a:r>
          </a:p>
          <a:p>
            <a:pPr lvl="1"/>
            <a:r>
              <a:rPr lang="en-US" dirty="0"/>
              <a:t>Call out numbers</a:t>
            </a:r>
          </a:p>
          <a:p>
            <a:pPr lvl="2"/>
            <a:r>
              <a:rPr lang="en-US" dirty="0"/>
              <a:t>Stat information</a:t>
            </a:r>
          </a:p>
        </p:txBody>
      </p:sp>
    </p:spTree>
    <p:extLst>
      <p:ext uri="{BB962C8B-B14F-4D97-AF65-F5344CB8AC3E}">
        <p14:creationId xmlns:p14="http://schemas.microsoft.com/office/powerpoint/2010/main" val="16545553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Title and Sidebar (projected)">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3" name="Content Placeholder 2"/>
          <p:cNvSpPr>
            <a:spLocks noGrp="1"/>
          </p:cNvSpPr>
          <p:nvPr>
            <p:ph sz="quarter" idx="28" hasCustomPrompt="1"/>
          </p:nvPr>
        </p:nvSpPr>
        <p:spPr>
          <a:xfrm>
            <a:off x="274320" y="1764792"/>
            <a:ext cx="6400800" cy="384048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4" name="Text Placeholder 20"/>
          <p:cNvSpPr>
            <a:spLocks noGrp="1"/>
          </p:cNvSpPr>
          <p:nvPr>
            <p:ph type="body" sz="quarter" idx="10" hasCustomPrompt="1"/>
          </p:nvPr>
        </p:nvSpPr>
        <p:spPr>
          <a:xfrm>
            <a:off x="274320" y="1280160"/>
            <a:ext cx="640080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7" name="Text Placeholder 3">
            <a:extLst>
              <a:ext uri="{FF2B5EF4-FFF2-40B4-BE49-F238E27FC236}">
                <a16:creationId xmlns:a16="http://schemas.microsoft.com/office/drawing/2014/main" id="{EC91DEB9-DF3E-414A-8DC7-EEAA312CC14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4">
            <a:extLst>
              <a:ext uri="{FF2B5EF4-FFF2-40B4-BE49-F238E27FC236}">
                <a16:creationId xmlns:a16="http://schemas.microsoft.com/office/drawing/2014/main" id="{71A8416D-ABBC-496D-AD9D-1959FB921DFC}"/>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427153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hart (print)">
    <p:spTree>
      <p:nvGrpSpPr>
        <p:cNvPr id="1" name=""/>
        <p:cNvGrpSpPr/>
        <p:nvPr/>
      </p:nvGrpSpPr>
      <p:grpSpPr>
        <a:xfrm>
          <a:off x="0" y="0"/>
          <a:ext cx="0" cy="0"/>
          <a:chOff x="0" y="0"/>
          <a:chExt cx="0" cy="0"/>
        </a:xfrm>
      </p:grpSpPr>
      <p:sp>
        <p:nvSpPr>
          <p:cNvPr id="11"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0"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35" name="Chart Placeholder 34"/>
          <p:cNvSpPr>
            <a:spLocks noGrp="1"/>
          </p:cNvSpPr>
          <p:nvPr>
            <p:ph type="chart" sz="quarter" idx="15"/>
          </p:nvPr>
        </p:nvSpPr>
        <p:spPr>
          <a:xfrm>
            <a:off x="274320" y="1737360"/>
            <a:ext cx="8595360" cy="3361999"/>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16" name="Text Placeholder 20"/>
          <p:cNvSpPr>
            <a:spLocks noGrp="1"/>
          </p:cNvSpPr>
          <p:nvPr>
            <p:ph type="body" sz="quarter" idx="10" hasCustomPrompt="1"/>
          </p:nvPr>
        </p:nvSpPr>
        <p:spPr>
          <a:xfrm>
            <a:off x="274320" y="1280159"/>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8" name="Text Placeholder 3">
            <a:extLst>
              <a:ext uri="{FF2B5EF4-FFF2-40B4-BE49-F238E27FC236}">
                <a16:creationId xmlns:a16="http://schemas.microsoft.com/office/drawing/2014/main" id="{AFA7EE54-74F0-4ED3-887A-A5DDE67ECD5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7" name="Picture 14">
            <a:extLst>
              <a:ext uri="{FF2B5EF4-FFF2-40B4-BE49-F238E27FC236}">
                <a16:creationId xmlns:a16="http://schemas.microsoft.com/office/drawing/2014/main" id="{2FC77CC9-5A92-45CD-897C-8D298A9DFE34}"/>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668424886"/>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451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1 Chart (print)">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3"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2" name="Text Placeholder 2"/>
          <p:cNvSpPr>
            <a:spLocks noGrp="1"/>
          </p:cNvSpPr>
          <p:nvPr>
            <p:ph type="body" sz="quarter" idx="15" hasCustomPrompt="1"/>
          </p:nvPr>
        </p:nvSpPr>
        <p:spPr>
          <a:xfrm>
            <a:off x="274319" y="1280160"/>
            <a:ext cx="8595360" cy="651460"/>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18872">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123507" indent="0">
              <a:lnSpc>
                <a:spcPct val="100000"/>
              </a:lnSpc>
              <a:spcBef>
                <a:spcPts val="0"/>
              </a:spcBef>
              <a:spcAft>
                <a:spcPts val="400"/>
              </a:spcAft>
              <a:buClr>
                <a:schemeClr val="accent2"/>
              </a:buClr>
              <a:buSzPct val="110000"/>
              <a:buFont typeface="Arial" panose="020B0604020202020204" pitchFamily="34" charset="0"/>
              <a:buNone/>
              <a:defRPr sz="1100">
                <a:latin typeface="+mn-lt"/>
              </a:defRPr>
            </a:lvl4pPr>
            <a:lvl5pPr marL="401638" indent="-118872">
              <a:lnSpc>
                <a:spcPct val="100000"/>
              </a:lnSpc>
              <a:spcBef>
                <a:spcPts val="0"/>
              </a:spcBef>
              <a:spcAft>
                <a:spcPts val="400"/>
              </a:spcAft>
              <a:buClr>
                <a:schemeClr val="accent2"/>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p:txBody>
      </p:sp>
      <p:sp>
        <p:nvSpPr>
          <p:cNvPr id="22" name="Text Placeholder 3">
            <a:extLst>
              <a:ext uri="{FF2B5EF4-FFF2-40B4-BE49-F238E27FC236}">
                <a16:creationId xmlns:a16="http://schemas.microsoft.com/office/drawing/2014/main" id="{3454FFD9-02C9-44B3-BE83-79A58024401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1" name="Picture 14">
            <a:extLst>
              <a:ext uri="{FF2B5EF4-FFF2-40B4-BE49-F238E27FC236}">
                <a16:creationId xmlns:a16="http://schemas.microsoft.com/office/drawing/2014/main" id="{B58930F8-96CD-4C41-856F-4935EE0E91EF}"/>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3" name="Chart Placeholder 34">
            <a:extLst>
              <a:ext uri="{FF2B5EF4-FFF2-40B4-BE49-F238E27FC236}">
                <a16:creationId xmlns:a16="http://schemas.microsoft.com/office/drawing/2014/main" id="{4D85AB38-0E1F-4894-B7EA-0F4904E0C697}"/>
              </a:ext>
            </a:extLst>
          </p:cNvPr>
          <p:cNvSpPr>
            <a:spLocks noGrp="1"/>
          </p:cNvSpPr>
          <p:nvPr>
            <p:ph type="chart" sz="quarter" idx="33"/>
          </p:nvPr>
        </p:nvSpPr>
        <p:spPr>
          <a:xfrm>
            <a:off x="274319" y="2663613"/>
            <a:ext cx="8595360" cy="288718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14" name="Text Placeholder 20" hidden="1">
            <a:extLst>
              <a:ext uri="{FF2B5EF4-FFF2-40B4-BE49-F238E27FC236}">
                <a16:creationId xmlns:a16="http://schemas.microsoft.com/office/drawing/2014/main" id="{C3A4D8A6-0F7A-4447-8E04-98D26BB5175E}"/>
              </a:ext>
            </a:extLst>
          </p:cNvPr>
          <p:cNvSpPr>
            <a:spLocks noGrp="1"/>
          </p:cNvSpPr>
          <p:nvPr>
            <p:ph type="body" sz="quarter" idx="10" hasCustomPrompt="1"/>
          </p:nvPr>
        </p:nvSpPr>
        <p:spPr>
          <a:xfrm>
            <a:off x="274320" y="2206411"/>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9" name="Text Placeholder 20">
            <a:extLst>
              <a:ext uri="{FF2B5EF4-FFF2-40B4-BE49-F238E27FC236}">
                <a16:creationId xmlns:a16="http://schemas.microsoft.com/office/drawing/2014/main" id="{A9CED746-2304-4395-A0FF-8A7CE7E45990}"/>
              </a:ext>
            </a:extLst>
          </p:cNvPr>
          <p:cNvSpPr>
            <a:spLocks noGrp="1"/>
          </p:cNvSpPr>
          <p:nvPr>
            <p:ph type="body" sz="quarter" idx="34" hasCustomPrompt="1"/>
          </p:nvPr>
        </p:nvSpPr>
        <p:spPr>
          <a:xfrm>
            <a:off x="274319" y="2194560"/>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Tree>
    <p:extLst>
      <p:ext uri="{BB962C8B-B14F-4D97-AF65-F5344CB8AC3E}">
        <p14:creationId xmlns:p14="http://schemas.microsoft.com/office/powerpoint/2010/main" val="4196251097"/>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1042">
          <p15:clr>
            <a:srgbClr val="FBAE40"/>
          </p15:clr>
        </p15:guide>
        <p15:guide id="3" pos="556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hart w Subhead (print)">
    <p:spTree>
      <p:nvGrpSpPr>
        <p:cNvPr id="1" name=""/>
        <p:cNvGrpSpPr/>
        <p:nvPr/>
      </p:nvGrpSpPr>
      <p:grpSpPr>
        <a:xfrm>
          <a:off x="0" y="0"/>
          <a:ext cx="0" cy="0"/>
          <a:chOff x="0" y="0"/>
          <a:chExt cx="0" cy="0"/>
        </a:xfrm>
      </p:grpSpPr>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6"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3" name="Table Placeholder 2"/>
          <p:cNvSpPr>
            <a:spLocks noGrp="1"/>
          </p:cNvSpPr>
          <p:nvPr>
            <p:ph type="tbl" sz="quarter" idx="27" hasCustomPrompt="1"/>
          </p:nvPr>
        </p:nvSpPr>
        <p:spPr>
          <a:xfrm>
            <a:off x="4754880" y="1883664"/>
            <a:ext cx="4114800" cy="2100089"/>
          </a:xfrm>
          <a:prstGeom prst="rect">
            <a:avLst/>
          </a:prstGeom>
        </p:spPr>
        <p:txBody>
          <a:bodyPr/>
          <a:lstStyle>
            <a:lvl1pPr marL="0" indent="0">
              <a:buNone/>
              <a:defRPr sz="1050"/>
            </a:lvl1pPr>
          </a:lstStyle>
          <a:p>
            <a:r>
              <a:rPr lang="en-US" dirty="0"/>
              <a:t>Table</a:t>
            </a:r>
          </a:p>
        </p:txBody>
      </p:sp>
      <p:sp>
        <p:nvSpPr>
          <p:cNvPr id="25" name="Text Placeholder 20"/>
          <p:cNvSpPr>
            <a:spLocks noGrp="1"/>
          </p:cNvSpPr>
          <p:nvPr>
            <p:ph type="body" sz="quarter" idx="19" hasCustomPrompt="1"/>
          </p:nvPr>
        </p:nvSpPr>
        <p:spPr>
          <a:xfrm>
            <a:off x="4754880" y="1740611"/>
            <a:ext cx="4114800" cy="135784"/>
          </a:xfrm>
          <a:prstGeom prst="rect">
            <a:avLst/>
          </a:prstGeom>
        </p:spPr>
        <p:txBody>
          <a:bodyPr lIns="0" tIns="0" rIns="0" b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dirty="0"/>
              <a:t>Chart/Table Subhead</a:t>
            </a:r>
          </a:p>
        </p:txBody>
      </p:sp>
      <p:sp>
        <p:nvSpPr>
          <p:cNvPr id="22" name="Chart Placeholder 34"/>
          <p:cNvSpPr>
            <a:spLocks noGrp="1"/>
          </p:cNvSpPr>
          <p:nvPr>
            <p:ph type="chart" sz="quarter" idx="15"/>
          </p:nvPr>
        </p:nvSpPr>
        <p:spPr>
          <a:xfrm>
            <a:off x="274320" y="1881426"/>
            <a:ext cx="4114800" cy="3840480"/>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23" name="Text Placeholder 20"/>
          <p:cNvSpPr>
            <a:spLocks noGrp="1"/>
          </p:cNvSpPr>
          <p:nvPr>
            <p:ph type="body" sz="quarter" idx="16" hasCustomPrompt="1"/>
          </p:nvPr>
        </p:nvSpPr>
        <p:spPr>
          <a:xfrm>
            <a:off x="274320" y="1740611"/>
            <a:ext cx="4114800" cy="135784"/>
          </a:xfrm>
          <a:prstGeom prst="rect">
            <a:avLst/>
          </a:prstGeom>
        </p:spPr>
        <p:txBody>
          <a:bodyPr lIns="0" tIns="0" rIns="0" b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dirty="0"/>
              <a:t>Chart/Table Subhead</a:t>
            </a:r>
          </a:p>
        </p:txBody>
      </p:sp>
      <p:sp>
        <p:nvSpPr>
          <p:cNvPr id="27" name="Text Placeholder 20"/>
          <p:cNvSpPr>
            <a:spLocks noGrp="1"/>
          </p:cNvSpPr>
          <p:nvPr>
            <p:ph type="body" sz="quarter" idx="10" hasCustomPrompt="1"/>
          </p:nvPr>
        </p:nvSpPr>
        <p:spPr>
          <a:xfrm>
            <a:off x="274320" y="1280159"/>
            <a:ext cx="7540501"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1" name="Text Placeholder 3">
            <a:extLst>
              <a:ext uri="{FF2B5EF4-FFF2-40B4-BE49-F238E27FC236}">
                <a16:creationId xmlns:a16="http://schemas.microsoft.com/office/drawing/2014/main" id="{466FD89D-8C33-4E03-9DA2-2D9325CFC81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0" name="Picture 14">
            <a:extLst>
              <a:ext uri="{FF2B5EF4-FFF2-40B4-BE49-F238E27FC236}">
                <a16:creationId xmlns:a16="http://schemas.microsoft.com/office/drawing/2014/main" id="{62C9F8C7-28F2-475E-B295-F9B859A55CF0}"/>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139779610"/>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White cover (print): Co-brand EXTERNAL">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222EFF7D-9A02-4EA6-A0D4-09BB28EDF36E}"/>
              </a:ext>
            </a:extLst>
          </p:cNvPr>
          <p:cNvSpPr>
            <a:spLocks noGrp="1"/>
          </p:cNvSpPr>
          <p:nvPr>
            <p:ph type="body" sz="quarter" idx="32" hasCustomPrompt="1"/>
          </p:nvPr>
        </p:nvSpPr>
        <p:spPr>
          <a:xfrm>
            <a:off x="6733207" y="4595872"/>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20" name="Text Placeholder 2">
            <a:extLst>
              <a:ext uri="{FF2B5EF4-FFF2-40B4-BE49-F238E27FC236}">
                <a16:creationId xmlns:a16="http://schemas.microsoft.com/office/drawing/2014/main" id="{02A237A0-409C-401A-86A5-53B56A341B04}"/>
              </a:ext>
            </a:extLst>
          </p:cNvPr>
          <p:cNvSpPr>
            <a:spLocks noGrp="1"/>
          </p:cNvSpPr>
          <p:nvPr>
            <p:ph type="body" sz="quarter" idx="31" hasCustomPrompt="1"/>
          </p:nvPr>
        </p:nvSpPr>
        <p:spPr>
          <a:xfrm>
            <a:off x="4157179" y="4584935"/>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21" name="Text Placeholder 2">
            <a:extLst>
              <a:ext uri="{FF2B5EF4-FFF2-40B4-BE49-F238E27FC236}">
                <a16:creationId xmlns:a16="http://schemas.microsoft.com/office/drawing/2014/main" id="{7BB045E7-1B5B-43F2-853A-8A7460C1E3CD}"/>
              </a:ext>
            </a:extLst>
          </p:cNvPr>
          <p:cNvSpPr>
            <a:spLocks noGrp="1"/>
          </p:cNvSpPr>
          <p:nvPr>
            <p:ph type="body" sz="quarter" idx="30" hasCustomPrompt="1"/>
          </p:nvPr>
        </p:nvSpPr>
        <p:spPr>
          <a:xfrm>
            <a:off x="1581150" y="4584935"/>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22" name="Text Placeholder 2">
            <a:extLst>
              <a:ext uri="{FF2B5EF4-FFF2-40B4-BE49-F238E27FC236}">
                <a16:creationId xmlns:a16="http://schemas.microsoft.com/office/drawing/2014/main" id="{81C81E2F-03D6-4122-996A-CDC457F75951}"/>
              </a:ext>
            </a:extLst>
          </p:cNvPr>
          <p:cNvSpPr>
            <a:spLocks noGrp="1"/>
          </p:cNvSpPr>
          <p:nvPr>
            <p:ph type="body" sz="quarter" idx="29" hasCustomPrompt="1"/>
          </p:nvPr>
        </p:nvSpPr>
        <p:spPr>
          <a:xfrm>
            <a:off x="6733207" y="3672031"/>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24" name="Text Placeholder 2">
            <a:extLst>
              <a:ext uri="{FF2B5EF4-FFF2-40B4-BE49-F238E27FC236}">
                <a16:creationId xmlns:a16="http://schemas.microsoft.com/office/drawing/2014/main" id="{5AE2ADA9-E470-4615-9C4F-219E0B98AE69}"/>
              </a:ext>
            </a:extLst>
          </p:cNvPr>
          <p:cNvSpPr>
            <a:spLocks noGrp="1"/>
          </p:cNvSpPr>
          <p:nvPr>
            <p:ph type="body" sz="quarter" idx="28" hasCustomPrompt="1"/>
          </p:nvPr>
        </p:nvSpPr>
        <p:spPr>
          <a:xfrm>
            <a:off x="4157179" y="3672031"/>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28" name="Text Placeholder 2">
            <a:extLst>
              <a:ext uri="{FF2B5EF4-FFF2-40B4-BE49-F238E27FC236}">
                <a16:creationId xmlns:a16="http://schemas.microsoft.com/office/drawing/2014/main" id="{AD506ED6-89D9-477C-9F3E-B398824256FD}"/>
              </a:ext>
            </a:extLst>
          </p:cNvPr>
          <p:cNvSpPr>
            <a:spLocks noGrp="1"/>
          </p:cNvSpPr>
          <p:nvPr>
            <p:ph type="body" sz="quarter" idx="27" hasCustomPrompt="1"/>
          </p:nvPr>
        </p:nvSpPr>
        <p:spPr>
          <a:xfrm>
            <a:off x="1581150" y="3672031"/>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1000">
                <a:solidFill>
                  <a:schemeClr val="tx1"/>
                </a:solidFill>
                <a:latin typeface="Century Gothic" panose="020B0502020202020204" pitchFamily="34" charset="0"/>
              </a:defRPr>
            </a:lvl5pPr>
          </a:lstStyle>
          <a:p>
            <a:pPr lvl="0"/>
            <a:r>
              <a:rPr lang="en-US" dirty="0"/>
              <a:t>Name</a:t>
            </a:r>
          </a:p>
          <a:p>
            <a:pPr lvl="1"/>
            <a:r>
              <a:rPr lang="en-US" dirty="0"/>
              <a:t>Second level</a:t>
            </a:r>
          </a:p>
          <a:p>
            <a:pPr lvl="2"/>
            <a:r>
              <a:rPr lang="en-US" dirty="0"/>
              <a:t>Third level</a:t>
            </a:r>
          </a:p>
          <a:p>
            <a:pPr lvl="3"/>
            <a:r>
              <a:rPr lang="en-US" dirty="0"/>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30" name="Text Placeholder 4">
            <a:extLst>
              <a:ext uri="{FF2B5EF4-FFF2-40B4-BE49-F238E27FC236}">
                <a16:creationId xmlns:a16="http://schemas.microsoft.com/office/drawing/2014/main" id="{50EF35BB-1EE4-435E-B663-4820D4DD2A51}"/>
              </a:ext>
            </a:extLst>
          </p:cNvPr>
          <p:cNvSpPr>
            <a:spLocks noGrp="1"/>
          </p:cNvSpPr>
          <p:nvPr>
            <p:ph type="body" sz="quarter" idx="10"/>
          </p:nvPr>
        </p:nvSpPr>
        <p:spPr>
          <a:xfrm>
            <a:off x="457200" y="1620984"/>
            <a:ext cx="6263640" cy="1824475"/>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pic>
        <p:nvPicPr>
          <p:cNvPr id="31" name="Picture 30">
            <a:extLst>
              <a:ext uri="{FF2B5EF4-FFF2-40B4-BE49-F238E27FC236}">
                <a16:creationId xmlns:a16="http://schemas.microsoft.com/office/drawing/2014/main" id="{E9FCE7A4-14C5-4F52-85F7-9EA56A5564A9}"/>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grpSp>
        <p:nvGrpSpPr>
          <p:cNvPr id="32" name="Group 9">
            <a:extLst>
              <a:ext uri="{FF2B5EF4-FFF2-40B4-BE49-F238E27FC236}">
                <a16:creationId xmlns:a16="http://schemas.microsoft.com/office/drawing/2014/main" id="{DB800F93-B082-4A6E-A514-5827E2FE6A38}"/>
              </a:ext>
            </a:extLst>
          </p:cNvPr>
          <p:cNvGrpSpPr>
            <a:grpSpLocks/>
          </p:cNvGrpSpPr>
          <p:nvPr userDrawn="1"/>
        </p:nvGrpSpPr>
        <p:grpSpPr bwMode="auto">
          <a:xfrm>
            <a:off x="5797516" y="6530624"/>
            <a:ext cx="3138488" cy="196851"/>
            <a:chOff x="1892" y="3495"/>
            <a:chExt cx="1977" cy="124"/>
          </a:xfrm>
        </p:grpSpPr>
        <p:sp>
          <p:nvSpPr>
            <p:cNvPr id="33" name="Text Box 10">
              <a:extLst>
                <a:ext uri="{FF2B5EF4-FFF2-40B4-BE49-F238E27FC236}">
                  <a16:creationId xmlns:a16="http://schemas.microsoft.com/office/drawing/2014/main" id="{E0BD7A7C-7935-4FEA-892B-09E0A25700E1}"/>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dirty="0">
                  <a:solidFill>
                    <a:schemeClr val="tx1"/>
                  </a:solidFill>
                  <a:latin typeface="Arial Narrow" panose="020B0606020202030204" pitchFamily="34" charset="0"/>
                </a:rPr>
                <a:t>Not FDIC Insured</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May Lose Value</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6000" dirty="0">
                  <a:solidFill>
                    <a:schemeClr val="tx1"/>
                  </a:solidFill>
                  <a:latin typeface="Arial Narrow" panose="020B0606020202030204" pitchFamily="34" charset="0"/>
                </a:rPr>
                <a:t> </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No Bank Guarantee</a:t>
              </a:r>
              <a:endParaRPr lang="en-US" altLang="en-US" sz="900" b="1" baseline="-6000" dirty="0">
                <a:solidFill>
                  <a:schemeClr val="tx1"/>
                </a:solidFill>
                <a:latin typeface="Arial Narrow" panose="020B0606020202030204" pitchFamily="34" charset="0"/>
              </a:endParaRPr>
            </a:p>
          </p:txBody>
        </p:sp>
        <p:sp>
          <p:nvSpPr>
            <p:cNvPr id="34" name="Rectangle 11">
              <a:extLst>
                <a:ext uri="{FF2B5EF4-FFF2-40B4-BE49-F238E27FC236}">
                  <a16:creationId xmlns:a16="http://schemas.microsoft.com/office/drawing/2014/main" id="{D2F017A4-7AB2-4DBC-9E0A-C2426284B163}"/>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35" name="Text Placeholder 3">
            <a:extLst>
              <a:ext uri="{FF2B5EF4-FFF2-40B4-BE49-F238E27FC236}">
                <a16:creationId xmlns:a16="http://schemas.microsoft.com/office/drawing/2014/main" id="{02A27F2F-F947-4B10-A243-611139251978}"/>
              </a:ext>
            </a:extLst>
          </p:cNvPr>
          <p:cNvSpPr>
            <a:spLocks noGrp="1"/>
          </p:cNvSpPr>
          <p:nvPr>
            <p:ph type="body" sz="quarter" idx="26" hasCustomPrompt="1"/>
          </p:nvPr>
        </p:nvSpPr>
        <p:spPr>
          <a:xfrm>
            <a:off x="274320" y="6109321"/>
            <a:ext cx="640080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pic>
        <p:nvPicPr>
          <p:cNvPr id="36" name="Picture 35">
            <a:extLst>
              <a:ext uri="{FF2B5EF4-FFF2-40B4-BE49-F238E27FC236}">
                <a16:creationId xmlns:a16="http://schemas.microsoft.com/office/drawing/2014/main" id="{9EB2B090-0A0A-4D95-AF5F-473F57942910}"/>
              </a:ext>
            </a:extLst>
          </p:cNvPr>
          <p:cNvPicPr>
            <a:picLocks/>
          </p:cNvPicPr>
          <p:nvPr userDrawn="1"/>
        </p:nvPicPr>
        <p:blipFill>
          <a:blip r:embed="rId3"/>
          <a:stretch>
            <a:fillRect/>
          </a:stretch>
        </p:blipFill>
        <p:spPr>
          <a:xfrm>
            <a:off x="273050" y="6354500"/>
            <a:ext cx="8595360" cy="91440"/>
          </a:xfrm>
          <a:prstGeom prst="rect">
            <a:avLst/>
          </a:prstGeom>
        </p:spPr>
      </p:pic>
      <p:sp>
        <p:nvSpPr>
          <p:cNvPr id="17" name="Text Placeholder 36">
            <a:extLst>
              <a:ext uri="{FF2B5EF4-FFF2-40B4-BE49-F238E27FC236}">
                <a16:creationId xmlns:a16="http://schemas.microsoft.com/office/drawing/2014/main" id="{F1D5F478-09CE-4BFB-B180-5676088E87F5}"/>
              </a:ext>
            </a:extLst>
          </p:cNvPr>
          <p:cNvSpPr>
            <a:spLocks noGrp="1"/>
          </p:cNvSpPr>
          <p:nvPr>
            <p:ph type="body" sz="quarter" idx="33" hasCustomPrompt="1"/>
          </p:nvPr>
        </p:nvSpPr>
        <p:spPr>
          <a:xfrm>
            <a:off x="457200" y="3674129"/>
            <a:ext cx="1005840" cy="212725"/>
          </a:xfrm>
          <a:prstGeom prst="rect">
            <a:avLst/>
          </a:prstGeom>
        </p:spPr>
        <p:txBody>
          <a:bodyPr lIns="0" tIns="0" rIns="0" bIns="0"/>
          <a:lstStyle>
            <a:lvl1pPr marL="0" indent="0">
              <a:buNone/>
              <a:defRPr sz="1000">
                <a:latin typeface="Century Gothic" panose="020B0502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Presented by</a:t>
            </a:r>
          </a:p>
        </p:txBody>
      </p:sp>
      <p:pic>
        <p:nvPicPr>
          <p:cNvPr id="18" name="BW-logo" hidden="1">
            <a:extLst>
              <a:ext uri="{FF2B5EF4-FFF2-40B4-BE49-F238E27FC236}">
                <a16:creationId xmlns:a16="http://schemas.microsoft.com/office/drawing/2014/main" id="{28B91501-D1D5-4D3C-82B8-A13321327667}"/>
              </a:ext>
            </a:extLst>
          </p:cNvPr>
          <p:cNvPicPr>
            <a:picLocks noGrp="1" noRo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7088519" y="5629603"/>
            <a:ext cx="1781161" cy="466313"/>
          </a:xfrm>
          <a:prstGeom prst="rect">
            <a:avLst/>
          </a:prstGeom>
        </p:spPr>
      </p:pic>
      <p:pic>
        <p:nvPicPr>
          <p:cNvPr id="23" name="WA-logo" hidden="1">
            <a:extLst>
              <a:ext uri="{FF2B5EF4-FFF2-40B4-BE49-F238E27FC236}">
                <a16:creationId xmlns:a16="http://schemas.microsoft.com/office/drawing/2014/main" id="{7661DA61-AA31-4C05-A687-4A6948EF8399}"/>
              </a:ext>
            </a:extLst>
          </p:cNvPr>
          <p:cNvPicPr>
            <a:picLocks noGrp="1" noRot="1" noMove="1" noResize="1" noEditPoints="1" noAdjustHandles="1" noChangeArrowheads="1" noChangeShapeType="1" noCrop="1"/>
          </p:cNvPicPr>
          <p:nvPr userDrawn="1"/>
        </p:nvPicPr>
        <p:blipFill>
          <a:blip r:embed="rId6">
            <a:extLst>
              <a:ext uri="{96DAC541-7B7A-43D3-8B79-37D633B846F1}">
                <asvg:svgBlip xmlns:asvg="http://schemas.microsoft.com/office/drawing/2016/SVG/main" r:embed="rId7"/>
              </a:ext>
            </a:extLst>
          </a:blip>
          <a:stretch>
            <a:fillRect/>
          </a:stretch>
        </p:blipFill>
        <p:spPr>
          <a:xfrm>
            <a:off x="7088519" y="5688180"/>
            <a:ext cx="1781161" cy="407736"/>
          </a:xfrm>
          <a:prstGeom prst="rect">
            <a:avLst/>
          </a:prstGeom>
        </p:spPr>
      </p:pic>
      <p:pic>
        <p:nvPicPr>
          <p:cNvPr id="25" name="CB-logo">
            <a:extLst>
              <a:ext uri="{FF2B5EF4-FFF2-40B4-BE49-F238E27FC236}">
                <a16:creationId xmlns:a16="http://schemas.microsoft.com/office/drawing/2014/main" id="{B411E684-2353-40D3-BE22-D278CAF924E0}"/>
              </a:ext>
            </a:extLst>
          </p:cNvPr>
          <p:cNvPicPr>
            <a:picLocks noGrp="1" noRot="1" noMove="1" noResize="1" noEditPoints="1" noAdjustHandles="1" noChangeArrowheads="1" noChangeShapeType="1" noCrop="1"/>
          </p:cNvPicPr>
          <p:nvPr userDrawn="1"/>
        </p:nvPicPr>
        <p:blipFill>
          <a:blip r:embed="rId8">
            <a:extLst>
              <a:ext uri="{96DAC541-7B7A-43D3-8B79-37D633B846F1}">
                <asvg:svgBlip xmlns:asvg="http://schemas.microsoft.com/office/drawing/2016/SVG/main" r:embed="rId9"/>
              </a:ext>
            </a:extLst>
          </a:blip>
          <a:stretch>
            <a:fillRect/>
          </a:stretch>
        </p:blipFill>
        <p:spPr>
          <a:xfrm>
            <a:off x="7088519" y="5569228"/>
            <a:ext cx="1781161" cy="526688"/>
          </a:xfrm>
          <a:prstGeom prst="rect">
            <a:avLst/>
          </a:prstGeom>
        </p:spPr>
      </p:pic>
      <p:pic>
        <p:nvPicPr>
          <p:cNvPr id="26" name="MC-logo" hidden="1">
            <a:extLst>
              <a:ext uri="{FF2B5EF4-FFF2-40B4-BE49-F238E27FC236}">
                <a16:creationId xmlns:a16="http://schemas.microsoft.com/office/drawing/2014/main" id="{09278082-6994-4371-8C84-46FBCDDC9DDA}"/>
              </a:ext>
            </a:extLst>
          </p:cNvPr>
          <p:cNvPicPr>
            <a:picLocks noGrp="1" noRot="1" noMove="1" noResize="1" noEditPoints="1" noAdjustHandles="1" noChangeArrowheads="1" noChangeShapeType="1" noCrop="1"/>
          </p:cNvPicPr>
          <p:nvPr userDrawn="1"/>
        </p:nvPicPr>
        <p:blipFill>
          <a:blip r:embed="rId10">
            <a:extLst>
              <a:ext uri="{96DAC541-7B7A-43D3-8B79-37D633B846F1}">
                <asvg:svgBlip xmlns:asvg="http://schemas.microsoft.com/office/drawing/2016/SVG/main" r:embed="rId11"/>
              </a:ext>
            </a:extLst>
          </a:blip>
          <a:stretch>
            <a:fillRect/>
          </a:stretch>
        </p:blipFill>
        <p:spPr>
          <a:xfrm>
            <a:off x="7086600" y="5602540"/>
            <a:ext cx="1783080" cy="493376"/>
          </a:xfrm>
          <a:prstGeom prst="rect">
            <a:avLst/>
          </a:prstGeom>
        </p:spPr>
      </p:pic>
      <p:pic>
        <p:nvPicPr>
          <p:cNvPr id="27" name="QS-logo" hidden="1">
            <a:extLst>
              <a:ext uri="{FF2B5EF4-FFF2-40B4-BE49-F238E27FC236}">
                <a16:creationId xmlns:a16="http://schemas.microsoft.com/office/drawing/2014/main" id="{7C2F5150-683E-40BB-8F1D-6568BA9E55D2}"/>
              </a:ext>
            </a:extLst>
          </p:cNvPr>
          <p:cNvPicPr>
            <a:picLocks noGrp="1" noRo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tretch>
            <a:fillRect/>
          </a:stretch>
        </p:blipFill>
        <p:spPr>
          <a:xfrm>
            <a:off x="7086600" y="5727262"/>
            <a:ext cx="1783080" cy="368654"/>
          </a:xfrm>
          <a:prstGeom prst="rect">
            <a:avLst/>
          </a:prstGeom>
        </p:spPr>
      </p:pic>
      <p:pic>
        <p:nvPicPr>
          <p:cNvPr id="29" name="Royce-logo" hidden="1">
            <a:extLst>
              <a:ext uri="{FF2B5EF4-FFF2-40B4-BE49-F238E27FC236}">
                <a16:creationId xmlns:a16="http://schemas.microsoft.com/office/drawing/2014/main" id="{8B7F7EF1-3C08-46FD-B7BE-F1887487731C}"/>
              </a:ext>
            </a:extLst>
          </p:cNvPr>
          <p:cNvPicPr>
            <a:picLocks noGrp="1" noRot="1" noMove="1" noResize="1" noEditPoints="1" noAdjustHandles="1" noChangeArrowheads="1" noChangeShapeType="1" noCrop="1"/>
          </p:cNvPicPr>
          <p:nvPr userDrawn="1"/>
        </p:nvPicPr>
        <p:blipFill>
          <a:blip r:embed="rId14">
            <a:extLst>
              <a:ext uri="{96DAC541-7B7A-43D3-8B79-37D633B846F1}">
                <asvg:svgBlip xmlns:asvg="http://schemas.microsoft.com/office/drawing/2016/SVG/main" r:embed="rId15"/>
              </a:ext>
            </a:extLst>
          </a:blip>
          <a:stretch>
            <a:fillRect/>
          </a:stretch>
        </p:blipFill>
        <p:spPr>
          <a:xfrm>
            <a:off x="7086600" y="5555241"/>
            <a:ext cx="1783080" cy="540675"/>
          </a:xfrm>
          <a:prstGeom prst="rect">
            <a:avLst/>
          </a:prstGeom>
        </p:spPr>
      </p:pic>
    </p:spTree>
    <p:extLst>
      <p:ext uri="{BB962C8B-B14F-4D97-AF65-F5344CB8AC3E}">
        <p14:creationId xmlns:p14="http://schemas.microsoft.com/office/powerpoint/2010/main" val="2830947643"/>
      </p:ext>
    </p:extLst>
  </p:cSld>
  <p:clrMapOvr>
    <a:masterClrMapping/>
  </p:clrMapOvr>
  <p:extLst>
    <p:ext uri="{DCECCB84-F9BA-43D5-87BE-67443E8EF086}">
      <p15:sldGuideLst xmlns:p15="http://schemas.microsoft.com/office/powerpoint/2012/main">
        <p15:guide id="1" orient="horz" pos="226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hart w Subhead w Callout (print)">
    <p:spTree>
      <p:nvGrpSpPr>
        <p:cNvPr id="1" name=""/>
        <p:cNvGrpSpPr/>
        <p:nvPr/>
      </p:nvGrpSpPr>
      <p:grpSpPr>
        <a:xfrm>
          <a:off x="0" y="0"/>
          <a:ext cx="0" cy="0"/>
          <a:chOff x="0" y="0"/>
          <a:chExt cx="0" cy="0"/>
        </a:xfrm>
      </p:grpSpPr>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7"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4" name="Chart Placeholder 34"/>
          <p:cNvSpPr>
            <a:spLocks noGrp="1"/>
          </p:cNvSpPr>
          <p:nvPr>
            <p:ph type="chart" sz="quarter" idx="18"/>
          </p:nvPr>
        </p:nvSpPr>
        <p:spPr>
          <a:xfrm>
            <a:off x="4754880" y="2468880"/>
            <a:ext cx="4114800" cy="1841212"/>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25" name="Text Placeholder 20"/>
          <p:cNvSpPr>
            <a:spLocks noGrp="1"/>
          </p:cNvSpPr>
          <p:nvPr>
            <p:ph type="body" sz="quarter" idx="19" hasCustomPrompt="1"/>
          </p:nvPr>
        </p:nvSpPr>
        <p:spPr>
          <a:xfrm>
            <a:off x="4754880" y="2281783"/>
            <a:ext cx="4114800" cy="135784"/>
          </a:xfrm>
          <a:prstGeom prst="rect">
            <a:avLst/>
          </a:prstGeom>
        </p:spPr>
        <p:txBody>
          <a:bodyPr lIns="0" tIns="0" r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dirty="0"/>
              <a:t>Chart/Table Subhead</a:t>
            </a:r>
          </a:p>
        </p:txBody>
      </p:sp>
      <p:sp>
        <p:nvSpPr>
          <p:cNvPr id="22" name="Chart Placeholder 34"/>
          <p:cNvSpPr>
            <a:spLocks noGrp="1"/>
          </p:cNvSpPr>
          <p:nvPr>
            <p:ph type="chart" sz="quarter" idx="15"/>
          </p:nvPr>
        </p:nvSpPr>
        <p:spPr>
          <a:xfrm>
            <a:off x="274320" y="2468880"/>
            <a:ext cx="4114800" cy="1841212"/>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23" name="Text Placeholder 20"/>
          <p:cNvSpPr>
            <a:spLocks noGrp="1"/>
          </p:cNvSpPr>
          <p:nvPr>
            <p:ph type="body" sz="quarter" idx="16" hasCustomPrompt="1"/>
          </p:nvPr>
        </p:nvSpPr>
        <p:spPr>
          <a:xfrm>
            <a:off x="274320" y="2281783"/>
            <a:ext cx="4114800" cy="135784"/>
          </a:xfrm>
          <a:prstGeom prst="rect">
            <a:avLst/>
          </a:prstGeom>
        </p:spPr>
        <p:txBody>
          <a:bodyPr lIns="0" tIns="0" r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dirty="0"/>
              <a:t>Chart/Table Subhead</a:t>
            </a:r>
          </a:p>
        </p:txBody>
      </p:sp>
      <p:sp>
        <p:nvSpPr>
          <p:cNvPr id="5" name="Text Placeholder 4"/>
          <p:cNvSpPr>
            <a:spLocks noGrp="1"/>
          </p:cNvSpPr>
          <p:nvPr>
            <p:ph type="body" sz="quarter" idx="24" hasCustomPrompt="1"/>
          </p:nvPr>
        </p:nvSpPr>
        <p:spPr>
          <a:xfrm>
            <a:off x="277368" y="1763973"/>
            <a:ext cx="8595360" cy="365760"/>
          </a:xfrm>
          <a:prstGeom prst="rect">
            <a:avLst/>
          </a:prstGeom>
          <a:solidFill>
            <a:srgbClr val="BFBFBF"/>
          </a:solidFill>
        </p:spPr>
        <p:txBody>
          <a:bodyPr anchor="ctr"/>
          <a:lstStyle>
            <a:lvl1pPr marL="0" indent="0" algn="ctr">
              <a:buNone/>
              <a:defRPr sz="1200" b="0"/>
            </a:lvl1pPr>
          </a:lstStyle>
          <a:p>
            <a:pPr lvl="0"/>
            <a:r>
              <a:rPr lang="en-US" dirty="0"/>
              <a:t>Callout</a:t>
            </a:r>
          </a:p>
        </p:txBody>
      </p:sp>
      <p:sp>
        <p:nvSpPr>
          <p:cNvPr id="26" name="Text Placeholder 20"/>
          <p:cNvSpPr>
            <a:spLocks noGrp="1"/>
          </p:cNvSpPr>
          <p:nvPr>
            <p:ph type="body" sz="quarter" idx="10" hasCustomPrompt="1"/>
          </p:nvPr>
        </p:nvSpPr>
        <p:spPr>
          <a:xfrm>
            <a:off x="274320" y="1280159"/>
            <a:ext cx="411480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1" name="Text Placeholder 3">
            <a:extLst>
              <a:ext uri="{FF2B5EF4-FFF2-40B4-BE49-F238E27FC236}">
                <a16:creationId xmlns:a16="http://schemas.microsoft.com/office/drawing/2014/main" id="{86A01672-B8B8-4BCF-A1F1-D79B818C08E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0" name="Picture 14">
            <a:extLst>
              <a:ext uri="{FF2B5EF4-FFF2-40B4-BE49-F238E27FC236}">
                <a16:creationId xmlns:a16="http://schemas.microsoft.com/office/drawing/2014/main" id="{9860964D-5CE7-44F9-93E7-BC06016494A1}"/>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472479473"/>
      </p:ext>
    </p:extLst>
  </p:cSld>
  <p:clrMapOvr>
    <a:masterClrMapping/>
  </p:clrMapOvr>
  <p:extLst>
    <p:ext uri="{DCECCB84-F9BA-43D5-87BE-67443E8EF086}">
      <p15:sldGuideLst xmlns:p15="http://schemas.microsoft.com/office/powerpoint/2012/main">
        <p15:guide id="0" pos="168">
          <p15:clr>
            <a:srgbClr val="FBAE40"/>
          </p15:clr>
        </p15:guide>
        <p15:guide id="1" pos="56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charts (print)">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3"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1" name="Chart Placeholder 34"/>
          <p:cNvSpPr>
            <a:spLocks noGrp="1"/>
          </p:cNvSpPr>
          <p:nvPr>
            <p:ph type="chart" sz="quarter" idx="25"/>
          </p:nvPr>
        </p:nvSpPr>
        <p:spPr>
          <a:xfrm>
            <a:off x="4754880" y="3200400"/>
            <a:ext cx="4114800" cy="277013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9" name="Text Placeholder 20"/>
          <p:cNvSpPr>
            <a:spLocks noGrp="1"/>
          </p:cNvSpPr>
          <p:nvPr>
            <p:ph type="body" sz="quarter" idx="24" hasCustomPrompt="1"/>
          </p:nvPr>
        </p:nvSpPr>
        <p:spPr>
          <a:xfrm>
            <a:off x="4754880" y="26517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8" name="Chart Placeholder 34"/>
          <p:cNvSpPr>
            <a:spLocks noGrp="1"/>
          </p:cNvSpPr>
          <p:nvPr>
            <p:ph type="chart" sz="quarter" idx="17"/>
          </p:nvPr>
        </p:nvSpPr>
        <p:spPr>
          <a:xfrm>
            <a:off x="274320" y="3200400"/>
            <a:ext cx="4114800" cy="277013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6" name="Text Placeholder 20"/>
          <p:cNvSpPr>
            <a:spLocks noGrp="1"/>
          </p:cNvSpPr>
          <p:nvPr>
            <p:ph type="body" sz="quarter" idx="10" hasCustomPrompt="1"/>
          </p:nvPr>
        </p:nvSpPr>
        <p:spPr>
          <a:xfrm>
            <a:off x="274320" y="26517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2" name="Text Placeholder 3">
            <a:extLst>
              <a:ext uri="{FF2B5EF4-FFF2-40B4-BE49-F238E27FC236}">
                <a16:creationId xmlns:a16="http://schemas.microsoft.com/office/drawing/2014/main" id="{3454FFD9-02C9-44B3-BE83-79A58024401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1" name="Picture 14">
            <a:extLst>
              <a:ext uri="{FF2B5EF4-FFF2-40B4-BE49-F238E27FC236}">
                <a16:creationId xmlns:a16="http://schemas.microsoft.com/office/drawing/2014/main" id="{B58930F8-96CD-4C41-856F-4935EE0E91EF}"/>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3" name="Text Placeholder 2">
            <a:extLst>
              <a:ext uri="{FF2B5EF4-FFF2-40B4-BE49-F238E27FC236}">
                <a16:creationId xmlns:a16="http://schemas.microsoft.com/office/drawing/2014/main" id="{7CE57E9F-468A-4BFD-A5EE-B6A43109BCEA}"/>
              </a:ext>
            </a:extLst>
          </p:cNvPr>
          <p:cNvSpPr>
            <a:spLocks noGrp="1"/>
          </p:cNvSpPr>
          <p:nvPr>
            <p:ph type="body" sz="quarter" idx="15" hasCustomPrompt="1"/>
          </p:nvPr>
        </p:nvSpPr>
        <p:spPr>
          <a:xfrm>
            <a:off x="274320" y="1280160"/>
            <a:ext cx="859536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18872">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74320" indent="-155448">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402336" indent="-118872">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Tree>
    <p:extLst>
      <p:ext uri="{BB962C8B-B14F-4D97-AF65-F5344CB8AC3E}">
        <p14:creationId xmlns:p14="http://schemas.microsoft.com/office/powerpoint/2010/main" val="3096285540"/>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1042">
          <p15:clr>
            <a:srgbClr val="FBAE40"/>
          </p15:clr>
        </p15:guide>
        <p15:guide id="3" pos="556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Content 1 Chart (print)">
    <p:spTree>
      <p:nvGrpSpPr>
        <p:cNvPr id="1" name=""/>
        <p:cNvGrpSpPr/>
        <p:nvPr/>
      </p:nvGrpSpPr>
      <p:grpSpPr>
        <a:xfrm>
          <a:off x="0" y="0"/>
          <a:ext cx="0" cy="0"/>
          <a:chOff x="0" y="0"/>
          <a:chExt cx="0" cy="0"/>
        </a:xfrm>
      </p:grpSpPr>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2"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2" name="Chart Placeholder 34"/>
          <p:cNvSpPr>
            <a:spLocks noGrp="1"/>
          </p:cNvSpPr>
          <p:nvPr>
            <p:ph type="chart" sz="quarter" idx="17"/>
          </p:nvPr>
        </p:nvSpPr>
        <p:spPr>
          <a:xfrm>
            <a:off x="4754880" y="1764792"/>
            <a:ext cx="4114800" cy="3429000"/>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10" name="Text Placeholder 20"/>
          <p:cNvSpPr>
            <a:spLocks noGrp="1"/>
          </p:cNvSpPr>
          <p:nvPr>
            <p:ph type="body" sz="quarter" idx="10" hasCustomPrompt="1"/>
          </p:nvPr>
        </p:nvSpPr>
        <p:spPr>
          <a:xfrm>
            <a:off x="4754880" y="1280160"/>
            <a:ext cx="411480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1" name="Text Placeholder 3">
            <a:extLst>
              <a:ext uri="{FF2B5EF4-FFF2-40B4-BE49-F238E27FC236}">
                <a16:creationId xmlns:a16="http://schemas.microsoft.com/office/drawing/2014/main" id="{EFBD48BF-72E1-40C5-964F-68BFDBDFBAF2}"/>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0" name="Picture 14">
            <a:extLst>
              <a:ext uri="{FF2B5EF4-FFF2-40B4-BE49-F238E27FC236}">
                <a16:creationId xmlns:a16="http://schemas.microsoft.com/office/drawing/2014/main" id="{EF925166-93C7-4B3B-95A1-45B2EB7EB90D}"/>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9" name="Text Placeholder 2">
            <a:extLst>
              <a:ext uri="{FF2B5EF4-FFF2-40B4-BE49-F238E27FC236}">
                <a16:creationId xmlns:a16="http://schemas.microsoft.com/office/drawing/2014/main" id="{FAFF3440-E95D-4010-A239-D7EA7637F351}"/>
              </a:ext>
            </a:extLst>
          </p:cNvPr>
          <p:cNvSpPr>
            <a:spLocks noGrp="1"/>
          </p:cNvSpPr>
          <p:nvPr>
            <p:ph type="body" sz="quarter" idx="15" hasCustomPrompt="1"/>
          </p:nvPr>
        </p:nvSpPr>
        <p:spPr>
          <a:xfrm>
            <a:off x="274320" y="1280160"/>
            <a:ext cx="41148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18872">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74320" indent="-155448">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402336" indent="-118872">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Tree>
    <p:extLst>
      <p:ext uri="{BB962C8B-B14F-4D97-AF65-F5344CB8AC3E}">
        <p14:creationId xmlns:p14="http://schemas.microsoft.com/office/powerpoint/2010/main" val="3321211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Content 2 Charts (print)">
    <p:spTree>
      <p:nvGrpSpPr>
        <p:cNvPr id="1" name=""/>
        <p:cNvGrpSpPr/>
        <p:nvPr/>
      </p:nvGrpSpPr>
      <p:grpSpPr>
        <a:xfrm>
          <a:off x="0" y="0"/>
          <a:ext cx="0" cy="0"/>
          <a:chOff x="0" y="0"/>
          <a:chExt cx="0" cy="0"/>
        </a:xfrm>
      </p:grpSpPr>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5"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5" name="Chart Placeholder 34"/>
          <p:cNvSpPr>
            <a:spLocks noGrp="1"/>
          </p:cNvSpPr>
          <p:nvPr>
            <p:ph type="chart" sz="quarter" idx="20"/>
          </p:nvPr>
        </p:nvSpPr>
        <p:spPr>
          <a:xfrm>
            <a:off x="6209605" y="4023360"/>
            <a:ext cx="2660073" cy="1613647"/>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19" name="Text Placeholder 20"/>
          <p:cNvSpPr>
            <a:spLocks noGrp="1"/>
          </p:cNvSpPr>
          <p:nvPr>
            <p:ph type="body" sz="quarter" idx="27" hasCustomPrompt="1"/>
          </p:nvPr>
        </p:nvSpPr>
        <p:spPr>
          <a:xfrm>
            <a:off x="6209605" y="3548842"/>
            <a:ext cx="2660073"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None/>
              <a:defRPr sz="1000"/>
            </a:lvl2pPr>
          </a:lstStyle>
          <a:p>
            <a:pPr lvl="0"/>
            <a:r>
              <a:rPr lang="en-US" dirty="0"/>
              <a:t>Chart/Table Head</a:t>
            </a:r>
          </a:p>
          <a:p>
            <a:pPr lvl="1"/>
            <a:r>
              <a:rPr lang="en-US" dirty="0"/>
              <a:t>Date</a:t>
            </a:r>
          </a:p>
        </p:txBody>
      </p:sp>
      <p:sp>
        <p:nvSpPr>
          <p:cNvPr id="12" name="Chart Placeholder 34"/>
          <p:cNvSpPr>
            <a:spLocks noGrp="1"/>
          </p:cNvSpPr>
          <p:nvPr>
            <p:ph type="chart" sz="quarter" idx="17"/>
          </p:nvPr>
        </p:nvSpPr>
        <p:spPr>
          <a:xfrm>
            <a:off x="6209605" y="1764792"/>
            <a:ext cx="2660073" cy="1613647"/>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10" name="Text Placeholder 20"/>
          <p:cNvSpPr>
            <a:spLocks noGrp="1"/>
          </p:cNvSpPr>
          <p:nvPr>
            <p:ph type="body" sz="quarter" idx="10" hasCustomPrompt="1"/>
          </p:nvPr>
        </p:nvSpPr>
        <p:spPr>
          <a:xfrm>
            <a:off x="6209605" y="1280160"/>
            <a:ext cx="2660073"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None/>
              <a:defRPr sz="1000"/>
            </a:lvl2pPr>
          </a:lstStyle>
          <a:p>
            <a:pPr lvl="0"/>
            <a:r>
              <a:rPr lang="en-US" dirty="0"/>
              <a:t>Chart/Table Head</a:t>
            </a:r>
          </a:p>
          <a:p>
            <a:pPr lvl="1"/>
            <a:r>
              <a:rPr lang="en-US" dirty="0"/>
              <a:t>Date</a:t>
            </a:r>
          </a:p>
        </p:txBody>
      </p:sp>
      <p:sp>
        <p:nvSpPr>
          <p:cNvPr id="26" name="Text Placeholder 3">
            <a:extLst>
              <a:ext uri="{FF2B5EF4-FFF2-40B4-BE49-F238E27FC236}">
                <a16:creationId xmlns:a16="http://schemas.microsoft.com/office/drawing/2014/main" id="{E0BB8034-6CC8-4E29-8BA4-4E03CFB7D4D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4" name="Picture 14">
            <a:extLst>
              <a:ext uri="{FF2B5EF4-FFF2-40B4-BE49-F238E27FC236}">
                <a16:creationId xmlns:a16="http://schemas.microsoft.com/office/drawing/2014/main" id="{0C74D1FD-DD4B-4FEE-8B8C-2573FFD213FE}"/>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1" name="Text Placeholder 2">
            <a:extLst>
              <a:ext uri="{FF2B5EF4-FFF2-40B4-BE49-F238E27FC236}">
                <a16:creationId xmlns:a16="http://schemas.microsoft.com/office/drawing/2014/main" id="{CAB5B772-A247-4274-BB21-34E253D7B097}"/>
              </a:ext>
            </a:extLst>
          </p:cNvPr>
          <p:cNvSpPr>
            <a:spLocks noGrp="1"/>
          </p:cNvSpPr>
          <p:nvPr>
            <p:ph type="body" sz="quarter" idx="15" hasCustomPrompt="1"/>
          </p:nvPr>
        </p:nvSpPr>
        <p:spPr>
          <a:xfrm>
            <a:off x="274320" y="1280160"/>
            <a:ext cx="5614416"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18872">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74320" indent="-155448">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402336" indent="-118872">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Tree>
    <p:extLst>
      <p:ext uri="{BB962C8B-B14F-4D97-AF65-F5344CB8AC3E}">
        <p14:creationId xmlns:p14="http://schemas.microsoft.com/office/powerpoint/2010/main" val="629417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Chart, 1 Table (print)">
    <p:spTree>
      <p:nvGrpSpPr>
        <p:cNvPr id="1" name=""/>
        <p:cNvGrpSpPr/>
        <p:nvPr/>
      </p:nvGrpSpPr>
      <p:grpSpPr>
        <a:xfrm>
          <a:off x="0" y="0"/>
          <a:ext cx="0" cy="0"/>
          <a:chOff x="0" y="0"/>
          <a:chExt cx="0" cy="0"/>
        </a:xfrm>
      </p:grpSpPr>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0"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3" name="Table Placeholder 2"/>
          <p:cNvSpPr>
            <a:spLocks noGrp="1"/>
          </p:cNvSpPr>
          <p:nvPr>
            <p:ph type="tbl" sz="quarter" idx="27"/>
          </p:nvPr>
        </p:nvSpPr>
        <p:spPr>
          <a:xfrm>
            <a:off x="4754880" y="1766345"/>
            <a:ext cx="4114800" cy="3840480"/>
          </a:xfrm>
          <a:prstGeom prst="rect">
            <a:avLst/>
          </a:prstGeom>
        </p:spPr>
        <p:txBody>
          <a:bodyPr lIns="0" tIns="0" rIns="0" bIns="0"/>
          <a:lstStyle>
            <a:lvl1pPr marL="0" indent="0">
              <a:buNone/>
              <a:defRPr sz="1050"/>
            </a:lvl1pPr>
          </a:lstStyle>
          <a:p>
            <a:r>
              <a:rPr lang="en-US"/>
              <a:t>Click icon to add table</a:t>
            </a:r>
            <a:endParaRPr lang="en-US" dirty="0"/>
          </a:p>
        </p:txBody>
      </p:sp>
      <p:sp>
        <p:nvSpPr>
          <p:cNvPr id="10" name="Chart Placeholder 34"/>
          <p:cNvSpPr>
            <a:spLocks noGrp="1"/>
          </p:cNvSpPr>
          <p:nvPr>
            <p:ph type="chart" sz="quarter" idx="15"/>
          </p:nvPr>
        </p:nvSpPr>
        <p:spPr>
          <a:xfrm>
            <a:off x="274320" y="1766345"/>
            <a:ext cx="4114800" cy="3840480"/>
          </a:xfrm>
          <a:prstGeom prst="rect">
            <a:avLst/>
          </a:prstGeom>
        </p:spPr>
        <p:txBody>
          <a:bodyPr lIns="0" tIns="0" rIns="0" bIns="0" rtlCol="0"/>
          <a:lstStyle>
            <a:lvl1pPr marL="0" indent="0">
              <a:buNone/>
              <a:defRPr sz="105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8" name="Text Placeholder 20"/>
          <p:cNvSpPr>
            <a:spLocks noGrp="1"/>
          </p:cNvSpPr>
          <p:nvPr>
            <p:ph type="body" sz="quarter" idx="10" hasCustomPrompt="1"/>
          </p:nvPr>
        </p:nvSpPr>
        <p:spPr>
          <a:xfrm>
            <a:off x="274320" y="1280160"/>
            <a:ext cx="859536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9" name="Text Placeholder 3">
            <a:extLst>
              <a:ext uri="{FF2B5EF4-FFF2-40B4-BE49-F238E27FC236}">
                <a16:creationId xmlns:a16="http://schemas.microsoft.com/office/drawing/2014/main" id="{B921B8A8-39DB-4557-A43E-A630EB98FC3D}"/>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8" name="Picture 14">
            <a:extLst>
              <a:ext uri="{FF2B5EF4-FFF2-40B4-BE49-F238E27FC236}">
                <a16:creationId xmlns:a16="http://schemas.microsoft.com/office/drawing/2014/main" id="{674A68B8-3E4C-4BC5-8CC9-D4E5BFB0590B}"/>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83524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H Content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7"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Content Placeholder 2"/>
          <p:cNvSpPr>
            <a:spLocks noGrp="1"/>
          </p:cNvSpPr>
          <p:nvPr>
            <p:ph sz="quarter" idx="28" hasCustomPrompt="1"/>
          </p:nvPr>
        </p:nvSpPr>
        <p:spPr>
          <a:xfrm>
            <a:off x="274320" y="3679467"/>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1" name="Content Placeholder 2"/>
          <p:cNvSpPr>
            <a:spLocks noGrp="1"/>
          </p:cNvSpPr>
          <p:nvPr>
            <p:ph sz="quarter" idx="27" hasCustomPrompt="1"/>
          </p:nvPr>
        </p:nvSpPr>
        <p:spPr>
          <a:xfrm>
            <a:off x="274320" y="128016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4" name="Text Placeholder 3">
            <a:extLst>
              <a:ext uri="{FF2B5EF4-FFF2-40B4-BE49-F238E27FC236}">
                <a16:creationId xmlns:a16="http://schemas.microsoft.com/office/drawing/2014/main" id="{2454213A-24EA-4F16-ADAF-501B922E64B2}"/>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4">
            <a:extLst>
              <a:ext uri="{FF2B5EF4-FFF2-40B4-BE49-F238E27FC236}">
                <a16:creationId xmlns:a16="http://schemas.microsoft.com/office/drawing/2014/main" id="{F23C3903-F505-4F0C-AC92-FF288E0FDD68}"/>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821545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H :: Titles only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5"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4" name="Text Placeholder 20"/>
          <p:cNvSpPr>
            <a:spLocks noGrp="1"/>
          </p:cNvSpPr>
          <p:nvPr>
            <p:ph type="body" sz="quarter" idx="27" hasCustomPrompt="1"/>
          </p:nvPr>
        </p:nvSpPr>
        <p:spPr>
          <a:xfrm>
            <a:off x="274320" y="3751954"/>
            <a:ext cx="8595360" cy="36576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3" name="Text Placeholder 20"/>
          <p:cNvSpPr>
            <a:spLocks noGrp="1"/>
          </p:cNvSpPr>
          <p:nvPr>
            <p:ph type="body" sz="quarter" idx="10" hasCustomPrompt="1"/>
          </p:nvPr>
        </p:nvSpPr>
        <p:spPr>
          <a:xfrm>
            <a:off x="274320" y="1280160"/>
            <a:ext cx="8595360" cy="36576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7" name="Text Placeholder 3">
            <a:extLst>
              <a:ext uri="{FF2B5EF4-FFF2-40B4-BE49-F238E27FC236}">
                <a16:creationId xmlns:a16="http://schemas.microsoft.com/office/drawing/2014/main" id="{076A5EB8-8AF1-4245-BD78-D0CC48487A5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4">
            <a:extLst>
              <a:ext uri="{FF2B5EF4-FFF2-40B4-BE49-F238E27FC236}">
                <a16:creationId xmlns:a16="http://schemas.microsoft.com/office/drawing/2014/main" id="{1103089E-40FC-42EC-9A8A-B9707D2099D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687622328"/>
      </p:ext>
    </p:extLst>
  </p:cSld>
  <p:clrMapOvr>
    <a:masterClrMapping/>
  </p:clrMapOvr>
  <p:extLst>
    <p:ext uri="{DCECCB84-F9BA-43D5-87BE-67443E8EF086}">
      <p15:sldGuideLst xmlns:p15="http://schemas.microsoft.com/office/powerpoint/2012/main">
        <p15:guide id="1" orient="horz" pos="235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H Content (projected)">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Content Placeholder 2"/>
          <p:cNvSpPr>
            <a:spLocks noGrp="1"/>
          </p:cNvSpPr>
          <p:nvPr>
            <p:ph sz="quarter" idx="29" hasCustomPrompt="1"/>
          </p:nvPr>
        </p:nvSpPr>
        <p:spPr>
          <a:xfrm>
            <a:off x="274320" y="4430865"/>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69863">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1" name="Content Placeholder 2"/>
          <p:cNvSpPr>
            <a:spLocks noGrp="1"/>
          </p:cNvSpPr>
          <p:nvPr>
            <p:ph sz="quarter" idx="28" hasCustomPrompt="1"/>
          </p:nvPr>
        </p:nvSpPr>
        <p:spPr>
          <a:xfrm>
            <a:off x="274320" y="2876385"/>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8" name="Content Placeholder 2"/>
          <p:cNvSpPr>
            <a:spLocks noGrp="1"/>
          </p:cNvSpPr>
          <p:nvPr>
            <p:ph sz="quarter" idx="27" hasCustomPrompt="1"/>
          </p:nvPr>
        </p:nvSpPr>
        <p:spPr>
          <a:xfrm>
            <a:off x="274320" y="1280160"/>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563" indent="-182563">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5" name="Text Placeholder 3">
            <a:extLst>
              <a:ext uri="{FF2B5EF4-FFF2-40B4-BE49-F238E27FC236}">
                <a16:creationId xmlns:a16="http://schemas.microsoft.com/office/drawing/2014/main" id="{D6C85AB3-0983-4C0E-895B-8AB42B00EB1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4">
            <a:extLst>
              <a:ext uri="{FF2B5EF4-FFF2-40B4-BE49-F238E27FC236}">
                <a16:creationId xmlns:a16="http://schemas.microsoft.com/office/drawing/2014/main" id="{A27F526D-F593-4CDF-90BE-4D63111ECD35}"/>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5623834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V Content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7"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1" name="Content Placeholder 2"/>
          <p:cNvSpPr>
            <a:spLocks noGrp="1"/>
          </p:cNvSpPr>
          <p:nvPr>
            <p:ph sz="quarter" idx="28" hasCustomPrompt="1"/>
          </p:nvPr>
        </p:nvSpPr>
        <p:spPr>
          <a:xfrm>
            <a:off x="475488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7" name="Content Placeholder 2"/>
          <p:cNvSpPr>
            <a:spLocks noGrp="1"/>
          </p:cNvSpPr>
          <p:nvPr>
            <p:ph sz="quarter" idx="27" hasCustomPrompt="1"/>
          </p:nvPr>
        </p:nvSpPr>
        <p:spPr>
          <a:xfrm>
            <a:off x="27432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4" name="Text Placeholder 3">
            <a:extLst>
              <a:ext uri="{FF2B5EF4-FFF2-40B4-BE49-F238E27FC236}">
                <a16:creationId xmlns:a16="http://schemas.microsoft.com/office/drawing/2014/main" id="{D0635D4C-21BF-4D17-AC20-85A910EADD6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4">
            <a:extLst>
              <a:ext uri="{FF2B5EF4-FFF2-40B4-BE49-F238E27FC236}">
                <a16:creationId xmlns:a16="http://schemas.microsoft.com/office/drawing/2014/main" id="{D84D2D28-9E38-4EFF-A9AA-1CE448C6D8C3}"/>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138407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V Content :: Right with Titles (projected)">
    <p:spTree>
      <p:nvGrpSpPr>
        <p:cNvPr id="1" name=""/>
        <p:cNvGrpSpPr/>
        <p:nvPr/>
      </p:nvGrpSpPr>
      <p:grpSpPr>
        <a:xfrm>
          <a:off x="0" y="0"/>
          <a:ext cx="0" cy="0"/>
          <a:chOff x="0" y="0"/>
          <a:chExt cx="0" cy="0"/>
        </a:xfrm>
      </p:grpSpPr>
      <p:sp>
        <p:nvSpPr>
          <p:cNvPr id="17"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9" name="Content Placeholder 2"/>
          <p:cNvSpPr>
            <a:spLocks noGrp="1"/>
          </p:cNvSpPr>
          <p:nvPr>
            <p:ph sz="quarter" idx="28" hasCustomPrompt="1"/>
          </p:nvPr>
        </p:nvSpPr>
        <p:spPr>
          <a:xfrm>
            <a:off x="4754880" y="1830789"/>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4" name="Text Placeholder 20"/>
          <p:cNvSpPr>
            <a:spLocks noGrp="1"/>
          </p:cNvSpPr>
          <p:nvPr>
            <p:ph type="body" sz="quarter" idx="10"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6" name="Content Placeholder 2"/>
          <p:cNvSpPr>
            <a:spLocks noGrp="1"/>
          </p:cNvSpPr>
          <p:nvPr>
            <p:ph sz="quarter" idx="27" hasCustomPrompt="1"/>
          </p:nvPr>
        </p:nvSpPr>
        <p:spPr>
          <a:xfrm>
            <a:off x="27432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Text Placeholder 3">
            <a:extLst>
              <a:ext uri="{FF2B5EF4-FFF2-40B4-BE49-F238E27FC236}">
                <a16:creationId xmlns:a16="http://schemas.microsoft.com/office/drawing/2014/main" id="{C5968494-055D-4F47-92AA-DB82B1900364}"/>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4">
            <a:extLst>
              <a:ext uri="{FF2B5EF4-FFF2-40B4-BE49-F238E27FC236}">
                <a16:creationId xmlns:a16="http://schemas.microsoft.com/office/drawing/2014/main" id="{4D64F470-9332-4B0C-9F11-68E286EA5871}"/>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542551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White cover (print) EXTERNAL">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F5667C1-DCFC-41C7-A544-9CF75251B418}"/>
              </a:ext>
            </a:extLst>
          </p:cNvPr>
          <p:cNvSpPr>
            <a:spLocks noGrp="1"/>
          </p:cNvSpPr>
          <p:nvPr>
            <p:ph type="body" sz="quarter" idx="32" hasCustomPrompt="1"/>
          </p:nvPr>
        </p:nvSpPr>
        <p:spPr>
          <a:xfrm>
            <a:off x="6733207" y="4595872"/>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13" name="Text Placeholder 2">
            <a:extLst>
              <a:ext uri="{FF2B5EF4-FFF2-40B4-BE49-F238E27FC236}">
                <a16:creationId xmlns:a16="http://schemas.microsoft.com/office/drawing/2014/main" id="{35649485-14EC-4355-9906-8E7ACB06404D}"/>
              </a:ext>
            </a:extLst>
          </p:cNvPr>
          <p:cNvSpPr>
            <a:spLocks noGrp="1"/>
          </p:cNvSpPr>
          <p:nvPr>
            <p:ph type="body" sz="quarter" idx="31" hasCustomPrompt="1"/>
          </p:nvPr>
        </p:nvSpPr>
        <p:spPr>
          <a:xfrm>
            <a:off x="4157179" y="4584935"/>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14" name="Text Placeholder 2">
            <a:extLst>
              <a:ext uri="{FF2B5EF4-FFF2-40B4-BE49-F238E27FC236}">
                <a16:creationId xmlns:a16="http://schemas.microsoft.com/office/drawing/2014/main" id="{89BB371C-6D97-4F46-898F-5357923A926C}"/>
              </a:ext>
            </a:extLst>
          </p:cNvPr>
          <p:cNvSpPr>
            <a:spLocks noGrp="1"/>
          </p:cNvSpPr>
          <p:nvPr>
            <p:ph type="body" sz="quarter" idx="30" hasCustomPrompt="1"/>
          </p:nvPr>
        </p:nvSpPr>
        <p:spPr>
          <a:xfrm>
            <a:off x="1581150" y="4584935"/>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24" name="Text Placeholder 4">
            <a:extLst>
              <a:ext uri="{FF2B5EF4-FFF2-40B4-BE49-F238E27FC236}">
                <a16:creationId xmlns:a16="http://schemas.microsoft.com/office/drawing/2014/main" id="{DA8098D7-745C-4C05-A2BC-D4BCD51BA031}"/>
              </a:ext>
            </a:extLst>
          </p:cNvPr>
          <p:cNvSpPr>
            <a:spLocks noGrp="1"/>
          </p:cNvSpPr>
          <p:nvPr>
            <p:ph type="body" sz="quarter" idx="10"/>
          </p:nvPr>
        </p:nvSpPr>
        <p:spPr>
          <a:xfrm>
            <a:off x="457200" y="1620984"/>
            <a:ext cx="6264109" cy="1824475"/>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p:txBody>
      </p:sp>
      <p:pic>
        <p:nvPicPr>
          <p:cNvPr id="19" name="Picture 18">
            <a:extLst>
              <a:ext uri="{FF2B5EF4-FFF2-40B4-BE49-F238E27FC236}">
                <a16:creationId xmlns:a16="http://schemas.microsoft.com/office/drawing/2014/main" id="{36054E78-672E-4D38-A1F9-83CC542AD309}"/>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sp>
        <p:nvSpPr>
          <p:cNvPr id="20" name="Text Placeholder 10">
            <a:extLst>
              <a:ext uri="{FF2B5EF4-FFF2-40B4-BE49-F238E27FC236}">
                <a16:creationId xmlns:a16="http://schemas.microsoft.com/office/drawing/2014/main" id="{775389DE-C159-4E8C-9BD0-7F1BBC8C0B26}"/>
              </a:ext>
            </a:extLst>
          </p:cNvPr>
          <p:cNvSpPr>
            <a:spLocks noGrp="1"/>
          </p:cNvSpPr>
          <p:nvPr>
            <p:ph type="body" sz="quarter" idx="11" hasCustomPrompt="1"/>
          </p:nvPr>
        </p:nvSpPr>
        <p:spPr>
          <a:xfrm>
            <a:off x="6703763" y="458976"/>
            <a:ext cx="2563193" cy="594360"/>
          </a:xfrm>
          <a:prstGeom prst="rect">
            <a:avLst/>
          </a:prstGeom>
          <a:solidFill>
            <a:schemeClr val="bg1"/>
          </a:solidFill>
          <a:ln w="12700">
            <a:solidFill>
              <a:srgbClr val="6730E3"/>
            </a:solidFill>
          </a:ln>
        </p:spPr>
        <p:txBody>
          <a:bodyPr wrap="square" lIns="182880" tIns="91440" bIns="91440" anchor="t" anchorCtr="0">
            <a:noAutofit/>
          </a:bodyPr>
          <a:lstStyle>
            <a:lvl1pPr marL="0" indent="0">
              <a:spcBef>
                <a:spcPts val="0"/>
              </a:spcBef>
              <a:buNone/>
              <a:defRPr sz="1400" b="1" i="0" baseline="0">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stStyle>
          <a:p>
            <a:pPr lvl="0"/>
            <a:r>
              <a:rPr lang="en-US" dirty="0"/>
              <a:t>Investment Platform</a:t>
            </a:r>
          </a:p>
          <a:p>
            <a:pPr lvl="0"/>
            <a:r>
              <a:rPr lang="en-US" dirty="0"/>
              <a:t>2nd line</a:t>
            </a:r>
          </a:p>
        </p:txBody>
      </p:sp>
      <p:grpSp>
        <p:nvGrpSpPr>
          <p:cNvPr id="21" name="Group 9">
            <a:extLst>
              <a:ext uri="{FF2B5EF4-FFF2-40B4-BE49-F238E27FC236}">
                <a16:creationId xmlns:a16="http://schemas.microsoft.com/office/drawing/2014/main" id="{6DF2503B-D7BB-42F1-A06B-24FAC3824D30}"/>
              </a:ext>
            </a:extLst>
          </p:cNvPr>
          <p:cNvGrpSpPr>
            <a:grpSpLocks/>
          </p:cNvGrpSpPr>
          <p:nvPr userDrawn="1"/>
        </p:nvGrpSpPr>
        <p:grpSpPr bwMode="auto">
          <a:xfrm>
            <a:off x="5797516" y="6530624"/>
            <a:ext cx="3138488" cy="196851"/>
            <a:chOff x="1892" y="3495"/>
            <a:chExt cx="1977" cy="124"/>
          </a:xfrm>
        </p:grpSpPr>
        <p:sp>
          <p:nvSpPr>
            <p:cNvPr id="27" name="Text Box 10">
              <a:extLst>
                <a:ext uri="{FF2B5EF4-FFF2-40B4-BE49-F238E27FC236}">
                  <a16:creationId xmlns:a16="http://schemas.microsoft.com/office/drawing/2014/main" id="{75F42F25-AA78-40FF-AF84-8252613F4133}"/>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dirty="0">
                  <a:solidFill>
                    <a:schemeClr val="tx1"/>
                  </a:solidFill>
                  <a:latin typeface="Arial Narrow" panose="020B0606020202030204" pitchFamily="34" charset="0"/>
                </a:rPr>
                <a:t>Not FDIC Insured</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May Lose Value</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6000" dirty="0">
                  <a:solidFill>
                    <a:schemeClr val="tx1"/>
                  </a:solidFill>
                  <a:latin typeface="Arial Narrow" panose="020B0606020202030204" pitchFamily="34" charset="0"/>
                </a:rPr>
                <a:t> </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No Bank Guarantee</a:t>
              </a:r>
              <a:endParaRPr lang="en-US" altLang="en-US" sz="900" b="1" baseline="-6000" dirty="0">
                <a:solidFill>
                  <a:schemeClr val="tx1"/>
                </a:solidFill>
                <a:latin typeface="Arial Narrow" panose="020B0606020202030204" pitchFamily="34" charset="0"/>
              </a:endParaRPr>
            </a:p>
          </p:txBody>
        </p:sp>
        <p:sp>
          <p:nvSpPr>
            <p:cNvPr id="28" name="Rectangle 11">
              <a:extLst>
                <a:ext uri="{FF2B5EF4-FFF2-40B4-BE49-F238E27FC236}">
                  <a16:creationId xmlns:a16="http://schemas.microsoft.com/office/drawing/2014/main" id="{B1C5B1C6-6AAB-4818-BC97-6554F610FC99}"/>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29" name="Text Placeholder 2">
            <a:extLst>
              <a:ext uri="{FF2B5EF4-FFF2-40B4-BE49-F238E27FC236}">
                <a16:creationId xmlns:a16="http://schemas.microsoft.com/office/drawing/2014/main" id="{238DC94E-AB35-4C3F-9C97-AB972101B203}"/>
              </a:ext>
            </a:extLst>
          </p:cNvPr>
          <p:cNvSpPr>
            <a:spLocks noGrp="1"/>
          </p:cNvSpPr>
          <p:nvPr>
            <p:ph type="body" sz="quarter" idx="29" hasCustomPrompt="1"/>
          </p:nvPr>
        </p:nvSpPr>
        <p:spPr>
          <a:xfrm>
            <a:off x="6733207" y="3672031"/>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30" name="Text Placeholder 2">
            <a:extLst>
              <a:ext uri="{FF2B5EF4-FFF2-40B4-BE49-F238E27FC236}">
                <a16:creationId xmlns:a16="http://schemas.microsoft.com/office/drawing/2014/main" id="{FD0A41E8-12F6-49B0-B228-F59FC62B69F8}"/>
              </a:ext>
            </a:extLst>
          </p:cNvPr>
          <p:cNvSpPr>
            <a:spLocks noGrp="1"/>
          </p:cNvSpPr>
          <p:nvPr>
            <p:ph type="body" sz="quarter" idx="28" hasCustomPrompt="1"/>
          </p:nvPr>
        </p:nvSpPr>
        <p:spPr>
          <a:xfrm>
            <a:off x="4157179" y="3672031"/>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31" name="Text Placeholder 2">
            <a:extLst>
              <a:ext uri="{FF2B5EF4-FFF2-40B4-BE49-F238E27FC236}">
                <a16:creationId xmlns:a16="http://schemas.microsoft.com/office/drawing/2014/main" id="{7EFC2F10-B149-44C1-B2CD-9F32E4EB9188}"/>
              </a:ext>
            </a:extLst>
          </p:cNvPr>
          <p:cNvSpPr>
            <a:spLocks noGrp="1"/>
          </p:cNvSpPr>
          <p:nvPr>
            <p:ph type="body" sz="quarter" idx="27" hasCustomPrompt="1"/>
          </p:nvPr>
        </p:nvSpPr>
        <p:spPr>
          <a:xfrm>
            <a:off x="1581150" y="3672031"/>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1000">
                <a:solidFill>
                  <a:schemeClr val="tx1"/>
                </a:solidFill>
                <a:latin typeface="Century Gothic" panose="020B0502020202020204" pitchFamily="34" charset="0"/>
              </a:defRPr>
            </a:lvl5pPr>
          </a:lstStyle>
          <a:p>
            <a:pPr lvl="0"/>
            <a:r>
              <a:rPr lang="en-US" dirty="0"/>
              <a:t>Name</a:t>
            </a:r>
          </a:p>
          <a:p>
            <a:pPr lvl="1"/>
            <a:r>
              <a:rPr lang="en-US" dirty="0"/>
              <a:t>Second level</a:t>
            </a:r>
          </a:p>
          <a:p>
            <a:pPr lvl="2"/>
            <a:r>
              <a:rPr lang="en-US" dirty="0"/>
              <a:t>Third level</a:t>
            </a:r>
          </a:p>
          <a:p>
            <a:pPr lvl="3"/>
            <a:r>
              <a:rPr lang="en-US" dirty="0"/>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33" name="Text Placeholder 3">
            <a:extLst>
              <a:ext uri="{FF2B5EF4-FFF2-40B4-BE49-F238E27FC236}">
                <a16:creationId xmlns:a16="http://schemas.microsoft.com/office/drawing/2014/main" id="{70D6C1A5-3C25-42E0-9F19-05A7591A9205}"/>
              </a:ext>
            </a:extLst>
          </p:cNvPr>
          <p:cNvSpPr>
            <a:spLocks noGrp="1"/>
          </p:cNvSpPr>
          <p:nvPr>
            <p:ph type="body" sz="quarter" idx="26" hasCustomPrompt="1"/>
          </p:nvPr>
        </p:nvSpPr>
        <p:spPr>
          <a:xfrm>
            <a:off x="274320" y="6109321"/>
            <a:ext cx="640080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pic>
        <p:nvPicPr>
          <p:cNvPr id="34" name="Picture 33">
            <a:extLst>
              <a:ext uri="{FF2B5EF4-FFF2-40B4-BE49-F238E27FC236}">
                <a16:creationId xmlns:a16="http://schemas.microsoft.com/office/drawing/2014/main" id="{66572A78-C996-4B42-9720-04B320C25A51}"/>
              </a:ext>
            </a:extLst>
          </p:cNvPr>
          <p:cNvPicPr>
            <a:picLocks/>
          </p:cNvPicPr>
          <p:nvPr userDrawn="1"/>
        </p:nvPicPr>
        <p:blipFill>
          <a:blip r:embed="rId3"/>
          <a:stretch>
            <a:fillRect/>
          </a:stretch>
        </p:blipFill>
        <p:spPr>
          <a:xfrm>
            <a:off x="273050" y="6354500"/>
            <a:ext cx="8595360" cy="91440"/>
          </a:xfrm>
          <a:prstGeom prst="rect">
            <a:avLst/>
          </a:prstGeom>
        </p:spPr>
      </p:pic>
      <p:sp>
        <p:nvSpPr>
          <p:cNvPr id="18" name="Text Placeholder 36">
            <a:extLst>
              <a:ext uri="{FF2B5EF4-FFF2-40B4-BE49-F238E27FC236}">
                <a16:creationId xmlns:a16="http://schemas.microsoft.com/office/drawing/2014/main" id="{2A1CDC51-62FE-42CE-B7AA-3080A813F797}"/>
              </a:ext>
            </a:extLst>
          </p:cNvPr>
          <p:cNvSpPr>
            <a:spLocks noGrp="1"/>
          </p:cNvSpPr>
          <p:nvPr>
            <p:ph type="body" sz="quarter" idx="33" hasCustomPrompt="1"/>
          </p:nvPr>
        </p:nvSpPr>
        <p:spPr>
          <a:xfrm>
            <a:off x="457200" y="3674129"/>
            <a:ext cx="1005840" cy="212725"/>
          </a:xfrm>
          <a:prstGeom prst="rect">
            <a:avLst/>
          </a:prstGeom>
        </p:spPr>
        <p:txBody>
          <a:bodyPr lIns="0" tIns="0" rIns="0" bIns="0"/>
          <a:lstStyle>
            <a:lvl1pPr marL="0" indent="0">
              <a:buNone/>
              <a:defRPr sz="1000">
                <a:latin typeface="Century Gothic" panose="020B0502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Presented by</a:t>
            </a:r>
          </a:p>
        </p:txBody>
      </p:sp>
      <p:sp>
        <p:nvSpPr>
          <p:cNvPr id="17" name="Text Placeholder 36">
            <a:extLst>
              <a:ext uri="{FF2B5EF4-FFF2-40B4-BE49-F238E27FC236}">
                <a16:creationId xmlns:a16="http://schemas.microsoft.com/office/drawing/2014/main" id="{18BB05A6-6BA0-4178-871F-C3DD1CBFB2B4}"/>
              </a:ext>
            </a:extLst>
          </p:cNvPr>
          <p:cNvSpPr>
            <a:spLocks noGrp="1"/>
          </p:cNvSpPr>
          <p:nvPr>
            <p:ph type="body" sz="quarter" idx="34" hasCustomPrompt="1"/>
          </p:nvPr>
        </p:nvSpPr>
        <p:spPr>
          <a:xfrm>
            <a:off x="6703762" y="1064935"/>
            <a:ext cx="2315445" cy="338554"/>
          </a:xfrm>
          <a:prstGeom prst="rect">
            <a:avLst/>
          </a:prstGeom>
        </p:spPr>
        <p:txBody>
          <a:bodyPr wrap="none" lIns="182880" tIns="182880" rIns="0" bIns="0" anchor="b">
            <a:noAutofit/>
          </a:bodyPr>
          <a:lstStyle>
            <a:lvl1pPr marL="0" indent="0">
              <a:buNone/>
              <a:defRPr sz="1000">
                <a:latin typeface="Century Gothic" panose="020B0502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As of date</a:t>
            </a:r>
          </a:p>
        </p:txBody>
      </p:sp>
    </p:spTree>
    <p:extLst>
      <p:ext uri="{BB962C8B-B14F-4D97-AF65-F5344CB8AC3E}">
        <p14:creationId xmlns:p14="http://schemas.microsoft.com/office/powerpoint/2010/main" val="2233882064"/>
      </p:ext>
    </p:extLst>
  </p:cSld>
  <p:clrMapOvr>
    <a:masterClrMapping/>
  </p:clrMapOvr>
  <p:extLst>
    <p:ext uri="{DCECCB84-F9BA-43D5-87BE-67443E8EF086}">
      <p15:sldGuideLst xmlns:p15="http://schemas.microsoft.com/office/powerpoint/2012/main">
        <p15:guide id="2" pos="5558">
          <p15:clr>
            <a:srgbClr val="FBAE40"/>
          </p15:clr>
        </p15:guide>
        <p15:guide id="3" orient="horz" pos="2335">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V Content :: Left with Titles (projected)">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7" name="Content Placeholder 2"/>
          <p:cNvSpPr>
            <a:spLocks noGrp="1"/>
          </p:cNvSpPr>
          <p:nvPr>
            <p:ph sz="quarter" idx="29" hasCustomPrompt="1"/>
          </p:nvPr>
        </p:nvSpPr>
        <p:spPr>
          <a:xfrm>
            <a:off x="475488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9" name="Content Placeholder 2"/>
          <p:cNvSpPr>
            <a:spLocks noGrp="1"/>
          </p:cNvSpPr>
          <p:nvPr>
            <p:ph sz="quarter" idx="28" hasCustomPrompt="1"/>
          </p:nvPr>
        </p:nvSpPr>
        <p:spPr>
          <a:xfrm>
            <a:off x="27432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4"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9" name="Text Placeholder 3">
            <a:extLst>
              <a:ext uri="{FF2B5EF4-FFF2-40B4-BE49-F238E27FC236}">
                <a16:creationId xmlns:a16="http://schemas.microsoft.com/office/drawing/2014/main" id="{8C865BDF-DD7B-456D-B8CB-A600DAE03D5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4">
            <a:extLst>
              <a:ext uri="{FF2B5EF4-FFF2-40B4-BE49-F238E27FC236}">
                <a16:creationId xmlns:a16="http://schemas.microsoft.com/office/drawing/2014/main" id="{D9F6A9AF-EF31-473B-A9C1-EC42EE08BD4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423984809"/>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ontent :: 2 Right with Titles (projected)">
    <p:spTree>
      <p:nvGrpSpPr>
        <p:cNvPr id="1" name=""/>
        <p:cNvGrpSpPr/>
        <p:nvPr/>
      </p:nvGrpSpPr>
      <p:grpSpPr>
        <a:xfrm>
          <a:off x="0" y="0"/>
          <a:ext cx="0" cy="0"/>
          <a:chOff x="0" y="0"/>
          <a:chExt cx="0" cy="0"/>
        </a:xfrm>
      </p:grpSpPr>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3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2" name="Content Placeholder 2"/>
          <p:cNvSpPr>
            <a:spLocks noGrp="1"/>
          </p:cNvSpPr>
          <p:nvPr>
            <p:ph sz="quarter" idx="33" hasCustomPrompt="1"/>
          </p:nvPr>
        </p:nvSpPr>
        <p:spPr>
          <a:xfrm>
            <a:off x="4754880" y="4205389"/>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7" name="Text Placeholder 20"/>
          <p:cNvSpPr>
            <a:spLocks noGrp="1"/>
          </p:cNvSpPr>
          <p:nvPr>
            <p:ph type="body" sz="quarter" idx="34" hasCustomPrompt="1"/>
          </p:nvPr>
        </p:nvSpPr>
        <p:spPr>
          <a:xfrm>
            <a:off x="4754880"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9" name="Content Placeholder 2"/>
          <p:cNvSpPr>
            <a:spLocks noGrp="1"/>
          </p:cNvSpPr>
          <p:nvPr>
            <p:ph sz="quarter" idx="30"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Text Placeholder 20"/>
          <p:cNvSpPr>
            <a:spLocks noGrp="1"/>
          </p:cNvSpPr>
          <p:nvPr>
            <p:ph type="body" sz="quarter" idx="10"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1" name="Text Placeholder 3">
            <a:extLst>
              <a:ext uri="{FF2B5EF4-FFF2-40B4-BE49-F238E27FC236}">
                <a16:creationId xmlns:a16="http://schemas.microsoft.com/office/drawing/2014/main" id="{6BD8251F-163F-4C88-85AC-004413B5AB64}"/>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5" name="Picture 14">
            <a:extLst>
              <a:ext uri="{FF2B5EF4-FFF2-40B4-BE49-F238E27FC236}">
                <a16:creationId xmlns:a16="http://schemas.microsoft.com/office/drawing/2014/main" id="{C0ECE378-9E08-46FE-A4F1-FD971A331058}"/>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2" name="Content Placeholder 2">
            <a:extLst>
              <a:ext uri="{FF2B5EF4-FFF2-40B4-BE49-F238E27FC236}">
                <a16:creationId xmlns:a16="http://schemas.microsoft.com/office/drawing/2014/main" id="{8E6D0E14-0E65-4C03-A24E-E9C148CC28B5}"/>
              </a:ext>
            </a:extLst>
          </p:cNvPr>
          <p:cNvSpPr>
            <a:spLocks noGrp="1"/>
          </p:cNvSpPr>
          <p:nvPr>
            <p:ph sz="quarter" idx="27" hasCustomPrompt="1"/>
          </p:nvPr>
        </p:nvSpPr>
        <p:spPr>
          <a:xfrm>
            <a:off x="27432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Tree>
    <p:extLst>
      <p:ext uri="{BB962C8B-B14F-4D97-AF65-F5344CB8AC3E}">
        <p14:creationId xmlns:p14="http://schemas.microsoft.com/office/powerpoint/2010/main" val="60719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ontent :: 2 Left with Titles (projected)">
    <p:spTree>
      <p:nvGrpSpPr>
        <p:cNvPr id="1" name=""/>
        <p:cNvGrpSpPr/>
        <p:nvPr/>
      </p:nvGrpSpPr>
      <p:grpSpPr>
        <a:xfrm>
          <a:off x="0" y="0"/>
          <a:ext cx="0" cy="0"/>
          <a:chOff x="0" y="0"/>
          <a:chExt cx="0" cy="0"/>
        </a:xfrm>
      </p:grpSpPr>
      <p:sp>
        <p:nvSpPr>
          <p:cNvPr id="2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3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0" name="Content Placeholder 2"/>
          <p:cNvSpPr>
            <a:spLocks noGrp="1"/>
          </p:cNvSpPr>
          <p:nvPr>
            <p:ph sz="quarter" idx="29" hasCustomPrompt="1"/>
          </p:nvPr>
        </p:nvSpPr>
        <p:spPr>
          <a:xfrm>
            <a:off x="475488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1" name="Content Placeholder 2"/>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7" name="Text Placeholder 20"/>
          <p:cNvSpPr>
            <a:spLocks noGrp="1"/>
          </p:cNvSpPr>
          <p:nvPr>
            <p:ph type="body" sz="quarter" idx="35"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8" name="Content Placeholder 2"/>
          <p:cNvSpPr>
            <a:spLocks noGrp="1"/>
          </p:cNvSpPr>
          <p:nvPr>
            <p:ph sz="quarter" idx="30" hasCustomPrompt="1"/>
          </p:nvPr>
        </p:nvSpPr>
        <p:spPr>
          <a:xfrm>
            <a:off x="27432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2" name="Text Placeholder 3">
            <a:extLst>
              <a:ext uri="{FF2B5EF4-FFF2-40B4-BE49-F238E27FC236}">
                <a16:creationId xmlns:a16="http://schemas.microsoft.com/office/drawing/2014/main" id="{08AB8236-2272-403D-86FD-BB27B9B6FDF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5" name="Picture 14">
            <a:extLst>
              <a:ext uri="{FF2B5EF4-FFF2-40B4-BE49-F238E27FC236}">
                <a16:creationId xmlns:a16="http://schemas.microsoft.com/office/drawing/2014/main" id="{1EDB13A1-5B73-46C3-98C5-410BBDC98678}"/>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7549527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Content with Titles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3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37" name="Content Placeholder 2"/>
          <p:cNvSpPr>
            <a:spLocks noGrp="1"/>
          </p:cNvSpPr>
          <p:nvPr>
            <p:ph sz="quarter" idx="42" hasCustomPrompt="1"/>
          </p:nvPr>
        </p:nvSpPr>
        <p:spPr>
          <a:xfrm>
            <a:off x="4754880" y="4217672"/>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9" name="Text Placeholder 20"/>
          <p:cNvSpPr>
            <a:spLocks noGrp="1"/>
          </p:cNvSpPr>
          <p:nvPr>
            <p:ph type="body" sz="quarter" idx="40" hasCustomPrompt="1"/>
          </p:nvPr>
        </p:nvSpPr>
        <p:spPr>
          <a:xfrm>
            <a:off x="4754880"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8" name="Content Placeholder 2"/>
          <p:cNvSpPr>
            <a:spLocks noGrp="1"/>
          </p:cNvSpPr>
          <p:nvPr>
            <p:ph sz="quarter" idx="41"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0" name="Text Placeholder 20"/>
          <p:cNvSpPr>
            <a:spLocks noGrp="1"/>
          </p:cNvSpPr>
          <p:nvPr>
            <p:ph type="body" sz="quarter" idx="39" hasCustomPrompt="1"/>
          </p:nvPr>
        </p:nvSpPr>
        <p:spPr>
          <a:xfrm>
            <a:off x="4755885" y="1280159"/>
            <a:ext cx="4114800" cy="548640"/>
          </a:xfrm>
          <a:prstGeom prst="rect">
            <a:avLst/>
          </a:prstGeom>
        </p:spPr>
        <p:txBody>
          <a:bodyPr lIns="0" tIns="0" rIns="0" bIns="0" anchor="t" anchorCtr="0">
            <a:spAutoFit/>
          </a:bodyPr>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0" name="Text Placeholder 20"/>
          <p:cNvSpPr>
            <a:spLocks noGrp="1"/>
          </p:cNvSpPr>
          <p:nvPr>
            <p:ph type="body" sz="quarter" idx="38"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9"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1" name="Text Placeholder 3">
            <a:extLst>
              <a:ext uri="{FF2B5EF4-FFF2-40B4-BE49-F238E27FC236}">
                <a16:creationId xmlns:a16="http://schemas.microsoft.com/office/drawing/2014/main" id="{67D93026-8501-4B21-ABF9-62B3ADBB594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8" name="Picture 14">
            <a:extLst>
              <a:ext uri="{FF2B5EF4-FFF2-40B4-BE49-F238E27FC236}">
                <a16:creationId xmlns:a16="http://schemas.microsoft.com/office/drawing/2014/main" id="{0C19C8E4-D408-4002-AE10-2506D45DF871}"/>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4" name="Content Placeholder 2">
            <a:extLst>
              <a:ext uri="{FF2B5EF4-FFF2-40B4-BE49-F238E27FC236}">
                <a16:creationId xmlns:a16="http://schemas.microsoft.com/office/drawing/2014/main" id="{B3181EB2-18C8-49F0-8EFC-A1C616AE23D1}"/>
              </a:ext>
            </a:extLst>
          </p:cNvPr>
          <p:cNvSpPr>
            <a:spLocks noGrp="1"/>
          </p:cNvSpPr>
          <p:nvPr>
            <p:ph sz="quarter" idx="33" hasCustomPrompt="1"/>
          </p:nvPr>
        </p:nvSpPr>
        <p:spPr>
          <a:xfrm>
            <a:off x="274320" y="4220098"/>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5" name="Content Placeholder 2">
            <a:extLst>
              <a:ext uri="{FF2B5EF4-FFF2-40B4-BE49-F238E27FC236}">
                <a16:creationId xmlns:a16="http://schemas.microsoft.com/office/drawing/2014/main" id="{3BFF99F2-AB29-4C23-A562-8612D0BFB11C}"/>
              </a:ext>
            </a:extLst>
          </p:cNvPr>
          <p:cNvSpPr>
            <a:spLocks noGrp="1"/>
          </p:cNvSpPr>
          <p:nvPr>
            <p:ph sz="quarter" idx="30" hasCustomPrompt="1"/>
          </p:nvPr>
        </p:nvSpPr>
        <p:spPr>
          <a:xfrm>
            <a:off x="27432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Tree>
    <p:extLst>
      <p:ext uri="{BB962C8B-B14F-4D97-AF65-F5344CB8AC3E}">
        <p14:creationId xmlns:p14="http://schemas.microsoft.com/office/powerpoint/2010/main" val="1442168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Content :: Top Left No Titles (projected)">
    <p:spTree>
      <p:nvGrpSpPr>
        <p:cNvPr id="1" name=""/>
        <p:cNvGrpSpPr/>
        <p:nvPr/>
      </p:nvGrpSpPr>
      <p:grpSpPr>
        <a:xfrm>
          <a:off x="0" y="0"/>
          <a:ext cx="0" cy="0"/>
          <a:chOff x="0" y="0"/>
          <a:chExt cx="0" cy="0"/>
        </a:xfrm>
      </p:grpSpPr>
      <p:sp>
        <p:nvSpPr>
          <p:cNvPr id="20"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35"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4" name="Text Placeholder 20"/>
          <p:cNvSpPr>
            <a:spLocks noGrp="1"/>
          </p:cNvSpPr>
          <p:nvPr>
            <p:ph type="body" sz="quarter" idx="38" hasCustomPrompt="1"/>
          </p:nvPr>
        </p:nvSpPr>
        <p:spPr>
          <a:xfrm>
            <a:off x="4754880"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3" name="Text Placeholder 20"/>
          <p:cNvSpPr>
            <a:spLocks noGrp="1"/>
          </p:cNvSpPr>
          <p:nvPr>
            <p:ph type="body" sz="quarter" idx="10"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8" name="Text Placeholder 20"/>
          <p:cNvSpPr>
            <a:spLocks noGrp="1"/>
          </p:cNvSpPr>
          <p:nvPr>
            <p:ph type="body" sz="quarter" idx="39"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2" name="Content Placeholder 2"/>
          <p:cNvSpPr>
            <a:spLocks noGrp="1"/>
          </p:cNvSpPr>
          <p:nvPr>
            <p:ph sz="quarter" idx="30" hasCustomPrompt="1"/>
          </p:nvPr>
        </p:nvSpPr>
        <p:spPr>
          <a:xfrm>
            <a:off x="274320" y="1280160"/>
            <a:ext cx="4114800" cy="20116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Text Placeholder 3">
            <a:extLst>
              <a:ext uri="{FF2B5EF4-FFF2-40B4-BE49-F238E27FC236}">
                <a16:creationId xmlns:a16="http://schemas.microsoft.com/office/drawing/2014/main" id="{1FCB4C9D-0806-4380-9EC8-24F39017C7F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7" name="Picture 14">
            <a:extLst>
              <a:ext uri="{FF2B5EF4-FFF2-40B4-BE49-F238E27FC236}">
                <a16:creationId xmlns:a16="http://schemas.microsoft.com/office/drawing/2014/main" id="{9BF97F89-D991-438F-9DF9-DF1A91E81F28}"/>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6" name="Content Placeholder 2">
            <a:extLst>
              <a:ext uri="{FF2B5EF4-FFF2-40B4-BE49-F238E27FC236}">
                <a16:creationId xmlns:a16="http://schemas.microsoft.com/office/drawing/2014/main" id="{0D8B2099-5DB6-4976-8CCF-0E8A8B2D5262}"/>
              </a:ext>
            </a:extLst>
          </p:cNvPr>
          <p:cNvSpPr>
            <a:spLocks noGrp="1"/>
          </p:cNvSpPr>
          <p:nvPr>
            <p:ph sz="quarter" idx="42" hasCustomPrompt="1"/>
          </p:nvPr>
        </p:nvSpPr>
        <p:spPr>
          <a:xfrm>
            <a:off x="4754880" y="42214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9" name="Content Placeholder 2">
            <a:extLst>
              <a:ext uri="{FF2B5EF4-FFF2-40B4-BE49-F238E27FC236}">
                <a16:creationId xmlns:a16="http://schemas.microsoft.com/office/drawing/2014/main" id="{8B1EB24A-9C2A-4DF5-908E-517817CA0733}"/>
              </a:ext>
            </a:extLst>
          </p:cNvPr>
          <p:cNvSpPr>
            <a:spLocks noGrp="1"/>
          </p:cNvSpPr>
          <p:nvPr>
            <p:ph sz="quarter" idx="41"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2" name="Content Placeholder 2">
            <a:extLst>
              <a:ext uri="{FF2B5EF4-FFF2-40B4-BE49-F238E27FC236}">
                <a16:creationId xmlns:a16="http://schemas.microsoft.com/office/drawing/2014/main" id="{3072CD79-8DDE-4FFE-95EF-BA59225A7051}"/>
              </a:ext>
            </a:extLst>
          </p:cNvPr>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Tree>
    <p:extLst>
      <p:ext uri="{BB962C8B-B14F-4D97-AF65-F5344CB8AC3E}">
        <p14:creationId xmlns:p14="http://schemas.microsoft.com/office/powerpoint/2010/main" val="1865856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Content :: Bottom Right No Titles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35"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7" name="Content Placeholder 2"/>
          <p:cNvSpPr>
            <a:spLocks noGrp="1"/>
          </p:cNvSpPr>
          <p:nvPr>
            <p:ph sz="quarter" idx="37" hasCustomPrompt="1"/>
          </p:nvPr>
        </p:nvSpPr>
        <p:spPr>
          <a:xfrm>
            <a:off x="4751198" y="3657600"/>
            <a:ext cx="4114800" cy="20116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8" name="Text Placeholder 20"/>
          <p:cNvSpPr>
            <a:spLocks noGrp="1"/>
          </p:cNvSpPr>
          <p:nvPr>
            <p:ph type="body" sz="quarter" idx="39"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5" name="Text Placeholder 20"/>
          <p:cNvSpPr>
            <a:spLocks noGrp="1"/>
          </p:cNvSpPr>
          <p:nvPr>
            <p:ph type="body" sz="quarter" idx="38"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4"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8" name="Text Placeholder 3">
            <a:extLst>
              <a:ext uri="{FF2B5EF4-FFF2-40B4-BE49-F238E27FC236}">
                <a16:creationId xmlns:a16="http://schemas.microsoft.com/office/drawing/2014/main" id="{E2B42129-D2E4-4E50-BD3F-888616EB6BDC}"/>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7" name="Picture 14">
            <a:extLst>
              <a:ext uri="{FF2B5EF4-FFF2-40B4-BE49-F238E27FC236}">
                <a16:creationId xmlns:a16="http://schemas.microsoft.com/office/drawing/2014/main" id="{EC315582-846D-4E0B-8548-059CD2AEA18F}"/>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6" name="Content Placeholder 2">
            <a:extLst>
              <a:ext uri="{FF2B5EF4-FFF2-40B4-BE49-F238E27FC236}">
                <a16:creationId xmlns:a16="http://schemas.microsoft.com/office/drawing/2014/main" id="{F92D258E-E35A-408A-AD94-FACA43560319}"/>
              </a:ext>
            </a:extLst>
          </p:cNvPr>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9" name="Content Placeholder 2">
            <a:extLst>
              <a:ext uri="{FF2B5EF4-FFF2-40B4-BE49-F238E27FC236}">
                <a16:creationId xmlns:a16="http://schemas.microsoft.com/office/drawing/2014/main" id="{E06C8F8D-0E6B-4A6B-A5A8-2CADE8F41F97}"/>
              </a:ext>
            </a:extLst>
          </p:cNvPr>
          <p:cNvSpPr>
            <a:spLocks noGrp="1"/>
          </p:cNvSpPr>
          <p:nvPr>
            <p:ph sz="quarter" idx="30" hasCustomPrompt="1"/>
          </p:nvPr>
        </p:nvSpPr>
        <p:spPr>
          <a:xfrm>
            <a:off x="27432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0" name="Content Placeholder 2">
            <a:extLst>
              <a:ext uri="{FF2B5EF4-FFF2-40B4-BE49-F238E27FC236}">
                <a16:creationId xmlns:a16="http://schemas.microsoft.com/office/drawing/2014/main" id="{2540BE53-0F7E-4CBF-A7C0-798845C7C3EA}"/>
              </a:ext>
            </a:extLst>
          </p:cNvPr>
          <p:cNvSpPr>
            <a:spLocks noGrp="1"/>
          </p:cNvSpPr>
          <p:nvPr>
            <p:ph sz="quarter" idx="41"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Tree>
    <p:extLst>
      <p:ext uri="{BB962C8B-B14F-4D97-AF65-F5344CB8AC3E}">
        <p14:creationId xmlns:p14="http://schemas.microsoft.com/office/powerpoint/2010/main" val="2639024293"/>
      </p:ext>
    </p:extLst>
  </p:cSld>
  <p:clrMapOvr>
    <a:masterClrMapping/>
  </p:clrMapOvr>
  <p:extLst>
    <p:ext uri="{DCECCB84-F9BA-43D5-87BE-67443E8EF086}">
      <p15:sldGuideLst xmlns:p15="http://schemas.microsoft.com/office/powerpoint/2012/main">
        <p15:guide id="1" orient="horz" pos="208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Content :: Left with No Titles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3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31" name="Content Placeholder 2"/>
          <p:cNvSpPr>
            <a:spLocks noGrp="1"/>
          </p:cNvSpPr>
          <p:nvPr>
            <p:ph sz="quarter" idx="37" hasCustomPrompt="1"/>
          </p:nvPr>
        </p:nvSpPr>
        <p:spPr>
          <a:xfrm>
            <a:off x="612648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048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2" name="Text Placeholder 20"/>
          <p:cNvSpPr>
            <a:spLocks noGrp="1"/>
          </p:cNvSpPr>
          <p:nvPr>
            <p:ph type="body" sz="quarter" idx="41" hasCustomPrompt="1"/>
          </p:nvPr>
        </p:nvSpPr>
        <p:spPr>
          <a:xfrm>
            <a:off x="6127820"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8" name="Content Placeholder 2"/>
          <p:cNvSpPr>
            <a:spLocks noGrp="1"/>
          </p:cNvSpPr>
          <p:nvPr>
            <p:ph sz="quarter" idx="34" hasCustomPrompt="1"/>
          </p:nvPr>
        </p:nvSpPr>
        <p:spPr>
          <a:xfrm>
            <a:off x="612648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1" name="Text Placeholder 20"/>
          <p:cNvSpPr>
            <a:spLocks noGrp="1"/>
          </p:cNvSpPr>
          <p:nvPr>
            <p:ph type="body" sz="quarter" idx="39" hasCustomPrompt="1"/>
          </p:nvPr>
        </p:nvSpPr>
        <p:spPr>
          <a:xfrm>
            <a:off x="6126145" y="1276141"/>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7" name="Content Placeholder 2"/>
          <p:cNvSpPr>
            <a:spLocks noGrp="1"/>
          </p:cNvSpPr>
          <p:nvPr>
            <p:ph sz="quarter" idx="33" hasCustomPrompt="1"/>
          </p:nvPr>
        </p:nvSpPr>
        <p:spPr>
          <a:xfrm>
            <a:off x="320040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333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3" name="Text Placeholder 20"/>
          <p:cNvSpPr>
            <a:spLocks noGrp="1"/>
          </p:cNvSpPr>
          <p:nvPr>
            <p:ph type="body" sz="quarter" idx="40" hasCustomPrompt="1"/>
          </p:nvPr>
        </p:nvSpPr>
        <p:spPr>
          <a:xfrm>
            <a:off x="3202075" y="3653244"/>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7" name="Content Placeholder 2"/>
          <p:cNvSpPr>
            <a:spLocks noGrp="1"/>
          </p:cNvSpPr>
          <p:nvPr>
            <p:ph sz="quarter" idx="30" hasCustomPrompt="1"/>
          </p:nvPr>
        </p:nvSpPr>
        <p:spPr>
          <a:xfrm>
            <a:off x="320040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0" name="Text Placeholder 20"/>
          <p:cNvSpPr>
            <a:spLocks noGrp="1"/>
          </p:cNvSpPr>
          <p:nvPr>
            <p:ph type="body" sz="quarter" idx="10" hasCustomPrompt="1"/>
          </p:nvPr>
        </p:nvSpPr>
        <p:spPr>
          <a:xfrm>
            <a:off x="3200400" y="1280159"/>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8" name="Content Placeholder 2"/>
          <p:cNvSpPr>
            <a:spLocks noGrp="1"/>
          </p:cNvSpPr>
          <p:nvPr>
            <p:ph sz="quarter" idx="38" hasCustomPrompt="1"/>
          </p:nvPr>
        </p:nvSpPr>
        <p:spPr>
          <a:xfrm>
            <a:off x="274320" y="1280160"/>
            <a:ext cx="27432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4" name="Text Placeholder 3">
            <a:extLst>
              <a:ext uri="{FF2B5EF4-FFF2-40B4-BE49-F238E27FC236}">
                <a16:creationId xmlns:a16="http://schemas.microsoft.com/office/drawing/2014/main" id="{FD454F94-2E6C-4C10-AB6A-E1924F892E8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9" name="Picture 14">
            <a:extLst>
              <a:ext uri="{FF2B5EF4-FFF2-40B4-BE49-F238E27FC236}">
                <a16:creationId xmlns:a16="http://schemas.microsoft.com/office/drawing/2014/main" id="{A8103120-26CA-4717-ACF1-1F3ABCDE1670}"/>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8032245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Content :: Right with No Titles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8" name="Content Placeholder 2"/>
          <p:cNvSpPr>
            <a:spLocks noGrp="1"/>
          </p:cNvSpPr>
          <p:nvPr>
            <p:ph sz="quarter" idx="38" hasCustomPrompt="1"/>
          </p:nvPr>
        </p:nvSpPr>
        <p:spPr>
          <a:xfrm>
            <a:off x="6126480" y="1280160"/>
            <a:ext cx="27432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1" name="Text Placeholder 20"/>
          <p:cNvSpPr>
            <a:spLocks noGrp="1"/>
          </p:cNvSpPr>
          <p:nvPr>
            <p:ph type="body" sz="quarter" idx="40" hasCustomPrompt="1"/>
          </p:nvPr>
        </p:nvSpPr>
        <p:spPr>
          <a:xfrm>
            <a:off x="3202075" y="3653244"/>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7" name="Content Placeholder 2"/>
          <p:cNvSpPr>
            <a:spLocks noGrp="1"/>
          </p:cNvSpPr>
          <p:nvPr>
            <p:ph sz="quarter" idx="33" hasCustomPrompt="1"/>
          </p:nvPr>
        </p:nvSpPr>
        <p:spPr>
          <a:xfrm>
            <a:off x="274320" y="4222305"/>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9" name="Text Placeholder 20"/>
          <p:cNvSpPr>
            <a:spLocks noGrp="1"/>
          </p:cNvSpPr>
          <p:nvPr>
            <p:ph type="body" sz="quarter" idx="44" hasCustomPrompt="1"/>
          </p:nvPr>
        </p:nvSpPr>
        <p:spPr>
          <a:xfrm>
            <a:off x="269631"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0" name="Text Placeholder 20"/>
          <p:cNvSpPr>
            <a:spLocks noGrp="1"/>
          </p:cNvSpPr>
          <p:nvPr>
            <p:ph type="body" sz="quarter" idx="10" hasCustomPrompt="1"/>
          </p:nvPr>
        </p:nvSpPr>
        <p:spPr>
          <a:xfrm>
            <a:off x="3200400" y="1280159"/>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7" name="Content Placeholder 2"/>
          <p:cNvSpPr>
            <a:spLocks noGrp="1"/>
          </p:cNvSpPr>
          <p:nvPr>
            <p:ph sz="quarter" idx="30" hasCustomPrompt="1"/>
          </p:nvPr>
        </p:nvSpPr>
        <p:spPr>
          <a:xfrm>
            <a:off x="274320" y="182880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tabLst/>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2" name="Text Placeholder 20"/>
          <p:cNvSpPr>
            <a:spLocks noGrp="1"/>
          </p:cNvSpPr>
          <p:nvPr>
            <p:ph type="body" sz="quarter" idx="43" hasCustomPrompt="1"/>
          </p:nvPr>
        </p:nvSpPr>
        <p:spPr>
          <a:xfrm>
            <a:off x="274320" y="128016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8" name="Text Placeholder 3">
            <a:extLst>
              <a:ext uri="{FF2B5EF4-FFF2-40B4-BE49-F238E27FC236}">
                <a16:creationId xmlns:a16="http://schemas.microsoft.com/office/drawing/2014/main" id="{7EDDF9F0-3308-40FD-842D-2BF2DB257DF9}"/>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9" name="Picture 14">
            <a:extLst>
              <a:ext uri="{FF2B5EF4-FFF2-40B4-BE49-F238E27FC236}">
                <a16:creationId xmlns:a16="http://schemas.microsoft.com/office/drawing/2014/main" id="{8B8A601F-1679-4908-B270-A3EE81333AA9}"/>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23" name="Content Placeholder 2">
            <a:extLst>
              <a:ext uri="{FF2B5EF4-FFF2-40B4-BE49-F238E27FC236}">
                <a16:creationId xmlns:a16="http://schemas.microsoft.com/office/drawing/2014/main" id="{49134583-5C4C-48DC-BA76-045A4A3F0EF8}"/>
              </a:ext>
            </a:extLst>
          </p:cNvPr>
          <p:cNvSpPr>
            <a:spLocks noGrp="1"/>
          </p:cNvSpPr>
          <p:nvPr>
            <p:ph sz="quarter" idx="45" hasCustomPrompt="1"/>
          </p:nvPr>
        </p:nvSpPr>
        <p:spPr>
          <a:xfrm>
            <a:off x="320040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333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5" name="Content Placeholder 2">
            <a:extLst>
              <a:ext uri="{FF2B5EF4-FFF2-40B4-BE49-F238E27FC236}">
                <a16:creationId xmlns:a16="http://schemas.microsoft.com/office/drawing/2014/main" id="{4B467790-42E4-49A2-9F43-0B27B0960A7A}"/>
              </a:ext>
            </a:extLst>
          </p:cNvPr>
          <p:cNvSpPr>
            <a:spLocks noGrp="1"/>
          </p:cNvSpPr>
          <p:nvPr>
            <p:ph sz="quarter" idx="46" hasCustomPrompt="1"/>
          </p:nvPr>
        </p:nvSpPr>
        <p:spPr>
          <a:xfrm>
            <a:off x="320040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Tree>
    <p:extLst>
      <p:ext uri="{BB962C8B-B14F-4D97-AF65-F5344CB8AC3E}">
        <p14:creationId xmlns:p14="http://schemas.microsoft.com/office/powerpoint/2010/main" val="670284105"/>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Content with Titles (projected)">
    <p:spTree>
      <p:nvGrpSpPr>
        <p:cNvPr id="1" name=""/>
        <p:cNvGrpSpPr/>
        <p:nvPr/>
      </p:nvGrpSpPr>
      <p:grpSpPr>
        <a:xfrm>
          <a:off x="0" y="0"/>
          <a:ext cx="0" cy="0"/>
          <a:chOff x="0" y="0"/>
          <a:chExt cx="0" cy="0"/>
        </a:xfrm>
      </p:grpSpPr>
      <p:sp>
        <p:nvSpPr>
          <p:cNvPr id="2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46"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33" name="Text Placeholder 20"/>
          <p:cNvSpPr>
            <a:spLocks noGrp="1"/>
          </p:cNvSpPr>
          <p:nvPr>
            <p:ph type="body" sz="quarter" idx="42" hasCustomPrompt="1"/>
          </p:nvPr>
        </p:nvSpPr>
        <p:spPr>
          <a:xfrm>
            <a:off x="6127820"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9" name="Text Placeholder 20"/>
          <p:cNvSpPr>
            <a:spLocks noGrp="1"/>
          </p:cNvSpPr>
          <p:nvPr>
            <p:ph type="body" sz="quarter" idx="40" hasCustomPrompt="1"/>
          </p:nvPr>
        </p:nvSpPr>
        <p:spPr>
          <a:xfrm>
            <a:off x="3202075" y="3653244"/>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49" name="Text Placeholder 20"/>
          <p:cNvSpPr>
            <a:spLocks noGrp="1"/>
          </p:cNvSpPr>
          <p:nvPr>
            <p:ph type="body" sz="quarter" idx="44" hasCustomPrompt="1"/>
          </p:nvPr>
        </p:nvSpPr>
        <p:spPr>
          <a:xfrm>
            <a:off x="269631"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4" name="Text Placeholder 20"/>
          <p:cNvSpPr>
            <a:spLocks noGrp="1"/>
          </p:cNvSpPr>
          <p:nvPr>
            <p:ph type="body" sz="quarter" idx="39" hasCustomPrompt="1"/>
          </p:nvPr>
        </p:nvSpPr>
        <p:spPr>
          <a:xfrm>
            <a:off x="6126145" y="1276141"/>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3" name="Text Placeholder 20"/>
          <p:cNvSpPr>
            <a:spLocks noGrp="1"/>
          </p:cNvSpPr>
          <p:nvPr>
            <p:ph type="body" sz="quarter" idx="10" hasCustomPrompt="1"/>
          </p:nvPr>
        </p:nvSpPr>
        <p:spPr>
          <a:xfrm>
            <a:off x="3200400" y="1280159"/>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38" name="Text Placeholder 20"/>
          <p:cNvSpPr>
            <a:spLocks noGrp="1"/>
          </p:cNvSpPr>
          <p:nvPr>
            <p:ph type="body" sz="quarter" idx="43" hasCustomPrompt="1"/>
          </p:nvPr>
        </p:nvSpPr>
        <p:spPr>
          <a:xfrm>
            <a:off x="274320" y="128016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5" name="Text Placeholder 3">
            <a:extLst>
              <a:ext uri="{FF2B5EF4-FFF2-40B4-BE49-F238E27FC236}">
                <a16:creationId xmlns:a16="http://schemas.microsoft.com/office/drawing/2014/main" id="{D868BF43-8C87-463D-8476-C60F0B33AF6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2" name="Picture 14">
            <a:extLst>
              <a:ext uri="{FF2B5EF4-FFF2-40B4-BE49-F238E27FC236}">
                <a16:creationId xmlns:a16="http://schemas.microsoft.com/office/drawing/2014/main" id="{AD46125A-27FE-4F61-92AC-E194CFA5254F}"/>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28" name="Content Placeholder 2">
            <a:extLst>
              <a:ext uri="{FF2B5EF4-FFF2-40B4-BE49-F238E27FC236}">
                <a16:creationId xmlns:a16="http://schemas.microsoft.com/office/drawing/2014/main" id="{F851B6D5-FE5E-4E16-8CA5-A437D8CEB719}"/>
              </a:ext>
            </a:extLst>
          </p:cNvPr>
          <p:cNvSpPr>
            <a:spLocks noGrp="1"/>
          </p:cNvSpPr>
          <p:nvPr>
            <p:ph sz="quarter" idx="33" hasCustomPrompt="1"/>
          </p:nvPr>
        </p:nvSpPr>
        <p:spPr>
          <a:xfrm>
            <a:off x="274320" y="4222305"/>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1" name="Content Placeholder 2">
            <a:extLst>
              <a:ext uri="{FF2B5EF4-FFF2-40B4-BE49-F238E27FC236}">
                <a16:creationId xmlns:a16="http://schemas.microsoft.com/office/drawing/2014/main" id="{E5967A5F-3481-4432-847B-98135E07B9CE}"/>
              </a:ext>
            </a:extLst>
          </p:cNvPr>
          <p:cNvSpPr>
            <a:spLocks noGrp="1"/>
          </p:cNvSpPr>
          <p:nvPr>
            <p:ph sz="quarter" idx="30" hasCustomPrompt="1"/>
          </p:nvPr>
        </p:nvSpPr>
        <p:spPr>
          <a:xfrm>
            <a:off x="274320" y="182880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tabLst/>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2" name="Content Placeholder 2">
            <a:extLst>
              <a:ext uri="{FF2B5EF4-FFF2-40B4-BE49-F238E27FC236}">
                <a16:creationId xmlns:a16="http://schemas.microsoft.com/office/drawing/2014/main" id="{9BEC659E-8013-43D5-B4BB-597E5C7CF975}"/>
              </a:ext>
            </a:extLst>
          </p:cNvPr>
          <p:cNvSpPr>
            <a:spLocks noGrp="1"/>
          </p:cNvSpPr>
          <p:nvPr>
            <p:ph sz="quarter" idx="45" hasCustomPrompt="1"/>
          </p:nvPr>
        </p:nvSpPr>
        <p:spPr>
          <a:xfrm>
            <a:off x="320040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333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4" name="Content Placeholder 2">
            <a:extLst>
              <a:ext uri="{FF2B5EF4-FFF2-40B4-BE49-F238E27FC236}">
                <a16:creationId xmlns:a16="http://schemas.microsoft.com/office/drawing/2014/main" id="{99D8126B-761B-4B67-A128-16E6D1412AB8}"/>
              </a:ext>
            </a:extLst>
          </p:cNvPr>
          <p:cNvSpPr>
            <a:spLocks noGrp="1"/>
          </p:cNvSpPr>
          <p:nvPr>
            <p:ph sz="quarter" idx="46" hasCustomPrompt="1"/>
          </p:nvPr>
        </p:nvSpPr>
        <p:spPr>
          <a:xfrm>
            <a:off x="320040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5" name="Content Placeholder 2">
            <a:extLst>
              <a:ext uri="{FF2B5EF4-FFF2-40B4-BE49-F238E27FC236}">
                <a16:creationId xmlns:a16="http://schemas.microsoft.com/office/drawing/2014/main" id="{DEC977DF-2062-4E28-9390-93FD43582C3B}"/>
              </a:ext>
            </a:extLst>
          </p:cNvPr>
          <p:cNvSpPr>
            <a:spLocks noGrp="1"/>
          </p:cNvSpPr>
          <p:nvPr>
            <p:ph sz="quarter" idx="37" hasCustomPrompt="1"/>
          </p:nvPr>
        </p:nvSpPr>
        <p:spPr>
          <a:xfrm>
            <a:off x="612648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048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6" name="Content Placeholder 2">
            <a:extLst>
              <a:ext uri="{FF2B5EF4-FFF2-40B4-BE49-F238E27FC236}">
                <a16:creationId xmlns:a16="http://schemas.microsoft.com/office/drawing/2014/main" id="{BA24FCD6-AC6B-431E-AA50-F3CF3BEA343C}"/>
              </a:ext>
            </a:extLst>
          </p:cNvPr>
          <p:cNvSpPr>
            <a:spLocks noGrp="1"/>
          </p:cNvSpPr>
          <p:nvPr>
            <p:ph sz="quarter" idx="34" hasCustomPrompt="1"/>
          </p:nvPr>
        </p:nvSpPr>
        <p:spPr>
          <a:xfrm>
            <a:off x="612648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Tree>
    <p:extLst>
      <p:ext uri="{BB962C8B-B14F-4D97-AF65-F5344CB8AC3E}">
        <p14:creationId xmlns:p14="http://schemas.microsoft.com/office/powerpoint/2010/main" val="1882776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H Content :: Bottom with Titles (projected)">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1" name="Content Placeholder 2"/>
          <p:cNvSpPr>
            <a:spLocks noGrp="1"/>
          </p:cNvSpPr>
          <p:nvPr>
            <p:ph sz="quarter" idx="28" hasCustomPrompt="1"/>
          </p:nvPr>
        </p:nvSpPr>
        <p:spPr>
          <a:xfrm>
            <a:off x="274320" y="4224528"/>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4" name="Text Placeholder 20"/>
          <p:cNvSpPr>
            <a:spLocks noGrp="1"/>
          </p:cNvSpPr>
          <p:nvPr>
            <p:ph type="body" sz="quarter" idx="44" hasCustomPrompt="1"/>
          </p:nvPr>
        </p:nvSpPr>
        <p:spPr>
          <a:xfrm>
            <a:off x="269631" y="365760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8" name="Content Placeholder 2"/>
          <p:cNvSpPr>
            <a:spLocks noGrp="1"/>
          </p:cNvSpPr>
          <p:nvPr>
            <p:ph sz="quarter" idx="27" hasCustomPrompt="1"/>
          </p:nvPr>
        </p:nvSpPr>
        <p:spPr>
          <a:xfrm>
            <a:off x="274320" y="128016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7" name="Text Placeholder 3">
            <a:extLst>
              <a:ext uri="{FF2B5EF4-FFF2-40B4-BE49-F238E27FC236}">
                <a16:creationId xmlns:a16="http://schemas.microsoft.com/office/drawing/2014/main" id="{1A4AA101-0CB8-45E9-A768-8E437E277859}"/>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4">
            <a:extLst>
              <a:ext uri="{FF2B5EF4-FFF2-40B4-BE49-F238E27FC236}">
                <a16:creationId xmlns:a16="http://schemas.microsoft.com/office/drawing/2014/main" id="{1223F633-737A-48BD-A50D-C677CD2A815E}"/>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74092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hoto cover (projected) INTERN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66A892-37A5-4606-BC7E-8F8F08163475}"/>
              </a:ext>
            </a:extLst>
          </p:cNvPr>
          <p:cNvSpPr>
            <a:spLocks noGrp="1"/>
          </p:cNvSpPr>
          <p:nvPr>
            <p:ph type="pic" sz="quarter" idx="27"/>
          </p:nvPr>
        </p:nvSpPr>
        <p:spPr>
          <a:xfrm>
            <a:off x="5121275" y="0"/>
            <a:ext cx="4022725" cy="5853113"/>
          </a:xfrm>
          <a:prstGeom prst="rect">
            <a:avLst/>
          </a:prstGeom>
          <a:solidFill>
            <a:srgbClr val="E6E6E6"/>
          </a:solidFill>
        </p:spPr>
        <p:txBody>
          <a:bodyPr/>
          <a:lstStyle>
            <a:lvl1pPr marL="0" indent="0">
              <a:buNone/>
              <a:defRPr sz="800"/>
            </a:lvl1pPr>
          </a:lstStyle>
          <a:p>
            <a:r>
              <a:rPr lang="en-US"/>
              <a:t>Click icon to add picture</a:t>
            </a:r>
            <a:endParaRPr lang="en-US" dirty="0"/>
          </a:p>
        </p:txBody>
      </p:sp>
      <p:sp>
        <p:nvSpPr>
          <p:cNvPr id="33" name="Text Placeholder 3">
            <a:extLst>
              <a:ext uri="{FF2B5EF4-FFF2-40B4-BE49-F238E27FC236}">
                <a16:creationId xmlns:a16="http://schemas.microsoft.com/office/drawing/2014/main" id="{218591D7-8D18-4651-8672-75D994E1FCE9}"/>
              </a:ext>
            </a:extLst>
          </p:cNvPr>
          <p:cNvSpPr>
            <a:spLocks noGrp="1"/>
          </p:cNvSpPr>
          <p:nvPr>
            <p:ph type="body" sz="quarter" idx="26" hasCustomPrompt="1"/>
          </p:nvPr>
        </p:nvSpPr>
        <p:spPr>
          <a:xfrm>
            <a:off x="274320" y="6309360"/>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31" name="exstream_shape42">
            <a:extLst>
              <a:ext uri="{FF2B5EF4-FFF2-40B4-BE49-F238E27FC236}">
                <a16:creationId xmlns:a16="http://schemas.microsoft.com/office/drawing/2014/main" id="{A382F83D-CE09-49B7-86C8-12C6717B96DD}"/>
              </a:ext>
            </a:extLst>
          </p:cNvPr>
          <p:cNvSpPr>
            <a:spLocks noChangeArrowheads="1"/>
          </p:cNvSpPr>
          <p:nvPr userDrawn="1"/>
        </p:nvSpPr>
        <p:spPr bwMode="auto">
          <a:xfrm>
            <a:off x="277050" y="6583628"/>
            <a:ext cx="5394960" cy="115416"/>
          </a:xfrm>
          <a:prstGeom prst="rect">
            <a:avLst/>
          </a:prstGeom>
          <a:solidFill>
            <a:schemeClr val="bg1"/>
          </a:solidFill>
        </p:spPr>
        <p:txBody>
          <a:bodyPr wrap="square" lIns="0" tIns="0" rIns="0" bIns="0" anchor="b" anchorCtr="0">
            <a:spAutoFit/>
          </a:bodyPr>
          <a:lstStyle/>
          <a:p>
            <a:pPr lvl="0" indent="0">
              <a:lnSpc>
                <a:spcPts val="900"/>
              </a:lnSpc>
              <a:spcBef>
                <a:spcPts val="0"/>
              </a:spcBef>
              <a:spcAft>
                <a:spcPts val="600"/>
              </a:spcAft>
              <a:buFont typeface="Arial" panose="020B0604020202020204" pitchFamily="34" charset="0"/>
              <a:buNone/>
            </a:pPr>
            <a:r>
              <a:rPr lang="en-US" sz="900" b="1" i="0" dirty="0">
                <a:solidFill>
                  <a:schemeClr val="tx1"/>
                </a:solidFill>
                <a:latin typeface="Arial Narrow" panose="020B0604020202020204" pitchFamily="34" charset="0"/>
                <a:cs typeface="Arial Narrow" panose="020B0604020202020204" pitchFamily="34" charset="0"/>
              </a:rPr>
              <a:t>For Financial Professional Use Only / Not for Distribution to the Public</a:t>
            </a:r>
          </a:p>
        </p:txBody>
      </p:sp>
      <p:pic>
        <p:nvPicPr>
          <p:cNvPr id="15" name="Picture 14">
            <a:extLst>
              <a:ext uri="{FF2B5EF4-FFF2-40B4-BE49-F238E27FC236}">
                <a16:creationId xmlns:a16="http://schemas.microsoft.com/office/drawing/2014/main" id="{2B28CD0C-14EF-4F81-8E0E-2433C67F3DC1}"/>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sp>
        <p:nvSpPr>
          <p:cNvPr id="27" name="TextBox 26">
            <a:extLst>
              <a:ext uri="{FF2B5EF4-FFF2-40B4-BE49-F238E27FC236}">
                <a16:creationId xmlns:a16="http://schemas.microsoft.com/office/drawing/2014/main" id="{A11F0DA4-99FF-442C-93FD-556F9F5D4C4A}"/>
              </a:ext>
            </a:extLst>
          </p:cNvPr>
          <p:cNvSpPr txBox="1"/>
          <p:nvPr/>
        </p:nvSpPr>
        <p:spPr>
          <a:xfrm>
            <a:off x="2993977" y="343991"/>
            <a:ext cx="2052318" cy="746936"/>
          </a:xfrm>
          <a:prstGeom prst="rect">
            <a:avLst/>
          </a:prstGeom>
          <a:noFill/>
        </p:spPr>
        <p:txBody>
          <a:bodyPr wrap="square" lIns="0" tIns="0" rIns="0" bIns="0" rtlCol="0">
            <a:spAutoFit/>
          </a:bodyPr>
          <a:lstStyle/>
          <a:p>
            <a:pPr algn="l">
              <a:lnSpc>
                <a:spcPts val="1500"/>
              </a:lnSpc>
              <a:spcBef>
                <a:spcPts val="0"/>
              </a:spcBef>
              <a:spcAft>
                <a:spcPts val="0"/>
              </a:spcAft>
            </a:pPr>
            <a:r>
              <a:rPr lang="en-US" sz="900" b="0" spc="-20" baseline="0" dirty="0">
                <a:solidFill>
                  <a:srgbClr val="595959"/>
                </a:solidFill>
                <a:latin typeface="Century Gothic" panose="020B0502020202020204" pitchFamily="34" charset="0"/>
              </a:rPr>
              <a:t>Nimble where it matters</a:t>
            </a:r>
          </a:p>
          <a:p>
            <a:pPr marL="0" marR="0" lvl="0" indent="0" algn="l" defTabSz="914400" rtl="0" eaLnBrk="1" fontAlgn="auto" latinLnBrk="0" hangingPunct="1">
              <a:lnSpc>
                <a:spcPts val="1500"/>
              </a:lnSpc>
              <a:spcBef>
                <a:spcPts val="0"/>
              </a:spcBef>
              <a:spcAft>
                <a:spcPts val="0"/>
              </a:spcAft>
              <a:buClrTx/>
              <a:buSzTx/>
              <a:buFontTx/>
              <a:buNone/>
              <a:tabLst/>
              <a:defRPr/>
            </a:pPr>
            <a:r>
              <a:rPr lang="en-US" sz="900" b="0" spc="-20" baseline="0" dirty="0">
                <a:solidFill>
                  <a:srgbClr val="595959"/>
                </a:solidFill>
                <a:latin typeface="Century Gothic" panose="020B0502020202020204" pitchFamily="34" charset="0"/>
              </a:rPr>
              <a:t>Unparalleled in our ability to customize</a:t>
            </a:r>
          </a:p>
          <a:p>
            <a:pPr marL="0" marR="0" lvl="0" indent="0" algn="l" defTabSz="914400" rtl="0" eaLnBrk="1" fontAlgn="auto" latinLnBrk="0" hangingPunct="1">
              <a:lnSpc>
                <a:spcPts val="1500"/>
              </a:lnSpc>
              <a:spcBef>
                <a:spcPts val="0"/>
              </a:spcBef>
              <a:spcAft>
                <a:spcPts val="0"/>
              </a:spcAft>
              <a:buClrTx/>
              <a:buSzTx/>
              <a:buFontTx/>
              <a:buNone/>
              <a:tabLst/>
              <a:defRPr/>
            </a:pPr>
            <a:r>
              <a:rPr lang="en-US" sz="900" b="0" spc="-20" baseline="0" dirty="0">
                <a:solidFill>
                  <a:srgbClr val="595959"/>
                </a:solidFill>
                <a:latin typeface="Century Gothic" panose="020B0502020202020204" pitchFamily="34" charset="0"/>
              </a:rPr>
              <a:t>Guided by long-term value creation</a:t>
            </a:r>
          </a:p>
          <a:p>
            <a:pPr algn="l">
              <a:lnSpc>
                <a:spcPts val="1500"/>
              </a:lnSpc>
            </a:pPr>
            <a:endParaRPr lang="en-US" sz="900" b="0" dirty="0">
              <a:solidFill>
                <a:srgbClr val="595959"/>
              </a:solidFill>
              <a:latin typeface="Century Gothic" panose="020B0502020202020204" pitchFamily="34" charset="0"/>
            </a:endParaRPr>
          </a:p>
        </p:txBody>
      </p:sp>
      <p:cxnSp>
        <p:nvCxnSpPr>
          <p:cNvPr id="17" name="Straight Connector 16">
            <a:extLst>
              <a:ext uri="{FF2B5EF4-FFF2-40B4-BE49-F238E27FC236}">
                <a16:creationId xmlns:a16="http://schemas.microsoft.com/office/drawing/2014/main" id="{0001AFF9-982E-49D1-958C-98AD2C0551C3}"/>
              </a:ext>
            </a:extLst>
          </p:cNvPr>
          <p:cNvCxnSpPr>
            <a:cxnSpLocks/>
          </p:cNvCxnSpPr>
          <p:nvPr userDrawn="1"/>
        </p:nvCxnSpPr>
        <p:spPr>
          <a:xfrm>
            <a:off x="2770420" y="0"/>
            <a:ext cx="0" cy="88531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B8591E0D-78D8-4A66-B2D6-C19DB696EBB7}"/>
              </a:ext>
            </a:extLst>
          </p:cNvPr>
          <p:cNvSpPr>
            <a:spLocks noGrp="1"/>
          </p:cNvSpPr>
          <p:nvPr>
            <p:ph type="body" sz="quarter" idx="10"/>
          </p:nvPr>
        </p:nvSpPr>
        <p:spPr>
          <a:xfrm>
            <a:off x="457200" y="1620984"/>
            <a:ext cx="4346931" cy="2477611"/>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4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a:extLst>
              <a:ext uri="{FF2B5EF4-FFF2-40B4-BE49-F238E27FC236}">
                <a16:creationId xmlns:a16="http://schemas.microsoft.com/office/drawing/2014/main" id="{353649B4-9981-254F-A723-7ABD7B89F559}"/>
              </a:ext>
            </a:extLst>
          </p:cNvPr>
          <p:cNvPicPr>
            <a:picLocks/>
          </p:cNvPicPr>
          <p:nvPr userDrawn="1"/>
        </p:nvPicPr>
        <p:blipFill>
          <a:blip r:embed="rId3"/>
          <a:stretch>
            <a:fillRect/>
          </a:stretch>
        </p:blipFill>
        <p:spPr>
          <a:xfrm>
            <a:off x="0" y="5852160"/>
            <a:ext cx="9144000" cy="91440"/>
          </a:xfrm>
          <a:prstGeom prst="rect">
            <a:avLst/>
          </a:prstGeom>
        </p:spPr>
      </p:pic>
    </p:spTree>
    <p:extLst>
      <p:ext uri="{BB962C8B-B14F-4D97-AF65-F5344CB8AC3E}">
        <p14:creationId xmlns:p14="http://schemas.microsoft.com/office/powerpoint/2010/main" val="2598986365"/>
      </p:ext>
    </p:extLst>
  </p:cSld>
  <p:clrMapOvr>
    <a:masterClrMapping/>
  </p:clrMapOvr>
  <p:extLst>
    <p:ext uri="{DCECCB84-F9BA-43D5-87BE-67443E8EF086}">
      <p15:sldGuideLst xmlns:p15="http://schemas.microsoft.com/office/powerpoint/2012/main">
        <p15:guide id="1" orient="horz" pos="4201">
          <p15:clr>
            <a:srgbClr val="FBAE40"/>
          </p15:clr>
        </p15:guide>
        <p15:guide id="2" pos="288">
          <p15:clr>
            <a:srgbClr val="FBAE40"/>
          </p15:clr>
        </p15:guide>
        <p15:guide id="3" pos="174">
          <p15:clr>
            <a:srgbClr val="FBAE40"/>
          </p15:clr>
        </p15:guide>
        <p15:guide id="4" orient="horz" pos="54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H Content :: Top with Titles (projected)">
    <p:spTree>
      <p:nvGrpSpPr>
        <p:cNvPr id="1" name=""/>
        <p:cNvGrpSpPr/>
        <p:nvPr/>
      </p:nvGrpSpPr>
      <p:grpSpPr>
        <a:xfrm>
          <a:off x="0" y="0"/>
          <a:ext cx="0" cy="0"/>
          <a:chOff x="0" y="0"/>
          <a:chExt cx="0" cy="0"/>
        </a:xfrm>
      </p:grpSpPr>
      <p:sp>
        <p:nvSpPr>
          <p:cNvPr id="17"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5" name="Content Placeholder 2"/>
          <p:cNvSpPr>
            <a:spLocks noGrp="1"/>
          </p:cNvSpPr>
          <p:nvPr>
            <p:ph sz="quarter" idx="30" hasCustomPrompt="1"/>
          </p:nvPr>
        </p:nvSpPr>
        <p:spPr>
          <a:xfrm>
            <a:off x="274320" y="365760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8" name="Content Placeholder 2"/>
          <p:cNvSpPr>
            <a:spLocks noGrp="1"/>
          </p:cNvSpPr>
          <p:nvPr>
            <p:ph sz="quarter" idx="28" hasCustomPrompt="1"/>
          </p:nvPr>
        </p:nvSpPr>
        <p:spPr>
          <a:xfrm>
            <a:off x="274320" y="1828800"/>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4" name="Text Placeholder 20"/>
          <p:cNvSpPr>
            <a:spLocks noGrp="1"/>
          </p:cNvSpPr>
          <p:nvPr>
            <p:ph type="body" sz="quarter" idx="43" hasCustomPrompt="1"/>
          </p:nvPr>
        </p:nvSpPr>
        <p:spPr>
          <a:xfrm>
            <a:off x="274320" y="128016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8" name="Text Placeholder 3">
            <a:extLst>
              <a:ext uri="{FF2B5EF4-FFF2-40B4-BE49-F238E27FC236}">
                <a16:creationId xmlns:a16="http://schemas.microsoft.com/office/drawing/2014/main" id="{A02A3BA1-C87A-45D0-85B4-CE3E221A81E2}"/>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4">
            <a:extLst>
              <a:ext uri="{FF2B5EF4-FFF2-40B4-BE49-F238E27FC236}">
                <a16:creationId xmlns:a16="http://schemas.microsoft.com/office/drawing/2014/main" id="{D7807941-59B0-4672-AB53-94658B33C7DB}"/>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1316867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H Content with Titles (projected)">
    <p:spTree>
      <p:nvGrpSpPr>
        <p:cNvPr id="1" name=""/>
        <p:cNvGrpSpPr/>
        <p:nvPr/>
      </p:nvGrpSpPr>
      <p:grpSpPr>
        <a:xfrm>
          <a:off x="0" y="0"/>
          <a:ext cx="0" cy="0"/>
          <a:chOff x="0" y="0"/>
          <a:chExt cx="0" cy="0"/>
        </a:xfrm>
      </p:grpSpPr>
      <p:sp>
        <p:nvSpPr>
          <p:cNvPr id="19"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1"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8" name="Text Placeholder 20"/>
          <p:cNvSpPr>
            <a:spLocks noGrp="1"/>
          </p:cNvSpPr>
          <p:nvPr>
            <p:ph type="body" sz="quarter" idx="44" hasCustomPrompt="1"/>
          </p:nvPr>
        </p:nvSpPr>
        <p:spPr>
          <a:xfrm>
            <a:off x="269631" y="365760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7" name="Text Placeholder 20"/>
          <p:cNvSpPr>
            <a:spLocks noGrp="1"/>
          </p:cNvSpPr>
          <p:nvPr>
            <p:ph type="body" sz="quarter" idx="43" hasCustomPrompt="1"/>
          </p:nvPr>
        </p:nvSpPr>
        <p:spPr>
          <a:xfrm>
            <a:off x="274320" y="128016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5" name="Text Placeholder 3">
            <a:extLst>
              <a:ext uri="{FF2B5EF4-FFF2-40B4-BE49-F238E27FC236}">
                <a16:creationId xmlns:a16="http://schemas.microsoft.com/office/drawing/2014/main" id="{335F463F-8ABC-4801-BFBE-190A094A510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4" name="Picture 14">
            <a:extLst>
              <a:ext uri="{FF2B5EF4-FFF2-40B4-BE49-F238E27FC236}">
                <a16:creationId xmlns:a16="http://schemas.microsoft.com/office/drawing/2014/main" id="{731535F8-E538-4371-B74F-5CFD5D114D9F}"/>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2" name="Content Placeholder 2">
            <a:extLst>
              <a:ext uri="{FF2B5EF4-FFF2-40B4-BE49-F238E27FC236}">
                <a16:creationId xmlns:a16="http://schemas.microsoft.com/office/drawing/2014/main" id="{3176A63B-80CA-4397-80F8-A102FC80019A}"/>
              </a:ext>
            </a:extLst>
          </p:cNvPr>
          <p:cNvSpPr>
            <a:spLocks noGrp="1"/>
          </p:cNvSpPr>
          <p:nvPr>
            <p:ph sz="quarter" idx="28" hasCustomPrompt="1"/>
          </p:nvPr>
        </p:nvSpPr>
        <p:spPr>
          <a:xfrm>
            <a:off x="274320" y="1828800"/>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3" name="Content Placeholder 2">
            <a:extLst>
              <a:ext uri="{FF2B5EF4-FFF2-40B4-BE49-F238E27FC236}">
                <a16:creationId xmlns:a16="http://schemas.microsoft.com/office/drawing/2014/main" id="{9F46E4F9-FDBB-4A6C-9B60-13A75A329454}"/>
              </a:ext>
            </a:extLst>
          </p:cNvPr>
          <p:cNvSpPr>
            <a:spLocks noGrp="1"/>
          </p:cNvSpPr>
          <p:nvPr>
            <p:ph sz="quarter" idx="45" hasCustomPrompt="1"/>
          </p:nvPr>
        </p:nvSpPr>
        <p:spPr>
          <a:xfrm>
            <a:off x="274320" y="4224528"/>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Tree>
    <p:extLst>
      <p:ext uri="{BB962C8B-B14F-4D97-AF65-F5344CB8AC3E}">
        <p14:creationId xmlns:p14="http://schemas.microsoft.com/office/powerpoint/2010/main" val="3254161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Table medium (print)">
    <p:spTree>
      <p:nvGrpSpPr>
        <p:cNvPr id="1" name=""/>
        <p:cNvGrpSpPr/>
        <p:nvPr/>
      </p:nvGrpSpPr>
      <p:grpSpPr>
        <a:xfrm>
          <a:off x="0" y="0"/>
          <a:ext cx="0" cy="0"/>
          <a:chOff x="0" y="0"/>
          <a:chExt cx="0" cy="0"/>
        </a:xfrm>
      </p:grpSpPr>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1"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1" name="Table Placeholder 2"/>
          <p:cNvSpPr>
            <a:spLocks noGrp="1"/>
          </p:cNvSpPr>
          <p:nvPr>
            <p:ph type="tbl" sz="quarter" idx="25"/>
          </p:nvPr>
        </p:nvSpPr>
        <p:spPr>
          <a:xfrm>
            <a:off x="4754880" y="1764792"/>
            <a:ext cx="4114800" cy="3976687"/>
          </a:xfrm>
          <a:prstGeom prst="rect">
            <a:avLst/>
          </a:prstGeom>
        </p:spPr>
        <p:txBody>
          <a:bodyPr lIns="0" tIns="0" rIns="0" bIns="0"/>
          <a:lstStyle>
            <a:lvl1pPr marL="0" indent="0">
              <a:buNone/>
              <a:defRPr sz="1000"/>
            </a:lvl1pPr>
          </a:lstStyle>
          <a:p>
            <a:r>
              <a:rPr lang="en-US"/>
              <a:t>Click icon to add table</a:t>
            </a:r>
            <a:endParaRPr lang="en-US" dirty="0"/>
          </a:p>
        </p:txBody>
      </p:sp>
      <p:sp>
        <p:nvSpPr>
          <p:cNvPr id="3" name="Table Placeholder 2"/>
          <p:cNvSpPr>
            <a:spLocks noGrp="1"/>
          </p:cNvSpPr>
          <p:nvPr>
            <p:ph type="tbl" sz="quarter" idx="24"/>
          </p:nvPr>
        </p:nvSpPr>
        <p:spPr>
          <a:xfrm>
            <a:off x="274320" y="1764792"/>
            <a:ext cx="4114800" cy="3976687"/>
          </a:xfrm>
          <a:prstGeom prst="rect">
            <a:avLst/>
          </a:prstGeom>
        </p:spPr>
        <p:txBody>
          <a:bodyPr lIns="0" tIns="0" rIns="0" bIns="0"/>
          <a:lstStyle>
            <a:lvl1pPr marL="0" indent="0">
              <a:buNone/>
              <a:defRPr sz="1000"/>
            </a:lvl1pPr>
          </a:lstStyle>
          <a:p>
            <a:r>
              <a:rPr lang="en-US"/>
              <a:t>Click icon to add table</a:t>
            </a:r>
            <a:endParaRPr lang="en-US" dirty="0"/>
          </a:p>
        </p:txBody>
      </p:sp>
      <p:sp>
        <p:nvSpPr>
          <p:cNvPr id="8" name="Text Placeholder 20"/>
          <p:cNvSpPr>
            <a:spLocks noGrp="1"/>
          </p:cNvSpPr>
          <p:nvPr>
            <p:ph type="body" sz="quarter" idx="10" hasCustomPrompt="1"/>
          </p:nvPr>
        </p:nvSpPr>
        <p:spPr>
          <a:xfrm>
            <a:off x="274320" y="1280160"/>
            <a:ext cx="411480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0" name="Text Placeholder 3">
            <a:extLst>
              <a:ext uri="{FF2B5EF4-FFF2-40B4-BE49-F238E27FC236}">
                <a16:creationId xmlns:a16="http://schemas.microsoft.com/office/drawing/2014/main" id="{5C59167A-C6AC-4381-AC95-307157CA8EAF}"/>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9" name="Picture 14">
            <a:extLst>
              <a:ext uri="{FF2B5EF4-FFF2-40B4-BE49-F238E27FC236}">
                <a16:creationId xmlns:a16="http://schemas.microsoft.com/office/drawing/2014/main" id="{06CEE60A-A59A-4BBD-9E44-7A3ACB87E298}"/>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465018875"/>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Table w/subhead (print)">
    <p:spTree>
      <p:nvGrpSpPr>
        <p:cNvPr id="1" name=""/>
        <p:cNvGrpSpPr/>
        <p:nvPr/>
      </p:nvGrpSpPr>
      <p:grpSpPr>
        <a:xfrm>
          <a:off x="0" y="0"/>
          <a:ext cx="0" cy="0"/>
          <a:chOff x="0" y="0"/>
          <a:chExt cx="0" cy="0"/>
        </a:xfrm>
      </p:grpSpPr>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2"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0" name="Table Placeholder 2"/>
          <p:cNvSpPr>
            <a:spLocks noGrp="1"/>
          </p:cNvSpPr>
          <p:nvPr>
            <p:ph type="tbl" sz="quarter" idx="17"/>
          </p:nvPr>
        </p:nvSpPr>
        <p:spPr>
          <a:xfrm>
            <a:off x="4754880" y="1828800"/>
            <a:ext cx="4114800" cy="2281797"/>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3" name="Table Placeholder 2"/>
          <p:cNvSpPr>
            <a:spLocks noGrp="1"/>
          </p:cNvSpPr>
          <p:nvPr>
            <p:ph type="tbl" sz="quarter" idx="16"/>
          </p:nvPr>
        </p:nvSpPr>
        <p:spPr>
          <a:xfrm>
            <a:off x="274320" y="1828800"/>
            <a:ext cx="4114800" cy="2281797"/>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10" name="Text Placeholder 20"/>
          <p:cNvSpPr>
            <a:spLocks noGrp="1"/>
          </p:cNvSpPr>
          <p:nvPr>
            <p:ph type="body" sz="quarter" idx="19" hasCustomPrompt="1"/>
          </p:nvPr>
        </p:nvSpPr>
        <p:spPr>
          <a:xfrm>
            <a:off x="274320" y="1691640"/>
            <a:ext cx="4114800" cy="135784"/>
          </a:xfrm>
          <a:prstGeom prst="rect">
            <a:avLst/>
          </a:prstGeom>
        </p:spPr>
        <p:txBody>
          <a:bodyPr lIns="0" tIns="0" rIns="0" bIns="0"/>
          <a:lstStyle>
            <a:lvl1pPr marL="0" indent="0">
              <a:lnSpc>
                <a:spcPts val="1059"/>
              </a:lnSpc>
              <a:spcAft>
                <a:spcPts val="0"/>
              </a:spcAft>
              <a:buNone/>
              <a:defRPr sz="1000" b="1" baseline="0">
                <a:solidFill>
                  <a:schemeClr val="tx1"/>
                </a:solidFill>
                <a:latin typeface="Arial" panose="020B0604020202020204" pitchFamily="34" charset="0"/>
                <a:cs typeface="Arial" panose="020B0604020202020204" pitchFamily="34" charset="0"/>
              </a:defRPr>
            </a:lvl1pPr>
          </a:lstStyle>
          <a:p>
            <a:pPr lvl="0"/>
            <a:r>
              <a:rPr lang="en-US" dirty="0"/>
              <a:t>Chart/Table Subhead</a:t>
            </a:r>
          </a:p>
        </p:txBody>
      </p:sp>
      <p:sp>
        <p:nvSpPr>
          <p:cNvPr id="15" name="Text Placeholder 20"/>
          <p:cNvSpPr>
            <a:spLocks noGrp="1"/>
          </p:cNvSpPr>
          <p:nvPr>
            <p:ph type="body" sz="quarter" idx="10" hasCustomPrompt="1"/>
          </p:nvPr>
        </p:nvSpPr>
        <p:spPr>
          <a:xfrm>
            <a:off x="274320" y="12801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21" name="Text Placeholder 3">
            <a:extLst>
              <a:ext uri="{FF2B5EF4-FFF2-40B4-BE49-F238E27FC236}">
                <a16:creationId xmlns:a16="http://schemas.microsoft.com/office/drawing/2014/main" id="{C7FE4125-FFDF-4E94-BA3E-51AFBC41A6C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3" name="Picture 14">
            <a:extLst>
              <a:ext uri="{FF2B5EF4-FFF2-40B4-BE49-F238E27FC236}">
                <a16:creationId xmlns:a16="http://schemas.microsoft.com/office/drawing/2014/main" id="{BE273368-044D-4B74-8E2C-F413C579C5C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710856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 Table (print)">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8" name="Text Placeholder 3">
            <a:extLst>
              <a:ext uri="{FF2B5EF4-FFF2-40B4-BE49-F238E27FC236}">
                <a16:creationId xmlns:a16="http://schemas.microsoft.com/office/drawing/2014/main" id="{6C6AF06F-9340-40AE-9E17-69D89C6BDDC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7" name="Picture 14">
            <a:extLst>
              <a:ext uri="{FF2B5EF4-FFF2-40B4-BE49-F238E27FC236}">
                <a16:creationId xmlns:a16="http://schemas.microsoft.com/office/drawing/2014/main" id="{8B6E9527-9D81-44A5-9CD1-827C8A874AE5}"/>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0" name="Table Placeholder 2">
            <a:extLst>
              <a:ext uri="{FF2B5EF4-FFF2-40B4-BE49-F238E27FC236}">
                <a16:creationId xmlns:a16="http://schemas.microsoft.com/office/drawing/2014/main" id="{54AEBA08-49E2-4327-9AD8-3CEB1F6C99D0}"/>
              </a:ext>
            </a:extLst>
          </p:cNvPr>
          <p:cNvSpPr>
            <a:spLocks noGrp="1"/>
          </p:cNvSpPr>
          <p:nvPr>
            <p:ph type="tbl" sz="quarter" idx="19"/>
          </p:nvPr>
        </p:nvSpPr>
        <p:spPr>
          <a:xfrm>
            <a:off x="274319" y="3954761"/>
            <a:ext cx="2834640" cy="564776"/>
          </a:xfrm>
          <a:prstGeom prst="rect">
            <a:avLst/>
          </a:prstGeom>
        </p:spPr>
        <p:txBody>
          <a:bodyPr lIns="0" tIns="0" rIns="0" bIns="0" rtlCol="0"/>
          <a:lstStyle>
            <a:lvl1pPr marL="0" indent="0">
              <a:buNone/>
              <a:defRPr sz="1000"/>
            </a:lvl1pPr>
          </a:lstStyle>
          <a:p>
            <a:pPr lvl="0"/>
            <a:r>
              <a:rPr lang="en-US" noProof="0"/>
              <a:t>Click icon to add table</a:t>
            </a:r>
          </a:p>
        </p:txBody>
      </p:sp>
      <p:sp>
        <p:nvSpPr>
          <p:cNvPr id="11" name="Table Placeholder 2">
            <a:extLst>
              <a:ext uri="{FF2B5EF4-FFF2-40B4-BE49-F238E27FC236}">
                <a16:creationId xmlns:a16="http://schemas.microsoft.com/office/drawing/2014/main" id="{B119CA5B-4D7B-432B-B01A-04A81FD8847E}"/>
              </a:ext>
            </a:extLst>
          </p:cNvPr>
          <p:cNvSpPr>
            <a:spLocks noGrp="1"/>
          </p:cNvSpPr>
          <p:nvPr>
            <p:ph type="tbl" sz="quarter" idx="18"/>
          </p:nvPr>
        </p:nvSpPr>
        <p:spPr>
          <a:xfrm>
            <a:off x="274319" y="2491481"/>
            <a:ext cx="2834640" cy="564776"/>
          </a:xfrm>
          <a:prstGeom prst="rect">
            <a:avLst/>
          </a:prstGeom>
        </p:spPr>
        <p:txBody>
          <a:bodyPr lIns="0" tIns="0" rIns="0" bIns="0" rtlCol="0"/>
          <a:lstStyle>
            <a:lvl1pPr marL="0" indent="0">
              <a:buNone/>
              <a:defRPr sz="1000"/>
            </a:lvl1pPr>
          </a:lstStyle>
          <a:p>
            <a:pPr lvl="0"/>
            <a:r>
              <a:rPr lang="en-US" noProof="0"/>
              <a:t>Click icon to add table</a:t>
            </a:r>
          </a:p>
        </p:txBody>
      </p:sp>
      <p:sp>
        <p:nvSpPr>
          <p:cNvPr id="12" name="Table Placeholder 2">
            <a:extLst>
              <a:ext uri="{FF2B5EF4-FFF2-40B4-BE49-F238E27FC236}">
                <a16:creationId xmlns:a16="http://schemas.microsoft.com/office/drawing/2014/main" id="{284C0A5A-AB39-4FC5-BF15-5973E0DBBD8F}"/>
              </a:ext>
            </a:extLst>
          </p:cNvPr>
          <p:cNvSpPr>
            <a:spLocks noGrp="1"/>
          </p:cNvSpPr>
          <p:nvPr>
            <p:ph type="tbl" sz="quarter" idx="16"/>
          </p:nvPr>
        </p:nvSpPr>
        <p:spPr>
          <a:xfrm>
            <a:off x="274319" y="1759841"/>
            <a:ext cx="2834640" cy="564776"/>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13" name="Table Placeholder 2">
            <a:extLst>
              <a:ext uri="{FF2B5EF4-FFF2-40B4-BE49-F238E27FC236}">
                <a16:creationId xmlns:a16="http://schemas.microsoft.com/office/drawing/2014/main" id="{40743C40-96E1-4725-A275-8003D39F0697}"/>
              </a:ext>
            </a:extLst>
          </p:cNvPr>
          <p:cNvSpPr>
            <a:spLocks noGrp="1"/>
          </p:cNvSpPr>
          <p:nvPr>
            <p:ph type="tbl" sz="quarter" idx="17"/>
          </p:nvPr>
        </p:nvSpPr>
        <p:spPr>
          <a:xfrm>
            <a:off x="4754880" y="1756147"/>
            <a:ext cx="2834640" cy="968188"/>
          </a:xfrm>
          <a:prstGeom prst="rect">
            <a:avLst/>
          </a:prstGeom>
        </p:spPr>
        <p:txBody>
          <a:bodyPr lIns="0" tIns="0" rIns="0" bIns="0" rtlCol="0"/>
          <a:lstStyle>
            <a:lvl1pPr marL="0" indent="0">
              <a:buNone/>
              <a:defRPr sz="1000"/>
            </a:lvl1pPr>
          </a:lstStyle>
          <a:p>
            <a:pPr lvl="0"/>
            <a:r>
              <a:rPr lang="en-US" noProof="0"/>
              <a:t>Click icon to add table</a:t>
            </a:r>
          </a:p>
        </p:txBody>
      </p:sp>
      <p:sp>
        <p:nvSpPr>
          <p:cNvPr id="14" name="Table Placeholder 2">
            <a:extLst>
              <a:ext uri="{FF2B5EF4-FFF2-40B4-BE49-F238E27FC236}">
                <a16:creationId xmlns:a16="http://schemas.microsoft.com/office/drawing/2014/main" id="{2988C49F-F36B-4A2E-B9B3-EC82ADA65C7F}"/>
              </a:ext>
            </a:extLst>
          </p:cNvPr>
          <p:cNvSpPr>
            <a:spLocks noGrp="1"/>
          </p:cNvSpPr>
          <p:nvPr>
            <p:ph type="tbl" sz="quarter" idx="20"/>
          </p:nvPr>
        </p:nvSpPr>
        <p:spPr>
          <a:xfrm>
            <a:off x="274319" y="3223121"/>
            <a:ext cx="2834640" cy="564776"/>
          </a:xfrm>
          <a:prstGeom prst="rect">
            <a:avLst/>
          </a:prstGeom>
        </p:spPr>
        <p:txBody>
          <a:bodyPr lIns="0" tIns="0" rIns="0" bIns="0" rtlCol="0"/>
          <a:lstStyle>
            <a:lvl1pPr marL="0" indent="0">
              <a:buNone/>
              <a:defRPr sz="1000"/>
            </a:lvl1pPr>
          </a:lstStyle>
          <a:p>
            <a:pPr lvl="0"/>
            <a:r>
              <a:rPr lang="en-US" noProof="0"/>
              <a:t>Click icon to add table</a:t>
            </a:r>
          </a:p>
        </p:txBody>
      </p:sp>
      <p:sp>
        <p:nvSpPr>
          <p:cNvPr id="15" name="Table Placeholder 2">
            <a:extLst>
              <a:ext uri="{FF2B5EF4-FFF2-40B4-BE49-F238E27FC236}">
                <a16:creationId xmlns:a16="http://schemas.microsoft.com/office/drawing/2014/main" id="{29315677-0377-467F-8923-C1E315C5506A}"/>
              </a:ext>
            </a:extLst>
          </p:cNvPr>
          <p:cNvSpPr>
            <a:spLocks noGrp="1"/>
          </p:cNvSpPr>
          <p:nvPr>
            <p:ph type="tbl" sz="quarter" idx="21"/>
          </p:nvPr>
        </p:nvSpPr>
        <p:spPr>
          <a:xfrm>
            <a:off x="4754880" y="3147937"/>
            <a:ext cx="2834640" cy="1371600"/>
          </a:xfrm>
          <a:prstGeom prst="rect">
            <a:avLst/>
          </a:prstGeom>
        </p:spPr>
        <p:txBody>
          <a:bodyPr lIns="0" tIns="0" rIns="0" bIns="0" rtlCol="0"/>
          <a:lstStyle>
            <a:lvl1pPr marL="0" indent="0">
              <a:buNone/>
              <a:defRPr sz="1000"/>
            </a:lvl1pPr>
          </a:lstStyle>
          <a:p>
            <a:pPr lvl="0"/>
            <a:r>
              <a:rPr lang="en-US" noProof="0"/>
              <a:t>Click icon to add table</a:t>
            </a:r>
          </a:p>
        </p:txBody>
      </p:sp>
      <p:sp>
        <p:nvSpPr>
          <p:cNvPr id="17" name="Text Placeholder 20">
            <a:extLst>
              <a:ext uri="{FF2B5EF4-FFF2-40B4-BE49-F238E27FC236}">
                <a16:creationId xmlns:a16="http://schemas.microsoft.com/office/drawing/2014/main" id="{0DFF0FFD-7D82-4087-A0C9-0470AD382D50}"/>
              </a:ext>
            </a:extLst>
          </p:cNvPr>
          <p:cNvSpPr>
            <a:spLocks noGrp="1"/>
          </p:cNvSpPr>
          <p:nvPr>
            <p:ph type="body" sz="quarter" idx="10" hasCustomPrompt="1"/>
          </p:nvPr>
        </p:nvSpPr>
        <p:spPr>
          <a:xfrm>
            <a:off x="274320" y="1280160"/>
            <a:ext cx="411480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Tree>
    <p:extLst>
      <p:ext uri="{BB962C8B-B14F-4D97-AF65-F5344CB8AC3E}">
        <p14:creationId xmlns:p14="http://schemas.microsoft.com/office/powerpoint/2010/main" val="2124231383"/>
      </p:ext>
    </p:extLst>
  </p:cSld>
  <p:clrMapOvr>
    <a:masterClrMapping/>
  </p:clrMapOvr>
  <p:extLst>
    <p:ext uri="{DCECCB84-F9BA-43D5-87BE-67443E8EF086}">
      <p15:sldGuideLst xmlns:p15="http://schemas.microsoft.com/office/powerpoint/2012/main">
        <p15:guide id="1" orient="horz" pos="280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2 Table (print)">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8" name="Text Placeholder 3">
            <a:extLst>
              <a:ext uri="{FF2B5EF4-FFF2-40B4-BE49-F238E27FC236}">
                <a16:creationId xmlns:a16="http://schemas.microsoft.com/office/drawing/2014/main" id="{03B7D464-6BB9-4294-A239-1241F944ACF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7" name="Picture 14">
            <a:extLst>
              <a:ext uri="{FF2B5EF4-FFF2-40B4-BE49-F238E27FC236}">
                <a16:creationId xmlns:a16="http://schemas.microsoft.com/office/drawing/2014/main" id="{66DCACA7-5268-4811-89EB-C98C4C6ADF10}"/>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3" name="Table Placeholder 2">
            <a:extLst>
              <a:ext uri="{FF2B5EF4-FFF2-40B4-BE49-F238E27FC236}">
                <a16:creationId xmlns:a16="http://schemas.microsoft.com/office/drawing/2014/main" id="{519C30FB-5277-4352-8B7C-A1A184735EDC}"/>
              </a:ext>
            </a:extLst>
          </p:cNvPr>
          <p:cNvSpPr>
            <a:spLocks noGrp="1"/>
          </p:cNvSpPr>
          <p:nvPr>
            <p:ph type="tbl" sz="quarter" idx="19"/>
          </p:nvPr>
        </p:nvSpPr>
        <p:spPr>
          <a:xfrm>
            <a:off x="274320" y="3936399"/>
            <a:ext cx="4114800" cy="564776"/>
          </a:xfrm>
          <a:prstGeom prst="rect">
            <a:avLst/>
          </a:prstGeom>
        </p:spPr>
        <p:txBody>
          <a:bodyPr lIns="0" tIns="0" rIns="0" bIns="0" rtlCol="0"/>
          <a:lstStyle>
            <a:lvl1pPr marL="0" indent="0">
              <a:buNone/>
              <a:defRPr sz="1000"/>
            </a:lvl1pPr>
          </a:lstStyle>
          <a:p>
            <a:pPr lvl="0"/>
            <a:r>
              <a:rPr lang="en-US" noProof="0"/>
              <a:t>Click icon to add table</a:t>
            </a:r>
          </a:p>
        </p:txBody>
      </p:sp>
      <p:sp>
        <p:nvSpPr>
          <p:cNvPr id="14" name="Table Placeholder 2">
            <a:extLst>
              <a:ext uri="{FF2B5EF4-FFF2-40B4-BE49-F238E27FC236}">
                <a16:creationId xmlns:a16="http://schemas.microsoft.com/office/drawing/2014/main" id="{3D0E7FE1-2636-406D-A570-4C73B6226F2C}"/>
              </a:ext>
            </a:extLst>
          </p:cNvPr>
          <p:cNvSpPr>
            <a:spLocks noGrp="1"/>
          </p:cNvSpPr>
          <p:nvPr>
            <p:ph type="tbl" sz="quarter" idx="18"/>
          </p:nvPr>
        </p:nvSpPr>
        <p:spPr>
          <a:xfrm>
            <a:off x="274320" y="2474830"/>
            <a:ext cx="4114800" cy="564776"/>
          </a:xfrm>
          <a:prstGeom prst="rect">
            <a:avLst/>
          </a:prstGeom>
        </p:spPr>
        <p:txBody>
          <a:bodyPr lIns="0" tIns="0" rIns="0" bIns="0" rtlCol="0"/>
          <a:lstStyle>
            <a:lvl1pPr marL="0" indent="0">
              <a:buNone/>
              <a:defRPr sz="1000"/>
            </a:lvl1pPr>
          </a:lstStyle>
          <a:p>
            <a:pPr lvl="0"/>
            <a:r>
              <a:rPr lang="en-US" noProof="0"/>
              <a:t>Click icon to add table</a:t>
            </a:r>
          </a:p>
        </p:txBody>
      </p:sp>
      <p:sp>
        <p:nvSpPr>
          <p:cNvPr id="15" name="Table Placeholder 2">
            <a:extLst>
              <a:ext uri="{FF2B5EF4-FFF2-40B4-BE49-F238E27FC236}">
                <a16:creationId xmlns:a16="http://schemas.microsoft.com/office/drawing/2014/main" id="{01E4532F-984E-4D15-8C6B-F70669A935FF}"/>
              </a:ext>
            </a:extLst>
          </p:cNvPr>
          <p:cNvSpPr>
            <a:spLocks noGrp="1"/>
          </p:cNvSpPr>
          <p:nvPr>
            <p:ph type="tbl" sz="quarter" idx="16"/>
          </p:nvPr>
        </p:nvSpPr>
        <p:spPr>
          <a:xfrm>
            <a:off x="274320" y="1743339"/>
            <a:ext cx="4114800" cy="564776"/>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17" name="Table Placeholder 2">
            <a:extLst>
              <a:ext uri="{FF2B5EF4-FFF2-40B4-BE49-F238E27FC236}">
                <a16:creationId xmlns:a16="http://schemas.microsoft.com/office/drawing/2014/main" id="{B5E60AC6-6D1B-490E-B09A-3E648E8F4FF1}"/>
              </a:ext>
            </a:extLst>
          </p:cNvPr>
          <p:cNvSpPr>
            <a:spLocks noGrp="1"/>
          </p:cNvSpPr>
          <p:nvPr>
            <p:ph type="tbl" sz="quarter" idx="17"/>
          </p:nvPr>
        </p:nvSpPr>
        <p:spPr>
          <a:xfrm>
            <a:off x="4754880" y="1744046"/>
            <a:ext cx="4114800" cy="943984"/>
          </a:xfrm>
          <a:prstGeom prst="rect">
            <a:avLst/>
          </a:prstGeom>
        </p:spPr>
        <p:txBody>
          <a:bodyPr lIns="0" tIns="0" rIns="0" bIns="0" rtlCol="0"/>
          <a:lstStyle>
            <a:lvl1pPr marL="0" indent="0">
              <a:buNone/>
              <a:defRPr sz="1000"/>
            </a:lvl1pPr>
          </a:lstStyle>
          <a:p>
            <a:pPr lvl="0"/>
            <a:r>
              <a:rPr lang="en-US" noProof="0"/>
              <a:t>Click icon to add table</a:t>
            </a:r>
          </a:p>
        </p:txBody>
      </p:sp>
      <p:sp>
        <p:nvSpPr>
          <p:cNvPr id="19" name="Table Placeholder 2">
            <a:extLst>
              <a:ext uri="{FF2B5EF4-FFF2-40B4-BE49-F238E27FC236}">
                <a16:creationId xmlns:a16="http://schemas.microsoft.com/office/drawing/2014/main" id="{9391C902-1B54-48A0-9A8D-3448A73065BF}"/>
              </a:ext>
            </a:extLst>
          </p:cNvPr>
          <p:cNvSpPr>
            <a:spLocks noGrp="1"/>
          </p:cNvSpPr>
          <p:nvPr>
            <p:ph type="tbl" sz="quarter" idx="20"/>
          </p:nvPr>
        </p:nvSpPr>
        <p:spPr>
          <a:xfrm>
            <a:off x="274320" y="3205614"/>
            <a:ext cx="4114800" cy="564776"/>
          </a:xfrm>
          <a:prstGeom prst="rect">
            <a:avLst/>
          </a:prstGeom>
        </p:spPr>
        <p:txBody>
          <a:bodyPr lIns="0" tIns="0" rIns="0" bIns="0" rtlCol="0"/>
          <a:lstStyle>
            <a:lvl1pPr marL="0" indent="0">
              <a:buNone/>
              <a:defRPr sz="1000"/>
            </a:lvl1pPr>
          </a:lstStyle>
          <a:p>
            <a:pPr lvl="0"/>
            <a:r>
              <a:rPr lang="en-US" noProof="0"/>
              <a:t>Click icon to add table</a:t>
            </a:r>
          </a:p>
        </p:txBody>
      </p:sp>
      <p:sp>
        <p:nvSpPr>
          <p:cNvPr id="24" name="Table Placeholder 2">
            <a:extLst>
              <a:ext uri="{FF2B5EF4-FFF2-40B4-BE49-F238E27FC236}">
                <a16:creationId xmlns:a16="http://schemas.microsoft.com/office/drawing/2014/main" id="{62A4CF80-3DAB-4D37-A15B-4EBA565CF692}"/>
              </a:ext>
            </a:extLst>
          </p:cNvPr>
          <p:cNvSpPr>
            <a:spLocks noGrp="1"/>
          </p:cNvSpPr>
          <p:nvPr>
            <p:ph type="tbl" sz="quarter" idx="21"/>
          </p:nvPr>
        </p:nvSpPr>
        <p:spPr>
          <a:xfrm>
            <a:off x="4754880" y="3215519"/>
            <a:ext cx="4114800" cy="1290918"/>
          </a:xfrm>
          <a:prstGeom prst="rect">
            <a:avLst/>
          </a:prstGeom>
        </p:spPr>
        <p:txBody>
          <a:bodyPr lIns="0" tIns="0" rIns="0" bIns="0" rtlCol="0"/>
          <a:lstStyle>
            <a:lvl1pPr marL="0" indent="0">
              <a:buNone/>
              <a:defRPr sz="1000"/>
            </a:lvl1pPr>
          </a:lstStyle>
          <a:p>
            <a:pPr lvl="0"/>
            <a:r>
              <a:rPr lang="en-US" noProof="0"/>
              <a:t>Click icon to add table</a:t>
            </a:r>
          </a:p>
        </p:txBody>
      </p:sp>
      <p:sp>
        <p:nvSpPr>
          <p:cNvPr id="26" name="Text Placeholder 20">
            <a:extLst>
              <a:ext uri="{FF2B5EF4-FFF2-40B4-BE49-F238E27FC236}">
                <a16:creationId xmlns:a16="http://schemas.microsoft.com/office/drawing/2014/main" id="{F836DB47-7C51-47AC-9AD6-E24A08637A66}"/>
              </a:ext>
            </a:extLst>
          </p:cNvPr>
          <p:cNvSpPr>
            <a:spLocks noGrp="1"/>
          </p:cNvSpPr>
          <p:nvPr>
            <p:ph type="body" sz="quarter" idx="10" hasCustomPrompt="1"/>
          </p:nvPr>
        </p:nvSpPr>
        <p:spPr>
          <a:xfrm>
            <a:off x="274320" y="1280160"/>
            <a:ext cx="411480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Tree>
    <p:extLst>
      <p:ext uri="{BB962C8B-B14F-4D97-AF65-F5344CB8AC3E}">
        <p14:creationId xmlns:p14="http://schemas.microsoft.com/office/powerpoint/2010/main" val="3467339113"/>
      </p:ext>
    </p:extLst>
  </p:cSld>
  <p:clrMapOvr>
    <a:masterClrMapping/>
  </p:clrMapOvr>
  <p:extLst>
    <p:ext uri="{DCECCB84-F9BA-43D5-87BE-67443E8EF086}">
      <p15:sldGuideLst xmlns:p15="http://schemas.microsoft.com/office/powerpoint/2012/main">
        <p15:guide id="1" orient="horz" pos="280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Management Profile (print)">
    <p:spTree>
      <p:nvGrpSpPr>
        <p:cNvPr id="1" name=""/>
        <p:cNvGrpSpPr/>
        <p:nvPr/>
      </p:nvGrpSpPr>
      <p:grpSpPr>
        <a:xfrm>
          <a:off x="0" y="0"/>
          <a:ext cx="0" cy="0"/>
          <a:chOff x="0" y="0"/>
          <a:chExt cx="0" cy="0"/>
        </a:xfrm>
      </p:grpSpPr>
      <p:sp>
        <p:nvSpPr>
          <p:cNvPr id="1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2" name="Text Placeholder 2"/>
          <p:cNvSpPr>
            <a:spLocks noGrp="1"/>
          </p:cNvSpPr>
          <p:nvPr>
            <p:ph type="body" sz="quarter" idx="37" hasCustomPrompt="1"/>
          </p:nvPr>
        </p:nvSpPr>
        <p:spPr>
          <a:xfrm>
            <a:off x="1325879" y="127635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19" name="Picture Placeholder 2"/>
          <p:cNvSpPr>
            <a:spLocks noGrp="1"/>
          </p:cNvSpPr>
          <p:nvPr>
            <p:ph type="pic" sz="quarter" idx="38"/>
          </p:nvPr>
        </p:nvSpPr>
        <p:spPr>
          <a:xfrm>
            <a:off x="273050" y="1276350"/>
            <a:ext cx="914400" cy="1280160"/>
          </a:xfrm>
          <a:prstGeom prst="rect">
            <a:avLst/>
          </a:prstGeom>
        </p:spPr>
        <p:txBody>
          <a:bodyPr/>
          <a:lstStyle>
            <a:lvl1pPr marL="0" indent="0">
              <a:buNone/>
              <a:defRPr sz="800"/>
            </a:lvl1pPr>
          </a:lstStyle>
          <a:p>
            <a:r>
              <a:rPr lang="en-US"/>
              <a:t>Click icon to add picture</a:t>
            </a:r>
            <a:endParaRPr lang="en-US" dirty="0"/>
          </a:p>
        </p:txBody>
      </p:sp>
      <p:sp>
        <p:nvSpPr>
          <p:cNvPr id="21" name="Text Placeholder 3">
            <a:extLst>
              <a:ext uri="{FF2B5EF4-FFF2-40B4-BE49-F238E27FC236}">
                <a16:creationId xmlns:a16="http://schemas.microsoft.com/office/drawing/2014/main" id="{9E2EFC7F-733A-4D5F-B05C-D915A19AED54}"/>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4">
            <a:extLst>
              <a:ext uri="{FF2B5EF4-FFF2-40B4-BE49-F238E27FC236}">
                <a16:creationId xmlns:a16="http://schemas.microsoft.com/office/drawing/2014/main" id="{EA76FEE6-764C-43F6-836F-1DE14D034745}"/>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915563169"/>
      </p:ext>
    </p:extLst>
  </p:cSld>
  <p:clrMapOvr>
    <a:masterClrMapping/>
  </p:clrMapOvr>
  <p:extLst>
    <p:ext uri="{DCECCB84-F9BA-43D5-87BE-67443E8EF086}">
      <p15:sldGuideLst xmlns:p15="http://schemas.microsoft.com/office/powerpoint/2012/main">
        <p15:guide id="1" pos="561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Management Profile (projected)">
    <p:spTree>
      <p:nvGrpSpPr>
        <p:cNvPr id="1" name=""/>
        <p:cNvGrpSpPr/>
        <p:nvPr/>
      </p:nvGrpSpPr>
      <p:grpSpPr>
        <a:xfrm>
          <a:off x="0" y="0"/>
          <a:ext cx="0" cy="0"/>
          <a:chOff x="0" y="0"/>
          <a:chExt cx="0" cy="0"/>
        </a:xfrm>
      </p:grpSpPr>
      <p:sp>
        <p:nvSpPr>
          <p:cNvPr id="1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1" name="Text Placeholder 3">
            <a:extLst>
              <a:ext uri="{FF2B5EF4-FFF2-40B4-BE49-F238E27FC236}">
                <a16:creationId xmlns:a16="http://schemas.microsoft.com/office/drawing/2014/main" id="{9E2EFC7F-733A-4D5F-B05C-D915A19AED54}"/>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3" name="Picture 14">
            <a:extLst>
              <a:ext uri="{FF2B5EF4-FFF2-40B4-BE49-F238E27FC236}">
                <a16:creationId xmlns:a16="http://schemas.microsoft.com/office/drawing/2014/main" id="{EA76FEE6-764C-43F6-836F-1DE14D034745}"/>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8" name="Text Placeholder 2">
            <a:extLst>
              <a:ext uri="{FF2B5EF4-FFF2-40B4-BE49-F238E27FC236}">
                <a16:creationId xmlns:a16="http://schemas.microsoft.com/office/drawing/2014/main" id="{40231981-2FAF-4AD2-BDE1-1F40E7D0582A}"/>
              </a:ext>
            </a:extLst>
          </p:cNvPr>
          <p:cNvSpPr>
            <a:spLocks noGrp="1"/>
          </p:cNvSpPr>
          <p:nvPr>
            <p:ph type="body" sz="quarter" idx="37" hasCustomPrompt="1"/>
          </p:nvPr>
        </p:nvSpPr>
        <p:spPr>
          <a:xfrm>
            <a:off x="1325879" y="127635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2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1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1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9" name="Picture Placeholder 2">
            <a:extLst>
              <a:ext uri="{FF2B5EF4-FFF2-40B4-BE49-F238E27FC236}">
                <a16:creationId xmlns:a16="http://schemas.microsoft.com/office/drawing/2014/main" id="{6B49A094-B60A-4075-9941-3C4A0C52BCD4}"/>
              </a:ext>
            </a:extLst>
          </p:cNvPr>
          <p:cNvSpPr>
            <a:spLocks noGrp="1"/>
          </p:cNvSpPr>
          <p:nvPr>
            <p:ph type="pic" sz="quarter" idx="38"/>
          </p:nvPr>
        </p:nvSpPr>
        <p:spPr>
          <a:xfrm>
            <a:off x="273050" y="1276350"/>
            <a:ext cx="914400" cy="914400"/>
          </a:xfrm>
          <a:prstGeom prst="ellipse">
            <a:avLst/>
          </a:prstGeom>
        </p:spPr>
        <p:txBody>
          <a:bodyPr/>
          <a:lstStyle>
            <a:lvl1pPr marL="0" indent="0">
              <a:buNone/>
              <a:defRPr sz="800"/>
            </a:lvl1pPr>
          </a:lstStyle>
          <a:p>
            <a:r>
              <a:rPr lang="en-US"/>
              <a:t>Click icon to add picture</a:t>
            </a:r>
            <a:endParaRPr lang="en-US" dirty="0"/>
          </a:p>
        </p:txBody>
      </p:sp>
    </p:spTree>
    <p:extLst>
      <p:ext uri="{BB962C8B-B14F-4D97-AF65-F5344CB8AC3E}">
        <p14:creationId xmlns:p14="http://schemas.microsoft.com/office/powerpoint/2010/main" val="1341371450"/>
      </p:ext>
    </p:extLst>
  </p:cSld>
  <p:clrMapOvr>
    <a:masterClrMapping/>
  </p:clrMapOvr>
  <p:extLst>
    <p:ext uri="{DCECCB84-F9BA-43D5-87BE-67443E8EF086}">
      <p15:sldGuideLst xmlns:p15="http://schemas.microsoft.com/office/powerpoint/2012/main">
        <p15:guide id="1" pos="561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bios (print)">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6"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20" name="Text Placeholder 3">
            <a:extLst>
              <a:ext uri="{FF2B5EF4-FFF2-40B4-BE49-F238E27FC236}">
                <a16:creationId xmlns:a16="http://schemas.microsoft.com/office/drawing/2014/main" id="{9E219E36-D5D5-4194-9D4A-739EC6525896}"/>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1" name="Picture 14">
            <a:extLst>
              <a:ext uri="{FF2B5EF4-FFF2-40B4-BE49-F238E27FC236}">
                <a16:creationId xmlns:a16="http://schemas.microsoft.com/office/drawing/2014/main" id="{8DA7EF4E-25D2-4BA7-9C13-5E64B4157CBA}"/>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3" name="Text Placeholder 2">
            <a:extLst>
              <a:ext uri="{FF2B5EF4-FFF2-40B4-BE49-F238E27FC236}">
                <a16:creationId xmlns:a16="http://schemas.microsoft.com/office/drawing/2014/main" id="{C07A77E7-D0A3-4973-802B-B4BFE59BB2E4}"/>
              </a:ext>
            </a:extLst>
          </p:cNvPr>
          <p:cNvSpPr>
            <a:spLocks noGrp="1"/>
          </p:cNvSpPr>
          <p:nvPr>
            <p:ph type="body" sz="quarter" idx="39" hasCustomPrompt="1"/>
          </p:nvPr>
        </p:nvSpPr>
        <p:spPr>
          <a:xfrm>
            <a:off x="1325880" y="466344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14" name="Picture Placeholder 2">
            <a:extLst>
              <a:ext uri="{FF2B5EF4-FFF2-40B4-BE49-F238E27FC236}">
                <a16:creationId xmlns:a16="http://schemas.microsoft.com/office/drawing/2014/main" id="{DBC0BFA1-B2D8-4092-A437-31BD59F29404}"/>
              </a:ext>
            </a:extLst>
          </p:cNvPr>
          <p:cNvSpPr>
            <a:spLocks noGrp="1"/>
          </p:cNvSpPr>
          <p:nvPr>
            <p:ph type="pic" sz="quarter" idx="42"/>
          </p:nvPr>
        </p:nvSpPr>
        <p:spPr>
          <a:xfrm>
            <a:off x="274320" y="4663440"/>
            <a:ext cx="914400" cy="1280160"/>
          </a:xfrm>
          <a:prstGeom prst="rect">
            <a:avLst/>
          </a:prstGeom>
        </p:spPr>
        <p:txBody>
          <a:bodyPr/>
          <a:lstStyle>
            <a:lvl1pPr marL="0" indent="0">
              <a:buNone/>
              <a:defRPr sz="800"/>
            </a:lvl1pPr>
          </a:lstStyle>
          <a:p>
            <a:r>
              <a:rPr lang="en-US"/>
              <a:t>Click icon to add picture</a:t>
            </a:r>
            <a:endParaRPr lang="en-US" dirty="0"/>
          </a:p>
        </p:txBody>
      </p:sp>
      <p:sp>
        <p:nvSpPr>
          <p:cNvPr id="16" name="Text Placeholder 2">
            <a:extLst>
              <a:ext uri="{FF2B5EF4-FFF2-40B4-BE49-F238E27FC236}">
                <a16:creationId xmlns:a16="http://schemas.microsoft.com/office/drawing/2014/main" id="{9E66C4B7-F393-4E32-8FB6-89DE8CAC4462}"/>
              </a:ext>
            </a:extLst>
          </p:cNvPr>
          <p:cNvSpPr>
            <a:spLocks noGrp="1"/>
          </p:cNvSpPr>
          <p:nvPr>
            <p:ph type="body" sz="quarter" idx="38" hasCustomPrompt="1"/>
          </p:nvPr>
        </p:nvSpPr>
        <p:spPr>
          <a:xfrm>
            <a:off x="1325880" y="2962656"/>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17" name="Picture Placeholder 2">
            <a:extLst>
              <a:ext uri="{FF2B5EF4-FFF2-40B4-BE49-F238E27FC236}">
                <a16:creationId xmlns:a16="http://schemas.microsoft.com/office/drawing/2014/main" id="{72672180-CF60-4DB3-9AE7-266FFEE3291C}"/>
              </a:ext>
            </a:extLst>
          </p:cNvPr>
          <p:cNvSpPr>
            <a:spLocks noGrp="1"/>
          </p:cNvSpPr>
          <p:nvPr>
            <p:ph type="pic" sz="quarter" idx="41"/>
          </p:nvPr>
        </p:nvSpPr>
        <p:spPr>
          <a:xfrm>
            <a:off x="274320" y="2962656"/>
            <a:ext cx="914400" cy="1280160"/>
          </a:xfrm>
          <a:prstGeom prst="rect">
            <a:avLst/>
          </a:prstGeom>
        </p:spPr>
        <p:txBody>
          <a:bodyPr/>
          <a:lstStyle>
            <a:lvl1pPr marL="0" indent="0">
              <a:buNone/>
              <a:defRPr sz="800"/>
            </a:lvl1pPr>
          </a:lstStyle>
          <a:p>
            <a:r>
              <a:rPr lang="en-US"/>
              <a:t>Click icon to add picture</a:t>
            </a:r>
            <a:endParaRPr lang="en-US" dirty="0"/>
          </a:p>
        </p:txBody>
      </p:sp>
      <p:sp>
        <p:nvSpPr>
          <p:cNvPr id="18" name="Text Placeholder 2">
            <a:extLst>
              <a:ext uri="{FF2B5EF4-FFF2-40B4-BE49-F238E27FC236}">
                <a16:creationId xmlns:a16="http://schemas.microsoft.com/office/drawing/2014/main" id="{363B7202-D165-4DB5-8BBE-8E39F0281998}"/>
              </a:ext>
            </a:extLst>
          </p:cNvPr>
          <p:cNvSpPr>
            <a:spLocks noGrp="1"/>
          </p:cNvSpPr>
          <p:nvPr>
            <p:ph type="body" sz="quarter" idx="37" hasCustomPrompt="1"/>
          </p:nvPr>
        </p:nvSpPr>
        <p:spPr>
          <a:xfrm>
            <a:off x="1325880" y="127635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19" name="Picture Placeholder 2">
            <a:extLst>
              <a:ext uri="{FF2B5EF4-FFF2-40B4-BE49-F238E27FC236}">
                <a16:creationId xmlns:a16="http://schemas.microsoft.com/office/drawing/2014/main" id="{8A96F733-9E16-40DF-8F3D-835CB0B1EAE9}"/>
              </a:ext>
            </a:extLst>
          </p:cNvPr>
          <p:cNvSpPr>
            <a:spLocks noGrp="1"/>
          </p:cNvSpPr>
          <p:nvPr>
            <p:ph type="pic" sz="quarter" idx="40"/>
          </p:nvPr>
        </p:nvSpPr>
        <p:spPr>
          <a:xfrm>
            <a:off x="274320" y="1276350"/>
            <a:ext cx="914400" cy="1280160"/>
          </a:xfrm>
          <a:prstGeom prst="rect">
            <a:avLst/>
          </a:prstGeom>
        </p:spPr>
        <p:txBody>
          <a:bodyPr/>
          <a:lstStyle>
            <a:lvl1pPr marL="0" indent="0">
              <a:buNone/>
              <a:defRPr sz="800"/>
            </a:lvl1pPr>
          </a:lstStyle>
          <a:p>
            <a:r>
              <a:rPr lang="en-US"/>
              <a:t>Click icon to add picture</a:t>
            </a:r>
            <a:endParaRPr lang="en-US" dirty="0"/>
          </a:p>
        </p:txBody>
      </p:sp>
    </p:spTree>
    <p:extLst>
      <p:ext uri="{BB962C8B-B14F-4D97-AF65-F5344CB8AC3E}">
        <p14:creationId xmlns:p14="http://schemas.microsoft.com/office/powerpoint/2010/main" val="827613923"/>
      </p:ext>
    </p:extLst>
  </p:cSld>
  <p:clrMapOvr>
    <a:masterClrMapping/>
  </p:clrMapOvr>
  <p:extLst>
    <p:ext uri="{DCECCB84-F9BA-43D5-87BE-67443E8EF086}">
      <p15:sldGuideLst xmlns:p15="http://schemas.microsoft.com/office/powerpoint/2012/main">
        <p15:guide id="1" pos="5611">
          <p15:clr>
            <a:srgbClr val="FBAE40"/>
          </p15:clr>
        </p15:guide>
        <p15:guide id="2" pos="81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bios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6"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32" name="Text Placeholder 2"/>
          <p:cNvSpPr>
            <a:spLocks noGrp="1"/>
          </p:cNvSpPr>
          <p:nvPr>
            <p:ph type="body" sz="quarter" idx="39" hasCustomPrompt="1"/>
          </p:nvPr>
        </p:nvSpPr>
        <p:spPr>
          <a:xfrm>
            <a:off x="1325880" y="466344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2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1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1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22" name="Picture Placeholder 2"/>
          <p:cNvSpPr>
            <a:spLocks noGrp="1"/>
          </p:cNvSpPr>
          <p:nvPr>
            <p:ph type="pic" sz="quarter" idx="42"/>
          </p:nvPr>
        </p:nvSpPr>
        <p:spPr>
          <a:xfrm>
            <a:off x="274320" y="4663440"/>
            <a:ext cx="914400" cy="914400"/>
          </a:xfrm>
          <a:prstGeom prst="ellipse">
            <a:avLst/>
          </a:prstGeom>
        </p:spPr>
        <p:txBody>
          <a:bodyPr/>
          <a:lstStyle>
            <a:lvl1pPr marL="0" indent="0">
              <a:buNone/>
              <a:defRPr sz="800"/>
            </a:lvl1pPr>
          </a:lstStyle>
          <a:p>
            <a:r>
              <a:rPr lang="en-US"/>
              <a:t>Click icon to add picture</a:t>
            </a:r>
            <a:endParaRPr lang="en-US" dirty="0"/>
          </a:p>
        </p:txBody>
      </p:sp>
      <p:sp>
        <p:nvSpPr>
          <p:cNvPr id="31" name="Text Placeholder 2"/>
          <p:cNvSpPr>
            <a:spLocks noGrp="1"/>
          </p:cNvSpPr>
          <p:nvPr>
            <p:ph type="body" sz="quarter" idx="38" hasCustomPrompt="1"/>
          </p:nvPr>
        </p:nvSpPr>
        <p:spPr>
          <a:xfrm>
            <a:off x="1325880" y="2962656"/>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2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1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1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28" name="Picture Placeholder 2"/>
          <p:cNvSpPr>
            <a:spLocks noGrp="1"/>
          </p:cNvSpPr>
          <p:nvPr>
            <p:ph type="pic" sz="quarter" idx="41"/>
          </p:nvPr>
        </p:nvSpPr>
        <p:spPr>
          <a:xfrm>
            <a:off x="274320" y="2962656"/>
            <a:ext cx="914400" cy="914400"/>
          </a:xfrm>
          <a:prstGeom prst="ellipse">
            <a:avLst/>
          </a:prstGeom>
        </p:spPr>
        <p:txBody>
          <a:bodyPr/>
          <a:lstStyle>
            <a:lvl1pPr marL="0" indent="0">
              <a:buNone/>
              <a:defRPr sz="800"/>
            </a:lvl1pPr>
          </a:lstStyle>
          <a:p>
            <a:r>
              <a:rPr lang="en-US"/>
              <a:t>Click icon to add picture</a:t>
            </a:r>
            <a:endParaRPr lang="en-US" dirty="0"/>
          </a:p>
        </p:txBody>
      </p:sp>
      <p:sp>
        <p:nvSpPr>
          <p:cNvPr id="29" name="Text Placeholder 2"/>
          <p:cNvSpPr>
            <a:spLocks noGrp="1"/>
          </p:cNvSpPr>
          <p:nvPr>
            <p:ph type="body" sz="quarter" idx="37" hasCustomPrompt="1"/>
          </p:nvPr>
        </p:nvSpPr>
        <p:spPr>
          <a:xfrm>
            <a:off x="1325880" y="127635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2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1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1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33" name="Picture Placeholder 2"/>
          <p:cNvSpPr>
            <a:spLocks noGrp="1"/>
          </p:cNvSpPr>
          <p:nvPr>
            <p:ph type="pic" sz="quarter" idx="40"/>
          </p:nvPr>
        </p:nvSpPr>
        <p:spPr>
          <a:xfrm>
            <a:off x="274320" y="1276350"/>
            <a:ext cx="914400" cy="914400"/>
          </a:xfrm>
          <a:prstGeom prst="ellipse">
            <a:avLst/>
          </a:prstGeom>
        </p:spPr>
        <p:txBody>
          <a:bodyPr/>
          <a:lstStyle>
            <a:lvl1pPr marL="0" indent="0">
              <a:buNone/>
              <a:defRPr sz="800"/>
            </a:lvl1pPr>
          </a:lstStyle>
          <a:p>
            <a:r>
              <a:rPr lang="en-US"/>
              <a:t>Click icon to add picture</a:t>
            </a:r>
            <a:endParaRPr lang="en-US" dirty="0"/>
          </a:p>
        </p:txBody>
      </p:sp>
      <p:sp>
        <p:nvSpPr>
          <p:cNvPr id="20" name="Text Placeholder 3">
            <a:extLst>
              <a:ext uri="{FF2B5EF4-FFF2-40B4-BE49-F238E27FC236}">
                <a16:creationId xmlns:a16="http://schemas.microsoft.com/office/drawing/2014/main" id="{9E219E36-D5D5-4194-9D4A-739EC6525896}"/>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1" name="Picture 14">
            <a:extLst>
              <a:ext uri="{FF2B5EF4-FFF2-40B4-BE49-F238E27FC236}">
                <a16:creationId xmlns:a16="http://schemas.microsoft.com/office/drawing/2014/main" id="{8DA7EF4E-25D2-4BA7-9C13-5E64B4157CBA}"/>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4256912697"/>
      </p:ext>
    </p:extLst>
  </p:cSld>
  <p:clrMapOvr>
    <a:masterClrMapping/>
  </p:clrMapOvr>
  <p:extLst>
    <p:ext uri="{DCECCB84-F9BA-43D5-87BE-67443E8EF086}">
      <p15:sldGuideLst xmlns:p15="http://schemas.microsoft.com/office/powerpoint/2012/main">
        <p15:guide id="1" pos="5611">
          <p15:clr>
            <a:srgbClr val="FBAE40"/>
          </p15:clr>
        </p15:guide>
        <p15:guide id="2" pos="8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hoto cover (projected) EXTERN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66A892-37A5-4606-BC7E-8F8F08163475}"/>
              </a:ext>
            </a:extLst>
          </p:cNvPr>
          <p:cNvSpPr>
            <a:spLocks noGrp="1"/>
          </p:cNvSpPr>
          <p:nvPr>
            <p:ph type="pic" sz="quarter" idx="27"/>
          </p:nvPr>
        </p:nvSpPr>
        <p:spPr>
          <a:xfrm>
            <a:off x="5121275" y="0"/>
            <a:ext cx="4022725" cy="5853113"/>
          </a:xfrm>
          <a:prstGeom prst="rect">
            <a:avLst/>
          </a:prstGeom>
          <a:solidFill>
            <a:srgbClr val="E6E6E6"/>
          </a:solidFill>
        </p:spPr>
        <p:txBody>
          <a:bodyPr/>
          <a:lstStyle>
            <a:lvl1pPr marL="0" indent="0">
              <a:buNone/>
              <a:defRPr sz="800"/>
            </a:lvl1pPr>
          </a:lstStyle>
          <a:p>
            <a:r>
              <a:rPr lang="en-US"/>
              <a:t>Click icon to add picture</a:t>
            </a:r>
            <a:endParaRPr lang="en-US" dirty="0"/>
          </a:p>
        </p:txBody>
      </p:sp>
      <p:sp>
        <p:nvSpPr>
          <p:cNvPr id="33" name="Text Placeholder 3">
            <a:extLst>
              <a:ext uri="{FF2B5EF4-FFF2-40B4-BE49-F238E27FC236}">
                <a16:creationId xmlns:a16="http://schemas.microsoft.com/office/drawing/2014/main" id="{218591D7-8D18-4651-8672-75D994E1FCE9}"/>
              </a:ext>
            </a:extLst>
          </p:cNvPr>
          <p:cNvSpPr>
            <a:spLocks noGrp="1"/>
          </p:cNvSpPr>
          <p:nvPr>
            <p:ph type="body" sz="quarter" idx="26" hasCustomPrompt="1"/>
          </p:nvPr>
        </p:nvSpPr>
        <p:spPr>
          <a:xfrm>
            <a:off x="274320" y="6309360"/>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pic>
        <p:nvPicPr>
          <p:cNvPr id="11" name="Picture 10">
            <a:extLst>
              <a:ext uri="{FF2B5EF4-FFF2-40B4-BE49-F238E27FC236}">
                <a16:creationId xmlns:a16="http://schemas.microsoft.com/office/drawing/2014/main" id="{8948F811-3C5B-4C57-B4CA-0B1F05F2461F}"/>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sp>
        <p:nvSpPr>
          <p:cNvPr id="15" name="Text Placeholder 4">
            <a:extLst>
              <a:ext uri="{FF2B5EF4-FFF2-40B4-BE49-F238E27FC236}">
                <a16:creationId xmlns:a16="http://schemas.microsoft.com/office/drawing/2014/main" id="{8610E148-82CC-48C5-B05E-EC3687C52033}"/>
              </a:ext>
            </a:extLst>
          </p:cNvPr>
          <p:cNvSpPr>
            <a:spLocks noGrp="1"/>
          </p:cNvSpPr>
          <p:nvPr>
            <p:ph type="body" sz="quarter" idx="10"/>
          </p:nvPr>
        </p:nvSpPr>
        <p:spPr>
          <a:xfrm>
            <a:off x="457200" y="1620984"/>
            <a:ext cx="4346931" cy="2477611"/>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4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44F1199C-5601-4040-8771-F98AF6F013D9}"/>
              </a:ext>
            </a:extLst>
          </p:cNvPr>
          <p:cNvPicPr>
            <a:picLocks/>
          </p:cNvPicPr>
          <p:nvPr userDrawn="1"/>
        </p:nvPicPr>
        <p:blipFill>
          <a:blip r:embed="rId3"/>
          <a:stretch>
            <a:fillRect/>
          </a:stretch>
        </p:blipFill>
        <p:spPr>
          <a:xfrm>
            <a:off x="0" y="5852160"/>
            <a:ext cx="9144000" cy="91440"/>
          </a:xfrm>
          <a:prstGeom prst="rect">
            <a:avLst/>
          </a:prstGeom>
        </p:spPr>
      </p:pic>
    </p:spTree>
    <p:extLst>
      <p:ext uri="{BB962C8B-B14F-4D97-AF65-F5344CB8AC3E}">
        <p14:creationId xmlns:p14="http://schemas.microsoft.com/office/powerpoint/2010/main" val="2317902609"/>
      </p:ext>
    </p:extLst>
  </p:cSld>
  <p:clrMapOvr>
    <a:masterClrMapping/>
  </p:clrMapOvr>
  <p:extLst>
    <p:ext uri="{DCECCB84-F9BA-43D5-87BE-67443E8EF086}">
      <p15:sldGuideLst xmlns:p15="http://schemas.microsoft.com/office/powerpoint/2012/main">
        <p15:guide id="1" orient="horz" pos="4201">
          <p15:clr>
            <a:srgbClr val="FBAE40"/>
          </p15:clr>
        </p15:guide>
        <p15:guide id="2" pos="288">
          <p15:clr>
            <a:srgbClr val="FBAE40"/>
          </p15:clr>
        </p15:guide>
        <p15:guide id="3" pos="174">
          <p15:clr>
            <a:srgbClr val="FBAE40"/>
          </p15:clr>
        </p15:guide>
        <p15:guide id="4" orient="horz" pos="51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 bios (print)">
    <p:spTree>
      <p:nvGrpSpPr>
        <p:cNvPr id="1" name=""/>
        <p:cNvGrpSpPr/>
        <p:nvPr/>
      </p:nvGrpSpPr>
      <p:grpSpPr>
        <a:xfrm>
          <a:off x="0" y="0"/>
          <a:ext cx="0" cy="0"/>
          <a:chOff x="0" y="0"/>
          <a:chExt cx="0" cy="0"/>
        </a:xfrm>
      </p:grpSpPr>
      <p:sp>
        <p:nvSpPr>
          <p:cNvPr id="21"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7"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51" name="Text Placeholder 2"/>
          <p:cNvSpPr>
            <a:spLocks noGrp="1"/>
          </p:cNvSpPr>
          <p:nvPr>
            <p:ph type="body" sz="quarter" idx="42" hasCustomPrompt="1"/>
          </p:nvPr>
        </p:nvSpPr>
        <p:spPr>
          <a:xfrm>
            <a:off x="5724144" y="4663440"/>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34" name="Picture Placeholder 2"/>
          <p:cNvSpPr>
            <a:spLocks noGrp="1"/>
          </p:cNvSpPr>
          <p:nvPr>
            <p:ph type="pic" sz="quarter" idx="46"/>
          </p:nvPr>
        </p:nvSpPr>
        <p:spPr>
          <a:xfrm>
            <a:off x="4663440" y="4663440"/>
            <a:ext cx="914400" cy="1280160"/>
          </a:xfrm>
          <a:prstGeom prst="rect">
            <a:avLst/>
          </a:prstGeom>
        </p:spPr>
        <p:txBody>
          <a:bodyPr/>
          <a:lstStyle>
            <a:lvl1pPr marL="0" indent="0">
              <a:buNone/>
              <a:defRPr sz="800"/>
            </a:lvl1pPr>
          </a:lstStyle>
          <a:p>
            <a:r>
              <a:rPr lang="en-US"/>
              <a:t>Click icon to add picture</a:t>
            </a:r>
            <a:endParaRPr lang="en-US" dirty="0"/>
          </a:p>
        </p:txBody>
      </p:sp>
      <p:sp>
        <p:nvSpPr>
          <p:cNvPr id="48" name="Text Placeholder 2"/>
          <p:cNvSpPr>
            <a:spLocks noGrp="1"/>
          </p:cNvSpPr>
          <p:nvPr>
            <p:ph type="body" sz="quarter" idx="39" hasCustomPrompt="1"/>
          </p:nvPr>
        </p:nvSpPr>
        <p:spPr>
          <a:xfrm>
            <a:off x="1325880" y="4663440"/>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43" name="Picture Placeholder 2"/>
          <p:cNvSpPr>
            <a:spLocks noGrp="1"/>
          </p:cNvSpPr>
          <p:nvPr>
            <p:ph type="pic" sz="quarter" idx="43"/>
          </p:nvPr>
        </p:nvSpPr>
        <p:spPr>
          <a:xfrm>
            <a:off x="274320" y="4663440"/>
            <a:ext cx="914400" cy="1280160"/>
          </a:xfrm>
          <a:prstGeom prst="rect">
            <a:avLst/>
          </a:prstGeom>
        </p:spPr>
        <p:txBody>
          <a:bodyPr/>
          <a:lstStyle>
            <a:lvl1pPr marL="0" indent="0">
              <a:buNone/>
              <a:defRPr sz="800"/>
            </a:lvl1pPr>
          </a:lstStyle>
          <a:p>
            <a:r>
              <a:rPr lang="en-US"/>
              <a:t>Click icon to add picture</a:t>
            </a:r>
            <a:endParaRPr lang="en-US" dirty="0"/>
          </a:p>
        </p:txBody>
      </p:sp>
      <p:sp>
        <p:nvSpPr>
          <p:cNvPr id="50" name="Text Placeholder 2"/>
          <p:cNvSpPr>
            <a:spLocks noGrp="1"/>
          </p:cNvSpPr>
          <p:nvPr>
            <p:ph type="body" sz="quarter" idx="41" hasCustomPrompt="1"/>
          </p:nvPr>
        </p:nvSpPr>
        <p:spPr>
          <a:xfrm>
            <a:off x="5724144" y="2962656"/>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41" name="Picture Placeholder 2"/>
          <p:cNvSpPr>
            <a:spLocks noGrp="1"/>
          </p:cNvSpPr>
          <p:nvPr>
            <p:ph type="pic" sz="quarter" idx="47"/>
          </p:nvPr>
        </p:nvSpPr>
        <p:spPr>
          <a:xfrm>
            <a:off x="4663440" y="2962656"/>
            <a:ext cx="914400" cy="1280160"/>
          </a:xfrm>
          <a:prstGeom prst="rect">
            <a:avLst/>
          </a:prstGeom>
        </p:spPr>
        <p:txBody>
          <a:bodyPr/>
          <a:lstStyle>
            <a:lvl1pPr marL="0" indent="0">
              <a:buNone/>
              <a:defRPr sz="800"/>
            </a:lvl1pPr>
          </a:lstStyle>
          <a:p>
            <a:r>
              <a:rPr lang="en-US"/>
              <a:t>Click icon to add picture</a:t>
            </a:r>
            <a:endParaRPr lang="en-US" dirty="0"/>
          </a:p>
        </p:txBody>
      </p:sp>
      <p:sp>
        <p:nvSpPr>
          <p:cNvPr id="47" name="Text Placeholder 2"/>
          <p:cNvSpPr>
            <a:spLocks noGrp="1"/>
          </p:cNvSpPr>
          <p:nvPr>
            <p:ph type="body" sz="quarter" idx="38" hasCustomPrompt="1"/>
          </p:nvPr>
        </p:nvSpPr>
        <p:spPr>
          <a:xfrm>
            <a:off x="1325880" y="2962656"/>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49" name="Text Placeholder 2"/>
          <p:cNvSpPr>
            <a:spLocks noGrp="1"/>
          </p:cNvSpPr>
          <p:nvPr>
            <p:ph type="body" sz="quarter" idx="40" hasCustomPrompt="1"/>
          </p:nvPr>
        </p:nvSpPr>
        <p:spPr>
          <a:xfrm>
            <a:off x="5724144" y="1280160"/>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42" name="Picture Placeholder 2"/>
          <p:cNvSpPr>
            <a:spLocks noGrp="1"/>
          </p:cNvSpPr>
          <p:nvPr>
            <p:ph type="pic" sz="quarter" idx="48"/>
          </p:nvPr>
        </p:nvSpPr>
        <p:spPr>
          <a:xfrm>
            <a:off x="4663440" y="1280160"/>
            <a:ext cx="914400" cy="1280160"/>
          </a:xfrm>
          <a:prstGeom prst="rect">
            <a:avLst/>
          </a:prstGeom>
        </p:spPr>
        <p:txBody>
          <a:bodyPr/>
          <a:lstStyle>
            <a:lvl1pPr marL="0" indent="0">
              <a:buNone/>
              <a:defRPr sz="800"/>
            </a:lvl1pPr>
          </a:lstStyle>
          <a:p>
            <a:r>
              <a:rPr lang="en-US"/>
              <a:t>Click icon to add picture</a:t>
            </a:r>
            <a:endParaRPr lang="en-US" dirty="0"/>
          </a:p>
        </p:txBody>
      </p:sp>
      <p:sp>
        <p:nvSpPr>
          <p:cNvPr id="46" name="Text Placeholder 2"/>
          <p:cNvSpPr>
            <a:spLocks noGrp="1"/>
          </p:cNvSpPr>
          <p:nvPr>
            <p:ph type="body" sz="quarter" idx="37" hasCustomPrompt="1"/>
          </p:nvPr>
        </p:nvSpPr>
        <p:spPr>
          <a:xfrm>
            <a:off x="1325880" y="1280160"/>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26" name="Text Placeholder 3">
            <a:extLst>
              <a:ext uri="{FF2B5EF4-FFF2-40B4-BE49-F238E27FC236}">
                <a16:creationId xmlns:a16="http://schemas.microsoft.com/office/drawing/2014/main" id="{B69198C9-D4AB-422F-857C-3DE84FE96ADD}"/>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8" name="Picture 14">
            <a:extLst>
              <a:ext uri="{FF2B5EF4-FFF2-40B4-BE49-F238E27FC236}">
                <a16:creationId xmlns:a16="http://schemas.microsoft.com/office/drawing/2014/main" id="{431FA72E-12F7-4953-B59D-97F15D066A50}"/>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8" name="Picture Placeholder 2">
            <a:extLst>
              <a:ext uri="{FF2B5EF4-FFF2-40B4-BE49-F238E27FC236}">
                <a16:creationId xmlns:a16="http://schemas.microsoft.com/office/drawing/2014/main" id="{EBDE76C6-4C4F-45E3-B899-2ACF4214D892}"/>
              </a:ext>
            </a:extLst>
          </p:cNvPr>
          <p:cNvSpPr>
            <a:spLocks noGrp="1"/>
          </p:cNvSpPr>
          <p:nvPr>
            <p:ph type="pic" sz="quarter" idx="49"/>
          </p:nvPr>
        </p:nvSpPr>
        <p:spPr>
          <a:xfrm>
            <a:off x="274320" y="2962656"/>
            <a:ext cx="914400" cy="1280160"/>
          </a:xfrm>
          <a:prstGeom prst="rect">
            <a:avLst/>
          </a:prstGeom>
        </p:spPr>
        <p:txBody>
          <a:bodyPr/>
          <a:lstStyle>
            <a:lvl1pPr marL="0" indent="0">
              <a:buNone/>
              <a:defRPr sz="800"/>
            </a:lvl1pPr>
          </a:lstStyle>
          <a:p>
            <a:r>
              <a:rPr lang="en-US"/>
              <a:t>Click icon to add picture</a:t>
            </a:r>
            <a:endParaRPr lang="en-US" dirty="0"/>
          </a:p>
        </p:txBody>
      </p:sp>
      <p:sp>
        <p:nvSpPr>
          <p:cNvPr id="20" name="Picture Placeholder 2">
            <a:extLst>
              <a:ext uri="{FF2B5EF4-FFF2-40B4-BE49-F238E27FC236}">
                <a16:creationId xmlns:a16="http://schemas.microsoft.com/office/drawing/2014/main" id="{9B3CF216-C66B-478B-88AE-C1967DA63522}"/>
              </a:ext>
            </a:extLst>
          </p:cNvPr>
          <p:cNvSpPr>
            <a:spLocks noGrp="1"/>
          </p:cNvSpPr>
          <p:nvPr>
            <p:ph type="pic" sz="quarter" idx="50"/>
          </p:nvPr>
        </p:nvSpPr>
        <p:spPr>
          <a:xfrm>
            <a:off x="274320" y="1276350"/>
            <a:ext cx="914400" cy="1280160"/>
          </a:xfrm>
          <a:prstGeom prst="rect">
            <a:avLst/>
          </a:prstGeom>
        </p:spPr>
        <p:txBody>
          <a:bodyPr/>
          <a:lstStyle>
            <a:lvl1pPr marL="0" indent="0">
              <a:buNone/>
              <a:defRPr sz="800"/>
            </a:lvl1pPr>
          </a:lstStyle>
          <a:p>
            <a:r>
              <a:rPr lang="en-US"/>
              <a:t>Click icon to add picture</a:t>
            </a:r>
            <a:endParaRPr lang="en-US" dirty="0"/>
          </a:p>
        </p:txBody>
      </p:sp>
    </p:spTree>
    <p:extLst>
      <p:ext uri="{BB962C8B-B14F-4D97-AF65-F5344CB8AC3E}">
        <p14:creationId xmlns:p14="http://schemas.microsoft.com/office/powerpoint/2010/main" val="983945714"/>
      </p:ext>
    </p:extLst>
  </p:cSld>
  <p:clrMapOvr>
    <a:masterClrMapping/>
  </p:clrMapOvr>
  <p:extLst>
    <p:ext uri="{DCECCB84-F9BA-43D5-87BE-67443E8EF086}">
      <p15:sldGuideLst xmlns:p15="http://schemas.microsoft.com/office/powerpoint/2012/main">
        <p15:guide id="1" pos="5568">
          <p15:clr>
            <a:srgbClr val="FBAE40"/>
          </p15:clr>
        </p15:guide>
        <p15:guide id="2" pos="816">
          <p15:clr>
            <a:srgbClr val="FBAE40"/>
          </p15:clr>
        </p15:guide>
        <p15:guide id="3" pos="16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liance/Disclosure (print)">
    <p:spTree>
      <p:nvGrpSpPr>
        <p:cNvPr id="1" name=""/>
        <p:cNvGrpSpPr/>
        <p:nvPr/>
      </p:nvGrpSpPr>
      <p:grpSpPr>
        <a:xfrm>
          <a:off x="0" y="0"/>
          <a:ext cx="0" cy="0"/>
          <a:chOff x="0" y="0"/>
          <a:chExt cx="0" cy="0"/>
        </a:xfrm>
      </p:grpSpPr>
      <p:sp>
        <p:nvSpPr>
          <p:cNvPr id="11" name="Slide Number Placeholder 9"/>
          <p:cNvSpPr>
            <a:spLocks noGrp="1"/>
          </p:cNvSpPr>
          <p:nvPr>
            <p:ph type="sldNum" sz="quarter" idx="4"/>
          </p:nvPr>
        </p:nvSpPr>
        <p:spPr>
          <a:xfrm>
            <a:off x="8503920"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6" name="Text Placeholder 3">
            <a:extLst>
              <a:ext uri="{FF2B5EF4-FFF2-40B4-BE49-F238E27FC236}">
                <a16:creationId xmlns:a16="http://schemas.microsoft.com/office/drawing/2014/main" id="{3A82BB5F-0397-45FA-8691-11DFB5657A41}"/>
              </a:ext>
            </a:extLst>
          </p:cNvPr>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8" name="Text Placeholder 7"/>
          <p:cNvSpPr>
            <a:spLocks noGrp="1"/>
          </p:cNvSpPr>
          <p:nvPr>
            <p:ph type="body" sz="quarter" idx="15" hasCustomPrompt="1"/>
          </p:nvPr>
        </p:nvSpPr>
        <p:spPr>
          <a:xfrm>
            <a:off x="274320" y="1280160"/>
            <a:ext cx="8312727" cy="160144"/>
          </a:xfrm>
          <a:prstGeom prst="rect">
            <a:avLst/>
          </a:prstGeom>
        </p:spPr>
        <p:txBody>
          <a:bodyPr lIns="0"/>
          <a:lstStyle>
            <a:lvl1pPr marL="0" indent="0">
              <a:lnSpc>
                <a:spcPct val="100000"/>
              </a:lnSpc>
              <a:spcBef>
                <a:spcPts val="0"/>
              </a:spcBef>
              <a:spcAft>
                <a:spcPts val="600"/>
              </a:spcAft>
              <a:buNone/>
              <a:defRPr sz="900" b="0" baseline="0">
                <a:latin typeface="Arial Narrow" panose="020B0606020202030204" pitchFamily="34" charset="0"/>
                <a:cs typeface="Arial" panose="020B0604020202020204" pitchFamily="34" charset="0"/>
              </a:defRPr>
            </a:lvl1pPr>
          </a:lstStyle>
          <a:p>
            <a:pPr lvl="0"/>
            <a:r>
              <a:rPr lang="en-US" dirty="0"/>
              <a:t>Important Information/Disclosure here</a:t>
            </a:r>
          </a:p>
        </p:txBody>
      </p:sp>
      <p:sp>
        <p:nvSpPr>
          <p:cNvPr id="16" name="Text Placeholder 3">
            <a:extLst>
              <a:ext uri="{FF2B5EF4-FFF2-40B4-BE49-F238E27FC236}">
                <a16:creationId xmlns:a16="http://schemas.microsoft.com/office/drawing/2014/main" id="{32F089CB-83DA-4B1B-B4DD-40180F98071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7" name="Picture 14">
            <a:extLst>
              <a:ext uri="{FF2B5EF4-FFF2-40B4-BE49-F238E27FC236}">
                <a16:creationId xmlns:a16="http://schemas.microsoft.com/office/drawing/2014/main" id="{7C4A5678-4B5E-42A8-B551-AA41090A3F65}"/>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9197793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rporate Back Wrapper Generic">
    <p:spTree>
      <p:nvGrpSpPr>
        <p:cNvPr id="1" name=""/>
        <p:cNvGrpSpPr/>
        <p:nvPr/>
      </p:nvGrpSpPr>
      <p:grpSpPr>
        <a:xfrm>
          <a:off x="0" y="0"/>
          <a:ext cx="0" cy="0"/>
          <a:chOff x="0" y="0"/>
          <a:chExt cx="0" cy="0"/>
        </a:xfrm>
      </p:grpSpPr>
      <p:sp>
        <p:nvSpPr>
          <p:cNvPr id="23" name="Text Placeholder 9">
            <a:extLst>
              <a:ext uri="{FF2B5EF4-FFF2-40B4-BE49-F238E27FC236}">
                <a16:creationId xmlns:a16="http://schemas.microsoft.com/office/drawing/2014/main" id="{0FEB149E-C344-4B65-AC62-3616A9D39914}"/>
              </a:ext>
            </a:extLst>
          </p:cNvPr>
          <p:cNvSpPr>
            <a:spLocks noGrp="1"/>
          </p:cNvSpPr>
          <p:nvPr>
            <p:ph type="body" sz="quarter" idx="11" hasCustomPrompt="1"/>
          </p:nvPr>
        </p:nvSpPr>
        <p:spPr>
          <a:xfrm>
            <a:off x="7040880" y="6537960"/>
            <a:ext cx="1828800" cy="164592"/>
          </a:xfrm>
          <a:prstGeom prst="rect">
            <a:avLst/>
          </a:prstGeom>
        </p:spPr>
        <p:txBody>
          <a:bodyPr lIns="0" tIns="0" rIns="0" bIns="0" anchor="b" anchorCtr="0"/>
          <a:lstStyle>
            <a:lvl1pPr marL="0" indent="0" algn="r">
              <a:spcBef>
                <a:spcPts val="0"/>
              </a:spcBef>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dirty="0"/>
              <a:t>Lit Code XX/XX</a:t>
            </a:r>
          </a:p>
        </p:txBody>
      </p:sp>
      <p:cxnSp>
        <p:nvCxnSpPr>
          <p:cNvPr id="9" name="Straight Connector 8">
            <a:extLst>
              <a:ext uri="{FF2B5EF4-FFF2-40B4-BE49-F238E27FC236}">
                <a16:creationId xmlns:a16="http://schemas.microsoft.com/office/drawing/2014/main" id="{DF67321A-F2D3-B946-9F87-299C8ADC0B5F}"/>
              </a:ext>
            </a:extLst>
          </p:cNvPr>
          <p:cNvCxnSpPr>
            <a:cxnSpLocks/>
          </p:cNvCxnSpPr>
          <p:nvPr userDrawn="1"/>
        </p:nvCxnSpPr>
        <p:spPr>
          <a:xfrm>
            <a:off x="285213" y="5380936"/>
            <a:ext cx="85750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CCA4D87-B946-0E45-84EC-9885D2F6A98A}"/>
              </a:ext>
            </a:extLst>
          </p:cNvPr>
          <p:cNvPicPr>
            <a:picLocks noChangeAspect="1"/>
          </p:cNvPicPr>
          <p:nvPr userDrawn="1"/>
        </p:nvPicPr>
        <p:blipFill rotWithShape="1">
          <a:blip r:embed="rId2"/>
          <a:stretch/>
        </p:blipFill>
        <p:spPr>
          <a:xfrm>
            <a:off x="75902" y="5469929"/>
            <a:ext cx="2114524" cy="779101"/>
          </a:xfrm>
          <a:prstGeom prst="rect">
            <a:avLst/>
          </a:prstGeom>
        </p:spPr>
      </p:pic>
      <p:sp>
        <p:nvSpPr>
          <p:cNvPr id="15" name="Rectangle 14">
            <a:extLst>
              <a:ext uri="{FF2B5EF4-FFF2-40B4-BE49-F238E27FC236}">
                <a16:creationId xmlns:a16="http://schemas.microsoft.com/office/drawing/2014/main" id="{64732BBC-B30C-804C-A28D-CD4D1CA29DF8}"/>
              </a:ext>
            </a:extLst>
          </p:cNvPr>
          <p:cNvSpPr/>
          <p:nvPr userDrawn="1"/>
        </p:nvSpPr>
        <p:spPr>
          <a:xfrm>
            <a:off x="285213" y="6399304"/>
            <a:ext cx="6201938" cy="305087"/>
          </a:xfrm>
          <a:prstGeom prst="rect">
            <a:avLst/>
          </a:prstGeom>
        </p:spPr>
        <p:txBody>
          <a:bodyPr wrap="square" lIns="0" tIns="0" rIns="0" bIns="0">
            <a:noAutofit/>
          </a:bodyPr>
          <a:lstStyle/>
          <a:p>
            <a:r>
              <a:rPr lang="en-US" sz="800" dirty="0">
                <a:solidFill>
                  <a:srgbClr val="211D1E"/>
                </a:solidFill>
                <a:effectLst/>
                <a:latin typeface="Arial" panose="020B0604020202020204" pitchFamily="34" charset="0"/>
                <a:cs typeface="Arial" panose="020B0604020202020204" pitchFamily="34" charset="0"/>
              </a:rPr>
              <a:t>© 2025 Franklin Distributors, LLC. Member FINRA/SIPC. All rights reserved.</a:t>
            </a:r>
          </a:p>
          <a:p>
            <a:r>
              <a:rPr lang="en-US" sz="800" dirty="0">
                <a:solidFill>
                  <a:srgbClr val="211D1E"/>
                </a:solidFill>
                <a:effectLst/>
                <a:latin typeface="Arial" panose="020B0604020202020204" pitchFamily="34" charset="0"/>
                <a:cs typeface="Arial" panose="020B0604020202020204" pitchFamily="34" charset="0"/>
              </a:rPr>
              <a:t>Franklin Templeton and Access Point HSA are not affiliated.</a:t>
            </a:r>
          </a:p>
        </p:txBody>
      </p:sp>
      <p:cxnSp>
        <p:nvCxnSpPr>
          <p:cNvPr id="17" name="Straight Connector 16">
            <a:extLst>
              <a:ext uri="{FF2B5EF4-FFF2-40B4-BE49-F238E27FC236}">
                <a16:creationId xmlns:a16="http://schemas.microsoft.com/office/drawing/2014/main" id="{1A3B3521-235A-BE46-80D8-87785AEB0857}"/>
              </a:ext>
            </a:extLst>
          </p:cNvPr>
          <p:cNvCxnSpPr>
            <a:cxnSpLocks/>
          </p:cNvCxnSpPr>
          <p:nvPr userDrawn="1"/>
        </p:nvCxnSpPr>
        <p:spPr>
          <a:xfrm flipV="1">
            <a:off x="2272908" y="5680649"/>
            <a:ext cx="0" cy="36288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12E662EA-29FD-4143-A218-9F81C13BE4C4}"/>
              </a:ext>
            </a:extLst>
          </p:cNvPr>
          <p:cNvSpPr>
            <a:spLocks noGrp="1"/>
          </p:cNvSpPr>
          <p:nvPr>
            <p:ph type="body" sz="quarter" idx="26" hasCustomPrompt="1"/>
          </p:nvPr>
        </p:nvSpPr>
        <p:spPr>
          <a:xfrm>
            <a:off x="285213" y="4684430"/>
            <a:ext cx="857504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Text Placeholder 5">
            <a:extLst>
              <a:ext uri="{FF2B5EF4-FFF2-40B4-BE49-F238E27FC236}">
                <a16:creationId xmlns:a16="http://schemas.microsoft.com/office/drawing/2014/main" id="{5BED91F2-0181-4225-990E-BE739AAD9610}"/>
              </a:ext>
            </a:extLst>
          </p:cNvPr>
          <p:cNvSpPr>
            <a:spLocks noGrp="1"/>
          </p:cNvSpPr>
          <p:nvPr>
            <p:ph type="body" sz="quarter" idx="28" hasCustomPrompt="1"/>
          </p:nvPr>
        </p:nvSpPr>
        <p:spPr>
          <a:xfrm>
            <a:off x="2596612" y="5644045"/>
            <a:ext cx="3907881" cy="455547"/>
          </a:xfrm>
          <a:prstGeom prst="rect">
            <a:avLst/>
          </a:prstGeom>
        </p:spPr>
        <p:txBody>
          <a:bodyPr lIns="0" tIns="0" rIns="0" bIns="0"/>
          <a:lstStyle>
            <a:lvl1pPr marL="0" indent="0">
              <a:lnSpc>
                <a:spcPts val="1700"/>
              </a:lnSpc>
              <a:spcBef>
                <a:spcPts val="0"/>
              </a:spcBef>
              <a:buNone/>
              <a:defRPr sz="1400">
                <a:solidFill>
                  <a:schemeClr val="tx1"/>
                </a:solidFill>
              </a:defRPr>
            </a:lvl1pPr>
            <a:lvl2pPr marL="0" indent="0">
              <a:lnSpc>
                <a:spcPts val="1700"/>
              </a:lnSpc>
              <a:spcBef>
                <a:spcPts val="0"/>
              </a:spcBef>
              <a:buNone/>
              <a:defRPr sz="1200">
                <a:solidFill>
                  <a:schemeClr val="tx1"/>
                </a:solidFill>
              </a:defRPr>
            </a:lvl2pPr>
            <a:lvl3pPr marL="1218895" indent="0">
              <a:lnSpc>
                <a:spcPts val="1700"/>
              </a:lnSpc>
              <a:spcBef>
                <a:spcPts val="0"/>
              </a:spcBef>
              <a:buNone/>
              <a:defRPr sz="1300">
                <a:solidFill>
                  <a:schemeClr val="accent1"/>
                </a:solidFill>
              </a:defRPr>
            </a:lvl3pPr>
            <a:lvl4pPr marL="1828343" indent="0">
              <a:lnSpc>
                <a:spcPts val="1700"/>
              </a:lnSpc>
              <a:spcBef>
                <a:spcPts val="0"/>
              </a:spcBef>
              <a:buNone/>
              <a:defRPr sz="1300">
                <a:solidFill>
                  <a:schemeClr val="accent1"/>
                </a:solidFill>
              </a:defRPr>
            </a:lvl4pPr>
            <a:lvl5pPr marL="2437790" indent="0">
              <a:lnSpc>
                <a:spcPts val="1700"/>
              </a:lnSpc>
              <a:spcBef>
                <a:spcPts val="0"/>
              </a:spcBef>
              <a:buNone/>
              <a:defRPr sz="1300">
                <a:solidFill>
                  <a:schemeClr val="accent1"/>
                </a:solidFill>
              </a:defRPr>
            </a:lvl5pPr>
          </a:lstStyle>
          <a:p>
            <a:pPr lvl="0"/>
            <a:r>
              <a:rPr lang="en-US" dirty="0"/>
              <a:t>(XXX) XXX-XXXX</a:t>
            </a:r>
          </a:p>
          <a:p>
            <a:pPr lvl="1"/>
            <a:r>
              <a:rPr lang="en-US" dirty="0"/>
              <a:t>URL</a:t>
            </a:r>
          </a:p>
        </p:txBody>
      </p:sp>
    </p:spTree>
    <p:extLst>
      <p:ext uri="{BB962C8B-B14F-4D97-AF65-F5344CB8AC3E}">
        <p14:creationId xmlns:p14="http://schemas.microsoft.com/office/powerpoint/2010/main" val="486562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cov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4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hoto cover: Co-brand (projected) EXTERN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66A892-37A5-4606-BC7E-8F8F08163475}"/>
              </a:ext>
            </a:extLst>
          </p:cNvPr>
          <p:cNvSpPr>
            <a:spLocks noGrp="1"/>
          </p:cNvSpPr>
          <p:nvPr>
            <p:ph type="pic" sz="quarter" idx="27"/>
          </p:nvPr>
        </p:nvSpPr>
        <p:spPr>
          <a:xfrm>
            <a:off x="5121275" y="0"/>
            <a:ext cx="4022725" cy="5853113"/>
          </a:xfrm>
          <a:prstGeom prst="rect">
            <a:avLst/>
          </a:prstGeom>
          <a:solidFill>
            <a:srgbClr val="E6E6E6"/>
          </a:solidFill>
        </p:spPr>
        <p:txBody>
          <a:bodyPr/>
          <a:lstStyle>
            <a:lvl1pPr marL="0" indent="0">
              <a:buNone/>
              <a:defRPr sz="800"/>
            </a:lvl1pPr>
          </a:lstStyle>
          <a:p>
            <a:r>
              <a:rPr lang="en-US"/>
              <a:t>Click icon to add picture</a:t>
            </a:r>
            <a:endParaRPr lang="en-US" dirty="0"/>
          </a:p>
        </p:txBody>
      </p:sp>
      <p:sp>
        <p:nvSpPr>
          <p:cNvPr id="33" name="Text Placeholder 3">
            <a:extLst>
              <a:ext uri="{FF2B5EF4-FFF2-40B4-BE49-F238E27FC236}">
                <a16:creationId xmlns:a16="http://schemas.microsoft.com/office/drawing/2014/main" id="{218591D7-8D18-4651-8672-75D994E1FCE9}"/>
              </a:ext>
            </a:extLst>
          </p:cNvPr>
          <p:cNvSpPr>
            <a:spLocks noGrp="1"/>
          </p:cNvSpPr>
          <p:nvPr>
            <p:ph type="body" sz="quarter" idx="26" hasCustomPrompt="1"/>
          </p:nvPr>
        </p:nvSpPr>
        <p:spPr>
          <a:xfrm>
            <a:off x="274320" y="6309360"/>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pic>
        <p:nvPicPr>
          <p:cNvPr id="14" name="Picture 13" descr="A picture containing text&#10;&#10;Description automatically generated">
            <a:extLst>
              <a:ext uri="{FF2B5EF4-FFF2-40B4-BE49-F238E27FC236}">
                <a16:creationId xmlns:a16="http://schemas.microsoft.com/office/drawing/2014/main" id="{F7A25175-A6B3-4013-9059-7AAFB28549A5}"/>
              </a:ext>
            </a:extLst>
          </p:cNvPr>
          <p:cNvPicPr>
            <a:picLocks noChangeAspect="1"/>
          </p:cNvPicPr>
          <p:nvPr userDrawn="1"/>
        </p:nvPicPr>
        <p:blipFill>
          <a:blip r:embed="rId2"/>
          <a:stretch>
            <a:fillRect/>
          </a:stretch>
        </p:blipFill>
        <p:spPr>
          <a:xfrm>
            <a:off x="457200" y="5212080"/>
            <a:ext cx="1942874" cy="397939"/>
          </a:xfrm>
          <a:prstGeom prst="rect">
            <a:avLst/>
          </a:prstGeom>
        </p:spPr>
      </p:pic>
      <p:pic>
        <p:nvPicPr>
          <p:cNvPr id="12" name="Picture 11">
            <a:extLst>
              <a:ext uri="{FF2B5EF4-FFF2-40B4-BE49-F238E27FC236}">
                <a16:creationId xmlns:a16="http://schemas.microsoft.com/office/drawing/2014/main" id="{E27558B3-1BE9-4523-A906-E3E3799797DE}"/>
              </a:ext>
            </a:extLst>
          </p:cNvPr>
          <p:cNvPicPr>
            <a:picLocks noChangeAspect="1"/>
          </p:cNvPicPr>
          <p:nvPr userDrawn="1"/>
        </p:nvPicPr>
        <p:blipFill rotWithShape="1">
          <a:blip r:embed="rId3"/>
          <a:stretch/>
        </p:blipFill>
        <p:spPr bwMode="gray">
          <a:xfrm>
            <a:off x="184451" y="182881"/>
            <a:ext cx="2651760" cy="977047"/>
          </a:xfrm>
          <a:prstGeom prst="rect">
            <a:avLst/>
          </a:prstGeom>
          <a:solidFill>
            <a:schemeClr val="bg1"/>
          </a:solidFill>
          <a:ln w="15875">
            <a:noFill/>
            <a:round/>
          </a:ln>
        </p:spPr>
      </p:pic>
      <p:sp>
        <p:nvSpPr>
          <p:cNvPr id="19" name="Text Placeholder 4">
            <a:extLst>
              <a:ext uri="{FF2B5EF4-FFF2-40B4-BE49-F238E27FC236}">
                <a16:creationId xmlns:a16="http://schemas.microsoft.com/office/drawing/2014/main" id="{5E6293D1-0C26-42E6-A202-4E26CC9145C1}"/>
              </a:ext>
            </a:extLst>
          </p:cNvPr>
          <p:cNvSpPr>
            <a:spLocks noGrp="1"/>
          </p:cNvSpPr>
          <p:nvPr>
            <p:ph type="body" sz="quarter" idx="10"/>
          </p:nvPr>
        </p:nvSpPr>
        <p:spPr>
          <a:xfrm>
            <a:off x="457200" y="1620984"/>
            <a:ext cx="4346931" cy="2477611"/>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4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9">
            <a:extLst>
              <a:ext uri="{FF2B5EF4-FFF2-40B4-BE49-F238E27FC236}">
                <a16:creationId xmlns:a16="http://schemas.microsoft.com/office/drawing/2014/main" id="{70364EEC-D9E2-47E8-8B38-0B68391417B5}"/>
              </a:ext>
            </a:extLst>
          </p:cNvPr>
          <p:cNvGrpSpPr>
            <a:grpSpLocks/>
          </p:cNvGrpSpPr>
          <p:nvPr userDrawn="1"/>
        </p:nvGrpSpPr>
        <p:grpSpPr bwMode="auto">
          <a:xfrm>
            <a:off x="5797516" y="6530624"/>
            <a:ext cx="3138488" cy="196851"/>
            <a:chOff x="1892" y="3495"/>
            <a:chExt cx="1977" cy="124"/>
          </a:xfrm>
        </p:grpSpPr>
        <p:sp>
          <p:nvSpPr>
            <p:cNvPr id="13" name="Text Box 10">
              <a:extLst>
                <a:ext uri="{FF2B5EF4-FFF2-40B4-BE49-F238E27FC236}">
                  <a16:creationId xmlns:a16="http://schemas.microsoft.com/office/drawing/2014/main" id="{01B682AE-A7E7-4A69-92E0-7A665A73715B}"/>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dirty="0">
                  <a:solidFill>
                    <a:schemeClr val="tx1"/>
                  </a:solidFill>
                  <a:latin typeface="Arial Narrow" panose="020B0606020202030204" pitchFamily="34" charset="0"/>
                </a:rPr>
                <a:t>Not FDIC Insured</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May Lose Value</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6000" dirty="0">
                  <a:solidFill>
                    <a:schemeClr val="tx1"/>
                  </a:solidFill>
                  <a:latin typeface="Arial Narrow" panose="020B0606020202030204" pitchFamily="34" charset="0"/>
                </a:rPr>
                <a:t> </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No Bank Guarantee</a:t>
              </a:r>
              <a:endParaRPr lang="en-US" altLang="en-US" sz="900" b="1" baseline="-6000" dirty="0">
                <a:solidFill>
                  <a:schemeClr val="tx1"/>
                </a:solidFill>
                <a:latin typeface="Arial Narrow" panose="020B0606020202030204" pitchFamily="34" charset="0"/>
              </a:endParaRPr>
            </a:p>
          </p:txBody>
        </p:sp>
        <p:sp>
          <p:nvSpPr>
            <p:cNvPr id="15" name="Rectangle 11">
              <a:extLst>
                <a:ext uri="{FF2B5EF4-FFF2-40B4-BE49-F238E27FC236}">
                  <a16:creationId xmlns:a16="http://schemas.microsoft.com/office/drawing/2014/main" id="{3DAC1DB0-6245-4841-8E19-7A901433AF01}"/>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pic>
        <p:nvPicPr>
          <p:cNvPr id="16" name="Picture 15">
            <a:extLst>
              <a:ext uri="{FF2B5EF4-FFF2-40B4-BE49-F238E27FC236}">
                <a16:creationId xmlns:a16="http://schemas.microsoft.com/office/drawing/2014/main" id="{4D08E47E-EA6D-41CE-96E4-6F70787949DF}"/>
              </a:ext>
            </a:extLst>
          </p:cNvPr>
          <p:cNvPicPr>
            <a:picLocks/>
          </p:cNvPicPr>
          <p:nvPr userDrawn="1"/>
        </p:nvPicPr>
        <p:blipFill>
          <a:blip r:embed="rId4"/>
          <a:stretch>
            <a:fillRect/>
          </a:stretch>
        </p:blipFill>
        <p:spPr>
          <a:xfrm>
            <a:off x="0" y="5852160"/>
            <a:ext cx="9144000" cy="91440"/>
          </a:xfrm>
          <a:prstGeom prst="rect">
            <a:avLst/>
          </a:prstGeom>
        </p:spPr>
      </p:pic>
    </p:spTree>
    <p:extLst>
      <p:ext uri="{BB962C8B-B14F-4D97-AF65-F5344CB8AC3E}">
        <p14:creationId xmlns:p14="http://schemas.microsoft.com/office/powerpoint/2010/main" val="3466130983"/>
      </p:ext>
    </p:extLst>
  </p:cSld>
  <p:clrMapOvr>
    <a:masterClrMapping/>
  </p:clrMapOvr>
  <p:extLst>
    <p:ext uri="{DCECCB84-F9BA-43D5-87BE-67443E8EF086}">
      <p15:sldGuideLst xmlns:p15="http://schemas.microsoft.com/office/powerpoint/2012/main">
        <p15:guide id="1" orient="horz" pos="4201">
          <p15:clr>
            <a:srgbClr val="FBAE40"/>
          </p15:clr>
        </p15:guide>
        <p15:guide id="2" pos="288">
          <p15:clr>
            <a:srgbClr val="FBAE40"/>
          </p15:clr>
        </p15:guide>
        <p15:guide id="3" pos="174">
          <p15:clr>
            <a:srgbClr val="FBAE40"/>
          </p15:clr>
        </p15:guide>
        <p15:guide id="4" orient="horz" pos="29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 cover (projected) EXTERN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66A892-37A5-4606-BC7E-8F8F08163475}"/>
              </a:ext>
            </a:extLst>
          </p:cNvPr>
          <p:cNvSpPr>
            <a:spLocks noGrp="1"/>
          </p:cNvSpPr>
          <p:nvPr>
            <p:ph type="pic" sz="quarter" idx="27"/>
          </p:nvPr>
        </p:nvSpPr>
        <p:spPr>
          <a:xfrm>
            <a:off x="5121275" y="0"/>
            <a:ext cx="4022725" cy="5853113"/>
          </a:xfrm>
          <a:prstGeom prst="rect">
            <a:avLst/>
          </a:prstGeom>
          <a:solidFill>
            <a:srgbClr val="E6E6E6"/>
          </a:solidFill>
        </p:spPr>
        <p:txBody>
          <a:bodyPr/>
          <a:lstStyle>
            <a:lvl1pPr marL="0" indent="0">
              <a:buNone/>
              <a:defRPr sz="800"/>
            </a:lvl1pPr>
          </a:lstStyle>
          <a:p>
            <a:r>
              <a:rPr lang="en-US"/>
              <a:t>Click icon to add picture</a:t>
            </a:r>
            <a:endParaRPr lang="en-US" dirty="0"/>
          </a:p>
        </p:txBody>
      </p:sp>
      <p:sp>
        <p:nvSpPr>
          <p:cNvPr id="33" name="Text Placeholder 3">
            <a:extLst>
              <a:ext uri="{FF2B5EF4-FFF2-40B4-BE49-F238E27FC236}">
                <a16:creationId xmlns:a16="http://schemas.microsoft.com/office/drawing/2014/main" id="{218591D7-8D18-4651-8672-75D994E1FCE9}"/>
              </a:ext>
            </a:extLst>
          </p:cNvPr>
          <p:cNvSpPr>
            <a:spLocks noGrp="1"/>
          </p:cNvSpPr>
          <p:nvPr>
            <p:ph type="body" sz="quarter" idx="26" hasCustomPrompt="1"/>
          </p:nvPr>
        </p:nvSpPr>
        <p:spPr>
          <a:xfrm>
            <a:off x="274320" y="6309360"/>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2" name="Text Placeholder 2">
            <a:extLst>
              <a:ext uri="{FF2B5EF4-FFF2-40B4-BE49-F238E27FC236}">
                <a16:creationId xmlns:a16="http://schemas.microsoft.com/office/drawing/2014/main" id="{D2BBA680-7322-4B75-8B83-1EED9F2ECC06}"/>
              </a:ext>
            </a:extLst>
          </p:cNvPr>
          <p:cNvSpPr>
            <a:spLocks noGrp="1"/>
          </p:cNvSpPr>
          <p:nvPr>
            <p:ph type="body" sz="quarter" idx="30" hasCustomPrompt="1"/>
          </p:nvPr>
        </p:nvSpPr>
        <p:spPr>
          <a:xfrm>
            <a:off x="2701011" y="3840760"/>
            <a:ext cx="2103120" cy="881319"/>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16" name="Text Placeholder 2">
            <a:extLst>
              <a:ext uri="{FF2B5EF4-FFF2-40B4-BE49-F238E27FC236}">
                <a16:creationId xmlns:a16="http://schemas.microsoft.com/office/drawing/2014/main" id="{0BE61297-C22D-41F7-99A3-21E1B14CFD7A}"/>
              </a:ext>
            </a:extLst>
          </p:cNvPr>
          <p:cNvSpPr>
            <a:spLocks noGrp="1"/>
          </p:cNvSpPr>
          <p:nvPr>
            <p:ph type="body" sz="quarter" idx="32" hasCustomPrompt="1"/>
          </p:nvPr>
        </p:nvSpPr>
        <p:spPr>
          <a:xfrm>
            <a:off x="457199" y="3840760"/>
            <a:ext cx="2103120" cy="88132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1000">
                <a:solidFill>
                  <a:schemeClr val="tx1"/>
                </a:solidFill>
                <a:latin typeface="Century Gothic" panose="020B0502020202020204" pitchFamily="34" charset="0"/>
              </a:defRPr>
            </a:lvl5pPr>
          </a:lstStyle>
          <a:p>
            <a:pPr lvl="0"/>
            <a:r>
              <a:rPr lang="en-US" dirty="0"/>
              <a:t>Name</a:t>
            </a:r>
          </a:p>
          <a:p>
            <a:pPr lvl="1"/>
            <a:r>
              <a:rPr lang="en-US" dirty="0"/>
              <a:t>Second level</a:t>
            </a:r>
          </a:p>
          <a:p>
            <a:pPr lvl="2"/>
            <a:r>
              <a:rPr lang="en-US" dirty="0"/>
              <a:t>Third level</a:t>
            </a:r>
          </a:p>
          <a:p>
            <a:pPr lvl="3"/>
            <a:r>
              <a:rPr lang="en-US" dirty="0"/>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19" name="Text Placeholder 36">
            <a:extLst>
              <a:ext uri="{FF2B5EF4-FFF2-40B4-BE49-F238E27FC236}">
                <a16:creationId xmlns:a16="http://schemas.microsoft.com/office/drawing/2014/main" id="{D664DA87-A96E-42C6-AD6F-4A8B11577A89}"/>
              </a:ext>
            </a:extLst>
          </p:cNvPr>
          <p:cNvSpPr>
            <a:spLocks noGrp="1"/>
          </p:cNvSpPr>
          <p:nvPr>
            <p:ph type="body" sz="quarter" idx="33" hasCustomPrompt="1"/>
          </p:nvPr>
        </p:nvSpPr>
        <p:spPr>
          <a:xfrm>
            <a:off x="457199" y="3613673"/>
            <a:ext cx="1005840" cy="212725"/>
          </a:xfrm>
          <a:prstGeom prst="rect">
            <a:avLst/>
          </a:prstGeom>
        </p:spPr>
        <p:txBody>
          <a:bodyPr lIns="0" tIns="0" rIns="0" bIns="0"/>
          <a:lstStyle>
            <a:lvl1pPr marL="0" indent="0">
              <a:buNone/>
              <a:defRPr sz="1000">
                <a:latin typeface="Century Gothic" panose="020B0502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Presented by</a:t>
            </a:r>
          </a:p>
        </p:txBody>
      </p:sp>
      <p:sp>
        <p:nvSpPr>
          <p:cNvPr id="20" name="Text Placeholder 4">
            <a:extLst>
              <a:ext uri="{FF2B5EF4-FFF2-40B4-BE49-F238E27FC236}">
                <a16:creationId xmlns:a16="http://schemas.microsoft.com/office/drawing/2014/main" id="{ACB70890-11D8-475A-8D38-8DA8CBC39B41}"/>
              </a:ext>
            </a:extLst>
          </p:cNvPr>
          <p:cNvSpPr>
            <a:spLocks noGrp="1"/>
          </p:cNvSpPr>
          <p:nvPr>
            <p:ph type="body" sz="quarter" idx="10"/>
          </p:nvPr>
        </p:nvSpPr>
        <p:spPr>
          <a:xfrm>
            <a:off x="457199" y="1620984"/>
            <a:ext cx="4346931" cy="1824475"/>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pic>
        <p:nvPicPr>
          <p:cNvPr id="23" name="Picture 22">
            <a:extLst>
              <a:ext uri="{FF2B5EF4-FFF2-40B4-BE49-F238E27FC236}">
                <a16:creationId xmlns:a16="http://schemas.microsoft.com/office/drawing/2014/main" id="{BF0C3484-B64B-4F4B-8A6F-B330C4CE28C6}"/>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grpSp>
        <p:nvGrpSpPr>
          <p:cNvPr id="13" name="Group 9">
            <a:extLst>
              <a:ext uri="{FF2B5EF4-FFF2-40B4-BE49-F238E27FC236}">
                <a16:creationId xmlns:a16="http://schemas.microsoft.com/office/drawing/2014/main" id="{1B3F1AA2-E153-499C-B549-33FAE1F219E8}"/>
              </a:ext>
            </a:extLst>
          </p:cNvPr>
          <p:cNvGrpSpPr>
            <a:grpSpLocks/>
          </p:cNvGrpSpPr>
          <p:nvPr userDrawn="1"/>
        </p:nvGrpSpPr>
        <p:grpSpPr bwMode="auto">
          <a:xfrm>
            <a:off x="5797516" y="6530624"/>
            <a:ext cx="3138488" cy="196851"/>
            <a:chOff x="1892" y="3495"/>
            <a:chExt cx="1977" cy="124"/>
          </a:xfrm>
        </p:grpSpPr>
        <p:sp>
          <p:nvSpPr>
            <p:cNvPr id="14" name="Text Box 10">
              <a:extLst>
                <a:ext uri="{FF2B5EF4-FFF2-40B4-BE49-F238E27FC236}">
                  <a16:creationId xmlns:a16="http://schemas.microsoft.com/office/drawing/2014/main" id="{67290476-ADC6-47DF-B083-429C91787749}"/>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dirty="0">
                  <a:solidFill>
                    <a:schemeClr val="tx1"/>
                  </a:solidFill>
                  <a:latin typeface="Arial Narrow" panose="020B0606020202030204" pitchFamily="34" charset="0"/>
                </a:rPr>
                <a:t>Not FDIC Insured</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May Lose Value</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a:t>
              </a:r>
              <a:r>
                <a:rPr lang="en-US" altLang="en-US" sz="900" b="1" baseline="-6000" dirty="0">
                  <a:solidFill>
                    <a:schemeClr val="tx1"/>
                  </a:solidFill>
                  <a:latin typeface="Arial Narrow" panose="020B0606020202030204" pitchFamily="34" charset="0"/>
                </a:rPr>
                <a:t> </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No Bank Guarantee</a:t>
              </a:r>
              <a:endParaRPr lang="en-US" altLang="en-US" sz="900" b="1" baseline="-6000" dirty="0">
                <a:solidFill>
                  <a:schemeClr val="tx1"/>
                </a:solidFill>
                <a:latin typeface="Arial Narrow" panose="020B0606020202030204" pitchFamily="34" charset="0"/>
              </a:endParaRPr>
            </a:p>
          </p:txBody>
        </p:sp>
        <p:sp>
          <p:nvSpPr>
            <p:cNvPr id="15" name="Rectangle 11">
              <a:extLst>
                <a:ext uri="{FF2B5EF4-FFF2-40B4-BE49-F238E27FC236}">
                  <a16:creationId xmlns:a16="http://schemas.microsoft.com/office/drawing/2014/main" id="{22C1EF9C-0444-4182-8083-6AEEA8AEE02B}"/>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pic>
        <p:nvPicPr>
          <p:cNvPr id="25" name="Picture 24">
            <a:extLst>
              <a:ext uri="{FF2B5EF4-FFF2-40B4-BE49-F238E27FC236}">
                <a16:creationId xmlns:a16="http://schemas.microsoft.com/office/drawing/2014/main" id="{49E3197E-3D68-4F8E-A91A-8BCDE53F04C7}"/>
              </a:ext>
            </a:extLst>
          </p:cNvPr>
          <p:cNvPicPr>
            <a:picLocks/>
          </p:cNvPicPr>
          <p:nvPr userDrawn="1"/>
        </p:nvPicPr>
        <p:blipFill>
          <a:blip r:embed="rId3"/>
          <a:stretch>
            <a:fillRect/>
          </a:stretch>
        </p:blipFill>
        <p:spPr>
          <a:xfrm>
            <a:off x="0" y="5852160"/>
            <a:ext cx="9144000" cy="91440"/>
          </a:xfrm>
          <a:prstGeom prst="rect">
            <a:avLst/>
          </a:prstGeom>
        </p:spPr>
      </p:pic>
    </p:spTree>
    <p:extLst>
      <p:ext uri="{BB962C8B-B14F-4D97-AF65-F5344CB8AC3E}">
        <p14:creationId xmlns:p14="http://schemas.microsoft.com/office/powerpoint/2010/main" val="4165518875"/>
      </p:ext>
    </p:extLst>
  </p:cSld>
  <p:clrMapOvr>
    <a:masterClrMapping/>
  </p:clrMapOvr>
  <p:extLst>
    <p:ext uri="{DCECCB84-F9BA-43D5-87BE-67443E8EF086}">
      <p15:sldGuideLst xmlns:p15="http://schemas.microsoft.com/office/powerpoint/2012/main">
        <p15:guide id="1" orient="horz" pos="4201">
          <p15:clr>
            <a:srgbClr val="FBAE40"/>
          </p15:clr>
        </p15:guide>
        <p15:guide id="2" pos="288">
          <p15:clr>
            <a:srgbClr val="FBAE40"/>
          </p15:clr>
        </p15:guide>
        <p15:guide id="3" pos="174">
          <p15:clr>
            <a:srgbClr val="FBAE40"/>
          </p15:clr>
        </p15:guide>
        <p15:guide id="4" orient="horz" pos="29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807238"/>
      </p:ext>
    </p:extLst>
  </p:cSld>
  <p:clrMap bg1="lt1" tx1="dk1" bg2="lt2" tx2="dk2" accent1="accent1" accent2="accent2" accent3="accent3" accent4="accent4" accent5="accent5" accent6="accent6" hlink="hlink" folHlink="folHlink"/>
  <p:sldLayoutIdLst>
    <p:sldLayoutId id="2147483798" r:id="rId1"/>
    <p:sldLayoutId id="2147483779" r:id="rId2"/>
    <p:sldLayoutId id="2147483785" r:id="rId3"/>
    <p:sldLayoutId id="2147483783" r:id="rId4"/>
    <p:sldLayoutId id="2147483799"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715" r:id="rId15"/>
    <p:sldLayoutId id="2147483716" r:id="rId16"/>
    <p:sldLayoutId id="2147483717" r:id="rId17"/>
    <p:sldLayoutId id="2147483773" r:id="rId18"/>
    <p:sldLayoutId id="2147483794" r:id="rId19"/>
    <p:sldLayoutId id="2147483725" r:id="rId20"/>
    <p:sldLayoutId id="2147483719" r:id="rId21"/>
    <p:sldLayoutId id="2147483720" r:id="rId22"/>
    <p:sldLayoutId id="2147483788" r:id="rId23"/>
    <p:sldLayoutId id="2147483721" r:id="rId24"/>
    <p:sldLayoutId id="2147483775" r:id="rId25"/>
    <p:sldLayoutId id="2147483722" r:id="rId26"/>
    <p:sldLayoutId id="2147483723" r:id="rId27"/>
    <p:sldLayoutId id="2147483792" r:id="rId28"/>
    <p:sldLayoutId id="2147483724" r:id="rId29"/>
    <p:sldLayoutId id="2147483774" r:id="rId30"/>
    <p:sldLayoutId id="2147483726" r:id="rId31"/>
    <p:sldLayoutId id="2147483729" r:id="rId32"/>
    <p:sldLayoutId id="2147483730" r:id="rId33"/>
    <p:sldLayoutId id="2147483731" r:id="rId34"/>
    <p:sldLayoutId id="2147483797" r:id="rId35"/>
    <p:sldLayoutId id="2147483732" r:id="rId36"/>
    <p:sldLayoutId id="2147483733" r:id="rId37"/>
    <p:sldLayoutId id="214748379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3" r:id="rId47"/>
    <p:sldLayoutId id="2147483744" r:id="rId48"/>
    <p:sldLayoutId id="2147483745" r:id="rId49"/>
    <p:sldLayoutId id="2147483746" r:id="rId50"/>
    <p:sldLayoutId id="2147483747" r:id="rId51"/>
    <p:sldLayoutId id="2147483748" r:id="rId52"/>
    <p:sldLayoutId id="2147483749" r:id="rId53"/>
    <p:sldLayoutId id="2147483750" r:id="rId54"/>
    <p:sldLayoutId id="2147483751" r:id="rId55"/>
    <p:sldLayoutId id="2147483752" r:id="rId56"/>
    <p:sldLayoutId id="2147483753" r:id="rId57"/>
    <p:sldLayoutId id="2147483754" r:id="rId58"/>
    <p:sldLayoutId id="2147483755" r:id="rId59"/>
    <p:sldLayoutId id="2147483756" r:id="rId60"/>
    <p:sldLayoutId id="2147483757" r:id="rId61"/>
    <p:sldLayoutId id="2147483758" r:id="rId62"/>
    <p:sldLayoutId id="2147483759" r:id="rId63"/>
    <p:sldLayoutId id="2147483760" r:id="rId64"/>
    <p:sldLayoutId id="2147483761" r:id="rId65"/>
    <p:sldLayoutId id="2147483762" r:id="rId66"/>
    <p:sldLayoutId id="2147483776" r:id="rId67"/>
    <p:sldLayoutId id="2147483763" r:id="rId68"/>
    <p:sldLayoutId id="2147483777" r:id="rId69"/>
    <p:sldLayoutId id="2147483764" r:id="rId70"/>
    <p:sldLayoutId id="2147483765" r:id="rId71"/>
    <p:sldLayoutId id="2147483778" r:id="rId72"/>
    <p:sldLayoutId id="2147483767" r:id="rId7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9BC612-025E-8227-A771-44FA9AE34E03}"/>
              </a:ext>
            </a:extLst>
          </p:cNvPr>
          <p:cNvSpPr>
            <a:spLocks noGrp="1"/>
          </p:cNvSpPr>
          <p:nvPr>
            <p:ph type="title" idx="4294967295"/>
          </p:nvPr>
        </p:nvSpPr>
        <p:spPr>
          <a:xfrm>
            <a:off x="457200" y="1620984"/>
            <a:ext cx="4346931" cy="2477611"/>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3200" b="1" i="0" u="none" strike="noStrike" kern="800" cap="none" spc="0" normalizeH="0" baseline="0" noProof="0" dirty="0">
                <a:ln>
                  <a:noFill/>
                </a:ln>
                <a:solidFill>
                  <a:schemeClr val="tx1"/>
                </a:solidFill>
                <a:effectLst/>
                <a:uLnTx/>
                <a:uFillTx/>
                <a:latin typeface="Century Gothic" panose="020B0502020202020204" pitchFamily="34" charset="0"/>
                <a:ea typeface="+mn-ea"/>
                <a:cs typeface="+mn-cs"/>
              </a:rPr>
              <a:t>Health savings </a:t>
            </a:r>
            <a:br>
              <a:rPr kumimoji="0" lang="en-US" sz="3200" b="1" i="0" u="none" strike="noStrike" kern="8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en-US" sz="3200" b="1" i="0" u="none" strike="noStrike" kern="800" cap="none" spc="0" normalizeH="0" baseline="0" noProof="0" dirty="0">
                <a:ln>
                  <a:noFill/>
                </a:ln>
                <a:solidFill>
                  <a:schemeClr val="tx1"/>
                </a:solidFill>
                <a:effectLst/>
                <a:uLnTx/>
                <a:uFillTx/>
                <a:latin typeface="Century Gothic" panose="020B0502020202020204" pitchFamily="34" charset="0"/>
                <a:ea typeface="+mn-ea"/>
                <a:cs typeface="+mn-cs"/>
              </a:rPr>
              <a:t>accounts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800" cap="none" spc="0" normalizeH="0" baseline="0" noProof="0" dirty="0">
                <a:ln>
                  <a:noFill/>
                </a:ln>
                <a:solidFill>
                  <a:srgbClr val="3769FF"/>
                </a:solidFill>
                <a:effectLst/>
                <a:uLnTx/>
                <a:uFillTx/>
                <a:latin typeface="Century Gothic" panose="020B0502020202020204" pitchFamily="34" charset="0"/>
                <a:ea typeface="+mn-ea"/>
                <a:cs typeface="+mn-cs"/>
              </a:rPr>
              <a:t>The powerful financial tool that can help you save now and for the future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800" cap="none" spc="0" normalizeH="0" baseline="0" noProof="0" dirty="0">
                <a:ln>
                  <a:noFill/>
                </a:ln>
                <a:solidFill>
                  <a:schemeClr val="tx1"/>
                </a:solidFill>
                <a:effectLst/>
                <a:uLnTx/>
                <a:uFillTx/>
                <a:latin typeface="Century Gothic" panose="020B0502020202020204" pitchFamily="34" charset="0"/>
                <a:ea typeface="+mn-ea"/>
                <a:cs typeface="+mn-cs"/>
              </a:rPr>
              <a:t>Content updated </a:t>
            </a:r>
            <a:r>
              <a:rPr lang="en-US" sz="1200" kern="800" dirty="0">
                <a:latin typeface="Century Gothic" panose="020B0502020202020204" pitchFamily="34" charset="0"/>
                <a:ea typeface="+mn-ea"/>
                <a:cs typeface="+mn-cs"/>
              </a:rPr>
              <a:t>September</a:t>
            </a:r>
            <a:r>
              <a:rPr kumimoji="0" lang="en-US" sz="1200" b="0" i="0" u="none" strike="noStrike" kern="800" cap="none" spc="0" normalizeH="0" baseline="0" noProof="0" dirty="0">
                <a:ln>
                  <a:noFill/>
                </a:ln>
                <a:solidFill>
                  <a:schemeClr val="tx1"/>
                </a:solidFill>
                <a:effectLst/>
                <a:uLnTx/>
                <a:uFillTx/>
                <a:latin typeface="Century Gothic" panose="020B0502020202020204" pitchFamily="34" charset="0"/>
                <a:ea typeface="+mn-ea"/>
                <a:cs typeface="+mn-cs"/>
              </a:rPr>
              <a:t> 2025 and subject to change</a:t>
            </a:r>
            <a:endParaRPr kumimoji="0" lang="en-US" sz="2000" b="0" i="0" u="none" strike="noStrike" kern="800" cap="none" spc="0" normalizeH="0" baseline="0" noProof="0" dirty="0">
              <a:ln>
                <a:noFill/>
              </a:ln>
              <a:solidFill>
                <a:srgbClr val="3769FF"/>
              </a:solidFill>
              <a:effectLst/>
              <a:uLnTx/>
              <a:uFillTx/>
              <a:latin typeface="Century Gothic" panose="020B0502020202020204" pitchFamily="34" charset="0"/>
              <a:ea typeface="+mn-ea"/>
              <a:cs typeface="+mn-cs"/>
            </a:endParaRPr>
          </a:p>
        </p:txBody>
      </p:sp>
      <p:pic>
        <p:nvPicPr>
          <p:cNvPr id="8" name="Picture Placeholder 7">
            <a:extLst>
              <a:ext uri="{FF2B5EF4-FFF2-40B4-BE49-F238E27FC236}">
                <a16:creationId xmlns:a16="http://schemas.microsoft.com/office/drawing/2014/main" id="{2948998D-982C-91BD-A199-C9F13E9F23DB}"/>
              </a:ext>
              <a:ext uri="{C183D7F6-B498-43B3-948B-1728B52AA6E4}">
                <adec:decorative xmlns:adec="http://schemas.microsoft.com/office/drawing/2017/decorative" val="1"/>
              </a:ext>
            </a:extLst>
          </p:cNvPr>
          <p:cNvPicPr>
            <a:picLocks noGrp="1" noChangeAspect="1"/>
          </p:cNvPicPr>
          <p:nvPr>
            <p:ph type="pic" sz="quarter" idx="27"/>
          </p:nvPr>
        </p:nvPicPr>
        <p:blipFill>
          <a:blip r:embed="rId3"/>
          <a:srcRect l="14046" r="14046"/>
          <a:stretch>
            <a:fillRect/>
          </a:stretch>
        </p:blipFill>
        <p:spPr/>
      </p:pic>
    </p:spTree>
    <p:extLst>
      <p:ext uri="{BB962C8B-B14F-4D97-AF65-F5344CB8AC3E}">
        <p14:creationId xmlns:p14="http://schemas.microsoft.com/office/powerpoint/2010/main" val="4217023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FCA6AE-BC91-E7AE-B3CF-AAFAA3DEB410}"/>
              </a:ext>
            </a:extLst>
          </p:cNvPr>
          <p:cNvSpPr>
            <a:spLocks noGrp="1"/>
          </p:cNvSpPr>
          <p:nvPr>
            <p:ph type="title" idx="4294967295"/>
          </p:nvPr>
        </p:nvSpPr>
        <p:spPr>
          <a:xfrm>
            <a:off x="723450" y="860612"/>
            <a:ext cx="5029200" cy="1109150"/>
          </a:xfrm>
          <a:prstGeom prst="rect">
            <a:avLst/>
          </a:prstGeom>
          <a:noFill/>
          <a:ln w="15875">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500"/>
              </a:lnSpc>
              <a:spcBef>
                <a:spcPts val="0"/>
              </a:spcBef>
              <a:spcAft>
                <a:spcPts val="0"/>
              </a:spcAft>
              <a:buClrTx/>
              <a:buSzTx/>
              <a:buFont typeface="Arial" panose="020B0604020202020204" pitchFamily="34" charset="0"/>
              <a:buNone/>
              <a:tabLst/>
              <a:defRPr/>
            </a:pPr>
            <a:r>
              <a:rPr kumimoji="0" lang="en-US" sz="3400" b="1" i="0" u="none" strike="noStrike" kern="12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Health Savings </a:t>
            </a:r>
          </a:p>
          <a:p>
            <a:pPr marL="0" marR="0" lvl="0" indent="0" algn="l" defTabSz="914400" rtl="0" eaLnBrk="1" fontAlgn="auto" latinLnBrk="0" hangingPunct="1">
              <a:lnSpc>
                <a:spcPts val="4500"/>
              </a:lnSpc>
              <a:spcBef>
                <a:spcPts val="0"/>
              </a:spcBef>
              <a:spcAft>
                <a:spcPts val="0"/>
              </a:spcAft>
              <a:buClrTx/>
              <a:buSzTx/>
              <a:buFont typeface="Arial" panose="020B0604020202020204" pitchFamily="34" charset="0"/>
              <a:buNone/>
              <a:tabLst/>
              <a:defRPr/>
            </a:pPr>
            <a:r>
              <a:rPr kumimoji="0" lang="en-US" sz="3400" b="1" i="0" u="none" strike="noStrike" kern="12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Account basics</a:t>
            </a:r>
          </a:p>
        </p:txBody>
      </p:sp>
    </p:spTree>
    <p:extLst>
      <p:ext uri="{BB962C8B-B14F-4D97-AF65-F5344CB8AC3E}">
        <p14:creationId xmlns:p14="http://schemas.microsoft.com/office/powerpoint/2010/main" val="4041952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96906D-928A-F368-D0C2-F43A1BA17303}"/>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Definitions </a:t>
            </a: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pSp>
        <p:nvGrpSpPr>
          <p:cNvPr id="7" name="Group 6" descr="What is a Health Savings Account?">
            <a:extLst>
              <a:ext uri="{FF2B5EF4-FFF2-40B4-BE49-F238E27FC236}">
                <a16:creationId xmlns:a16="http://schemas.microsoft.com/office/drawing/2014/main" id="{20EB0796-CC7A-7F02-80E0-70F7C85256FA}"/>
              </a:ext>
            </a:extLst>
          </p:cNvPr>
          <p:cNvGrpSpPr/>
          <p:nvPr/>
        </p:nvGrpSpPr>
        <p:grpSpPr>
          <a:xfrm>
            <a:off x="1126600" y="1269562"/>
            <a:ext cx="6364446" cy="1118885"/>
            <a:chOff x="753796" y="1472764"/>
            <a:chExt cx="3013756" cy="1118885"/>
          </a:xfrm>
        </p:grpSpPr>
        <p:sp>
          <p:nvSpPr>
            <p:cNvPr id="8" name="Freeform 12">
              <a:extLst>
                <a:ext uri="{FF2B5EF4-FFF2-40B4-BE49-F238E27FC236}">
                  <a16:creationId xmlns:a16="http://schemas.microsoft.com/office/drawing/2014/main" id="{46CD3773-8AA3-8FC1-0304-36FC54E887B5}"/>
                </a:ext>
              </a:extLst>
            </p:cNvPr>
            <p:cNvSpPr/>
            <p:nvPr/>
          </p:nvSpPr>
          <p:spPr>
            <a:xfrm>
              <a:off x="753796" y="1472764"/>
              <a:ext cx="3013756" cy="1118885"/>
            </a:xfrm>
            <a:custGeom>
              <a:avLst/>
              <a:gdLst>
                <a:gd name="connsiteX0" fmla="*/ 0 w 2957513"/>
                <a:gd name="connsiteY0" fmla="*/ 0 h 1114425"/>
                <a:gd name="connsiteX1" fmla="*/ 2957513 w 2957513"/>
                <a:gd name="connsiteY1" fmla="*/ 0 h 1114425"/>
                <a:gd name="connsiteX2" fmla="*/ 2957513 w 2957513"/>
                <a:gd name="connsiteY2" fmla="*/ 657225 h 1114425"/>
                <a:gd name="connsiteX3" fmla="*/ 2500313 w 2957513"/>
                <a:gd name="connsiteY3" fmla="*/ 1114425 h 1114425"/>
                <a:gd name="connsiteX4" fmla="*/ 2500313 w 2957513"/>
                <a:gd name="connsiteY4" fmla="*/ 814388 h 1114425"/>
                <a:gd name="connsiteX5" fmla="*/ 28575 w 2957513"/>
                <a:gd name="connsiteY5" fmla="*/ 814388 h 1114425"/>
                <a:gd name="connsiteX6" fmla="*/ 0 w 2957513"/>
                <a:gd name="connsiteY6" fmla="*/ 0 h 1114425"/>
                <a:gd name="connsiteX0" fmla="*/ 0 w 2931319"/>
                <a:gd name="connsiteY0" fmla="*/ 0 h 1114425"/>
                <a:gd name="connsiteX1" fmla="*/ 2931319 w 2931319"/>
                <a:gd name="connsiteY1" fmla="*/ 0 h 1114425"/>
                <a:gd name="connsiteX2" fmla="*/ 2931319 w 2931319"/>
                <a:gd name="connsiteY2" fmla="*/ 657225 h 1114425"/>
                <a:gd name="connsiteX3" fmla="*/ 2474119 w 2931319"/>
                <a:gd name="connsiteY3" fmla="*/ 1114425 h 1114425"/>
                <a:gd name="connsiteX4" fmla="*/ 2474119 w 2931319"/>
                <a:gd name="connsiteY4" fmla="*/ 814388 h 1114425"/>
                <a:gd name="connsiteX5" fmla="*/ 2381 w 2931319"/>
                <a:gd name="connsiteY5" fmla="*/ 814388 h 1114425"/>
                <a:gd name="connsiteX6" fmla="*/ 0 w 2931319"/>
                <a:gd name="connsiteY6" fmla="*/ 0 h 1114425"/>
                <a:gd name="connsiteX0" fmla="*/ 230 w 2929168"/>
                <a:gd name="connsiteY0" fmla="*/ 0 h 1116806"/>
                <a:gd name="connsiteX1" fmla="*/ 2929168 w 2929168"/>
                <a:gd name="connsiteY1" fmla="*/ 2381 h 1116806"/>
                <a:gd name="connsiteX2" fmla="*/ 2929168 w 2929168"/>
                <a:gd name="connsiteY2" fmla="*/ 659606 h 1116806"/>
                <a:gd name="connsiteX3" fmla="*/ 2471968 w 2929168"/>
                <a:gd name="connsiteY3" fmla="*/ 1116806 h 1116806"/>
                <a:gd name="connsiteX4" fmla="*/ 2471968 w 2929168"/>
                <a:gd name="connsiteY4" fmla="*/ 816769 h 1116806"/>
                <a:gd name="connsiteX5" fmla="*/ 230 w 2929168"/>
                <a:gd name="connsiteY5" fmla="*/ 816769 h 1116806"/>
                <a:gd name="connsiteX6" fmla="*/ 230 w 2929168"/>
                <a:gd name="connsiteY6" fmla="*/ 0 h 1116806"/>
                <a:gd name="connsiteX0" fmla="*/ 230 w 2929168"/>
                <a:gd name="connsiteY0" fmla="*/ 0 h 1116806"/>
                <a:gd name="connsiteX1" fmla="*/ 2929168 w 2929168"/>
                <a:gd name="connsiteY1" fmla="*/ 2381 h 1116806"/>
                <a:gd name="connsiteX2" fmla="*/ 2929168 w 2929168"/>
                <a:gd name="connsiteY2" fmla="*/ 659606 h 1116806"/>
                <a:gd name="connsiteX3" fmla="*/ 2471968 w 2929168"/>
                <a:gd name="connsiteY3" fmla="*/ 1116806 h 1116806"/>
                <a:gd name="connsiteX4" fmla="*/ 2471968 w 2929168"/>
                <a:gd name="connsiteY4" fmla="*/ 816769 h 1116806"/>
                <a:gd name="connsiteX5" fmla="*/ 230 w 2929168"/>
                <a:gd name="connsiteY5" fmla="*/ 816769 h 1116806"/>
                <a:gd name="connsiteX6" fmla="*/ 230 w 2929168"/>
                <a:gd name="connsiteY6" fmla="*/ 0 h 1116806"/>
                <a:gd name="connsiteX0" fmla="*/ 4832 w 2929007"/>
                <a:gd name="connsiteY0" fmla="*/ 0 h 1114425"/>
                <a:gd name="connsiteX1" fmla="*/ 2929007 w 2929007"/>
                <a:gd name="connsiteY1" fmla="*/ 0 h 1114425"/>
                <a:gd name="connsiteX2" fmla="*/ 2929007 w 2929007"/>
                <a:gd name="connsiteY2" fmla="*/ 657225 h 1114425"/>
                <a:gd name="connsiteX3" fmla="*/ 2471807 w 2929007"/>
                <a:gd name="connsiteY3" fmla="*/ 1114425 h 1114425"/>
                <a:gd name="connsiteX4" fmla="*/ 2471807 w 2929007"/>
                <a:gd name="connsiteY4" fmla="*/ 814388 h 1114425"/>
                <a:gd name="connsiteX5" fmla="*/ 69 w 2929007"/>
                <a:gd name="connsiteY5" fmla="*/ 814388 h 1114425"/>
                <a:gd name="connsiteX6" fmla="*/ 4832 w 2929007"/>
                <a:gd name="connsiteY6" fmla="*/ 0 h 1114425"/>
                <a:gd name="connsiteX0" fmla="*/ 229 w 2929167"/>
                <a:gd name="connsiteY0" fmla="*/ 0 h 1114425"/>
                <a:gd name="connsiteX1" fmla="*/ 2929167 w 2929167"/>
                <a:gd name="connsiteY1" fmla="*/ 0 h 1114425"/>
                <a:gd name="connsiteX2" fmla="*/ 2929167 w 2929167"/>
                <a:gd name="connsiteY2" fmla="*/ 657225 h 1114425"/>
                <a:gd name="connsiteX3" fmla="*/ 2471967 w 2929167"/>
                <a:gd name="connsiteY3" fmla="*/ 1114425 h 1114425"/>
                <a:gd name="connsiteX4" fmla="*/ 2471967 w 2929167"/>
                <a:gd name="connsiteY4" fmla="*/ 814388 h 1114425"/>
                <a:gd name="connsiteX5" fmla="*/ 229 w 2929167"/>
                <a:gd name="connsiteY5" fmla="*/ 814388 h 1114425"/>
                <a:gd name="connsiteX6" fmla="*/ 229 w 2929167"/>
                <a:gd name="connsiteY6" fmla="*/ 0 h 1114425"/>
                <a:gd name="connsiteX0" fmla="*/ 4832 w 2929007"/>
                <a:gd name="connsiteY0" fmla="*/ 0 h 1114425"/>
                <a:gd name="connsiteX1" fmla="*/ 2929007 w 2929007"/>
                <a:gd name="connsiteY1" fmla="*/ 0 h 1114425"/>
                <a:gd name="connsiteX2" fmla="*/ 2929007 w 2929007"/>
                <a:gd name="connsiteY2" fmla="*/ 657225 h 1114425"/>
                <a:gd name="connsiteX3" fmla="*/ 2471807 w 2929007"/>
                <a:gd name="connsiteY3" fmla="*/ 1114425 h 1114425"/>
                <a:gd name="connsiteX4" fmla="*/ 2471807 w 2929007"/>
                <a:gd name="connsiteY4" fmla="*/ 814388 h 1114425"/>
                <a:gd name="connsiteX5" fmla="*/ 69 w 2929007"/>
                <a:gd name="connsiteY5" fmla="*/ 814388 h 1114425"/>
                <a:gd name="connsiteX6" fmla="*/ 4832 w 2929007"/>
                <a:gd name="connsiteY6" fmla="*/ 0 h 1114425"/>
                <a:gd name="connsiteX0" fmla="*/ 0 w 3008925"/>
                <a:gd name="connsiteY0" fmla="*/ 0 h 1118885"/>
                <a:gd name="connsiteX1" fmla="*/ 3008925 w 3008925"/>
                <a:gd name="connsiteY1" fmla="*/ 4460 h 1118885"/>
                <a:gd name="connsiteX2" fmla="*/ 3008925 w 3008925"/>
                <a:gd name="connsiteY2" fmla="*/ 661685 h 1118885"/>
                <a:gd name="connsiteX3" fmla="*/ 2551725 w 3008925"/>
                <a:gd name="connsiteY3" fmla="*/ 1118885 h 1118885"/>
                <a:gd name="connsiteX4" fmla="*/ 2551725 w 3008925"/>
                <a:gd name="connsiteY4" fmla="*/ 818848 h 1118885"/>
                <a:gd name="connsiteX5" fmla="*/ 79987 w 3008925"/>
                <a:gd name="connsiteY5" fmla="*/ 818848 h 1118885"/>
                <a:gd name="connsiteX6" fmla="*/ 0 w 3008925"/>
                <a:gd name="connsiteY6" fmla="*/ 0 h 1118885"/>
                <a:gd name="connsiteX0" fmla="*/ 9264 w 3018189"/>
                <a:gd name="connsiteY0" fmla="*/ 0 h 1118885"/>
                <a:gd name="connsiteX1" fmla="*/ 3018189 w 3018189"/>
                <a:gd name="connsiteY1" fmla="*/ 4460 h 1118885"/>
                <a:gd name="connsiteX2" fmla="*/ 3018189 w 3018189"/>
                <a:gd name="connsiteY2" fmla="*/ 661685 h 1118885"/>
                <a:gd name="connsiteX3" fmla="*/ 2560989 w 3018189"/>
                <a:gd name="connsiteY3" fmla="*/ 1118885 h 1118885"/>
                <a:gd name="connsiteX4" fmla="*/ 2560989 w 3018189"/>
                <a:gd name="connsiteY4" fmla="*/ 818848 h 1118885"/>
                <a:gd name="connsiteX5" fmla="*/ 41 w 3018189"/>
                <a:gd name="connsiteY5" fmla="*/ 818848 h 1118885"/>
                <a:gd name="connsiteX6" fmla="*/ 9264 w 3018189"/>
                <a:gd name="connsiteY6" fmla="*/ 0 h 1118885"/>
                <a:gd name="connsiteX0" fmla="*/ 0 w 3008925"/>
                <a:gd name="connsiteY0" fmla="*/ 0 h 1118885"/>
                <a:gd name="connsiteX1" fmla="*/ 3008925 w 3008925"/>
                <a:gd name="connsiteY1" fmla="*/ 4460 h 1118885"/>
                <a:gd name="connsiteX2" fmla="*/ 3008925 w 3008925"/>
                <a:gd name="connsiteY2" fmla="*/ 661685 h 1118885"/>
                <a:gd name="connsiteX3" fmla="*/ 2551725 w 3008925"/>
                <a:gd name="connsiteY3" fmla="*/ 1118885 h 1118885"/>
                <a:gd name="connsiteX4" fmla="*/ 2551725 w 3008925"/>
                <a:gd name="connsiteY4" fmla="*/ 818848 h 1118885"/>
                <a:gd name="connsiteX5" fmla="*/ 8619 w 3008925"/>
                <a:gd name="connsiteY5" fmla="*/ 818848 h 1118885"/>
                <a:gd name="connsiteX6" fmla="*/ 0 w 3008925"/>
                <a:gd name="connsiteY6" fmla="*/ 0 h 1118885"/>
                <a:gd name="connsiteX0" fmla="*/ 9264 w 3018189"/>
                <a:gd name="connsiteY0" fmla="*/ 0 h 1118885"/>
                <a:gd name="connsiteX1" fmla="*/ 3018189 w 3018189"/>
                <a:gd name="connsiteY1" fmla="*/ 4460 h 1118885"/>
                <a:gd name="connsiteX2" fmla="*/ 3018189 w 3018189"/>
                <a:gd name="connsiteY2" fmla="*/ 661685 h 1118885"/>
                <a:gd name="connsiteX3" fmla="*/ 2560989 w 3018189"/>
                <a:gd name="connsiteY3" fmla="*/ 1118885 h 1118885"/>
                <a:gd name="connsiteX4" fmla="*/ 2560989 w 3018189"/>
                <a:gd name="connsiteY4" fmla="*/ 818848 h 1118885"/>
                <a:gd name="connsiteX5" fmla="*/ 41 w 3018189"/>
                <a:gd name="connsiteY5" fmla="*/ 818848 h 1118885"/>
                <a:gd name="connsiteX6" fmla="*/ 9264 w 3018189"/>
                <a:gd name="connsiteY6" fmla="*/ 0 h 1118885"/>
                <a:gd name="connsiteX0" fmla="*/ 0 w 3008925"/>
                <a:gd name="connsiteY0" fmla="*/ 0 h 1118885"/>
                <a:gd name="connsiteX1" fmla="*/ 3008925 w 3008925"/>
                <a:gd name="connsiteY1" fmla="*/ 4460 h 1118885"/>
                <a:gd name="connsiteX2" fmla="*/ 3008925 w 3008925"/>
                <a:gd name="connsiteY2" fmla="*/ 661685 h 1118885"/>
                <a:gd name="connsiteX3" fmla="*/ 2551725 w 3008925"/>
                <a:gd name="connsiteY3" fmla="*/ 1118885 h 1118885"/>
                <a:gd name="connsiteX4" fmla="*/ 2551725 w 3008925"/>
                <a:gd name="connsiteY4" fmla="*/ 818848 h 1118885"/>
                <a:gd name="connsiteX5" fmla="*/ 4158 w 3008925"/>
                <a:gd name="connsiteY5" fmla="*/ 818848 h 1118885"/>
                <a:gd name="connsiteX6" fmla="*/ 0 w 3008925"/>
                <a:gd name="connsiteY6" fmla="*/ 0 h 1118885"/>
                <a:gd name="connsiteX0" fmla="*/ 4831 w 3013756"/>
                <a:gd name="connsiteY0" fmla="*/ 0 h 1118885"/>
                <a:gd name="connsiteX1" fmla="*/ 3013756 w 3013756"/>
                <a:gd name="connsiteY1" fmla="*/ 4460 h 1118885"/>
                <a:gd name="connsiteX2" fmla="*/ 3013756 w 3013756"/>
                <a:gd name="connsiteY2" fmla="*/ 661685 h 1118885"/>
                <a:gd name="connsiteX3" fmla="*/ 2556556 w 3013756"/>
                <a:gd name="connsiteY3" fmla="*/ 1118885 h 1118885"/>
                <a:gd name="connsiteX4" fmla="*/ 2556556 w 3013756"/>
                <a:gd name="connsiteY4" fmla="*/ 818848 h 1118885"/>
                <a:gd name="connsiteX5" fmla="*/ 68 w 3013756"/>
                <a:gd name="connsiteY5" fmla="*/ 818848 h 1118885"/>
                <a:gd name="connsiteX6" fmla="*/ 4831 w 3013756"/>
                <a:gd name="connsiteY6" fmla="*/ 0 h 111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3756" h="1118885">
                  <a:moveTo>
                    <a:pt x="4831" y="0"/>
                  </a:moveTo>
                  <a:lnTo>
                    <a:pt x="3013756" y="4460"/>
                  </a:lnTo>
                  <a:lnTo>
                    <a:pt x="3013756" y="661685"/>
                  </a:lnTo>
                  <a:lnTo>
                    <a:pt x="2556556" y="1118885"/>
                  </a:lnTo>
                  <a:lnTo>
                    <a:pt x="2556556" y="818848"/>
                  </a:lnTo>
                  <a:lnTo>
                    <a:pt x="68" y="818848"/>
                  </a:lnTo>
                  <a:cubicBezTo>
                    <a:pt x="-726" y="547385"/>
                    <a:pt x="5625" y="271463"/>
                    <a:pt x="4831" y="0"/>
                  </a:cubicBezTo>
                  <a:close/>
                </a:path>
              </a:pathLst>
            </a:custGeom>
            <a:solidFill>
              <a:schemeClr val="bg1"/>
            </a:solidFill>
            <a:ln w="38100">
              <a:solidFill>
                <a:srgbClr val="A7A7A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198482-BCAE-2DA4-DA79-2ADA6770051F}"/>
                </a:ext>
              </a:extLst>
            </p:cNvPr>
            <p:cNvSpPr/>
            <p:nvPr/>
          </p:nvSpPr>
          <p:spPr>
            <a:xfrm>
              <a:off x="807623" y="1632153"/>
              <a:ext cx="2841510" cy="461665"/>
            </a:xfrm>
            <a:prstGeom prst="rect">
              <a:avLst/>
            </a:prstGeom>
          </p:spPr>
          <p:txBody>
            <a:bodyPr wrap="square">
              <a:spAutoFit/>
            </a:bodyPr>
            <a:lstStyle/>
            <a:p>
              <a:r>
                <a:rPr lang="en-US" sz="2400" b="1" dirty="0">
                  <a:solidFill>
                    <a:schemeClr val="accent4"/>
                  </a:solidFill>
                </a:rPr>
                <a:t>What is a Health Savings Account?</a:t>
              </a:r>
            </a:p>
          </p:txBody>
        </p:sp>
      </p:grpSp>
      <p:sp>
        <p:nvSpPr>
          <p:cNvPr id="6" name="Content Placeholder 4">
            <a:extLst>
              <a:ext uri="{FF2B5EF4-FFF2-40B4-BE49-F238E27FC236}">
                <a16:creationId xmlns:a16="http://schemas.microsoft.com/office/drawing/2014/main" id="{BFC9CA82-F4ED-2C01-7086-9A7F566DC258}"/>
              </a:ext>
            </a:extLst>
          </p:cNvPr>
          <p:cNvSpPr txBox="1">
            <a:spLocks/>
          </p:cNvSpPr>
          <p:nvPr/>
        </p:nvSpPr>
        <p:spPr>
          <a:xfrm>
            <a:off x="1134819" y="2656300"/>
            <a:ext cx="6672750" cy="3299023"/>
          </a:xfrm>
          <a:prstGeom prst="rect">
            <a:avLst/>
          </a:prstGeom>
        </p:spPr>
        <p:txBody>
          <a:bodyPr wrap="square" lIns="0" tIns="0" rIns="0" b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2pPr>
            <a:lvl3pPr marL="182880" indent="-18288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4114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6400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nSpc>
                <a:spcPts val="2700"/>
              </a:lnSpc>
              <a:buNone/>
            </a:pPr>
            <a:r>
              <a:rPr lang="en-US" sz="2800" dirty="0">
                <a:solidFill>
                  <a:srgbClr val="333333"/>
                </a:solidFill>
              </a:rPr>
              <a:t>A savings account used in conjunction with a High Deductible Health Plan that allows users to</a:t>
            </a:r>
            <a:r>
              <a:rPr lang="en-US" sz="2800" b="1" dirty="0">
                <a:solidFill>
                  <a:srgbClr val="333333"/>
                </a:solidFill>
              </a:rPr>
              <a:t> </a:t>
            </a:r>
            <a:r>
              <a:rPr lang="en-US" sz="2800" dirty="0">
                <a:solidFill>
                  <a:srgbClr val="333333"/>
                </a:solidFill>
              </a:rPr>
              <a:t>save money tax-free to pay for qualified medical expenses. </a:t>
            </a:r>
          </a:p>
          <a:p>
            <a:pPr marL="0" lvl="2" indent="0">
              <a:lnSpc>
                <a:spcPts val="2700"/>
              </a:lnSpc>
              <a:buNone/>
            </a:pPr>
            <a:endParaRPr lang="en-US" sz="2800" dirty="0">
              <a:solidFill>
                <a:srgbClr val="333333"/>
              </a:solidFill>
            </a:endParaRPr>
          </a:p>
        </p:txBody>
      </p:sp>
      <p:sp>
        <p:nvSpPr>
          <p:cNvPr id="5" name="Slide Number Placeholder 1">
            <a:extLst>
              <a:ext uri="{FF2B5EF4-FFF2-40B4-BE49-F238E27FC236}">
                <a16:creationId xmlns:a16="http://schemas.microsoft.com/office/drawing/2014/main" id="{80E2F760-4E6B-052B-B993-C697CE0FA8F2}"/>
              </a:ext>
            </a:extLst>
          </p:cNvPr>
          <p:cNvSpPr>
            <a:spLocks noGrp="1"/>
          </p:cNvSpPr>
          <p:nvPr>
            <p:ph type="sldNum" sz="quarter" idx="4"/>
          </p:nvPr>
        </p:nvSpPr>
        <p:spPr>
          <a:xfrm>
            <a:off x="8504434" y="6536549"/>
            <a:ext cx="365760" cy="164592"/>
          </a:xfrm>
        </p:spPr>
        <p:txBody>
          <a:bodyPr/>
          <a:lstStyle/>
          <a:p>
            <a:r>
              <a:rPr lang="en-US" dirty="0"/>
              <a:t>11</a:t>
            </a:r>
          </a:p>
        </p:txBody>
      </p:sp>
      <p:sp>
        <p:nvSpPr>
          <p:cNvPr id="3" name="Text Placeholder 2">
            <a:extLst>
              <a:ext uri="{FF2B5EF4-FFF2-40B4-BE49-F238E27FC236}">
                <a16:creationId xmlns:a16="http://schemas.microsoft.com/office/drawing/2014/main" id="{3D2F3D02-2658-FF1C-8277-A8FBD5EE911A}"/>
              </a:ext>
              <a:ext uri="{C183D7F6-B498-43B3-948B-1728B52AA6E4}">
                <adec:decorative xmlns:adec="http://schemas.microsoft.com/office/drawing/2017/decorative" val="1"/>
              </a:ext>
            </a:extLst>
          </p:cNvPr>
          <p:cNvSpPr>
            <a:spLocks noGrp="1"/>
          </p:cNvSpPr>
          <p:nvPr>
            <p:ph type="body" sz="quarter" idx="26"/>
          </p:nvPr>
        </p:nvSpPr>
        <p:spPr/>
        <p:txBody>
          <a:bodyPr/>
          <a:lstStyle/>
          <a:p>
            <a:endParaRPr lang="en-US"/>
          </a:p>
        </p:txBody>
      </p:sp>
    </p:spTree>
    <p:extLst>
      <p:ext uri="{BB962C8B-B14F-4D97-AF65-F5344CB8AC3E}">
        <p14:creationId xmlns:p14="http://schemas.microsoft.com/office/powerpoint/2010/main" val="375878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DF987C-97E0-6D65-1744-6A8F578461D4}"/>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Definitions</a:t>
            </a: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pSp>
        <p:nvGrpSpPr>
          <p:cNvPr id="8" name="Group 7" descr="What is a High Deductible Health Plan?">
            <a:extLst>
              <a:ext uri="{FF2B5EF4-FFF2-40B4-BE49-F238E27FC236}">
                <a16:creationId xmlns:a16="http://schemas.microsoft.com/office/drawing/2014/main" id="{BCDA3D28-554E-4402-34EC-E8B2F27116E9}"/>
              </a:ext>
            </a:extLst>
          </p:cNvPr>
          <p:cNvGrpSpPr/>
          <p:nvPr/>
        </p:nvGrpSpPr>
        <p:grpSpPr>
          <a:xfrm>
            <a:off x="1126600" y="1269562"/>
            <a:ext cx="6364446" cy="1118885"/>
            <a:chOff x="753796" y="1472764"/>
            <a:chExt cx="3013756" cy="1118885"/>
          </a:xfrm>
        </p:grpSpPr>
        <p:sp>
          <p:nvSpPr>
            <p:cNvPr id="9" name="Freeform 12">
              <a:extLst>
                <a:ext uri="{FF2B5EF4-FFF2-40B4-BE49-F238E27FC236}">
                  <a16:creationId xmlns:a16="http://schemas.microsoft.com/office/drawing/2014/main" id="{CF619CA7-2422-3BF7-4FD0-1010F8BB75E5}"/>
                </a:ext>
              </a:extLst>
            </p:cNvPr>
            <p:cNvSpPr/>
            <p:nvPr/>
          </p:nvSpPr>
          <p:spPr>
            <a:xfrm>
              <a:off x="753796" y="1472764"/>
              <a:ext cx="3013756" cy="1118885"/>
            </a:xfrm>
            <a:custGeom>
              <a:avLst/>
              <a:gdLst>
                <a:gd name="connsiteX0" fmla="*/ 0 w 2957513"/>
                <a:gd name="connsiteY0" fmla="*/ 0 h 1114425"/>
                <a:gd name="connsiteX1" fmla="*/ 2957513 w 2957513"/>
                <a:gd name="connsiteY1" fmla="*/ 0 h 1114425"/>
                <a:gd name="connsiteX2" fmla="*/ 2957513 w 2957513"/>
                <a:gd name="connsiteY2" fmla="*/ 657225 h 1114425"/>
                <a:gd name="connsiteX3" fmla="*/ 2500313 w 2957513"/>
                <a:gd name="connsiteY3" fmla="*/ 1114425 h 1114425"/>
                <a:gd name="connsiteX4" fmla="*/ 2500313 w 2957513"/>
                <a:gd name="connsiteY4" fmla="*/ 814388 h 1114425"/>
                <a:gd name="connsiteX5" fmla="*/ 28575 w 2957513"/>
                <a:gd name="connsiteY5" fmla="*/ 814388 h 1114425"/>
                <a:gd name="connsiteX6" fmla="*/ 0 w 2957513"/>
                <a:gd name="connsiteY6" fmla="*/ 0 h 1114425"/>
                <a:gd name="connsiteX0" fmla="*/ 0 w 2931319"/>
                <a:gd name="connsiteY0" fmla="*/ 0 h 1114425"/>
                <a:gd name="connsiteX1" fmla="*/ 2931319 w 2931319"/>
                <a:gd name="connsiteY1" fmla="*/ 0 h 1114425"/>
                <a:gd name="connsiteX2" fmla="*/ 2931319 w 2931319"/>
                <a:gd name="connsiteY2" fmla="*/ 657225 h 1114425"/>
                <a:gd name="connsiteX3" fmla="*/ 2474119 w 2931319"/>
                <a:gd name="connsiteY3" fmla="*/ 1114425 h 1114425"/>
                <a:gd name="connsiteX4" fmla="*/ 2474119 w 2931319"/>
                <a:gd name="connsiteY4" fmla="*/ 814388 h 1114425"/>
                <a:gd name="connsiteX5" fmla="*/ 2381 w 2931319"/>
                <a:gd name="connsiteY5" fmla="*/ 814388 h 1114425"/>
                <a:gd name="connsiteX6" fmla="*/ 0 w 2931319"/>
                <a:gd name="connsiteY6" fmla="*/ 0 h 1114425"/>
                <a:gd name="connsiteX0" fmla="*/ 230 w 2929168"/>
                <a:gd name="connsiteY0" fmla="*/ 0 h 1116806"/>
                <a:gd name="connsiteX1" fmla="*/ 2929168 w 2929168"/>
                <a:gd name="connsiteY1" fmla="*/ 2381 h 1116806"/>
                <a:gd name="connsiteX2" fmla="*/ 2929168 w 2929168"/>
                <a:gd name="connsiteY2" fmla="*/ 659606 h 1116806"/>
                <a:gd name="connsiteX3" fmla="*/ 2471968 w 2929168"/>
                <a:gd name="connsiteY3" fmla="*/ 1116806 h 1116806"/>
                <a:gd name="connsiteX4" fmla="*/ 2471968 w 2929168"/>
                <a:gd name="connsiteY4" fmla="*/ 816769 h 1116806"/>
                <a:gd name="connsiteX5" fmla="*/ 230 w 2929168"/>
                <a:gd name="connsiteY5" fmla="*/ 816769 h 1116806"/>
                <a:gd name="connsiteX6" fmla="*/ 230 w 2929168"/>
                <a:gd name="connsiteY6" fmla="*/ 0 h 1116806"/>
                <a:gd name="connsiteX0" fmla="*/ 230 w 2929168"/>
                <a:gd name="connsiteY0" fmla="*/ 0 h 1116806"/>
                <a:gd name="connsiteX1" fmla="*/ 2929168 w 2929168"/>
                <a:gd name="connsiteY1" fmla="*/ 2381 h 1116806"/>
                <a:gd name="connsiteX2" fmla="*/ 2929168 w 2929168"/>
                <a:gd name="connsiteY2" fmla="*/ 659606 h 1116806"/>
                <a:gd name="connsiteX3" fmla="*/ 2471968 w 2929168"/>
                <a:gd name="connsiteY3" fmla="*/ 1116806 h 1116806"/>
                <a:gd name="connsiteX4" fmla="*/ 2471968 w 2929168"/>
                <a:gd name="connsiteY4" fmla="*/ 816769 h 1116806"/>
                <a:gd name="connsiteX5" fmla="*/ 230 w 2929168"/>
                <a:gd name="connsiteY5" fmla="*/ 816769 h 1116806"/>
                <a:gd name="connsiteX6" fmla="*/ 230 w 2929168"/>
                <a:gd name="connsiteY6" fmla="*/ 0 h 1116806"/>
                <a:gd name="connsiteX0" fmla="*/ 4832 w 2929007"/>
                <a:gd name="connsiteY0" fmla="*/ 0 h 1114425"/>
                <a:gd name="connsiteX1" fmla="*/ 2929007 w 2929007"/>
                <a:gd name="connsiteY1" fmla="*/ 0 h 1114425"/>
                <a:gd name="connsiteX2" fmla="*/ 2929007 w 2929007"/>
                <a:gd name="connsiteY2" fmla="*/ 657225 h 1114425"/>
                <a:gd name="connsiteX3" fmla="*/ 2471807 w 2929007"/>
                <a:gd name="connsiteY3" fmla="*/ 1114425 h 1114425"/>
                <a:gd name="connsiteX4" fmla="*/ 2471807 w 2929007"/>
                <a:gd name="connsiteY4" fmla="*/ 814388 h 1114425"/>
                <a:gd name="connsiteX5" fmla="*/ 69 w 2929007"/>
                <a:gd name="connsiteY5" fmla="*/ 814388 h 1114425"/>
                <a:gd name="connsiteX6" fmla="*/ 4832 w 2929007"/>
                <a:gd name="connsiteY6" fmla="*/ 0 h 1114425"/>
                <a:gd name="connsiteX0" fmla="*/ 229 w 2929167"/>
                <a:gd name="connsiteY0" fmla="*/ 0 h 1114425"/>
                <a:gd name="connsiteX1" fmla="*/ 2929167 w 2929167"/>
                <a:gd name="connsiteY1" fmla="*/ 0 h 1114425"/>
                <a:gd name="connsiteX2" fmla="*/ 2929167 w 2929167"/>
                <a:gd name="connsiteY2" fmla="*/ 657225 h 1114425"/>
                <a:gd name="connsiteX3" fmla="*/ 2471967 w 2929167"/>
                <a:gd name="connsiteY3" fmla="*/ 1114425 h 1114425"/>
                <a:gd name="connsiteX4" fmla="*/ 2471967 w 2929167"/>
                <a:gd name="connsiteY4" fmla="*/ 814388 h 1114425"/>
                <a:gd name="connsiteX5" fmla="*/ 229 w 2929167"/>
                <a:gd name="connsiteY5" fmla="*/ 814388 h 1114425"/>
                <a:gd name="connsiteX6" fmla="*/ 229 w 2929167"/>
                <a:gd name="connsiteY6" fmla="*/ 0 h 1114425"/>
                <a:gd name="connsiteX0" fmla="*/ 4832 w 2929007"/>
                <a:gd name="connsiteY0" fmla="*/ 0 h 1114425"/>
                <a:gd name="connsiteX1" fmla="*/ 2929007 w 2929007"/>
                <a:gd name="connsiteY1" fmla="*/ 0 h 1114425"/>
                <a:gd name="connsiteX2" fmla="*/ 2929007 w 2929007"/>
                <a:gd name="connsiteY2" fmla="*/ 657225 h 1114425"/>
                <a:gd name="connsiteX3" fmla="*/ 2471807 w 2929007"/>
                <a:gd name="connsiteY3" fmla="*/ 1114425 h 1114425"/>
                <a:gd name="connsiteX4" fmla="*/ 2471807 w 2929007"/>
                <a:gd name="connsiteY4" fmla="*/ 814388 h 1114425"/>
                <a:gd name="connsiteX5" fmla="*/ 69 w 2929007"/>
                <a:gd name="connsiteY5" fmla="*/ 814388 h 1114425"/>
                <a:gd name="connsiteX6" fmla="*/ 4832 w 2929007"/>
                <a:gd name="connsiteY6" fmla="*/ 0 h 1114425"/>
                <a:gd name="connsiteX0" fmla="*/ 0 w 3008925"/>
                <a:gd name="connsiteY0" fmla="*/ 0 h 1118885"/>
                <a:gd name="connsiteX1" fmla="*/ 3008925 w 3008925"/>
                <a:gd name="connsiteY1" fmla="*/ 4460 h 1118885"/>
                <a:gd name="connsiteX2" fmla="*/ 3008925 w 3008925"/>
                <a:gd name="connsiteY2" fmla="*/ 661685 h 1118885"/>
                <a:gd name="connsiteX3" fmla="*/ 2551725 w 3008925"/>
                <a:gd name="connsiteY3" fmla="*/ 1118885 h 1118885"/>
                <a:gd name="connsiteX4" fmla="*/ 2551725 w 3008925"/>
                <a:gd name="connsiteY4" fmla="*/ 818848 h 1118885"/>
                <a:gd name="connsiteX5" fmla="*/ 79987 w 3008925"/>
                <a:gd name="connsiteY5" fmla="*/ 818848 h 1118885"/>
                <a:gd name="connsiteX6" fmla="*/ 0 w 3008925"/>
                <a:gd name="connsiteY6" fmla="*/ 0 h 1118885"/>
                <a:gd name="connsiteX0" fmla="*/ 9264 w 3018189"/>
                <a:gd name="connsiteY0" fmla="*/ 0 h 1118885"/>
                <a:gd name="connsiteX1" fmla="*/ 3018189 w 3018189"/>
                <a:gd name="connsiteY1" fmla="*/ 4460 h 1118885"/>
                <a:gd name="connsiteX2" fmla="*/ 3018189 w 3018189"/>
                <a:gd name="connsiteY2" fmla="*/ 661685 h 1118885"/>
                <a:gd name="connsiteX3" fmla="*/ 2560989 w 3018189"/>
                <a:gd name="connsiteY3" fmla="*/ 1118885 h 1118885"/>
                <a:gd name="connsiteX4" fmla="*/ 2560989 w 3018189"/>
                <a:gd name="connsiteY4" fmla="*/ 818848 h 1118885"/>
                <a:gd name="connsiteX5" fmla="*/ 41 w 3018189"/>
                <a:gd name="connsiteY5" fmla="*/ 818848 h 1118885"/>
                <a:gd name="connsiteX6" fmla="*/ 9264 w 3018189"/>
                <a:gd name="connsiteY6" fmla="*/ 0 h 1118885"/>
                <a:gd name="connsiteX0" fmla="*/ 0 w 3008925"/>
                <a:gd name="connsiteY0" fmla="*/ 0 h 1118885"/>
                <a:gd name="connsiteX1" fmla="*/ 3008925 w 3008925"/>
                <a:gd name="connsiteY1" fmla="*/ 4460 h 1118885"/>
                <a:gd name="connsiteX2" fmla="*/ 3008925 w 3008925"/>
                <a:gd name="connsiteY2" fmla="*/ 661685 h 1118885"/>
                <a:gd name="connsiteX3" fmla="*/ 2551725 w 3008925"/>
                <a:gd name="connsiteY3" fmla="*/ 1118885 h 1118885"/>
                <a:gd name="connsiteX4" fmla="*/ 2551725 w 3008925"/>
                <a:gd name="connsiteY4" fmla="*/ 818848 h 1118885"/>
                <a:gd name="connsiteX5" fmla="*/ 8619 w 3008925"/>
                <a:gd name="connsiteY5" fmla="*/ 818848 h 1118885"/>
                <a:gd name="connsiteX6" fmla="*/ 0 w 3008925"/>
                <a:gd name="connsiteY6" fmla="*/ 0 h 1118885"/>
                <a:gd name="connsiteX0" fmla="*/ 9264 w 3018189"/>
                <a:gd name="connsiteY0" fmla="*/ 0 h 1118885"/>
                <a:gd name="connsiteX1" fmla="*/ 3018189 w 3018189"/>
                <a:gd name="connsiteY1" fmla="*/ 4460 h 1118885"/>
                <a:gd name="connsiteX2" fmla="*/ 3018189 w 3018189"/>
                <a:gd name="connsiteY2" fmla="*/ 661685 h 1118885"/>
                <a:gd name="connsiteX3" fmla="*/ 2560989 w 3018189"/>
                <a:gd name="connsiteY3" fmla="*/ 1118885 h 1118885"/>
                <a:gd name="connsiteX4" fmla="*/ 2560989 w 3018189"/>
                <a:gd name="connsiteY4" fmla="*/ 818848 h 1118885"/>
                <a:gd name="connsiteX5" fmla="*/ 41 w 3018189"/>
                <a:gd name="connsiteY5" fmla="*/ 818848 h 1118885"/>
                <a:gd name="connsiteX6" fmla="*/ 9264 w 3018189"/>
                <a:gd name="connsiteY6" fmla="*/ 0 h 1118885"/>
                <a:gd name="connsiteX0" fmla="*/ 0 w 3008925"/>
                <a:gd name="connsiteY0" fmla="*/ 0 h 1118885"/>
                <a:gd name="connsiteX1" fmla="*/ 3008925 w 3008925"/>
                <a:gd name="connsiteY1" fmla="*/ 4460 h 1118885"/>
                <a:gd name="connsiteX2" fmla="*/ 3008925 w 3008925"/>
                <a:gd name="connsiteY2" fmla="*/ 661685 h 1118885"/>
                <a:gd name="connsiteX3" fmla="*/ 2551725 w 3008925"/>
                <a:gd name="connsiteY3" fmla="*/ 1118885 h 1118885"/>
                <a:gd name="connsiteX4" fmla="*/ 2551725 w 3008925"/>
                <a:gd name="connsiteY4" fmla="*/ 818848 h 1118885"/>
                <a:gd name="connsiteX5" fmla="*/ 4158 w 3008925"/>
                <a:gd name="connsiteY5" fmla="*/ 818848 h 1118885"/>
                <a:gd name="connsiteX6" fmla="*/ 0 w 3008925"/>
                <a:gd name="connsiteY6" fmla="*/ 0 h 1118885"/>
                <a:gd name="connsiteX0" fmla="*/ 4831 w 3013756"/>
                <a:gd name="connsiteY0" fmla="*/ 0 h 1118885"/>
                <a:gd name="connsiteX1" fmla="*/ 3013756 w 3013756"/>
                <a:gd name="connsiteY1" fmla="*/ 4460 h 1118885"/>
                <a:gd name="connsiteX2" fmla="*/ 3013756 w 3013756"/>
                <a:gd name="connsiteY2" fmla="*/ 661685 h 1118885"/>
                <a:gd name="connsiteX3" fmla="*/ 2556556 w 3013756"/>
                <a:gd name="connsiteY3" fmla="*/ 1118885 h 1118885"/>
                <a:gd name="connsiteX4" fmla="*/ 2556556 w 3013756"/>
                <a:gd name="connsiteY4" fmla="*/ 818848 h 1118885"/>
                <a:gd name="connsiteX5" fmla="*/ 68 w 3013756"/>
                <a:gd name="connsiteY5" fmla="*/ 818848 h 1118885"/>
                <a:gd name="connsiteX6" fmla="*/ 4831 w 3013756"/>
                <a:gd name="connsiteY6" fmla="*/ 0 h 111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3756" h="1118885">
                  <a:moveTo>
                    <a:pt x="4831" y="0"/>
                  </a:moveTo>
                  <a:lnTo>
                    <a:pt x="3013756" y="4460"/>
                  </a:lnTo>
                  <a:lnTo>
                    <a:pt x="3013756" y="661685"/>
                  </a:lnTo>
                  <a:lnTo>
                    <a:pt x="2556556" y="1118885"/>
                  </a:lnTo>
                  <a:lnTo>
                    <a:pt x="2556556" y="818848"/>
                  </a:lnTo>
                  <a:lnTo>
                    <a:pt x="68" y="818848"/>
                  </a:lnTo>
                  <a:cubicBezTo>
                    <a:pt x="-726" y="547385"/>
                    <a:pt x="5625" y="271463"/>
                    <a:pt x="4831" y="0"/>
                  </a:cubicBezTo>
                  <a:close/>
                </a:path>
              </a:pathLst>
            </a:custGeom>
            <a:solidFill>
              <a:schemeClr val="bg1"/>
            </a:solidFill>
            <a:ln w="38100">
              <a:solidFill>
                <a:srgbClr val="A7A7A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E7CB72-0886-48D7-FF30-B02D5536B4CE}"/>
                </a:ext>
              </a:extLst>
            </p:cNvPr>
            <p:cNvSpPr/>
            <p:nvPr/>
          </p:nvSpPr>
          <p:spPr>
            <a:xfrm>
              <a:off x="807623" y="1632153"/>
              <a:ext cx="2841510" cy="461665"/>
            </a:xfrm>
            <a:prstGeom prst="rect">
              <a:avLst/>
            </a:prstGeom>
          </p:spPr>
          <p:txBody>
            <a:bodyPr wrap="square">
              <a:spAutoFit/>
            </a:bodyPr>
            <a:lstStyle/>
            <a:p>
              <a:r>
                <a:rPr lang="en-US" sz="2400" b="1" dirty="0">
                  <a:solidFill>
                    <a:schemeClr val="accent4"/>
                  </a:solidFill>
                </a:rPr>
                <a:t>What is a High Deductible Health Plan?</a:t>
              </a:r>
            </a:p>
          </p:txBody>
        </p:sp>
      </p:grpSp>
      <p:sp>
        <p:nvSpPr>
          <p:cNvPr id="6" name="Content Placeholder 4">
            <a:extLst>
              <a:ext uri="{FF2B5EF4-FFF2-40B4-BE49-F238E27FC236}">
                <a16:creationId xmlns:a16="http://schemas.microsoft.com/office/drawing/2014/main" id="{C3BF2ECB-E6D7-5805-3B1F-5BB5E435701E}"/>
              </a:ext>
            </a:extLst>
          </p:cNvPr>
          <p:cNvSpPr txBox="1">
            <a:spLocks/>
          </p:cNvSpPr>
          <p:nvPr/>
        </p:nvSpPr>
        <p:spPr>
          <a:xfrm>
            <a:off x="1134819" y="2656300"/>
            <a:ext cx="6250719" cy="3615546"/>
          </a:xfrm>
          <a:prstGeom prst="rect">
            <a:avLst/>
          </a:prstGeom>
        </p:spPr>
        <p:txBody>
          <a:bodyPr wrap="square" lIns="0" tIns="0" rIns="0" b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2pPr>
            <a:lvl3pPr marL="182880" indent="-18288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4114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6400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nSpc>
                <a:spcPts val="2700"/>
              </a:lnSpc>
              <a:buNone/>
            </a:pPr>
            <a:r>
              <a:rPr lang="en-US" sz="2800">
                <a:solidFill>
                  <a:srgbClr val="333333"/>
                </a:solidFill>
              </a:rPr>
              <a:t>A health insurance plan with a lower premium and a higher minimum deductible than a traditional health plan.</a:t>
            </a:r>
            <a:endParaRPr lang="en-US" sz="2800">
              <a:solidFill>
                <a:srgbClr val="219EBB"/>
              </a:solidFill>
            </a:endParaRPr>
          </a:p>
          <a:p>
            <a:pPr marL="0" lvl="2" indent="0">
              <a:lnSpc>
                <a:spcPts val="2700"/>
              </a:lnSpc>
              <a:buNone/>
            </a:pPr>
            <a:endParaRPr lang="en-US" sz="2800">
              <a:solidFill>
                <a:srgbClr val="333333"/>
              </a:solidFill>
            </a:endParaRPr>
          </a:p>
          <a:p>
            <a:pPr marL="0" lvl="2" indent="0">
              <a:lnSpc>
                <a:spcPts val="2700"/>
              </a:lnSpc>
              <a:buNone/>
            </a:pPr>
            <a:endParaRPr lang="en-US" sz="2800">
              <a:solidFill>
                <a:srgbClr val="333333"/>
              </a:solidFill>
            </a:endParaRPr>
          </a:p>
        </p:txBody>
      </p:sp>
      <p:sp>
        <p:nvSpPr>
          <p:cNvPr id="2" name="Slide Number Placeholder 1">
            <a:extLst>
              <a:ext uri="{FF2B5EF4-FFF2-40B4-BE49-F238E27FC236}">
                <a16:creationId xmlns:a16="http://schemas.microsoft.com/office/drawing/2014/main" id="{0CFD6E35-8733-BEE3-0D9F-797F8F89A505}"/>
              </a:ext>
            </a:extLst>
          </p:cNvPr>
          <p:cNvSpPr>
            <a:spLocks noGrp="1"/>
          </p:cNvSpPr>
          <p:nvPr>
            <p:ph type="sldNum" sz="quarter" idx="4"/>
          </p:nvPr>
        </p:nvSpPr>
        <p:spPr/>
        <p:txBody>
          <a:bodyPr/>
          <a:lstStyle/>
          <a:p>
            <a:r>
              <a:rPr lang="en-US" dirty="0"/>
              <a:t>12</a:t>
            </a:r>
          </a:p>
        </p:txBody>
      </p:sp>
      <p:sp>
        <p:nvSpPr>
          <p:cNvPr id="3" name="Text Placeholder 2">
            <a:extLst>
              <a:ext uri="{FF2B5EF4-FFF2-40B4-BE49-F238E27FC236}">
                <a16:creationId xmlns:a16="http://schemas.microsoft.com/office/drawing/2014/main" id="{20FC4D2A-A673-C718-CD78-2A8DB9EFECB5}"/>
              </a:ext>
              <a:ext uri="{C183D7F6-B498-43B3-948B-1728B52AA6E4}">
                <adec:decorative xmlns:adec="http://schemas.microsoft.com/office/drawing/2017/decorative" val="1"/>
              </a:ext>
            </a:extLst>
          </p:cNvPr>
          <p:cNvSpPr>
            <a:spLocks noGrp="1"/>
          </p:cNvSpPr>
          <p:nvPr>
            <p:ph type="body" sz="quarter" idx="26"/>
          </p:nvPr>
        </p:nvSpPr>
        <p:spPr/>
        <p:txBody>
          <a:bodyPr/>
          <a:lstStyle/>
          <a:p>
            <a:endParaRPr lang="en-US"/>
          </a:p>
        </p:txBody>
      </p:sp>
    </p:spTree>
    <p:extLst>
      <p:ext uri="{BB962C8B-B14F-4D97-AF65-F5344CB8AC3E}">
        <p14:creationId xmlns:p14="http://schemas.microsoft.com/office/powerpoint/2010/main" val="217094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DF987C-97E0-6D65-1744-6A8F578461D4}"/>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Definitions</a:t>
            </a: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pSp>
        <p:nvGrpSpPr>
          <p:cNvPr id="14" name="Group 13" descr="What exactly is a minimum deductible?">
            <a:extLst>
              <a:ext uri="{FF2B5EF4-FFF2-40B4-BE49-F238E27FC236}">
                <a16:creationId xmlns:a16="http://schemas.microsoft.com/office/drawing/2014/main" id="{1815D4F2-7DBF-B7C8-3CFE-723B36B4F098}"/>
              </a:ext>
            </a:extLst>
          </p:cNvPr>
          <p:cNvGrpSpPr/>
          <p:nvPr/>
        </p:nvGrpSpPr>
        <p:grpSpPr>
          <a:xfrm>
            <a:off x="1126600" y="1269562"/>
            <a:ext cx="6364446" cy="1118885"/>
            <a:chOff x="753796" y="1472764"/>
            <a:chExt cx="3013756" cy="1118885"/>
          </a:xfrm>
        </p:grpSpPr>
        <p:sp>
          <p:nvSpPr>
            <p:cNvPr id="15" name="Freeform 12">
              <a:extLst>
                <a:ext uri="{FF2B5EF4-FFF2-40B4-BE49-F238E27FC236}">
                  <a16:creationId xmlns:a16="http://schemas.microsoft.com/office/drawing/2014/main" id="{F3384090-D688-5FA5-57CE-E12D4674B9ED}"/>
                </a:ext>
              </a:extLst>
            </p:cNvPr>
            <p:cNvSpPr/>
            <p:nvPr/>
          </p:nvSpPr>
          <p:spPr>
            <a:xfrm>
              <a:off x="753796" y="1472764"/>
              <a:ext cx="3013756" cy="1118885"/>
            </a:xfrm>
            <a:custGeom>
              <a:avLst/>
              <a:gdLst>
                <a:gd name="connsiteX0" fmla="*/ 0 w 2957513"/>
                <a:gd name="connsiteY0" fmla="*/ 0 h 1114425"/>
                <a:gd name="connsiteX1" fmla="*/ 2957513 w 2957513"/>
                <a:gd name="connsiteY1" fmla="*/ 0 h 1114425"/>
                <a:gd name="connsiteX2" fmla="*/ 2957513 w 2957513"/>
                <a:gd name="connsiteY2" fmla="*/ 657225 h 1114425"/>
                <a:gd name="connsiteX3" fmla="*/ 2500313 w 2957513"/>
                <a:gd name="connsiteY3" fmla="*/ 1114425 h 1114425"/>
                <a:gd name="connsiteX4" fmla="*/ 2500313 w 2957513"/>
                <a:gd name="connsiteY4" fmla="*/ 814388 h 1114425"/>
                <a:gd name="connsiteX5" fmla="*/ 28575 w 2957513"/>
                <a:gd name="connsiteY5" fmla="*/ 814388 h 1114425"/>
                <a:gd name="connsiteX6" fmla="*/ 0 w 2957513"/>
                <a:gd name="connsiteY6" fmla="*/ 0 h 1114425"/>
                <a:gd name="connsiteX0" fmla="*/ 0 w 2931319"/>
                <a:gd name="connsiteY0" fmla="*/ 0 h 1114425"/>
                <a:gd name="connsiteX1" fmla="*/ 2931319 w 2931319"/>
                <a:gd name="connsiteY1" fmla="*/ 0 h 1114425"/>
                <a:gd name="connsiteX2" fmla="*/ 2931319 w 2931319"/>
                <a:gd name="connsiteY2" fmla="*/ 657225 h 1114425"/>
                <a:gd name="connsiteX3" fmla="*/ 2474119 w 2931319"/>
                <a:gd name="connsiteY3" fmla="*/ 1114425 h 1114425"/>
                <a:gd name="connsiteX4" fmla="*/ 2474119 w 2931319"/>
                <a:gd name="connsiteY4" fmla="*/ 814388 h 1114425"/>
                <a:gd name="connsiteX5" fmla="*/ 2381 w 2931319"/>
                <a:gd name="connsiteY5" fmla="*/ 814388 h 1114425"/>
                <a:gd name="connsiteX6" fmla="*/ 0 w 2931319"/>
                <a:gd name="connsiteY6" fmla="*/ 0 h 1114425"/>
                <a:gd name="connsiteX0" fmla="*/ 230 w 2929168"/>
                <a:gd name="connsiteY0" fmla="*/ 0 h 1116806"/>
                <a:gd name="connsiteX1" fmla="*/ 2929168 w 2929168"/>
                <a:gd name="connsiteY1" fmla="*/ 2381 h 1116806"/>
                <a:gd name="connsiteX2" fmla="*/ 2929168 w 2929168"/>
                <a:gd name="connsiteY2" fmla="*/ 659606 h 1116806"/>
                <a:gd name="connsiteX3" fmla="*/ 2471968 w 2929168"/>
                <a:gd name="connsiteY3" fmla="*/ 1116806 h 1116806"/>
                <a:gd name="connsiteX4" fmla="*/ 2471968 w 2929168"/>
                <a:gd name="connsiteY4" fmla="*/ 816769 h 1116806"/>
                <a:gd name="connsiteX5" fmla="*/ 230 w 2929168"/>
                <a:gd name="connsiteY5" fmla="*/ 816769 h 1116806"/>
                <a:gd name="connsiteX6" fmla="*/ 230 w 2929168"/>
                <a:gd name="connsiteY6" fmla="*/ 0 h 1116806"/>
                <a:gd name="connsiteX0" fmla="*/ 230 w 2929168"/>
                <a:gd name="connsiteY0" fmla="*/ 0 h 1116806"/>
                <a:gd name="connsiteX1" fmla="*/ 2929168 w 2929168"/>
                <a:gd name="connsiteY1" fmla="*/ 2381 h 1116806"/>
                <a:gd name="connsiteX2" fmla="*/ 2929168 w 2929168"/>
                <a:gd name="connsiteY2" fmla="*/ 659606 h 1116806"/>
                <a:gd name="connsiteX3" fmla="*/ 2471968 w 2929168"/>
                <a:gd name="connsiteY3" fmla="*/ 1116806 h 1116806"/>
                <a:gd name="connsiteX4" fmla="*/ 2471968 w 2929168"/>
                <a:gd name="connsiteY4" fmla="*/ 816769 h 1116806"/>
                <a:gd name="connsiteX5" fmla="*/ 230 w 2929168"/>
                <a:gd name="connsiteY5" fmla="*/ 816769 h 1116806"/>
                <a:gd name="connsiteX6" fmla="*/ 230 w 2929168"/>
                <a:gd name="connsiteY6" fmla="*/ 0 h 1116806"/>
                <a:gd name="connsiteX0" fmla="*/ 4832 w 2929007"/>
                <a:gd name="connsiteY0" fmla="*/ 0 h 1114425"/>
                <a:gd name="connsiteX1" fmla="*/ 2929007 w 2929007"/>
                <a:gd name="connsiteY1" fmla="*/ 0 h 1114425"/>
                <a:gd name="connsiteX2" fmla="*/ 2929007 w 2929007"/>
                <a:gd name="connsiteY2" fmla="*/ 657225 h 1114425"/>
                <a:gd name="connsiteX3" fmla="*/ 2471807 w 2929007"/>
                <a:gd name="connsiteY3" fmla="*/ 1114425 h 1114425"/>
                <a:gd name="connsiteX4" fmla="*/ 2471807 w 2929007"/>
                <a:gd name="connsiteY4" fmla="*/ 814388 h 1114425"/>
                <a:gd name="connsiteX5" fmla="*/ 69 w 2929007"/>
                <a:gd name="connsiteY5" fmla="*/ 814388 h 1114425"/>
                <a:gd name="connsiteX6" fmla="*/ 4832 w 2929007"/>
                <a:gd name="connsiteY6" fmla="*/ 0 h 1114425"/>
                <a:gd name="connsiteX0" fmla="*/ 229 w 2929167"/>
                <a:gd name="connsiteY0" fmla="*/ 0 h 1114425"/>
                <a:gd name="connsiteX1" fmla="*/ 2929167 w 2929167"/>
                <a:gd name="connsiteY1" fmla="*/ 0 h 1114425"/>
                <a:gd name="connsiteX2" fmla="*/ 2929167 w 2929167"/>
                <a:gd name="connsiteY2" fmla="*/ 657225 h 1114425"/>
                <a:gd name="connsiteX3" fmla="*/ 2471967 w 2929167"/>
                <a:gd name="connsiteY3" fmla="*/ 1114425 h 1114425"/>
                <a:gd name="connsiteX4" fmla="*/ 2471967 w 2929167"/>
                <a:gd name="connsiteY4" fmla="*/ 814388 h 1114425"/>
                <a:gd name="connsiteX5" fmla="*/ 229 w 2929167"/>
                <a:gd name="connsiteY5" fmla="*/ 814388 h 1114425"/>
                <a:gd name="connsiteX6" fmla="*/ 229 w 2929167"/>
                <a:gd name="connsiteY6" fmla="*/ 0 h 1114425"/>
                <a:gd name="connsiteX0" fmla="*/ 4832 w 2929007"/>
                <a:gd name="connsiteY0" fmla="*/ 0 h 1114425"/>
                <a:gd name="connsiteX1" fmla="*/ 2929007 w 2929007"/>
                <a:gd name="connsiteY1" fmla="*/ 0 h 1114425"/>
                <a:gd name="connsiteX2" fmla="*/ 2929007 w 2929007"/>
                <a:gd name="connsiteY2" fmla="*/ 657225 h 1114425"/>
                <a:gd name="connsiteX3" fmla="*/ 2471807 w 2929007"/>
                <a:gd name="connsiteY3" fmla="*/ 1114425 h 1114425"/>
                <a:gd name="connsiteX4" fmla="*/ 2471807 w 2929007"/>
                <a:gd name="connsiteY4" fmla="*/ 814388 h 1114425"/>
                <a:gd name="connsiteX5" fmla="*/ 69 w 2929007"/>
                <a:gd name="connsiteY5" fmla="*/ 814388 h 1114425"/>
                <a:gd name="connsiteX6" fmla="*/ 4832 w 2929007"/>
                <a:gd name="connsiteY6" fmla="*/ 0 h 1114425"/>
                <a:gd name="connsiteX0" fmla="*/ 0 w 3008925"/>
                <a:gd name="connsiteY0" fmla="*/ 0 h 1118885"/>
                <a:gd name="connsiteX1" fmla="*/ 3008925 w 3008925"/>
                <a:gd name="connsiteY1" fmla="*/ 4460 h 1118885"/>
                <a:gd name="connsiteX2" fmla="*/ 3008925 w 3008925"/>
                <a:gd name="connsiteY2" fmla="*/ 661685 h 1118885"/>
                <a:gd name="connsiteX3" fmla="*/ 2551725 w 3008925"/>
                <a:gd name="connsiteY3" fmla="*/ 1118885 h 1118885"/>
                <a:gd name="connsiteX4" fmla="*/ 2551725 w 3008925"/>
                <a:gd name="connsiteY4" fmla="*/ 818848 h 1118885"/>
                <a:gd name="connsiteX5" fmla="*/ 79987 w 3008925"/>
                <a:gd name="connsiteY5" fmla="*/ 818848 h 1118885"/>
                <a:gd name="connsiteX6" fmla="*/ 0 w 3008925"/>
                <a:gd name="connsiteY6" fmla="*/ 0 h 1118885"/>
                <a:gd name="connsiteX0" fmla="*/ 9264 w 3018189"/>
                <a:gd name="connsiteY0" fmla="*/ 0 h 1118885"/>
                <a:gd name="connsiteX1" fmla="*/ 3018189 w 3018189"/>
                <a:gd name="connsiteY1" fmla="*/ 4460 h 1118885"/>
                <a:gd name="connsiteX2" fmla="*/ 3018189 w 3018189"/>
                <a:gd name="connsiteY2" fmla="*/ 661685 h 1118885"/>
                <a:gd name="connsiteX3" fmla="*/ 2560989 w 3018189"/>
                <a:gd name="connsiteY3" fmla="*/ 1118885 h 1118885"/>
                <a:gd name="connsiteX4" fmla="*/ 2560989 w 3018189"/>
                <a:gd name="connsiteY4" fmla="*/ 818848 h 1118885"/>
                <a:gd name="connsiteX5" fmla="*/ 41 w 3018189"/>
                <a:gd name="connsiteY5" fmla="*/ 818848 h 1118885"/>
                <a:gd name="connsiteX6" fmla="*/ 9264 w 3018189"/>
                <a:gd name="connsiteY6" fmla="*/ 0 h 1118885"/>
                <a:gd name="connsiteX0" fmla="*/ 0 w 3008925"/>
                <a:gd name="connsiteY0" fmla="*/ 0 h 1118885"/>
                <a:gd name="connsiteX1" fmla="*/ 3008925 w 3008925"/>
                <a:gd name="connsiteY1" fmla="*/ 4460 h 1118885"/>
                <a:gd name="connsiteX2" fmla="*/ 3008925 w 3008925"/>
                <a:gd name="connsiteY2" fmla="*/ 661685 h 1118885"/>
                <a:gd name="connsiteX3" fmla="*/ 2551725 w 3008925"/>
                <a:gd name="connsiteY3" fmla="*/ 1118885 h 1118885"/>
                <a:gd name="connsiteX4" fmla="*/ 2551725 w 3008925"/>
                <a:gd name="connsiteY4" fmla="*/ 818848 h 1118885"/>
                <a:gd name="connsiteX5" fmla="*/ 8619 w 3008925"/>
                <a:gd name="connsiteY5" fmla="*/ 818848 h 1118885"/>
                <a:gd name="connsiteX6" fmla="*/ 0 w 3008925"/>
                <a:gd name="connsiteY6" fmla="*/ 0 h 1118885"/>
                <a:gd name="connsiteX0" fmla="*/ 9264 w 3018189"/>
                <a:gd name="connsiteY0" fmla="*/ 0 h 1118885"/>
                <a:gd name="connsiteX1" fmla="*/ 3018189 w 3018189"/>
                <a:gd name="connsiteY1" fmla="*/ 4460 h 1118885"/>
                <a:gd name="connsiteX2" fmla="*/ 3018189 w 3018189"/>
                <a:gd name="connsiteY2" fmla="*/ 661685 h 1118885"/>
                <a:gd name="connsiteX3" fmla="*/ 2560989 w 3018189"/>
                <a:gd name="connsiteY3" fmla="*/ 1118885 h 1118885"/>
                <a:gd name="connsiteX4" fmla="*/ 2560989 w 3018189"/>
                <a:gd name="connsiteY4" fmla="*/ 818848 h 1118885"/>
                <a:gd name="connsiteX5" fmla="*/ 41 w 3018189"/>
                <a:gd name="connsiteY5" fmla="*/ 818848 h 1118885"/>
                <a:gd name="connsiteX6" fmla="*/ 9264 w 3018189"/>
                <a:gd name="connsiteY6" fmla="*/ 0 h 1118885"/>
                <a:gd name="connsiteX0" fmla="*/ 0 w 3008925"/>
                <a:gd name="connsiteY0" fmla="*/ 0 h 1118885"/>
                <a:gd name="connsiteX1" fmla="*/ 3008925 w 3008925"/>
                <a:gd name="connsiteY1" fmla="*/ 4460 h 1118885"/>
                <a:gd name="connsiteX2" fmla="*/ 3008925 w 3008925"/>
                <a:gd name="connsiteY2" fmla="*/ 661685 h 1118885"/>
                <a:gd name="connsiteX3" fmla="*/ 2551725 w 3008925"/>
                <a:gd name="connsiteY3" fmla="*/ 1118885 h 1118885"/>
                <a:gd name="connsiteX4" fmla="*/ 2551725 w 3008925"/>
                <a:gd name="connsiteY4" fmla="*/ 818848 h 1118885"/>
                <a:gd name="connsiteX5" fmla="*/ 4158 w 3008925"/>
                <a:gd name="connsiteY5" fmla="*/ 818848 h 1118885"/>
                <a:gd name="connsiteX6" fmla="*/ 0 w 3008925"/>
                <a:gd name="connsiteY6" fmla="*/ 0 h 1118885"/>
                <a:gd name="connsiteX0" fmla="*/ 4831 w 3013756"/>
                <a:gd name="connsiteY0" fmla="*/ 0 h 1118885"/>
                <a:gd name="connsiteX1" fmla="*/ 3013756 w 3013756"/>
                <a:gd name="connsiteY1" fmla="*/ 4460 h 1118885"/>
                <a:gd name="connsiteX2" fmla="*/ 3013756 w 3013756"/>
                <a:gd name="connsiteY2" fmla="*/ 661685 h 1118885"/>
                <a:gd name="connsiteX3" fmla="*/ 2556556 w 3013756"/>
                <a:gd name="connsiteY3" fmla="*/ 1118885 h 1118885"/>
                <a:gd name="connsiteX4" fmla="*/ 2556556 w 3013756"/>
                <a:gd name="connsiteY4" fmla="*/ 818848 h 1118885"/>
                <a:gd name="connsiteX5" fmla="*/ 68 w 3013756"/>
                <a:gd name="connsiteY5" fmla="*/ 818848 h 1118885"/>
                <a:gd name="connsiteX6" fmla="*/ 4831 w 3013756"/>
                <a:gd name="connsiteY6" fmla="*/ 0 h 111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3756" h="1118885">
                  <a:moveTo>
                    <a:pt x="4831" y="0"/>
                  </a:moveTo>
                  <a:lnTo>
                    <a:pt x="3013756" y="4460"/>
                  </a:lnTo>
                  <a:lnTo>
                    <a:pt x="3013756" y="661685"/>
                  </a:lnTo>
                  <a:lnTo>
                    <a:pt x="2556556" y="1118885"/>
                  </a:lnTo>
                  <a:lnTo>
                    <a:pt x="2556556" y="818848"/>
                  </a:lnTo>
                  <a:lnTo>
                    <a:pt x="68" y="818848"/>
                  </a:lnTo>
                  <a:cubicBezTo>
                    <a:pt x="-726" y="547385"/>
                    <a:pt x="5625" y="271463"/>
                    <a:pt x="4831" y="0"/>
                  </a:cubicBezTo>
                  <a:close/>
                </a:path>
              </a:pathLst>
            </a:custGeom>
            <a:solidFill>
              <a:schemeClr val="bg1"/>
            </a:solidFill>
            <a:ln w="38100">
              <a:solidFill>
                <a:srgbClr val="A7A7A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06B032-BC0E-B5A1-1693-1D490A056A6B}"/>
                </a:ext>
              </a:extLst>
            </p:cNvPr>
            <p:cNvSpPr/>
            <p:nvPr/>
          </p:nvSpPr>
          <p:spPr>
            <a:xfrm>
              <a:off x="807623" y="1632153"/>
              <a:ext cx="2841510" cy="461665"/>
            </a:xfrm>
            <a:prstGeom prst="rect">
              <a:avLst/>
            </a:prstGeom>
          </p:spPr>
          <p:txBody>
            <a:bodyPr wrap="square">
              <a:spAutoFit/>
            </a:bodyPr>
            <a:lstStyle/>
            <a:p>
              <a:r>
                <a:rPr lang="en-US" sz="2400" b="1" dirty="0">
                  <a:solidFill>
                    <a:schemeClr val="accent4"/>
                  </a:solidFill>
                </a:rPr>
                <a:t>What exactly is a minimum deductible?</a:t>
              </a:r>
            </a:p>
          </p:txBody>
        </p:sp>
      </p:grpSp>
      <p:sp>
        <p:nvSpPr>
          <p:cNvPr id="12" name="Content Placeholder 4">
            <a:extLst>
              <a:ext uri="{FF2B5EF4-FFF2-40B4-BE49-F238E27FC236}">
                <a16:creationId xmlns:a16="http://schemas.microsoft.com/office/drawing/2014/main" id="{A5DDF366-FA40-CA09-A4E6-3DE5843C199B}"/>
              </a:ext>
            </a:extLst>
          </p:cNvPr>
          <p:cNvSpPr txBox="1">
            <a:spLocks/>
          </p:cNvSpPr>
          <p:nvPr/>
        </p:nvSpPr>
        <p:spPr>
          <a:xfrm>
            <a:off x="1134819" y="2656300"/>
            <a:ext cx="6250719" cy="3615546"/>
          </a:xfrm>
          <a:prstGeom prst="rect">
            <a:avLst/>
          </a:prstGeom>
        </p:spPr>
        <p:txBody>
          <a:bodyPr wrap="square" lIns="0" tIns="0" rIns="0" b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2pPr>
            <a:lvl3pPr marL="182880" indent="-18288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4114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6400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nSpc>
                <a:spcPts val="2700"/>
              </a:lnSpc>
              <a:buNone/>
            </a:pPr>
            <a:r>
              <a:rPr lang="en-US" sz="2800">
                <a:solidFill>
                  <a:srgbClr val="333333"/>
                </a:solidFill>
              </a:rPr>
              <a:t>In a health insurance plan, the </a:t>
            </a:r>
            <a:r>
              <a:rPr lang="en-US" sz="2800" b="1">
                <a:solidFill>
                  <a:srgbClr val="333333"/>
                </a:solidFill>
              </a:rPr>
              <a:t>minimum</a:t>
            </a:r>
            <a:r>
              <a:rPr lang="en-US" sz="2800">
                <a:solidFill>
                  <a:srgbClr val="333333"/>
                </a:solidFill>
              </a:rPr>
              <a:t> </a:t>
            </a:r>
            <a:r>
              <a:rPr lang="en-US" sz="2800" b="1">
                <a:solidFill>
                  <a:srgbClr val="333333"/>
                </a:solidFill>
              </a:rPr>
              <a:t>deductible </a:t>
            </a:r>
            <a:r>
              <a:rPr lang="en-US" sz="2800">
                <a:solidFill>
                  <a:srgbClr val="333333"/>
                </a:solidFill>
              </a:rPr>
              <a:t>is the out of pocket amount that you must pay for healthcare costs before your insurance coverage kicks in.</a:t>
            </a:r>
          </a:p>
          <a:p>
            <a:pPr marL="0" lvl="2" indent="0">
              <a:lnSpc>
                <a:spcPts val="2700"/>
              </a:lnSpc>
              <a:buNone/>
            </a:pPr>
            <a:endParaRPr lang="en-US" sz="2800">
              <a:solidFill>
                <a:srgbClr val="219EBB"/>
              </a:solidFill>
            </a:endParaRPr>
          </a:p>
          <a:p>
            <a:pPr marL="0" lvl="2" indent="0">
              <a:lnSpc>
                <a:spcPts val="2700"/>
              </a:lnSpc>
              <a:buNone/>
            </a:pPr>
            <a:endParaRPr lang="en-US" sz="2800">
              <a:solidFill>
                <a:srgbClr val="333333"/>
              </a:solidFill>
            </a:endParaRPr>
          </a:p>
          <a:p>
            <a:pPr marL="0" lvl="2" indent="0">
              <a:lnSpc>
                <a:spcPts val="2700"/>
              </a:lnSpc>
              <a:buNone/>
            </a:pPr>
            <a:endParaRPr lang="en-US" sz="2800">
              <a:solidFill>
                <a:srgbClr val="333333"/>
              </a:solidFill>
            </a:endParaRPr>
          </a:p>
        </p:txBody>
      </p:sp>
      <p:sp>
        <p:nvSpPr>
          <p:cNvPr id="2" name="Slide Number Placeholder 1">
            <a:extLst>
              <a:ext uri="{FF2B5EF4-FFF2-40B4-BE49-F238E27FC236}">
                <a16:creationId xmlns:a16="http://schemas.microsoft.com/office/drawing/2014/main" id="{0CFD6E35-8733-BEE3-0D9F-797F8F89A505}"/>
              </a:ext>
            </a:extLst>
          </p:cNvPr>
          <p:cNvSpPr>
            <a:spLocks noGrp="1"/>
          </p:cNvSpPr>
          <p:nvPr>
            <p:ph type="sldNum" sz="quarter" idx="4"/>
          </p:nvPr>
        </p:nvSpPr>
        <p:spPr/>
        <p:txBody>
          <a:bodyPr/>
          <a:lstStyle/>
          <a:p>
            <a:r>
              <a:rPr lang="en-US" dirty="0"/>
              <a:t>13</a:t>
            </a:r>
          </a:p>
        </p:txBody>
      </p:sp>
      <p:sp>
        <p:nvSpPr>
          <p:cNvPr id="3" name="Text Placeholder 2">
            <a:extLst>
              <a:ext uri="{FF2B5EF4-FFF2-40B4-BE49-F238E27FC236}">
                <a16:creationId xmlns:a16="http://schemas.microsoft.com/office/drawing/2014/main" id="{20FC4D2A-A673-C718-CD78-2A8DB9EFECB5}"/>
              </a:ext>
              <a:ext uri="{C183D7F6-B498-43B3-948B-1728B52AA6E4}">
                <adec:decorative xmlns:adec="http://schemas.microsoft.com/office/drawing/2017/decorative" val="1"/>
              </a:ext>
            </a:extLst>
          </p:cNvPr>
          <p:cNvSpPr>
            <a:spLocks noGrp="1"/>
          </p:cNvSpPr>
          <p:nvPr>
            <p:ph type="body" sz="quarter" idx="26"/>
          </p:nvPr>
        </p:nvSpPr>
        <p:spPr/>
        <p:txBody>
          <a:bodyPr/>
          <a:lstStyle/>
          <a:p>
            <a:endParaRPr lang="en-US"/>
          </a:p>
        </p:txBody>
      </p:sp>
    </p:spTree>
    <p:extLst>
      <p:ext uri="{BB962C8B-B14F-4D97-AF65-F5344CB8AC3E}">
        <p14:creationId xmlns:p14="http://schemas.microsoft.com/office/powerpoint/2010/main" val="143001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77BB6E-42DD-66E7-5B2F-2D23CB66A930}"/>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How high is “high”?</a:t>
            </a: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9" name="Picture 8" descr="A sliced chicken with spices on it.">
            <a:extLst>
              <a:ext uri="{FF2B5EF4-FFF2-40B4-BE49-F238E27FC236}">
                <a16:creationId xmlns:a16="http://schemas.microsoft.com/office/drawing/2014/main" id="{C6AB44F8-4590-7508-47BC-1CAB827B445C}"/>
              </a:ext>
            </a:extLst>
          </p:cNvPr>
          <p:cNvPicPr>
            <a:picLocks noChangeAspect="1"/>
          </p:cNvPicPr>
          <p:nvPr/>
        </p:nvPicPr>
        <p:blipFill>
          <a:blip r:embed="rId3"/>
          <a:stretch>
            <a:fillRect/>
          </a:stretch>
        </p:blipFill>
        <p:spPr>
          <a:xfrm>
            <a:off x="426629" y="1867138"/>
            <a:ext cx="2758586" cy="1582615"/>
          </a:xfrm>
          <a:prstGeom prst="rect">
            <a:avLst/>
          </a:prstGeom>
        </p:spPr>
      </p:pic>
      <p:sp>
        <p:nvSpPr>
          <p:cNvPr id="6" name="Content Placeholder 4">
            <a:extLst>
              <a:ext uri="{FF2B5EF4-FFF2-40B4-BE49-F238E27FC236}">
                <a16:creationId xmlns:a16="http://schemas.microsoft.com/office/drawing/2014/main" id="{9B2F33E9-E1D8-5705-545F-3E624DC128CE}"/>
              </a:ext>
            </a:extLst>
          </p:cNvPr>
          <p:cNvSpPr txBox="1">
            <a:spLocks/>
          </p:cNvSpPr>
          <p:nvPr/>
        </p:nvSpPr>
        <p:spPr>
          <a:xfrm>
            <a:off x="683675" y="3667747"/>
            <a:ext cx="2244494" cy="405217"/>
          </a:xfrm>
          <a:prstGeom prst="rect">
            <a:avLst/>
          </a:prstGeom>
        </p:spPr>
        <p:txBody>
          <a:bodyPr wrap="square" lIns="0" tIns="0" rIns="0" b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2pPr>
            <a:lvl3pPr marL="182880" indent="-18288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4114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6400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lnSpc>
                <a:spcPts val="2700"/>
              </a:lnSpc>
              <a:buNone/>
            </a:pPr>
            <a:r>
              <a:rPr lang="en-US" sz="2000" dirty="0">
                <a:solidFill>
                  <a:srgbClr val="333333"/>
                </a:solidFill>
              </a:rPr>
              <a:t>4 oz chicken breast</a:t>
            </a:r>
          </a:p>
          <a:p>
            <a:pPr marL="0" lvl="2" indent="0" algn="ctr">
              <a:lnSpc>
                <a:spcPts val="2700"/>
              </a:lnSpc>
              <a:buNone/>
            </a:pPr>
            <a:endParaRPr lang="en-US" sz="2000" dirty="0">
              <a:solidFill>
                <a:srgbClr val="333333"/>
              </a:solidFill>
            </a:endParaRPr>
          </a:p>
          <a:p>
            <a:pPr marL="0" lvl="2" indent="0" algn="ctr">
              <a:lnSpc>
                <a:spcPts val="2700"/>
              </a:lnSpc>
              <a:buNone/>
            </a:pPr>
            <a:r>
              <a:rPr lang="en-US" sz="2000" dirty="0">
                <a:solidFill>
                  <a:srgbClr val="333333"/>
                </a:solidFill>
              </a:rPr>
              <a:t>35g</a:t>
            </a:r>
          </a:p>
          <a:p>
            <a:pPr marL="0" lvl="2" indent="0">
              <a:lnSpc>
                <a:spcPts val="2700"/>
              </a:lnSpc>
              <a:buNone/>
            </a:pPr>
            <a:endParaRPr lang="en-US" sz="2800" dirty="0">
              <a:solidFill>
                <a:srgbClr val="333333"/>
              </a:solidFill>
            </a:endParaRPr>
          </a:p>
          <a:p>
            <a:pPr marL="0" lvl="2" indent="0">
              <a:lnSpc>
                <a:spcPts val="2700"/>
              </a:lnSpc>
              <a:buNone/>
            </a:pPr>
            <a:endParaRPr lang="en-US" sz="2800" dirty="0">
              <a:solidFill>
                <a:srgbClr val="219EBB"/>
              </a:solidFill>
            </a:endParaRPr>
          </a:p>
          <a:p>
            <a:pPr marL="0" lvl="2" indent="0">
              <a:lnSpc>
                <a:spcPts val="2700"/>
              </a:lnSpc>
              <a:buNone/>
            </a:pPr>
            <a:endParaRPr lang="en-US" sz="2800" dirty="0">
              <a:solidFill>
                <a:srgbClr val="333333"/>
              </a:solidFill>
            </a:endParaRPr>
          </a:p>
          <a:p>
            <a:pPr marL="0" lvl="2" indent="0">
              <a:lnSpc>
                <a:spcPts val="2700"/>
              </a:lnSpc>
              <a:buNone/>
            </a:pPr>
            <a:endParaRPr lang="en-US" sz="2800" dirty="0">
              <a:solidFill>
                <a:srgbClr val="333333"/>
              </a:solidFill>
            </a:endParaRPr>
          </a:p>
        </p:txBody>
      </p:sp>
      <p:pic>
        <p:nvPicPr>
          <p:cNvPr id="10" name="Picture 9" descr="A pile of green beans.">
            <a:extLst>
              <a:ext uri="{FF2B5EF4-FFF2-40B4-BE49-F238E27FC236}">
                <a16:creationId xmlns:a16="http://schemas.microsoft.com/office/drawing/2014/main" id="{C8D2C0E7-193A-CF03-3ED3-C7C95D00520C}"/>
              </a:ext>
            </a:extLst>
          </p:cNvPr>
          <p:cNvPicPr>
            <a:picLocks noChangeAspect="1"/>
          </p:cNvPicPr>
          <p:nvPr/>
        </p:nvPicPr>
        <p:blipFill>
          <a:blip r:embed="rId4"/>
          <a:stretch>
            <a:fillRect/>
          </a:stretch>
        </p:blipFill>
        <p:spPr>
          <a:xfrm>
            <a:off x="3383280" y="1984194"/>
            <a:ext cx="2139743" cy="1566496"/>
          </a:xfrm>
          <a:prstGeom prst="rect">
            <a:avLst/>
          </a:prstGeom>
        </p:spPr>
      </p:pic>
      <p:sp>
        <p:nvSpPr>
          <p:cNvPr id="11" name="Content Placeholder 4">
            <a:extLst>
              <a:ext uri="{FF2B5EF4-FFF2-40B4-BE49-F238E27FC236}">
                <a16:creationId xmlns:a16="http://schemas.microsoft.com/office/drawing/2014/main" id="{3F0F5F00-B0A0-98DE-8811-586CA0153B2D}"/>
              </a:ext>
            </a:extLst>
          </p:cNvPr>
          <p:cNvSpPr txBox="1">
            <a:spLocks/>
          </p:cNvSpPr>
          <p:nvPr/>
        </p:nvSpPr>
        <p:spPr>
          <a:xfrm>
            <a:off x="3398213" y="3667745"/>
            <a:ext cx="2244494" cy="405217"/>
          </a:xfrm>
          <a:prstGeom prst="rect">
            <a:avLst/>
          </a:prstGeom>
        </p:spPr>
        <p:txBody>
          <a:bodyPr wrap="square" lIns="0" tIns="0" rIns="0" b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2pPr>
            <a:lvl3pPr marL="182880" indent="-18288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4114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6400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lnSpc>
                <a:spcPts val="2700"/>
              </a:lnSpc>
              <a:buNone/>
            </a:pPr>
            <a:r>
              <a:rPr lang="en-US" sz="2000">
                <a:solidFill>
                  <a:srgbClr val="333333"/>
                </a:solidFill>
              </a:rPr>
              <a:t>½ cup soy beans</a:t>
            </a:r>
          </a:p>
          <a:p>
            <a:pPr marL="0" lvl="2" indent="0" algn="ctr">
              <a:lnSpc>
                <a:spcPts val="2700"/>
              </a:lnSpc>
              <a:buNone/>
            </a:pPr>
            <a:endParaRPr lang="en-US" sz="2000">
              <a:solidFill>
                <a:srgbClr val="333333"/>
              </a:solidFill>
            </a:endParaRPr>
          </a:p>
          <a:p>
            <a:pPr marL="0" lvl="2" indent="0" algn="ctr">
              <a:lnSpc>
                <a:spcPts val="2700"/>
              </a:lnSpc>
              <a:buNone/>
            </a:pPr>
            <a:r>
              <a:rPr lang="en-US" sz="2000">
                <a:solidFill>
                  <a:srgbClr val="333333"/>
                </a:solidFill>
              </a:rPr>
              <a:t>11g</a:t>
            </a:r>
          </a:p>
          <a:p>
            <a:pPr marL="0" lvl="2" indent="0">
              <a:lnSpc>
                <a:spcPts val="2700"/>
              </a:lnSpc>
              <a:buNone/>
            </a:pPr>
            <a:endParaRPr lang="en-US" sz="2800">
              <a:solidFill>
                <a:srgbClr val="333333"/>
              </a:solidFill>
            </a:endParaRPr>
          </a:p>
          <a:p>
            <a:pPr marL="0" lvl="2" indent="0">
              <a:lnSpc>
                <a:spcPts val="2700"/>
              </a:lnSpc>
              <a:buNone/>
            </a:pPr>
            <a:endParaRPr lang="en-US" sz="2800">
              <a:solidFill>
                <a:srgbClr val="219EBB"/>
              </a:solidFill>
            </a:endParaRPr>
          </a:p>
          <a:p>
            <a:pPr marL="0" lvl="2" indent="0">
              <a:lnSpc>
                <a:spcPts val="2700"/>
              </a:lnSpc>
              <a:buNone/>
            </a:pPr>
            <a:endParaRPr lang="en-US" sz="2800">
              <a:solidFill>
                <a:srgbClr val="333333"/>
              </a:solidFill>
            </a:endParaRPr>
          </a:p>
          <a:p>
            <a:pPr marL="0" lvl="2" indent="0">
              <a:lnSpc>
                <a:spcPts val="2700"/>
              </a:lnSpc>
              <a:buNone/>
            </a:pPr>
            <a:endParaRPr lang="en-US" sz="2800">
              <a:solidFill>
                <a:srgbClr val="333333"/>
              </a:solidFill>
            </a:endParaRPr>
          </a:p>
        </p:txBody>
      </p:sp>
      <p:pic>
        <p:nvPicPr>
          <p:cNvPr id="7" name="Picture 6" descr="A hard boiled egg cut in half.">
            <a:extLst>
              <a:ext uri="{FF2B5EF4-FFF2-40B4-BE49-F238E27FC236}">
                <a16:creationId xmlns:a16="http://schemas.microsoft.com/office/drawing/2014/main" id="{5FBE90D7-9864-82FE-FC47-132C3880D488}"/>
              </a:ext>
            </a:extLst>
          </p:cNvPr>
          <p:cNvPicPr>
            <a:picLocks noChangeAspect="1"/>
          </p:cNvPicPr>
          <p:nvPr/>
        </p:nvPicPr>
        <p:blipFill rotWithShape="1">
          <a:blip r:embed="rId5"/>
          <a:srcRect b="6500"/>
          <a:stretch/>
        </p:blipFill>
        <p:spPr>
          <a:xfrm>
            <a:off x="6225383" y="2032023"/>
            <a:ext cx="2139743" cy="1518667"/>
          </a:xfrm>
          <a:prstGeom prst="rect">
            <a:avLst/>
          </a:prstGeom>
        </p:spPr>
      </p:pic>
      <p:sp>
        <p:nvSpPr>
          <p:cNvPr id="8" name="Content Placeholder 4">
            <a:extLst>
              <a:ext uri="{FF2B5EF4-FFF2-40B4-BE49-F238E27FC236}">
                <a16:creationId xmlns:a16="http://schemas.microsoft.com/office/drawing/2014/main" id="{99CD45DF-CA03-DC8C-BD3E-0CFC99AC5F3B}"/>
              </a:ext>
            </a:extLst>
          </p:cNvPr>
          <p:cNvSpPr txBox="1">
            <a:spLocks/>
          </p:cNvSpPr>
          <p:nvPr/>
        </p:nvSpPr>
        <p:spPr>
          <a:xfrm>
            <a:off x="6056850" y="3667746"/>
            <a:ext cx="2244494" cy="405217"/>
          </a:xfrm>
          <a:prstGeom prst="rect">
            <a:avLst/>
          </a:prstGeom>
        </p:spPr>
        <p:txBody>
          <a:bodyPr wrap="square" lIns="0" tIns="0" rIns="0" b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2pPr>
            <a:lvl3pPr marL="182880" indent="-18288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4114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6400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lnSpc>
                <a:spcPts val="2700"/>
              </a:lnSpc>
              <a:buNone/>
            </a:pPr>
            <a:r>
              <a:rPr lang="en-US" sz="2000">
                <a:solidFill>
                  <a:srgbClr val="333333"/>
                </a:solidFill>
              </a:rPr>
              <a:t>1 hard boiled egg</a:t>
            </a:r>
          </a:p>
          <a:p>
            <a:pPr marL="0" lvl="2" indent="0" algn="ctr">
              <a:lnSpc>
                <a:spcPts val="2700"/>
              </a:lnSpc>
              <a:buNone/>
            </a:pPr>
            <a:endParaRPr lang="en-US" sz="2000">
              <a:solidFill>
                <a:srgbClr val="333333"/>
              </a:solidFill>
            </a:endParaRPr>
          </a:p>
          <a:p>
            <a:pPr marL="0" lvl="2" indent="0" algn="ctr">
              <a:lnSpc>
                <a:spcPts val="2700"/>
              </a:lnSpc>
              <a:buNone/>
            </a:pPr>
            <a:r>
              <a:rPr lang="en-US" sz="2000">
                <a:solidFill>
                  <a:srgbClr val="333333"/>
                </a:solidFill>
              </a:rPr>
              <a:t>6g</a:t>
            </a:r>
          </a:p>
          <a:p>
            <a:pPr marL="0" lvl="2" indent="0">
              <a:lnSpc>
                <a:spcPts val="2700"/>
              </a:lnSpc>
              <a:buNone/>
            </a:pPr>
            <a:endParaRPr lang="en-US" sz="2800">
              <a:solidFill>
                <a:srgbClr val="333333"/>
              </a:solidFill>
            </a:endParaRPr>
          </a:p>
          <a:p>
            <a:pPr marL="0" lvl="2" indent="0">
              <a:lnSpc>
                <a:spcPts val="2700"/>
              </a:lnSpc>
              <a:buNone/>
            </a:pPr>
            <a:endParaRPr lang="en-US" sz="2800">
              <a:solidFill>
                <a:srgbClr val="219EBB"/>
              </a:solidFill>
            </a:endParaRPr>
          </a:p>
          <a:p>
            <a:pPr marL="0" lvl="2" indent="0">
              <a:lnSpc>
                <a:spcPts val="2700"/>
              </a:lnSpc>
              <a:buNone/>
            </a:pPr>
            <a:endParaRPr lang="en-US" sz="2800">
              <a:solidFill>
                <a:srgbClr val="333333"/>
              </a:solidFill>
            </a:endParaRPr>
          </a:p>
          <a:p>
            <a:pPr marL="0" lvl="2" indent="0">
              <a:lnSpc>
                <a:spcPts val="2700"/>
              </a:lnSpc>
              <a:buNone/>
            </a:pPr>
            <a:endParaRPr lang="en-US" sz="2800">
              <a:solidFill>
                <a:srgbClr val="333333"/>
              </a:solidFill>
            </a:endParaRPr>
          </a:p>
        </p:txBody>
      </p:sp>
      <p:sp>
        <p:nvSpPr>
          <p:cNvPr id="12" name="Content Placeholder 4">
            <a:extLst>
              <a:ext uri="{FF2B5EF4-FFF2-40B4-BE49-F238E27FC236}">
                <a16:creationId xmlns:a16="http://schemas.microsoft.com/office/drawing/2014/main" id="{4A6FC073-9E21-9139-3264-267614AE1825}"/>
              </a:ext>
            </a:extLst>
          </p:cNvPr>
          <p:cNvSpPr txBox="1">
            <a:spLocks/>
          </p:cNvSpPr>
          <p:nvPr/>
        </p:nvSpPr>
        <p:spPr>
          <a:xfrm>
            <a:off x="547938" y="5461108"/>
            <a:ext cx="8624774" cy="584605"/>
          </a:xfrm>
          <a:prstGeom prst="rect">
            <a:avLst/>
          </a:prstGeom>
        </p:spPr>
        <p:txBody>
          <a:bodyPr wrap="square" lIns="0" tIns="0" rIns="0" b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2pPr>
            <a:lvl3pPr marL="182880" indent="-18288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4114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6400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nSpc>
                <a:spcPts val="2700"/>
              </a:lnSpc>
              <a:buNone/>
            </a:pPr>
            <a:r>
              <a:rPr lang="en-US" sz="2400" dirty="0"/>
              <a:t>“High” Deductible Health Plan </a:t>
            </a:r>
            <a:r>
              <a:rPr lang="en-US" sz="2400" b="1" dirty="0">
                <a:solidFill>
                  <a:srgbClr val="3769FF"/>
                </a:solidFill>
              </a:rPr>
              <a:t>= HSA-Eligible Health Plan</a:t>
            </a:r>
          </a:p>
          <a:p>
            <a:pPr marL="0" lvl="2" indent="0">
              <a:lnSpc>
                <a:spcPts val="2700"/>
              </a:lnSpc>
              <a:buNone/>
            </a:pPr>
            <a:endParaRPr lang="en-US" sz="2400" dirty="0">
              <a:solidFill>
                <a:schemeClr val="bg1">
                  <a:lumMod val="75000"/>
                </a:schemeClr>
              </a:solidFill>
            </a:endParaRPr>
          </a:p>
          <a:p>
            <a:pPr marL="0" lvl="2" indent="0">
              <a:lnSpc>
                <a:spcPts val="2700"/>
              </a:lnSpc>
              <a:buNone/>
            </a:pPr>
            <a:endParaRPr lang="en-US" sz="2400" dirty="0">
              <a:solidFill>
                <a:srgbClr val="333333"/>
              </a:solidFill>
            </a:endParaRPr>
          </a:p>
          <a:p>
            <a:pPr marL="0" lvl="2" indent="0">
              <a:lnSpc>
                <a:spcPts val="2700"/>
              </a:lnSpc>
              <a:buNone/>
            </a:pPr>
            <a:endParaRPr lang="en-US" sz="2400" dirty="0">
              <a:solidFill>
                <a:srgbClr val="219EBB"/>
              </a:solidFill>
            </a:endParaRPr>
          </a:p>
          <a:p>
            <a:pPr marL="0" lvl="2" indent="0">
              <a:lnSpc>
                <a:spcPts val="2700"/>
              </a:lnSpc>
              <a:buNone/>
            </a:pPr>
            <a:endParaRPr lang="en-US" sz="2400" dirty="0">
              <a:solidFill>
                <a:srgbClr val="333333"/>
              </a:solidFill>
            </a:endParaRPr>
          </a:p>
          <a:p>
            <a:pPr marL="0" lvl="2" indent="0">
              <a:lnSpc>
                <a:spcPts val="2700"/>
              </a:lnSpc>
              <a:buNone/>
            </a:pPr>
            <a:endParaRPr lang="en-US" sz="2400" dirty="0">
              <a:solidFill>
                <a:srgbClr val="333333"/>
              </a:solidFill>
            </a:endParaRPr>
          </a:p>
        </p:txBody>
      </p:sp>
      <p:sp>
        <p:nvSpPr>
          <p:cNvPr id="2" name="Slide Number Placeholder 1">
            <a:extLst>
              <a:ext uri="{FF2B5EF4-FFF2-40B4-BE49-F238E27FC236}">
                <a16:creationId xmlns:a16="http://schemas.microsoft.com/office/drawing/2014/main" id="{BF038730-2761-B178-D838-D4D6C9F289E0}"/>
              </a:ext>
            </a:extLst>
          </p:cNvPr>
          <p:cNvSpPr>
            <a:spLocks noGrp="1"/>
          </p:cNvSpPr>
          <p:nvPr>
            <p:ph type="sldNum" sz="quarter" idx="4"/>
          </p:nvPr>
        </p:nvSpPr>
        <p:spPr/>
        <p:txBody>
          <a:bodyPr/>
          <a:lstStyle/>
          <a:p>
            <a:r>
              <a:rPr lang="en-US" dirty="0"/>
              <a:t>14</a:t>
            </a:r>
          </a:p>
        </p:txBody>
      </p:sp>
      <p:sp>
        <p:nvSpPr>
          <p:cNvPr id="3" name="Text Placeholder 2">
            <a:extLst>
              <a:ext uri="{FF2B5EF4-FFF2-40B4-BE49-F238E27FC236}">
                <a16:creationId xmlns:a16="http://schemas.microsoft.com/office/drawing/2014/main" id="{30B0AE88-2238-310C-9B6F-0FF679680F0D}"/>
              </a:ext>
              <a:ext uri="{C183D7F6-B498-43B3-948B-1728B52AA6E4}">
                <adec:decorative xmlns:adec="http://schemas.microsoft.com/office/drawing/2017/decorative" val="1"/>
              </a:ext>
            </a:extLst>
          </p:cNvPr>
          <p:cNvSpPr>
            <a:spLocks noGrp="1"/>
          </p:cNvSpPr>
          <p:nvPr>
            <p:ph type="body" sz="quarter" idx="26"/>
          </p:nvPr>
        </p:nvSpPr>
        <p:spPr/>
        <p:txBody>
          <a:bodyPr/>
          <a:lstStyle/>
          <a:p>
            <a:endParaRPr lang="en-US"/>
          </a:p>
        </p:txBody>
      </p:sp>
    </p:spTree>
    <p:extLst>
      <p:ext uri="{BB962C8B-B14F-4D97-AF65-F5344CB8AC3E}">
        <p14:creationId xmlns:p14="http://schemas.microsoft.com/office/powerpoint/2010/main" val="96104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AF0717-405B-D333-1C10-5D413D52DDFF}"/>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Who is eligible for an HSA?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6" name="Freeform 11">
            <a:extLst>
              <a:ext uri="{FF2B5EF4-FFF2-40B4-BE49-F238E27FC236}">
                <a16:creationId xmlns:a16="http://schemas.microsoft.com/office/drawing/2014/main" id="{D4B78CF9-3C7A-F4E2-B3A1-3B6675E05FD7}"/>
              </a:ext>
              <a:ext uri="{C183D7F6-B498-43B3-948B-1728B52AA6E4}">
                <adec:decorative xmlns:adec="http://schemas.microsoft.com/office/drawing/2017/decorative" val="1"/>
              </a:ext>
            </a:extLst>
          </p:cNvPr>
          <p:cNvSpPr>
            <a:spLocks/>
          </p:cNvSpPr>
          <p:nvPr/>
        </p:nvSpPr>
        <p:spPr bwMode="auto">
          <a:xfrm>
            <a:off x="349568" y="1979717"/>
            <a:ext cx="8489632" cy="4146763"/>
          </a:xfrm>
          <a:custGeom>
            <a:avLst/>
            <a:gdLst>
              <a:gd name="T0" fmla="*/ 3654 w 3657"/>
              <a:gd name="T1" fmla="*/ 1558 h 3110"/>
              <a:gd name="T2" fmla="*/ 3654 w 3657"/>
              <a:gd name="T3" fmla="*/ 3059 h 3110"/>
              <a:gd name="T4" fmla="*/ 3606 w 3657"/>
              <a:gd name="T5" fmla="*/ 3110 h 3110"/>
              <a:gd name="T6" fmla="*/ 53 w 3657"/>
              <a:gd name="T7" fmla="*/ 3110 h 3110"/>
              <a:gd name="T8" fmla="*/ 2 w 3657"/>
              <a:gd name="T9" fmla="*/ 3057 h 3110"/>
              <a:gd name="T10" fmla="*/ 0 w 3657"/>
              <a:gd name="T11" fmla="*/ 56 h 3110"/>
              <a:gd name="T12" fmla="*/ 56 w 3657"/>
              <a:gd name="T13" fmla="*/ 0 h 3110"/>
              <a:gd name="T14" fmla="*/ 932 w 3657"/>
              <a:gd name="T15" fmla="*/ 0 h 3110"/>
              <a:gd name="T16" fmla="*/ 985 w 3657"/>
              <a:gd name="T17" fmla="*/ 38 h 3110"/>
              <a:gd name="T18" fmla="*/ 1125 w 3657"/>
              <a:gd name="T19" fmla="*/ 152 h 3110"/>
              <a:gd name="T20" fmla="*/ 2410 w 3657"/>
              <a:gd name="T21" fmla="*/ 152 h 3110"/>
              <a:gd name="T22" fmla="*/ 2557 w 3657"/>
              <a:gd name="T23" fmla="*/ 33 h 3110"/>
              <a:gd name="T24" fmla="*/ 2592 w 3657"/>
              <a:gd name="T25" fmla="*/ 0 h 3110"/>
              <a:gd name="T26" fmla="*/ 3619 w 3657"/>
              <a:gd name="T27" fmla="*/ 0 h 3110"/>
              <a:gd name="T28" fmla="*/ 3652 w 3657"/>
              <a:gd name="T29" fmla="*/ 46 h 3110"/>
              <a:gd name="T30" fmla="*/ 3652 w 3657"/>
              <a:gd name="T31" fmla="*/ 931 h 3110"/>
              <a:gd name="T32" fmla="*/ 3652 w 3657"/>
              <a:gd name="T33" fmla="*/ 1558 h 3110"/>
              <a:gd name="T34" fmla="*/ 3654 w 3657"/>
              <a:gd name="T35" fmla="*/ 1558 h 3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57" h="3110">
                <a:moveTo>
                  <a:pt x="3654" y="1558"/>
                </a:moveTo>
                <a:cubicBezTo>
                  <a:pt x="3654" y="2058"/>
                  <a:pt x="3652" y="2559"/>
                  <a:pt x="3654" y="3059"/>
                </a:cubicBezTo>
                <a:cubicBezTo>
                  <a:pt x="3654" y="3097"/>
                  <a:pt x="3646" y="3110"/>
                  <a:pt x="3606" y="3110"/>
                </a:cubicBezTo>
                <a:cubicBezTo>
                  <a:pt x="2824" y="3107"/>
                  <a:pt x="835" y="3110"/>
                  <a:pt x="53" y="3110"/>
                </a:cubicBezTo>
                <a:cubicBezTo>
                  <a:pt x="10" y="3110"/>
                  <a:pt x="2" y="3097"/>
                  <a:pt x="2" y="3057"/>
                </a:cubicBezTo>
                <a:cubicBezTo>
                  <a:pt x="2" y="2056"/>
                  <a:pt x="2" y="1054"/>
                  <a:pt x="0" y="56"/>
                </a:cubicBezTo>
                <a:cubicBezTo>
                  <a:pt x="0" y="8"/>
                  <a:pt x="13" y="0"/>
                  <a:pt x="56" y="0"/>
                </a:cubicBezTo>
                <a:cubicBezTo>
                  <a:pt x="164" y="3"/>
                  <a:pt x="823" y="3"/>
                  <a:pt x="932" y="0"/>
                </a:cubicBezTo>
                <a:cubicBezTo>
                  <a:pt x="960" y="0"/>
                  <a:pt x="978" y="5"/>
                  <a:pt x="985" y="38"/>
                </a:cubicBezTo>
                <a:cubicBezTo>
                  <a:pt x="1001" y="112"/>
                  <a:pt x="1049" y="152"/>
                  <a:pt x="1125" y="152"/>
                </a:cubicBezTo>
                <a:cubicBezTo>
                  <a:pt x="1552" y="152"/>
                  <a:pt x="1982" y="152"/>
                  <a:pt x="2410" y="152"/>
                </a:cubicBezTo>
                <a:cubicBezTo>
                  <a:pt x="2491" y="152"/>
                  <a:pt x="2534" y="114"/>
                  <a:pt x="2557" y="33"/>
                </a:cubicBezTo>
                <a:cubicBezTo>
                  <a:pt x="2562" y="13"/>
                  <a:pt x="2567" y="0"/>
                  <a:pt x="2592" y="0"/>
                </a:cubicBezTo>
                <a:cubicBezTo>
                  <a:pt x="2714" y="3"/>
                  <a:pt x="3497" y="3"/>
                  <a:pt x="3619" y="0"/>
                </a:cubicBezTo>
                <a:cubicBezTo>
                  <a:pt x="3657" y="0"/>
                  <a:pt x="3652" y="23"/>
                  <a:pt x="3652" y="46"/>
                </a:cubicBezTo>
                <a:cubicBezTo>
                  <a:pt x="3652" y="342"/>
                  <a:pt x="3652" y="635"/>
                  <a:pt x="3652" y="931"/>
                </a:cubicBezTo>
                <a:cubicBezTo>
                  <a:pt x="3652" y="1140"/>
                  <a:pt x="3652" y="1348"/>
                  <a:pt x="3652" y="1558"/>
                </a:cubicBezTo>
                <a:cubicBezTo>
                  <a:pt x="3652" y="1558"/>
                  <a:pt x="3652" y="1558"/>
                  <a:pt x="3654" y="1558"/>
                </a:cubicBezTo>
                <a:close/>
              </a:path>
            </a:pathLst>
          </a:custGeom>
          <a:solidFill>
            <a:schemeClr val="bg1"/>
          </a:solidFill>
          <a:ln w="101600">
            <a:solidFill>
              <a:srgbClr val="E8E8E8"/>
            </a:solidFill>
          </a:ln>
        </p:spPr>
        <p:txBody>
          <a:bodyPr vert="horz" wrap="square" lIns="91464" tIns="45732" rIns="91464" bIns="45732" numCol="1" anchor="t" anchorCtr="0" compatLnSpc="1">
            <a:prstTxWarp prst="textNoShape">
              <a:avLst/>
            </a:prstTxWarp>
          </a:bodyPr>
          <a:lstStyle/>
          <a:p>
            <a:endParaRPr lang="en-US" sz="1801"/>
          </a:p>
        </p:txBody>
      </p:sp>
      <p:sp>
        <p:nvSpPr>
          <p:cNvPr id="7" name="Freeform 12">
            <a:extLst>
              <a:ext uri="{FF2B5EF4-FFF2-40B4-BE49-F238E27FC236}">
                <a16:creationId xmlns:a16="http://schemas.microsoft.com/office/drawing/2014/main" id="{0A21E923-7BF3-BE1C-4A65-0D8E039A7B3F}"/>
              </a:ext>
              <a:ext uri="{C183D7F6-B498-43B3-948B-1728B52AA6E4}">
                <adec:decorative xmlns:adec="http://schemas.microsoft.com/office/drawing/2017/decorative" val="1"/>
              </a:ext>
            </a:extLst>
          </p:cNvPr>
          <p:cNvSpPr>
            <a:spLocks/>
          </p:cNvSpPr>
          <p:nvPr/>
        </p:nvSpPr>
        <p:spPr bwMode="auto">
          <a:xfrm>
            <a:off x="2766339" y="982158"/>
            <a:ext cx="3419421" cy="1045888"/>
          </a:xfrm>
          <a:custGeom>
            <a:avLst/>
            <a:gdLst>
              <a:gd name="T0" fmla="*/ 721 w 1473"/>
              <a:gd name="T1" fmla="*/ 539 h 541"/>
              <a:gd name="T2" fmla="*/ 124 w 1473"/>
              <a:gd name="T3" fmla="*/ 539 h 541"/>
              <a:gd name="T4" fmla="*/ 3 w 1473"/>
              <a:gd name="T5" fmla="*/ 448 h 541"/>
              <a:gd name="T6" fmla="*/ 122 w 1473"/>
              <a:gd name="T7" fmla="*/ 326 h 541"/>
              <a:gd name="T8" fmla="*/ 367 w 1473"/>
              <a:gd name="T9" fmla="*/ 306 h 541"/>
              <a:gd name="T10" fmla="*/ 488 w 1473"/>
              <a:gd name="T11" fmla="*/ 177 h 541"/>
              <a:gd name="T12" fmla="*/ 676 w 1473"/>
              <a:gd name="T13" fmla="*/ 0 h 541"/>
              <a:gd name="T14" fmla="*/ 822 w 1473"/>
              <a:gd name="T15" fmla="*/ 2 h 541"/>
              <a:gd name="T16" fmla="*/ 954 w 1473"/>
              <a:gd name="T17" fmla="*/ 116 h 541"/>
              <a:gd name="T18" fmla="*/ 962 w 1473"/>
              <a:gd name="T19" fmla="*/ 187 h 541"/>
              <a:gd name="T20" fmla="*/ 1073 w 1473"/>
              <a:gd name="T21" fmla="*/ 304 h 541"/>
              <a:gd name="T22" fmla="*/ 1331 w 1473"/>
              <a:gd name="T23" fmla="*/ 326 h 541"/>
              <a:gd name="T24" fmla="*/ 1435 w 1473"/>
              <a:gd name="T25" fmla="*/ 387 h 541"/>
              <a:gd name="T26" fmla="*/ 1339 w 1473"/>
              <a:gd name="T27" fmla="*/ 539 h 541"/>
              <a:gd name="T28" fmla="*/ 1045 w 1473"/>
              <a:gd name="T29" fmla="*/ 539 h 541"/>
              <a:gd name="T30" fmla="*/ 721 w 1473"/>
              <a:gd name="T31" fmla="*/ 539 h 541"/>
              <a:gd name="T32" fmla="*/ 721 w 1473"/>
              <a:gd name="T33" fmla="*/ 539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73" h="541">
                <a:moveTo>
                  <a:pt x="721" y="539"/>
                </a:moveTo>
                <a:cubicBezTo>
                  <a:pt x="524" y="539"/>
                  <a:pt x="324" y="539"/>
                  <a:pt x="124" y="539"/>
                </a:cubicBezTo>
                <a:cubicBezTo>
                  <a:pt x="48" y="539"/>
                  <a:pt x="8" y="506"/>
                  <a:pt x="3" y="448"/>
                </a:cubicBezTo>
                <a:cubicBezTo>
                  <a:pt x="0" y="384"/>
                  <a:pt x="48" y="334"/>
                  <a:pt x="122" y="326"/>
                </a:cubicBezTo>
                <a:cubicBezTo>
                  <a:pt x="202" y="319"/>
                  <a:pt x="286" y="311"/>
                  <a:pt x="367" y="306"/>
                </a:cubicBezTo>
                <a:cubicBezTo>
                  <a:pt x="453" y="298"/>
                  <a:pt x="486" y="266"/>
                  <a:pt x="488" y="177"/>
                </a:cubicBezTo>
                <a:cubicBezTo>
                  <a:pt x="496" y="45"/>
                  <a:pt x="542" y="0"/>
                  <a:pt x="676" y="0"/>
                </a:cubicBezTo>
                <a:cubicBezTo>
                  <a:pt x="724" y="0"/>
                  <a:pt x="772" y="0"/>
                  <a:pt x="822" y="2"/>
                </a:cubicBezTo>
                <a:cubicBezTo>
                  <a:pt x="896" y="5"/>
                  <a:pt x="939" y="43"/>
                  <a:pt x="954" y="116"/>
                </a:cubicBezTo>
                <a:cubicBezTo>
                  <a:pt x="957" y="139"/>
                  <a:pt x="959" y="164"/>
                  <a:pt x="962" y="187"/>
                </a:cubicBezTo>
                <a:cubicBezTo>
                  <a:pt x="967" y="263"/>
                  <a:pt x="994" y="296"/>
                  <a:pt x="1073" y="304"/>
                </a:cubicBezTo>
                <a:cubicBezTo>
                  <a:pt x="1159" y="311"/>
                  <a:pt x="1245" y="319"/>
                  <a:pt x="1331" y="326"/>
                </a:cubicBezTo>
                <a:cubicBezTo>
                  <a:pt x="1377" y="329"/>
                  <a:pt x="1412" y="349"/>
                  <a:pt x="1435" y="387"/>
                </a:cubicBezTo>
                <a:cubicBezTo>
                  <a:pt x="1473" y="460"/>
                  <a:pt x="1427" y="536"/>
                  <a:pt x="1339" y="539"/>
                </a:cubicBezTo>
                <a:cubicBezTo>
                  <a:pt x="1242" y="541"/>
                  <a:pt x="1144" y="539"/>
                  <a:pt x="1045" y="539"/>
                </a:cubicBezTo>
                <a:cubicBezTo>
                  <a:pt x="939" y="539"/>
                  <a:pt x="830" y="539"/>
                  <a:pt x="721" y="539"/>
                </a:cubicBezTo>
                <a:cubicBezTo>
                  <a:pt x="721" y="539"/>
                  <a:pt x="721" y="539"/>
                  <a:pt x="721" y="539"/>
                </a:cubicBezTo>
                <a:close/>
              </a:path>
            </a:pathLst>
          </a:custGeom>
          <a:solidFill>
            <a:srgbClr val="E8E8E8"/>
          </a:solidFill>
          <a:ln>
            <a:noFill/>
          </a:ln>
        </p:spPr>
        <p:txBody>
          <a:bodyPr vert="horz" wrap="square" lIns="91464" tIns="45732" rIns="91464" bIns="45732" numCol="1" anchor="t" anchorCtr="0" compatLnSpc="1">
            <a:prstTxWarp prst="textNoShape">
              <a:avLst/>
            </a:prstTxWarp>
          </a:bodyPr>
          <a:lstStyle/>
          <a:p>
            <a:endParaRPr lang="en-US" sz="1801"/>
          </a:p>
        </p:txBody>
      </p:sp>
      <p:sp>
        <p:nvSpPr>
          <p:cNvPr id="8" name="Freeform 13">
            <a:extLst>
              <a:ext uri="{FF2B5EF4-FFF2-40B4-BE49-F238E27FC236}">
                <a16:creationId xmlns:a16="http://schemas.microsoft.com/office/drawing/2014/main" id="{3F259514-F526-1AD7-EFF3-E92047107FB2}"/>
              </a:ext>
              <a:ext uri="{C183D7F6-B498-43B3-948B-1728B52AA6E4}">
                <adec:decorative xmlns:adec="http://schemas.microsoft.com/office/drawing/2017/decorative" val="1"/>
              </a:ext>
            </a:extLst>
          </p:cNvPr>
          <p:cNvSpPr>
            <a:spLocks/>
          </p:cNvSpPr>
          <p:nvPr/>
        </p:nvSpPr>
        <p:spPr bwMode="auto">
          <a:xfrm>
            <a:off x="4272769" y="1142559"/>
            <a:ext cx="366297" cy="313439"/>
          </a:xfrm>
          <a:custGeom>
            <a:avLst/>
            <a:gdLst>
              <a:gd name="T0" fmla="*/ 158 w 158"/>
              <a:gd name="T1" fmla="*/ 79 h 162"/>
              <a:gd name="T2" fmla="*/ 80 w 158"/>
              <a:gd name="T3" fmla="*/ 160 h 162"/>
              <a:gd name="T4" fmla="*/ 2 w 158"/>
              <a:gd name="T5" fmla="*/ 84 h 162"/>
              <a:gd name="T6" fmla="*/ 78 w 158"/>
              <a:gd name="T7" fmla="*/ 0 h 162"/>
              <a:gd name="T8" fmla="*/ 158 w 158"/>
              <a:gd name="T9" fmla="*/ 79 h 162"/>
            </a:gdLst>
            <a:ahLst/>
            <a:cxnLst>
              <a:cxn ang="0">
                <a:pos x="T0" y="T1"/>
              </a:cxn>
              <a:cxn ang="0">
                <a:pos x="T2" y="T3"/>
              </a:cxn>
              <a:cxn ang="0">
                <a:pos x="T4" y="T5"/>
              </a:cxn>
              <a:cxn ang="0">
                <a:pos x="T6" y="T7"/>
              </a:cxn>
              <a:cxn ang="0">
                <a:pos x="T8" y="T9"/>
              </a:cxn>
            </a:cxnLst>
            <a:rect l="0" t="0" r="r" b="b"/>
            <a:pathLst>
              <a:path w="158" h="162">
                <a:moveTo>
                  <a:pt x="158" y="79"/>
                </a:moveTo>
                <a:cubicBezTo>
                  <a:pt x="158" y="122"/>
                  <a:pt x="121" y="162"/>
                  <a:pt x="80" y="160"/>
                </a:cubicBezTo>
                <a:cubicBezTo>
                  <a:pt x="40" y="160"/>
                  <a:pt x="2" y="124"/>
                  <a:pt x="2" y="84"/>
                </a:cubicBezTo>
                <a:cubicBezTo>
                  <a:pt x="0" y="41"/>
                  <a:pt x="35" y="2"/>
                  <a:pt x="78" y="0"/>
                </a:cubicBezTo>
                <a:cubicBezTo>
                  <a:pt x="118" y="0"/>
                  <a:pt x="158" y="38"/>
                  <a:pt x="158" y="7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p>
        </p:txBody>
      </p:sp>
      <p:sp>
        <p:nvSpPr>
          <p:cNvPr id="10" name="TextBox 9">
            <a:extLst>
              <a:ext uri="{FF2B5EF4-FFF2-40B4-BE49-F238E27FC236}">
                <a16:creationId xmlns:a16="http://schemas.microsoft.com/office/drawing/2014/main" id="{A91C468B-46D6-AB02-AFDF-CD9E126F832F}"/>
              </a:ext>
            </a:extLst>
          </p:cNvPr>
          <p:cNvSpPr txBox="1"/>
          <p:nvPr/>
        </p:nvSpPr>
        <p:spPr>
          <a:xfrm>
            <a:off x="916062" y="2898917"/>
            <a:ext cx="6757278" cy="461665"/>
          </a:xfrm>
          <a:prstGeom prst="rect">
            <a:avLst/>
          </a:prstGeom>
          <a:noFill/>
        </p:spPr>
        <p:txBody>
          <a:bodyPr wrap="square" rtlCol="0">
            <a:spAutoFit/>
          </a:bodyPr>
          <a:lstStyle/>
          <a:p>
            <a:r>
              <a:rPr lang="en-US" sz="2400" dirty="0">
                <a:solidFill>
                  <a:srgbClr val="3769FF"/>
                </a:solidFill>
                <a:latin typeface="Arial" panose="020B0604020202020204" pitchFamily="34" charset="0"/>
                <a:cs typeface="Arial" panose="020B0604020202020204" pitchFamily="34" charset="0"/>
              </a:rPr>
              <a:t>Anyone who is:</a:t>
            </a:r>
          </a:p>
        </p:txBody>
      </p:sp>
      <p:graphicFrame>
        <p:nvGraphicFramePr>
          <p:cNvPr id="9" name="Group 386">
            <a:extLst>
              <a:ext uri="{FF2B5EF4-FFF2-40B4-BE49-F238E27FC236}">
                <a16:creationId xmlns:a16="http://schemas.microsoft.com/office/drawing/2014/main" id="{828C2B5A-953A-78BA-5DC7-248544918F40}"/>
              </a:ext>
            </a:extLst>
          </p:cNvPr>
          <p:cNvGraphicFramePr>
            <a:graphicFrameLocks noGrp="1"/>
          </p:cNvGraphicFramePr>
          <p:nvPr>
            <p:extLst>
              <p:ext uri="{D42A27DB-BD31-4B8C-83A1-F6EECF244321}">
                <p14:modId xmlns:p14="http://schemas.microsoft.com/office/powerpoint/2010/main" val="600026041"/>
              </p:ext>
            </p:extLst>
          </p:nvPr>
        </p:nvGraphicFramePr>
        <p:xfrm>
          <a:off x="880383" y="3467100"/>
          <a:ext cx="7372077" cy="589280"/>
        </p:xfrm>
        <a:graphic>
          <a:graphicData uri="http://schemas.openxmlformats.org/drawingml/2006/table">
            <a:tbl>
              <a:tblPr firstRow="1"/>
              <a:tblGrid>
                <a:gridCol w="7372077">
                  <a:extLst>
                    <a:ext uri="{9D8B030D-6E8A-4147-A177-3AD203B41FA5}">
                      <a16:colId xmlns:a16="http://schemas.microsoft.com/office/drawing/2014/main" val="20000"/>
                    </a:ext>
                  </a:extLst>
                </a:gridCol>
              </a:tblGrid>
              <a:tr h="589280">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2800" b="0" dirty="0">
                          <a:solidFill>
                            <a:schemeClr val="tx1">
                              <a:lumMod val="75000"/>
                              <a:lumOff val="25000"/>
                            </a:schemeClr>
                          </a:solidFill>
                          <a:latin typeface="Arial" panose="020B0604020202020204" pitchFamily="34" charset="0"/>
                          <a:ea typeface="Wingdings"/>
                          <a:cs typeface="Arial" panose="020B0604020202020204" pitchFamily="34" charset="0"/>
                          <a:sym typeface="Wingdings 2" panose="05020102010507070707" pitchFamily="18" charset="2"/>
                        </a:rPr>
                        <a:t> </a:t>
                      </a:r>
                      <a:r>
                        <a:rPr lang="en-US" sz="2200" u="none" kern="1200" baseline="0" dirty="0">
                          <a:solidFill>
                            <a:schemeClr val="tx1">
                              <a:lumMod val="75000"/>
                              <a:lumOff val="25000"/>
                            </a:schemeClr>
                          </a:solidFill>
                          <a:latin typeface="Arial" panose="020B0604020202020204" pitchFamily="34" charset="0"/>
                          <a:ea typeface="+mn-ea"/>
                          <a:cs typeface="Arial" panose="020B0604020202020204" pitchFamily="34" charset="0"/>
                        </a:rPr>
                        <a:t>Covered by an HSA-qualified health plan</a:t>
                      </a:r>
                    </a:p>
                  </a:txBody>
                  <a:tcPr marL="91464" marR="91464" marT="45739" marB="45739" anchor="ctr" horzOverflow="overflow">
                    <a:lnL w="190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 name="Group 386">
            <a:extLst>
              <a:ext uri="{FF2B5EF4-FFF2-40B4-BE49-F238E27FC236}">
                <a16:creationId xmlns:a16="http://schemas.microsoft.com/office/drawing/2014/main" id="{02626BFB-D82C-C3F1-290B-BC9603FAA3E4}"/>
              </a:ext>
            </a:extLst>
          </p:cNvPr>
          <p:cNvGraphicFramePr>
            <a:graphicFrameLocks noGrp="1"/>
          </p:cNvGraphicFramePr>
          <p:nvPr>
            <p:extLst>
              <p:ext uri="{D42A27DB-BD31-4B8C-83A1-F6EECF244321}">
                <p14:modId xmlns:p14="http://schemas.microsoft.com/office/powerpoint/2010/main" val="3558531635"/>
              </p:ext>
            </p:extLst>
          </p:nvPr>
        </p:nvGraphicFramePr>
        <p:xfrm>
          <a:off x="885961" y="4025831"/>
          <a:ext cx="7372077" cy="589280"/>
        </p:xfrm>
        <a:graphic>
          <a:graphicData uri="http://schemas.openxmlformats.org/drawingml/2006/table">
            <a:tbl>
              <a:tblPr firstRow="1"/>
              <a:tblGrid>
                <a:gridCol w="7372077">
                  <a:extLst>
                    <a:ext uri="{9D8B030D-6E8A-4147-A177-3AD203B41FA5}">
                      <a16:colId xmlns:a16="http://schemas.microsoft.com/office/drawing/2014/main" val="20000"/>
                    </a:ext>
                  </a:extLst>
                </a:gridCol>
              </a:tblGrid>
              <a:tr h="589280">
                <a:tc>
                  <a:txBody>
                    <a:bodyPr/>
                    <a:lstStyle/>
                    <a:p>
                      <a:r>
                        <a:rPr lang="en-US" sz="2800" b="0" dirty="0">
                          <a:solidFill>
                            <a:schemeClr val="tx1">
                              <a:lumMod val="75000"/>
                              <a:lumOff val="25000"/>
                            </a:schemeClr>
                          </a:solidFill>
                          <a:latin typeface="Arial" panose="020B0604020202020204" pitchFamily="34" charset="0"/>
                          <a:ea typeface="Wingdings"/>
                          <a:cs typeface="Arial" panose="020B0604020202020204" pitchFamily="34" charset="0"/>
                          <a:sym typeface="Wingdings 2" panose="05020102010507070707" pitchFamily="18" charset="2"/>
                        </a:rPr>
                        <a:t></a:t>
                      </a:r>
                      <a:r>
                        <a:rPr lang="en-US" sz="3200" b="0" dirty="0">
                          <a:solidFill>
                            <a:schemeClr val="tx1">
                              <a:lumMod val="75000"/>
                              <a:lumOff val="25000"/>
                            </a:schemeClr>
                          </a:solidFill>
                          <a:latin typeface="Arial" panose="020B0604020202020204" pitchFamily="34" charset="0"/>
                          <a:ea typeface="Wingdings"/>
                          <a:cs typeface="Arial" panose="020B0604020202020204" pitchFamily="34" charset="0"/>
                          <a:sym typeface="Wingdings 2" panose="05020102010507070707" pitchFamily="18" charset="2"/>
                        </a:rPr>
                        <a:t> </a:t>
                      </a:r>
                      <a:r>
                        <a:rPr lang="en-US" sz="2200" u="none" kern="1200" baseline="0" dirty="0">
                          <a:solidFill>
                            <a:schemeClr val="tx1">
                              <a:lumMod val="75000"/>
                              <a:lumOff val="25000"/>
                            </a:schemeClr>
                          </a:solidFill>
                          <a:latin typeface="Arial" panose="020B0604020202020204" pitchFamily="34" charset="0"/>
                          <a:ea typeface="+mn-ea"/>
                          <a:cs typeface="Arial" panose="020B0604020202020204" pitchFamily="34" charset="0"/>
                        </a:rPr>
                        <a:t>Not a dependent on another's tax return</a:t>
                      </a:r>
                    </a:p>
                  </a:txBody>
                  <a:tcPr marL="91464" marR="91464" marT="45739" marB="45739" anchor="ctr" horzOverflow="overflow">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1" name="Group 386">
            <a:extLst>
              <a:ext uri="{FF2B5EF4-FFF2-40B4-BE49-F238E27FC236}">
                <a16:creationId xmlns:a16="http://schemas.microsoft.com/office/drawing/2014/main" id="{144045A0-FC9D-3018-1B61-5FBCB898F22C}"/>
              </a:ext>
            </a:extLst>
          </p:cNvPr>
          <p:cNvGraphicFramePr>
            <a:graphicFrameLocks noGrp="1"/>
          </p:cNvGraphicFramePr>
          <p:nvPr>
            <p:extLst>
              <p:ext uri="{D42A27DB-BD31-4B8C-83A1-F6EECF244321}">
                <p14:modId xmlns:p14="http://schemas.microsoft.com/office/powerpoint/2010/main" val="2241141786"/>
              </p:ext>
            </p:extLst>
          </p:nvPr>
        </p:nvGraphicFramePr>
        <p:xfrm>
          <a:off x="885961" y="4639550"/>
          <a:ext cx="7372077" cy="589280"/>
        </p:xfrm>
        <a:graphic>
          <a:graphicData uri="http://schemas.openxmlformats.org/drawingml/2006/table">
            <a:tbl>
              <a:tblPr firstRow="1"/>
              <a:tblGrid>
                <a:gridCol w="7372077">
                  <a:extLst>
                    <a:ext uri="{9D8B030D-6E8A-4147-A177-3AD203B41FA5}">
                      <a16:colId xmlns:a16="http://schemas.microsoft.com/office/drawing/2014/main" val="20000"/>
                    </a:ext>
                  </a:extLst>
                </a:gridCol>
              </a:tblGrid>
              <a:tr h="589280">
                <a:tc>
                  <a:txBody>
                    <a:bodyPr/>
                    <a:lstStyle/>
                    <a:p>
                      <a:r>
                        <a:rPr lang="en-US" sz="2800" b="0" dirty="0">
                          <a:solidFill>
                            <a:schemeClr val="tx1">
                              <a:lumMod val="75000"/>
                              <a:lumOff val="25000"/>
                            </a:schemeClr>
                          </a:solidFill>
                          <a:latin typeface="Arial" panose="020B0604020202020204" pitchFamily="34" charset="0"/>
                          <a:ea typeface="Wingdings"/>
                          <a:cs typeface="Arial" panose="020B0604020202020204" pitchFamily="34" charset="0"/>
                          <a:sym typeface="Wingdings 2" panose="05020102010507070707" pitchFamily="18" charset="2"/>
                        </a:rPr>
                        <a:t></a:t>
                      </a:r>
                      <a:r>
                        <a:rPr lang="en-US" sz="2200" b="0" baseline="0" dirty="0">
                          <a:solidFill>
                            <a:schemeClr val="tx1">
                              <a:lumMod val="75000"/>
                              <a:lumOff val="25000"/>
                            </a:schemeClr>
                          </a:solidFill>
                          <a:latin typeface="Arial" panose="020B0604020202020204" pitchFamily="34" charset="0"/>
                          <a:ea typeface="+mn-ea"/>
                          <a:cs typeface="Arial" panose="020B0604020202020204" pitchFamily="34" charset="0"/>
                        </a:rPr>
                        <a:t> </a:t>
                      </a:r>
                      <a:r>
                        <a:rPr lang="en-US" sz="2200" u="none" kern="1200" baseline="0" dirty="0">
                          <a:solidFill>
                            <a:schemeClr val="tx1">
                              <a:lumMod val="75000"/>
                              <a:lumOff val="25000"/>
                            </a:schemeClr>
                          </a:solidFill>
                          <a:latin typeface="Arial" panose="020B0604020202020204" pitchFamily="34" charset="0"/>
                          <a:ea typeface="+mn-ea"/>
                          <a:cs typeface="Arial" panose="020B0604020202020204" pitchFamily="34" charset="0"/>
                        </a:rPr>
                        <a:t>Not covered by any other health insurance plan</a:t>
                      </a:r>
                    </a:p>
                  </a:txBody>
                  <a:tcPr marL="91464" marR="91464" marT="45739" marB="45739" anchor="ctr" horzOverflow="overflow">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6" name="Group 386">
            <a:extLst>
              <a:ext uri="{FF2B5EF4-FFF2-40B4-BE49-F238E27FC236}">
                <a16:creationId xmlns:a16="http://schemas.microsoft.com/office/drawing/2014/main" id="{A3D21130-1209-C4AA-BB81-F5A3824D10B5}"/>
              </a:ext>
            </a:extLst>
          </p:cNvPr>
          <p:cNvGraphicFramePr>
            <a:graphicFrameLocks noGrp="1"/>
          </p:cNvGraphicFramePr>
          <p:nvPr>
            <p:extLst>
              <p:ext uri="{D42A27DB-BD31-4B8C-83A1-F6EECF244321}">
                <p14:modId xmlns:p14="http://schemas.microsoft.com/office/powerpoint/2010/main" val="1150260876"/>
              </p:ext>
            </p:extLst>
          </p:nvPr>
        </p:nvGraphicFramePr>
        <p:xfrm>
          <a:off x="888003" y="5181600"/>
          <a:ext cx="7372077" cy="589280"/>
        </p:xfrm>
        <a:graphic>
          <a:graphicData uri="http://schemas.openxmlformats.org/drawingml/2006/table">
            <a:tbl>
              <a:tblPr firstRow="1"/>
              <a:tblGrid>
                <a:gridCol w="7372077">
                  <a:extLst>
                    <a:ext uri="{9D8B030D-6E8A-4147-A177-3AD203B41FA5}">
                      <a16:colId xmlns:a16="http://schemas.microsoft.com/office/drawing/2014/main" val="20000"/>
                    </a:ext>
                  </a:extLst>
                </a:gridCol>
              </a:tblGrid>
              <a:tr h="589280">
                <a:tc>
                  <a:txBody>
                    <a:bodyPr/>
                    <a:lstStyle/>
                    <a:p>
                      <a:r>
                        <a:rPr lang="en-US" sz="2800" b="0" dirty="0">
                          <a:solidFill>
                            <a:schemeClr val="tx1">
                              <a:lumMod val="75000"/>
                              <a:lumOff val="25000"/>
                            </a:schemeClr>
                          </a:solidFill>
                          <a:latin typeface="Arial" panose="020B0604020202020204" pitchFamily="34" charset="0"/>
                          <a:ea typeface="Wingdings"/>
                          <a:cs typeface="Arial" panose="020B0604020202020204" pitchFamily="34" charset="0"/>
                          <a:sym typeface="Wingdings 2" panose="05020102010507070707" pitchFamily="18" charset="2"/>
                        </a:rPr>
                        <a:t></a:t>
                      </a:r>
                      <a:r>
                        <a:rPr lang="en-US" sz="2200" b="0" baseline="0" dirty="0">
                          <a:solidFill>
                            <a:schemeClr val="tx1">
                              <a:lumMod val="75000"/>
                              <a:lumOff val="25000"/>
                            </a:schemeClr>
                          </a:solidFill>
                          <a:latin typeface="Arial" panose="020B0604020202020204" pitchFamily="34" charset="0"/>
                          <a:ea typeface="+mn-ea"/>
                          <a:cs typeface="Arial" panose="020B0604020202020204" pitchFamily="34" charset="0"/>
                        </a:rPr>
                        <a:t> </a:t>
                      </a:r>
                      <a:r>
                        <a:rPr lang="en-US" sz="2200" u="none" kern="1200" baseline="0" dirty="0">
                          <a:solidFill>
                            <a:schemeClr val="tx1">
                              <a:lumMod val="75000"/>
                              <a:lumOff val="25000"/>
                            </a:schemeClr>
                          </a:solidFill>
                          <a:latin typeface="Arial" panose="020B0604020202020204" pitchFamily="34" charset="0"/>
                          <a:ea typeface="+mn-ea"/>
                          <a:cs typeface="Arial" panose="020B0604020202020204" pitchFamily="34" charset="0"/>
                        </a:rPr>
                        <a:t>Not enrolled in Medicare during the tax year¹</a:t>
                      </a:r>
                    </a:p>
                  </a:txBody>
                  <a:tcPr marL="91464" marR="91464" marT="45739" marB="45739" anchor="ctr" horzOverflow="overflow">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 name="Text Placeholder 2">
            <a:extLst>
              <a:ext uri="{FF2B5EF4-FFF2-40B4-BE49-F238E27FC236}">
                <a16:creationId xmlns:a16="http://schemas.microsoft.com/office/drawing/2014/main" id="{70444C95-10B2-43D6-94C2-881228275A5D}"/>
              </a:ext>
            </a:extLst>
          </p:cNvPr>
          <p:cNvSpPr>
            <a:spLocks noGrp="1"/>
          </p:cNvSpPr>
          <p:nvPr>
            <p:ph type="body" sz="quarter" idx="26"/>
          </p:nvPr>
        </p:nvSpPr>
        <p:spPr>
          <a:xfrm>
            <a:off x="274320" y="6266375"/>
            <a:ext cx="8503920" cy="276999"/>
          </a:xfrm>
        </p:spPr>
        <p:txBody>
          <a:bodyPr/>
          <a:lstStyle/>
          <a:p>
            <a:r>
              <a:rPr lang="en-US" dirty="0"/>
              <a:t>1. Enrollment in Medicare disqualifies individuals from contributing to an HSA. Those who have not enrolled in Medicare that year remain eligible to make HSA contributions, provided they meet the other criteria.</a:t>
            </a:r>
          </a:p>
        </p:txBody>
      </p:sp>
      <p:sp>
        <p:nvSpPr>
          <p:cNvPr id="2" name="Slide Number Placeholder 1">
            <a:extLst>
              <a:ext uri="{FF2B5EF4-FFF2-40B4-BE49-F238E27FC236}">
                <a16:creationId xmlns:a16="http://schemas.microsoft.com/office/drawing/2014/main" id="{20F025C6-DDDA-9C69-2B7A-F02E8D662C79}"/>
              </a:ext>
              <a:ext uri="{C183D7F6-B498-43B3-948B-1728B52AA6E4}">
                <adec:decorative xmlns:adec="http://schemas.microsoft.com/office/drawing/2017/decorative" val="0"/>
              </a:ext>
            </a:extLst>
          </p:cNvPr>
          <p:cNvSpPr>
            <a:spLocks noGrp="1"/>
          </p:cNvSpPr>
          <p:nvPr>
            <p:ph type="sldNum" sz="quarter" idx="4"/>
          </p:nvPr>
        </p:nvSpPr>
        <p:spPr/>
        <p:txBody>
          <a:bodyPr/>
          <a:lstStyle/>
          <a:p>
            <a:r>
              <a:rPr lang="en-US" dirty="0"/>
              <a:t>15</a:t>
            </a:r>
          </a:p>
        </p:txBody>
      </p:sp>
      <p:sp>
        <p:nvSpPr>
          <p:cNvPr id="13" name="Freeform 21">
            <a:extLst>
              <a:ext uri="{FF2B5EF4-FFF2-40B4-BE49-F238E27FC236}">
                <a16:creationId xmlns:a16="http://schemas.microsoft.com/office/drawing/2014/main" id="{60F19C3B-B7E4-0046-1F7B-4866B9A5CD9C}"/>
              </a:ext>
              <a:ext uri="{C183D7F6-B498-43B3-948B-1728B52AA6E4}">
                <adec:decorative xmlns:adec="http://schemas.microsoft.com/office/drawing/2017/decorative" val="1"/>
              </a:ext>
            </a:extLst>
          </p:cNvPr>
          <p:cNvSpPr>
            <a:spLocks noChangeAspect="1"/>
          </p:cNvSpPr>
          <p:nvPr/>
        </p:nvSpPr>
        <p:spPr bwMode="auto">
          <a:xfrm>
            <a:off x="1009371" y="3593038"/>
            <a:ext cx="326221" cy="249573"/>
          </a:xfrm>
          <a:custGeom>
            <a:avLst/>
            <a:gdLst>
              <a:gd name="T0" fmla="*/ 146 w 148"/>
              <a:gd name="T1" fmla="*/ 15 h 113"/>
              <a:gd name="T2" fmla="*/ 133 w 148"/>
              <a:gd name="T3" fmla="*/ 2 h 113"/>
              <a:gd name="T4" fmla="*/ 126 w 148"/>
              <a:gd name="T5" fmla="*/ 0 h 113"/>
              <a:gd name="T6" fmla="*/ 120 w 148"/>
              <a:gd name="T7" fmla="*/ 2 h 113"/>
              <a:gd name="T8" fmla="*/ 57 w 148"/>
              <a:gd name="T9" fmla="*/ 65 h 113"/>
              <a:gd name="T10" fmla="*/ 29 w 148"/>
              <a:gd name="T11" fmla="*/ 37 h 113"/>
              <a:gd name="T12" fmla="*/ 22 w 148"/>
              <a:gd name="T13" fmla="*/ 34 h 113"/>
              <a:gd name="T14" fmla="*/ 16 w 148"/>
              <a:gd name="T15" fmla="*/ 37 h 113"/>
              <a:gd name="T16" fmla="*/ 3 w 148"/>
              <a:gd name="T17" fmla="*/ 50 h 113"/>
              <a:gd name="T18" fmla="*/ 0 w 148"/>
              <a:gd name="T19" fmla="*/ 56 h 113"/>
              <a:gd name="T20" fmla="*/ 3 w 148"/>
              <a:gd name="T21" fmla="*/ 63 h 113"/>
              <a:gd name="T22" fmla="*/ 38 w 148"/>
              <a:gd name="T23" fmla="*/ 97 h 113"/>
              <a:gd name="T24" fmla="*/ 51 w 148"/>
              <a:gd name="T25" fmla="*/ 110 h 113"/>
              <a:gd name="T26" fmla="*/ 57 w 148"/>
              <a:gd name="T27" fmla="*/ 113 h 113"/>
              <a:gd name="T28" fmla="*/ 64 w 148"/>
              <a:gd name="T29" fmla="*/ 110 h 113"/>
              <a:gd name="T30" fmla="*/ 77 w 148"/>
              <a:gd name="T31" fmla="*/ 97 h 113"/>
              <a:gd name="T32" fmla="*/ 146 w 148"/>
              <a:gd name="T33" fmla="*/ 28 h 113"/>
              <a:gd name="T34" fmla="*/ 148 w 148"/>
              <a:gd name="T35" fmla="*/ 22 h 113"/>
              <a:gd name="T36" fmla="*/ 146 w 148"/>
              <a:gd name="T37"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13">
                <a:moveTo>
                  <a:pt x="146" y="15"/>
                </a:moveTo>
                <a:cubicBezTo>
                  <a:pt x="133" y="2"/>
                  <a:pt x="133" y="2"/>
                  <a:pt x="133" y="2"/>
                </a:cubicBezTo>
                <a:cubicBezTo>
                  <a:pt x="131" y="1"/>
                  <a:pt x="129" y="0"/>
                  <a:pt x="126" y="0"/>
                </a:cubicBezTo>
                <a:cubicBezTo>
                  <a:pt x="124" y="0"/>
                  <a:pt x="121" y="1"/>
                  <a:pt x="120" y="2"/>
                </a:cubicBezTo>
                <a:cubicBezTo>
                  <a:pt x="57" y="65"/>
                  <a:pt x="57" y="65"/>
                  <a:pt x="57" y="65"/>
                </a:cubicBezTo>
                <a:cubicBezTo>
                  <a:pt x="29" y="37"/>
                  <a:pt x="29" y="37"/>
                  <a:pt x="29" y="37"/>
                </a:cubicBezTo>
                <a:cubicBezTo>
                  <a:pt x="27" y="35"/>
                  <a:pt x="25" y="34"/>
                  <a:pt x="22" y="34"/>
                </a:cubicBezTo>
                <a:cubicBezTo>
                  <a:pt x="20" y="34"/>
                  <a:pt x="18" y="35"/>
                  <a:pt x="16" y="37"/>
                </a:cubicBezTo>
                <a:cubicBezTo>
                  <a:pt x="3" y="50"/>
                  <a:pt x="3" y="50"/>
                  <a:pt x="3" y="50"/>
                </a:cubicBezTo>
                <a:cubicBezTo>
                  <a:pt x="1" y="52"/>
                  <a:pt x="0" y="54"/>
                  <a:pt x="0" y="56"/>
                </a:cubicBezTo>
                <a:cubicBezTo>
                  <a:pt x="0" y="59"/>
                  <a:pt x="1" y="61"/>
                  <a:pt x="3" y="63"/>
                </a:cubicBezTo>
                <a:cubicBezTo>
                  <a:pt x="38" y="97"/>
                  <a:pt x="38" y="97"/>
                  <a:pt x="38" y="97"/>
                </a:cubicBezTo>
                <a:cubicBezTo>
                  <a:pt x="51" y="110"/>
                  <a:pt x="51" y="110"/>
                  <a:pt x="51" y="110"/>
                </a:cubicBezTo>
                <a:cubicBezTo>
                  <a:pt x="52" y="112"/>
                  <a:pt x="54" y="113"/>
                  <a:pt x="57" y="113"/>
                </a:cubicBezTo>
                <a:cubicBezTo>
                  <a:pt x="60" y="113"/>
                  <a:pt x="62" y="112"/>
                  <a:pt x="64" y="110"/>
                </a:cubicBezTo>
                <a:cubicBezTo>
                  <a:pt x="77" y="97"/>
                  <a:pt x="77" y="97"/>
                  <a:pt x="77" y="97"/>
                </a:cubicBezTo>
                <a:cubicBezTo>
                  <a:pt x="146" y="28"/>
                  <a:pt x="146" y="28"/>
                  <a:pt x="146" y="28"/>
                </a:cubicBezTo>
                <a:cubicBezTo>
                  <a:pt x="147" y="27"/>
                  <a:pt x="148" y="24"/>
                  <a:pt x="148" y="22"/>
                </a:cubicBezTo>
                <a:cubicBezTo>
                  <a:pt x="148" y="19"/>
                  <a:pt x="147" y="17"/>
                  <a:pt x="146" y="15"/>
                </a:cubicBezTo>
                <a:close/>
              </a:path>
            </a:pathLst>
          </a:custGeom>
          <a:solidFill>
            <a:srgbClr val="00BFB3"/>
          </a:solidFill>
          <a:ln>
            <a:noFill/>
          </a:ln>
        </p:spPr>
        <p:txBody>
          <a:bodyPr vert="horz" wrap="square" lIns="91464" tIns="45732" rIns="91464" bIns="4573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1801"/>
          </a:p>
        </p:txBody>
      </p:sp>
      <p:sp>
        <p:nvSpPr>
          <p:cNvPr id="14" name="Freeform 22">
            <a:extLst>
              <a:ext uri="{FF2B5EF4-FFF2-40B4-BE49-F238E27FC236}">
                <a16:creationId xmlns:a16="http://schemas.microsoft.com/office/drawing/2014/main" id="{3ADAE8D7-462F-77EB-9E4E-F9A1D005EB88}"/>
              </a:ext>
              <a:ext uri="{C183D7F6-B498-43B3-948B-1728B52AA6E4}">
                <adec:decorative xmlns:adec="http://schemas.microsoft.com/office/drawing/2017/decorative" val="1"/>
              </a:ext>
            </a:extLst>
          </p:cNvPr>
          <p:cNvSpPr>
            <a:spLocks noChangeAspect="1"/>
          </p:cNvSpPr>
          <p:nvPr/>
        </p:nvSpPr>
        <p:spPr bwMode="auto">
          <a:xfrm>
            <a:off x="1009371" y="4213697"/>
            <a:ext cx="326221" cy="249573"/>
          </a:xfrm>
          <a:custGeom>
            <a:avLst/>
            <a:gdLst>
              <a:gd name="T0" fmla="*/ 146 w 148"/>
              <a:gd name="T1" fmla="*/ 15 h 113"/>
              <a:gd name="T2" fmla="*/ 133 w 148"/>
              <a:gd name="T3" fmla="*/ 2 h 113"/>
              <a:gd name="T4" fmla="*/ 126 w 148"/>
              <a:gd name="T5" fmla="*/ 0 h 113"/>
              <a:gd name="T6" fmla="*/ 120 w 148"/>
              <a:gd name="T7" fmla="*/ 2 h 113"/>
              <a:gd name="T8" fmla="*/ 57 w 148"/>
              <a:gd name="T9" fmla="*/ 65 h 113"/>
              <a:gd name="T10" fmla="*/ 29 w 148"/>
              <a:gd name="T11" fmla="*/ 37 h 113"/>
              <a:gd name="T12" fmla="*/ 22 w 148"/>
              <a:gd name="T13" fmla="*/ 34 h 113"/>
              <a:gd name="T14" fmla="*/ 16 w 148"/>
              <a:gd name="T15" fmla="*/ 37 h 113"/>
              <a:gd name="T16" fmla="*/ 3 w 148"/>
              <a:gd name="T17" fmla="*/ 50 h 113"/>
              <a:gd name="T18" fmla="*/ 0 w 148"/>
              <a:gd name="T19" fmla="*/ 56 h 113"/>
              <a:gd name="T20" fmla="*/ 3 w 148"/>
              <a:gd name="T21" fmla="*/ 63 h 113"/>
              <a:gd name="T22" fmla="*/ 38 w 148"/>
              <a:gd name="T23" fmla="*/ 97 h 113"/>
              <a:gd name="T24" fmla="*/ 51 w 148"/>
              <a:gd name="T25" fmla="*/ 110 h 113"/>
              <a:gd name="T26" fmla="*/ 57 w 148"/>
              <a:gd name="T27" fmla="*/ 113 h 113"/>
              <a:gd name="T28" fmla="*/ 64 w 148"/>
              <a:gd name="T29" fmla="*/ 110 h 113"/>
              <a:gd name="T30" fmla="*/ 77 w 148"/>
              <a:gd name="T31" fmla="*/ 97 h 113"/>
              <a:gd name="T32" fmla="*/ 146 w 148"/>
              <a:gd name="T33" fmla="*/ 28 h 113"/>
              <a:gd name="T34" fmla="*/ 148 w 148"/>
              <a:gd name="T35" fmla="*/ 22 h 113"/>
              <a:gd name="T36" fmla="*/ 146 w 148"/>
              <a:gd name="T37"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13">
                <a:moveTo>
                  <a:pt x="146" y="15"/>
                </a:moveTo>
                <a:cubicBezTo>
                  <a:pt x="133" y="2"/>
                  <a:pt x="133" y="2"/>
                  <a:pt x="133" y="2"/>
                </a:cubicBezTo>
                <a:cubicBezTo>
                  <a:pt x="131" y="1"/>
                  <a:pt x="129" y="0"/>
                  <a:pt x="126" y="0"/>
                </a:cubicBezTo>
                <a:cubicBezTo>
                  <a:pt x="124" y="0"/>
                  <a:pt x="121" y="1"/>
                  <a:pt x="120" y="2"/>
                </a:cubicBezTo>
                <a:cubicBezTo>
                  <a:pt x="57" y="65"/>
                  <a:pt x="57" y="65"/>
                  <a:pt x="57" y="65"/>
                </a:cubicBezTo>
                <a:cubicBezTo>
                  <a:pt x="29" y="37"/>
                  <a:pt x="29" y="37"/>
                  <a:pt x="29" y="37"/>
                </a:cubicBezTo>
                <a:cubicBezTo>
                  <a:pt x="27" y="35"/>
                  <a:pt x="25" y="34"/>
                  <a:pt x="22" y="34"/>
                </a:cubicBezTo>
                <a:cubicBezTo>
                  <a:pt x="20" y="34"/>
                  <a:pt x="18" y="35"/>
                  <a:pt x="16" y="37"/>
                </a:cubicBezTo>
                <a:cubicBezTo>
                  <a:pt x="3" y="50"/>
                  <a:pt x="3" y="50"/>
                  <a:pt x="3" y="50"/>
                </a:cubicBezTo>
                <a:cubicBezTo>
                  <a:pt x="1" y="52"/>
                  <a:pt x="0" y="54"/>
                  <a:pt x="0" y="56"/>
                </a:cubicBezTo>
                <a:cubicBezTo>
                  <a:pt x="0" y="59"/>
                  <a:pt x="1" y="61"/>
                  <a:pt x="3" y="63"/>
                </a:cubicBezTo>
                <a:cubicBezTo>
                  <a:pt x="38" y="97"/>
                  <a:pt x="38" y="97"/>
                  <a:pt x="38" y="97"/>
                </a:cubicBezTo>
                <a:cubicBezTo>
                  <a:pt x="51" y="110"/>
                  <a:pt x="51" y="110"/>
                  <a:pt x="51" y="110"/>
                </a:cubicBezTo>
                <a:cubicBezTo>
                  <a:pt x="52" y="112"/>
                  <a:pt x="54" y="113"/>
                  <a:pt x="57" y="113"/>
                </a:cubicBezTo>
                <a:cubicBezTo>
                  <a:pt x="60" y="113"/>
                  <a:pt x="62" y="112"/>
                  <a:pt x="64" y="110"/>
                </a:cubicBezTo>
                <a:cubicBezTo>
                  <a:pt x="77" y="97"/>
                  <a:pt x="77" y="97"/>
                  <a:pt x="77" y="97"/>
                </a:cubicBezTo>
                <a:cubicBezTo>
                  <a:pt x="146" y="28"/>
                  <a:pt x="146" y="28"/>
                  <a:pt x="146" y="28"/>
                </a:cubicBezTo>
                <a:cubicBezTo>
                  <a:pt x="147" y="27"/>
                  <a:pt x="148" y="24"/>
                  <a:pt x="148" y="22"/>
                </a:cubicBezTo>
                <a:cubicBezTo>
                  <a:pt x="148" y="19"/>
                  <a:pt x="147" y="17"/>
                  <a:pt x="146" y="15"/>
                </a:cubicBezTo>
                <a:close/>
              </a:path>
            </a:pathLst>
          </a:custGeom>
          <a:solidFill>
            <a:srgbClr val="00BFB3"/>
          </a:solidFill>
          <a:ln>
            <a:noFill/>
          </a:ln>
        </p:spPr>
        <p:txBody>
          <a:bodyPr vert="horz" wrap="square" lIns="91464" tIns="45732" rIns="91464" bIns="4573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1801"/>
          </a:p>
        </p:txBody>
      </p:sp>
      <p:sp>
        <p:nvSpPr>
          <p:cNvPr id="15" name="Freeform 23">
            <a:extLst>
              <a:ext uri="{FF2B5EF4-FFF2-40B4-BE49-F238E27FC236}">
                <a16:creationId xmlns:a16="http://schemas.microsoft.com/office/drawing/2014/main" id="{2401BA92-4A28-DA3F-F086-0BF544A3474A}"/>
              </a:ext>
              <a:ext uri="{C183D7F6-B498-43B3-948B-1728B52AA6E4}">
                <adec:decorative xmlns:adec="http://schemas.microsoft.com/office/drawing/2017/decorative" val="1"/>
              </a:ext>
            </a:extLst>
          </p:cNvPr>
          <p:cNvSpPr>
            <a:spLocks noChangeAspect="1"/>
          </p:cNvSpPr>
          <p:nvPr/>
        </p:nvSpPr>
        <p:spPr bwMode="auto">
          <a:xfrm>
            <a:off x="1009371" y="4780892"/>
            <a:ext cx="326221" cy="249573"/>
          </a:xfrm>
          <a:custGeom>
            <a:avLst/>
            <a:gdLst>
              <a:gd name="T0" fmla="*/ 146 w 148"/>
              <a:gd name="T1" fmla="*/ 15 h 113"/>
              <a:gd name="T2" fmla="*/ 133 w 148"/>
              <a:gd name="T3" fmla="*/ 2 h 113"/>
              <a:gd name="T4" fmla="*/ 126 w 148"/>
              <a:gd name="T5" fmla="*/ 0 h 113"/>
              <a:gd name="T6" fmla="*/ 120 w 148"/>
              <a:gd name="T7" fmla="*/ 2 h 113"/>
              <a:gd name="T8" fmla="*/ 57 w 148"/>
              <a:gd name="T9" fmla="*/ 65 h 113"/>
              <a:gd name="T10" fmla="*/ 29 w 148"/>
              <a:gd name="T11" fmla="*/ 37 h 113"/>
              <a:gd name="T12" fmla="*/ 22 w 148"/>
              <a:gd name="T13" fmla="*/ 34 h 113"/>
              <a:gd name="T14" fmla="*/ 16 w 148"/>
              <a:gd name="T15" fmla="*/ 37 h 113"/>
              <a:gd name="T16" fmla="*/ 3 w 148"/>
              <a:gd name="T17" fmla="*/ 50 h 113"/>
              <a:gd name="T18" fmla="*/ 0 w 148"/>
              <a:gd name="T19" fmla="*/ 56 h 113"/>
              <a:gd name="T20" fmla="*/ 3 w 148"/>
              <a:gd name="T21" fmla="*/ 63 h 113"/>
              <a:gd name="T22" fmla="*/ 38 w 148"/>
              <a:gd name="T23" fmla="*/ 97 h 113"/>
              <a:gd name="T24" fmla="*/ 51 w 148"/>
              <a:gd name="T25" fmla="*/ 110 h 113"/>
              <a:gd name="T26" fmla="*/ 57 w 148"/>
              <a:gd name="T27" fmla="*/ 113 h 113"/>
              <a:gd name="T28" fmla="*/ 64 w 148"/>
              <a:gd name="T29" fmla="*/ 110 h 113"/>
              <a:gd name="T30" fmla="*/ 77 w 148"/>
              <a:gd name="T31" fmla="*/ 97 h 113"/>
              <a:gd name="T32" fmla="*/ 146 w 148"/>
              <a:gd name="T33" fmla="*/ 28 h 113"/>
              <a:gd name="T34" fmla="*/ 148 w 148"/>
              <a:gd name="T35" fmla="*/ 22 h 113"/>
              <a:gd name="T36" fmla="*/ 146 w 148"/>
              <a:gd name="T37"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13">
                <a:moveTo>
                  <a:pt x="146" y="15"/>
                </a:moveTo>
                <a:cubicBezTo>
                  <a:pt x="133" y="2"/>
                  <a:pt x="133" y="2"/>
                  <a:pt x="133" y="2"/>
                </a:cubicBezTo>
                <a:cubicBezTo>
                  <a:pt x="131" y="1"/>
                  <a:pt x="129" y="0"/>
                  <a:pt x="126" y="0"/>
                </a:cubicBezTo>
                <a:cubicBezTo>
                  <a:pt x="124" y="0"/>
                  <a:pt x="121" y="1"/>
                  <a:pt x="120" y="2"/>
                </a:cubicBezTo>
                <a:cubicBezTo>
                  <a:pt x="57" y="65"/>
                  <a:pt x="57" y="65"/>
                  <a:pt x="57" y="65"/>
                </a:cubicBezTo>
                <a:cubicBezTo>
                  <a:pt x="29" y="37"/>
                  <a:pt x="29" y="37"/>
                  <a:pt x="29" y="37"/>
                </a:cubicBezTo>
                <a:cubicBezTo>
                  <a:pt x="27" y="35"/>
                  <a:pt x="25" y="34"/>
                  <a:pt x="22" y="34"/>
                </a:cubicBezTo>
                <a:cubicBezTo>
                  <a:pt x="20" y="34"/>
                  <a:pt x="18" y="35"/>
                  <a:pt x="16" y="37"/>
                </a:cubicBezTo>
                <a:cubicBezTo>
                  <a:pt x="3" y="50"/>
                  <a:pt x="3" y="50"/>
                  <a:pt x="3" y="50"/>
                </a:cubicBezTo>
                <a:cubicBezTo>
                  <a:pt x="1" y="52"/>
                  <a:pt x="0" y="54"/>
                  <a:pt x="0" y="56"/>
                </a:cubicBezTo>
                <a:cubicBezTo>
                  <a:pt x="0" y="59"/>
                  <a:pt x="1" y="61"/>
                  <a:pt x="3" y="63"/>
                </a:cubicBezTo>
                <a:cubicBezTo>
                  <a:pt x="38" y="97"/>
                  <a:pt x="38" y="97"/>
                  <a:pt x="38" y="97"/>
                </a:cubicBezTo>
                <a:cubicBezTo>
                  <a:pt x="51" y="110"/>
                  <a:pt x="51" y="110"/>
                  <a:pt x="51" y="110"/>
                </a:cubicBezTo>
                <a:cubicBezTo>
                  <a:pt x="52" y="112"/>
                  <a:pt x="54" y="113"/>
                  <a:pt x="57" y="113"/>
                </a:cubicBezTo>
                <a:cubicBezTo>
                  <a:pt x="60" y="113"/>
                  <a:pt x="62" y="112"/>
                  <a:pt x="64" y="110"/>
                </a:cubicBezTo>
                <a:cubicBezTo>
                  <a:pt x="77" y="97"/>
                  <a:pt x="77" y="97"/>
                  <a:pt x="77" y="97"/>
                </a:cubicBezTo>
                <a:cubicBezTo>
                  <a:pt x="146" y="28"/>
                  <a:pt x="146" y="28"/>
                  <a:pt x="146" y="28"/>
                </a:cubicBezTo>
                <a:cubicBezTo>
                  <a:pt x="147" y="27"/>
                  <a:pt x="148" y="24"/>
                  <a:pt x="148" y="22"/>
                </a:cubicBezTo>
                <a:cubicBezTo>
                  <a:pt x="148" y="19"/>
                  <a:pt x="147" y="17"/>
                  <a:pt x="146" y="15"/>
                </a:cubicBezTo>
                <a:close/>
              </a:path>
            </a:pathLst>
          </a:custGeom>
          <a:solidFill>
            <a:srgbClr val="00BFB3"/>
          </a:solidFill>
          <a:ln>
            <a:noFill/>
          </a:ln>
        </p:spPr>
        <p:txBody>
          <a:bodyPr vert="horz" wrap="square" lIns="91464" tIns="45732" rIns="91464" bIns="4573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1801"/>
          </a:p>
        </p:txBody>
      </p:sp>
      <p:sp>
        <p:nvSpPr>
          <p:cNvPr id="17" name="Freeform 23">
            <a:extLst>
              <a:ext uri="{FF2B5EF4-FFF2-40B4-BE49-F238E27FC236}">
                <a16:creationId xmlns:a16="http://schemas.microsoft.com/office/drawing/2014/main" id="{F6BB2C59-BCDF-D94E-3C8D-08763D9AECC0}"/>
              </a:ext>
              <a:ext uri="{C183D7F6-B498-43B3-948B-1728B52AA6E4}">
                <adec:decorative xmlns:adec="http://schemas.microsoft.com/office/drawing/2017/decorative" val="1"/>
              </a:ext>
            </a:extLst>
          </p:cNvPr>
          <p:cNvSpPr>
            <a:spLocks noChangeAspect="1"/>
          </p:cNvSpPr>
          <p:nvPr/>
        </p:nvSpPr>
        <p:spPr bwMode="auto">
          <a:xfrm>
            <a:off x="1009370" y="5320769"/>
            <a:ext cx="326221" cy="249573"/>
          </a:xfrm>
          <a:custGeom>
            <a:avLst/>
            <a:gdLst>
              <a:gd name="T0" fmla="*/ 146 w 148"/>
              <a:gd name="T1" fmla="*/ 15 h 113"/>
              <a:gd name="T2" fmla="*/ 133 w 148"/>
              <a:gd name="T3" fmla="*/ 2 h 113"/>
              <a:gd name="T4" fmla="*/ 126 w 148"/>
              <a:gd name="T5" fmla="*/ 0 h 113"/>
              <a:gd name="T6" fmla="*/ 120 w 148"/>
              <a:gd name="T7" fmla="*/ 2 h 113"/>
              <a:gd name="T8" fmla="*/ 57 w 148"/>
              <a:gd name="T9" fmla="*/ 65 h 113"/>
              <a:gd name="T10" fmla="*/ 29 w 148"/>
              <a:gd name="T11" fmla="*/ 37 h 113"/>
              <a:gd name="T12" fmla="*/ 22 w 148"/>
              <a:gd name="T13" fmla="*/ 34 h 113"/>
              <a:gd name="T14" fmla="*/ 16 w 148"/>
              <a:gd name="T15" fmla="*/ 37 h 113"/>
              <a:gd name="T16" fmla="*/ 3 w 148"/>
              <a:gd name="T17" fmla="*/ 50 h 113"/>
              <a:gd name="T18" fmla="*/ 0 w 148"/>
              <a:gd name="T19" fmla="*/ 56 h 113"/>
              <a:gd name="T20" fmla="*/ 3 w 148"/>
              <a:gd name="T21" fmla="*/ 63 h 113"/>
              <a:gd name="T22" fmla="*/ 38 w 148"/>
              <a:gd name="T23" fmla="*/ 97 h 113"/>
              <a:gd name="T24" fmla="*/ 51 w 148"/>
              <a:gd name="T25" fmla="*/ 110 h 113"/>
              <a:gd name="T26" fmla="*/ 57 w 148"/>
              <a:gd name="T27" fmla="*/ 113 h 113"/>
              <a:gd name="T28" fmla="*/ 64 w 148"/>
              <a:gd name="T29" fmla="*/ 110 h 113"/>
              <a:gd name="T30" fmla="*/ 77 w 148"/>
              <a:gd name="T31" fmla="*/ 97 h 113"/>
              <a:gd name="T32" fmla="*/ 146 w 148"/>
              <a:gd name="T33" fmla="*/ 28 h 113"/>
              <a:gd name="T34" fmla="*/ 148 w 148"/>
              <a:gd name="T35" fmla="*/ 22 h 113"/>
              <a:gd name="T36" fmla="*/ 146 w 148"/>
              <a:gd name="T37"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13">
                <a:moveTo>
                  <a:pt x="146" y="15"/>
                </a:moveTo>
                <a:cubicBezTo>
                  <a:pt x="133" y="2"/>
                  <a:pt x="133" y="2"/>
                  <a:pt x="133" y="2"/>
                </a:cubicBezTo>
                <a:cubicBezTo>
                  <a:pt x="131" y="1"/>
                  <a:pt x="129" y="0"/>
                  <a:pt x="126" y="0"/>
                </a:cubicBezTo>
                <a:cubicBezTo>
                  <a:pt x="124" y="0"/>
                  <a:pt x="121" y="1"/>
                  <a:pt x="120" y="2"/>
                </a:cubicBezTo>
                <a:cubicBezTo>
                  <a:pt x="57" y="65"/>
                  <a:pt x="57" y="65"/>
                  <a:pt x="57" y="65"/>
                </a:cubicBezTo>
                <a:cubicBezTo>
                  <a:pt x="29" y="37"/>
                  <a:pt x="29" y="37"/>
                  <a:pt x="29" y="37"/>
                </a:cubicBezTo>
                <a:cubicBezTo>
                  <a:pt x="27" y="35"/>
                  <a:pt x="25" y="34"/>
                  <a:pt x="22" y="34"/>
                </a:cubicBezTo>
                <a:cubicBezTo>
                  <a:pt x="20" y="34"/>
                  <a:pt x="18" y="35"/>
                  <a:pt x="16" y="37"/>
                </a:cubicBezTo>
                <a:cubicBezTo>
                  <a:pt x="3" y="50"/>
                  <a:pt x="3" y="50"/>
                  <a:pt x="3" y="50"/>
                </a:cubicBezTo>
                <a:cubicBezTo>
                  <a:pt x="1" y="52"/>
                  <a:pt x="0" y="54"/>
                  <a:pt x="0" y="56"/>
                </a:cubicBezTo>
                <a:cubicBezTo>
                  <a:pt x="0" y="59"/>
                  <a:pt x="1" y="61"/>
                  <a:pt x="3" y="63"/>
                </a:cubicBezTo>
                <a:cubicBezTo>
                  <a:pt x="38" y="97"/>
                  <a:pt x="38" y="97"/>
                  <a:pt x="38" y="97"/>
                </a:cubicBezTo>
                <a:cubicBezTo>
                  <a:pt x="51" y="110"/>
                  <a:pt x="51" y="110"/>
                  <a:pt x="51" y="110"/>
                </a:cubicBezTo>
                <a:cubicBezTo>
                  <a:pt x="52" y="112"/>
                  <a:pt x="54" y="113"/>
                  <a:pt x="57" y="113"/>
                </a:cubicBezTo>
                <a:cubicBezTo>
                  <a:pt x="60" y="113"/>
                  <a:pt x="62" y="112"/>
                  <a:pt x="64" y="110"/>
                </a:cubicBezTo>
                <a:cubicBezTo>
                  <a:pt x="77" y="97"/>
                  <a:pt x="77" y="97"/>
                  <a:pt x="77" y="97"/>
                </a:cubicBezTo>
                <a:cubicBezTo>
                  <a:pt x="146" y="28"/>
                  <a:pt x="146" y="28"/>
                  <a:pt x="146" y="28"/>
                </a:cubicBezTo>
                <a:cubicBezTo>
                  <a:pt x="147" y="27"/>
                  <a:pt x="148" y="24"/>
                  <a:pt x="148" y="22"/>
                </a:cubicBezTo>
                <a:cubicBezTo>
                  <a:pt x="148" y="19"/>
                  <a:pt x="147" y="17"/>
                  <a:pt x="146" y="15"/>
                </a:cubicBezTo>
                <a:close/>
              </a:path>
            </a:pathLst>
          </a:custGeom>
          <a:solidFill>
            <a:srgbClr val="00BFB3"/>
          </a:solidFill>
          <a:ln>
            <a:noFill/>
          </a:ln>
        </p:spPr>
        <p:txBody>
          <a:bodyPr vert="horz" wrap="square" lIns="91464" tIns="45732" rIns="91464" bIns="4573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1801"/>
          </a:p>
        </p:txBody>
      </p:sp>
    </p:spTree>
    <p:extLst>
      <p:ext uri="{BB962C8B-B14F-4D97-AF65-F5344CB8AC3E}">
        <p14:creationId xmlns:p14="http://schemas.microsoft.com/office/powerpoint/2010/main" val="77707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250"/>
                            </p:stCondLst>
                            <p:childTnLst>
                              <p:par>
                                <p:cTn id="13" presetID="22" presetClass="entr" presetSubtype="8" fill="hold" nodeType="after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750"/>
                                        <p:tgtEl>
                                          <p:spTgt spid="12"/>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750"/>
                            </p:stCondLst>
                            <p:childTnLst>
                              <p:par>
                                <p:cTn id="21" presetID="22" presetClass="entr" presetSubtype="8" fill="hold"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750"/>
                                        <p:tgtEl>
                                          <p:spTgt spid="11"/>
                                        </p:tgtEl>
                                      </p:cBhvr>
                                    </p:animEffect>
                                  </p:childTnLst>
                                </p:cTn>
                              </p:par>
                            </p:childTnLst>
                          </p:cTn>
                        </p:par>
                        <p:par>
                          <p:cTn id="24" fill="hold">
                            <p:stCondLst>
                              <p:cond delay="375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4250"/>
                            </p:stCondLst>
                            <p:childTnLst>
                              <p:par>
                                <p:cTn id="29" presetID="22" presetClass="entr" presetSubtype="8" fill="hold" nodeType="after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750"/>
                                        <p:tgtEl>
                                          <p:spTgt spid="16"/>
                                        </p:tgtEl>
                                      </p:cBhvr>
                                    </p:animEffect>
                                  </p:childTnLst>
                                </p:cTn>
                              </p:par>
                            </p:childTnLst>
                          </p:cTn>
                        </p:par>
                        <p:par>
                          <p:cTn id="32" fill="hold">
                            <p:stCondLst>
                              <p:cond delay="525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70F03C0-7AC8-91CE-059D-790AA731D8A3}"/>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HSA characteristics </a:t>
            </a: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pSp>
        <p:nvGrpSpPr>
          <p:cNvPr id="18" name="Group 17" descr="Pie chart centered on &quot;HSA&quot; (Health Savings Account) with six segments, each highlighting a key benefit: tax-free contributions, pre-tax contributions avoiding payroll taxes, no income limits, contributions not requiring earned income, earnings growing tax-free, and portability and transferability. ">
            <a:extLst>
              <a:ext uri="{FF2B5EF4-FFF2-40B4-BE49-F238E27FC236}">
                <a16:creationId xmlns:a16="http://schemas.microsoft.com/office/drawing/2014/main" id="{97D6C456-6F7A-2AB6-2C91-9FB70C5ED4B7}"/>
              </a:ext>
            </a:extLst>
          </p:cNvPr>
          <p:cNvGrpSpPr/>
          <p:nvPr/>
        </p:nvGrpSpPr>
        <p:grpSpPr>
          <a:xfrm>
            <a:off x="1965960" y="1005840"/>
            <a:ext cx="5212080" cy="5212080"/>
            <a:chOff x="1965960" y="1005840"/>
            <a:chExt cx="5212080" cy="5212080"/>
          </a:xfrm>
        </p:grpSpPr>
        <p:sp>
          <p:nvSpPr>
            <p:cNvPr id="5" name="Freeform 6">
              <a:extLst>
                <a:ext uri="{FF2B5EF4-FFF2-40B4-BE49-F238E27FC236}">
                  <a16:creationId xmlns:a16="http://schemas.microsoft.com/office/drawing/2014/main" id="{DEA50BFE-C2B5-99C2-72E1-269CFD7993EA}"/>
                </a:ext>
                <a:ext uri="{C183D7F6-B498-43B3-948B-1728B52AA6E4}">
                  <adec:decorative xmlns:adec="http://schemas.microsoft.com/office/drawing/2017/decorative" val="0"/>
                </a:ext>
              </a:extLst>
            </p:cNvPr>
            <p:cNvSpPr>
              <a:spLocks/>
            </p:cNvSpPr>
            <p:nvPr/>
          </p:nvSpPr>
          <p:spPr bwMode="auto">
            <a:xfrm>
              <a:off x="5254205" y="1384195"/>
              <a:ext cx="1923835" cy="2176006"/>
            </a:xfrm>
            <a:custGeom>
              <a:avLst/>
              <a:gdLst>
                <a:gd name="T0" fmla="*/ 726 w 2085"/>
                <a:gd name="T1" fmla="*/ 0 h 2359"/>
                <a:gd name="T2" fmla="*/ 865 w 2085"/>
                <a:gd name="T3" fmla="*/ 89 h 2359"/>
                <a:gd name="T4" fmla="*/ 997 w 2085"/>
                <a:gd name="T5" fmla="*/ 187 h 2359"/>
                <a:gd name="T6" fmla="*/ 1123 w 2085"/>
                <a:gd name="T7" fmla="*/ 291 h 2359"/>
                <a:gd name="T8" fmla="*/ 1245 w 2085"/>
                <a:gd name="T9" fmla="*/ 404 h 2359"/>
                <a:gd name="T10" fmla="*/ 1358 w 2085"/>
                <a:gd name="T11" fmla="*/ 522 h 2359"/>
                <a:gd name="T12" fmla="*/ 1464 w 2085"/>
                <a:gd name="T13" fmla="*/ 647 h 2359"/>
                <a:gd name="T14" fmla="*/ 1563 w 2085"/>
                <a:gd name="T15" fmla="*/ 779 h 2359"/>
                <a:gd name="T16" fmla="*/ 1655 w 2085"/>
                <a:gd name="T17" fmla="*/ 916 h 2359"/>
                <a:gd name="T18" fmla="*/ 1739 w 2085"/>
                <a:gd name="T19" fmla="*/ 1058 h 2359"/>
                <a:gd name="T20" fmla="*/ 1815 w 2085"/>
                <a:gd name="T21" fmla="*/ 1205 h 2359"/>
                <a:gd name="T22" fmla="*/ 1881 w 2085"/>
                <a:gd name="T23" fmla="*/ 1357 h 2359"/>
                <a:gd name="T24" fmla="*/ 1940 w 2085"/>
                <a:gd name="T25" fmla="*/ 1515 h 2359"/>
                <a:gd name="T26" fmla="*/ 1987 w 2085"/>
                <a:gd name="T27" fmla="*/ 1676 h 2359"/>
                <a:gd name="T28" fmla="*/ 2027 w 2085"/>
                <a:gd name="T29" fmla="*/ 1842 h 2359"/>
                <a:gd name="T30" fmla="*/ 2058 w 2085"/>
                <a:gd name="T31" fmla="*/ 2011 h 2359"/>
                <a:gd name="T32" fmla="*/ 2076 w 2085"/>
                <a:gd name="T33" fmla="*/ 2182 h 2359"/>
                <a:gd name="T34" fmla="*/ 2085 w 2085"/>
                <a:gd name="T35" fmla="*/ 2359 h 2359"/>
                <a:gd name="T36" fmla="*/ 642 w 2085"/>
                <a:gd name="T37" fmla="*/ 2359 h 2359"/>
                <a:gd name="T38" fmla="*/ 0 w 2085"/>
                <a:gd name="T39" fmla="*/ 1246 h 2359"/>
                <a:gd name="T40" fmla="*/ 726 w 2085"/>
                <a:gd name="T41" fmla="*/ 0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85" h="2359">
                  <a:moveTo>
                    <a:pt x="726" y="0"/>
                  </a:moveTo>
                  <a:lnTo>
                    <a:pt x="865" y="89"/>
                  </a:lnTo>
                  <a:lnTo>
                    <a:pt x="997" y="187"/>
                  </a:lnTo>
                  <a:lnTo>
                    <a:pt x="1123" y="291"/>
                  </a:lnTo>
                  <a:lnTo>
                    <a:pt x="1245" y="404"/>
                  </a:lnTo>
                  <a:lnTo>
                    <a:pt x="1358" y="522"/>
                  </a:lnTo>
                  <a:lnTo>
                    <a:pt x="1464" y="647"/>
                  </a:lnTo>
                  <a:lnTo>
                    <a:pt x="1563" y="779"/>
                  </a:lnTo>
                  <a:lnTo>
                    <a:pt x="1655" y="916"/>
                  </a:lnTo>
                  <a:lnTo>
                    <a:pt x="1739" y="1058"/>
                  </a:lnTo>
                  <a:lnTo>
                    <a:pt x="1815" y="1205"/>
                  </a:lnTo>
                  <a:lnTo>
                    <a:pt x="1881" y="1357"/>
                  </a:lnTo>
                  <a:lnTo>
                    <a:pt x="1940" y="1515"/>
                  </a:lnTo>
                  <a:lnTo>
                    <a:pt x="1987" y="1676"/>
                  </a:lnTo>
                  <a:lnTo>
                    <a:pt x="2027" y="1842"/>
                  </a:lnTo>
                  <a:lnTo>
                    <a:pt x="2058" y="2011"/>
                  </a:lnTo>
                  <a:lnTo>
                    <a:pt x="2076" y="2182"/>
                  </a:lnTo>
                  <a:lnTo>
                    <a:pt x="2085" y="2359"/>
                  </a:lnTo>
                  <a:lnTo>
                    <a:pt x="642" y="2359"/>
                  </a:lnTo>
                  <a:lnTo>
                    <a:pt x="0" y="1246"/>
                  </a:lnTo>
                  <a:lnTo>
                    <a:pt x="726" y="0"/>
                  </a:lnTo>
                  <a:close/>
                </a:path>
              </a:pathLst>
            </a:custGeom>
            <a:solidFill>
              <a:srgbClr val="FF60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FC0EB"/>
                </a:solidFill>
                <a:effectLst/>
                <a:uLnTx/>
                <a:uFillTx/>
                <a:latin typeface="Arial"/>
                <a:ea typeface="+mn-ea"/>
                <a:cs typeface="+mn-cs"/>
              </a:endParaRPr>
            </a:p>
          </p:txBody>
        </p:sp>
        <p:sp>
          <p:nvSpPr>
            <p:cNvPr id="6" name="Freeform 7">
              <a:extLst>
                <a:ext uri="{FF2B5EF4-FFF2-40B4-BE49-F238E27FC236}">
                  <a16:creationId xmlns:a16="http://schemas.microsoft.com/office/drawing/2014/main" id="{2B557168-B12C-4C9B-148B-3DA3B22FFAB3}"/>
                </a:ext>
                <a:ext uri="{C183D7F6-B498-43B3-948B-1728B52AA6E4}">
                  <adec:decorative xmlns:adec="http://schemas.microsoft.com/office/drawing/2017/decorative" val="0"/>
                </a:ext>
              </a:extLst>
            </p:cNvPr>
            <p:cNvSpPr>
              <a:spLocks/>
            </p:cNvSpPr>
            <p:nvPr/>
          </p:nvSpPr>
          <p:spPr bwMode="auto">
            <a:xfrm>
              <a:off x="3315599" y="1005840"/>
              <a:ext cx="2516495" cy="1476510"/>
            </a:xfrm>
            <a:custGeom>
              <a:avLst/>
              <a:gdLst>
                <a:gd name="T0" fmla="*/ 1360 w 2726"/>
                <a:gd name="T1" fmla="*/ 0 h 1600"/>
                <a:gd name="T2" fmla="*/ 1524 w 2726"/>
                <a:gd name="T3" fmla="*/ 5 h 1600"/>
                <a:gd name="T4" fmla="*/ 1687 w 2726"/>
                <a:gd name="T5" fmla="*/ 19 h 1600"/>
                <a:gd name="T6" fmla="*/ 1844 w 2726"/>
                <a:gd name="T7" fmla="*/ 41 h 1600"/>
                <a:gd name="T8" fmla="*/ 2000 w 2726"/>
                <a:gd name="T9" fmla="*/ 74 h 1600"/>
                <a:gd name="T10" fmla="*/ 2153 w 2726"/>
                <a:gd name="T11" fmla="*/ 113 h 1600"/>
                <a:gd name="T12" fmla="*/ 2301 w 2726"/>
                <a:gd name="T13" fmla="*/ 161 h 1600"/>
                <a:gd name="T14" fmla="*/ 2447 w 2726"/>
                <a:gd name="T15" fmla="*/ 218 h 1600"/>
                <a:gd name="T16" fmla="*/ 2589 w 2726"/>
                <a:gd name="T17" fmla="*/ 281 h 1600"/>
                <a:gd name="T18" fmla="*/ 2726 w 2726"/>
                <a:gd name="T19" fmla="*/ 351 h 1600"/>
                <a:gd name="T20" fmla="*/ 2000 w 2726"/>
                <a:gd name="T21" fmla="*/ 1600 h 1600"/>
                <a:gd name="T22" fmla="*/ 720 w 2726"/>
                <a:gd name="T23" fmla="*/ 1600 h 1600"/>
                <a:gd name="T24" fmla="*/ 0 w 2726"/>
                <a:gd name="T25" fmla="*/ 349 h 1600"/>
                <a:gd name="T26" fmla="*/ 136 w 2726"/>
                <a:gd name="T27" fmla="*/ 279 h 1600"/>
                <a:gd name="T28" fmla="*/ 277 w 2726"/>
                <a:gd name="T29" fmla="*/ 216 h 1600"/>
                <a:gd name="T30" fmla="*/ 422 w 2726"/>
                <a:gd name="T31" fmla="*/ 159 h 1600"/>
                <a:gd name="T32" fmla="*/ 571 w 2726"/>
                <a:gd name="T33" fmla="*/ 112 h 1600"/>
                <a:gd name="T34" fmla="*/ 723 w 2726"/>
                <a:gd name="T35" fmla="*/ 72 h 1600"/>
                <a:gd name="T36" fmla="*/ 879 w 2726"/>
                <a:gd name="T37" fmla="*/ 41 h 1600"/>
                <a:gd name="T38" fmla="*/ 1037 w 2726"/>
                <a:gd name="T39" fmla="*/ 19 h 1600"/>
                <a:gd name="T40" fmla="*/ 1198 w 2726"/>
                <a:gd name="T41" fmla="*/ 5 h 1600"/>
                <a:gd name="T42" fmla="*/ 1360 w 2726"/>
                <a:gd name="T43" fmla="*/ 0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6" h="1600">
                  <a:moveTo>
                    <a:pt x="1360" y="0"/>
                  </a:moveTo>
                  <a:lnTo>
                    <a:pt x="1524" y="5"/>
                  </a:lnTo>
                  <a:lnTo>
                    <a:pt x="1687" y="19"/>
                  </a:lnTo>
                  <a:lnTo>
                    <a:pt x="1844" y="41"/>
                  </a:lnTo>
                  <a:lnTo>
                    <a:pt x="2000" y="74"/>
                  </a:lnTo>
                  <a:lnTo>
                    <a:pt x="2153" y="113"/>
                  </a:lnTo>
                  <a:lnTo>
                    <a:pt x="2301" y="161"/>
                  </a:lnTo>
                  <a:lnTo>
                    <a:pt x="2447" y="218"/>
                  </a:lnTo>
                  <a:lnTo>
                    <a:pt x="2589" y="281"/>
                  </a:lnTo>
                  <a:lnTo>
                    <a:pt x="2726" y="351"/>
                  </a:lnTo>
                  <a:lnTo>
                    <a:pt x="2000" y="1600"/>
                  </a:lnTo>
                  <a:lnTo>
                    <a:pt x="720" y="1600"/>
                  </a:lnTo>
                  <a:lnTo>
                    <a:pt x="0" y="349"/>
                  </a:lnTo>
                  <a:lnTo>
                    <a:pt x="136" y="279"/>
                  </a:lnTo>
                  <a:lnTo>
                    <a:pt x="277" y="216"/>
                  </a:lnTo>
                  <a:lnTo>
                    <a:pt x="422" y="159"/>
                  </a:lnTo>
                  <a:lnTo>
                    <a:pt x="571" y="112"/>
                  </a:lnTo>
                  <a:lnTo>
                    <a:pt x="723" y="72"/>
                  </a:lnTo>
                  <a:lnTo>
                    <a:pt x="879" y="41"/>
                  </a:lnTo>
                  <a:lnTo>
                    <a:pt x="1037" y="19"/>
                  </a:lnTo>
                  <a:lnTo>
                    <a:pt x="1198" y="5"/>
                  </a:lnTo>
                  <a:lnTo>
                    <a:pt x="1360" y="0"/>
                  </a:lnTo>
                  <a:close/>
                </a:path>
              </a:pathLst>
            </a:custGeom>
            <a:solidFill>
              <a:srgbClr val="00BFB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FC0EB"/>
                </a:solidFill>
                <a:effectLst/>
                <a:uLnTx/>
                <a:uFillTx/>
                <a:latin typeface="Arial"/>
                <a:ea typeface="+mn-ea"/>
                <a:cs typeface="+mn-cs"/>
              </a:endParaRPr>
            </a:p>
          </p:txBody>
        </p:sp>
        <p:sp>
          <p:nvSpPr>
            <p:cNvPr id="7" name="Freeform 8">
              <a:extLst>
                <a:ext uri="{FF2B5EF4-FFF2-40B4-BE49-F238E27FC236}">
                  <a16:creationId xmlns:a16="http://schemas.microsoft.com/office/drawing/2014/main" id="{88ABC641-0CAA-D207-3D02-A98AB8ED7B3F}"/>
                </a:ext>
                <a:ext uri="{C183D7F6-B498-43B3-948B-1728B52AA6E4}">
                  <adec:decorative xmlns:adec="http://schemas.microsoft.com/office/drawing/2017/decorative" val="0"/>
                </a:ext>
              </a:extLst>
            </p:cNvPr>
            <p:cNvSpPr>
              <a:spLocks/>
            </p:cNvSpPr>
            <p:nvPr/>
          </p:nvSpPr>
          <p:spPr bwMode="auto">
            <a:xfrm>
              <a:off x="1965960" y="3663557"/>
              <a:ext cx="1918297" cy="2172315"/>
            </a:xfrm>
            <a:custGeom>
              <a:avLst/>
              <a:gdLst>
                <a:gd name="T0" fmla="*/ 0 w 2078"/>
                <a:gd name="T1" fmla="*/ 0 h 2353"/>
                <a:gd name="T2" fmla="*/ 1443 w 2078"/>
                <a:gd name="T3" fmla="*/ 0 h 2353"/>
                <a:gd name="T4" fmla="*/ 2078 w 2078"/>
                <a:gd name="T5" fmla="*/ 1102 h 2353"/>
                <a:gd name="T6" fmla="*/ 1350 w 2078"/>
                <a:gd name="T7" fmla="*/ 2353 h 2353"/>
                <a:gd name="T8" fmla="*/ 1213 w 2078"/>
                <a:gd name="T9" fmla="*/ 2264 h 2353"/>
                <a:gd name="T10" fmla="*/ 1082 w 2078"/>
                <a:gd name="T11" fmla="*/ 2166 h 2353"/>
                <a:gd name="T12" fmla="*/ 955 w 2078"/>
                <a:gd name="T13" fmla="*/ 2062 h 2353"/>
                <a:gd name="T14" fmla="*/ 837 w 2078"/>
                <a:gd name="T15" fmla="*/ 1949 h 2353"/>
                <a:gd name="T16" fmla="*/ 724 w 2078"/>
                <a:gd name="T17" fmla="*/ 1831 h 2353"/>
                <a:gd name="T18" fmla="*/ 618 w 2078"/>
                <a:gd name="T19" fmla="*/ 1706 h 2353"/>
                <a:gd name="T20" fmla="*/ 519 w 2078"/>
                <a:gd name="T21" fmla="*/ 1576 h 2353"/>
                <a:gd name="T22" fmla="*/ 428 w 2078"/>
                <a:gd name="T23" fmla="*/ 1439 h 2353"/>
                <a:gd name="T24" fmla="*/ 344 w 2078"/>
                <a:gd name="T25" fmla="*/ 1297 h 2353"/>
                <a:gd name="T26" fmla="*/ 269 w 2078"/>
                <a:gd name="T27" fmla="*/ 1150 h 2353"/>
                <a:gd name="T28" fmla="*/ 202 w 2078"/>
                <a:gd name="T29" fmla="*/ 997 h 2353"/>
                <a:gd name="T30" fmla="*/ 145 w 2078"/>
                <a:gd name="T31" fmla="*/ 840 h 2353"/>
                <a:gd name="T32" fmla="*/ 96 w 2078"/>
                <a:gd name="T33" fmla="*/ 679 h 2353"/>
                <a:gd name="T34" fmla="*/ 56 w 2078"/>
                <a:gd name="T35" fmla="*/ 515 h 2353"/>
                <a:gd name="T36" fmla="*/ 27 w 2078"/>
                <a:gd name="T37" fmla="*/ 347 h 2353"/>
                <a:gd name="T38" fmla="*/ 9 w 2078"/>
                <a:gd name="T39" fmla="*/ 174 h 2353"/>
                <a:gd name="T40" fmla="*/ 0 w 2078"/>
                <a:gd name="T41" fmla="*/ 0 h 2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8" h="2353">
                  <a:moveTo>
                    <a:pt x="0" y="0"/>
                  </a:moveTo>
                  <a:lnTo>
                    <a:pt x="1443" y="0"/>
                  </a:lnTo>
                  <a:lnTo>
                    <a:pt x="2078" y="1102"/>
                  </a:lnTo>
                  <a:lnTo>
                    <a:pt x="1350" y="2353"/>
                  </a:lnTo>
                  <a:lnTo>
                    <a:pt x="1213" y="2264"/>
                  </a:lnTo>
                  <a:lnTo>
                    <a:pt x="1082" y="2166"/>
                  </a:lnTo>
                  <a:lnTo>
                    <a:pt x="955" y="2062"/>
                  </a:lnTo>
                  <a:lnTo>
                    <a:pt x="837" y="1949"/>
                  </a:lnTo>
                  <a:lnTo>
                    <a:pt x="724" y="1831"/>
                  </a:lnTo>
                  <a:lnTo>
                    <a:pt x="618" y="1706"/>
                  </a:lnTo>
                  <a:lnTo>
                    <a:pt x="519" y="1576"/>
                  </a:lnTo>
                  <a:lnTo>
                    <a:pt x="428" y="1439"/>
                  </a:lnTo>
                  <a:lnTo>
                    <a:pt x="344" y="1297"/>
                  </a:lnTo>
                  <a:lnTo>
                    <a:pt x="269" y="1150"/>
                  </a:lnTo>
                  <a:lnTo>
                    <a:pt x="202" y="997"/>
                  </a:lnTo>
                  <a:lnTo>
                    <a:pt x="145" y="840"/>
                  </a:lnTo>
                  <a:lnTo>
                    <a:pt x="96" y="679"/>
                  </a:lnTo>
                  <a:lnTo>
                    <a:pt x="56" y="515"/>
                  </a:lnTo>
                  <a:lnTo>
                    <a:pt x="27" y="347"/>
                  </a:lnTo>
                  <a:lnTo>
                    <a:pt x="9" y="174"/>
                  </a:lnTo>
                  <a:lnTo>
                    <a:pt x="0" y="0"/>
                  </a:lnTo>
                  <a:close/>
                </a:path>
              </a:pathLst>
            </a:custGeom>
            <a:solidFill>
              <a:srgbClr val="C042E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9">
              <a:extLst>
                <a:ext uri="{FF2B5EF4-FFF2-40B4-BE49-F238E27FC236}">
                  <a16:creationId xmlns:a16="http://schemas.microsoft.com/office/drawing/2014/main" id="{B5559189-1F8D-BD8B-5332-B343DE303F87}"/>
                </a:ext>
                <a:ext uri="{C183D7F6-B498-43B3-948B-1728B52AA6E4}">
                  <adec:decorative xmlns:adec="http://schemas.microsoft.com/office/drawing/2017/decorative" val="0"/>
                </a:ext>
              </a:extLst>
            </p:cNvPr>
            <p:cNvSpPr>
              <a:spLocks/>
            </p:cNvSpPr>
            <p:nvPr/>
          </p:nvSpPr>
          <p:spPr bwMode="auto">
            <a:xfrm>
              <a:off x="1965960" y="1382349"/>
              <a:ext cx="1921989" cy="2177853"/>
            </a:xfrm>
            <a:custGeom>
              <a:avLst/>
              <a:gdLst>
                <a:gd name="T0" fmla="*/ 1362 w 2083"/>
                <a:gd name="T1" fmla="*/ 0 h 2360"/>
                <a:gd name="T2" fmla="*/ 2083 w 2083"/>
                <a:gd name="T3" fmla="*/ 1249 h 2360"/>
                <a:gd name="T4" fmla="*/ 1443 w 2083"/>
                <a:gd name="T5" fmla="*/ 2360 h 2360"/>
                <a:gd name="T6" fmla="*/ 0 w 2083"/>
                <a:gd name="T7" fmla="*/ 2360 h 2360"/>
                <a:gd name="T8" fmla="*/ 9 w 2083"/>
                <a:gd name="T9" fmla="*/ 2183 h 2360"/>
                <a:gd name="T10" fmla="*/ 27 w 2083"/>
                <a:gd name="T11" fmla="*/ 2011 h 2360"/>
                <a:gd name="T12" fmla="*/ 58 w 2083"/>
                <a:gd name="T13" fmla="*/ 1843 h 2360"/>
                <a:gd name="T14" fmla="*/ 98 w 2083"/>
                <a:gd name="T15" fmla="*/ 1677 h 2360"/>
                <a:gd name="T16" fmla="*/ 145 w 2083"/>
                <a:gd name="T17" fmla="*/ 1516 h 2360"/>
                <a:gd name="T18" fmla="*/ 204 w 2083"/>
                <a:gd name="T19" fmla="*/ 1358 h 2360"/>
                <a:gd name="T20" fmla="*/ 272 w 2083"/>
                <a:gd name="T21" fmla="*/ 1206 h 2360"/>
                <a:gd name="T22" fmla="*/ 347 w 2083"/>
                <a:gd name="T23" fmla="*/ 1057 h 2360"/>
                <a:gd name="T24" fmla="*/ 431 w 2083"/>
                <a:gd name="T25" fmla="*/ 915 h 2360"/>
                <a:gd name="T26" fmla="*/ 524 w 2083"/>
                <a:gd name="T27" fmla="*/ 778 h 2360"/>
                <a:gd name="T28" fmla="*/ 623 w 2083"/>
                <a:gd name="T29" fmla="*/ 647 h 2360"/>
                <a:gd name="T30" fmla="*/ 729 w 2083"/>
                <a:gd name="T31" fmla="*/ 522 h 2360"/>
                <a:gd name="T32" fmla="*/ 844 w 2083"/>
                <a:gd name="T33" fmla="*/ 402 h 2360"/>
                <a:gd name="T34" fmla="*/ 964 w 2083"/>
                <a:gd name="T35" fmla="*/ 291 h 2360"/>
                <a:gd name="T36" fmla="*/ 1090 w 2083"/>
                <a:gd name="T37" fmla="*/ 186 h 2360"/>
                <a:gd name="T38" fmla="*/ 1224 w 2083"/>
                <a:gd name="T39" fmla="*/ 89 h 2360"/>
                <a:gd name="T40" fmla="*/ 1362 w 2083"/>
                <a:gd name="T41" fmla="*/ 0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83" h="2360">
                  <a:moveTo>
                    <a:pt x="1362" y="0"/>
                  </a:moveTo>
                  <a:lnTo>
                    <a:pt x="2083" y="1249"/>
                  </a:lnTo>
                  <a:lnTo>
                    <a:pt x="1443" y="2360"/>
                  </a:lnTo>
                  <a:lnTo>
                    <a:pt x="0" y="2360"/>
                  </a:lnTo>
                  <a:lnTo>
                    <a:pt x="9" y="2183"/>
                  </a:lnTo>
                  <a:lnTo>
                    <a:pt x="27" y="2011"/>
                  </a:lnTo>
                  <a:lnTo>
                    <a:pt x="58" y="1843"/>
                  </a:lnTo>
                  <a:lnTo>
                    <a:pt x="98" y="1677"/>
                  </a:lnTo>
                  <a:lnTo>
                    <a:pt x="145" y="1516"/>
                  </a:lnTo>
                  <a:lnTo>
                    <a:pt x="204" y="1358"/>
                  </a:lnTo>
                  <a:lnTo>
                    <a:pt x="272" y="1206"/>
                  </a:lnTo>
                  <a:lnTo>
                    <a:pt x="347" y="1057"/>
                  </a:lnTo>
                  <a:lnTo>
                    <a:pt x="431" y="915"/>
                  </a:lnTo>
                  <a:lnTo>
                    <a:pt x="524" y="778"/>
                  </a:lnTo>
                  <a:lnTo>
                    <a:pt x="623" y="647"/>
                  </a:lnTo>
                  <a:lnTo>
                    <a:pt x="729" y="522"/>
                  </a:lnTo>
                  <a:lnTo>
                    <a:pt x="844" y="402"/>
                  </a:lnTo>
                  <a:lnTo>
                    <a:pt x="964" y="291"/>
                  </a:lnTo>
                  <a:lnTo>
                    <a:pt x="1090" y="186"/>
                  </a:lnTo>
                  <a:lnTo>
                    <a:pt x="1224" y="89"/>
                  </a:lnTo>
                  <a:lnTo>
                    <a:pt x="1362" y="0"/>
                  </a:lnTo>
                  <a:close/>
                </a:path>
              </a:pathLst>
            </a:custGeom>
            <a:solidFill>
              <a:srgbClr val="3769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reeform 10">
              <a:extLst>
                <a:ext uri="{FF2B5EF4-FFF2-40B4-BE49-F238E27FC236}">
                  <a16:creationId xmlns:a16="http://schemas.microsoft.com/office/drawing/2014/main" id="{5B786F3C-FEB5-F90A-4463-19D7553F5FA0}"/>
                </a:ext>
                <a:ext uri="{C183D7F6-B498-43B3-948B-1728B52AA6E4}">
                  <adec:decorative xmlns:adec="http://schemas.microsoft.com/office/drawing/2017/decorative" val="0"/>
                </a:ext>
              </a:extLst>
            </p:cNvPr>
            <p:cNvSpPr>
              <a:spLocks/>
            </p:cNvSpPr>
            <p:nvPr/>
          </p:nvSpPr>
          <p:spPr bwMode="auto">
            <a:xfrm>
              <a:off x="3304522" y="4741410"/>
              <a:ext cx="2522033" cy="1476510"/>
            </a:xfrm>
            <a:custGeom>
              <a:avLst/>
              <a:gdLst>
                <a:gd name="T0" fmla="*/ 722 w 2733"/>
                <a:gd name="T1" fmla="*/ 0 h 1600"/>
                <a:gd name="T2" fmla="*/ 2012 w 2733"/>
                <a:gd name="T3" fmla="*/ 0 h 1600"/>
                <a:gd name="T4" fmla="*/ 2733 w 2733"/>
                <a:gd name="T5" fmla="*/ 1251 h 1600"/>
                <a:gd name="T6" fmla="*/ 2596 w 2733"/>
                <a:gd name="T7" fmla="*/ 1323 h 1600"/>
                <a:gd name="T8" fmla="*/ 2455 w 2733"/>
                <a:gd name="T9" fmla="*/ 1384 h 1600"/>
                <a:gd name="T10" fmla="*/ 2310 w 2733"/>
                <a:gd name="T11" fmla="*/ 1441 h 1600"/>
                <a:gd name="T12" fmla="*/ 2163 w 2733"/>
                <a:gd name="T13" fmla="*/ 1489 h 1600"/>
                <a:gd name="T14" fmla="*/ 2011 w 2733"/>
                <a:gd name="T15" fmla="*/ 1528 h 1600"/>
                <a:gd name="T16" fmla="*/ 1855 w 2733"/>
                <a:gd name="T17" fmla="*/ 1559 h 1600"/>
                <a:gd name="T18" fmla="*/ 1697 w 2733"/>
                <a:gd name="T19" fmla="*/ 1581 h 1600"/>
                <a:gd name="T20" fmla="*/ 1536 w 2733"/>
                <a:gd name="T21" fmla="*/ 1595 h 1600"/>
                <a:gd name="T22" fmla="*/ 1372 w 2733"/>
                <a:gd name="T23" fmla="*/ 1600 h 1600"/>
                <a:gd name="T24" fmla="*/ 1208 w 2733"/>
                <a:gd name="T25" fmla="*/ 1595 h 1600"/>
                <a:gd name="T26" fmla="*/ 1045 w 2733"/>
                <a:gd name="T27" fmla="*/ 1581 h 1600"/>
                <a:gd name="T28" fmla="*/ 886 w 2733"/>
                <a:gd name="T29" fmla="*/ 1559 h 1600"/>
                <a:gd name="T30" fmla="*/ 729 w 2733"/>
                <a:gd name="T31" fmla="*/ 1526 h 1600"/>
                <a:gd name="T32" fmla="*/ 576 w 2733"/>
                <a:gd name="T33" fmla="*/ 1485 h 1600"/>
                <a:gd name="T34" fmla="*/ 426 w 2733"/>
                <a:gd name="T35" fmla="*/ 1437 h 1600"/>
                <a:gd name="T36" fmla="*/ 280 w 2733"/>
                <a:gd name="T37" fmla="*/ 1381 h 1600"/>
                <a:gd name="T38" fmla="*/ 138 w 2733"/>
                <a:gd name="T39" fmla="*/ 1316 h 1600"/>
                <a:gd name="T40" fmla="*/ 0 w 2733"/>
                <a:gd name="T41" fmla="*/ 1244 h 1600"/>
                <a:gd name="T42" fmla="*/ 722 w 2733"/>
                <a:gd name="T43" fmla="*/ 0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33" h="1600">
                  <a:moveTo>
                    <a:pt x="722" y="0"/>
                  </a:moveTo>
                  <a:lnTo>
                    <a:pt x="2012" y="0"/>
                  </a:lnTo>
                  <a:lnTo>
                    <a:pt x="2733" y="1251"/>
                  </a:lnTo>
                  <a:lnTo>
                    <a:pt x="2596" y="1323"/>
                  </a:lnTo>
                  <a:lnTo>
                    <a:pt x="2455" y="1384"/>
                  </a:lnTo>
                  <a:lnTo>
                    <a:pt x="2310" y="1441"/>
                  </a:lnTo>
                  <a:lnTo>
                    <a:pt x="2163" y="1489"/>
                  </a:lnTo>
                  <a:lnTo>
                    <a:pt x="2011" y="1528"/>
                  </a:lnTo>
                  <a:lnTo>
                    <a:pt x="1855" y="1559"/>
                  </a:lnTo>
                  <a:lnTo>
                    <a:pt x="1697" y="1581"/>
                  </a:lnTo>
                  <a:lnTo>
                    <a:pt x="1536" y="1595"/>
                  </a:lnTo>
                  <a:lnTo>
                    <a:pt x="1372" y="1600"/>
                  </a:lnTo>
                  <a:lnTo>
                    <a:pt x="1208" y="1595"/>
                  </a:lnTo>
                  <a:lnTo>
                    <a:pt x="1045" y="1581"/>
                  </a:lnTo>
                  <a:lnTo>
                    <a:pt x="886" y="1559"/>
                  </a:lnTo>
                  <a:lnTo>
                    <a:pt x="729" y="1526"/>
                  </a:lnTo>
                  <a:lnTo>
                    <a:pt x="576" y="1485"/>
                  </a:lnTo>
                  <a:lnTo>
                    <a:pt x="426" y="1437"/>
                  </a:lnTo>
                  <a:lnTo>
                    <a:pt x="280" y="1381"/>
                  </a:lnTo>
                  <a:lnTo>
                    <a:pt x="138" y="1316"/>
                  </a:lnTo>
                  <a:lnTo>
                    <a:pt x="0" y="1244"/>
                  </a:lnTo>
                  <a:lnTo>
                    <a:pt x="722"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11">
              <a:extLst>
                <a:ext uri="{FF2B5EF4-FFF2-40B4-BE49-F238E27FC236}">
                  <a16:creationId xmlns:a16="http://schemas.microsoft.com/office/drawing/2014/main" id="{D699EA7D-6D22-CC5F-B7C1-BB555FDC9DF4}"/>
                </a:ext>
                <a:ext uri="{C183D7F6-B498-43B3-948B-1728B52AA6E4}">
                  <adec:decorative xmlns:adec="http://schemas.microsoft.com/office/drawing/2017/decorative" val="0"/>
                </a:ext>
              </a:extLst>
            </p:cNvPr>
            <p:cNvSpPr>
              <a:spLocks/>
            </p:cNvSpPr>
            <p:nvPr/>
          </p:nvSpPr>
          <p:spPr bwMode="auto">
            <a:xfrm>
              <a:off x="5254205" y="3663557"/>
              <a:ext cx="1923835" cy="2179698"/>
            </a:xfrm>
            <a:custGeom>
              <a:avLst/>
              <a:gdLst>
                <a:gd name="T0" fmla="*/ 642 w 2085"/>
                <a:gd name="T1" fmla="*/ 0 h 2361"/>
                <a:gd name="T2" fmla="*/ 2085 w 2085"/>
                <a:gd name="T3" fmla="*/ 0 h 2361"/>
                <a:gd name="T4" fmla="*/ 2076 w 2085"/>
                <a:gd name="T5" fmla="*/ 176 h 2361"/>
                <a:gd name="T6" fmla="*/ 2058 w 2085"/>
                <a:gd name="T7" fmla="*/ 349 h 2361"/>
                <a:gd name="T8" fmla="*/ 2027 w 2085"/>
                <a:gd name="T9" fmla="*/ 518 h 2361"/>
                <a:gd name="T10" fmla="*/ 1987 w 2085"/>
                <a:gd name="T11" fmla="*/ 682 h 2361"/>
                <a:gd name="T12" fmla="*/ 1940 w 2085"/>
                <a:gd name="T13" fmla="*/ 845 h 2361"/>
                <a:gd name="T14" fmla="*/ 1881 w 2085"/>
                <a:gd name="T15" fmla="*/ 1003 h 2361"/>
                <a:gd name="T16" fmla="*/ 1813 w 2085"/>
                <a:gd name="T17" fmla="*/ 1155 h 2361"/>
                <a:gd name="T18" fmla="*/ 1738 w 2085"/>
                <a:gd name="T19" fmla="*/ 1302 h 2361"/>
                <a:gd name="T20" fmla="*/ 1654 w 2085"/>
                <a:gd name="T21" fmla="*/ 1446 h 2361"/>
                <a:gd name="T22" fmla="*/ 1561 w 2085"/>
                <a:gd name="T23" fmla="*/ 1583 h 2361"/>
                <a:gd name="T24" fmla="*/ 1462 w 2085"/>
                <a:gd name="T25" fmla="*/ 1714 h 2361"/>
                <a:gd name="T26" fmla="*/ 1354 w 2085"/>
                <a:gd name="T27" fmla="*/ 1839 h 2361"/>
                <a:gd name="T28" fmla="*/ 1241 w 2085"/>
                <a:gd name="T29" fmla="*/ 1957 h 2361"/>
                <a:gd name="T30" fmla="*/ 1120 w 2085"/>
                <a:gd name="T31" fmla="*/ 2070 h 2361"/>
                <a:gd name="T32" fmla="*/ 993 w 2085"/>
                <a:gd name="T33" fmla="*/ 2175 h 2361"/>
                <a:gd name="T34" fmla="*/ 860 w 2085"/>
                <a:gd name="T35" fmla="*/ 2272 h 2361"/>
                <a:gd name="T36" fmla="*/ 721 w 2085"/>
                <a:gd name="T37" fmla="*/ 2361 h 2361"/>
                <a:gd name="T38" fmla="*/ 0 w 2085"/>
                <a:gd name="T39" fmla="*/ 1112 h 2361"/>
                <a:gd name="T40" fmla="*/ 642 w 2085"/>
                <a:gd name="T41" fmla="*/ 0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85" h="2361">
                  <a:moveTo>
                    <a:pt x="642" y="0"/>
                  </a:moveTo>
                  <a:lnTo>
                    <a:pt x="2085" y="0"/>
                  </a:lnTo>
                  <a:lnTo>
                    <a:pt x="2076" y="176"/>
                  </a:lnTo>
                  <a:lnTo>
                    <a:pt x="2058" y="349"/>
                  </a:lnTo>
                  <a:lnTo>
                    <a:pt x="2027" y="518"/>
                  </a:lnTo>
                  <a:lnTo>
                    <a:pt x="1987" y="682"/>
                  </a:lnTo>
                  <a:lnTo>
                    <a:pt x="1940" y="845"/>
                  </a:lnTo>
                  <a:lnTo>
                    <a:pt x="1881" y="1003"/>
                  </a:lnTo>
                  <a:lnTo>
                    <a:pt x="1813" y="1155"/>
                  </a:lnTo>
                  <a:lnTo>
                    <a:pt x="1738" y="1302"/>
                  </a:lnTo>
                  <a:lnTo>
                    <a:pt x="1654" y="1446"/>
                  </a:lnTo>
                  <a:lnTo>
                    <a:pt x="1561" y="1583"/>
                  </a:lnTo>
                  <a:lnTo>
                    <a:pt x="1462" y="1714"/>
                  </a:lnTo>
                  <a:lnTo>
                    <a:pt x="1354" y="1839"/>
                  </a:lnTo>
                  <a:lnTo>
                    <a:pt x="1241" y="1957"/>
                  </a:lnTo>
                  <a:lnTo>
                    <a:pt x="1120" y="2070"/>
                  </a:lnTo>
                  <a:lnTo>
                    <a:pt x="993" y="2175"/>
                  </a:lnTo>
                  <a:lnTo>
                    <a:pt x="860" y="2272"/>
                  </a:lnTo>
                  <a:lnTo>
                    <a:pt x="721" y="2361"/>
                  </a:lnTo>
                  <a:lnTo>
                    <a:pt x="0" y="1112"/>
                  </a:lnTo>
                  <a:lnTo>
                    <a:pt x="642" y="0"/>
                  </a:lnTo>
                  <a:close/>
                </a:path>
              </a:pathLst>
            </a:custGeom>
            <a:solidFill>
              <a:srgbClr val="6730E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TextBox 10">
              <a:extLst>
                <a:ext uri="{FF2B5EF4-FFF2-40B4-BE49-F238E27FC236}">
                  <a16:creationId xmlns:a16="http://schemas.microsoft.com/office/drawing/2014/main" id="{B2AA3870-2151-9DF3-0A46-98E0FF9FFA79}"/>
                </a:ext>
              </a:extLst>
            </p:cNvPr>
            <p:cNvSpPr txBox="1"/>
            <p:nvPr/>
          </p:nvSpPr>
          <p:spPr>
            <a:xfrm>
              <a:off x="2247336" y="2432226"/>
              <a:ext cx="1339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Portable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&amp; Transferable</a:t>
              </a:r>
              <a:endParaRPr kumimoji="0" lang="en-IN" sz="1400" b="0" i="0" u="none" strike="noStrike" kern="1200" cap="none" spc="0" normalizeH="0" baseline="30000" noProof="0">
                <a:ln>
                  <a:noFill/>
                </a:ln>
                <a:solidFill>
                  <a:srgbClr val="FFFFFF"/>
                </a:solidFill>
                <a:effectLst/>
                <a:uLnTx/>
                <a:uFillTx/>
                <a:latin typeface="Arial"/>
                <a:ea typeface="+mn-ea"/>
                <a:cs typeface="Arial" panose="020B0604020202020204" pitchFamily="34" charset="0"/>
              </a:endParaRPr>
            </a:p>
          </p:txBody>
        </p:sp>
        <p:sp>
          <p:nvSpPr>
            <p:cNvPr id="12" name="TextBox 11">
              <a:extLst>
                <a:ext uri="{FF2B5EF4-FFF2-40B4-BE49-F238E27FC236}">
                  <a16:creationId xmlns:a16="http://schemas.microsoft.com/office/drawing/2014/main" id="{50167C49-3755-0A5B-A6EC-11D066C962C7}"/>
                </a:ext>
              </a:extLst>
            </p:cNvPr>
            <p:cNvSpPr txBox="1"/>
            <p:nvPr/>
          </p:nvSpPr>
          <p:spPr>
            <a:xfrm>
              <a:off x="5738754" y="4198886"/>
              <a:ext cx="104428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NO Income Limits</a:t>
              </a:r>
            </a:p>
          </p:txBody>
        </p:sp>
        <p:sp>
          <p:nvSpPr>
            <p:cNvPr id="13" name="TextBox 12">
              <a:extLst>
                <a:ext uri="{FF2B5EF4-FFF2-40B4-BE49-F238E27FC236}">
                  <a16:creationId xmlns:a16="http://schemas.microsoft.com/office/drawing/2014/main" id="{E2E42F70-B88E-C111-7E1B-464C8D8FFB22}"/>
                </a:ext>
              </a:extLst>
            </p:cNvPr>
            <p:cNvSpPr txBox="1"/>
            <p:nvPr/>
          </p:nvSpPr>
          <p:spPr>
            <a:xfrm>
              <a:off x="3635693" y="5000205"/>
              <a:ext cx="18726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Contributions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DO NOT have to come from earned income</a:t>
              </a:r>
            </a:p>
          </p:txBody>
        </p:sp>
        <p:sp>
          <p:nvSpPr>
            <p:cNvPr id="14" name="TextBox 13">
              <a:extLst>
                <a:ext uri="{FF2B5EF4-FFF2-40B4-BE49-F238E27FC236}">
                  <a16:creationId xmlns:a16="http://schemas.microsoft.com/office/drawing/2014/main" id="{43A06756-89AE-6E61-5317-78FAAF8D7706}"/>
                </a:ext>
              </a:extLst>
            </p:cNvPr>
            <p:cNvSpPr txBox="1"/>
            <p:nvPr/>
          </p:nvSpPr>
          <p:spPr>
            <a:xfrm>
              <a:off x="3707125" y="1374763"/>
              <a:ext cx="171682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TAX FREE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Contributions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Federal &amp; State</a:t>
              </a:r>
              <a:r>
                <a:rPr kumimoji="0" lang="en-IN" sz="1400" b="0"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rPr>
                <a:t>1</a:t>
              </a:r>
            </a:p>
          </p:txBody>
        </p:sp>
        <p:sp>
          <p:nvSpPr>
            <p:cNvPr id="15" name="TextBox 14">
              <a:extLst>
                <a:ext uri="{FF2B5EF4-FFF2-40B4-BE49-F238E27FC236}">
                  <a16:creationId xmlns:a16="http://schemas.microsoft.com/office/drawing/2014/main" id="{AF96E9D2-9379-BA02-CEBC-008C1A9F1387}"/>
                </a:ext>
              </a:extLst>
            </p:cNvPr>
            <p:cNvSpPr txBox="1"/>
            <p:nvPr/>
          </p:nvSpPr>
          <p:spPr>
            <a:xfrm>
              <a:off x="5423951" y="2044319"/>
              <a:ext cx="1635159"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Pre-tax contributions avoid payroll taxes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(FICA &amp; FUTA)</a:t>
              </a:r>
            </a:p>
          </p:txBody>
        </p:sp>
        <p:sp>
          <p:nvSpPr>
            <p:cNvPr id="16" name="TextBox 15">
              <a:extLst>
                <a:ext uri="{FF2B5EF4-FFF2-40B4-BE49-F238E27FC236}">
                  <a16:creationId xmlns:a16="http://schemas.microsoft.com/office/drawing/2014/main" id="{BE7449D1-3D16-5395-C29E-238641E83F52}"/>
                </a:ext>
              </a:extLst>
            </p:cNvPr>
            <p:cNvSpPr txBox="1"/>
            <p:nvPr/>
          </p:nvSpPr>
          <p:spPr>
            <a:xfrm>
              <a:off x="1983814" y="4170668"/>
              <a:ext cx="187261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Earnings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grow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TAX FREE</a:t>
              </a:r>
            </a:p>
          </p:txBody>
        </p:sp>
        <p:sp>
          <p:nvSpPr>
            <p:cNvPr id="17" name="Rectangle 16">
              <a:extLst>
                <a:ext uri="{FF2B5EF4-FFF2-40B4-BE49-F238E27FC236}">
                  <a16:creationId xmlns:a16="http://schemas.microsoft.com/office/drawing/2014/main" id="{C340D168-117C-74F1-88E0-FCFF06B0F861}"/>
                </a:ext>
              </a:extLst>
            </p:cNvPr>
            <p:cNvSpPr/>
            <p:nvPr/>
          </p:nvSpPr>
          <p:spPr>
            <a:xfrm>
              <a:off x="3552432" y="2981888"/>
              <a:ext cx="2049329"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3462">
                    <a:solidFill>
                      <a:srgbClr val="FFFFFF"/>
                    </a:solidFill>
                    <a:prstDash val="solid"/>
                  </a:ln>
                  <a:solidFill>
                    <a:srgbClr val="3769FF"/>
                  </a:solidFill>
                  <a:effectLst>
                    <a:outerShdw dist="38100" dir="2700000" algn="bl" rotWithShape="0">
                      <a:srgbClr val="767676"/>
                    </a:outerShdw>
                  </a:effectLst>
                  <a:uLnTx/>
                  <a:uFillTx/>
                  <a:latin typeface="Arial"/>
                  <a:ea typeface="+mn-ea"/>
                  <a:cs typeface="+mn-cs"/>
                </a:rPr>
                <a:t>HSA</a:t>
              </a:r>
            </a:p>
          </p:txBody>
        </p:sp>
      </p:grpSp>
      <p:sp>
        <p:nvSpPr>
          <p:cNvPr id="2" name="Slide Number Placeholder 1">
            <a:extLst>
              <a:ext uri="{FF2B5EF4-FFF2-40B4-BE49-F238E27FC236}">
                <a16:creationId xmlns:a16="http://schemas.microsoft.com/office/drawing/2014/main" id="{3EEB2609-A61E-C446-9C8B-D4FF08827C30}"/>
              </a:ext>
            </a:extLst>
          </p:cNvPr>
          <p:cNvSpPr>
            <a:spLocks noGrp="1"/>
          </p:cNvSpPr>
          <p:nvPr>
            <p:ph type="sldNum" sz="quarter" idx="4"/>
          </p:nvPr>
        </p:nvSpPr>
        <p:spPr/>
        <p:txBody>
          <a:bodyPr/>
          <a:lstStyle/>
          <a:p>
            <a:r>
              <a:rPr lang="en-US" dirty="0"/>
              <a:t>16</a:t>
            </a:r>
          </a:p>
        </p:txBody>
      </p:sp>
      <p:sp>
        <p:nvSpPr>
          <p:cNvPr id="3" name="Text Placeholder 2">
            <a:extLst>
              <a:ext uri="{FF2B5EF4-FFF2-40B4-BE49-F238E27FC236}">
                <a16:creationId xmlns:a16="http://schemas.microsoft.com/office/drawing/2014/main" id="{BD5C864D-781F-4459-FD08-8DA8AB38285C}"/>
              </a:ext>
            </a:extLst>
          </p:cNvPr>
          <p:cNvSpPr>
            <a:spLocks noGrp="1"/>
          </p:cNvSpPr>
          <p:nvPr>
            <p:ph type="body" sz="quarter" idx="26"/>
          </p:nvPr>
        </p:nvSpPr>
        <p:spPr>
          <a:xfrm>
            <a:off x="274320" y="6127876"/>
            <a:ext cx="8503920" cy="415498"/>
          </a:xfrm>
        </p:spPr>
        <p:txBody>
          <a:bodyPr/>
          <a:lstStyle/>
          <a:p>
            <a:pPr>
              <a:spcAft>
                <a:spcPts val="0"/>
              </a:spcAft>
            </a:pPr>
            <a:r>
              <a:rPr lang="en-US" dirty="0"/>
              <a:t>Source: Access Point HSA. Used with permission.</a:t>
            </a:r>
          </a:p>
          <a:p>
            <a:pPr>
              <a:spcAft>
                <a:spcPts val="0"/>
              </a:spcAft>
            </a:pPr>
            <a:r>
              <a:rPr lang="en-US" dirty="0"/>
              <a:t>1. Tax benefits are conditioned on meeting certain requirements. Tax benefits and treatment of contributions and withdrawals may vary by state. Consult a tax professional concerning the tax laws for your state.</a:t>
            </a:r>
            <a:endParaRPr lang="en-US" sz="1050" dirty="0">
              <a:highlight>
                <a:srgbClr val="FFFF00"/>
              </a:highlight>
            </a:endParaRPr>
          </a:p>
        </p:txBody>
      </p:sp>
    </p:spTree>
    <p:extLst>
      <p:ext uri="{BB962C8B-B14F-4D97-AF65-F5344CB8AC3E}">
        <p14:creationId xmlns:p14="http://schemas.microsoft.com/office/powerpoint/2010/main" val="2715309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026067-45E5-B032-86F1-64C2DD8360D4}"/>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How does it work?</a:t>
            </a: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4530BA7F-5064-7BFF-209F-B4A50E1B36B2}"/>
              </a:ext>
            </a:extLst>
          </p:cNvPr>
          <p:cNvSpPr txBox="1"/>
          <p:nvPr/>
        </p:nvSpPr>
        <p:spPr>
          <a:xfrm>
            <a:off x="597879" y="1465385"/>
            <a:ext cx="3892061" cy="1795428"/>
          </a:xfrm>
          <a:prstGeom prst="rect">
            <a:avLst/>
          </a:prstGeom>
          <a:solidFill>
            <a:srgbClr val="3769FF"/>
          </a:solidFill>
        </p:spPr>
        <p:txBody>
          <a:bodyPr wrap="square" rtlCol="0">
            <a:spAutoFit/>
          </a:bodyPr>
          <a:lstStyle/>
          <a:p>
            <a:pPr marL="0" lvl="2" indent="0">
              <a:lnSpc>
                <a:spcPts val="2700"/>
              </a:lnSpc>
              <a:buNone/>
            </a:pPr>
            <a:r>
              <a:rPr lang="en-US" sz="2400" b="1" dirty="0">
                <a:solidFill>
                  <a:schemeClr val="bg1"/>
                </a:solidFill>
              </a:rPr>
              <a:t>Get started</a:t>
            </a:r>
          </a:p>
          <a:p>
            <a:pPr marL="342900" lvl="2" indent="-342900">
              <a:lnSpc>
                <a:spcPts val="2700"/>
              </a:lnSpc>
              <a:buFont typeface="Arial" panose="020B0604020202020204" pitchFamily="34" charset="0"/>
              <a:buChar char="•"/>
            </a:pPr>
            <a:r>
              <a:rPr lang="en-US" sz="2000" dirty="0">
                <a:solidFill>
                  <a:schemeClr val="bg1"/>
                </a:solidFill>
              </a:rPr>
              <a:t>Premiums are typically less than traditional health plans</a:t>
            </a:r>
          </a:p>
          <a:p>
            <a:pPr marL="342900" indent="-342900">
              <a:lnSpc>
                <a:spcPts val="2700"/>
              </a:lnSpc>
              <a:buFont typeface="Arial" panose="020B0604020202020204" pitchFamily="34" charset="0"/>
              <a:buChar char="•"/>
            </a:pPr>
            <a:r>
              <a:rPr lang="en-US" sz="2000" dirty="0">
                <a:solidFill>
                  <a:schemeClr val="bg1"/>
                </a:solidFill>
              </a:rPr>
              <a:t>Money saved can be put into an HSA</a:t>
            </a:r>
          </a:p>
        </p:txBody>
      </p:sp>
      <p:sp>
        <p:nvSpPr>
          <p:cNvPr id="7" name="TextBox 6">
            <a:extLst>
              <a:ext uri="{FF2B5EF4-FFF2-40B4-BE49-F238E27FC236}">
                <a16:creationId xmlns:a16="http://schemas.microsoft.com/office/drawing/2014/main" id="{2F211DD4-1D79-64BF-18AF-1AC5A8A88616}"/>
              </a:ext>
            </a:extLst>
          </p:cNvPr>
          <p:cNvSpPr txBox="1"/>
          <p:nvPr/>
        </p:nvSpPr>
        <p:spPr>
          <a:xfrm>
            <a:off x="4607171" y="1465384"/>
            <a:ext cx="3892061" cy="1795428"/>
          </a:xfrm>
          <a:prstGeom prst="rect">
            <a:avLst/>
          </a:prstGeom>
          <a:solidFill>
            <a:srgbClr val="00847D"/>
          </a:solidFill>
        </p:spPr>
        <p:txBody>
          <a:bodyPr wrap="square" rtlCol="0">
            <a:spAutoFit/>
          </a:bodyPr>
          <a:lstStyle/>
          <a:p>
            <a:pPr marL="0" lvl="2" indent="0">
              <a:lnSpc>
                <a:spcPts val="2700"/>
              </a:lnSpc>
              <a:buNone/>
            </a:pPr>
            <a:r>
              <a:rPr lang="en-US" sz="2400" b="1" dirty="0">
                <a:solidFill>
                  <a:schemeClr val="bg1"/>
                </a:solidFill>
              </a:rPr>
              <a:t>Contribute</a:t>
            </a:r>
          </a:p>
          <a:p>
            <a:pPr marL="342900" lvl="2" indent="-342900">
              <a:lnSpc>
                <a:spcPts val="2700"/>
              </a:lnSpc>
              <a:buFont typeface="Arial" panose="020B0604020202020204" pitchFamily="34" charset="0"/>
              <a:buChar char="•"/>
            </a:pPr>
            <a:r>
              <a:rPr lang="en-US" sz="2000" dirty="0">
                <a:solidFill>
                  <a:schemeClr val="bg1"/>
                </a:solidFill>
              </a:rPr>
              <a:t>With pre-tax payroll deductions or transfer </a:t>
            </a:r>
          </a:p>
          <a:p>
            <a:pPr marL="342900" lvl="2" indent="-342900">
              <a:lnSpc>
                <a:spcPts val="2700"/>
              </a:lnSpc>
              <a:buFont typeface="Arial" panose="020B0604020202020204" pitchFamily="34" charset="0"/>
              <a:buChar char="•"/>
            </a:pPr>
            <a:r>
              <a:rPr lang="en-US" sz="2000" dirty="0">
                <a:solidFill>
                  <a:schemeClr val="bg1"/>
                </a:solidFill>
              </a:rPr>
              <a:t>Many employers offer </a:t>
            </a:r>
            <a:br>
              <a:rPr lang="en-US" sz="2000" dirty="0">
                <a:solidFill>
                  <a:schemeClr val="bg1"/>
                </a:solidFill>
              </a:rPr>
            </a:br>
            <a:r>
              <a:rPr lang="en-US" sz="2000" dirty="0">
                <a:solidFill>
                  <a:schemeClr val="bg1"/>
                </a:solidFill>
              </a:rPr>
              <a:t>a contribution match </a:t>
            </a:r>
          </a:p>
        </p:txBody>
      </p:sp>
      <p:sp>
        <p:nvSpPr>
          <p:cNvPr id="8" name="TextBox 7">
            <a:extLst>
              <a:ext uri="{FF2B5EF4-FFF2-40B4-BE49-F238E27FC236}">
                <a16:creationId xmlns:a16="http://schemas.microsoft.com/office/drawing/2014/main" id="{C598FCDE-AD03-08BB-9758-E6A7980353B7}"/>
              </a:ext>
            </a:extLst>
          </p:cNvPr>
          <p:cNvSpPr txBox="1"/>
          <p:nvPr/>
        </p:nvSpPr>
        <p:spPr>
          <a:xfrm>
            <a:off x="597878" y="3727938"/>
            <a:ext cx="3892061" cy="1795428"/>
          </a:xfrm>
          <a:prstGeom prst="rect">
            <a:avLst/>
          </a:prstGeom>
          <a:solidFill>
            <a:srgbClr val="FF6035"/>
          </a:solidFill>
        </p:spPr>
        <p:txBody>
          <a:bodyPr wrap="square" rtlCol="0">
            <a:spAutoFit/>
          </a:bodyPr>
          <a:lstStyle/>
          <a:p>
            <a:pPr marL="0" lvl="2" indent="0">
              <a:lnSpc>
                <a:spcPts val="2700"/>
              </a:lnSpc>
              <a:buNone/>
            </a:pPr>
            <a:r>
              <a:rPr lang="en-US" sz="2400" b="1" dirty="0">
                <a:solidFill>
                  <a:schemeClr val="bg1"/>
                </a:solidFill>
              </a:rPr>
              <a:t>Maximize savings</a:t>
            </a:r>
          </a:p>
          <a:p>
            <a:pPr marL="342900" lvl="2" indent="-342900">
              <a:lnSpc>
                <a:spcPts val="2700"/>
              </a:lnSpc>
              <a:buFont typeface="Arial" panose="020B0604020202020204" pitchFamily="34" charset="0"/>
              <a:buChar char="•"/>
            </a:pPr>
            <a:r>
              <a:rPr lang="en-US" sz="2000" dirty="0">
                <a:solidFill>
                  <a:schemeClr val="bg1"/>
                </a:solidFill>
              </a:rPr>
              <a:t>HSA balance rolls over from year to year</a:t>
            </a:r>
          </a:p>
          <a:p>
            <a:pPr marL="342900" lvl="2" indent="-342900">
              <a:lnSpc>
                <a:spcPts val="2700"/>
              </a:lnSpc>
              <a:buFont typeface="Arial" panose="020B0604020202020204" pitchFamily="34" charset="0"/>
              <a:buChar char="•"/>
            </a:pPr>
            <a:r>
              <a:rPr lang="en-US" sz="2000" dirty="0">
                <a:solidFill>
                  <a:schemeClr val="bg1"/>
                </a:solidFill>
              </a:rPr>
              <a:t>Investments can be used for growth potential</a:t>
            </a:r>
          </a:p>
        </p:txBody>
      </p:sp>
      <p:sp>
        <p:nvSpPr>
          <p:cNvPr id="9" name="TextBox 8">
            <a:extLst>
              <a:ext uri="{FF2B5EF4-FFF2-40B4-BE49-F238E27FC236}">
                <a16:creationId xmlns:a16="http://schemas.microsoft.com/office/drawing/2014/main" id="{50B7C50B-951D-0E55-FED4-87D0CF526A2F}"/>
              </a:ext>
            </a:extLst>
          </p:cNvPr>
          <p:cNvSpPr txBox="1"/>
          <p:nvPr/>
        </p:nvSpPr>
        <p:spPr>
          <a:xfrm>
            <a:off x="4590696" y="3727938"/>
            <a:ext cx="3892061" cy="1795428"/>
          </a:xfrm>
          <a:prstGeom prst="rect">
            <a:avLst/>
          </a:prstGeom>
          <a:solidFill>
            <a:srgbClr val="6730E3"/>
          </a:solidFill>
        </p:spPr>
        <p:txBody>
          <a:bodyPr wrap="square" rtlCol="0">
            <a:spAutoFit/>
          </a:bodyPr>
          <a:lstStyle/>
          <a:p>
            <a:pPr marL="0" lvl="2" indent="0">
              <a:lnSpc>
                <a:spcPts val="2700"/>
              </a:lnSpc>
              <a:buNone/>
            </a:pPr>
            <a:r>
              <a:rPr lang="en-US" sz="2400" b="1" dirty="0">
                <a:solidFill>
                  <a:schemeClr val="bg1"/>
                </a:solidFill>
              </a:rPr>
              <a:t>Easy to use</a:t>
            </a:r>
          </a:p>
          <a:p>
            <a:pPr marL="342900" lvl="2" indent="-342900">
              <a:lnSpc>
                <a:spcPts val="2700"/>
              </a:lnSpc>
              <a:buFont typeface="Arial" panose="020B0604020202020204" pitchFamily="34" charset="0"/>
              <a:buChar char="•"/>
            </a:pPr>
            <a:r>
              <a:rPr lang="en-US" sz="2000" dirty="0">
                <a:solidFill>
                  <a:schemeClr val="bg1"/>
                </a:solidFill>
              </a:rPr>
              <a:t>Debit card or checks linked to your balance</a:t>
            </a:r>
          </a:p>
          <a:p>
            <a:pPr marL="342900" lvl="2" indent="-342900">
              <a:lnSpc>
                <a:spcPts val="2700"/>
              </a:lnSpc>
              <a:buFont typeface="Arial" panose="020B0604020202020204" pitchFamily="34" charset="0"/>
              <a:buChar char="•"/>
            </a:pPr>
            <a:r>
              <a:rPr lang="en-US" sz="2000" dirty="0">
                <a:solidFill>
                  <a:schemeClr val="bg1"/>
                </a:solidFill>
              </a:rPr>
              <a:t>Pay for qualified medical expenses</a:t>
            </a:r>
          </a:p>
        </p:txBody>
      </p:sp>
      <p:sp>
        <p:nvSpPr>
          <p:cNvPr id="2" name="Slide Number Placeholder 1">
            <a:extLst>
              <a:ext uri="{FF2B5EF4-FFF2-40B4-BE49-F238E27FC236}">
                <a16:creationId xmlns:a16="http://schemas.microsoft.com/office/drawing/2014/main" id="{C7188C0F-5E59-FC42-8324-FD225BAEEC0E}"/>
              </a:ext>
            </a:extLst>
          </p:cNvPr>
          <p:cNvSpPr>
            <a:spLocks noGrp="1"/>
          </p:cNvSpPr>
          <p:nvPr>
            <p:ph type="sldNum" sz="quarter" idx="4"/>
          </p:nvPr>
        </p:nvSpPr>
        <p:spPr/>
        <p:txBody>
          <a:bodyPr/>
          <a:lstStyle/>
          <a:p>
            <a:r>
              <a:rPr lang="en-US" dirty="0"/>
              <a:t>17</a:t>
            </a:r>
          </a:p>
        </p:txBody>
      </p:sp>
      <p:sp>
        <p:nvSpPr>
          <p:cNvPr id="3" name="Text Placeholder 2">
            <a:extLst>
              <a:ext uri="{FF2B5EF4-FFF2-40B4-BE49-F238E27FC236}">
                <a16:creationId xmlns:a16="http://schemas.microsoft.com/office/drawing/2014/main" id="{A5F6E208-A17E-B7F8-884B-328C23A90735}"/>
              </a:ext>
              <a:ext uri="{C183D7F6-B498-43B3-948B-1728B52AA6E4}">
                <adec:decorative xmlns:adec="http://schemas.microsoft.com/office/drawing/2017/decorative" val="1"/>
              </a:ext>
            </a:extLst>
          </p:cNvPr>
          <p:cNvSpPr>
            <a:spLocks noGrp="1"/>
          </p:cNvSpPr>
          <p:nvPr>
            <p:ph type="body" sz="quarter" idx="26"/>
          </p:nvPr>
        </p:nvSpPr>
        <p:spPr>
          <a:xfrm>
            <a:off x="274320" y="6404875"/>
            <a:ext cx="8503920" cy="138499"/>
          </a:xfrm>
        </p:spPr>
        <p:txBody>
          <a:bodyPr/>
          <a:lstStyle/>
          <a:p>
            <a:endParaRPr lang="en-US" dirty="0"/>
          </a:p>
        </p:txBody>
      </p:sp>
    </p:spTree>
    <p:extLst>
      <p:ext uri="{BB962C8B-B14F-4D97-AF65-F5344CB8AC3E}">
        <p14:creationId xmlns:p14="http://schemas.microsoft.com/office/powerpoint/2010/main" val="1021319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C06C41-5D9B-4B42-7E40-9DCB1CFF79DE}"/>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What are “qualified medical expenses”?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pSp>
        <p:nvGrpSpPr>
          <p:cNvPr id="5" name="Group 4">
            <a:extLst>
              <a:ext uri="{FF2B5EF4-FFF2-40B4-BE49-F238E27FC236}">
                <a16:creationId xmlns:a16="http://schemas.microsoft.com/office/drawing/2014/main" id="{AB5E4AAB-B3BE-B3DE-E71C-B71CC48CAF13}"/>
              </a:ext>
              <a:ext uri="{C183D7F6-B498-43B3-948B-1728B52AA6E4}">
                <adec:decorative xmlns:adec="http://schemas.microsoft.com/office/drawing/2017/decorative" val="1"/>
              </a:ext>
            </a:extLst>
          </p:cNvPr>
          <p:cNvGrpSpPr/>
          <p:nvPr/>
        </p:nvGrpSpPr>
        <p:grpSpPr>
          <a:xfrm>
            <a:off x="321605" y="1005840"/>
            <a:ext cx="8489632" cy="5151120"/>
            <a:chOff x="745726" y="70835"/>
            <a:chExt cx="10752176" cy="7818171"/>
          </a:xfrm>
        </p:grpSpPr>
        <p:sp>
          <p:nvSpPr>
            <p:cNvPr id="6" name="Freeform 11">
              <a:extLst>
                <a:ext uri="{FF2B5EF4-FFF2-40B4-BE49-F238E27FC236}">
                  <a16:creationId xmlns:a16="http://schemas.microsoft.com/office/drawing/2014/main" id="{70726CD5-7F76-F590-E906-F6283EF7913B}"/>
                </a:ext>
              </a:extLst>
            </p:cNvPr>
            <p:cNvSpPr>
              <a:spLocks/>
            </p:cNvSpPr>
            <p:nvPr/>
          </p:nvSpPr>
          <p:spPr bwMode="auto">
            <a:xfrm>
              <a:off x="745726" y="1586893"/>
              <a:ext cx="10752176" cy="6302113"/>
            </a:xfrm>
            <a:custGeom>
              <a:avLst/>
              <a:gdLst>
                <a:gd name="T0" fmla="*/ 3654 w 3657"/>
                <a:gd name="T1" fmla="*/ 1558 h 3110"/>
                <a:gd name="T2" fmla="*/ 3654 w 3657"/>
                <a:gd name="T3" fmla="*/ 3059 h 3110"/>
                <a:gd name="T4" fmla="*/ 3606 w 3657"/>
                <a:gd name="T5" fmla="*/ 3110 h 3110"/>
                <a:gd name="T6" fmla="*/ 53 w 3657"/>
                <a:gd name="T7" fmla="*/ 3110 h 3110"/>
                <a:gd name="T8" fmla="*/ 2 w 3657"/>
                <a:gd name="T9" fmla="*/ 3057 h 3110"/>
                <a:gd name="T10" fmla="*/ 0 w 3657"/>
                <a:gd name="T11" fmla="*/ 56 h 3110"/>
                <a:gd name="T12" fmla="*/ 56 w 3657"/>
                <a:gd name="T13" fmla="*/ 0 h 3110"/>
                <a:gd name="T14" fmla="*/ 932 w 3657"/>
                <a:gd name="T15" fmla="*/ 0 h 3110"/>
                <a:gd name="T16" fmla="*/ 985 w 3657"/>
                <a:gd name="T17" fmla="*/ 38 h 3110"/>
                <a:gd name="T18" fmla="*/ 1125 w 3657"/>
                <a:gd name="T19" fmla="*/ 152 h 3110"/>
                <a:gd name="T20" fmla="*/ 2410 w 3657"/>
                <a:gd name="T21" fmla="*/ 152 h 3110"/>
                <a:gd name="T22" fmla="*/ 2557 w 3657"/>
                <a:gd name="T23" fmla="*/ 33 h 3110"/>
                <a:gd name="T24" fmla="*/ 2592 w 3657"/>
                <a:gd name="T25" fmla="*/ 0 h 3110"/>
                <a:gd name="T26" fmla="*/ 3619 w 3657"/>
                <a:gd name="T27" fmla="*/ 0 h 3110"/>
                <a:gd name="T28" fmla="*/ 3652 w 3657"/>
                <a:gd name="T29" fmla="*/ 46 h 3110"/>
                <a:gd name="T30" fmla="*/ 3652 w 3657"/>
                <a:gd name="T31" fmla="*/ 931 h 3110"/>
                <a:gd name="T32" fmla="*/ 3652 w 3657"/>
                <a:gd name="T33" fmla="*/ 1558 h 3110"/>
                <a:gd name="T34" fmla="*/ 3654 w 3657"/>
                <a:gd name="T35" fmla="*/ 1558 h 3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57" h="3110">
                  <a:moveTo>
                    <a:pt x="3654" y="1558"/>
                  </a:moveTo>
                  <a:cubicBezTo>
                    <a:pt x="3654" y="2058"/>
                    <a:pt x="3652" y="2559"/>
                    <a:pt x="3654" y="3059"/>
                  </a:cubicBezTo>
                  <a:cubicBezTo>
                    <a:pt x="3654" y="3097"/>
                    <a:pt x="3646" y="3110"/>
                    <a:pt x="3606" y="3110"/>
                  </a:cubicBezTo>
                  <a:cubicBezTo>
                    <a:pt x="2824" y="3107"/>
                    <a:pt x="835" y="3110"/>
                    <a:pt x="53" y="3110"/>
                  </a:cubicBezTo>
                  <a:cubicBezTo>
                    <a:pt x="10" y="3110"/>
                    <a:pt x="2" y="3097"/>
                    <a:pt x="2" y="3057"/>
                  </a:cubicBezTo>
                  <a:cubicBezTo>
                    <a:pt x="2" y="2056"/>
                    <a:pt x="2" y="1054"/>
                    <a:pt x="0" y="56"/>
                  </a:cubicBezTo>
                  <a:cubicBezTo>
                    <a:pt x="0" y="8"/>
                    <a:pt x="13" y="0"/>
                    <a:pt x="56" y="0"/>
                  </a:cubicBezTo>
                  <a:cubicBezTo>
                    <a:pt x="164" y="3"/>
                    <a:pt x="823" y="3"/>
                    <a:pt x="932" y="0"/>
                  </a:cubicBezTo>
                  <a:cubicBezTo>
                    <a:pt x="960" y="0"/>
                    <a:pt x="978" y="5"/>
                    <a:pt x="985" y="38"/>
                  </a:cubicBezTo>
                  <a:cubicBezTo>
                    <a:pt x="1001" y="112"/>
                    <a:pt x="1049" y="152"/>
                    <a:pt x="1125" y="152"/>
                  </a:cubicBezTo>
                  <a:cubicBezTo>
                    <a:pt x="1552" y="152"/>
                    <a:pt x="1982" y="152"/>
                    <a:pt x="2410" y="152"/>
                  </a:cubicBezTo>
                  <a:cubicBezTo>
                    <a:pt x="2491" y="152"/>
                    <a:pt x="2534" y="114"/>
                    <a:pt x="2557" y="33"/>
                  </a:cubicBezTo>
                  <a:cubicBezTo>
                    <a:pt x="2562" y="13"/>
                    <a:pt x="2567" y="0"/>
                    <a:pt x="2592" y="0"/>
                  </a:cubicBezTo>
                  <a:cubicBezTo>
                    <a:pt x="2714" y="3"/>
                    <a:pt x="3497" y="3"/>
                    <a:pt x="3619" y="0"/>
                  </a:cubicBezTo>
                  <a:cubicBezTo>
                    <a:pt x="3657" y="0"/>
                    <a:pt x="3652" y="23"/>
                    <a:pt x="3652" y="46"/>
                  </a:cubicBezTo>
                  <a:cubicBezTo>
                    <a:pt x="3652" y="342"/>
                    <a:pt x="3652" y="635"/>
                    <a:pt x="3652" y="931"/>
                  </a:cubicBezTo>
                  <a:cubicBezTo>
                    <a:pt x="3652" y="1140"/>
                    <a:pt x="3652" y="1348"/>
                    <a:pt x="3652" y="1558"/>
                  </a:cubicBezTo>
                  <a:cubicBezTo>
                    <a:pt x="3652" y="1558"/>
                    <a:pt x="3652" y="1558"/>
                    <a:pt x="3654" y="1558"/>
                  </a:cubicBezTo>
                  <a:close/>
                </a:path>
              </a:pathLst>
            </a:custGeom>
            <a:solidFill>
              <a:schemeClr val="bg1"/>
            </a:solidFill>
            <a:ln w="101600">
              <a:solidFill>
                <a:srgbClr val="E8E8E8"/>
              </a:solidFill>
            </a:ln>
          </p:spPr>
          <p:txBody>
            <a:bodyPr vert="horz" wrap="square" lIns="91464" tIns="45732" rIns="91464" bIns="45732" numCol="1" anchor="t" anchorCtr="0" compatLnSpc="1">
              <a:prstTxWarp prst="textNoShape">
                <a:avLst/>
              </a:prstTxWarp>
            </a:bodyPr>
            <a:lstStyle/>
            <a:p>
              <a:endParaRPr lang="en-US" sz="1801" dirty="0"/>
            </a:p>
          </p:txBody>
        </p:sp>
        <p:sp>
          <p:nvSpPr>
            <p:cNvPr id="7" name="Freeform 12">
              <a:extLst>
                <a:ext uri="{FF2B5EF4-FFF2-40B4-BE49-F238E27FC236}">
                  <a16:creationId xmlns:a16="http://schemas.microsoft.com/office/drawing/2014/main" id="{A6554C18-A782-B030-EEEA-8B66F0F99507}"/>
                </a:ext>
              </a:extLst>
            </p:cNvPr>
            <p:cNvSpPr>
              <a:spLocks/>
            </p:cNvSpPr>
            <p:nvPr/>
          </p:nvSpPr>
          <p:spPr bwMode="auto">
            <a:xfrm>
              <a:off x="3806583" y="70835"/>
              <a:ext cx="4330720" cy="1589506"/>
            </a:xfrm>
            <a:custGeom>
              <a:avLst/>
              <a:gdLst>
                <a:gd name="T0" fmla="*/ 721 w 1473"/>
                <a:gd name="T1" fmla="*/ 539 h 541"/>
                <a:gd name="T2" fmla="*/ 124 w 1473"/>
                <a:gd name="T3" fmla="*/ 539 h 541"/>
                <a:gd name="T4" fmla="*/ 3 w 1473"/>
                <a:gd name="T5" fmla="*/ 448 h 541"/>
                <a:gd name="T6" fmla="*/ 122 w 1473"/>
                <a:gd name="T7" fmla="*/ 326 h 541"/>
                <a:gd name="T8" fmla="*/ 367 w 1473"/>
                <a:gd name="T9" fmla="*/ 306 h 541"/>
                <a:gd name="T10" fmla="*/ 488 w 1473"/>
                <a:gd name="T11" fmla="*/ 177 h 541"/>
                <a:gd name="T12" fmla="*/ 676 w 1473"/>
                <a:gd name="T13" fmla="*/ 0 h 541"/>
                <a:gd name="T14" fmla="*/ 822 w 1473"/>
                <a:gd name="T15" fmla="*/ 2 h 541"/>
                <a:gd name="T16" fmla="*/ 954 w 1473"/>
                <a:gd name="T17" fmla="*/ 116 h 541"/>
                <a:gd name="T18" fmla="*/ 962 w 1473"/>
                <a:gd name="T19" fmla="*/ 187 h 541"/>
                <a:gd name="T20" fmla="*/ 1073 w 1473"/>
                <a:gd name="T21" fmla="*/ 304 h 541"/>
                <a:gd name="T22" fmla="*/ 1331 w 1473"/>
                <a:gd name="T23" fmla="*/ 326 h 541"/>
                <a:gd name="T24" fmla="*/ 1435 w 1473"/>
                <a:gd name="T25" fmla="*/ 387 h 541"/>
                <a:gd name="T26" fmla="*/ 1339 w 1473"/>
                <a:gd name="T27" fmla="*/ 539 h 541"/>
                <a:gd name="T28" fmla="*/ 1045 w 1473"/>
                <a:gd name="T29" fmla="*/ 539 h 541"/>
                <a:gd name="T30" fmla="*/ 721 w 1473"/>
                <a:gd name="T31" fmla="*/ 539 h 541"/>
                <a:gd name="T32" fmla="*/ 721 w 1473"/>
                <a:gd name="T33" fmla="*/ 539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73" h="541">
                  <a:moveTo>
                    <a:pt x="721" y="539"/>
                  </a:moveTo>
                  <a:cubicBezTo>
                    <a:pt x="524" y="539"/>
                    <a:pt x="324" y="539"/>
                    <a:pt x="124" y="539"/>
                  </a:cubicBezTo>
                  <a:cubicBezTo>
                    <a:pt x="48" y="539"/>
                    <a:pt x="8" y="506"/>
                    <a:pt x="3" y="448"/>
                  </a:cubicBezTo>
                  <a:cubicBezTo>
                    <a:pt x="0" y="384"/>
                    <a:pt x="48" y="334"/>
                    <a:pt x="122" y="326"/>
                  </a:cubicBezTo>
                  <a:cubicBezTo>
                    <a:pt x="202" y="319"/>
                    <a:pt x="286" y="311"/>
                    <a:pt x="367" y="306"/>
                  </a:cubicBezTo>
                  <a:cubicBezTo>
                    <a:pt x="453" y="298"/>
                    <a:pt x="486" y="266"/>
                    <a:pt x="488" y="177"/>
                  </a:cubicBezTo>
                  <a:cubicBezTo>
                    <a:pt x="496" y="45"/>
                    <a:pt x="542" y="0"/>
                    <a:pt x="676" y="0"/>
                  </a:cubicBezTo>
                  <a:cubicBezTo>
                    <a:pt x="724" y="0"/>
                    <a:pt x="772" y="0"/>
                    <a:pt x="822" y="2"/>
                  </a:cubicBezTo>
                  <a:cubicBezTo>
                    <a:pt x="896" y="5"/>
                    <a:pt x="939" y="43"/>
                    <a:pt x="954" y="116"/>
                  </a:cubicBezTo>
                  <a:cubicBezTo>
                    <a:pt x="957" y="139"/>
                    <a:pt x="959" y="164"/>
                    <a:pt x="962" y="187"/>
                  </a:cubicBezTo>
                  <a:cubicBezTo>
                    <a:pt x="967" y="263"/>
                    <a:pt x="994" y="296"/>
                    <a:pt x="1073" y="304"/>
                  </a:cubicBezTo>
                  <a:cubicBezTo>
                    <a:pt x="1159" y="311"/>
                    <a:pt x="1245" y="319"/>
                    <a:pt x="1331" y="326"/>
                  </a:cubicBezTo>
                  <a:cubicBezTo>
                    <a:pt x="1377" y="329"/>
                    <a:pt x="1412" y="349"/>
                    <a:pt x="1435" y="387"/>
                  </a:cubicBezTo>
                  <a:cubicBezTo>
                    <a:pt x="1473" y="460"/>
                    <a:pt x="1427" y="536"/>
                    <a:pt x="1339" y="539"/>
                  </a:cubicBezTo>
                  <a:cubicBezTo>
                    <a:pt x="1242" y="541"/>
                    <a:pt x="1144" y="539"/>
                    <a:pt x="1045" y="539"/>
                  </a:cubicBezTo>
                  <a:cubicBezTo>
                    <a:pt x="939" y="539"/>
                    <a:pt x="830" y="539"/>
                    <a:pt x="721" y="539"/>
                  </a:cubicBezTo>
                  <a:cubicBezTo>
                    <a:pt x="721" y="539"/>
                    <a:pt x="721" y="539"/>
                    <a:pt x="721" y="539"/>
                  </a:cubicBezTo>
                  <a:close/>
                </a:path>
              </a:pathLst>
            </a:custGeom>
            <a:solidFill>
              <a:srgbClr val="E8E8E8"/>
            </a:solidFill>
            <a:ln>
              <a:noFill/>
            </a:ln>
          </p:spPr>
          <p:txBody>
            <a:bodyPr vert="horz" wrap="square" lIns="91464" tIns="45732" rIns="91464" bIns="45732" numCol="1" anchor="t" anchorCtr="0" compatLnSpc="1">
              <a:prstTxWarp prst="textNoShape">
                <a:avLst/>
              </a:prstTxWarp>
            </a:bodyPr>
            <a:lstStyle/>
            <a:p>
              <a:endParaRPr lang="en-US" sz="1801"/>
            </a:p>
          </p:txBody>
        </p:sp>
        <p:sp>
          <p:nvSpPr>
            <p:cNvPr id="8" name="Freeform 13">
              <a:extLst>
                <a:ext uri="{FF2B5EF4-FFF2-40B4-BE49-F238E27FC236}">
                  <a16:creationId xmlns:a16="http://schemas.microsoft.com/office/drawing/2014/main" id="{CD374396-B3E7-7180-4692-1156B2A8FB04}"/>
                </a:ext>
              </a:extLst>
            </p:cNvPr>
            <p:cNvSpPr>
              <a:spLocks/>
            </p:cNvSpPr>
            <p:nvPr/>
          </p:nvSpPr>
          <p:spPr bwMode="auto">
            <a:xfrm>
              <a:off x="5714486" y="314607"/>
              <a:ext cx="463918" cy="476355"/>
            </a:xfrm>
            <a:custGeom>
              <a:avLst/>
              <a:gdLst>
                <a:gd name="T0" fmla="*/ 158 w 158"/>
                <a:gd name="T1" fmla="*/ 79 h 162"/>
                <a:gd name="T2" fmla="*/ 80 w 158"/>
                <a:gd name="T3" fmla="*/ 160 h 162"/>
                <a:gd name="T4" fmla="*/ 2 w 158"/>
                <a:gd name="T5" fmla="*/ 84 h 162"/>
                <a:gd name="T6" fmla="*/ 78 w 158"/>
                <a:gd name="T7" fmla="*/ 0 h 162"/>
                <a:gd name="T8" fmla="*/ 158 w 158"/>
                <a:gd name="T9" fmla="*/ 79 h 162"/>
              </a:gdLst>
              <a:ahLst/>
              <a:cxnLst>
                <a:cxn ang="0">
                  <a:pos x="T0" y="T1"/>
                </a:cxn>
                <a:cxn ang="0">
                  <a:pos x="T2" y="T3"/>
                </a:cxn>
                <a:cxn ang="0">
                  <a:pos x="T4" y="T5"/>
                </a:cxn>
                <a:cxn ang="0">
                  <a:pos x="T6" y="T7"/>
                </a:cxn>
                <a:cxn ang="0">
                  <a:pos x="T8" y="T9"/>
                </a:cxn>
              </a:cxnLst>
              <a:rect l="0" t="0" r="r" b="b"/>
              <a:pathLst>
                <a:path w="158" h="162">
                  <a:moveTo>
                    <a:pt x="158" y="79"/>
                  </a:moveTo>
                  <a:cubicBezTo>
                    <a:pt x="158" y="122"/>
                    <a:pt x="121" y="162"/>
                    <a:pt x="80" y="160"/>
                  </a:cubicBezTo>
                  <a:cubicBezTo>
                    <a:pt x="40" y="160"/>
                    <a:pt x="2" y="124"/>
                    <a:pt x="2" y="84"/>
                  </a:cubicBezTo>
                  <a:cubicBezTo>
                    <a:pt x="0" y="41"/>
                    <a:pt x="35" y="2"/>
                    <a:pt x="78" y="0"/>
                  </a:cubicBezTo>
                  <a:cubicBezTo>
                    <a:pt x="118" y="0"/>
                    <a:pt x="158" y="38"/>
                    <a:pt x="158" y="7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p>
          </p:txBody>
        </p:sp>
      </p:grpSp>
      <p:sp>
        <p:nvSpPr>
          <p:cNvPr id="19" name="Rectangle 18">
            <a:extLst>
              <a:ext uri="{FF2B5EF4-FFF2-40B4-BE49-F238E27FC236}">
                <a16:creationId xmlns:a16="http://schemas.microsoft.com/office/drawing/2014/main" id="{5206486A-6366-766B-E687-826A1760302E}"/>
              </a:ext>
            </a:extLst>
          </p:cNvPr>
          <p:cNvSpPr/>
          <p:nvPr/>
        </p:nvSpPr>
        <p:spPr>
          <a:xfrm>
            <a:off x="913669" y="2681710"/>
            <a:ext cx="1261884" cy="369332"/>
          </a:xfrm>
          <a:prstGeom prst="rect">
            <a:avLst/>
          </a:prstGeom>
        </p:spPr>
        <p:txBody>
          <a:bodyPr wrap="none">
            <a:spAutoFit/>
          </a:bodyPr>
          <a:lstStyle/>
          <a:p>
            <a:r>
              <a:rPr lang="en-US">
                <a:solidFill>
                  <a:srgbClr val="005598"/>
                </a:solidFill>
                <a:latin typeface="Arial" panose="020B0604020202020204" pitchFamily="34" charset="0"/>
                <a:cs typeface="Arial" panose="020B0604020202020204" pitchFamily="34" charset="0"/>
              </a:rPr>
              <a:t>Examples:</a:t>
            </a:r>
            <a:endParaRPr lang="en-US">
              <a:solidFill>
                <a:schemeClr val="accent1"/>
              </a:solidFill>
              <a:latin typeface="Arial" panose="020B0604020202020204" pitchFamily="34" charset="0"/>
              <a:cs typeface="Arial" panose="020B0604020202020204" pitchFamily="34" charset="0"/>
            </a:endParaRPr>
          </a:p>
        </p:txBody>
      </p:sp>
      <p:graphicFrame>
        <p:nvGraphicFramePr>
          <p:cNvPr id="9" name="Group 386">
            <a:extLst>
              <a:ext uri="{FF2B5EF4-FFF2-40B4-BE49-F238E27FC236}">
                <a16:creationId xmlns:a16="http://schemas.microsoft.com/office/drawing/2014/main" id="{627C55B4-98B1-CE3E-5F6E-62180BD258A8}"/>
              </a:ext>
            </a:extLst>
          </p:cNvPr>
          <p:cNvGraphicFramePr>
            <a:graphicFrameLocks noGrp="1"/>
          </p:cNvGraphicFramePr>
          <p:nvPr>
            <p:extLst>
              <p:ext uri="{D42A27DB-BD31-4B8C-83A1-F6EECF244321}">
                <p14:modId xmlns:p14="http://schemas.microsoft.com/office/powerpoint/2010/main" val="2594611879"/>
              </p:ext>
            </p:extLst>
          </p:nvPr>
        </p:nvGraphicFramePr>
        <p:xfrm>
          <a:off x="925064" y="3110490"/>
          <a:ext cx="7372077" cy="589280"/>
        </p:xfrm>
        <a:graphic>
          <a:graphicData uri="http://schemas.openxmlformats.org/drawingml/2006/table">
            <a:tbl>
              <a:tblPr firstRow="1"/>
              <a:tblGrid>
                <a:gridCol w="7372077">
                  <a:extLst>
                    <a:ext uri="{9D8B030D-6E8A-4147-A177-3AD203B41FA5}">
                      <a16:colId xmlns:a16="http://schemas.microsoft.com/office/drawing/2014/main" val="20000"/>
                    </a:ext>
                  </a:extLst>
                </a:gridCol>
              </a:tblGrid>
              <a:tr h="589280">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2800" b="0" dirty="0">
                          <a:solidFill>
                            <a:schemeClr val="tx1">
                              <a:lumMod val="75000"/>
                              <a:lumOff val="25000"/>
                            </a:schemeClr>
                          </a:solidFill>
                          <a:latin typeface="Arial" panose="020B0604020202020204" pitchFamily="34" charset="0"/>
                          <a:ea typeface="Wingdings"/>
                          <a:cs typeface="Arial" panose="020B0604020202020204" pitchFamily="34" charset="0"/>
                          <a:sym typeface="Wingdings 2" panose="05020102010507070707" pitchFamily="18" charset="2"/>
                        </a:rPr>
                        <a:t> </a:t>
                      </a:r>
                      <a:r>
                        <a:rPr lang="en-US" sz="2200" u="none" kern="1200" baseline="0" dirty="0">
                          <a:solidFill>
                            <a:schemeClr val="tx1">
                              <a:lumMod val="75000"/>
                              <a:lumOff val="25000"/>
                            </a:schemeClr>
                          </a:solidFill>
                          <a:latin typeface="Arial" panose="020B0604020202020204" pitchFamily="34" charset="0"/>
                          <a:ea typeface="+mn-ea"/>
                          <a:cs typeface="Arial" panose="020B0604020202020204" pitchFamily="34" charset="0"/>
                        </a:rPr>
                        <a:t>Doctor visits</a:t>
                      </a:r>
                    </a:p>
                  </a:txBody>
                  <a:tcPr marL="91464" marR="91464" marT="45739" marB="45739" anchor="ctr" horzOverflow="overflow">
                    <a:lnL w="190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5" name="Group 386">
            <a:extLst>
              <a:ext uri="{FF2B5EF4-FFF2-40B4-BE49-F238E27FC236}">
                <a16:creationId xmlns:a16="http://schemas.microsoft.com/office/drawing/2014/main" id="{1338E360-C3B1-8E9C-7DF8-1A53BFE05B34}"/>
              </a:ext>
            </a:extLst>
          </p:cNvPr>
          <p:cNvGraphicFramePr>
            <a:graphicFrameLocks noGrp="1"/>
          </p:cNvGraphicFramePr>
          <p:nvPr>
            <p:extLst>
              <p:ext uri="{D42A27DB-BD31-4B8C-83A1-F6EECF244321}">
                <p14:modId xmlns:p14="http://schemas.microsoft.com/office/powerpoint/2010/main" val="1789015367"/>
              </p:ext>
            </p:extLst>
          </p:nvPr>
        </p:nvGraphicFramePr>
        <p:xfrm>
          <a:off x="913669" y="3567725"/>
          <a:ext cx="7372077" cy="589280"/>
        </p:xfrm>
        <a:graphic>
          <a:graphicData uri="http://schemas.openxmlformats.org/drawingml/2006/table">
            <a:tbl>
              <a:tblPr firstRow="1"/>
              <a:tblGrid>
                <a:gridCol w="7372077">
                  <a:extLst>
                    <a:ext uri="{9D8B030D-6E8A-4147-A177-3AD203B41FA5}">
                      <a16:colId xmlns:a16="http://schemas.microsoft.com/office/drawing/2014/main" val="20000"/>
                    </a:ext>
                  </a:extLst>
                </a:gridCol>
              </a:tblGrid>
              <a:tr h="589280">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2800" b="0" dirty="0">
                          <a:solidFill>
                            <a:schemeClr val="tx1">
                              <a:lumMod val="75000"/>
                              <a:lumOff val="25000"/>
                            </a:schemeClr>
                          </a:solidFill>
                          <a:latin typeface="Arial" panose="020B0604020202020204" pitchFamily="34" charset="0"/>
                          <a:ea typeface="Wingdings"/>
                          <a:cs typeface="Arial" panose="020B0604020202020204" pitchFamily="34" charset="0"/>
                          <a:sym typeface="Wingdings 2" panose="05020102010507070707" pitchFamily="18" charset="2"/>
                        </a:rPr>
                        <a:t> </a:t>
                      </a:r>
                      <a:r>
                        <a:rPr lang="en-US" sz="2200" u="none" kern="1200" baseline="0" dirty="0">
                          <a:solidFill>
                            <a:schemeClr val="tx1">
                              <a:lumMod val="75000"/>
                              <a:lumOff val="25000"/>
                            </a:schemeClr>
                          </a:solidFill>
                          <a:latin typeface="Arial" panose="020B0604020202020204" pitchFamily="34" charset="0"/>
                          <a:ea typeface="+mn-ea"/>
                          <a:cs typeface="Arial" panose="020B0604020202020204" pitchFamily="34" charset="0"/>
                        </a:rPr>
                        <a:t>Diagnostic tests and lab fees</a:t>
                      </a:r>
                    </a:p>
                  </a:txBody>
                  <a:tcPr marL="91464" marR="91464" marT="45739" marB="45739" anchor="ctr" horzOverflow="overflow">
                    <a:lnL w="190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7" name="Group 386">
            <a:extLst>
              <a:ext uri="{FF2B5EF4-FFF2-40B4-BE49-F238E27FC236}">
                <a16:creationId xmlns:a16="http://schemas.microsoft.com/office/drawing/2014/main" id="{5DDEA050-5A62-E7CE-EC89-88475A3C574F}"/>
              </a:ext>
            </a:extLst>
          </p:cNvPr>
          <p:cNvGraphicFramePr>
            <a:graphicFrameLocks noGrp="1"/>
          </p:cNvGraphicFramePr>
          <p:nvPr>
            <p:extLst>
              <p:ext uri="{D42A27DB-BD31-4B8C-83A1-F6EECF244321}">
                <p14:modId xmlns:p14="http://schemas.microsoft.com/office/powerpoint/2010/main" val="3295178834"/>
              </p:ext>
            </p:extLst>
          </p:nvPr>
        </p:nvGraphicFramePr>
        <p:xfrm>
          <a:off x="925064" y="4084408"/>
          <a:ext cx="7372077" cy="589280"/>
        </p:xfrm>
        <a:graphic>
          <a:graphicData uri="http://schemas.openxmlformats.org/drawingml/2006/table">
            <a:tbl>
              <a:tblPr firstRow="1"/>
              <a:tblGrid>
                <a:gridCol w="7372077">
                  <a:extLst>
                    <a:ext uri="{9D8B030D-6E8A-4147-A177-3AD203B41FA5}">
                      <a16:colId xmlns:a16="http://schemas.microsoft.com/office/drawing/2014/main" val="20000"/>
                    </a:ext>
                  </a:extLst>
                </a:gridCol>
              </a:tblGrid>
              <a:tr h="589280">
                <a:tc>
                  <a: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2800" b="0" dirty="0">
                          <a:solidFill>
                            <a:schemeClr val="tx1">
                              <a:lumMod val="75000"/>
                              <a:lumOff val="25000"/>
                            </a:schemeClr>
                          </a:solidFill>
                          <a:latin typeface="Arial" panose="020B0604020202020204" pitchFamily="34" charset="0"/>
                          <a:ea typeface="Wingdings"/>
                          <a:cs typeface="Arial" panose="020B0604020202020204" pitchFamily="34" charset="0"/>
                          <a:sym typeface="Wingdings 2" panose="05020102010507070707" pitchFamily="18" charset="2"/>
                        </a:rPr>
                        <a:t> </a:t>
                      </a:r>
                      <a:r>
                        <a:rPr lang="en-US" sz="2200" u="none" kern="1200" baseline="0" dirty="0">
                          <a:solidFill>
                            <a:schemeClr val="tx1">
                              <a:lumMod val="75000"/>
                              <a:lumOff val="25000"/>
                            </a:schemeClr>
                          </a:solidFill>
                          <a:latin typeface="Arial" panose="020B0604020202020204" pitchFamily="34" charset="0"/>
                          <a:ea typeface="+mn-ea"/>
                          <a:cs typeface="Arial" panose="020B0604020202020204" pitchFamily="34" charset="0"/>
                        </a:rPr>
                        <a:t>Prescription medication</a:t>
                      </a:r>
                    </a:p>
                  </a:txBody>
                  <a:tcPr marL="91464" marR="91464" marT="45739" marB="45739" anchor="ctr" horzOverflow="overflow">
                    <a:lnL w="190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1" name="Group 386">
            <a:extLst>
              <a:ext uri="{FF2B5EF4-FFF2-40B4-BE49-F238E27FC236}">
                <a16:creationId xmlns:a16="http://schemas.microsoft.com/office/drawing/2014/main" id="{CEBD271D-31FD-B656-5798-21D0B572DFAF}"/>
              </a:ext>
            </a:extLst>
          </p:cNvPr>
          <p:cNvGraphicFramePr>
            <a:graphicFrameLocks noGrp="1"/>
          </p:cNvGraphicFramePr>
          <p:nvPr>
            <p:extLst>
              <p:ext uri="{D42A27DB-BD31-4B8C-83A1-F6EECF244321}">
                <p14:modId xmlns:p14="http://schemas.microsoft.com/office/powerpoint/2010/main" val="3430871489"/>
              </p:ext>
            </p:extLst>
          </p:nvPr>
        </p:nvGraphicFramePr>
        <p:xfrm>
          <a:off x="930411" y="4541643"/>
          <a:ext cx="7372077" cy="589280"/>
        </p:xfrm>
        <a:graphic>
          <a:graphicData uri="http://schemas.openxmlformats.org/drawingml/2006/table">
            <a:tbl>
              <a:tblPr firstRow="1"/>
              <a:tblGrid>
                <a:gridCol w="7372077">
                  <a:extLst>
                    <a:ext uri="{9D8B030D-6E8A-4147-A177-3AD203B41FA5}">
                      <a16:colId xmlns:a16="http://schemas.microsoft.com/office/drawing/2014/main" val="20000"/>
                    </a:ext>
                  </a:extLst>
                </a:gridCol>
              </a:tblGrid>
              <a:tr h="589280">
                <a:tc>
                  <a:txBody>
                    <a:bodyPr/>
                    <a:lstStyle/>
                    <a:p>
                      <a:r>
                        <a:rPr lang="en-US" sz="2800" b="0" dirty="0">
                          <a:solidFill>
                            <a:schemeClr val="tx1">
                              <a:lumMod val="75000"/>
                              <a:lumOff val="25000"/>
                            </a:schemeClr>
                          </a:solidFill>
                          <a:latin typeface="Arial" panose="020B0604020202020204" pitchFamily="34" charset="0"/>
                          <a:ea typeface="Wingdings"/>
                          <a:cs typeface="Arial" panose="020B0604020202020204" pitchFamily="34" charset="0"/>
                          <a:sym typeface="Wingdings 2" panose="05020102010507070707" pitchFamily="18" charset="2"/>
                        </a:rPr>
                        <a:t></a:t>
                      </a:r>
                      <a:r>
                        <a:rPr lang="en-US" sz="3200" b="0" dirty="0">
                          <a:solidFill>
                            <a:schemeClr val="tx1">
                              <a:lumMod val="75000"/>
                              <a:lumOff val="25000"/>
                            </a:schemeClr>
                          </a:solidFill>
                          <a:latin typeface="Arial" panose="020B0604020202020204" pitchFamily="34" charset="0"/>
                          <a:ea typeface="Wingdings"/>
                          <a:cs typeface="Arial" panose="020B0604020202020204" pitchFamily="34" charset="0"/>
                          <a:sym typeface="Wingdings 2" panose="05020102010507070707" pitchFamily="18" charset="2"/>
                        </a:rPr>
                        <a:t> </a:t>
                      </a:r>
                      <a:r>
                        <a:rPr lang="en-US" sz="2200" b="0" u="none" kern="1200" baseline="0" dirty="0">
                          <a:solidFill>
                            <a:schemeClr val="tx1">
                              <a:lumMod val="75000"/>
                              <a:lumOff val="25000"/>
                            </a:schemeClr>
                          </a:solidFill>
                          <a:latin typeface="Arial" panose="020B0604020202020204" pitchFamily="34" charset="0"/>
                          <a:ea typeface="+mn-ea"/>
                          <a:cs typeface="Arial" panose="020B0604020202020204" pitchFamily="34" charset="0"/>
                          <a:sym typeface="Wingdings 2" panose="05020102010507070707" pitchFamily="18" charset="2"/>
                        </a:rPr>
                        <a:t>Eye and dental exams</a:t>
                      </a:r>
                      <a:endParaRPr lang="en-US" sz="2200" u="none" kern="1200" baseline="0" dirty="0">
                        <a:solidFill>
                          <a:schemeClr val="tx1">
                            <a:lumMod val="75000"/>
                            <a:lumOff val="25000"/>
                          </a:schemeClr>
                        </a:solidFill>
                        <a:latin typeface="Arial" panose="020B0604020202020204" pitchFamily="34" charset="0"/>
                        <a:ea typeface="+mn-ea"/>
                        <a:cs typeface="Arial" panose="020B0604020202020204" pitchFamily="34" charset="0"/>
                      </a:endParaRPr>
                    </a:p>
                  </a:txBody>
                  <a:tcPr marL="91464" marR="91464" marT="45739" marB="45739" anchor="ctr" horzOverflow="overflow">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0" name="Group 386">
            <a:extLst>
              <a:ext uri="{FF2B5EF4-FFF2-40B4-BE49-F238E27FC236}">
                <a16:creationId xmlns:a16="http://schemas.microsoft.com/office/drawing/2014/main" id="{580861F0-7C59-2D10-A25C-51AA0DDB0DBC}"/>
              </a:ext>
            </a:extLst>
          </p:cNvPr>
          <p:cNvGraphicFramePr>
            <a:graphicFrameLocks noGrp="1"/>
          </p:cNvGraphicFramePr>
          <p:nvPr>
            <p:extLst>
              <p:ext uri="{D42A27DB-BD31-4B8C-83A1-F6EECF244321}">
                <p14:modId xmlns:p14="http://schemas.microsoft.com/office/powerpoint/2010/main" val="4096552965"/>
              </p:ext>
            </p:extLst>
          </p:nvPr>
        </p:nvGraphicFramePr>
        <p:xfrm>
          <a:off x="943111" y="5096747"/>
          <a:ext cx="7372077" cy="589280"/>
        </p:xfrm>
        <a:graphic>
          <a:graphicData uri="http://schemas.openxmlformats.org/drawingml/2006/table">
            <a:tbl>
              <a:tblPr firstRow="1"/>
              <a:tblGrid>
                <a:gridCol w="7372077">
                  <a:extLst>
                    <a:ext uri="{9D8B030D-6E8A-4147-A177-3AD203B41FA5}">
                      <a16:colId xmlns:a16="http://schemas.microsoft.com/office/drawing/2014/main" val="20000"/>
                    </a:ext>
                  </a:extLst>
                </a:gridCol>
              </a:tblGrid>
              <a:tr h="589280">
                <a:tc>
                  <a:txBody>
                    <a:bodyPr/>
                    <a:lstStyle/>
                    <a:p>
                      <a:r>
                        <a:rPr lang="en-US" sz="2800" b="0" dirty="0">
                          <a:solidFill>
                            <a:schemeClr val="tx1">
                              <a:lumMod val="75000"/>
                              <a:lumOff val="25000"/>
                            </a:schemeClr>
                          </a:solidFill>
                          <a:latin typeface="Arial" panose="020B0604020202020204" pitchFamily="34" charset="0"/>
                          <a:ea typeface="Wingdings"/>
                          <a:cs typeface="Arial" panose="020B0604020202020204" pitchFamily="34" charset="0"/>
                          <a:sym typeface="Wingdings 2" panose="05020102010507070707" pitchFamily="18" charset="2"/>
                        </a:rPr>
                        <a:t></a:t>
                      </a:r>
                      <a:r>
                        <a:rPr lang="en-US" sz="2200" b="0" baseline="0" dirty="0">
                          <a:solidFill>
                            <a:schemeClr val="tx1">
                              <a:lumMod val="75000"/>
                              <a:lumOff val="25000"/>
                            </a:schemeClr>
                          </a:solidFill>
                          <a:latin typeface="Arial" panose="020B0604020202020204" pitchFamily="34" charset="0"/>
                          <a:ea typeface="+mn-ea"/>
                          <a:cs typeface="Arial" panose="020B0604020202020204" pitchFamily="34" charset="0"/>
                        </a:rPr>
                        <a:t> </a:t>
                      </a:r>
                      <a:r>
                        <a:rPr lang="en-US" sz="2200" u="none" kern="1200" baseline="0" dirty="0">
                          <a:solidFill>
                            <a:schemeClr val="tx1">
                              <a:lumMod val="75000"/>
                              <a:lumOff val="25000"/>
                            </a:schemeClr>
                          </a:solidFill>
                          <a:latin typeface="Arial" panose="020B0604020202020204" pitchFamily="34" charset="0"/>
                          <a:ea typeface="+mn-ea"/>
                          <a:cs typeface="Arial" panose="020B0604020202020204" pitchFamily="34" charset="0"/>
                        </a:rPr>
                        <a:t>Psychiatric care</a:t>
                      </a:r>
                    </a:p>
                  </a:txBody>
                  <a:tcPr marL="91464" marR="91464" marT="45739" marB="45739" anchor="ctr" horzOverflow="overflow">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1934D4D-94D8-54BC-51EA-B184274F5D91}"/>
              </a:ext>
            </a:extLst>
          </p:cNvPr>
          <p:cNvSpPr>
            <a:spLocks noGrp="1"/>
          </p:cNvSpPr>
          <p:nvPr>
            <p:ph type="sldNum" sz="quarter" idx="4"/>
          </p:nvPr>
        </p:nvSpPr>
        <p:spPr/>
        <p:txBody>
          <a:bodyPr/>
          <a:lstStyle/>
          <a:p>
            <a:r>
              <a:rPr lang="en-US" dirty="0"/>
              <a:t>18</a:t>
            </a:r>
          </a:p>
        </p:txBody>
      </p:sp>
      <p:sp>
        <p:nvSpPr>
          <p:cNvPr id="3" name="Text Placeholder 2">
            <a:extLst>
              <a:ext uri="{FF2B5EF4-FFF2-40B4-BE49-F238E27FC236}">
                <a16:creationId xmlns:a16="http://schemas.microsoft.com/office/drawing/2014/main" id="{664879C8-4004-6DDB-F078-34F4B62E3087}"/>
              </a:ext>
              <a:ext uri="{C183D7F6-B498-43B3-948B-1728B52AA6E4}">
                <adec:decorative xmlns:adec="http://schemas.microsoft.com/office/drawing/2017/decorative" val="1"/>
              </a:ext>
            </a:extLst>
          </p:cNvPr>
          <p:cNvSpPr>
            <a:spLocks noGrp="1"/>
          </p:cNvSpPr>
          <p:nvPr>
            <p:ph type="body" sz="quarter" idx="26"/>
          </p:nvPr>
        </p:nvSpPr>
        <p:spPr>
          <a:xfrm>
            <a:off x="274320" y="6404875"/>
            <a:ext cx="8503920" cy="138499"/>
          </a:xfrm>
        </p:spPr>
        <p:txBody>
          <a:bodyPr/>
          <a:lstStyle/>
          <a:p>
            <a:endParaRPr lang="en-US" dirty="0"/>
          </a:p>
        </p:txBody>
      </p:sp>
      <p:sp>
        <p:nvSpPr>
          <p:cNvPr id="16" name="Freeform 16">
            <a:extLst>
              <a:ext uri="{FF2B5EF4-FFF2-40B4-BE49-F238E27FC236}">
                <a16:creationId xmlns:a16="http://schemas.microsoft.com/office/drawing/2014/main" id="{7DA27B53-F674-39D5-CE49-4DB58A0C14E7}"/>
              </a:ext>
              <a:ext uri="{C183D7F6-B498-43B3-948B-1728B52AA6E4}">
                <adec:decorative xmlns:adec="http://schemas.microsoft.com/office/drawing/2017/decorative" val="1"/>
              </a:ext>
            </a:extLst>
          </p:cNvPr>
          <p:cNvSpPr>
            <a:spLocks noChangeAspect="1"/>
          </p:cNvSpPr>
          <p:nvPr/>
        </p:nvSpPr>
        <p:spPr bwMode="auto">
          <a:xfrm>
            <a:off x="1042657" y="3693663"/>
            <a:ext cx="326221" cy="249573"/>
          </a:xfrm>
          <a:custGeom>
            <a:avLst/>
            <a:gdLst>
              <a:gd name="T0" fmla="*/ 146 w 148"/>
              <a:gd name="T1" fmla="*/ 15 h 113"/>
              <a:gd name="T2" fmla="*/ 133 w 148"/>
              <a:gd name="T3" fmla="*/ 2 h 113"/>
              <a:gd name="T4" fmla="*/ 126 w 148"/>
              <a:gd name="T5" fmla="*/ 0 h 113"/>
              <a:gd name="T6" fmla="*/ 120 w 148"/>
              <a:gd name="T7" fmla="*/ 2 h 113"/>
              <a:gd name="T8" fmla="*/ 57 w 148"/>
              <a:gd name="T9" fmla="*/ 65 h 113"/>
              <a:gd name="T10" fmla="*/ 29 w 148"/>
              <a:gd name="T11" fmla="*/ 37 h 113"/>
              <a:gd name="T12" fmla="*/ 22 w 148"/>
              <a:gd name="T13" fmla="*/ 34 h 113"/>
              <a:gd name="T14" fmla="*/ 16 w 148"/>
              <a:gd name="T15" fmla="*/ 37 h 113"/>
              <a:gd name="T16" fmla="*/ 3 w 148"/>
              <a:gd name="T17" fmla="*/ 50 h 113"/>
              <a:gd name="T18" fmla="*/ 0 w 148"/>
              <a:gd name="T19" fmla="*/ 56 h 113"/>
              <a:gd name="T20" fmla="*/ 3 w 148"/>
              <a:gd name="T21" fmla="*/ 63 h 113"/>
              <a:gd name="T22" fmla="*/ 38 w 148"/>
              <a:gd name="T23" fmla="*/ 97 h 113"/>
              <a:gd name="T24" fmla="*/ 51 w 148"/>
              <a:gd name="T25" fmla="*/ 110 h 113"/>
              <a:gd name="T26" fmla="*/ 57 w 148"/>
              <a:gd name="T27" fmla="*/ 113 h 113"/>
              <a:gd name="T28" fmla="*/ 64 w 148"/>
              <a:gd name="T29" fmla="*/ 110 h 113"/>
              <a:gd name="T30" fmla="*/ 77 w 148"/>
              <a:gd name="T31" fmla="*/ 97 h 113"/>
              <a:gd name="T32" fmla="*/ 146 w 148"/>
              <a:gd name="T33" fmla="*/ 28 h 113"/>
              <a:gd name="T34" fmla="*/ 148 w 148"/>
              <a:gd name="T35" fmla="*/ 22 h 113"/>
              <a:gd name="T36" fmla="*/ 146 w 148"/>
              <a:gd name="T37"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13">
                <a:moveTo>
                  <a:pt x="146" y="15"/>
                </a:moveTo>
                <a:cubicBezTo>
                  <a:pt x="133" y="2"/>
                  <a:pt x="133" y="2"/>
                  <a:pt x="133" y="2"/>
                </a:cubicBezTo>
                <a:cubicBezTo>
                  <a:pt x="131" y="1"/>
                  <a:pt x="129" y="0"/>
                  <a:pt x="126" y="0"/>
                </a:cubicBezTo>
                <a:cubicBezTo>
                  <a:pt x="124" y="0"/>
                  <a:pt x="121" y="1"/>
                  <a:pt x="120" y="2"/>
                </a:cubicBezTo>
                <a:cubicBezTo>
                  <a:pt x="57" y="65"/>
                  <a:pt x="57" y="65"/>
                  <a:pt x="57" y="65"/>
                </a:cubicBezTo>
                <a:cubicBezTo>
                  <a:pt x="29" y="37"/>
                  <a:pt x="29" y="37"/>
                  <a:pt x="29" y="37"/>
                </a:cubicBezTo>
                <a:cubicBezTo>
                  <a:pt x="27" y="35"/>
                  <a:pt x="25" y="34"/>
                  <a:pt x="22" y="34"/>
                </a:cubicBezTo>
                <a:cubicBezTo>
                  <a:pt x="20" y="34"/>
                  <a:pt x="18" y="35"/>
                  <a:pt x="16" y="37"/>
                </a:cubicBezTo>
                <a:cubicBezTo>
                  <a:pt x="3" y="50"/>
                  <a:pt x="3" y="50"/>
                  <a:pt x="3" y="50"/>
                </a:cubicBezTo>
                <a:cubicBezTo>
                  <a:pt x="1" y="52"/>
                  <a:pt x="0" y="54"/>
                  <a:pt x="0" y="56"/>
                </a:cubicBezTo>
                <a:cubicBezTo>
                  <a:pt x="0" y="59"/>
                  <a:pt x="1" y="61"/>
                  <a:pt x="3" y="63"/>
                </a:cubicBezTo>
                <a:cubicBezTo>
                  <a:pt x="38" y="97"/>
                  <a:pt x="38" y="97"/>
                  <a:pt x="38" y="97"/>
                </a:cubicBezTo>
                <a:cubicBezTo>
                  <a:pt x="51" y="110"/>
                  <a:pt x="51" y="110"/>
                  <a:pt x="51" y="110"/>
                </a:cubicBezTo>
                <a:cubicBezTo>
                  <a:pt x="52" y="112"/>
                  <a:pt x="54" y="113"/>
                  <a:pt x="57" y="113"/>
                </a:cubicBezTo>
                <a:cubicBezTo>
                  <a:pt x="60" y="113"/>
                  <a:pt x="62" y="112"/>
                  <a:pt x="64" y="110"/>
                </a:cubicBezTo>
                <a:cubicBezTo>
                  <a:pt x="77" y="97"/>
                  <a:pt x="77" y="97"/>
                  <a:pt x="77" y="97"/>
                </a:cubicBezTo>
                <a:cubicBezTo>
                  <a:pt x="146" y="28"/>
                  <a:pt x="146" y="28"/>
                  <a:pt x="146" y="28"/>
                </a:cubicBezTo>
                <a:cubicBezTo>
                  <a:pt x="147" y="27"/>
                  <a:pt x="148" y="24"/>
                  <a:pt x="148" y="22"/>
                </a:cubicBezTo>
                <a:cubicBezTo>
                  <a:pt x="148" y="19"/>
                  <a:pt x="147" y="17"/>
                  <a:pt x="146" y="15"/>
                </a:cubicBezTo>
                <a:close/>
              </a:path>
            </a:pathLst>
          </a:custGeom>
          <a:solidFill>
            <a:srgbClr val="00BFB3"/>
          </a:solidFill>
          <a:ln>
            <a:noFill/>
          </a:ln>
        </p:spPr>
        <p:txBody>
          <a:bodyPr vert="horz" wrap="square" lIns="91464" tIns="45732" rIns="91464" bIns="4573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1801"/>
          </a:p>
        </p:txBody>
      </p:sp>
      <p:sp>
        <p:nvSpPr>
          <p:cNvPr id="18" name="Freeform 18">
            <a:extLst>
              <a:ext uri="{FF2B5EF4-FFF2-40B4-BE49-F238E27FC236}">
                <a16:creationId xmlns:a16="http://schemas.microsoft.com/office/drawing/2014/main" id="{F74FEDF0-2928-E413-B3DD-8F2F0C84493A}"/>
              </a:ext>
              <a:ext uri="{C183D7F6-B498-43B3-948B-1728B52AA6E4}">
                <adec:decorative xmlns:adec="http://schemas.microsoft.com/office/drawing/2017/decorative" val="1"/>
              </a:ext>
            </a:extLst>
          </p:cNvPr>
          <p:cNvSpPr>
            <a:spLocks noChangeAspect="1"/>
          </p:cNvSpPr>
          <p:nvPr/>
        </p:nvSpPr>
        <p:spPr bwMode="auto">
          <a:xfrm>
            <a:off x="1054052" y="4210346"/>
            <a:ext cx="326221" cy="249573"/>
          </a:xfrm>
          <a:custGeom>
            <a:avLst/>
            <a:gdLst>
              <a:gd name="T0" fmla="*/ 146 w 148"/>
              <a:gd name="T1" fmla="*/ 15 h 113"/>
              <a:gd name="T2" fmla="*/ 133 w 148"/>
              <a:gd name="T3" fmla="*/ 2 h 113"/>
              <a:gd name="T4" fmla="*/ 126 w 148"/>
              <a:gd name="T5" fmla="*/ 0 h 113"/>
              <a:gd name="T6" fmla="*/ 120 w 148"/>
              <a:gd name="T7" fmla="*/ 2 h 113"/>
              <a:gd name="T8" fmla="*/ 57 w 148"/>
              <a:gd name="T9" fmla="*/ 65 h 113"/>
              <a:gd name="T10" fmla="*/ 29 w 148"/>
              <a:gd name="T11" fmla="*/ 37 h 113"/>
              <a:gd name="T12" fmla="*/ 22 w 148"/>
              <a:gd name="T13" fmla="*/ 34 h 113"/>
              <a:gd name="T14" fmla="*/ 16 w 148"/>
              <a:gd name="T15" fmla="*/ 37 h 113"/>
              <a:gd name="T16" fmla="*/ 3 w 148"/>
              <a:gd name="T17" fmla="*/ 50 h 113"/>
              <a:gd name="T18" fmla="*/ 0 w 148"/>
              <a:gd name="T19" fmla="*/ 56 h 113"/>
              <a:gd name="T20" fmla="*/ 3 w 148"/>
              <a:gd name="T21" fmla="*/ 63 h 113"/>
              <a:gd name="T22" fmla="*/ 38 w 148"/>
              <a:gd name="T23" fmla="*/ 97 h 113"/>
              <a:gd name="T24" fmla="*/ 51 w 148"/>
              <a:gd name="T25" fmla="*/ 110 h 113"/>
              <a:gd name="T26" fmla="*/ 57 w 148"/>
              <a:gd name="T27" fmla="*/ 113 h 113"/>
              <a:gd name="T28" fmla="*/ 64 w 148"/>
              <a:gd name="T29" fmla="*/ 110 h 113"/>
              <a:gd name="T30" fmla="*/ 77 w 148"/>
              <a:gd name="T31" fmla="*/ 97 h 113"/>
              <a:gd name="T32" fmla="*/ 146 w 148"/>
              <a:gd name="T33" fmla="*/ 28 h 113"/>
              <a:gd name="T34" fmla="*/ 148 w 148"/>
              <a:gd name="T35" fmla="*/ 22 h 113"/>
              <a:gd name="T36" fmla="*/ 146 w 148"/>
              <a:gd name="T37"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13">
                <a:moveTo>
                  <a:pt x="146" y="15"/>
                </a:moveTo>
                <a:cubicBezTo>
                  <a:pt x="133" y="2"/>
                  <a:pt x="133" y="2"/>
                  <a:pt x="133" y="2"/>
                </a:cubicBezTo>
                <a:cubicBezTo>
                  <a:pt x="131" y="1"/>
                  <a:pt x="129" y="0"/>
                  <a:pt x="126" y="0"/>
                </a:cubicBezTo>
                <a:cubicBezTo>
                  <a:pt x="124" y="0"/>
                  <a:pt x="121" y="1"/>
                  <a:pt x="120" y="2"/>
                </a:cubicBezTo>
                <a:cubicBezTo>
                  <a:pt x="57" y="65"/>
                  <a:pt x="57" y="65"/>
                  <a:pt x="57" y="65"/>
                </a:cubicBezTo>
                <a:cubicBezTo>
                  <a:pt x="29" y="37"/>
                  <a:pt x="29" y="37"/>
                  <a:pt x="29" y="37"/>
                </a:cubicBezTo>
                <a:cubicBezTo>
                  <a:pt x="27" y="35"/>
                  <a:pt x="25" y="34"/>
                  <a:pt x="22" y="34"/>
                </a:cubicBezTo>
                <a:cubicBezTo>
                  <a:pt x="20" y="34"/>
                  <a:pt x="18" y="35"/>
                  <a:pt x="16" y="37"/>
                </a:cubicBezTo>
                <a:cubicBezTo>
                  <a:pt x="3" y="50"/>
                  <a:pt x="3" y="50"/>
                  <a:pt x="3" y="50"/>
                </a:cubicBezTo>
                <a:cubicBezTo>
                  <a:pt x="1" y="52"/>
                  <a:pt x="0" y="54"/>
                  <a:pt x="0" y="56"/>
                </a:cubicBezTo>
                <a:cubicBezTo>
                  <a:pt x="0" y="59"/>
                  <a:pt x="1" y="61"/>
                  <a:pt x="3" y="63"/>
                </a:cubicBezTo>
                <a:cubicBezTo>
                  <a:pt x="38" y="97"/>
                  <a:pt x="38" y="97"/>
                  <a:pt x="38" y="97"/>
                </a:cubicBezTo>
                <a:cubicBezTo>
                  <a:pt x="51" y="110"/>
                  <a:pt x="51" y="110"/>
                  <a:pt x="51" y="110"/>
                </a:cubicBezTo>
                <a:cubicBezTo>
                  <a:pt x="52" y="112"/>
                  <a:pt x="54" y="113"/>
                  <a:pt x="57" y="113"/>
                </a:cubicBezTo>
                <a:cubicBezTo>
                  <a:pt x="60" y="113"/>
                  <a:pt x="62" y="112"/>
                  <a:pt x="64" y="110"/>
                </a:cubicBezTo>
                <a:cubicBezTo>
                  <a:pt x="77" y="97"/>
                  <a:pt x="77" y="97"/>
                  <a:pt x="77" y="97"/>
                </a:cubicBezTo>
                <a:cubicBezTo>
                  <a:pt x="146" y="28"/>
                  <a:pt x="146" y="28"/>
                  <a:pt x="146" y="28"/>
                </a:cubicBezTo>
                <a:cubicBezTo>
                  <a:pt x="147" y="27"/>
                  <a:pt x="148" y="24"/>
                  <a:pt x="148" y="22"/>
                </a:cubicBezTo>
                <a:cubicBezTo>
                  <a:pt x="148" y="19"/>
                  <a:pt x="147" y="17"/>
                  <a:pt x="146" y="15"/>
                </a:cubicBezTo>
                <a:close/>
              </a:path>
            </a:pathLst>
          </a:custGeom>
          <a:solidFill>
            <a:srgbClr val="00BFB3"/>
          </a:solidFill>
          <a:ln>
            <a:noFill/>
          </a:ln>
        </p:spPr>
        <p:txBody>
          <a:bodyPr vert="horz" wrap="square" lIns="91464" tIns="45732" rIns="91464" bIns="4573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1801"/>
          </a:p>
        </p:txBody>
      </p:sp>
      <p:sp>
        <p:nvSpPr>
          <p:cNvPr id="12" name="Freeform 21">
            <a:extLst>
              <a:ext uri="{FF2B5EF4-FFF2-40B4-BE49-F238E27FC236}">
                <a16:creationId xmlns:a16="http://schemas.microsoft.com/office/drawing/2014/main" id="{ACBD1D59-FEFD-407C-3F3A-E82B31A069D6}"/>
              </a:ext>
              <a:ext uri="{C183D7F6-B498-43B3-948B-1728B52AA6E4}">
                <adec:decorative xmlns:adec="http://schemas.microsoft.com/office/drawing/2017/decorative" val="1"/>
              </a:ext>
            </a:extLst>
          </p:cNvPr>
          <p:cNvSpPr>
            <a:spLocks noChangeAspect="1"/>
          </p:cNvSpPr>
          <p:nvPr/>
        </p:nvSpPr>
        <p:spPr bwMode="auto">
          <a:xfrm>
            <a:off x="1054052" y="3236428"/>
            <a:ext cx="326221" cy="249573"/>
          </a:xfrm>
          <a:custGeom>
            <a:avLst/>
            <a:gdLst>
              <a:gd name="T0" fmla="*/ 146 w 148"/>
              <a:gd name="T1" fmla="*/ 15 h 113"/>
              <a:gd name="T2" fmla="*/ 133 w 148"/>
              <a:gd name="T3" fmla="*/ 2 h 113"/>
              <a:gd name="T4" fmla="*/ 126 w 148"/>
              <a:gd name="T5" fmla="*/ 0 h 113"/>
              <a:gd name="T6" fmla="*/ 120 w 148"/>
              <a:gd name="T7" fmla="*/ 2 h 113"/>
              <a:gd name="T8" fmla="*/ 57 w 148"/>
              <a:gd name="T9" fmla="*/ 65 h 113"/>
              <a:gd name="T10" fmla="*/ 29 w 148"/>
              <a:gd name="T11" fmla="*/ 37 h 113"/>
              <a:gd name="T12" fmla="*/ 22 w 148"/>
              <a:gd name="T13" fmla="*/ 34 h 113"/>
              <a:gd name="T14" fmla="*/ 16 w 148"/>
              <a:gd name="T15" fmla="*/ 37 h 113"/>
              <a:gd name="T16" fmla="*/ 3 w 148"/>
              <a:gd name="T17" fmla="*/ 50 h 113"/>
              <a:gd name="T18" fmla="*/ 0 w 148"/>
              <a:gd name="T19" fmla="*/ 56 h 113"/>
              <a:gd name="T20" fmla="*/ 3 w 148"/>
              <a:gd name="T21" fmla="*/ 63 h 113"/>
              <a:gd name="T22" fmla="*/ 38 w 148"/>
              <a:gd name="T23" fmla="*/ 97 h 113"/>
              <a:gd name="T24" fmla="*/ 51 w 148"/>
              <a:gd name="T25" fmla="*/ 110 h 113"/>
              <a:gd name="T26" fmla="*/ 57 w 148"/>
              <a:gd name="T27" fmla="*/ 113 h 113"/>
              <a:gd name="T28" fmla="*/ 64 w 148"/>
              <a:gd name="T29" fmla="*/ 110 h 113"/>
              <a:gd name="T30" fmla="*/ 77 w 148"/>
              <a:gd name="T31" fmla="*/ 97 h 113"/>
              <a:gd name="T32" fmla="*/ 146 w 148"/>
              <a:gd name="T33" fmla="*/ 28 h 113"/>
              <a:gd name="T34" fmla="*/ 148 w 148"/>
              <a:gd name="T35" fmla="*/ 22 h 113"/>
              <a:gd name="T36" fmla="*/ 146 w 148"/>
              <a:gd name="T37"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13">
                <a:moveTo>
                  <a:pt x="146" y="15"/>
                </a:moveTo>
                <a:cubicBezTo>
                  <a:pt x="133" y="2"/>
                  <a:pt x="133" y="2"/>
                  <a:pt x="133" y="2"/>
                </a:cubicBezTo>
                <a:cubicBezTo>
                  <a:pt x="131" y="1"/>
                  <a:pt x="129" y="0"/>
                  <a:pt x="126" y="0"/>
                </a:cubicBezTo>
                <a:cubicBezTo>
                  <a:pt x="124" y="0"/>
                  <a:pt x="121" y="1"/>
                  <a:pt x="120" y="2"/>
                </a:cubicBezTo>
                <a:cubicBezTo>
                  <a:pt x="57" y="65"/>
                  <a:pt x="57" y="65"/>
                  <a:pt x="57" y="65"/>
                </a:cubicBezTo>
                <a:cubicBezTo>
                  <a:pt x="29" y="37"/>
                  <a:pt x="29" y="37"/>
                  <a:pt x="29" y="37"/>
                </a:cubicBezTo>
                <a:cubicBezTo>
                  <a:pt x="27" y="35"/>
                  <a:pt x="25" y="34"/>
                  <a:pt x="22" y="34"/>
                </a:cubicBezTo>
                <a:cubicBezTo>
                  <a:pt x="20" y="34"/>
                  <a:pt x="18" y="35"/>
                  <a:pt x="16" y="37"/>
                </a:cubicBezTo>
                <a:cubicBezTo>
                  <a:pt x="3" y="50"/>
                  <a:pt x="3" y="50"/>
                  <a:pt x="3" y="50"/>
                </a:cubicBezTo>
                <a:cubicBezTo>
                  <a:pt x="1" y="52"/>
                  <a:pt x="0" y="54"/>
                  <a:pt x="0" y="56"/>
                </a:cubicBezTo>
                <a:cubicBezTo>
                  <a:pt x="0" y="59"/>
                  <a:pt x="1" y="61"/>
                  <a:pt x="3" y="63"/>
                </a:cubicBezTo>
                <a:cubicBezTo>
                  <a:pt x="38" y="97"/>
                  <a:pt x="38" y="97"/>
                  <a:pt x="38" y="97"/>
                </a:cubicBezTo>
                <a:cubicBezTo>
                  <a:pt x="51" y="110"/>
                  <a:pt x="51" y="110"/>
                  <a:pt x="51" y="110"/>
                </a:cubicBezTo>
                <a:cubicBezTo>
                  <a:pt x="52" y="112"/>
                  <a:pt x="54" y="113"/>
                  <a:pt x="57" y="113"/>
                </a:cubicBezTo>
                <a:cubicBezTo>
                  <a:pt x="60" y="113"/>
                  <a:pt x="62" y="112"/>
                  <a:pt x="64" y="110"/>
                </a:cubicBezTo>
                <a:cubicBezTo>
                  <a:pt x="77" y="97"/>
                  <a:pt x="77" y="97"/>
                  <a:pt x="77" y="97"/>
                </a:cubicBezTo>
                <a:cubicBezTo>
                  <a:pt x="146" y="28"/>
                  <a:pt x="146" y="28"/>
                  <a:pt x="146" y="28"/>
                </a:cubicBezTo>
                <a:cubicBezTo>
                  <a:pt x="147" y="27"/>
                  <a:pt x="148" y="24"/>
                  <a:pt x="148" y="22"/>
                </a:cubicBezTo>
                <a:cubicBezTo>
                  <a:pt x="148" y="19"/>
                  <a:pt x="147" y="17"/>
                  <a:pt x="146" y="15"/>
                </a:cubicBezTo>
                <a:close/>
              </a:path>
            </a:pathLst>
          </a:custGeom>
          <a:solidFill>
            <a:srgbClr val="00BFB3"/>
          </a:solidFill>
          <a:ln>
            <a:noFill/>
          </a:ln>
        </p:spPr>
        <p:txBody>
          <a:bodyPr vert="horz" wrap="square" lIns="91464" tIns="45732" rIns="91464" bIns="4573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1801" dirty="0"/>
          </a:p>
        </p:txBody>
      </p:sp>
      <p:sp>
        <p:nvSpPr>
          <p:cNvPr id="13" name="Freeform 22">
            <a:extLst>
              <a:ext uri="{FF2B5EF4-FFF2-40B4-BE49-F238E27FC236}">
                <a16:creationId xmlns:a16="http://schemas.microsoft.com/office/drawing/2014/main" id="{1954DEBE-506B-A543-7BDB-F04A30236932}"/>
              </a:ext>
              <a:ext uri="{C183D7F6-B498-43B3-948B-1728B52AA6E4}">
                <adec:decorative xmlns:adec="http://schemas.microsoft.com/office/drawing/2017/decorative" val="1"/>
              </a:ext>
            </a:extLst>
          </p:cNvPr>
          <p:cNvSpPr>
            <a:spLocks noChangeAspect="1"/>
          </p:cNvSpPr>
          <p:nvPr/>
        </p:nvSpPr>
        <p:spPr bwMode="auto">
          <a:xfrm>
            <a:off x="1053821" y="4729509"/>
            <a:ext cx="326221" cy="249573"/>
          </a:xfrm>
          <a:custGeom>
            <a:avLst/>
            <a:gdLst>
              <a:gd name="T0" fmla="*/ 146 w 148"/>
              <a:gd name="T1" fmla="*/ 15 h 113"/>
              <a:gd name="T2" fmla="*/ 133 w 148"/>
              <a:gd name="T3" fmla="*/ 2 h 113"/>
              <a:gd name="T4" fmla="*/ 126 w 148"/>
              <a:gd name="T5" fmla="*/ 0 h 113"/>
              <a:gd name="T6" fmla="*/ 120 w 148"/>
              <a:gd name="T7" fmla="*/ 2 h 113"/>
              <a:gd name="T8" fmla="*/ 57 w 148"/>
              <a:gd name="T9" fmla="*/ 65 h 113"/>
              <a:gd name="T10" fmla="*/ 29 w 148"/>
              <a:gd name="T11" fmla="*/ 37 h 113"/>
              <a:gd name="T12" fmla="*/ 22 w 148"/>
              <a:gd name="T13" fmla="*/ 34 h 113"/>
              <a:gd name="T14" fmla="*/ 16 w 148"/>
              <a:gd name="T15" fmla="*/ 37 h 113"/>
              <a:gd name="T16" fmla="*/ 3 w 148"/>
              <a:gd name="T17" fmla="*/ 50 h 113"/>
              <a:gd name="T18" fmla="*/ 0 w 148"/>
              <a:gd name="T19" fmla="*/ 56 h 113"/>
              <a:gd name="T20" fmla="*/ 3 w 148"/>
              <a:gd name="T21" fmla="*/ 63 h 113"/>
              <a:gd name="T22" fmla="*/ 38 w 148"/>
              <a:gd name="T23" fmla="*/ 97 h 113"/>
              <a:gd name="T24" fmla="*/ 51 w 148"/>
              <a:gd name="T25" fmla="*/ 110 h 113"/>
              <a:gd name="T26" fmla="*/ 57 w 148"/>
              <a:gd name="T27" fmla="*/ 113 h 113"/>
              <a:gd name="T28" fmla="*/ 64 w 148"/>
              <a:gd name="T29" fmla="*/ 110 h 113"/>
              <a:gd name="T30" fmla="*/ 77 w 148"/>
              <a:gd name="T31" fmla="*/ 97 h 113"/>
              <a:gd name="T32" fmla="*/ 146 w 148"/>
              <a:gd name="T33" fmla="*/ 28 h 113"/>
              <a:gd name="T34" fmla="*/ 148 w 148"/>
              <a:gd name="T35" fmla="*/ 22 h 113"/>
              <a:gd name="T36" fmla="*/ 146 w 148"/>
              <a:gd name="T37"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13">
                <a:moveTo>
                  <a:pt x="146" y="15"/>
                </a:moveTo>
                <a:cubicBezTo>
                  <a:pt x="133" y="2"/>
                  <a:pt x="133" y="2"/>
                  <a:pt x="133" y="2"/>
                </a:cubicBezTo>
                <a:cubicBezTo>
                  <a:pt x="131" y="1"/>
                  <a:pt x="129" y="0"/>
                  <a:pt x="126" y="0"/>
                </a:cubicBezTo>
                <a:cubicBezTo>
                  <a:pt x="124" y="0"/>
                  <a:pt x="121" y="1"/>
                  <a:pt x="120" y="2"/>
                </a:cubicBezTo>
                <a:cubicBezTo>
                  <a:pt x="57" y="65"/>
                  <a:pt x="57" y="65"/>
                  <a:pt x="57" y="65"/>
                </a:cubicBezTo>
                <a:cubicBezTo>
                  <a:pt x="29" y="37"/>
                  <a:pt x="29" y="37"/>
                  <a:pt x="29" y="37"/>
                </a:cubicBezTo>
                <a:cubicBezTo>
                  <a:pt x="27" y="35"/>
                  <a:pt x="25" y="34"/>
                  <a:pt x="22" y="34"/>
                </a:cubicBezTo>
                <a:cubicBezTo>
                  <a:pt x="20" y="34"/>
                  <a:pt x="18" y="35"/>
                  <a:pt x="16" y="37"/>
                </a:cubicBezTo>
                <a:cubicBezTo>
                  <a:pt x="3" y="50"/>
                  <a:pt x="3" y="50"/>
                  <a:pt x="3" y="50"/>
                </a:cubicBezTo>
                <a:cubicBezTo>
                  <a:pt x="1" y="52"/>
                  <a:pt x="0" y="54"/>
                  <a:pt x="0" y="56"/>
                </a:cubicBezTo>
                <a:cubicBezTo>
                  <a:pt x="0" y="59"/>
                  <a:pt x="1" y="61"/>
                  <a:pt x="3" y="63"/>
                </a:cubicBezTo>
                <a:cubicBezTo>
                  <a:pt x="38" y="97"/>
                  <a:pt x="38" y="97"/>
                  <a:pt x="38" y="97"/>
                </a:cubicBezTo>
                <a:cubicBezTo>
                  <a:pt x="51" y="110"/>
                  <a:pt x="51" y="110"/>
                  <a:pt x="51" y="110"/>
                </a:cubicBezTo>
                <a:cubicBezTo>
                  <a:pt x="52" y="112"/>
                  <a:pt x="54" y="113"/>
                  <a:pt x="57" y="113"/>
                </a:cubicBezTo>
                <a:cubicBezTo>
                  <a:pt x="60" y="113"/>
                  <a:pt x="62" y="112"/>
                  <a:pt x="64" y="110"/>
                </a:cubicBezTo>
                <a:cubicBezTo>
                  <a:pt x="77" y="97"/>
                  <a:pt x="77" y="97"/>
                  <a:pt x="77" y="97"/>
                </a:cubicBezTo>
                <a:cubicBezTo>
                  <a:pt x="146" y="28"/>
                  <a:pt x="146" y="28"/>
                  <a:pt x="146" y="28"/>
                </a:cubicBezTo>
                <a:cubicBezTo>
                  <a:pt x="147" y="27"/>
                  <a:pt x="148" y="24"/>
                  <a:pt x="148" y="22"/>
                </a:cubicBezTo>
                <a:cubicBezTo>
                  <a:pt x="148" y="19"/>
                  <a:pt x="147" y="17"/>
                  <a:pt x="146" y="15"/>
                </a:cubicBezTo>
                <a:close/>
              </a:path>
            </a:pathLst>
          </a:custGeom>
          <a:solidFill>
            <a:srgbClr val="00BFB3"/>
          </a:solidFill>
          <a:ln>
            <a:noFill/>
          </a:ln>
        </p:spPr>
        <p:txBody>
          <a:bodyPr vert="horz" wrap="square" lIns="91464" tIns="45732" rIns="91464" bIns="4573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1801"/>
          </a:p>
        </p:txBody>
      </p:sp>
      <p:sp>
        <p:nvSpPr>
          <p:cNvPr id="14" name="Freeform 23">
            <a:extLst>
              <a:ext uri="{FF2B5EF4-FFF2-40B4-BE49-F238E27FC236}">
                <a16:creationId xmlns:a16="http://schemas.microsoft.com/office/drawing/2014/main" id="{F796DC23-333E-F05C-0D94-134CB9828AB8}"/>
              </a:ext>
              <a:ext uri="{C183D7F6-B498-43B3-948B-1728B52AA6E4}">
                <adec:decorative xmlns:adec="http://schemas.microsoft.com/office/drawing/2017/decorative" val="1"/>
              </a:ext>
            </a:extLst>
          </p:cNvPr>
          <p:cNvSpPr>
            <a:spLocks noChangeAspect="1"/>
          </p:cNvSpPr>
          <p:nvPr/>
        </p:nvSpPr>
        <p:spPr bwMode="auto">
          <a:xfrm>
            <a:off x="1066521" y="5226366"/>
            <a:ext cx="326221" cy="249573"/>
          </a:xfrm>
          <a:custGeom>
            <a:avLst/>
            <a:gdLst>
              <a:gd name="T0" fmla="*/ 146 w 148"/>
              <a:gd name="T1" fmla="*/ 15 h 113"/>
              <a:gd name="T2" fmla="*/ 133 w 148"/>
              <a:gd name="T3" fmla="*/ 2 h 113"/>
              <a:gd name="T4" fmla="*/ 126 w 148"/>
              <a:gd name="T5" fmla="*/ 0 h 113"/>
              <a:gd name="T6" fmla="*/ 120 w 148"/>
              <a:gd name="T7" fmla="*/ 2 h 113"/>
              <a:gd name="T8" fmla="*/ 57 w 148"/>
              <a:gd name="T9" fmla="*/ 65 h 113"/>
              <a:gd name="T10" fmla="*/ 29 w 148"/>
              <a:gd name="T11" fmla="*/ 37 h 113"/>
              <a:gd name="T12" fmla="*/ 22 w 148"/>
              <a:gd name="T13" fmla="*/ 34 h 113"/>
              <a:gd name="T14" fmla="*/ 16 w 148"/>
              <a:gd name="T15" fmla="*/ 37 h 113"/>
              <a:gd name="T16" fmla="*/ 3 w 148"/>
              <a:gd name="T17" fmla="*/ 50 h 113"/>
              <a:gd name="T18" fmla="*/ 0 w 148"/>
              <a:gd name="T19" fmla="*/ 56 h 113"/>
              <a:gd name="T20" fmla="*/ 3 w 148"/>
              <a:gd name="T21" fmla="*/ 63 h 113"/>
              <a:gd name="T22" fmla="*/ 38 w 148"/>
              <a:gd name="T23" fmla="*/ 97 h 113"/>
              <a:gd name="T24" fmla="*/ 51 w 148"/>
              <a:gd name="T25" fmla="*/ 110 h 113"/>
              <a:gd name="T26" fmla="*/ 57 w 148"/>
              <a:gd name="T27" fmla="*/ 113 h 113"/>
              <a:gd name="T28" fmla="*/ 64 w 148"/>
              <a:gd name="T29" fmla="*/ 110 h 113"/>
              <a:gd name="T30" fmla="*/ 77 w 148"/>
              <a:gd name="T31" fmla="*/ 97 h 113"/>
              <a:gd name="T32" fmla="*/ 146 w 148"/>
              <a:gd name="T33" fmla="*/ 28 h 113"/>
              <a:gd name="T34" fmla="*/ 148 w 148"/>
              <a:gd name="T35" fmla="*/ 22 h 113"/>
              <a:gd name="T36" fmla="*/ 146 w 148"/>
              <a:gd name="T37"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13">
                <a:moveTo>
                  <a:pt x="146" y="15"/>
                </a:moveTo>
                <a:cubicBezTo>
                  <a:pt x="133" y="2"/>
                  <a:pt x="133" y="2"/>
                  <a:pt x="133" y="2"/>
                </a:cubicBezTo>
                <a:cubicBezTo>
                  <a:pt x="131" y="1"/>
                  <a:pt x="129" y="0"/>
                  <a:pt x="126" y="0"/>
                </a:cubicBezTo>
                <a:cubicBezTo>
                  <a:pt x="124" y="0"/>
                  <a:pt x="121" y="1"/>
                  <a:pt x="120" y="2"/>
                </a:cubicBezTo>
                <a:cubicBezTo>
                  <a:pt x="57" y="65"/>
                  <a:pt x="57" y="65"/>
                  <a:pt x="57" y="65"/>
                </a:cubicBezTo>
                <a:cubicBezTo>
                  <a:pt x="29" y="37"/>
                  <a:pt x="29" y="37"/>
                  <a:pt x="29" y="37"/>
                </a:cubicBezTo>
                <a:cubicBezTo>
                  <a:pt x="27" y="35"/>
                  <a:pt x="25" y="34"/>
                  <a:pt x="22" y="34"/>
                </a:cubicBezTo>
                <a:cubicBezTo>
                  <a:pt x="20" y="34"/>
                  <a:pt x="18" y="35"/>
                  <a:pt x="16" y="37"/>
                </a:cubicBezTo>
                <a:cubicBezTo>
                  <a:pt x="3" y="50"/>
                  <a:pt x="3" y="50"/>
                  <a:pt x="3" y="50"/>
                </a:cubicBezTo>
                <a:cubicBezTo>
                  <a:pt x="1" y="52"/>
                  <a:pt x="0" y="54"/>
                  <a:pt x="0" y="56"/>
                </a:cubicBezTo>
                <a:cubicBezTo>
                  <a:pt x="0" y="59"/>
                  <a:pt x="1" y="61"/>
                  <a:pt x="3" y="63"/>
                </a:cubicBezTo>
                <a:cubicBezTo>
                  <a:pt x="38" y="97"/>
                  <a:pt x="38" y="97"/>
                  <a:pt x="38" y="97"/>
                </a:cubicBezTo>
                <a:cubicBezTo>
                  <a:pt x="51" y="110"/>
                  <a:pt x="51" y="110"/>
                  <a:pt x="51" y="110"/>
                </a:cubicBezTo>
                <a:cubicBezTo>
                  <a:pt x="52" y="112"/>
                  <a:pt x="54" y="113"/>
                  <a:pt x="57" y="113"/>
                </a:cubicBezTo>
                <a:cubicBezTo>
                  <a:pt x="60" y="113"/>
                  <a:pt x="62" y="112"/>
                  <a:pt x="64" y="110"/>
                </a:cubicBezTo>
                <a:cubicBezTo>
                  <a:pt x="77" y="97"/>
                  <a:pt x="77" y="97"/>
                  <a:pt x="77" y="97"/>
                </a:cubicBezTo>
                <a:cubicBezTo>
                  <a:pt x="146" y="28"/>
                  <a:pt x="146" y="28"/>
                  <a:pt x="146" y="28"/>
                </a:cubicBezTo>
                <a:cubicBezTo>
                  <a:pt x="147" y="27"/>
                  <a:pt x="148" y="24"/>
                  <a:pt x="148" y="22"/>
                </a:cubicBezTo>
                <a:cubicBezTo>
                  <a:pt x="148" y="19"/>
                  <a:pt x="147" y="17"/>
                  <a:pt x="146" y="15"/>
                </a:cubicBezTo>
                <a:close/>
              </a:path>
            </a:pathLst>
          </a:custGeom>
          <a:solidFill>
            <a:srgbClr val="00BFB3"/>
          </a:solidFill>
          <a:ln>
            <a:noFill/>
          </a:ln>
        </p:spPr>
        <p:txBody>
          <a:bodyPr vert="horz" wrap="square" lIns="91464" tIns="45732" rIns="91464" bIns="4573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1801"/>
          </a:p>
        </p:txBody>
      </p:sp>
    </p:spTree>
    <p:extLst>
      <p:ext uri="{BB962C8B-B14F-4D97-AF65-F5344CB8AC3E}">
        <p14:creationId xmlns:p14="http://schemas.microsoft.com/office/powerpoint/2010/main" val="152683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1000"/>
                                        <p:tgtEl>
                                          <p:spTgt spid="1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10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000"/>
                                        <p:tgtEl>
                                          <p:spTgt spid="1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EB58C9-42AC-52F6-EE8D-D5198227020E}"/>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HSA withdrawals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pSp>
        <p:nvGrpSpPr>
          <p:cNvPr id="6" name="Group 5" descr="Tax Implications of HSA Withdrawals (U.S. Specific)&#10;Top Section: Withdrawals for qualified medical expenses are tax-free in the U.S.&#10;Bottom Left Section: Non-qualified medical expenses before age 65 incur ordinary income tax plus a 20% penalty in the U.S.&#10;Bottom Right Section: Non-qualified medical expenses after age 65 are subject to ordinary income tax only in the U.S.">
            <a:extLst>
              <a:ext uri="{FF2B5EF4-FFF2-40B4-BE49-F238E27FC236}">
                <a16:creationId xmlns:a16="http://schemas.microsoft.com/office/drawing/2014/main" id="{5462A545-FA4A-DCEB-EE2D-7FED5C9BE2E1}"/>
              </a:ext>
            </a:extLst>
          </p:cNvPr>
          <p:cNvGrpSpPr/>
          <p:nvPr/>
        </p:nvGrpSpPr>
        <p:grpSpPr>
          <a:xfrm>
            <a:off x="274320" y="1600197"/>
            <a:ext cx="8595041" cy="1781168"/>
            <a:chOff x="274320" y="1212575"/>
            <a:chExt cx="8595041" cy="1781168"/>
          </a:xfrm>
        </p:grpSpPr>
        <p:sp>
          <p:nvSpPr>
            <p:cNvPr id="7" name="Text Box 8">
              <a:extLst>
                <a:ext uri="{FF2B5EF4-FFF2-40B4-BE49-F238E27FC236}">
                  <a16:creationId xmlns:a16="http://schemas.microsoft.com/office/drawing/2014/main" id="{D2894C4F-109F-B948-C747-373D6B9DCEE2}"/>
                </a:ext>
              </a:extLst>
            </p:cNvPr>
            <p:cNvSpPr txBox="1">
              <a:spLocks noChangeArrowheads="1"/>
            </p:cNvSpPr>
            <p:nvPr/>
          </p:nvSpPr>
          <p:spPr bwMode="gray">
            <a:xfrm>
              <a:off x="274320" y="1212575"/>
              <a:ext cx="8595041" cy="761573"/>
            </a:xfrm>
            <a:prstGeom prst="rect">
              <a:avLst/>
            </a:prstGeom>
            <a:solidFill>
              <a:srgbClr val="00847D"/>
            </a:solidFill>
            <a:ln w="12700" cap="sq">
              <a:noFill/>
              <a:miter lim="800000"/>
              <a:headEnd type="none" w="sm" len="sm"/>
              <a:tailEnd type="none" w="sm" len="sm"/>
            </a:ln>
            <a:effectLst/>
          </p:spPr>
          <p:txBody>
            <a:bodyPr lIns="0" tIns="0" rIns="0" bIns="0" anchor="ctr" anchorCtr="0"/>
            <a:lstStyle>
              <a:defPPr>
                <a:defRPr lang="en-US"/>
              </a:defPPr>
              <a:lvl1pPr algn="l" rtl="0" fontAlgn="base">
                <a:spcBef>
                  <a:spcPct val="0"/>
                </a:spcBef>
                <a:spcAft>
                  <a:spcPct val="0"/>
                </a:spcAft>
                <a:defRPr sz="2000" i="1" kern="1200">
                  <a:solidFill>
                    <a:schemeClr val="tx1"/>
                  </a:solidFill>
                  <a:latin typeface="Arial" pitchFamily="34" charset="0"/>
                  <a:ea typeface="Geneva" pitchFamily="121" charset="-128"/>
                  <a:cs typeface="+mn-cs"/>
                </a:defRPr>
              </a:lvl1pPr>
              <a:lvl2pPr marL="457200" algn="l" rtl="0" fontAlgn="base">
                <a:spcBef>
                  <a:spcPct val="0"/>
                </a:spcBef>
                <a:spcAft>
                  <a:spcPct val="0"/>
                </a:spcAft>
                <a:defRPr sz="2000" i="1" kern="1200">
                  <a:solidFill>
                    <a:schemeClr val="tx1"/>
                  </a:solidFill>
                  <a:latin typeface="Arial" pitchFamily="34" charset="0"/>
                  <a:ea typeface="Geneva" pitchFamily="121" charset="-128"/>
                  <a:cs typeface="+mn-cs"/>
                </a:defRPr>
              </a:lvl2pPr>
              <a:lvl3pPr marL="914400" algn="l" rtl="0" fontAlgn="base">
                <a:spcBef>
                  <a:spcPct val="0"/>
                </a:spcBef>
                <a:spcAft>
                  <a:spcPct val="0"/>
                </a:spcAft>
                <a:defRPr sz="2000" i="1" kern="1200">
                  <a:solidFill>
                    <a:schemeClr val="tx1"/>
                  </a:solidFill>
                  <a:latin typeface="Arial" pitchFamily="34" charset="0"/>
                  <a:ea typeface="Geneva" pitchFamily="121" charset="-128"/>
                  <a:cs typeface="+mn-cs"/>
                </a:defRPr>
              </a:lvl3pPr>
              <a:lvl4pPr marL="1371600" algn="l" rtl="0" fontAlgn="base">
                <a:spcBef>
                  <a:spcPct val="0"/>
                </a:spcBef>
                <a:spcAft>
                  <a:spcPct val="0"/>
                </a:spcAft>
                <a:defRPr sz="2000" i="1" kern="1200">
                  <a:solidFill>
                    <a:schemeClr val="tx1"/>
                  </a:solidFill>
                  <a:latin typeface="Arial" pitchFamily="34" charset="0"/>
                  <a:ea typeface="Geneva" pitchFamily="121" charset="-128"/>
                  <a:cs typeface="+mn-cs"/>
                </a:defRPr>
              </a:lvl4pPr>
              <a:lvl5pPr marL="1828800" algn="l" rtl="0" fontAlgn="base">
                <a:spcBef>
                  <a:spcPct val="0"/>
                </a:spcBef>
                <a:spcAft>
                  <a:spcPct val="0"/>
                </a:spcAft>
                <a:defRPr sz="2000" i="1" kern="1200">
                  <a:solidFill>
                    <a:schemeClr val="tx1"/>
                  </a:solidFill>
                  <a:latin typeface="Arial" pitchFamily="34" charset="0"/>
                  <a:ea typeface="Geneva" pitchFamily="121" charset="-128"/>
                  <a:cs typeface="+mn-cs"/>
                </a:defRPr>
              </a:lvl5pPr>
              <a:lvl6pPr marL="2286000" algn="l" defTabSz="914400" rtl="0" eaLnBrk="1" latinLnBrk="0" hangingPunct="1">
                <a:defRPr sz="2000" i="1" kern="1200">
                  <a:solidFill>
                    <a:schemeClr val="tx1"/>
                  </a:solidFill>
                  <a:latin typeface="Arial" pitchFamily="34" charset="0"/>
                  <a:ea typeface="Geneva" pitchFamily="121" charset="-128"/>
                  <a:cs typeface="+mn-cs"/>
                </a:defRPr>
              </a:lvl6pPr>
              <a:lvl7pPr marL="2743200" algn="l" defTabSz="914400" rtl="0" eaLnBrk="1" latinLnBrk="0" hangingPunct="1">
                <a:defRPr sz="2000" i="1" kern="1200">
                  <a:solidFill>
                    <a:schemeClr val="tx1"/>
                  </a:solidFill>
                  <a:latin typeface="Arial" pitchFamily="34" charset="0"/>
                  <a:ea typeface="Geneva" pitchFamily="121" charset="-128"/>
                  <a:cs typeface="+mn-cs"/>
                </a:defRPr>
              </a:lvl7pPr>
              <a:lvl8pPr marL="3200400" algn="l" defTabSz="914400" rtl="0" eaLnBrk="1" latinLnBrk="0" hangingPunct="1">
                <a:defRPr sz="2000" i="1" kern="1200">
                  <a:solidFill>
                    <a:schemeClr val="tx1"/>
                  </a:solidFill>
                  <a:latin typeface="Arial" pitchFamily="34" charset="0"/>
                  <a:ea typeface="Geneva" pitchFamily="121" charset="-128"/>
                  <a:cs typeface="+mn-cs"/>
                </a:defRPr>
              </a:lvl8pPr>
              <a:lvl9pPr marL="3657600" algn="l" defTabSz="914400" rtl="0" eaLnBrk="1" latinLnBrk="0" hangingPunct="1">
                <a:defRPr sz="2000" i="1" kern="1200">
                  <a:solidFill>
                    <a:schemeClr val="tx1"/>
                  </a:solidFill>
                  <a:latin typeface="Arial" pitchFamily="34" charset="0"/>
                  <a:ea typeface="Geneva" pitchFamily="121" charset="-128"/>
                  <a:cs typeface="+mn-cs"/>
                </a:defRPr>
              </a:lvl9pPr>
            </a:lstStyle>
            <a:p>
              <a:pPr algn="ctr" defTabSz="820642" eaLnBrk="0" fontAlgn="auto" hangingPunct="0">
                <a:spcBef>
                  <a:spcPts val="0"/>
                </a:spcBef>
                <a:spcAft>
                  <a:spcPts val="0"/>
                </a:spcAft>
                <a:defRPr/>
              </a:pPr>
              <a:r>
                <a:rPr lang="en-US" altLang="en-US" sz="1800" i="0" kern="0" dirty="0">
                  <a:solidFill>
                    <a:srgbClr val="FFFFFF"/>
                  </a:solidFill>
                  <a:latin typeface="Arial"/>
                  <a:ea typeface="MS PGothic" charset="0"/>
                  <a:cs typeface="MS PGothic" charset="0"/>
                </a:rPr>
                <a:t>HSA Withdrawals for Qualified Medical Expenses</a:t>
              </a:r>
              <a:br>
                <a:rPr lang="en-US" altLang="en-US" sz="1800" b="1" i="0" kern="0" dirty="0">
                  <a:solidFill>
                    <a:srgbClr val="FFFFFF"/>
                  </a:solidFill>
                  <a:latin typeface="Arial"/>
                  <a:ea typeface="MS PGothic" charset="0"/>
                  <a:cs typeface="MS PGothic" charset="0"/>
                </a:rPr>
              </a:br>
              <a:r>
                <a:rPr lang="en-US" altLang="en-US" sz="1800" b="1" i="0" kern="0" dirty="0">
                  <a:solidFill>
                    <a:srgbClr val="FFFFFF"/>
                  </a:solidFill>
                  <a:latin typeface="Arial"/>
                  <a:ea typeface="MS PGothic" charset="0"/>
                  <a:cs typeface="MS PGothic" charset="0"/>
                </a:rPr>
                <a:t>TAX FREE</a:t>
              </a:r>
              <a:endParaRPr lang="en-US" altLang="en-US" sz="1800" b="1" i="0" kern="0" dirty="0">
                <a:solidFill>
                  <a:srgbClr val="CC0066"/>
                </a:solidFill>
                <a:latin typeface="Arial"/>
                <a:ea typeface="MS PGothic" charset="0"/>
                <a:cs typeface="MS PGothic" charset="0"/>
              </a:endParaRPr>
            </a:p>
          </p:txBody>
        </p:sp>
        <p:sp>
          <p:nvSpPr>
            <p:cNvPr id="8" name="Text Box 8">
              <a:extLst>
                <a:ext uri="{FF2B5EF4-FFF2-40B4-BE49-F238E27FC236}">
                  <a16:creationId xmlns:a16="http://schemas.microsoft.com/office/drawing/2014/main" id="{B294AC16-CEA5-35E9-874D-903ABC7E7787}"/>
                </a:ext>
              </a:extLst>
            </p:cNvPr>
            <p:cNvSpPr txBox="1">
              <a:spLocks noChangeArrowheads="1"/>
            </p:cNvSpPr>
            <p:nvPr/>
          </p:nvSpPr>
          <p:spPr bwMode="gray">
            <a:xfrm>
              <a:off x="4132966" y="1974149"/>
              <a:ext cx="877748" cy="1019594"/>
            </a:xfrm>
            <a:prstGeom prst="rect">
              <a:avLst/>
            </a:prstGeom>
            <a:solidFill>
              <a:srgbClr val="3769FF"/>
            </a:solidFill>
            <a:ln w="12700" cap="sq">
              <a:noFill/>
              <a:miter lim="800000"/>
              <a:headEnd type="none" w="sm" len="sm"/>
              <a:tailEnd type="none" w="sm" len="sm"/>
            </a:ln>
            <a:effectLst/>
          </p:spPr>
          <p:txBody>
            <a:bodyPr lIns="0" tIns="0" rIns="0" bIns="0" anchor="ctr" anchorCtr="0"/>
            <a:lstStyle>
              <a:defPPr>
                <a:defRPr lang="en-US"/>
              </a:defPPr>
              <a:lvl1pPr algn="l" rtl="0" fontAlgn="base">
                <a:spcBef>
                  <a:spcPct val="0"/>
                </a:spcBef>
                <a:spcAft>
                  <a:spcPct val="0"/>
                </a:spcAft>
                <a:defRPr sz="2000" i="1" kern="1200">
                  <a:solidFill>
                    <a:schemeClr val="tx1"/>
                  </a:solidFill>
                  <a:latin typeface="Arial" pitchFamily="34" charset="0"/>
                  <a:ea typeface="Geneva" pitchFamily="121" charset="-128"/>
                  <a:cs typeface="+mn-cs"/>
                </a:defRPr>
              </a:lvl1pPr>
              <a:lvl2pPr marL="457200" algn="l" rtl="0" fontAlgn="base">
                <a:spcBef>
                  <a:spcPct val="0"/>
                </a:spcBef>
                <a:spcAft>
                  <a:spcPct val="0"/>
                </a:spcAft>
                <a:defRPr sz="2000" i="1" kern="1200">
                  <a:solidFill>
                    <a:schemeClr val="tx1"/>
                  </a:solidFill>
                  <a:latin typeface="Arial" pitchFamily="34" charset="0"/>
                  <a:ea typeface="Geneva" pitchFamily="121" charset="-128"/>
                  <a:cs typeface="+mn-cs"/>
                </a:defRPr>
              </a:lvl2pPr>
              <a:lvl3pPr marL="914400" algn="l" rtl="0" fontAlgn="base">
                <a:spcBef>
                  <a:spcPct val="0"/>
                </a:spcBef>
                <a:spcAft>
                  <a:spcPct val="0"/>
                </a:spcAft>
                <a:defRPr sz="2000" i="1" kern="1200">
                  <a:solidFill>
                    <a:schemeClr val="tx1"/>
                  </a:solidFill>
                  <a:latin typeface="Arial" pitchFamily="34" charset="0"/>
                  <a:ea typeface="Geneva" pitchFamily="121" charset="-128"/>
                  <a:cs typeface="+mn-cs"/>
                </a:defRPr>
              </a:lvl3pPr>
              <a:lvl4pPr marL="1371600" algn="l" rtl="0" fontAlgn="base">
                <a:spcBef>
                  <a:spcPct val="0"/>
                </a:spcBef>
                <a:spcAft>
                  <a:spcPct val="0"/>
                </a:spcAft>
                <a:defRPr sz="2000" i="1" kern="1200">
                  <a:solidFill>
                    <a:schemeClr val="tx1"/>
                  </a:solidFill>
                  <a:latin typeface="Arial" pitchFamily="34" charset="0"/>
                  <a:ea typeface="Geneva" pitchFamily="121" charset="-128"/>
                  <a:cs typeface="+mn-cs"/>
                </a:defRPr>
              </a:lvl4pPr>
              <a:lvl5pPr marL="1828800" algn="l" rtl="0" fontAlgn="base">
                <a:spcBef>
                  <a:spcPct val="0"/>
                </a:spcBef>
                <a:spcAft>
                  <a:spcPct val="0"/>
                </a:spcAft>
                <a:defRPr sz="2000" i="1" kern="1200">
                  <a:solidFill>
                    <a:schemeClr val="tx1"/>
                  </a:solidFill>
                  <a:latin typeface="Arial" pitchFamily="34" charset="0"/>
                  <a:ea typeface="Geneva" pitchFamily="121" charset="-128"/>
                  <a:cs typeface="+mn-cs"/>
                </a:defRPr>
              </a:lvl5pPr>
              <a:lvl6pPr marL="2286000" algn="l" defTabSz="914400" rtl="0" eaLnBrk="1" latinLnBrk="0" hangingPunct="1">
                <a:defRPr sz="2000" i="1" kern="1200">
                  <a:solidFill>
                    <a:schemeClr val="tx1"/>
                  </a:solidFill>
                  <a:latin typeface="Arial" pitchFamily="34" charset="0"/>
                  <a:ea typeface="Geneva" pitchFamily="121" charset="-128"/>
                  <a:cs typeface="+mn-cs"/>
                </a:defRPr>
              </a:lvl6pPr>
              <a:lvl7pPr marL="2743200" algn="l" defTabSz="914400" rtl="0" eaLnBrk="1" latinLnBrk="0" hangingPunct="1">
                <a:defRPr sz="2000" i="1" kern="1200">
                  <a:solidFill>
                    <a:schemeClr val="tx1"/>
                  </a:solidFill>
                  <a:latin typeface="Arial" pitchFamily="34" charset="0"/>
                  <a:ea typeface="Geneva" pitchFamily="121" charset="-128"/>
                  <a:cs typeface="+mn-cs"/>
                </a:defRPr>
              </a:lvl7pPr>
              <a:lvl8pPr marL="3200400" algn="l" defTabSz="914400" rtl="0" eaLnBrk="1" latinLnBrk="0" hangingPunct="1">
                <a:defRPr sz="2000" i="1" kern="1200">
                  <a:solidFill>
                    <a:schemeClr val="tx1"/>
                  </a:solidFill>
                  <a:latin typeface="Arial" pitchFamily="34" charset="0"/>
                  <a:ea typeface="Geneva" pitchFamily="121" charset="-128"/>
                  <a:cs typeface="+mn-cs"/>
                </a:defRPr>
              </a:lvl8pPr>
              <a:lvl9pPr marL="3657600" algn="l" defTabSz="914400" rtl="0" eaLnBrk="1" latinLnBrk="0" hangingPunct="1">
                <a:defRPr sz="2000" i="1" kern="1200">
                  <a:solidFill>
                    <a:schemeClr val="tx1"/>
                  </a:solidFill>
                  <a:latin typeface="Arial" pitchFamily="34" charset="0"/>
                  <a:ea typeface="Geneva" pitchFamily="121" charset="-128"/>
                  <a:cs typeface="+mn-cs"/>
                </a:defRPr>
              </a:lvl9pPr>
            </a:lstStyle>
            <a:p>
              <a:pPr algn="ctr" defTabSz="820642" eaLnBrk="0" fontAlgn="auto" hangingPunct="0">
                <a:spcBef>
                  <a:spcPts val="0"/>
                </a:spcBef>
                <a:spcAft>
                  <a:spcPts val="0"/>
                </a:spcAft>
                <a:defRPr/>
              </a:pPr>
              <a:r>
                <a:rPr lang="en-US" altLang="en-US" sz="4000" b="1" i="0" kern="0">
                  <a:solidFill>
                    <a:srgbClr val="FFFFFF"/>
                  </a:solidFill>
                  <a:latin typeface="Arial"/>
                  <a:ea typeface="MS PGothic" charset="0"/>
                  <a:cs typeface="MS PGothic" charset="0"/>
                </a:rPr>
                <a:t>65</a:t>
              </a:r>
              <a:endParaRPr lang="en-US" altLang="en-US" sz="4000" b="1" i="0" kern="0">
                <a:solidFill>
                  <a:srgbClr val="CC0066"/>
                </a:solidFill>
                <a:latin typeface="Arial"/>
                <a:ea typeface="MS PGothic" charset="0"/>
                <a:cs typeface="MS PGothic" charset="0"/>
              </a:endParaRPr>
            </a:p>
          </p:txBody>
        </p:sp>
        <p:sp>
          <p:nvSpPr>
            <p:cNvPr id="9" name="Text Box 8">
              <a:extLst>
                <a:ext uri="{FF2B5EF4-FFF2-40B4-BE49-F238E27FC236}">
                  <a16:creationId xmlns:a16="http://schemas.microsoft.com/office/drawing/2014/main" id="{EDA5A5B7-CA61-9CB2-F436-436902EC648C}"/>
                </a:ext>
              </a:extLst>
            </p:cNvPr>
            <p:cNvSpPr txBox="1">
              <a:spLocks noChangeArrowheads="1"/>
            </p:cNvSpPr>
            <p:nvPr/>
          </p:nvSpPr>
          <p:spPr bwMode="gray">
            <a:xfrm>
              <a:off x="274320" y="1974148"/>
              <a:ext cx="3858646" cy="1019595"/>
            </a:xfrm>
            <a:prstGeom prst="rect">
              <a:avLst/>
            </a:prstGeom>
            <a:solidFill>
              <a:srgbClr val="72DBD5"/>
            </a:solidFill>
            <a:ln w="12700" cap="sq">
              <a:noFill/>
              <a:miter lim="800000"/>
              <a:headEnd type="none" w="sm" len="sm"/>
              <a:tailEnd type="none" w="sm" len="sm"/>
            </a:ln>
            <a:effectLst/>
          </p:spPr>
          <p:txBody>
            <a:bodyPr lIns="0" tIns="0" rIns="0" bIns="0" anchor="ctr" anchorCtr="0"/>
            <a:lstStyle>
              <a:defPPr>
                <a:defRPr lang="en-US"/>
              </a:defPPr>
              <a:lvl1pPr algn="l" rtl="0" fontAlgn="base">
                <a:spcBef>
                  <a:spcPct val="0"/>
                </a:spcBef>
                <a:spcAft>
                  <a:spcPct val="0"/>
                </a:spcAft>
                <a:defRPr sz="2000" i="1" kern="1200">
                  <a:solidFill>
                    <a:schemeClr val="tx1"/>
                  </a:solidFill>
                  <a:latin typeface="Arial" pitchFamily="34" charset="0"/>
                  <a:ea typeface="Geneva" pitchFamily="121" charset="-128"/>
                  <a:cs typeface="+mn-cs"/>
                </a:defRPr>
              </a:lvl1pPr>
              <a:lvl2pPr marL="457200" algn="l" rtl="0" fontAlgn="base">
                <a:spcBef>
                  <a:spcPct val="0"/>
                </a:spcBef>
                <a:spcAft>
                  <a:spcPct val="0"/>
                </a:spcAft>
                <a:defRPr sz="2000" i="1" kern="1200">
                  <a:solidFill>
                    <a:schemeClr val="tx1"/>
                  </a:solidFill>
                  <a:latin typeface="Arial" pitchFamily="34" charset="0"/>
                  <a:ea typeface="Geneva" pitchFamily="121" charset="-128"/>
                  <a:cs typeface="+mn-cs"/>
                </a:defRPr>
              </a:lvl2pPr>
              <a:lvl3pPr marL="914400" algn="l" rtl="0" fontAlgn="base">
                <a:spcBef>
                  <a:spcPct val="0"/>
                </a:spcBef>
                <a:spcAft>
                  <a:spcPct val="0"/>
                </a:spcAft>
                <a:defRPr sz="2000" i="1" kern="1200">
                  <a:solidFill>
                    <a:schemeClr val="tx1"/>
                  </a:solidFill>
                  <a:latin typeface="Arial" pitchFamily="34" charset="0"/>
                  <a:ea typeface="Geneva" pitchFamily="121" charset="-128"/>
                  <a:cs typeface="+mn-cs"/>
                </a:defRPr>
              </a:lvl3pPr>
              <a:lvl4pPr marL="1371600" algn="l" rtl="0" fontAlgn="base">
                <a:spcBef>
                  <a:spcPct val="0"/>
                </a:spcBef>
                <a:spcAft>
                  <a:spcPct val="0"/>
                </a:spcAft>
                <a:defRPr sz="2000" i="1" kern="1200">
                  <a:solidFill>
                    <a:schemeClr val="tx1"/>
                  </a:solidFill>
                  <a:latin typeface="Arial" pitchFamily="34" charset="0"/>
                  <a:ea typeface="Geneva" pitchFamily="121" charset="-128"/>
                  <a:cs typeface="+mn-cs"/>
                </a:defRPr>
              </a:lvl4pPr>
              <a:lvl5pPr marL="1828800" algn="l" rtl="0" fontAlgn="base">
                <a:spcBef>
                  <a:spcPct val="0"/>
                </a:spcBef>
                <a:spcAft>
                  <a:spcPct val="0"/>
                </a:spcAft>
                <a:defRPr sz="2000" i="1" kern="1200">
                  <a:solidFill>
                    <a:schemeClr val="tx1"/>
                  </a:solidFill>
                  <a:latin typeface="Arial" pitchFamily="34" charset="0"/>
                  <a:ea typeface="Geneva" pitchFamily="121" charset="-128"/>
                  <a:cs typeface="+mn-cs"/>
                </a:defRPr>
              </a:lvl5pPr>
              <a:lvl6pPr marL="2286000" algn="l" defTabSz="914400" rtl="0" eaLnBrk="1" latinLnBrk="0" hangingPunct="1">
                <a:defRPr sz="2000" i="1" kern="1200">
                  <a:solidFill>
                    <a:schemeClr val="tx1"/>
                  </a:solidFill>
                  <a:latin typeface="Arial" pitchFamily="34" charset="0"/>
                  <a:ea typeface="Geneva" pitchFamily="121" charset="-128"/>
                  <a:cs typeface="+mn-cs"/>
                </a:defRPr>
              </a:lvl6pPr>
              <a:lvl7pPr marL="2743200" algn="l" defTabSz="914400" rtl="0" eaLnBrk="1" latinLnBrk="0" hangingPunct="1">
                <a:defRPr sz="2000" i="1" kern="1200">
                  <a:solidFill>
                    <a:schemeClr val="tx1"/>
                  </a:solidFill>
                  <a:latin typeface="Arial" pitchFamily="34" charset="0"/>
                  <a:ea typeface="Geneva" pitchFamily="121" charset="-128"/>
                  <a:cs typeface="+mn-cs"/>
                </a:defRPr>
              </a:lvl7pPr>
              <a:lvl8pPr marL="3200400" algn="l" defTabSz="914400" rtl="0" eaLnBrk="1" latinLnBrk="0" hangingPunct="1">
                <a:defRPr sz="2000" i="1" kern="1200">
                  <a:solidFill>
                    <a:schemeClr val="tx1"/>
                  </a:solidFill>
                  <a:latin typeface="Arial" pitchFamily="34" charset="0"/>
                  <a:ea typeface="Geneva" pitchFamily="121" charset="-128"/>
                  <a:cs typeface="+mn-cs"/>
                </a:defRPr>
              </a:lvl8pPr>
              <a:lvl9pPr marL="3657600" algn="l" defTabSz="914400" rtl="0" eaLnBrk="1" latinLnBrk="0" hangingPunct="1">
                <a:defRPr sz="2000" i="1" kern="1200">
                  <a:solidFill>
                    <a:schemeClr val="tx1"/>
                  </a:solidFill>
                  <a:latin typeface="Arial" pitchFamily="34" charset="0"/>
                  <a:ea typeface="Geneva" pitchFamily="121" charset="-128"/>
                  <a:cs typeface="+mn-cs"/>
                </a:defRPr>
              </a:lvl9pPr>
            </a:lstStyle>
            <a:p>
              <a:pPr algn="ctr" defTabSz="820642" eaLnBrk="0" fontAlgn="auto" hangingPunct="0">
                <a:spcBef>
                  <a:spcPts val="0"/>
                </a:spcBef>
                <a:spcAft>
                  <a:spcPts val="0"/>
                </a:spcAft>
                <a:defRPr/>
              </a:pPr>
              <a:r>
                <a:rPr lang="en-US" altLang="en-US" sz="1800" i="0" kern="0" dirty="0">
                  <a:latin typeface="Arial"/>
                  <a:ea typeface="MS PGothic" charset="0"/>
                  <a:cs typeface="MS PGothic" charset="0"/>
                </a:rPr>
                <a:t>HSA Withdrawals: Non-Qualified Medical Expenses</a:t>
              </a:r>
              <a:br>
                <a:rPr lang="en-US" altLang="en-US" sz="1800" i="0" kern="0" dirty="0">
                  <a:latin typeface="Arial"/>
                  <a:ea typeface="MS PGothic" charset="0"/>
                  <a:cs typeface="MS PGothic" charset="0"/>
                </a:rPr>
              </a:br>
              <a:r>
                <a:rPr lang="en-US" altLang="en-US" sz="1800" b="1" i="0" kern="0" dirty="0">
                  <a:latin typeface="Arial"/>
                  <a:ea typeface="MS PGothic" charset="0"/>
                  <a:cs typeface="MS PGothic" charset="0"/>
                </a:rPr>
                <a:t>ORDINARY TAX + 20% Penalty</a:t>
              </a:r>
              <a:endParaRPr lang="en-US" altLang="en-US" sz="1800" i="0" kern="0" dirty="0">
                <a:latin typeface="Arial"/>
                <a:ea typeface="MS PGothic" charset="0"/>
                <a:cs typeface="MS PGothic" charset="0"/>
              </a:endParaRPr>
            </a:p>
          </p:txBody>
        </p:sp>
        <p:sp>
          <p:nvSpPr>
            <p:cNvPr id="10" name="Text Box 8">
              <a:extLst>
                <a:ext uri="{FF2B5EF4-FFF2-40B4-BE49-F238E27FC236}">
                  <a16:creationId xmlns:a16="http://schemas.microsoft.com/office/drawing/2014/main" id="{322139BA-83B3-9E61-0F8E-8F2F43FA0560}"/>
                </a:ext>
              </a:extLst>
            </p:cNvPr>
            <p:cNvSpPr txBox="1">
              <a:spLocks noChangeArrowheads="1"/>
            </p:cNvSpPr>
            <p:nvPr/>
          </p:nvSpPr>
          <p:spPr bwMode="gray">
            <a:xfrm>
              <a:off x="5010714" y="1965730"/>
              <a:ext cx="3858646" cy="1019595"/>
            </a:xfrm>
            <a:prstGeom prst="rect">
              <a:avLst/>
            </a:prstGeom>
            <a:solidFill>
              <a:srgbClr val="72DBD5"/>
            </a:solidFill>
            <a:ln w="12700" cap="sq">
              <a:noFill/>
              <a:miter lim="800000"/>
              <a:headEnd type="none" w="sm" len="sm"/>
              <a:tailEnd type="none" w="sm" len="sm"/>
            </a:ln>
            <a:effectLst/>
          </p:spPr>
          <p:txBody>
            <a:bodyPr lIns="0" tIns="0" rIns="0" bIns="0" anchor="ctr" anchorCtr="0"/>
            <a:lstStyle>
              <a:defPPr>
                <a:defRPr lang="en-US"/>
              </a:defPPr>
              <a:lvl1pPr algn="l" rtl="0" fontAlgn="base">
                <a:spcBef>
                  <a:spcPct val="0"/>
                </a:spcBef>
                <a:spcAft>
                  <a:spcPct val="0"/>
                </a:spcAft>
                <a:defRPr sz="2000" i="1" kern="1200">
                  <a:solidFill>
                    <a:schemeClr val="tx1"/>
                  </a:solidFill>
                  <a:latin typeface="Arial" pitchFamily="34" charset="0"/>
                  <a:ea typeface="Geneva" pitchFamily="121" charset="-128"/>
                  <a:cs typeface="+mn-cs"/>
                </a:defRPr>
              </a:lvl1pPr>
              <a:lvl2pPr marL="457200" algn="l" rtl="0" fontAlgn="base">
                <a:spcBef>
                  <a:spcPct val="0"/>
                </a:spcBef>
                <a:spcAft>
                  <a:spcPct val="0"/>
                </a:spcAft>
                <a:defRPr sz="2000" i="1" kern="1200">
                  <a:solidFill>
                    <a:schemeClr val="tx1"/>
                  </a:solidFill>
                  <a:latin typeface="Arial" pitchFamily="34" charset="0"/>
                  <a:ea typeface="Geneva" pitchFamily="121" charset="-128"/>
                  <a:cs typeface="+mn-cs"/>
                </a:defRPr>
              </a:lvl2pPr>
              <a:lvl3pPr marL="914400" algn="l" rtl="0" fontAlgn="base">
                <a:spcBef>
                  <a:spcPct val="0"/>
                </a:spcBef>
                <a:spcAft>
                  <a:spcPct val="0"/>
                </a:spcAft>
                <a:defRPr sz="2000" i="1" kern="1200">
                  <a:solidFill>
                    <a:schemeClr val="tx1"/>
                  </a:solidFill>
                  <a:latin typeface="Arial" pitchFamily="34" charset="0"/>
                  <a:ea typeface="Geneva" pitchFamily="121" charset="-128"/>
                  <a:cs typeface="+mn-cs"/>
                </a:defRPr>
              </a:lvl3pPr>
              <a:lvl4pPr marL="1371600" algn="l" rtl="0" fontAlgn="base">
                <a:spcBef>
                  <a:spcPct val="0"/>
                </a:spcBef>
                <a:spcAft>
                  <a:spcPct val="0"/>
                </a:spcAft>
                <a:defRPr sz="2000" i="1" kern="1200">
                  <a:solidFill>
                    <a:schemeClr val="tx1"/>
                  </a:solidFill>
                  <a:latin typeface="Arial" pitchFamily="34" charset="0"/>
                  <a:ea typeface="Geneva" pitchFamily="121" charset="-128"/>
                  <a:cs typeface="+mn-cs"/>
                </a:defRPr>
              </a:lvl4pPr>
              <a:lvl5pPr marL="1828800" algn="l" rtl="0" fontAlgn="base">
                <a:spcBef>
                  <a:spcPct val="0"/>
                </a:spcBef>
                <a:spcAft>
                  <a:spcPct val="0"/>
                </a:spcAft>
                <a:defRPr sz="2000" i="1" kern="1200">
                  <a:solidFill>
                    <a:schemeClr val="tx1"/>
                  </a:solidFill>
                  <a:latin typeface="Arial" pitchFamily="34" charset="0"/>
                  <a:ea typeface="Geneva" pitchFamily="121" charset="-128"/>
                  <a:cs typeface="+mn-cs"/>
                </a:defRPr>
              </a:lvl5pPr>
              <a:lvl6pPr marL="2286000" algn="l" defTabSz="914400" rtl="0" eaLnBrk="1" latinLnBrk="0" hangingPunct="1">
                <a:defRPr sz="2000" i="1" kern="1200">
                  <a:solidFill>
                    <a:schemeClr val="tx1"/>
                  </a:solidFill>
                  <a:latin typeface="Arial" pitchFamily="34" charset="0"/>
                  <a:ea typeface="Geneva" pitchFamily="121" charset="-128"/>
                  <a:cs typeface="+mn-cs"/>
                </a:defRPr>
              </a:lvl6pPr>
              <a:lvl7pPr marL="2743200" algn="l" defTabSz="914400" rtl="0" eaLnBrk="1" latinLnBrk="0" hangingPunct="1">
                <a:defRPr sz="2000" i="1" kern="1200">
                  <a:solidFill>
                    <a:schemeClr val="tx1"/>
                  </a:solidFill>
                  <a:latin typeface="Arial" pitchFamily="34" charset="0"/>
                  <a:ea typeface="Geneva" pitchFamily="121" charset="-128"/>
                  <a:cs typeface="+mn-cs"/>
                </a:defRPr>
              </a:lvl7pPr>
              <a:lvl8pPr marL="3200400" algn="l" defTabSz="914400" rtl="0" eaLnBrk="1" latinLnBrk="0" hangingPunct="1">
                <a:defRPr sz="2000" i="1" kern="1200">
                  <a:solidFill>
                    <a:schemeClr val="tx1"/>
                  </a:solidFill>
                  <a:latin typeface="Arial" pitchFamily="34" charset="0"/>
                  <a:ea typeface="Geneva" pitchFamily="121" charset="-128"/>
                  <a:cs typeface="+mn-cs"/>
                </a:defRPr>
              </a:lvl8pPr>
              <a:lvl9pPr marL="3657600" algn="l" defTabSz="914400" rtl="0" eaLnBrk="1" latinLnBrk="0" hangingPunct="1">
                <a:defRPr sz="2000" i="1" kern="1200">
                  <a:solidFill>
                    <a:schemeClr val="tx1"/>
                  </a:solidFill>
                  <a:latin typeface="Arial" pitchFamily="34" charset="0"/>
                  <a:ea typeface="Geneva" pitchFamily="121" charset="-128"/>
                  <a:cs typeface="+mn-cs"/>
                </a:defRPr>
              </a:lvl9pPr>
            </a:lstStyle>
            <a:p>
              <a:pPr algn="ctr" defTabSz="820642" eaLnBrk="0" fontAlgn="auto" hangingPunct="0">
                <a:spcBef>
                  <a:spcPts val="0"/>
                </a:spcBef>
                <a:spcAft>
                  <a:spcPts val="0"/>
                </a:spcAft>
                <a:defRPr/>
              </a:pPr>
              <a:r>
                <a:rPr lang="en-US" altLang="en-US" sz="1800" i="0" kern="0" dirty="0">
                  <a:latin typeface="Arial"/>
                  <a:ea typeface="MS PGothic" charset="0"/>
                  <a:cs typeface="MS PGothic" charset="0"/>
                </a:rPr>
                <a:t>HSA Withdrawals: Non-Qualified Medical Expenses</a:t>
              </a:r>
              <a:br>
                <a:rPr lang="en-US" altLang="en-US" sz="1800" i="0" kern="0" dirty="0">
                  <a:latin typeface="Arial"/>
                  <a:ea typeface="MS PGothic" charset="0"/>
                  <a:cs typeface="MS PGothic" charset="0"/>
                </a:rPr>
              </a:br>
              <a:r>
                <a:rPr lang="en-US" altLang="en-US" sz="1800" b="1" i="0" kern="0" dirty="0">
                  <a:latin typeface="Arial"/>
                  <a:ea typeface="MS PGothic" charset="0"/>
                  <a:cs typeface="MS PGothic" charset="0"/>
                </a:rPr>
                <a:t>ORDINARY TAX</a:t>
              </a:r>
              <a:endParaRPr lang="en-US" altLang="en-US" sz="1800" i="0" kern="0" dirty="0">
                <a:latin typeface="Arial"/>
                <a:ea typeface="MS PGothic" charset="0"/>
                <a:cs typeface="MS PGothic" charset="0"/>
              </a:endParaRPr>
            </a:p>
          </p:txBody>
        </p:sp>
      </p:grpSp>
      <p:sp>
        <p:nvSpPr>
          <p:cNvPr id="5" name="TextBox 4">
            <a:extLst>
              <a:ext uri="{FF2B5EF4-FFF2-40B4-BE49-F238E27FC236}">
                <a16:creationId xmlns:a16="http://schemas.microsoft.com/office/drawing/2014/main" id="{C194AD88-8768-A423-F421-389C6FD1C1C1}"/>
              </a:ext>
            </a:extLst>
          </p:cNvPr>
          <p:cNvSpPr txBox="1"/>
          <p:nvPr/>
        </p:nvSpPr>
        <p:spPr>
          <a:xfrm>
            <a:off x="413173" y="3593127"/>
            <a:ext cx="8317653" cy="1477328"/>
          </a:xfrm>
          <a:prstGeom prst="rect">
            <a:avLst/>
          </a:prstGeom>
          <a:noFill/>
        </p:spPr>
        <p:txBody>
          <a:bodyPr wrap="square" rtlCol="0">
            <a:spAutoFit/>
          </a:bodyPr>
          <a:lstStyle/>
          <a:p>
            <a:pPr algn="ctr"/>
            <a:r>
              <a:rPr lang="en-US" b="1" dirty="0">
                <a:solidFill>
                  <a:srgbClr val="3769FF"/>
                </a:solidFill>
                <a:latin typeface="+mj-lt"/>
              </a:rPr>
              <a:t>Withdrawals from an HSA for qualified medical expenses are always on a TAX FREE basis.  If someone chooses to withdraw funds from their HSA for a non-qualified medical expense (prior to turning age 65), they will pay ordinary taxes plus a 20% penalty on the amount withdrawn. At age 65, the 20% penalty for non-qualified withdrawals is no longer in place.</a:t>
            </a:r>
            <a:endParaRPr lang="en-US" sz="1600" dirty="0">
              <a:solidFill>
                <a:srgbClr val="3769FF"/>
              </a:solidFill>
              <a:latin typeface="Gill Sans MT" panose="020B0502020104020203" pitchFamily="34" charset="0"/>
            </a:endParaRPr>
          </a:p>
        </p:txBody>
      </p:sp>
      <p:sp>
        <p:nvSpPr>
          <p:cNvPr id="3" name="Text Placeholder 2">
            <a:extLst>
              <a:ext uri="{FF2B5EF4-FFF2-40B4-BE49-F238E27FC236}">
                <a16:creationId xmlns:a16="http://schemas.microsoft.com/office/drawing/2014/main" id="{9C573060-FEC7-5D43-F323-EFF87184CEBE}"/>
              </a:ext>
            </a:extLst>
          </p:cNvPr>
          <p:cNvSpPr>
            <a:spLocks noGrp="1"/>
          </p:cNvSpPr>
          <p:nvPr>
            <p:ph type="body" sz="quarter" idx="26"/>
          </p:nvPr>
        </p:nvSpPr>
        <p:spPr>
          <a:xfrm>
            <a:off x="274320" y="6127876"/>
            <a:ext cx="8503920" cy="415498"/>
          </a:xfrm>
        </p:spPr>
        <p:txBody>
          <a:bodyPr/>
          <a:lstStyle/>
          <a:p>
            <a:r>
              <a:rPr lang="en-US" dirty="0"/>
              <a:t>Source: Access Point HSA. Used with permission, as of August 2025.</a:t>
            </a:r>
          </a:p>
          <a:p>
            <a:r>
              <a:rPr lang="en-US" dirty="0"/>
              <a:t>Tax benefits are conditioned on meeting certain requirements. Tax benefits and treatment of contributions and withdrawals may vary by state. Consult a tax professional concerning the tax laws for your state.</a:t>
            </a:r>
          </a:p>
        </p:txBody>
      </p:sp>
      <p:sp>
        <p:nvSpPr>
          <p:cNvPr id="2" name="Slide Number Placeholder 1">
            <a:extLst>
              <a:ext uri="{FF2B5EF4-FFF2-40B4-BE49-F238E27FC236}">
                <a16:creationId xmlns:a16="http://schemas.microsoft.com/office/drawing/2014/main" id="{3D7A9127-6C35-8553-2E50-F83A878949AE}"/>
              </a:ext>
            </a:extLst>
          </p:cNvPr>
          <p:cNvSpPr>
            <a:spLocks noGrp="1"/>
          </p:cNvSpPr>
          <p:nvPr>
            <p:ph type="sldNum" sz="quarter" idx="4"/>
          </p:nvPr>
        </p:nvSpPr>
        <p:spPr/>
        <p:txBody>
          <a:bodyPr/>
          <a:lstStyle/>
          <a:p>
            <a:r>
              <a:rPr lang="en-US" dirty="0"/>
              <a:t>19</a:t>
            </a:r>
          </a:p>
        </p:txBody>
      </p:sp>
    </p:spTree>
    <p:extLst>
      <p:ext uri="{BB962C8B-B14F-4D97-AF65-F5344CB8AC3E}">
        <p14:creationId xmlns:p14="http://schemas.microsoft.com/office/powerpoint/2010/main" val="209968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5762-B47E-2DB9-6D07-5DD2DED05674}"/>
              </a:ext>
            </a:extLst>
          </p:cNvPr>
          <p:cNvSpPr>
            <a:spLocks noGrp="1"/>
          </p:cNvSpPr>
          <p:nvPr>
            <p:ph type="title" idx="4294967295"/>
          </p:nvPr>
        </p:nvSpPr>
        <p:spPr>
          <a:xfrm>
            <a:off x="628650" y="-1325563"/>
            <a:ext cx="7886700" cy="1325563"/>
          </a:xfrm>
          <a:prstGeom prst="rect">
            <a:avLst/>
          </a:prstGeom>
        </p:spPr>
        <p:txBody>
          <a:bodyPr anchor="b"/>
          <a:lstStyle/>
          <a:p>
            <a:r>
              <a:rPr lang="en-US" dirty="0"/>
              <a:t>Merrill Lynch Disclosure Page</a:t>
            </a:r>
          </a:p>
        </p:txBody>
      </p:sp>
      <p:sp>
        <p:nvSpPr>
          <p:cNvPr id="4" name="TextBox 3">
            <a:extLst>
              <a:ext uri="{FF2B5EF4-FFF2-40B4-BE49-F238E27FC236}">
                <a16:creationId xmlns:a16="http://schemas.microsoft.com/office/drawing/2014/main" id="{FAD8869A-41E2-48B7-EB7F-162D3338C8AA}"/>
              </a:ext>
            </a:extLst>
          </p:cNvPr>
          <p:cNvSpPr txBox="1"/>
          <p:nvPr/>
        </p:nvSpPr>
        <p:spPr>
          <a:xfrm>
            <a:off x="381000" y="381000"/>
            <a:ext cx="8153400" cy="4244111"/>
          </a:xfrm>
          <a:prstGeom prst="rect">
            <a:avLst/>
          </a:prstGeom>
          <a:noFill/>
        </p:spPr>
        <p:txBody>
          <a:bodyPr wrap="square" rtlCol="0">
            <a:spAutoFit/>
          </a:bodyPr>
          <a:lstStyle/>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Investing involves risk including possible loss of principal.</a:t>
            </a:r>
            <a:r>
              <a:rPr lang="en-US" sz="1100" dirty="0">
                <a:effectLst/>
                <a:latin typeface="Calibri" panose="020F0502020204030204" pitchFamily="34" charset="0"/>
                <a:ea typeface="Calibri" panose="020F0502020204030204" pitchFamily="34" charset="0"/>
                <a:cs typeface="Times New Roman" panose="02020603050405020304" pitchFamily="18" charset="0"/>
              </a:rPr>
              <a:t> Information is current as of the date of this material.</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Any opinions expressed herein are from a third party and are given in good faith, are subject to change without notice, and are considered correct as of the stated date of their issue. </a:t>
            </a: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Merrill Lynch, Pierce, Fanner and Smith Incorporated is not a tax or legal advisor. Clients should consult a personal tax or legal advisor prior to making any tax or legal related investment decisions.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Bank of America Corporation (“Bank of America”) is a financial holding company that, through its subsidiaries and affiliated companies, provides banking and investment products and other financial services.</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Merrill Lynch, Pierce, Fanner and Smith Incorporated (also referred to as “MLPF&amp;S” or “Merrill”) makes available certain investment products sponsored, managed, distributed or provided by companies that are affiliates of Bank of America Corporation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BofA</a:t>
            </a:r>
            <a:r>
              <a:rPr lang="en-US" sz="1100" dirty="0">
                <a:effectLst/>
                <a:latin typeface="Calibri" panose="020F0502020204030204" pitchFamily="34" charset="0"/>
                <a:ea typeface="Calibri" panose="020F0502020204030204" pitchFamily="34" charset="0"/>
                <a:cs typeface="Times New Roman" panose="02020603050405020304" pitchFamily="18" charset="0"/>
              </a:rPr>
              <a:t> Corp.”). MLPF&amp;S is a registered broker-dealer, registered investment adviser, Member SIPC and wholly owned subsidiary of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BofA</a:t>
            </a:r>
            <a:r>
              <a:rPr lang="en-US" sz="1100" dirty="0">
                <a:effectLst/>
                <a:latin typeface="Calibri" panose="020F0502020204030204" pitchFamily="34" charset="0"/>
                <a:ea typeface="Calibri" panose="020F0502020204030204" pitchFamily="34" charset="0"/>
                <a:cs typeface="Times New Roman" panose="02020603050405020304" pitchFamily="18" charset="0"/>
              </a:rPr>
              <a:t> Corp. Merrill Lynch Life Agency Inc. (“MLLA”) is licensed insurance agency and a wholly owned subsidiary of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BofA</a:t>
            </a:r>
            <a:r>
              <a:rPr lang="en-US" sz="1100" dirty="0">
                <a:effectLst/>
                <a:latin typeface="Calibri" panose="020F0502020204030204" pitchFamily="34" charset="0"/>
                <a:ea typeface="Calibri" panose="020F0502020204030204" pitchFamily="34" charset="0"/>
                <a:cs typeface="Times New Roman" panose="02020603050405020304" pitchFamily="18" charset="0"/>
              </a:rPr>
              <a:t> Corp.</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material does not take into account a client’s particular investment objectives, financial situations, or needs and is not intended as a recommendation, offer or solicitation for the purchase or sale of any security or investment strategy. Merrill offers a broad range of brokerage, investment advisory (including financial planning) and other services. There are important differences between brokerage and investment advisory services, including the type of advice and assistance provided, the fees charged, and the rights and obligations of the parties. It is important to understand the differences, particularly when determining which service or services to select.</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Nothing discussed or suggested in these materials should be construed as permission to supersede or circumvent  any Bank of America, Merrill Lynch, Pierce, Fanner and Smith Incorporated policies, procedures, rules, and guidelines.</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Investment products offered trough MLPF&amp;S and insurance and annuity products offered through Merrill Lynch Life Agency Inc.:</a:t>
            </a:r>
          </a:p>
        </p:txBody>
      </p:sp>
      <p:graphicFrame>
        <p:nvGraphicFramePr>
          <p:cNvPr id="6" name="Table 5">
            <a:extLst>
              <a:ext uri="{FF2B5EF4-FFF2-40B4-BE49-F238E27FC236}">
                <a16:creationId xmlns:a16="http://schemas.microsoft.com/office/drawing/2014/main" id="{3B88B5BF-B2C9-378F-90A7-96E13ED663CF}"/>
              </a:ext>
            </a:extLst>
          </p:cNvPr>
          <p:cNvGraphicFramePr>
            <a:graphicFrameLocks noGrp="1"/>
          </p:cNvGraphicFramePr>
          <p:nvPr>
            <p:extLst>
              <p:ext uri="{D42A27DB-BD31-4B8C-83A1-F6EECF244321}">
                <p14:modId xmlns:p14="http://schemas.microsoft.com/office/powerpoint/2010/main" val="3451045422"/>
              </p:ext>
            </p:extLst>
          </p:nvPr>
        </p:nvGraphicFramePr>
        <p:xfrm>
          <a:off x="1066800" y="4953000"/>
          <a:ext cx="7391401" cy="1158240"/>
        </p:xfrm>
        <a:graphic>
          <a:graphicData uri="http://schemas.openxmlformats.org/drawingml/2006/table">
            <a:tbl>
              <a:tblPr firstRow="1" firstCol="1" bandRow="1"/>
              <a:tblGrid>
                <a:gridCol w="2463273">
                  <a:extLst>
                    <a:ext uri="{9D8B030D-6E8A-4147-A177-3AD203B41FA5}">
                      <a16:colId xmlns:a16="http://schemas.microsoft.com/office/drawing/2014/main" val="3009612909"/>
                    </a:ext>
                  </a:extLst>
                </a:gridCol>
                <a:gridCol w="2464064">
                  <a:extLst>
                    <a:ext uri="{9D8B030D-6E8A-4147-A177-3AD203B41FA5}">
                      <a16:colId xmlns:a16="http://schemas.microsoft.com/office/drawing/2014/main" val="2723975231"/>
                    </a:ext>
                  </a:extLst>
                </a:gridCol>
                <a:gridCol w="2464064">
                  <a:extLst>
                    <a:ext uri="{9D8B030D-6E8A-4147-A177-3AD203B41FA5}">
                      <a16:colId xmlns:a16="http://schemas.microsoft.com/office/drawing/2014/main" val="239395085"/>
                    </a:ext>
                  </a:extLst>
                </a:gridCol>
              </a:tblGrid>
              <a:tr h="579120">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Are Not FDIC Insured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May Lose Value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Are Not Bank Guaranteed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996763"/>
                  </a:ext>
                </a:extLst>
              </a:tr>
              <a:tr h="579120">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Are Not Insured by Any Federal Government Agency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Are Not Deposits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Are Not a Condition to Any Banking Service or Activity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3085016"/>
                  </a:ext>
                </a:extLst>
              </a:tr>
            </a:tbl>
          </a:graphicData>
        </a:graphic>
      </p:graphicFrame>
    </p:spTree>
    <p:extLst>
      <p:ext uri="{BB962C8B-B14F-4D97-AF65-F5344CB8AC3E}">
        <p14:creationId xmlns:p14="http://schemas.microsoft.com/office/powerpoint/2010/main" val="3181364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CA3D566-A9F4-9555-AAE9-9EE9827557A8}"/>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Contribution limits</a:t>
            </a:r>
          </a:p>
        </p:txBody>
      </p:sp>
      <p:graphicFrame>
        <p:nvGraphicFramePr>
          <p:cNvPr id="5" name="Chart Placeholder 19">
            <a:extLst>
              <a:ext uri="{FF2B5EF4-FFF2-40B4-BE49-F238E27FC236}">
                <a16:creationId xmlns:a16="http://schemas.microsoft.com/office/drawing/2014/main" id="{FC81F0AC-8C11-8489-59F6-74A4F7C4AB6D}"/>
              </a:ext>
            </a:extLst>
          </p:cNvPr>
          <p:cNvGraphicFramePr>
            <a:graphicFrameLocks/>
          </p:cNvGraphicFramePr>
          <p:nvPr>
            <p:extLst>
              <p:ext uri="{D42A27DB-BD31-4B8C-83A1-F6EECF244321}">
                <p14:modId xmlns:p14="http://schemas.microsoft.com/office/powerpoint/2010/main" val="1879656115"/>
              </p:ext>
            </p:extLst>
          </p:nvPr>
        </p:nvGraphicFramePr>
        <p:xfrm>
          <a:off x="274318" y="1618090"/>
          <a:ext cx="8230115" cy="2921699"/>
        </p:xfrm>
        <a:graphic>
          <a:graphicData uri="http://schemas.openxmlformats.org/drawingml/2006/table">
            <a:tbl>
              <a:tblPr firstRow="1" bandRow="1">
                <a:effectLst/>
              </a:tblPr>
              <a:tblGrid>
                <a:gridCol w="3616601">
                  <a:extLst>
                    <a:ext uri="{9D8B030D-6E8A-4147-A177-3AD203B41FA5}">
                      <a16:colId xmlns:a16="http://schemas.microsoft.com/office/drawing/2014/main" val="20000"/>
                    </a:ext>
                  </a:extLst>
                </a:gridCol>
                <a:gridCol w="2350048">
                  <a:extLst>
                    <a:ext uri="{9D8B030D-6E8A-4147-A177-3AD203B41FA5}">
                      <a16:colId xmlns:a16="http://schemas.microsoft.com/office/drawing/2014/main" val="20001"/>
                    </a:ext>
                  </a:extLst>
                </a:gridCol>
                <a:gridCol w="2263466">
                  <a:extLst>
                    <a:ext uri="{9D8B030D-6E8A-4147-A177-3AD203B41FA5}">
                      <a16:colId xmlns:a16="http://schemas.microsoft.com/office/drawing/2014/main" val="20002"/>
                    </a:ext>
                  </a:extLst>
                </a:gridCol>
              </a:tblGrid>
              <a:tr h="72713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1400" dirty="0">
                        <a:solidFill>
                          <a:schemeClr val="accent1"/>
                        </a:solidFill>
                        <a:latin typeface="Arial" pitchFamily="34" charset="0"/>
                        <a:cs typeface="Arial" pitchFamily="34" charset="0"/>
                      </a:endParaRPr>
                    </a:p>
                  </a:txBody>
                  <a:tcPr marL="28678" marR="28678" marT="0" marB="27432">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300" b="1" dirty="0">
                          <a:solidFill>
                            <a:schemeClr val="accent1"/>
                          </a:solidFill>
                          <a:latin typeface="Arial" pitchFamily="34" charset="0"/>
                          <a:cs typeface="Arial" pitchFamily="34" charset="0"/>
                        </a:rPr>
                        <a:t>2025</a:t>
                      </a:r>
                    </a:p>
                  </a:txBody>
                  <a:tcPr marL="0" marR="0" marT="0"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300" b="1" dirty="0">
                          <a:solidFill>
                            <a:schemeClr val="accent1"/>
                          </a:solidFill>
                          <a:latin typeface="Arial" pitchFamily="34" charset="0"/>
                          <a:cs typeface="Arial" pitchFamily="34" charset="0"/>
                        </a:rPr>
                        <a:t>2024</a:t>
                      </a:r>
                    </a:p>
                  </a:txBody>
                  <a:tcPr marL="0" marR="0" marT="0" marB="0" anchor="ctr">
                    <a:lnL w="12700" cmpd="sng">
                      <a:noFill/>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209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b="1" dirty="0">
                          <a:latin typeface="Arial" pitchFamily="34" charset="0"/>
                          <a:cs typeface="Arial" pitchFamily="34" charset="0"/>
                        </a:rPr>
                        <a:t>HSA contribution limit </a:t>
                      </a:r>
                      <a:r>
                        <a:rPr lang="en-US" sz="1400" dirty="0">
                          <a:latin typeface="Arial" pitchFamily="34" charset="0"/>
                          <a:cs typeface="Arial" pitchFamily="34" charset="0"/>
                        </a:rPr>
                        <a:t>(employer + employee)</a:t>
                      </a:r>
                    </a:p>
                  </a:txBody>
                  <a:tcPr anchor="ctr">
                    <a:lnL w="12700" cmpd="sng">
                      <a:noFill/>
                    </a:lnL>
                    <a:lnR w="12700" cmpd="sng">
                      <a:noFill/>
                    </a:lnR>
                    <a:lnT w="190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1" dirty="0">
                          <a:latin typeface="Arial" pitchFamily="34" charset="0"/>
                          <a:cs typeface="Arial" pitchFamily="34" charset="0"/>
                        </a:rPr>
                        <a:t>Self-only: </a:t>
                      </a:r>
                      <a:r>
                        <a:rPr lang="en-US" sz="1400" dirty="0">
                          <a:latin typeface="Arial" pitchFamily="34" charset="0"/>
                          <a:cs typeface="Arial" pitchFamily="34" charset="0"/>
                        </a:rPr>
                        <a:t>$4,300 </a:t>
                      </a:r>
                    </a:p>
                    <a:p>
                      <a:pPr algn="ctr"/>
                      <a:r>
                        <a:rPr lang="en-US" sz="1400" b="1" dirty="0">
                          <a:latin typeface="Arial" pitchFamily="34" charset="0"/>
                          <a:cs typeface="Arial" pitchFamily="34" charset="0"/>
                        </a:rPr>
                        <a:t>Family: </a:t>
                      </a:r>
                      <a:r>
                        <a:rPr lang="en-US" sz="1400" dirty="0">
                          <a:latin typeface="Arial" pitchFamily="34" charset="0"/>
                          <a:cs typeface="Arial" pitchFamily="34" charset="0"/>
                        </a:rPr>
                        <a:t>$8,550</a:t>
                      </a:r>
                    </a:p>
                  </a:txBody>
                  <a:tcPr marL="0" marR="0" marT="0" marB="0" anchor="ctr">
                    <a:lnL w="12700" cmpd="sng">
                      <a:noFill/>
                    </a:lnL>
                    <a:lnR w="12700" cmpd="sng">
                      <a:noFill/>
                    </a:lnR>
                    <a:lnT w="190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1" dirty="0">
                          <a:latin typeface="Arial" pitchFamily="34" charset="0"/>
                          <a:cs typeface="Arial" pitchFamily="34" charset="0"/>
                        </a:rPr>
                        <a:t>Self-only: </a:t>
                      </a:r>
                      <a:r>
                        <a:rPr lang="en-US" sz="1400" dirty="0">
                          <a:latin typeface="Arial" pitchFamily="34" charset="0"/>
                          <a:cs typeface="Arial" pitchFamily="34" charset="0"/>
                        </a:rPr>
                        <a:t>$4,150 </a:t>
                      </a:r>
                    </a:p>
                    <a:p>
                      <a:pPr algn="ctr"/>
                      <a:r>
                        <a:rPr lang="en-US" sz="1400" b="1" dirty="0">
                          <a:latin typeface="Arial" pitchFamily="34" charset="0"/>
                          <a:cs typeface="Arial" pitchFamily="34" charset="0"/>
                        </a:rPr>
                        <a:t>Family: </a:t>
                      </a:r>
                      <a:r>
                        <a:rPr lang="en-US" sz="1400" dirty="0">
                          <a:latin typeface="Arial" pitchFamily="34" charset="0"/>
                          <a:cs typeface="Arial" pitchFamily="34" charset="0"/>
                        </a:rPr>
                        <a:t>$8,300</a:t>
                      </a:r>
                    </a:p>
                  </a:txBody>
                  <a:tcPr marL="0" marR="0" marT="0" marB="0" anchor="ctr">
                    <a:lnL w="12700" cmpd="sng">
                      <a:noFill/>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2DBD5"/>
                    </a:solidFill>
                  </a:tcPr>
                </a:tc>
                <a:extLst>
                  <a:ext uri="{0D108BD9-81ED-4DB2-BD59-A6C34878D82A}">
                    <a16:rowId xmlns:a16="http://schemas.microsoft.com/office/drawing/2014/main" val="10001"/>
                  </a:ext>
                </a:extLst>
              </a:tr>
              <a:tr h="5125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b="1" dirty="0">
                          <a:latin typeface="Arial" pitchFamily="34" charset="0"/>
                          <a:cs typeface="Arial" pitchFamily="34" charset="0"/>
                        </a:rPr>
                        <a:t>HSA catch-up contributions </a:t>
                      </a:r>
                      <a:r>
                        <a:rPr lang="en-US" sz="1400" dirty="0">
                          <a:latin typeface="Arial" pitchFamily="34" charset="0"/>
                          <a:cs typeface="Arial" pitchFamily="34" charset="0"/>
                        </a:rPr>
                        <a:t>(age 55 or older)</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b="1" dirty="0">
                          <a:latin typeface="Arial" pitchFamily="34" charset="0"/>
                          <a:cs typeface="Arial" pitchFamily="34" charset="0"/>
                        </a:rPr>
                        <a:t>$1,000</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b="1" dirty="0">
                          <a:latin typeface="Arial" pitchFamily="34" charset="0"/>
                          <a:cs typeface="Arial" pitchFamily="34" charset="0"/>
                        </a:rPr>
                        <a:t>$1,000</a:t>
                      </a:r>
                    </a:p>
                  </a:txBody>
                  <a:tcPr marL="0" marR="0" marT="0" marB="0" anchor="ctr">
                    <a:lnL w="12700" cmpd="sng">
                      <a:noFill/>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2DBD5"/>
                    </a:solidFill>
                  </a:tcPr>
                </a:tc>
                <a:extLst>
                  <a:ext uri="{0D108BD9-81ED-4DB2-BD59-A6C34878D82A}">
                    <a16:rowId xmlns:a16="http://schemas.microsoft.com/office/drawing/2014/main" val="10002"/>
                  </a:ext>
                </a:extLst>
              </a:tr>
              <a:tr h="30149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b="1" dirty="0">
                          <a:latin typeface="Arial" pitchFamily="34" charset="0"/>
                          <a:cs typeface="Arial" pitchFamily="34" charset="0"/>
                        </a:rPr>
                        <a:t>HDHP minimum deductibles</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1" dirty="0">
                          <a:latin typeface="Arial" pitchFamily="34" charset="0"/>
                          <a:cs typeface="Arial" pitchFamily="34" charset="0"/>
                        </a:rPr>
                        <a:t>Self-only: </a:t>
                      </a:r>
                      <a:r>
                        <a:rPr lang="en-US" sz="1400" dirty="0">
                          <a:latin typeface="Arial" pitchFamily="34" charset="0"/>
                          <a:cs typeface="Arial" pitchFamily="34" charset="0"/>
                        </a:rPr>
                        <a:t>$1,650</a:t>
                      </a:r>
                    </a:p>
                    <a:p>
                      <a:pPr algn="ctr"/>
                      <a:r>
                        <a:rPr lang="en-US" sz="1400" b="1" dirty="0">
                          <a:latin typeface="Arial" pitchFamily="34" charset="0"/>
                          <a:cs typeface="Arial" pitchFamily="34" charset="0"/>
                        </a:rPr>
                        <a:t>Family:</a:t>
                      </a:r>
                      <a:r>
                        <a:rPr lang="en-US" sz="1400" dirty="0">
                          <a:latin typeface="Arial" pitchFamily="34" charset="0"/>
                          <a:cs typeface="Arial" pitchFamily="34" charset="0"/>
                        </a:rPr>
                        <a:t> $3,300</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1" dirty="0">
                          <a:latin typeface="Arial" pitchFamily="34" charset="0"/>
                          <a:cs typeface="Arial" pitchFamily="34" charset="0"/>
                        </a:rPr>
                        <a:t>Self-only: </a:t>
                      </a:r>
                      <a:r>
                        <a:rPr lang="en-US" sz="1400" dirty="0">
                          <a:latin typeface="Arial" pitchFamily="34" charset="0"/>
                          <a:cs typeface="Arial" pitchFamily="34" charset="0"/>
                        </a:rPr>
                        <a:t>$1,600</a:t>
                      </a:r>
                    </a:p>
                    <a:p>
                      <a:pPr algn="ctr"/>
                      <a:r>
                        <a:rPr lang="en-US" sz="1400" b="1" dirty="0">
                          <a:latin typeface="Arial" pitchFamily="34" charset="0"/>
                          <a:cs typeface="Arial" pitchFamily="34" charset="0"/>
                        </a:rPr>
                        <a:t>Family:</a:t>
                      </a:r>
                      <a:r>
                        <a:rPr lang="en-US" sz="1400" dirty="0">
                          <a:latin typeface="Arial" pitchFamily="34" charset="0"/>
                          <a:cs typeface="Arial" pitchFamily="34" charset="0"/>
                        </a:rPr>
                        <a:t> $3,200</a:t>
                      </a:r>
                    </a:p>
                  </a:txBody>
                  <a:tcPr marL="0" marR="0" marT="0" marB="0" anchor="ctr">
                    <a:lnL w="12700" cmpd="sng">
                      <a:noFill/>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2DBD5"/>
                    </a:solidFill>
                  </a:tcPr>
                </a:tc>
                <a:extLst>
                  <a:ext uri="{0D108BD9-81ED-4DB2-BD59-A6C34878D82A}">
                    <a16:rowId xmlns:a16="http://schemas.microsoft.com/office/drawing/2014/main" val="10003"/>
                  </a:ext>
                </a:extLst>
              </a:tr>
              <a:tr h="30149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b="1" dirty="0">
                          <a:latin typeface="Arial" pitchFamily="34" charset="0"/>
                          <a:cs typeface="Arial" pitchFamily="34" charset="0"/>
                        </a:rPr>
                        <a:t>HDHP maximum out-of-pocket amounts </a:t>
                      </a:r>
                      <a:r>
                        <a:rPr lang="en-US" sz="1400" dirty="0">
                          <a:latin typeface="Arial" pitchFamily="34" charset="0"/>
                          <a:cs typeface="Arial" pitchFamily="34" charset="0"/>
                        </a:rPr>
                        <a:t>(deductibles, co-payments and other amounts, but not premiums)</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b="1" dirty="0">
                          <a:latin typeface="Arial" pitchFamily="34" charset="0"/>
                          <a:cs typeface="Arial" pitchFamily="34" charset="0"/>
                        </a:rPr>
                        <a:t>Self-only: </a:t>
                      </a:r>
                      <a:r>
                        <a:rPr lang="en-US" sz="1400" dirty="0">
                          <a:latin typeface="Arial" pitchFamily="34" charset="0"/>
                          <a:cs typeface="Arial" pitchFamily="34" charset="0"/>
                        </a:rPr>
                        <a:t>$8,300</a:t>
                      </a:r>
                    </a:p>
                    <a:p>
                      <a:pPr algn="ctr"/>
                      <a:r>
                        <a:rPr lang="en-US" sz="1400" b="1" dirty="0">
                          <a:latin typeface="Arial" pitchFamily="34" charset="0"/>
                          <a:cs typeface="Arial" pitchFamily="34" charset="0"/>
                        </a:rPr>
                        <a:t>Family: </a:t>
                      </a:r>
                      <a:r>
                        <a:rPr lang="en-US" sz="1400" dirty="0">
                          <a:latin typeface="Arial" pitchFamily="34" charset="0"/>
                          <a:cs typeface="Arial" pitchFamily="34" charset="0"/>
                        </a:rPr>
                        <a:t>$16,600</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b="1" dirty="0">
                          <a:latin typeface="Arial" pitchFamily="34" charset="0"/>
                          <a:cs typeface="Arial" pitchFamily="34" charset="0"/>
                        </a:rPr>
                        <a:t>Self-only: </a:t>
                      </a:r>
                      <a:r>
                        <a:rPr lang="en-US" sz="1400" dirty="0">
                          <a:latin typeface="Arial" pitchFamily="34" charset="0"/>
                          <a:cs typeface="Arial" pitchFamily="34" charset="0"/>
                        </a:rPr>
                        <a:t>$8,050</a:t>
                      </a:r>
                    </a:p>
                    <a:p>
                      <a:pPr algn="ctr"/>
                      <a:r>
                        <a:rPr lang="en-US" sz="1400" b="1" dirty="0">
                          <a:latin typeface="Arial" pitchFamily="34" charset="0"/>
                          <a:cs typeface="Arial" pitchFamily="34" charset="0"/>
                        </a:rPr>
                        <a:t>Family: </a:t>
                      </a:r>
                      <a:r>
                        <a:rPr lang="en-US" sz="1400" dirty="0">
                          <a:latin typeface="Arial" pitchFamily="34" charset="0"/>
                          <a:cs typeface="Arial" pitchFamily="34" charset="0"/>
                        </a:rPr>
                        <a:t>$16,100</a:t>
                      </a:r>
                    </a:p>
                  </a:txBody>
                  <a:tcPr marL="0" marR="0" marT="0" marB="0" anchor="ctr">
                    <a:lnL w="12700" cmpd="sng">
                      <a:noFill/>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2DBD5"/>
                    </a:solidFill>
                  </a:tcPr>
                </a:tc>
                <a:extLst>
                  <a:ext uri="{0D108BD9-81ED-4DB2-BD59-A6C34878D82A}">
                    <a16:rowId xmlns:a16="http://schemas.microsoft.com/office/drawing/2014/main" val="10004"/>
                  </a:ext>
                </a:extLst>
              </a:tr>
            </a:tbl>
          </a:graphicData>
        </a:graphic>
      </p:graphicFrame>
      <p:sp>
        <p:nvSpPr>
          <p:cNvPr id="2" name="Slide Number Placeholder 1">
            <a:extLst>
              <a:ext uri="{FF2B5EF4-FFF2-40B4-BE49-F238E27FC236}">
                <a16:creationId xmlns:a16="http://schemas.microsoft.com/office/drawing/2014/main" id="{F5A68D87-3ED0-BE71-11DA-05EB935B8642}"/>
              </a:ext>
            </a:extLst>
          </p:cNvPr>
          <p:cNvSpPr>
            <a:spLocks noGrp="1"/>
          </p:cNvSpPr>
          <p:nvPr>
            <p:ph type="sldNum" sz="quarter" idx="4"/>
          </p:nvPr>
        </p:nvSpPr>
        <p:spPr/>
        <p:txBody>
          <a:bodyPr/>
          <a:lstStyle/>
          <a:p>
            <a:r>
              <a:rPr lang="en-US" dirty="0"/>
              <a:t>20</a:t>
            </a:r>
          </a:p>
        </p:txBody>
      </p:sp>
      <p:sp>
        <p:nvSpPr>
          <p:cNvPr id="3" name="Text Placeholder 2">
            <a:extLst>
              <a:ext uri="{FF2B5EF4-FFF2-40B4-BE49-F238E27FC236}">
                <a16:creationId xmlns:a16="http://schemas.microsoft.com/office/drawing/2014/main" id="{5A3862DD-CD87-3650-3957-990D0749A4CC}"/>
              </a:ext>
            </a:extLst>
          </p:cNvPr>
          <p:cNvSpPr>
            <a:spLocks noGrp="1"/>
          </p:cNvSpPr>
          <p:nvPr>
            <p:ph type="body" sz="quarter" idx="26"/>
          </p:nvPr>
        </p:nvSpPr>
        <p:spPr>
          <a:xfrm>
            <a:off x="274320" y="6404875"/>
            <a:ext cx="8503920" cy="138499"/>
          </a:xfrm>
        </p:spPr>
        <p:txBody>
          <a:bodyPr/>
          <a:lstStyle/>
          <a:p>
            <a:r>
              <a:rPr lang="en-US" dirty="0"/>
              <a:t>Source: IRS Revenue Procedure 2025-24. For more information, please visit the IRS website at IRS.gov.</a:t>
            </a:r>
          </a:p>
        </p:txBody>
      </p:sp>
    </p:spTree>
    <p:extLst>
      <p:ext uri="{BB962C8B-B14F-4D97-AF65-F5344CB8AC3E}">
        <p14:creationId xmlns:p14="http://schemas.microsoft.com/office/powerpoint/2010/main" val="2511370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31A448-01B3-65A6-7DAC-793531237273}"/>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How is an HSA different from an FSA or HRA?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aphicFrame>
        <p:nvGraphicFramePr>
          <p:cNvPr id="5" name="Chart Placeholder 19">
            <a:extLst>
              <a:ext uri="{FF2B5EF4-FFF2-40B4-BE49-F238E27FC236}">
                <a16:creationId xmlns:a16="http://schemas.microsoft.com/office/drawing/2014/main" id="{2FFECFDD-A7A1-8BAC-A2AB-662B558A9251}"/>
              </a:ext>
            </a:extLst>
          </p:cNvPr>
          <p:cNvGraphicFramePr>
            <a:graphicFrameLocks/>
          </p:cNvGraphicFramePr>
          <p:nvPr>
            <p:extLst>
              <p:ext uri="{D42A27DB-BD31-4B8C-83A1-F6EECF244321}">
                <p14:modId xmlns:p14="http://schemas.microsoft.com/office/powerpoint/2010/main" val="96422324"/>
              </p:ext>
            </p:extLst>
          </p:nvPr>
        </p:nvGraphicFramePr>
        <p:xfrm>
          <a:off x="274319" y="1618090"/>
          <a:ext cx="8402542" cy="3975846"/>
        </p:xfrm>
        <a:graphic>
          <a:graphicData uri="http://schemas.openxmlformats.org/drawingml/2006/table">
            <a:tbl>
              <a:tblPr firstRow="1" bandRow="1">
                <a:effectLst/>
              </a:tblPr>
              <a:tblGrid>
                <a:gridCol w="2906203">
                  <a:extLst>
                    <a:ext uri="{9D8B030D-6E8A-4147-A177-3AD203B41FA5}">
                      <a16:colId xmlns:a16="http://schemas.microsoft.com/office/drawing/2014/main" val="20000"/>
                    </a:ext>
                  </a:extLst>
                </a:gridCol>
                <a:gridCol w="1888435">
                  <a:extLst>
                    <a:ext uri="{9D8B030D-6E8A-4147-A177-3AD203B41FA5}">
                      <a16:colId xmlns:a16="http://schemas.microsoft.com/office/drawing/2014/main" val="20001"/>
                    </a:ext>
                  </a:extLst>
                </a:gridCol>
                <a:gridCol w="1818860">
                  <a:extLst>
                    <a:ext uri="{9D8B030D-6E8A-4147-A177-3AD203B41FA5}">
                      <a16:colId xmlns:a16="http://schemas.microsoft.com/office/drawing/2014/main" val="20002"/>
                    </a:ext>
                  </a:extLst>
                </a:gridCol>
                <a:gridCol w="1789044">
                  <a:extLst>
                    <a:ext uri="{9D8B030D-6E8A-4147-A177-3AD203B41FA5}">
                      <a16:colId xmlns:a16="http://schemas.microsoft.com/office/drawing/2014/main" val="20003"/>
                    </a:ext>
                  </a:extLst>
                </a:gridCol>
              </a:tblGrid>
              <a:tr h="92812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1400" dirty="0">
                        <a:solidFill>
                          <a:schemeClr val="accent1"/>
                        </a:solidFill>
                        <a:latin typeface="Arial" pitchFamily="34" charset="0"/>
                        <a:cs typeface="Arial" pitchFamily="34" charset="0"/>
                      </a:endParaRPr>
                    </a:p>
                  </a:txBody>
                  <a:tcPr marL="28678" marR="28678" marT="0" marB="27432">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300" b="1" dirty="0">
                          <a:solidFill>
                            <a:schemeClr val="accent1"/>
                          </a:solidFill>
                          <a:latin typeface="Arial" pitchFamily="34" charset="0"/>
                          <a:cs typeface="Arial" pitchFamily="34" charset="0"/>
                        </a:rPr>
                        <a:t>Health </a:t>
                      </a:r>
                    </a:p>
                    <a:p>
                      <a:pPr algn="ctr"/>
                      <a:r>
                        <a:rPr lang="en-US" sz="1300" b="1" dirty="0">
                          <a:solidFill>
                            <a:schemeClr val="accent1"/>
                          </a:solidFill>
                          <a:latin typeface="Arial" pitchFamily="34" charset="0"/>
                          <a:cs typeface="Arial" pitchFamily="34" charset="0"/>
                        </a:rPr>
                        <a:t>Savings </a:t>
                      </a:r>
                    </a:p>
                    <a:p>
                      <a:pPr algn="ctr"/>
                      <a:r>
                        <a:rPr lang="en-US" sz="1300" b="1" dirty="0">
                          <a:solidFill>
                            <a:schemeClr val="accent1"/>
                          </a:solidFill>
                          <a:latin typeface="Arial" pitchFamily="34" charset="0"/>
                          <a:cs typeface="Arial" pitchFamily="34" charset="0"/>
                        </a:rPr>
                        <a:t>Account</a:t>
                      </a:r>
                    </a:p>
                    <a:p>
                      <a:pPr algn="ctr"/>
                      <a:r>
                        <a:rPr lang="en-US" sz="1300" b="1" dirty="0">
                          <a:solidFill>
                            <a:schemeClr val="accent1"/>
                          </a:solidFill>
                          <a:latin typeface="Arial" pitchFamily="34" charset="0"/>
                          <a:cs typeface="Arial" pitchFamily="34" charset="0"/>
                        </a:rPr>
                        <a:t>(HSA)</a:t>
                      </a:r>
                    </a:p>
                  </a:txBody>
                  <a:tcPr marL="0" marR="0" marT="0"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300" b="1" dirty="0">
                          <a:solidFill>
                            <a:schemeClr val="accent1"/>
                          </a:solidFill>
                          <a:latin typeface="Arial" pitchFamily="34" charset="0"/>
                          <a:cs typeface="Arial" pitchFamily="34" charset="0"/>
                        </a:rPr>
                        <a:t>Flexible </a:t>
                      </a:r>
                    </a:p>
                    <a:p>
                      <a:pPr algn="ctr"/>
                      <a:r>
                        <a:rPr lang="en-US" sz="1300" b="1" dirty="0">
                          <a:solidFill>
                            <a:schemeClr val="accent1"/>
                          </a:solidFill>
                          <a:latin typeface="Arial" pitchFamily="34" charset="0"/>
                          <a:cs typeface="Arial" pitchFamily="34" charset="0"/>
                        </a:rPr>
                        <a:t>Spending </a:t>
                      </a:r>
                    </a:p>
                    <a:p>
                      <a:pPr algn="ctr"/>
                      <a:r>
                        <a:rPr lang="en-US" sz="1300" b="1" dirty="0">
                          <a:solidFill>
                            <a:schemeClr val="accent1"/>
                          </a:solidFill>
                          <a:latin typeface="Arial" pitchFamily="34" charset="0"/>
                          <a:cs typeface="Arial" pitchFamily="34" charset="0"/>
                        </a:rPr>
                        <a:t>Account </a:t>
                      </a:r>
                    </a:p>
                    <a:p>
                      <a:pPr algn="ctr"/>
                      <a:r>
                        <a:rPr lang="en-US" sz="1300" b="1" dirty="0">
                          <a:solidFill>
                            <a:schemeClr val="accent1"/>
                          </a:solidFill>
                          <a:latin typeface="Arial" pitchFamily="34" charset="0"/>
                          <a:cs typeface="Arial" pitchFamily="34" charset="0"/>
                        </a:rPr>
                        <a:t>(FSA)</a:t>
                      </a:r>
                    </a:p>
                  </a:txBody>
                  <a:tcPr marL="0" marR="0" marT="0" marB="0" anchor="ctr">
                    <a:lnL w="12700" cmpd="sng">
                      <a:noFill/>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300" b="1" dirty="0">
                          <a:solidFill>
                            <a:schemeClr val="accent1"/>
                          </a:solidFill>
                          <a:latin typeface="Arial" pitchFamily="34" charset="0"/>
                          <a:cs typeface="Arial" pitchFamily="34" charset="0"/>
                        </a:rPr>
                        <a:t>Health Reimbursement Account </a:t>
                      </a:r>
                    </a:p>
                    <a:p>
                      <a:pPr algn="ctr"/>
                      <a:r>
                        <a:rPr lang="en-US" sz="1300" b="1" dirty="0">
                          <a:solidFill>
                            <a:schemeClr val="accent1"/>
                          </a:solidFill>
                          <a:latin typeface="Arial" pitchFamily="34" charset="0"/>
                          <a:cs typeface="Arial" pitchFamily="34" charset="0"/>
                        </a:rPr>
                        <a:t>(HRA)</a:t>
                      </a:r>
                    </a:p>
                  </a:txBody>
                  <a:tcPr marL="0" marR="0" marT="0" marB="0" anchor="ctr">
                    <a:lnL w="28575"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976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a:latin typeface="Arial" pitchFamily="34" charset="0"/>
                          <a:cs typeface="Arial" pitchFamily="34" charset="0"/>
                        </a:rPr>
                        <a:t>Who can contribute?</a:t>
                      </a:r>
                    </a:p>
                  </a:txBody>
                  <a:tcPr anchor="ctr">
                    <a:lnL w="12700" cmpd="sng">
                      <a:noFill/>
                    </a:lnL>
                    <a:lnR w="12700" cmpd="sng">
                      <a:noFill/>
                    </a:lnR>
                    <a:lnT w="190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latin typeface="Arial" pitchFamily="34" charset="0"/>
                          <a:cs typeface="Arial" pitchFamily="34" charset="0"/>
                        </a:rPr>
                        <a:t>Employee, Employer, Other</a:t>
                      </a:r>
                    </a:p>
                  </a:txBody>
                  <a:tcPr marL="0" marR="0" marT="0" marB="0" anchor="ctr">
                    <a:lnL w="12700" cmpd="sng">
                      <a:noFill/>
                    </a:lnL>
                    <a:lnR w="12700" cmpd="sng">
                      <a:noFill/>
                    </a:lnR>
                    <a:lnT w="190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latin typeface="Arial" pitchFamily="34" charset="0"/>
                          <a:cs typeface="Arial" pitchFamily="34" charset="0"/>
                        </a:rPr>
                        <a:t>Employee, Employer (payroll deferral)</a:t>
                      </a:r>
                    </a:p>
                  </a:txBody>
                  <a:tcPr marL="0" marR="0" marT="0" marB="0" anchor="ctr">
                    <a:lnL w="12700" cmpd="sng">
                      <a:noFill/>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2DBD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latin typeface="Arial" pitchFamily="34" charset="0"/>
                          <a:cs typeface="Arial" pitchFamily="34" charset="0"/>
                        </a:rPr>
                        <a:t>Employer</a:t>
                      </a:r>
                    </a:p>
                  </a:txBody>
                  <a:tcPr marL="0" marR="0" marT="0" marB="0" anchor="ctr">
                    <a:lnL w="28575" cap="flat" cmpd="sng" algn="ctr">
                      <a:no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FB3"/>
                    </a:solidFill>
                  </a:tcPr>
                </a:tc>
                <a:extLst>
                  <a:ext uri="{0D108BD9-81ED-4DB2-BD59-A6C34878D82A}">
                    <a16:rowId xmlns:a16="http://schemas.microsoft.com/office/drawing/2014/main" val="10001"/>
                  </a:ext>
                </a:extLst>
              </a:tr>
              <a:tr h="606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a:latin typeface="Arial" pitchFamily="34" charset="0"/>
                          <a:cs typeface="Arial" pitchFamily="34" charset="0"/>
                        </a:rPr>
                        <a:t>How much can you contribute each year to an HSA? (2025 Contribution Limits)</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latin typeface="Arial" pitchFamily="34" charset="0"/>
                          <a:cs typeface="Arial" pitchFamily="34" charset="0"/>
                        </a:rPr>
                        <a:t>$4,300 / $8,550</a:t>
                      </a:r>
                      <a:br>
                        <a:rPr lang="en-US" sz="1400" dirty="0">
                          <a:latin typeface="Arial" pitchFamily="34" charset="0"/>
                          <a:cs typeface="Arial" pitchFamily="34" charset="0"/>
                        </a:rPr>
                      </a:br>
                      <a:r>
                        <a:rPr lang="en-US" sz="1400" dirty="0">
                          <a:latin typeface="Arial" pitchFamily="34" charset="0"/>
                          <a:cs typeface="Arial" pitchFamily="34" charset="0"/>
                        </a:rPr>
                        <a:t>(+$1,000 catch up)</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latin typeface="Arial" pitchFamily="34" charset="0"/>
                          <a:cs typeface="Arial" pitchFamily="34" charset="0"/>
                        </a:rPr>
                        <a:t>$3,200</a:t>
                      </a:r>
                    </a:p>
                  </a:txBody>
                  <a:tcPr marL="0" marR="0" marT="0" marB="0" anchor="ctr">
                    <a:lnL w="12700" cmpd="sng">
                      <a:noFill/>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2DBD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latin typeface="Arial" pitchFamily="34" charset="0"/>
                          <a:cs typeface="Arial" pitchFamily="34" charset="0"/>
                        </a:rPr>
                        <a:t>Varies by plan</a:t>
                      </a:r>
                    </a:p>
                  </a:txBody>
                  <a:tcPr marL="0" marR="0" marT="0" marB="0" anchor="ctr">
                    <a:lnL w="28575"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FB3"/>
                    </a:solidFill>
                  </a:tcPr>
                </a:tc>
                <a:extLst>
                  <a:ext uri="{0D108BD9-81ED-4DB2-BD59-A6C34878D82A}">
                    <a16:rowId xmlns:a16="http://schemas.microsoft.com/office/drawing/2014/main" val="10002"/>
                  </a:ext>
                </a:extLst>
              </a:tr>
              <a:tr h="3748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a:latin typeface="Arial" pitchFamily="34" charset="0"/>
                          <a:cs typeface="Arial" pitchFamily="34" charset="0"/>
                        </a:rPr>
                        <a:t>Who owns the account?</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latin typeface="Arial" pitchFamily="34" charset="0"/>
                          <a:cs typeface="Arial" pitchFamily="34" charset="0"/>
                        </a:rPr>
                        <a:t>Employee</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a:latin typeface="Arial" pitchFamily="34" charset="0"/>
                          <a:cs typeface="Arial" pitchFamily="34" charset="0"/>
                        </a:rPr>
                        <a:t>Employer</a:t>
                      </a:r>
                    </a:p>
                  </a:txBody>
                  <a:tcPr marL="0" marR="0" marT="0" marB="0" anchor="ctr">
                    <a:lnL w="12700" cmpd="sng">
                      <a:noFill/>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2DBD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a:latin typeface="Arial" pitchFamily="34" charset="0"/>
                          <a:cs typeface="Arial" pitchFamily="34" charset="0"/>
                        </a:rPr>
                        <a:t>Employer</a:t>
                      </a:r>
                    </a:p>
                  </a:txBody>
                  <a:tcPr marL="0" marR="0" marT="0" marB="0" anchor="ctr">
                    <a:lnL w="28575"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FB3"/>
                    </a:solidFill>
                  </a:tcPr>
                </a:tc>
                <a:extLst>
                  <a:ext uri="{0D108BD9-81ED-4DB2-BD59-A6C34878D82A}">
                    <a16:rowId xmlns:a16="http://schemas.microsoft.com/office/drawing/2014/main" val="10003"/>
                  </a:ext>
                </a:extLst>
              </a:tr>
              <a:tr h="3748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a:latin typeface="Arial" pitchFamily="34" charset="0"/>
                          <a:cs typeface="Arial" pitchFamily="34" charset="0"/>
                        </a:rPr>
                        <a:t>Can you invest?</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dirty="0">
                          <a:latin typeface="Arial" pitchFamily="34" charset="0"/>
                          <a:cs typeface="Arial" pitchFamily="34" charset="0"/>
                        </a:rPr>
                        <a:t>Yes, tax free</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a:latin typeface="Arial" pitchFamily="34" charset="0"/>
                          <a:cs typeface="Arial" pitchFamily="34" charset="0"/>
                        </a:rPr>
                        <a:t>No</a:t>
                      </a:r>
                    </a:p>
                  </a:txBody>
                  <a:tcPr marL="0" marR="0" marT="0" marB="0" anchor="ctr">
                    <a:lnL w="12700" cmpd="sng">
                      <a:noFill/>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2DBD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a:latin typeface="Arial" pitchFamily="34" charset="0"/>
                          <a:cs typeface="Arial" pitchFamily="34" charset="0"/>
                        </a:rPr>
                        <a:t>No</a:t>
                      </a:r>
                    </a:p>
                  </a:txBody>
                  <a:tcPr marL="0" marR="0" marT="0" marB="0" anchor="ctr">
                    <a:lnL w="28575"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FB3"/>
                    </a:solidFill>
                  </a:tcPr>
                </a:tc>
                <a:extLst>
                  <a:ext uri="{0D108BD9-81ED-4DB2-BD59-A6C34878D82A}">
                    <a16:rowId xmlns:a16="http://schemas.microsoft.com/office/drawing/2014/main" val="10004"/>
                  </a:ext>
                </a:extLst>
              </a:tr>
              <a:tr h="606852">
                <a:tc>
                  <a:txBody>
                    <a:bodyPr/>
                    <a:lstStyle/>
                    <a:p>
                      <a:r>
                        <a:rPr lang="en-US" sz="1400" dirty="0">
                          <a:latin typeface="Arial" pitchFamily="34" charset="0"/>
                          <a:cs typeface="Arial" pitchFamily="34" charset="0"/>
                        </a:rPr>
                        <a:t>Can you rollover the funds or is it “use it or lose it” account?</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Arial" pitchFamily="34" charset="0"/>
                          <a:cs typeface="Arial" pitchFamily="34" charset="0"/>
                        </a:rPr>
                        <a:t>Yes, no limits</a:t>
                      </a:r>
                    </a:p>
                    <a:p>
                      <a:pPr algn="ctr"/>
                      <a:r>
                        <a:rPr lang="en-US" sz="1400" dirty="0">
                          <a:latin typeface="Arial" pitchFamily="34" charset="0"/>
                          <a:cs typeface="Arial" pitchFamily="34" charset="0"/>
                        </a:rPr>
                        <a:t>(Time or Funds)</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p>
                      <a:pPr algn="ctr"/>
                      <a:r>
                        <a:rPr lang="en-US" sz="1400" dirty="0">
                          <a:latin typeface="Arial" pitchFamily="34" charset="0"/>
                          <a:cs typeface="Arial" pitchFamily="34" charset="0"/>
                        </a:rPr>
                        <a:t>Varies by plan – some plans may offer grace periods or limited carryover (up to $640 for healthcare FSAs)</a:t>
                      </a:r>
                    </a:p>
                  </a:txBody>
                  <a:tcPr marL="0" marR="0" marT="0" marB="0" anchor="ctr">
                    <a:lnL w="12700" cmpd="sng">
                      <a:noFill/>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2DBD5"/>
                    </a:solidFill>
                  </a:tcPr>
                </a:tc>
                <a:tc>
                  <a:txBody>
                    <a:bodyPr/>
                    <a:lstStyle/>
                    <a:p>
                      <a:pPr algn="ctr"/>
                      <a:r>
                        <a:rPr lang="en-US" sz="1400" dirty="0">
                          <a:latin typeface="Arial" pitchFamily="34" charset="0"/>
                          <a:cs typeface="Arial" pitchFamily="34" charset="0"/>
                        </a:rPr>
                        <a:t>Varies by plan</a:t>
                      </a:r>
                    </a:p>
                  </a:txBody>
                  <a:tcPr marL="0" marR="0" marT="0" marB="0" anchor="ctr">
                    <a:lnL w="28575"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FB3"/>
                    </a:solidFill>
                  </a:tcPr>
                </a:tc>
                <a:extLst>
                  <a:ext uri="{0D108BD9-81ED-4DB2-BD59-A6C34878D82A}">
                    <a16:rowId xmlns:a16="http://schemas.microsoft.com/office/drawing/2014/main" val="2218946557"/>
                  </a:ext>
                </a:extLst>
              </a:tr>
            </a:tbl>
          </a:graphicData>
        </a:graphic>
      </p:graphicFrame>
      <p:sp>
        <p:nvSpPr>
          <p:cNvPr id="6" name="TextBox 5">
            <a:extLst>
              <a:ext uri="{FF2B5EF4-FFF2-40B4-BE49-F238E27FC236}">
                <a16:creationId xmlns:a16="http://schemas.microsoft.com/office/drawing/2014/main" id="{60576472-D2A3-2AFD-406A-08A45848C5DD}"/>
              </a:ext>
            </a:extLst>
          </p:cNvPr>
          <p:cNvSpPr txBox="1"/>
          <p:nvPr/>
        </p:nvSpPr>
        <p:spPr>
          <a:xfrm>
            <a:off x="274319" y="5655749"/>
            <a:ext cx="8402542" cy="430887"/>
          </a:xfrm>
          <a:prstGeom prst="rect">
            <a:avLst/>
          </a:prstGeom>
          <a:noFill/>
        </p:spPr>
        <p:txBody>
          <a:bodyPr wrap="square" rtlCol="0">
            <a:spAutoFit/>
          </a:bodyPr>
          <a:lstStyle/>
          <a:p>
            <a:r>
              <a:rPr lang="en-US" sz="1100" i="1" dirty="0"/>
              <a:t>Note: Tax benefits for these programs are conditioned on meeting certain requirements. Tax benefits and treatment of contribution and withdrawals vary by state. Consult a tax professional concerning the laws for your state.</a:t>
            </a:r>
          </a:p>
        </p:txBody>
      </p:sp>
      <p:sp>
        <p:nvSpPr>
          <p:cNvPr id="3" name="Text Placeholder 2">
            <a:extLst>
              <a:ext uri="{FF2B5EF4-FFF2-40B4-BE49-F238E27FC236}">
                <a16:creationId xmlns:a16="http://schemas.microsoft.com/office/drawing/2014/main" id="{88AA5A09-0285-547A-6D85-96D3874FC78B}"/>
              </a:ext>
            </a:extLst>
          </p:cNvPr>
          <p:cNvSpPr>
            <a:spLocks noGrp="1"/>
          </p:cNvSpPr>
          <p:nvPr>
            <p:ph type="body" sz="quarter" idx="26"/>
          </p:nvPr>
        </p:nvSpPr>
        <p:spPr>
          <a:xfrm>
            <a:off x="274320" y="6404875"/>
            <a:ext cx="8503920" cy="138499"/>
          </a:xfrm>
        </p:spPr>
        <p:txBody>
          <a:bodyPr/>
          <a:lstStyle/>
          <a:p>
            <a:r>
              <a:rPr lang="en-US" dirty="0"/>
              <a:t>Source: IRS, "IRS Announces 2025 Health Savings Account (HSA) Contribution Limits and Other Inflation-Adjusted Items," available at: https://www.irs.gov.</a:t>
            </a:r>
          </a:p>
        </p:txBody>
      </p:sp>
      <p:sp>
        <p:nvSpPr>
          <p:cNvPr id="2" name="Slide Number Placeholder 1">
            <a:extLst>
              <a:ext uri="{FF2B5EF4-FFF2-40B4-BE49-F238E27FC236}">
                <a16:creationId xmlns:a16="http://schemas.microsoft.com/office/drawing/2014/main" id="{4EB1C33D-FF3A-0648-4DAA-CEFC8E158C86}"/>
              </a:ext>
            </a:extLst>
          </p:cNvPr>
          <p:cNvSpPr>
            <a:spLocks noGrp="1"/>
          </p:cNvSpPr>
          <p:nvPr>
            <p:ph type="sldNum" sz="quarter" idx="4"/>
          </p:nvPr>
        </p:nvSpPr>
        <p:spPr/>
        <p:txBody>
          <a:bodyPr/>
          <a:lstStyle/>
          <a:p>
            <a:r>
              <a:rPr lang="en-US" dirty="0"/>
              <a:t>21</a:t>
            </a:r>
          </a:p>
        </p:txBody>
      </p:sp>
    </p:spTree>
    <p:extLst>
      <p:ext uri="{BB962C8B-B14F-4D97-AF65-F5344CB8AC3E}">
        <p14:creationId xmlns:p14="http://schemas.microsoft.com/office/powerpoint/2010/main" val="3759847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45690F-5432-E369-1760-2F2F0647C496}"/>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HSA tax advantages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pSp>
        <p:nvGrpSpPr>
          <p:cNvPr id="24" name="Group 23" descr="The image shows a line drawing of a wallet with money sticking out, emphasizing tax-advantaged contributions. Below the wallet, the number &quot;1&quot; is prominently displayed, followed by the text &quot;Contributions are not subject to income tax.&quot; This visual highlights the benefit of making contributions that are exempt from income tax, likely in a context relevant to a specific country's tax laws.">
            <a:extLst>
              <a:ext uri="{FF2B5EF4-FFF2-40B4-BE49-F238E27FC236}">
                <a16:creationId xmlns:a16="http://schemas.microsoft.com/office/drawing/2014/main" id="{D4637309-1E18-94A8-9B63-B6D13C90DBCD}"/>
              </a:ext>
            </a:extLst>
          </p:cNvPr>
          <p:cNvGrpSpPr/>
          <p:nvPr/>
        </p:nvGrpSpPr>
        <p:grpSpPr>
          <a:xfrm>
            <a:off x="350520" y="1171868"/>
            <a:ext cx="2743200" cy="3720807"/>
            <a:chOff x="350520" y="1171868"/>
            <a:chExt cx="2743200" cy="3720807"/>
          </a:xfrm>
        </p:grpSpPr>
        <p:sp>
          <p:nvSpPr>
            <p:cNvPr id="25" name="Rectangle 24">
              <a:extLst>
                <a:ext uri="{FF2B5EF4-FFF2-40B4-BE49-F238E27FC236}">
                  <a16:creationId xmlns:a16="http://schemas.microsoft.com/office/drawing/2014/main" id="{CCCEDCBE-C26B-8847-21D4-08ABF5195110}"/>
                </a:ext>
              </a:extLst>
            </p:cNvPr>
            <p:cNvSpPr/>
            <p:nvPr/>
          </p:nvSpPr>
          <p:spPr>
            <a:xfrm>
              <a:off x="350520" y="2325443"/>
              <a:ext cx="2743200" cy="2567232"/>
            </a:xfrm>
            <a:prstGeom prst="rect">
              <a:avLst/>
            </a:prstGeom>
            <a:solidFill>
              <a:srgbClr val="E1F7F7"/>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F83F71AE-AFF4-1A75-01A9-38EC03B8F19E}"/>
                </a:ext>
              </a:extLst>
            </p:cNvPr>
            <p:cNvSpPr/>
            <p:nvPr/>
          </p:nvSpPr>
          <p:spPr>
            <a:xfrm>
              <a:off x="457200" y="3139007"/>
              <a:ext cx="2514600" cy="1107996"/>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400">
                  <a:cs typeface="Arial"/>
                </a:rPr>
                <a:t>Contributions are not subject to </a:t>
              </a:r>
              <a:r>
                <a:rPr lang="en-US" sz="2400" b="1">
                  <a:solidFill>
                    <a:schemeClr val="accent1"/>
                  </a:solidFill>
                  <a:cs typeface="Arial"/>
                </a:rPr>
                <a:t>income tax</a:t>
              </a:r>
            </a:p>
          </p:txBody>
        </p:sp>
        <p:sp>
          <p:nvSpPr>
            <p:cNvPr id="27" name="TextBox 36">
              <a:extLst>
                <a:ext uri="{FF2B5EF4-FFF2-40B4-BE49-F238E27FC236}">
                  <a16:creationId xmlns:a16="http://schemas.microsoft.com/office/drawing/2014/main" id="{8F76A87A-19D1-02E5-785C-C40F683A68DE}"/>
                </a:ext>
              </a:extLst>
            </p:cNvPr>
            <p:cNvSpPr txBox="1"/>
            <p:nvPr/>
          </p:nvSpPr>
          <p:spPr>
            <a:xfrm>
              <a:off x="457200" y="2403701"/>
              <a:ext cx="457200"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accent1"/>
                  </a:solidFill>
                </a:rPr>
                <a:t>1</a:t>
              </a:r>
            </a:p>
          </p:txBody>
        </p:sp>
        <p:cxnSp>
          <p:nvCxnSpPr>
            <p:cNvPr id="28" name="Straight Connector 27">
              <a:extLst>
                <a:ext uri="{FF2B5EF4-FFF2-40B4-BE49-F238E27FC236}">
                  <a16:creationId xmlns:a16="http://schemas.microsoft.com/office/drawing/2014/main" id="{06B006F6-E030-6060-5344-D09702053D50}"/>
                </a:ext>
              </a:extLst>
            </p:cNvPr>
            <p:cNvCxnSpPr/>
            <p:nvPr/>
          </p:nvCxnSpPr>
          <p:spPr>
            <a:xfrm>
              <a:off x="350520" y="2239902"/>
              <a:ext cx="2743200" cy="0"/>
            </a:xfrm>
            <a:prstGeom prst="line">
              <a:avLst/>
            </a:prstGeom>
            <a:ln w="76200">
              <a:solidFill>
                <a:srgbClr val="3769FF"/>
              </a:solidFill>
            </a:ln>
            <a:effectLst/>
          </p:spPr>
          <p:style>
            <a:lnRef idx="2">
              <a:schemeClr val="accent1"/>
            </a:lnRef>
            <a:fillRef idx="0">
              <a:schemeClr val="accent1"/>
            </a:fillRef>
            <a:effectRef idx="1">
              <a:schemeClr val="accent1"/>
            </a:effectRef>
            <a:fontRef idx="minor">
              <a:schemeClr val="tx1"/>
            </a:fontRef>
          </p:style>
        </p:cxnSp>
        <p:grpSp>
          <p:nvGrpSpPr>
            <p:cNvPr id="29" name="Group 4">
              <a:extLst>
                <a:ext uri="{FF2B5EF4-FFF2-40B4-BE49-F238E27FC236}">
                  <a16:creationId xmlns:a16="http://schemas.microsoft.com/office/drawing/2014/main" id="{4DC7C762-A114-EAF3-444D-8D17517F58FD}"/>
                </a:ext>
              </a:extLst>
            </p:cNvPr>
            <p:cNvGrpSpPr>
              <a:grpSpLocks noChangeAspect="1"/>
            </p:cNvGrpSpPr>
            <p:nvPr/>
          </p:nvGrpSpPr>
          <p:grpSpPr bwMode="auto">
            <a:xfrm>
              <a:off x="355739" y="1171868"/>
              <a:ext cx="966435" cy="961732"/>
              <a:chOff x="827" y="114"/>
              <a:chExt cx="4110" cy="4090"/>
            </a:xfrm>
            <a:solidFill>
              <a:schemeClr val="accent4"/>
            </a:solidFill>
          </p:grpSpPr>
          <p:sp>
            <p:nvSpPr>
              <p:cNvPr id="30" name="Freeform 5">
                <a:extLst>
                  <a:ext uri="{FF2B5EF4-FFF2-40B4-BE49-F238E27FC236}">
                    <a16:creationId xmlns:a16="http://schemas.microsoft.com/office/drawing/2014/main" id="{88565463-9794-FEB2-85D0-14A371BA70A6}"/>
                  </a:ext>
                </a:extLst>
              </p:cNvPr>
              <p:cNvSpPr>
                <a:spLocks noEditPoints="1"/>
              </p:cNvSpPr>
              <p:nvPr/>
            </p:nvSpPr>
            <p:spPr bwMode="auto">
              <a:xfrm>
                <a:off x="827" y="114"/>
                <a:ext cx="4110" cy="4090"/>
              </a:xfrm>
              <a:custGeom>
                <a:avLst/>
                <a:gdLst>
                  <a:gd name="T0" fmla="*/ 1469 w 1737"/>
                  <a:gd name="T1" fmla="*/ 871 h 1729"/>
                  <a:gd name="T2" fmla="*/ 1332 w 1737"/>
                  <a:gd name="T3" fmla="*/ 967 h 1729"/>
                  <a:gd name="T4" fmla="*/ 1290 w 1737"/>
                  <a:gd name="T5" fmla="*/ 114 h 1729"/>
                  <a:gd name="T6" fmla="*/ 672 w 1737"/>
                  <a:gd name="T7" fmla="*/ 744 h 1729"/>
                  <a:gd name="T8" fmla="*/ 1700 w 1737"/>
                  <a:gd name="T9" fmla="*/ 430 h 1729"/>
                  <a:gd name="T10" fmla="*/ 1282 w 1737"/>
                  <a:gd name="T11" fmla="*/ 0 h 1729"/>
                  <a:gd name="T12" fmla="*/ 675 w 1737"/>
                  <a:gd name="T13" fmla="*/ 102 h 1729"/>
                  <a:gd name="T14" fmla="*/ 391 w 1737"/>
                  <a:gd name="T15" fmla="*/ 857 h 1729"/>
                  <a:gd name="T16" fmla="*/ 0 w 1737"/>
                  <a:gd name="T17" fmla="*/ 857 h 1729"/>
                  <a:gd name="T18" fmla="*/ 1737 w 1737"/>
                  <a:gd name="T19" fmla="*/ 1729 h 1729"/>
                  <a:gd name="T20" fmla="*/ 1491 w 1737"/>
                  <a:gd name="T21" fmla="*/ 858 h 1729"/>
                  <a:gd name="T22" fmla="*/ 673 w 1737"/>
                  <a:gd name="T23" fmla="*/ 802 h 1729"/>
                  <a:gd name="T24" fmla="*/ 737 w 1737"/>
                  <a:gd name="T25" fmla="*/ 968 h 1729"/>
                  <a:gd name="T26" fmla="*/ 754 w 1737"/>
                  <a:gd name="T27" fmla="*/ 272 h 1729"/>
                  <a:gd name="T28" fmla="*/ 612 w 1737"/>
                  <a:gd name="T29" fmla="*/ 747 h 1729"/>
                  <a:gd name="T30" fmla="*/ 1037 w 1737"/>
                  <a:gd name="T31" fmla="*/ 272 h 1729"/>
                  <a:gd name="T32" fmla="*/ 982 w 1737"/>
                  <a:gd name="T33" fmla="*/ 305 h 1729"/>
                  <a:gd name="T34" fmla="*/ 672 w 1737"/>
                  <a:gd name="T35" fmla="*/ 380 h 1729"/>
                  <a:gd name="T36" fmla="*/ 421 w 1737"/>
                  <a:gd name="T37" fmla="*/ 967 h 1729"/>
                  <a:gd name="T38" fmla="*/ 121 w 1737"/>
                  <a:gd name="T39" fmla="*/ 1118 h 1729"/>
                  <a:gd name="T40" fmla="*/ 748 w 1737"/>
                  <a:gd name="T41" fmla="*/ 1155 h 1729"/>
                  <a:gd name="T42" fmla="*/ 121 w 1737"/>
                  <a:gd name="T43" fmla="*/ 1118 h 1729"/>
                  <a:gd name="T44" fmla="*/ 122 w 1737"/>
                  <a:gd name="T45" fmla="*/ 1290 h 1729"/>
                  <a:gd name="T46" fmla="*/ 749 w 1737"/>
                  <a:gd name="T47" fmla="*/ 1254 h 1729"/>
                  <a:gd name="T48" fmla="*/ 880 w 1737"/>
                  <a:gd name="T49" fmla="*/ 1644 h 1729"/>
                  <a:gd name="T50" fmla="*/ 843 w 1737"/>
                  <a:gd name="T51" fmla="*/ 1057 h 1729"/>
                  <a:gd name="T52" fmla="*/ 880 w 1737"/>
                  <a:gd name="T53" fmla="*/ 1644 h 1729"/>
                  <a:gd name="T54" fmla="*/ 678 w 1737"/>
                  <a:gd name="T55" fmla="*/ 861 h 1729"/>
                  <a:gd name="T56" fmla="*/ 1677 w 1737"/>
                  <a:gd name="T57" fmla="*/ 517 h 1729"/>
                  <a:gd name="T58" fmla="*/ 1285 w 1737"/>
                  <a:gd name="T59" fmla="*/ 955 h 1729"/>
                  <a:gd name="T60" fmla="*/ 1265 w 1737"/>
                  <a:gd name="T61" fmla="*/ 971 h 1729"/>
                  <a:gd name="T62" fmla="*/ 1289 w 1737"/>
                  <a:gd name="T63" fmla="*/ 1268 h 1729"/>
                  <a:gd name="T64" fmla="*/ 1290 w 1737"/>
                  <a:gd name="T65" fmla="*/ 1165 h 1729"/>
                  <a:gd name="T66" fmla="*/ 1289 w 1737"/>
                  <a:gd name="T67" fmla="*/ 1268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37" h="1729">
                    <a:moveTo>
                      <a:pt x="1491" y="858"/>
                    </a:moveTo>
                    <a:cubicBezTo>
                      <a:pt x="1483" y="858"/>
                      <a:pt x="1475" y="865"/>
                      <a:pt x="1469" y="871"/>
                    </a:cubicBezTo>
                    <a:cubicBezTo>
                      <a:pt x="1448" y="894"/>
                      <a:pt x="1425" y="917"/>
                      <a:pt x="1407" y="943"/>
                    </a:cubicBezTo>
                    <a:cubicBezTo>
                      <a:pt x="1389" y="969"/>
                      <a:pt x="1366" y="975"/>
                      <a:pt x="1332" y="967"/>
                    </a:cubicBezTo>
                    <a:cubicBezTo>
                      <a:pt x="1468" y="815"/>
                      <a:pt x="1602" y="665"/>
                      <a:pt x="1737" y="514"/>
                    </a:cubicBezTo>
                    <a:cubicBezTo>
                      <a:pt x="1587" y="380"/>
                      <a:pt x="1439" y="247"/>
                      <a:pt x="1290" y="114"/>
                    </a:cubicBezTo>
                    <a:cubicBezTo>
                      <a:pt x="1092" y="334"/>
                      <a:pt x="897" y="552"/>
                      <a:pt x="702" y="770"/>
                    </a:cubicBezTo>
                    <a:cubicBezTo>
                      <a:pt x="690" y="760"/>
                      <a:pt x="682" y="753"/>
                      <a:pt x="672" y="744"/>
                    </a:cubicBezTo>
                    <a:cubicBezTo>
                      <a:pt x="876" y="516"/>
                      <a:pt x="1079" y="288"/>
                      <a:pt x="1285" y="59"/>
                    </a:cubicBezTo>
                    <a:cubicBezTo>
                      <a:pt x="1424" y="184"/>
                      <a:pt x="1562" y="307"/>
                      <a:pt x="1700" y="430"/>
                    </a:cubicBezTo>
                    <a:cubicBezTo>
                      <a:pt x="1711" y="419"/>
                      <a:pt x="1719" y="410"/>
                      <a:pt x="1729" y="399"/>
                    </a:cubicBezTo>
                    <a:cubicBezTo>
                      <a:pt x="1580" y="266"/>
                      <a:pt x="1432" y="134"/>
                      <a:pt x="1282" y="0"/>
                    </a:cubicBezTo>
                    <a:cubicBezTo>
                      <a:pt x="1067" y="237"/>
                      <a:pt x="1067" y="237"/>
                      <a:pt x="1067" y="237"/>
                    </a:cubicBezTo>
                    <a:cubicBezTo>
                      <a:pt x="1067" y="237"/>
                      <a:pt x="691" y="108"/>
                      <a:pt x="675" y="102"/>
                    </a:cubicBezTo>
                    <a:cubicBezTo>
                      <a:pt x="671" y="112"/>
                      <a:pt x="503" y="599"/>
                      <a:pt x="422" y="835"/>
                    </a:cubicBezTo>
                    <a:cubicBezTo>
                      <a:pt x="416" y="852"/>
                      <a:pt x="408" y="858"/>
                      <a:pt x="391" y="857"/>
                    </a:cubicBezTo>
                    <a:cubicBezTo>
                      <a:pt x="269" y="857"/>
                      <a:pt x="148" y="857"/>
                      <a:pt x="26" y="857"/>
                    </a:cubicBezTo>
                    <a:cubicBezTo>
                      <a:pt x="17" y="857"/>
                      <a:pt x="9" y="857"/>
                      <a:pt x="0" y="857"/>
                    </a:cubicBezTo>
                    <a:cubicBezTo>
                      <a:pt x="0" y="1150"/>
                      <a:pt x="0" y="1439"/>
                      <a:pt x="0" y="1729"/>
                    </a:cubicBezTo>
                    <a:cubicBezTo>
                      <a:pt x="580" y="1729"/>
                      <a:pt x="1159" y="1729"/>
                      <a:pt x="1737" y="1729"/>
                    </a:cubicBezTo>
                    <a:cubicBezTo>
                      <a:pt x="1737" y="1438"/>
                      <a:pt x="1737" y="1148"/>
                      <a:pt x="1737" y="857"/>
                    </a:cubicBezTo>
                    <a:cubicBezTo>
                      <a:pt x="1654" y="857"/>
                      <a:pt x="1572" y="857"/>
                      <a:pt x="1491" y="858"/>
                    </a:cubicBezTo>
                    <a:close/>
                    <a:moveTo>
                      <a:pt x="612" y="747"/>
                    </a:moveTo>
                    <a:cubicBezTo>
                      <a:pt x="633" y="766"/>
                      <a:pt x="652" y="783"/>
                      <a:pt x="673" y="802"/>
                    </a:cubicBezTo>
                    <a:cubicBezTo>
                      <a:pt x="655" y="822"/>
                      <a:pt x="638" y="842"/>
                      <a:pt x="620" y="863"/>
                    </a:cubicBezTo>
                    <a:cubicBezTo>
                      <a:pt x="737" y="968"/>
                      <a:pt x="737" y="968"/>
                      <a:pt x="737" y="968"/>
                    </a:cubicBezTo>
                    <a:cubicBezTo>
                      <a:pt x="514" y="968"/>
                      <a:pt x="514" y="968"/>
                      <a:pt x="514" y="968"/>
                    </a:cubicBezTo>
                    <a:cubicBezTo>
                      <a:pt x="514" y="968"/>
                      <a:pt x="674" y="505"/>
                      <a:pt x="754" y="272"/>
                    </a:cubicBezTo>
                    <a:cubicBezTo>
                      <a:pt x="972" y="346"/>
                      <a:pt x="972" y="346"/>
                      <a:pt x="972" y="346"/>
                    </a:cubicBezTo>
                    <a:lnTo>
                      <a:pt x="612" y="747"/>
                    </a:lnTo>
                    <a:close/>
                    <a:moveTo>
                      <a:pt x="701" y="156"/>
                    </a:moveTo>
                    <a:cubicBezTo>
                      <a:pt x="813" y="194"/>
                      <a:pt x="923" y="232"/>
                      <a:pt x="1037" y="272"/>
                    </a:cubicBezTo>
                    <a:cubicBezTo>
                      <a:pt x="1025" y="285"/>
                      <a:pt x="1017" y="297"/>
                      <a:pt x="1006" y="305"/>
                    </a:cubicBezTo>
                    <a:cubicBezTo>
                      <a:pt x="1001" y="309"/>
                      <a:pt x="989" y="308"/>
                      <a:pt x="982" y="305"/>
                    </a:cubicBezTo>
                    <a:cubicBezTo>
                      <a:pt x="898" y="277"/>
                      <a:pt x="814" y="248"/>
                      <a:pt x="728" y="218"/>
                    </a:cubicBezTo>
                    <a:cubicBezTo>
                      <a:pt x="709" y="272"/>
                      <a:pt x="690" y="326"/>
                      <a:pt x="672" y="380"/>
                    </a:cubicBezTo>
                    <a:cubicBezTo>
                      <a:pt x="608" y="565"/>
                      <a:pt x="544" y="750"/>
                      <a:pt x="481" y="935"/>
                    </a:cubicBezTo>
                    <a:cubicBezTo>
                      <a:pt x="467" y="974"/>
                      <a:pt x="467" y="974"/>
                      <a:pt x="421" y="967"/>
                    </a:cubicBezTo>
                    <a:cubicBezTo>
                      <a:pt x="514" y="698"/>
                      <a:pt x="607" y="429"/>
                      <a:pt x="701" y="156"/>
                    </a:cubicBezTo>
                    <a:close/>
                    <a:moveTo>
                      <a:pt x="121" y="1118"/>
                    </a:moveTo>
                    <a:cubicBezTo>
                      <a:pt x="330" y="1118"/>
                      <a:pt x="538" y="1118"/>
                      <a:pt x="748" y="1118"/>
                    </a:cubicBezTo>
                    <a:cubicBezTo>
                      <a:pt x="748" y="1129"/>
                      <a:pt x="748" y="1141"/>
                      <a:pt x="748" y="1155"/>
                    </a:cubicBezTo>
                    <a:cubicBezTo>
                      <a:pt x="540" y="1155"/>
                      <a:pt x="331" y="1155"/>
                      <a:pt x="121" y="1155"/>
                    </a:cubicBezTo>
                    <a:cubicBezTo>
                      <a:pt x="121" y="1141"/>
                      <a:pt x="121" y="1130"/>
                      <a:pt x="121" y="1118"/>
                    </a:cubicBezTo>
                    <a:close/>
                    <a:moveTo>
                      <a:pt x="749" y="1290"/>
                    </a:moveTo>
                    <a:cubicBezTo>
                      <a:pt x="540" y="1290"/>
                      <a:pt x="332" y="1290"/>
                      <a:pt x="122" y="1290"/>
                    </a:cubicBezTo>
                    <a:cubicBezTo>
                      <a:pt x="122" y="1278"/>
                      <a:pt x="122" y="1267"/>
                      <a:pt x="122" y="1254"/>
                    </a:cubicBezTo>
                    <a:cubicBezTo>
                      <a:pt x="331" y="1254"/>
                      <a:pt x="539" y="1254"/>
                      <a:pt x="749" y="1254"/>
                    </a:cubicBezTo>
                    <a:cubicBezTo>
                      <a:pt x="749" y="1267"/>
                      <a:pt x="749" y="1278"/>
                      <a:pt x="749" y="1290"/>
                    </a:cubicBezTo>
                    <a:close/>
                    <a:moveTo>
                      <a:pt x="880" y="1644"/>
                    </a:moveTo>
                    <a:cubicBezTo>
                      <a:pt x="867" y="1644"/>
                      <a:pt x="855" y="1644"/>
                      <a:pt x="843" y="1644"/>
                    </a:cubicBezTo>
                    <a:cubicBezTo>
                      <a:pt x="843" y="1448"/>
                      <a:pt x="843" y="1253"/>
                      <a:pt x="843" y="1057"/>
                    </a:cubicBezTo>
                    <a:cubicBezTo>
                      <a:pt x="855" y="1057"/>
                      <a:pt x="867" y="1057"/>
                      <a:pt x="880" y="1057"/>
                    </a:cubicBezTo>
                    <a:cubicBezTo>
                      <a:pt x="880" y="1252"/>
                      <a:pt x="880" y="1447"/>
                      <a:pt x="880" y="1644"/>
                    </a:cubicBezTo>
                    <a:close/>
                    <a:moveTo>
                      <a:pt x="800" y="971"/>
                    </a:moveTo>
                    <a:cubicBezTo>
                      <a:pt x="678" y="861"/>
                      <a:pt x="678" y="861"/>
                      <a:pt x="678" y="861"/>
                    </a:cubicBezTo>
                    <a:cubicBezTo>
                      <a:pt x="884" y="631"/>
                      <a:pt x="1087" y="404"/>
                      <a:pt x="1293" y="174"/>
                    </a:cubicBezTo>
                    <a:cubicBezTo>
                      <a:pt x="1422" y="289"/>
                      <a:pt x="1548" y="402"/>
                      <a:pt x="1677" y="517"/>
                    </a:cubicBezTo>
                    <a:cubicBezTo>
                      <a:pt x="1639" y="559"/>
                      <a:pt x="1603" y="600"/>
                      <a:pt x="1567" y="641"/>
                    </a:cubicBezTo>
                    <a:cubicBezTo>
                      <a:pt x="1473" y="746"/>
                      <a:pt x="1379" y="850"/>
                      <a:pt x="1285" y="955"/>
                    </a:cubicBezTo>
                    <a:cubicBezTo>
                      <a:pt x="1279" y="962"/>
                      <a:pt x="1272" y="967"/>
                      <a:pt x="1265" y="970"/>
                    </a:cubicBezTo>
                    <a:cubicBezTo>
                      <a:pt x="1265" y="971"/>
                      <a:pt x="1265" y="971"/>
                      <a:pt x="1265" y="971"/>
                    </a:cubicBezTo>
                    <a:lnTo>
                      <a:pt x="800" y="971"/>
                    </a:lnTo>
                    <a:close/>
                    <a:moveTo>
                      <a:pt x="1289" y="1268"/>
                    </a:moveTo>
                    <a:cubicBezTo>
                      <a:pt x="1261" y="1268"/>
                      <a:pt x="1236" y="1244"/>
                      <a:pt x="1236" y="1216"/>
                    </a:cubicBezTo>
                    <a:cubicBezTo>
                      <a:pt x="1236" y="1188"/>
                      <a:pt x="1261" y="1165"/>
                      <a:pt x="1290" y="1165"/>
                    </a:cubicBezTo>
                    <a:cubicBezTo>
                      <a:pt x="1319" y="1166"/>
                      <a:pt x="1341" y="1188"/>
                      <a:pt x="1340" y="1218"/>
                    </a:cubicBezTo>
                    <a:cubicBezTo>
                      <a:pt x="1340" y="1246"/>
                      <a:pt x="1317" y="1268"/>
                      <a:pt x="1289" y="1268"/>
                    </a:cubicBezTo>
                    <a:close/>
                  </a:path>
                </a:pathLst>
              </a:cu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 name="Freeform 6">
                <a:extLst>
                  <a:ext uri="{FF2B5EF4-FFF2-40B4-BE49-F238E27FC236}">
                    <a16:creationId xmlns:a16="http://schemas.microsoft.com/office/drawing/2014/main" id="{C6562D2A-DB14-3AAF-3A36-974C75B34B2F}"/>
                  </a:ext>
                </a:extLst>
              </p:cNvPr>
              <p:cNvSpPr>
                <a:spLocks/>
              </p:cNvSpPr>
              <p:nvPr/>
            </p:nvSpPr>
            <p:spPr bwMode="auto">
              <a:xfrm>
                <a:off x="3371" y="1628"/>
                <a:ext cx="149" cy="135"/>
              </a:xfrm>
              <a:custGeom>
                <a:avLst/>
                <a:gdLst>
                  <a:gd name="T0" fmla="*/ 15 w 63"/>
                  <a:gd name="T1" fmla="*/ 45 h 57"/>
                  <a:gd name="T2" fmla="*/ 63 w 63"/>
                  <a:gd name="T3" fmla="*/ 43 h 57"/>
                  <a:gd name="T4" fmla="*/ 14 w 63"/>
                  <a:gd name="T5" fmla="*/ 0 h 57"/>
                  <a:gd name="T6" fmla="*/ 15 w 63"/>
                  <a:gd name="T7" fmla="*/ 45 h 57"/>
                </a:gdLst>
                <a:ahLst/>
                <a:cxnLst>
                  <a:cxn ang="0">
                    <a:pos x="T0" y="T1"/>
                  </a:cxn>
                  <a:cxn ang="0">
                    <a:pos x="T2" y="T3"/>
                  </a:cxn>
                  <a:cxn ang="0">
                    <a:pos x="T4" y="T5"/>
                  </a:cxn>
                  <a:cxn ang="0">
                    <a:pos x="T6" y="T7"/>
                  </a:cxn>
                </a:cxnLst>
                <a:rect l="0" t="0" r="r" b="b"/>
                <a:pathLst>
                  <a:path w="63" h="57">
                    <a:moveTo>
                      <a:pt x="15" y="45"/>
                    </a:moveTo>
                    <a:cubicBezTo>
                      <a:pt x="28" y="57"/>
                      <a:pt x="48" y="53"/>
                      <a:pt x="63" y="43"/>
                    </a:cubicBezTo>
                    <a:cubicBezTo>
                      <a:pt x="14" y="0"/>
                      <a:pt x="14" y="0"/>
                      <a:pt x="14" y="0"/>
                    </a:cubicBezTo>
                    <a:cubicBezTo>
                      <a:pt x="2" y="13"/>
                      <a:pt x="0" y="32"/>
                      <a:pt x="15"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
                <a:extLst>
                  <a:ext uri="{FF2B5EF4-FFF2-40B4-BE49-F238E27FC236}">
                    <a16:creationId xmlns:a16="http://schemas.microsoft.com/office/drawing/2014/main" id="{592D6559-0D63-158E-83B4-49610A1D28B6}"/>
                  </a:ext>
                </a:extLst>
              </p:cNvPr>
              <p:cNvSpPr>
                <a:spLocks noEditPoints="1"/>
              </p:cNvSpPr>
              <p:nvPr/>
            </p:nvSpPr>
            <p:spPr bwMode="auto">
              <a:xfrm>
                <a:off x="3073" y="1252"/>
                <a:ext cx="1008" cy="1015"/>
              </a:xfrm>
              <a:custGeom>
                <a:avLst/>
                <a:gdLst>
                  <a:gd name="T0" fmla="*/ 222 w 426"/>
                  <a:gd name="T1" fmla="*/ 21 h 429"/>
                  <a:gd name="T2" fmla="*/ 34 w 426"/>
                  <a:gd name="T3" fmla="*/ 224 h 429"/>
                  <a:gd name="T4" fmla="*/ 224 w 426"/>
                  <a:gd name="T5" fmla="*/ 404 h 429"/>
                  <a:gd name="T6" fmla="*/ 426 w 426"/>
                  <a:gd name="T7" fmla="*/ 251 h 429"/>
                  <a:gd name="T8" fmla="*/ 222 w 426"/>
                  <a:gd name="T9" fmla="*/ 21 h 429"/>
                  <a:gd name="T10" fmla="*/ 354 w 426"/>
                  <a:gd name="T11" fmla="*/ 348 h 429"/>
                  <a:gd name="T12" fmla="*/ 320 w 426"/>
                  <a:gd name="T13" fmla="*/ 319 h 429"/>
                  <a:gd name="T14" fmla="*/ 228 w 426"/>
                  <a:gd name="T15" fmla="*/ 348 h 429"/>
                  <a:gd name="T16" fmla="*/ 228 w 426"/>
                  <a:gd name="T17" fmla="*/ 303 h 429"/>
                  <a:gd name="T18" fmla="*/ 288 w 426"/>
                  <a:gd name="T19" fmla="*/ 290 h 429"/>
                  <a:gd name="T20" fmla="*/ 228 w 426"/>
                  <a:gd name="T21" fmla="*/ 236 h 429"/>
                  <a:gd name="T22" fmla="*/ 114 w 426"/>
                  <a:gd name="T23" fmla="*/ 240 h 429"/>
                  <a:gd name="T24" fmla="*/ 109 w 426"/>
                  <a:gd name="T25" fmla="*/ 132 h 429"/>
                  <a:gd name="T26" fmla="*/ 91 w 426"/>
                  <a:gd name="T27" fmla="*/ 115 h 429"/>
                  <a:gd name="T28" fmla="*/ 111 w 426"/>
                  <a:gd name="T29" fmla="*/ 92 h 429"/>
                  <a:gd name="T30" fmla="*/ 130 w 426"/>
                  <a:gd name="T31" fmla="*/ 109 h 429"/>
                  <a:gd name="T32" fmla="*/ 210 w 426"/>
                  <a:gd name="T33" fmla="*/ 81 h 429"/>
                  <a:gd name="T34" fmla="*/ 212 w 426"/>
                  <a:gd name="T35" fmla="*/ 123 h 429"/>
                  <a:gd name="T36" fmla="*/ 162 w 426"/>
                  <a:gd name="T37" fmla="*/ 137 h 429"/>
                  <a:gd name="T38" fmla="*/ 216 w 426"/>
                  <a:gd name="T39" fmla="*/ 185 h 429"/>
                  <a:gd name="T40" fmla="*/ 337 w 426"/>
                  <a:gd name="T41" fmla="*/ 182 h 429"/>
                  <a:gd name="T42" fmla="*/ 341 w 426"/>
                  <a:gd name="T43" fmla="*/ 296 h 429"/>
                  <a:gd name="T44" fmla="*/ 374 w 426"/>
                  <a:gd name="T45" fmla="*/ 326 h 429"/>
                  <a:gd name="T46" fmla="*/ 354 w 426"/>
                  <a:gd name="T47" fmla="*/ 34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9">
                    <a:moveTo>
                      <a:pt x="222" y="21"/>
                    </a:moveTo>
                    <a:cubicBezTo>
                      <a:pt x="94" y="0"/>
                      <a:pt x="0" y="99"/>
                      <a:pt x="34" y="224"/>
                    </a:cubicBezTo>
                    <a:cubicBezTo>
                      <a:pt x="60" y="321"/>
                      <a:pt x="127" y="382"/>
                      <a:pt x="224" y="404"/>
                    </a:cubicBezTo>
                    <a:cubicBezTo>
                      <a:pt x="335" y="429"/>
                      <a:pt x="426" y="358"/>
                      <a:pt x="426" y="251"/>
                    </a:cubicBezTo>
                    <a:cubicBezTo>
                      <a:pt x="426" y="142"/>
                      <a:pt x="335" y="39"/>
                      <a:pt x="222" y="21"/>
                    </a:cubicBezTo>
                    <a:close/>
                    <a:moveTo>
                      <a:pt x="354" y="348"/>
                    </a:moveTo>
                    <a:cubicBezTo>
                      <a:pt x="320" y="319"/>
                      <a:pt x="320" y="319"/>
                      <a:pt x="320" y="319"/>
                    </a:cubicBezTo>
                    <a:cubicBezTo>
                      <a:pt x="302" y="339"/>
                      <a:pt x="260" y="351"/>
                      <a:pt x="228" y="348"/>
                    </a:cubicBezTo>
                    <a:cubicBezTo>
                      <a:pt x="228" y="303"/>
                      <a:pt x="228" y="303"/>
                      <a:pt x="228" y="303"/>
                    </a:cubicBezTo>
                    <a:cubicBezTo>
                      <a:pt x="248" y="305"/>
                      <a:pt x="272" y="302"/>
                      <a:pt x="288" y="290"/>
                    </a:cubicBezTo>
                    <a:cubicBezTo>
                      <a:pt x="228" y="236"/>
                      <a:pt x="228" y="236"/>
                      <a:pt x="228" y="236"/>
                    </a:cubicBezTo>
                    <a:cubicBezTo>
                      <a:pt x="192" y="259"/>
                      <a:pt x="147" y="269"/>
                      <a:pt x="114" y="240"/>
                    </a:cubicBezTo>
                    <a:cubicBezTo>
                      <a:pt x="80" y="209"/>
                      <a:pt x="82" y="165"/>
                      <a:pt x="109" y="132"/>
                    </a:cubicBezTo>
                    <a:cubicBezTo>
                      <a:pt x="91" y="115"/>
                      <a:pt x="91" y="115"/>
                      <a:pt x="91" y="115"/>
                    </a:cubicBezTo>
                    <a:cubicBezTo>
                      <a:pt x="111" y="92"/>
                      <a:pt x="111" y="92"/>
                      <a:pt x="111" y="92"/>
                    </a:cubicBezTo>
                    <a:cubicBezTo>
                      <a:pt x="130" y="109"/>
                      <a:pt x="130" y="109"/>
                      <a:pt x="130" y="109"/>
                    </a:cubicBezTo>
                    <a:cubicBezTo>
                      <a:pt x="156" y="88"/>
                      <a:pt x="183" y="81"/>
                      <a:pt x="210" y="81"/>
                    </a:cubicBezTo>
                    <a:cubicBezTo>
                      <a:pt x="212" y="123"/>
                      <a:pt x="212" y="123"/>
                      <a:pt x="212" y="123"/>
                    </a:cubicBezTo>
                    <a:cubicBezTo>
                      <a:pt x="194" y="122"/>
                      <a:pt x="176" y="125"/>
                      <a:pt x="162" y="137"/>
                    </a:cubicBezTo>
                    <a:cubicBezTo>
                      <a:pt x="216" y="185"/>
                      <a:pt x="216" y="185"/>
                      <a:pt x="216" y="185"/>
                    </a:cubicBezTo>
                    <a:cubicBezTo>
                      <a:pt x="256" y="163"/>
                      <a:pt x="298" y="147"/>
                      <a:pt x="337" y="182"/>
                    </a:cubicBezTo>
                    <a:cubicBezTo>
                      <a:pt x="373" y="214"/>
                      <a:pt x="370" y="261"/>
                      <a:pt x="341" y="296"/>
                    </a:cubicBezTo>
                    <a:cubicBezTo>
                      <a:pt x="374" y="326"/>
                      <a:pt x="374" y="326"/>
                      <a:pt x="374" y="326"/>
                    </a:cubicBezTo>
                    <a:lnTo>
                      <a:pt x="354" y="348"/>
                    </a:lnTo>
                    <a:close/>
                  </a:path>
                </a:pathLst>
              </a:custGeom>
              <a:solidFill>
                <a:srgbClr val="376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
                <a:extLst>
                  <a:ext uri="{FF2B5EF4-FFF2-40B4-BE49-F238E27FC236}">
                    <a16:creationId xmlns:a16="http://schemas.microsoft.com/office/drawing/2014/main" id="{CE0F2C99-DA6A-8CDD-8191-F1359DAD7B34}"/>
                  </a:ext>
                </a:extLst>
              </p:cNvPr>
              <p:cNvSpPr>
                <a:spLocks/>
              </p:cNvSpPr>
              <p:nvPr/>
            </p:nvSpPr>
            <p:spPr bwMode="auto">
              <a:xfrm>
                <a:off x="3676" y="1734"/>
                <a:ext cx="159" cy="149"/>
              </a:xfrm>
              <a:custGeom>
                <a:avLst/>
                <a:gdLst>
                  <a:gd name="T0" fmla="*/ 52 w 67"/>
                  <a:gd name="T1" fmla="*/ 15 h 63"/>
                  <a:gd name="T2" fmla="*/ 0 w 67"/>
                  <a:gd name="T3" fmla="*/ 16 h 63"/>
                  <a:gd name="T4" fmla="*/ 54 w 67"/>
                  <a:gd name="T5" fmla="*/ 63 h 63"/>
                  <a:gd name="T6" fmla="*/ 52 w 67"/>
                  <a:gd name="T7" fmla="*/ 15 h 63"/>
                </a:gdLst>
                <a:ahLst/>
                <a:cxnLst>
                  <a:cxn ang="0">
                    <a:pos x="T0" y="T1"/>
                  </a:cxn>
                  <a:cxn ang="0">
                    <a:pos x="T2" y="T3"/>
                  </a:cxn>
                  <a:cxn ang="0">
                    <a:pos x="T4" y="T5"/>
                  </a:cxn>
                  <a:cxn ang="0">
                    <a:pos x="T6" y="T7"/>
                  </a:cxn>
                </a:cxnLst>
                <a:rect l="0" t="0" r="r" b="b"/>
                <a:pathLst>
                  <a:path w="67" h="63">
                    <a:moveTo>
                      <a:pt x="52" y="15"/>
                    </a:moveTo>
                    <a:cubicBezTo>
                      <a:pt x="35" y="0"/>
                      <a:pt x="18" y="7"/>
                      <a:pt x="0" y="16"/>
                    </a:cubicBezTo>
                    <a:cubicBezTo>
                      <a:pt x="54" y="63"/>
                      <a:pt x="54" y="63"/>
                      <a:pt x="54" y="63"/>
                    </a:cubicBezTo>
                    <a:cubicBezTo>
                      <a:pt x="67" y="48"/>
                      <a:pt x="67" y="28"/>
                      <a:pt x="5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 name="Group 13" descr="The image shows an icon with three vertical bars increasing in height, followed by an upward-sloping arrow. The text reads, &quot;2 Earnings and interest grow tax-free.&quot; This icon highlights tax-free growth in earnings and interest, indicating an increase over time.">
            <a:extLst>
              <a:ext uri="{FF2B5EF4-FFF2-40B4-BE49-F238E27FC236}">
                <a16:creationId xmlns:a16="http://schemas.microsoft.com/office/drawing/2014/main" id="{479B4737-5A0C-E5EB-871A-91A23A5F5994}"/>
              </a:ext>
            </a:extLst>
          </p:cNvPr>
          <p:cNvGrpSpPr/>
          <p:nvPr/>
        </p:nvGrpSpPr>
        <p:grpSpPr>
          <a:xfrm>
            <a:off x="3223260" y="1457433"/>
            <a:ext cx="2743200" cy="3435842"/>
            <a:chOff x="3223260" y="1457433"/>
            <a:chExt cx="2743200" cy="3435842"/>
          </a:xfrm>
        </p:grpSpPr>
        <p:sp>
          <p:nvSpPr>
            <p:cNvPr id="15" name="Rectangle 14">
              <a:extLst>
                <a:ext uri="{FF2B5EF4-FFF2-40B4-BE49-F238E27FC236}">
                  <a16:creationId xmlns:a16="http://schemas.microsoft.com/office/drawing/2014/main" id="{F84B82D1-F82A-8ED1-0658-217055B9BF40}"/>
                </a:ext>
              </a:extLst>
            </p:cNvPr>
            <p:cNvSpPr/>
            <p:nvPr/>
          </p:nvSpPr>
          <p:spPr>
            <a:xfrm>
              <a:off x="3223260" y="2325442"/>
              <a:ext cx="2743200" cy="2567833"/>
            </a:xfrm>
            <a:prstGeom prst="rect">
              <a:avLst/>
            </a:prstGeom>
            <a:solidFill>
              <a:srgbClr val="E1F7F7"/>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52C556CD-24E9-A790-2F32-97385E33BB61}"/>
                </a:ext>
              </a:extLst>
            </p:cNvPr>
            <p:cNvSpPr/>
            <p:nvPr/>
          </p:nvSpPr>
          <p:spPr>
            <a:xfrm>
              <a:off x="3352800" y="3148348"/>
              <a:ext cx="2514600" cy="1107996"/>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400">
                  <a:cs typeface="Arial"/>
                </a:rPr>
                <a:t>Earnings and interest grow </a:t>
              </a:r>
              <a:br>
                <a:rPr lang="en-US" sz="2400">
                  <a:cs typeface="Arial"/>
                </a:rPr>
              </a:br>
              <a:r>
                <a:rPr lang="en-US" sz="2400" b="1">
                  <a:solidFill>
                    <a:schemeClr val="accent1"/>
                  </a:solidFill>
                  <a:cs typeface="Arial"/>
                </a:rPr>
                <a:t>tax-free</a:t>
              </a:r>
            </a:p>
          </p:txBody>
        </p:sp>
        <p:sp>
          <p:nvSpPr>
            <p:cNvPr id="17" name="TextBox 64">
              <a:extLst>
                <a:ext uri="{FF2B5EF4-FFF2-40B4-BE49-F238E27FC236}">
                  <a16:creationId xmlns:a16="http://schemas.microsoft.com/office/drawing/2014/main" id="{34B0A745-4B19-6B2E-46C7-FE7BA59EC269}"/>
                </a:ext>
              </a:extLst>
            </p:cNvPr>
            <p:cNvSpPr txBox="1"/>
            <p:nvPr/>
          </p:nvSpPr>
          <p:spPr>
            <a:xfrm>
              <a:off x="3352800" y="2403701"/>
              <a:ext cx="457200"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00BFB3"/>
                  </a:solidFill>
                </a:rPr>
                <a:t>2</a:t>
              </a:r>
            </a:p>
          </p:txBody>
        </p:sp>
        <p:cxnSp>
          <p:nvCxnSpPr>
            <p:cNvPr id="18" name="Straight Connector 17">
              <a:extLst>
                <a:ext uri="{FF2B5EF4-FFF2-40B4-BE49-F238E27FC236}">
                  <a16:creationId xmlns:a16="http://schemas.microsoft.com/office/drawing/2014/main" id="{A869E188-01D9-946A-8513-3E22C7821074}"/>
                </a:ext>
              </a:extLst>
            </p:cNvPr>
            <p:cNvCxnSpPr/>
            <p:nvPr/>
          </p:nvCxnSpPr>
          <p:spPr>
            <a:xfrm>
              <a:off x="3223260" y="2249243"/>
              <a:ext cx="2743200" cy="0"/>
            </a:xfrm>
            <a:prstGeom prst="line">
              <a:avLst/>
            </a:prstGeom>
            <a:ln w="76200">
              <a:solidFill>
                <a:srgbClr val="00BFB3"/>
              </a:solidFill>
            </a:ln>
            <a:effectLst/>
          </p:spPr>
          <p:style>
            <a:lnRef idx="2">
              <a:schemeClr val="accent1"/>
            </a:lnRef>
            <a:fillRef idx="0">
              <a:schemeClr val="accent1"/>
            </a:fillRef>
            <a:effectRef idx="1">
              <a:schemeClr val="accent1"/>
            </a:effectRef>
            <a:fontRef idx="minor">
              <a:schemeClr val="tx1"/>
            </a:fontRef>
          </p:style>
        </p:cxnSp>
        <p:grpSp>
          <p:nvGrpSpPr>
            <p:cNvPr id="19" name="Group 15">
              <a:extLst>
                <a:ext uri="{FF2B5EF4-FFF2-40B4-BE49-F238E27FC236}">
                  <a16:creationId xmlns:a16="http://schemas.microsoft.com/office/drawing/2014/main" id="{4D77B18E-3B0B-8574-5783-EDC56636ACF5}"/>
                </a:ext>
              </a:extLst>
            </p:cNvPr>
            <p:cNvGrpSpPr>
              <a:grpSpLocks noChangeAspect="1"/>
            </p:cNvGrpSpPr>
            <p:nvPr/>
          </p:nvGrpSpPr>
          <p:grpSpPr bwMode="auto">
            <a:xfrm>
              <a:off x="3249614" y="1457433"/>
              <a:ext cx="722593" cy="686035"/>
              <a:chOff x="1615" y="959"/>
              <a:chExt cx="2530" cy="2402"/>
            </a:xfrm>
            <a:solidFill>
              <a:srgbClr val="81BB00"/>
            </a:solidFill>
          </p:grpSpPr>
          <p:sp>
            <p:nvSpPr>
              <p:cNvPr id="20" name="Freeform 16">
                <a:extLst>
                  <a:ext uri="{FF2B5EF4-FFF2-40B4-BE49-F238E27FC236}">
                    <a16:creationId xmlns:a16="http://schemas.microsoft.com/office/drawing/2014/main" id="{F58A0F9D-7354-FBAA-3A45-00E9C3584378}"/>
                  </a:ext>
                </a:extLst>
              </p:cNvPr>
              <p:cNvSpPr>
                <a:spLocks/>
              </p:cNvSpPr>
              <p:nvPr/>
            </p:nvSpPr>
            <p:spPr bwMode="auto">
              <a:xfrm>
                <a:off x="1615" y="2854"/>
                <a:ext cx="730" cy="507"/>
              </a:xfrm>
              <a:custGeom>
                <a:avLst/>
                <a:gdLst>
                  <a:gd name="T0" fmla="*/ 265 w 308"/>
                  <a:gd name="T1" fmla="*/ 0 h 214"/>
                  <a:gd name="T2" fmla="*/ 43 w 308"/>
                  <a:gd name="T3" fmla="*/ 0 h 214"/>
                  <a:gd name="T4" fmla="*/ 0 w 308"/>
                  <a:gd name="T5" fmla="*/ 42 h 214"/>
                  <a:gd name="T6" fmla="*/ 0 w 308"/>
                  <a:gd name="T7" fmla="*/ 171 h 214"/>
                  <a:gd name="T8" fmla="*/ 43 w 308"/>
                  <a:gd name="T9" fmla="*/ 214 h 214"/>
                  <a:gd name="T10" fmla="*/ 265 w 308"/>
                  <a:gd name="T11" fmla="*/ 214 h 214"/>
                  <a:gd name="T12" fmla="*/ 308 w 308"/>
                  <a:gd name="T13" fmla="*/ 171 h 214"/>
                  <a:gd name="T14" fmla="*/ 308 w 308"/>
                  <a:gd name="T15" fmla="*/ 42 h 214"/>
                  <a:gd name="T16" fmla="*/ 265 w 308"/>
                  <a:gd name="T17"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14">
                    <a:moveTo>
                      <a:pt x="265" y="0"/>
                    </a:moveTo>
                    <a:cubicBezTo>
                      <a:pt x="43" y="0"/>
                      <a:pt x="43" y="0"/>
                      <a:pt x="43" y="0"/>
                    </a:cubicBezTo>
                    <a:cubicBezTo>
                      <a:pt x="20" y="0"/>
                      <a:pt x="0" y="19"/>
                      <a:pt x="0" y="42"/>
                    </a:cubicBezTo>
                    <a:cubicBezTo>
                      <a:pt x="0" y="171"/>
                      <a:pt x="0" y="171"/>
                      <a:pt x="0" y="171"/>
                    </a:cubicBezTo>
                    <a:cubicBezTo>
                      <a:pt x="0" y="195"/>
                      <a:pt x="20" y="214"/>
                      <a:pt x="43" y="214"/>
                    </a:cubicBezTo>
                    <a:cubicBezTo>
                      <a:pt x="265" y="214"/>
                      <a:pt x="265" y="214"/>
                      <a:pt x="265" y="214"/>
                    </a:cubicBezTo>
                    <a:cubicBezTo>
                      <a:pt x="289" y="214"/>
                      <a:pt x="308" y="195"/>
                      <a:pt x="308" y="171"/>
                    </a:cubicBezTo>
                    <a:cubicBezTo>
                      <a:pt x="308" y="42"/>
                      <a:pt x="308" y="42"/>
                      <a:pt x="308" y="42"/>
                    </a:cubicBezTo>
                    <a:cubicBezTo>
                      <a:pt x="308" y="19"/>
                      <a:pt x="289" y="0"/>
                      <a:pt x="265" y="0"/>
                    </a:cubicBezTo>
                    <a:close/>
                  </a:path>
                </a:pathLst>
              </a:custGeom>
              <a:solidFill>
                <a:srgbClr val="00B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D6DDF716-86E3-C7EB-DDB1-7E23FF2C5FCC}"/>
                  </a:ext>
                </a:extLst>
              </p:cNvPr>
              <p:cNvSpPr>
                <a:spLocks/>
              </p:cNvSpPr>
              <p:nvPr/>
            </p:nvSpPr>
            <p:spPr bwMode="auto">
              <a:xfrm>
                <a:off x="3415" y="2096"/>
                <a:ext cx="730" cy="1265"/>
              </a:xfrm>
              <a:custGeom>
                <a:avLst/>
                <a:gdLst>
                  <a:gd name="T0" fmla="*/ 265 w 308"/>
                  <a:gd name="T1" fmla="*/ 0 h 534"/>
                  <a:gd name="T2" fmla="*/ 42 w 308"/>
                  <a:gd name="T3" fmla="*/ 0 h 534"/>
                  <a:gd name="T4" fmla="*/ 0 w 308"/>
                  <a:gd name="T5" fmla="*/ 43 h 534"/>
                  <a:gd name="T6" fmla="*/ 0 w 308"/>
                  <a:gd name="T7" fmla="*/ 491 h 534"/>
                  <a:gd name="T8" fmla="*/ 42 w 308"/>
                  <a:gd name="T9" fmla="*/ 534 h 534"/>
                  <a:gd name="T10" fmla="*/ 265 w 308"/>
                  <a:gd name="T11" fmla="*/ 534 h 534"/>
                  <a:gd name="T12" fmla="*/ 308 w 308"/>
                  <a:gd name="T13" fmla="*/ 491 h 534"/>
                  <a:gd name="T14" fmla="*/ 308 w 308"/>
                  <a:gd name="T15" fmla="*/ 43 h 534"/>
                  <a:gd name="T16" fmla="*/ 265 w 308"/>
                  <a:gd name="T17"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534">
                    <a:moveTo>
                      <a:pt x="265" y="0"/>
                    </a:moveTo>
                    <a:cubicBezTo>
                      <a:pt x="42" y="0"/>
                      <a:pt x="42" y="0"/>
                      <a:pt x="42" y="0"/>
                    </a:cubicBezTo>
                    <a:cubicBezTo>
                      <a:pt x="19" y="0"/>
                      <a:pt x="0" y="19"/>
                      <a:pt x="0" y="43"/>
                    </a:cubicBezTo>
                    <a:cubicBezTo>
                      <a:pt x="0" y="491"/>
                      <a:pt x="0" y="491"/>
                      <a:pt x="0" y="491"/>
                    </a:cubicBezTo>
                    <a:cubicBezTo>
                      <a:pt x="0" y="515"/>
                      <a:pt x="19" y="534"/>
                      <a:pt x="42" y="534"/>
                    </a:cubicBezTo>
                    <a:cubicBezTo>
                      <a:pt x="265" y="534"/>
                      <a:pt x="265" y="534"/>
                      <a:pt x="265" y="534"/>
                    </a:cubicBezTo>
                    <a:cubicBezTo>
                      <a:pt x="288" y="534"/>
                      <a:pt x="308" y="515"/>
                      <a:pt x="308" y="491"/>
                    </a:cubicBezTo>
                    <a:cubicBezTo>
                      <a:pt x="308" y="43"/>
                      <a:pt x="308" y="43"/>
                      <a:pt x="308" y="43"/>
                    </a:cubicBezTo>
                    <a:cubicBezTo>
                      <a:pt x="308" y="19"/>
                      <a:pt x="288" y="0"/>
                      <a:pt x="265" y="0"/>
                    </a:cubicBezTo>
                    <a:close/>
                  </a:path>
                </a:pathLst>
              </a:custGeom>
              <a:solidFill>
                <a:srgbClr val="00B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4FE57AC6-587D-4C29-87BE-93B6BBD3A48F}"/>
                  </a:ext>
                </a:extLst>
              </p:cNvPr>
              <p:cNvSpPr>
                <a:spLocks/>
              </p:cNvSpPr>
              <p:nvPr/>
            </p:nvSpPr>
            <p:spPr bwMode="auto">
              <a:xfrm>
                <a:off x="2515" y="2480"/>
                <a:ext cx="730" cy="881"/>
              </a:xfrm>
              <a:custGeom>
                <a:avLst/>
                <a:gdLst>
                  <a:gd name="T0" fmla="*/ 265 w 308"/>
                  <a:gd name="T1" fmla="*/ 0 h 372"/>
                  <a:gd name="T2" fmla="*/ 43 w 308"/>
                  <a:gd name="T3" fmla="*/ 0 h 372"/>
                  <a:gd name="T4" fmla="*/ 0 w 308"/>
                  <a:gd name="T5" fmla="*/ 43 h 372"/>
                  <a:gd name="T6" fmla="*/ 0 w 308"/>
                  <a:gd name="T7" fmla="*/ 329 h 372"/>
                  <a:gd name="T8" fmla="*/ 43 w 308"/>
                  <a:gd name="T9" fmla="*/ 372 h 372"/>
                  <a:gd name="T10" fmla="*/ 265 w 308"/>
                  <a:gd name="T11" fmla="*/ 372 h 372"/>
                  <a:gd name="T12" fmla="*/ 308 w 308"/>
                  <a:gd name="T13" fmla="*/ 329 h 372"/>
                  <a:gd name="T14" fmla="*/ 308 w 308"/>
                  <a:gd name="T15" fmla="*/ 43 h 372"/>
                  <a:gd name="T16" fmla="*/ 265 w 308"/>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372">
                    <a:moveTo>
                      <a:pt x="265" y="0"/>
                    </a:moveTo>
                    <a:cubicBezTo>
                      <a:pt x="43" y="0"/>
                      <a:pt x="43" y="0"/>
                      <a:pt x="43" y="0"/>
                    </a:cubicBezTo>
                    <a:cubicBezTo>
                      <a:pt x="19" y="0"/>
                      <a:pt x="0" y="19"/>
                      <a:pt x="0" y="43"/>
                    </a:cubicBezTo>
                    <a:cubicBezTo>
                      <a:pt x="0" y="329"/>
                      <a:pt x="0" y="329"/>
                      <a:pt x="0" y="329"/>
                    </a:cubicBezTo>
                    <a:cubicBezTo>
                      <a:pt x="0" y="353"/>
                      <a:pt x="19" y="372"/>
                      <a:pt x="43" y="372"/>
                    </a:cubicBezTo>
                    <a:cubicBezTo>
                      <a:pt x="265" y="372"/>
                      <a:pt x="265" y="372"/>
                      <a:pt x="265" y="372"/>
                    </a:cubicBezTo>
                    <a:cubicBezTo>
                      <a:pt x="289" y="372"/>
                      <a:pt x="308" y="353"/>
                      <a:pt x="308" y="329"/>
                    </a:cubicBezTo>
                    <a:cubicBezTo>
                      <a:pt x="308" y="43"/>
                      <a:pt x="308" y="43"/>
                      <a:pt x="308" y="43"/>
                    </a:cubicBezTo>
                    <a:cubicBezTo>
                      <a:pt x="308" y="19"/>
                      <a:pt x="289" y="0"/>
                      <a:pt x="265" y="0"/>
                    </a:cubicBezTo>
                    <a:close/>
                  </a:path>
                </a:pathLst>
              </a:custGeom>
              <a:solidFill>
                <a:srgbClr val="00B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16970C20-4C99-BAB7-B204-25BFF210DEEC}"/>
                  </a:ext>
                </a:extLst>
              </p:cNvPr>
              <p:cNvSpPr>
                <a:spLocks/>
              </p:cNvSpPr>
              <p:nvPr/>
            </p:nvSpPr>
            <p:spPr bwMode="auto">
              <a:xfrm>
                <a:off x="1835" y="959"/>
                <a:ext cx="2184" cy="1675"/>
              </a:xfrm>
              <a:custGeom>
                <a:avLst/>
                <a:gdLst>
                  <a:gd name="T0" fmla="*/ 333 w 922"/>
                  <a:gd name="T1" fmla="*/ 449 h 707"/>
                  <a:gd name="T2" fmla="*/ 440 w 922"/>
                  <a:gd name="T3" fmla="*/ 556 h 707"/>
                  <a:gd name="T4" fmla="*/ 812 w 922"/>
                  <a:gd name="T5" fmla="*/ 185 h 707"/>
                  <a:gd name="T6" fmla="*/ 874 w 922"/>
                  <a:gd name="T7" fmla="*/ 248 h 707"/>
                  <a:gd name="T8" fmla="*/ 883 w 922"/>
                  <a:gd name="T9" fmla="*/ 245 h 707"/>
                  <a:gd name="T10" fmla="*/ 921 w 922"/>
                  <a:gd name="T11" fmla="*/ 9 h 707"/>
                  <a:gd name="T12" fmla="*/ 912 w 922"/>
                  <a:gd name="T13" fmla="*/ 1 h 707"/>
                  <a:gd name="T14" fmla="*/ 677 w 922"/>
                  <a:gd name="T15" fmla="*/ 38 h 707"/>
                  <a:gd name="T16" fmla="*/ 674 w 922"/>
                  <a:gd name="T17" fmla="*/ 47 h 707"/>
                  <a:gd name="T18" fmla="*/ 736 w 922"/>
                  <a:gd name="T19" fmla="*/ 110 h 707"/>
                  <a:gd name="T20" fmla="*/ 440 w 922"/>
                  <a:gd name="T21" fmla="*/ 406 h 707"/>
                  <a:gd name="T22" fmla="*/ 333 w 922"/>
                  <a:gd name="T23" fmla="*/ 298 h 707"/>
                  <a:gd name="T24" fmla="*/ 0 w 922"/>
                  <a:gd name="T25" fmla="*/ 631 h 707"/>
                  <a:gd name="T26" fmla="*/ 75 w 922"/>
                  <a:gd name="T27" fmla="*/ 707 h 707"/>
                  <a:gd name="T28" fmla="*/ 333 w 922"/>
                  <a:gd name="T29" fmla="*/ 449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2" h="707">
                    <a:moveTo>
                      <a:pt x="333" y="449"/>
                    </a:moveTo>
                    <a:cubicBezTo>
                      <a:pt x="440" y="556"/>
                      <a:pt x="440" y="556"/>
                      <a:pt x="440" y="556"/>
                    </a:cubicBezTo>
                    <a:cubicBezTo>
                      <a:pt x="812" y="185"/>
                      <a:pt x="812" y="185"/>
                      <a:pt x="812" y="185"/>
                    </a:cubicBezTo>
                    <a:cubicBezTo>
                      <a:pt x="874" y="248"/>
                      <a:pt x="874" y="248"/>
                      <a:pt x="874" y="248"/>
                    </a:cubicBezTo>
                    <a:cubicBezTo>
                      <a:pt x="878" y="252"/>
                      <a:pt x="882" y="251"/>
                      <a:pt x="883" y="245"/>
                    </a:cubicBezTo>
                    <a:cubicBezTo>
                      <a:pt x="921" y="9"/>
                      <a:pt x="921" y="9"/>
                      <a:pt x="921" y="9"/>
                    </a:cubicBezTo>
                    <a:cubicBezTo>
                      <a:pt x="922" y="4"/>
                      <a:pt x="918" y="0"/>
                      <a:pt x="912" y="1"/>
                    </a:cubicBezTo>
                    <a:cubicBezTo>
                      <a:pt x="677" y="38"/>
                      <a:pt x="677" y="38"/>
                      <a:pt x="677" y="38"/>
                    </a:cubicBezTo>
                    <a:cubicBezTo>
                      <a:pt x="671" y="39"/>
                      <a:pt x="670" y="43"/>
                      <a:pt x="674" y="47"/>
                    </a:cubicBezTo>
                    <a:cubicBezTo>
                      <a:pt x="736" y="110"/>
                      <a:pt x="736" y="110"/>
                      <a:pt x="736" y="110"/>
                    </a:cubicBezTo>
                    <a:cubicBezTo>
                      <a:pt x="440" y="406"/>
                      <a:pt x="440" y="406"/>
                      <a:pt x="440" y="406"/>
                    </a:cubicBezTo>
                    <a:cubicBezTo>
                      <a:pt x="333" y="298"/>
                      <a:pt x="333" y="298"/>
                      <a:pt x="333" y="298"/>
                    </a:cubicBezTo>
                    <a:cubicBezTo>
                      <a:pt x="0" y="631"/>
                      <a:pt x="0" y="631"/>
                      <a:pt x="0" y="631"/>
                    </a:cubicBezTo>
                    <a:cubicBezTo>
                      <a:pt x="75" y="707"/>
                      <a:pt x="75" y="707"/>
                      <a:pt x="75" y="707"/>
                    </a:cubicBezTo>
                    <a:lnTo>
                      <a:pt x="333" y="449"/>
                    </a:lnTo>
                    <a:close/>
                  </a:path>
                </a:pathLst>
              </a:custGeom>
              <a:solidFill>
                <a:srgbClr val="00B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 name="Group 4" descr=" Icon of a medical bag with a cross positioned at the top. Below the icon, centered text reads: &quot;Withdrawals are tax-free if used for qualified medical expenses.&quot;">
            <a:extLst>
              <a:ext uri="{FF2B5EF4-FFF2-40B4-BE49-F238E27FC236}">
                <a16:creationId xmlns:a16="http://schemas.microsoft.com/office/drawing/2014/main" id="{67CF8270-EB34-2FC8-C61F-E66CE8A2BFC5}"/>
              </a:ext>
            </a:extLst>
          </p:cNvPr>
          <p:cNvGrpSpPr/>
          <p:nvPr/>
        </p:nvGrpSpPr>
        <p:grpSpPr>
          <a:xfrm>
            <a:off x="6096000" y="1458097"/>
            <a:ext cx="2751438" cy="3434578"/>
            <a:chOff x="6096000" y="1458097"/>
            <a:chExt cx="2751438" cy="3434578"/>
          </a:xfrm>
        </p:grpSpPr>
        <p:sp>
          <p:nvSpPr>
            <p:cNvPr id="6" name="Rectangle 5">
              <a:extLst>
                <a:ext uri="{FF2B5EF4-FFF2-40B4-BE49-F238E27FC236}">
                  <a16:creationId xmlns:a16="http://schemas.microsoft.com/office/drawing/2014/main" id="{2684530F-9733-B774-C600-B473F9CC49AF}"/>
                </a:ext>
              </a:extLst>
            </p:cNvPr>
            <p:cNvSpPr/>
            <p:nvPr/>
          </p:nvSpPr>
          <p:spPr>
            <a:xfrm>
              <a:off x="6096000" y="2325443"/>
              <a:ext cx="2743200" cy="2567232"/>
            </a:xfrm>
            <a:prstGeom prst="rect">
              <a:avLst/>
            </a:prstGeom>
            <a:solidFill>
              <a:srgbClr val="E1F7F7"/>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0908FA2A-DA6F-6936-434F-7898D81D6FC9}"/>
                </a:ext>
              </a:extLst>
            </p:cNvPr>
            <p:cNvSpPr/>
            <p:nvPr/>
          </p:nvSpPr>
          <p:spPr>
            <a:xfrm>
              <a:off x="6248400" y="3148348"/>
              <a:ext cx="2599038" cy="1477328"/>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400">
                  <a:cs typeface="Arial"/>
                </a:rPr>
                <a:t>Withdrawals are </a:t>
              </a:r>
              <a:r>
                <a:rPr lang="en-US" sz="2400" b="1">
                  <a:solidFill>
                    <a:schemeClr val="accent1"/>
                  </a:solidFill>
                  <a:cs typeface="Arial"/>
                </a:rPr>
                <a:t>tax-free</a:t>
              </a:r>
              <a:r>
                <a:rPr lang="en-US" sz="2400">
                  <a:cs typeface="Arial"/>
                </a:rPr>
                <a:t> if used </a:t>
              </a:r>
              <a:br>
                <a:rPr lang="en-US" sz="2400">
                  <a:cs typeface="Arial"/>
                </a:rPr>
              </a:br>
              <a:r>
                <a:rPr lang="en-US" sz="2400">
                  <a:cs typeface="Arial"/>
                </a:rPr>
                <a:t>to pay for qualified medical expenses</a:t>
              </a:r>
              <a:endParaRPr lang="en-US" sz="2400">
                <a:solidFill>
                  <a:schemeClr val="accent1"/>
                </a:solidFill>
                <a:cs typeface="Arial"/>
              </a:endParaRPr>
            </a:p>
          </p:txBody>
        </p:sp>
        <p:sp>
          <p:nvSpPr>
            <p:cNvPr id="8" name="TextBox 65">
              <a:extLst>
                <a:ext uri="{FF2B5EF4-FFF2-40B4-BE49-F238E27FC236}">
                  <a16:creationId xmlns:a16="http://schemas.microsoft.com/office/drawing/2014/main" id="{2C976EAE-BEA5-BE19-1DD9-DDA871530751}"/>
                </a:ext>
              </a:extLst>
            </p:cNvPr>
            <p:cNvSpPr txBox="1"/>
            <p:nvPr/>
          </p:nvSpPr>
          <p:spPr>
            <a:xfrm>
              <a:off x="6248400" y="2403701"/>
              <a:ext cx="457200"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6035"/>
                  </a:solidFill>
                </a:rPr>
                <a:t>3</a:t>
              </a:r>
            </a:p>
          </p:txBody>
        </p:sp>
        <p:cxnSp>
          <p:nvCxnSpPr>
            <p:cNvPr id="9" name="Straight Connector 8">
              <a:extLst>
                <a:ext uri="{FF2B5EF4-FFF2-40B4-BE49-F238E27FC236}">
                  <a16:creationId xmlns:a16="http://schemas.microsoft.com/office/drawing/2014/main" id="{8C34F9A1-49C6-36C1-9322-C387B0AAFD8F}"/>
                </a:ext>
              </a:extLst>
            </p:cNvPr>
            <p:cNvCxnSpPr/>
            <p:nvPr/>
          </p:nvCxnSpPr>
          <p:spPr>
            <a:xfrm>
              <a:off x="6096000" y="2249243"/>
              <a:ext cx="2743200" cy="0"/>
            </a:xfrm>
            <a:prstGeom prst="line">
              <a:avLst/>
            </a:prstGeom>
            <a:ln w="76200">
              <a:solidFill>
                <a:srgbClr val="FF6035"/>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141690E8-15BA-7B90-4BF1-A0444CBA87BF}"/>
                </a:ext>
              </a:extLst>
            </p:cNvPr>
            <p:cNvGrpSpPr>
              <a:grpSpLocks noChangeAspect="1"/>
            </p:cNvGrpSpPr>
            <p:nvPr/>
          </p:nvGrpSpPr>
          <p:grpSpPr bwMode="auto">
            <a:xfrm>
              <a:off x="6126617" y="1458097"/>
              <a:ext cx="762147" cy="685371"/>
              <a:chOff x="1113" y="571"/>
              <a:chExt cx="3534" cy="3178"/>
            </a:xfrm>
            <a:solidFill>
              <a:srgbClr val="767676"/>
            </a:solidFill>
          </p:grpSpPr>
          <p:sp>
            <p:nvSpPr>
              <p:cNvPr id="11" name="Freeform 10">
                <a:extLst>
                  <a:ext uri="{FF2B5EF4-FFF2-40B4-BE49-F238E27FC236}">
                    <a16:creationId xmlns:a16="http://schemas.microsoft.com/office/drawing/2014/main" id="{B7859D3B-A2A0-8512-CEA3-6198E0294DA6}"/>
                  </a:ext>
                </a:extLst>
              </p:cNvPr>
              <p:cNvSpPr>
                <a:spLocks/>
              </p:cNvSpPr>
              <p:nvPr/>
            </p:nvSpPr>
            <p:spPr bwMode="auto">
              <a:xfrm>
                <a:off x="2187" y="571"/>
                <a:ext cx="1386" cy="495"/>
              </a:xfrm>
              <a:custGeom>
                <a:avLst/>
                <a:gdLst>
                  <a:gd name="T0" fmla="*/ 87 w 585"/>
                  <a:gd name="T1" fmla="*/ 129 h 209"/>
                  <a:gd name="T2" fmla="*/ 129 w 585"/>
                  <a:gd name="T3" fmla="*/ 86 h 209"/>
                  <a:gd name="T4" fmla="*/ 456 w 585"/>
                  <a:gd name="T5" fmla="*/ 86 h 209"/>
                  <a:gd name="T6" fmla="*/ 498 w 585"/>
                  <a:gd name="T7" fmla="*/ 129 h 209"/>
                  <a:gd name="T8" fmla="*/ 498 w 585"/>
                  <a:gd name="T9" fmla="*/ 209 h 209"/>
                  <a:gd name="T10" fmla="*/ 585 w 585"/>
                  <a:gd name="T11" fmla="*/ 209 h 209"/>
                  <a:gd name="T12" fmla="*/ 585 w 585"/>
                  <a:gd name="T13" fmla="*/ 129 h 209"/>
                  <a:gd name="T14" fmla="*/ 456 w 585"/>
                  <a:gd name="T15" fmla="*/ 0 h 209"/>
                  <a:gd name="T16" fmla="*/ 129 w 585"/>
                  <a:gd name="T17" fmla="*/ 0 h 209"/>
                  <a:gd name="T18" fmla="*/ 0 w 585"/>
                  <a:gd name="T19" fmla="*/ 129 h 209"/>
                  <a:gd name="T20" fmla="*/ 0 w 585"/>
                  <a:gd name="T21" fmla="*/ 209 h 209"/>
                  <a:gd name="T22" fmla="*/ 87 w 585"/>
                  <a:gd name="T23" fmla="*/ 209 h 209"/>
                  <a:gd name="T24" fmla="*/ 87 w 585"/>
                  <a:gd name="T25" fmla="*/ 12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209">
                    <a:moveTo>
                      <a:pt x="87" y="129"/>
                    </a:moveTo>
                    <a:cubicBezTo>
                      <a:pt x="87" y="105"/>
                      <a:pt x="106" y="86"/>
                      <a:pt x="129" y="86"/>
                    </a:cubicBezTo>
                    <a:cubicBezTo>
                      <a:pt x="456" y="86"/>
                      <a:pt x="456" y="86"/>
                      <a:pt x="456" y="86"/>
                    </a:cubicBezTo>
                    <a:cubicBezTo>
                      <a:pt x="479" y="86"/>
                      <a:pt x="498" y="105"/>
                      <a:pt x="498" y="129"/>
                    </a:cubicBezTo>
                    <a:cubicBezTo>
                      <a:pt x="498" y="209"/>
                      <a:pt x="498" y="209"/>
                      <a:pt x="498" y="209"/>
                    </a:cubicBezTo>
                    <a:cubicBezTo>
                      <a:pt x="585" y="209"/>
                      <a:pt x="585" y="209"/>
                      <a:pt x="585" y="209"/>
                    </a:cubicBezTo>
                    <a:cubicBezTo>
                      <a:pt x="585" y="129"/>
                      <a:pt x="585" y="129"/>
                      <a:pt x="585" y="129"/>
                    </a:cubicBezTo>
                    <a:cubicBezTo>
                      <a:pt x="585" y="58"/>
                      <a:pt x="527" y="0"/>
                      <a:pt x="456" y="0"/>
                    </a:cubicBezTo>
                    <a:cubicBezTo>
                      <a:pt x="129" y="0"/>
                      <a:pt x="129" y="0"/>
                      <a:pt x="129" y="0"/>
                    </a:cubicBezTo>
                    <a:cubicBezTo>
                      <a:pt x="58" y="0"/>
                      <a:pt x="0" y="58"/>
                      <a:pt x="0" y="129"/>
                    </a:cubicBezTo>
                    <a:cubicBezTo>
                      <a:pt x="0" y="209"/>
                      <a:pt x="0" y="209"/>
                      <a:pt x="0" y="209"/>
                    </a:cubicBezTo>
                    <a:cubicBezTo>
                      <a:pt x="87" y="209"/>
                      <a:pt x="87" y="209"/>
                      <a:pt x="87" y="209"/>
                    </a:cubicBezTo>
                    <a:lnTo>
                      <a:pt x="87" y="129"/>
                    </a:lnTo>
                    <a:close/>
                  </a:path>
                </a:pathLst>
              </a:custGeom>
              <a:solidFill>
                <a:srgbClr val="FF6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7A3AACF2-1A61-291E-F366-F8E1F385D01B}"/>
                  </a:ext>
                </a:extLst>
              </p:cNvPr>
              <p:cNvSpPr>
                <a:spLocks noEditPoints="1"/>
              </p:cNvSpPr>
              <p:nvPr/>
            </p:nvSpPr>
            <p:spPr bwMode="auto">
              <a:xfrm>
                <a:off x="2159" y="1734"/>
                <a:ext cx="1442" cy="1442"/>
              </a:xfrm>
              <a:custGeom>
                <a:avLst/>
                <a:gdLst>
                  <a:gd name="T0" fmla="*/ 305 w 609"/>
                  <a:gd name="T1" fmla="*/ 0 h 609"/>
                  <a:gd name="T2" fmla="*/ 0 w 609"/>
                  <a:gd name="T3" fmla="*/ 304 h 609"/>
                  <a:gd name="T4" fmla="*/ 305 w 609"/>
                  <a:gd name="T5" fmla="*/ 609 h 609"/>
                  <a:gd name="T6" fmla="*/ 609 w 609"/>
                  <a:gd name="T7" fmla="*/ 304 h 609"/>
                  <a:gd name="T8" fmla="*/ 305 w 609"/>
                  <a:gd name="T9" fmla="*/ 0 h 609"/>
                  <a:gd name="T10" fmla="*/ 504 w 609"/>
                  <a:gd name="T11" fmla="*/ 328 h 609"/>
                  <a:gd name="T12" fmla="*/ 465 w 609"/>
                  <a:gd name="T13" fmla="*/ 367 h 609"/>
                  <a:gd name="T14" fmla="*/ 367 w 609"/>
                  <a:gd name="T15" fmla="*/ 367 h 609"/>
                  <a:gd name="T16" fmla="*/ 367 w 609"/>
                  <a:gd name="T17" fmla="*/ 464 h 609"/>
                  <a:gd name="T18" fmla="*/ 328 w 609"/>
                  <a:gd name="T19" fmla="*/ 503 h 609"/>
                  <a:gd name="T20" fmla="*/ 281 w 609"/>
                  <a:gd name="T21" fmla="*/ 503 h 609"/>
                  <a:gd name="T22" fmla="*/ 242 w 609"/>
                  <a:gd name="T23" fmla="*/ 464 h 609"/>
                  <a:gd name="T24" fmla="*/ 242 w 609"/>
                  <a:gd name="T25" fmla="*/ 367 h 609"/>
                  <a:gd name="T26" fmla="*/ 144 w 609"/>
                  <a:gd name="T27" fmla="*/ 367 h 609"/>
                  <a:gd name="T28" fmla="*/ 106 w 609"/>
                  <a:gd name="T29" fmla="*/ 328 h 609"/>
                  <a:gd name="T30" fmla="*/ 106 w 609"/>
                  <a:gd name="T31" fmla="*/ 281 h 609"/>
                  <a:gd name="T32" fmla="*/ 144 w 609"/>
                  <a:gd name="T33" fmla="*/ 242 h 609"/>
                  <a:gd name="T34" fmla="*/ 242 w 609"/>
                  <a:gd name="T35" fmla="*/ 242 h 609"/>
                  <a:gd name="T36" fmla="*/ 242 w 609"/>
                  <a:gd name="T37" fmla="*/ 144 h 609"/>
                  <a:gd name="T38" fmla="*/ 281 w 609"/>
                  <a:gd name="T39" fmla="*/ 105 h 609"/>
                  <a:gd name="T40" fmla="*/ 328 w 609"/>
                  <a:gd name="T41" fmla="*/ 105 h 609"/>
                  <a:gd name="T42" fmla="*/ 367 w 609"/>
                  <a:gd name="T43" fmla="*/ 144 h 609"/>
                  <a:gd name="T44" fmla="*/ 367 w 609"/>
                  <a:gd name="T45" fmla="*/ 242 h 609"/>
                  <a:gd name="T46" fmla="*/ 465 w 609"/>
                  <a:gd name="T47" fmla="*/ 242 h 609"/>
                  <a:gd name="T48" fmla="*/ 504 w 609"/>
                  <a:gd name="T49" fmla="*/ 281 h 609"/>
                  <a:gd name="T50" fmla="*/ 504 w 609"/>
                  <a:gd name="T51" fmla="*/ 328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9" h="609">
                    <a:moveTo>
                      <a:pt x="305" y="0"/>
                    </a:moveTo>
                    <a:cubicBezTo>
                      <a:pt x="137" y="0"/>
                      <a:pt x="0" y="136"/>
                      <a:pt x="0" y="304"/>
                    </a:cubicBezTo>
                    <a:cubicBezTo>
                      <a:pt x="0" y="472"/>
                      <a:pt x="137" y="609"/>
                      <a:pt x="305" y="609"/>
                    </a:cubicBezTo>
                    <a:cubicBezTo>
                      <a:pt x="472" y="609"/>
                      <a:pt x="609" y="472"/>
                      <a:pt x="609" y="304"/>
                    </a:cubicBezTo>
                    <a:cubicBezTo>
                      <a:pt x="609" y="136"/>
                      <a:pt x="472" y="0"/>
                      <a:pt x="305" y="0"/>
                    </a:cubicBezTo>
                    <a:close/>
                    <a:moveTo>
                      <a:pt x="504" y="328"/>
                    </a:moveTo>
                    <a:cubicBezTo>
                      <a:pt x="504" y="349"/>
                      <a:pt x="486" y="367"/>
                      <a:pt x="465" y="367"/>
                    </a:cubicBezTo>
                    <a:cubicBezTo>
                      <a:pt x="367" y="367"/>
                      <a:pt x="367" y="367"/>
                      <a:pt x="367" y="367"/>
                    </a:cubicBezTo>
                    <a:cubicBezTo>
                      <a:pt x="367" y="464"/>
                      <a:pt x="367" y="464"/>
                      <a:pt x="367" y="464"/>
                    </a:cubicBezTo>
                    <a:cubicBezTo>
                      <a:pt x="367" y="486"/>
                      <a:pt x="349" y="503"/>
                      <a:pt x="328" y="503"/>
                    </a:cubicBezTo>
                    <a:cubicBezTo>
                      <a:pt x="281" y="503"/>
                      <a:pt x="281" y="503"/>
                      <a:pt x="281" y="503"/>
                    </a:cubicBezTo>
                    <a:cubicBezTo>
                      <a:pt x="260" y="503"/>
                      <a:pt x="242" y="486"/>
                      <a:pt x="242" y="464"/>
                    </a:cubicBezTo>
                    <a:cubicBezTo>
                      <a:pt x="242" y="367"/>
                      <a:pt x="242" y="367"/>
                      <a:pt x="242" y="367"/>
                    </a:cubicBezTo>
                    <a:cubicBezTo>
                      <a:pt x="144" y="367"/>
                      <a:pt x="144" y="367"/>
                      <a:pt x="144" y="367"/>
                    </a:cubicBezTo>
                    <a:cubicBezTo>
                      <a:pt x="123" y="367"/>
                      <a:pt x="106" y="349"/>
                      <a:pt x="106" y="328"/>
                    </a:cubicBezTo>
                    <a:cubicBezTo>
                      <a:pt x="106" y="281"/>
                      <a:pt x="106" y="281"/>
                      <a:pt x="106" y="281"/>
                    </a:cubicBezTo>
                    <a:cubicBezTo>
                      <a:pt x="106" y="259"/>
                      <a:pt x="123" y="242"/>
                      <a:pt x="144" y="242"/>
                    </a:cubicBezTo>
                    <a:cubicBezTo>
                      <a:pt x="242" y="242"/>
                      <a:pt x="242" y="242"/>
                      <a:pt x="242" y="242"/>
                    </a:cubicBezTo>
                    <a:cubicBezTo>
                      <a:pt x="242" y="144"/>
                      <a:pt x="242" y="144"/>
                      <a:pt x="242" y="144"/>
                    </a:cubicBezTo>
                    <a:cubicBezTo>
                      <a:pt x="242" y="123"/>
                      <a:pt x="260" y="105"/>
                      <a:pt x="281" y="105"/>
                    </a:cubicBezTo>
                    <a:cubicBezTo>
                      <a:pt x="328" y="105"/>
                      <a:pt x="328" y="105"/>
                      <a:pt x="328" y="105"/>
                    </a:cubicBezTo>
                    <a:cubicBezTo>
                      <a:pt x="349" y="105"/>
                      <a:pt x="367" y="123"/>
                      <a:pt x="367" y="144"/>
                    </a:cubicBezTo>
                    <a:cubicBezTo>
                      <a:pt x="367" y="242"/>
                      <a:pt x="367" y="242"/>
                      <a:pt x="367" y="242"/>
                    </a:cubicBezTo>
                    <a:cubicBezTo>
                      <a:pt x="465" y="242"/>
                      <a:pt x="465" y="242"/>
                      <a:pt x="465" y="242"/>
                    </a:cubicBezTo>
                    <a:cubicBezTo>
                      <a:pt x="486" y="242"/>
                      <a:pt x="504" y="259"/>
                      <a:pt x="504" y="281"/>
                    </a:cubicBezTo>
                    <a:lnTo>
                      <a:pt x="504" y="328"/>
                    </a:lnTo>
                    <a:close/>
                  </a:path>
                </a:pathLst>
              </a:custGeom>
              <a:solidFill>
                <a:srgbClr val="FF6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a:extLst>
                  <a:ext uri="{FF2B5EF4-FFF2-40B4-BE49-F238E27FC236}">
                    <a16:creationId xmlns:a16="http://schemas.microsoft.com/office/drawing/2014/main" id="{58E5F4CE-33C9-5728-AF17-A029B1FD4ED9}"/>
                  </a:ext>
                </a:extLst>
              </p:cNvPr>
              <p:cNvSpPr>
                <a:spLocks noEditPoints="1"/>
              </p:cNvSpPr>
              <p:nvPr/>
            </p:nvSpPr>
            <p:spPr bwMode="auto">
              <a:xfrm>
                <a:off x="1113" y="1161"/>
                <a:ext cx="3534" cy="2588"/>
              </a:xfrm>
              <a:custGeom>
                <a:avLst/>
                <a:gdLst>
                  <a:gd name="T0" fmla="*/ 1306 w 1493"/>
                  <a:gd name="T1" fmla="*/ 0 h 1093"/>
                  <a:gd name="T2" fmla="*/ 187 w 1493"/>
                  <a:gd name="T3" fmla="*/ 0 h 1093"/>
                  <a:gd name="T4" fmla="*/ 0 w 1493"/>
                  <a:gd name="T5" fmla="*/ 187 h 1093"/>
                  <a:gd name="T6" fmla="*/ 0 w 1493"/>
                  <a:gd name="T7" fmla="*/ 905 h 1093"/>
                  <a:gd name="T8" fmla="*/ 187 w 1493"/>
                  <a:gd name="T9" fmla="*/ 1093 h 1093"/>
                  <a:gd name="T10" fmla="*/ 1306 w 1493"/>
                  <a:gd name="T11" fmla="*/ 1093 h 1093"/>
                  <a:gd name="T12" fmla="*/ 1493 w 1493"/>
                  <a:gd name="T13" fmla="*/ 905 h 1093"/>
                  <a:gd name="T14" fmla="*/ 1493 w 1493"/>
                  <a:gd name="T15" fmla="*/ 187 h 1093"/>
                  <a:gd name="T16" fmla="*/ 1306 w 1493"/>
                  <a:gd name="T17" fmla="*/ 0 h 1093"/>
                  <a:gd name="T18" fmla="*/ 747 w 1493"/>
                  <a:gd name="T19" fmla="*/ 923 h 1093"/>
                  <a:gd name="T20" fmla="*/ 370 w 1493"/>
                  <a:gd name="T21" fmla="*/ 546 h 1093"/>
                  <a:gd name="T22" fmla="*/ 747 w 1493"/>
                  <a:gd name="T23" fmla="*/ 170 h 1093"/>
                  <a:gd name="T24" fmla="*/ 1123 w 1493"/>
                  <a:gd name="T25" fmla="*/ 546 h 1093"/>
                  <a:gd name="T26" fmla="*/ 747 w 1493"/>
                  <a:gd name="T27" fmla="*/ 923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3" h="1093">
                    <a:moveTo>
                      <a:pt x="1306" y="0"/>
                    </a:moveTo>
                    <a:cubicBezTo>
                      <a:pt x="187" y="0"/>
                      <a:pt x="187" y="0"/>
                      <a:pt x="187" y="0"/>
                    </a:cubicBezTo>
                    <a:cubicBezTo>
                      <a:pt x="84" y="0"/>
                      <a:pt x="0" y="84"/>
                      <a:pt x="0" y="187"/>
                    </a:cubicBezTo>
                    <a:cubicBezTo>
                      <a:pt x="0" y="905"/>
                      <a:pt x="0" y="905"/>
                      <a:pt x="0" y="905"/>
                    </a:cubicBezTo>
                    <a:cubicBezTo>
                      <a:pt x="0" y="1008"/>
                      <a:pt x="84" y="1093"/>
                      <a:pt x="187" y="1093"/>
                    </a:cubicBezTo>
                    <a:cubicBezTo>
                      <a:pt x="1306" y="1093"/>
                      <a:pt x="1306" y="1093"/>
                      <a:pt x="1306" y="1093"/>
                    </a:cubicBezTo>
                    <a:cubicBezTo>
                      <a:pt x="1409" y="1093"/>
                      <a:pt x="1493" y="1008"/>
                      <a:pt x="1493" y="905"/>
                    </a:cubicBezTo>
                    <a:cubicBezTo>
                      <a:pt x="1493" y="187"/>
                      <a:pt x="1493" y="187"/>
                      <a:pt x="1493" y="187"/>
                    </a:cubicBezTo>
                    <a:cubicBezTo>
                      <a:pt x="1493" y="84"/>
                      <a:pt x="1409" y="0"/>
                      <a:pt x="1306" y="0"/>
                    </a:cubicBezTo>
                    <a:close/>
                    <a:moveTo>
                      <a:pt x="747" y="923"/>
                    </a:moveTo>
                    <a:cubicBezTo>
                      <a:pt x="539" y="923"/>
                      <a:pt x="370" y="754"/>
                      <a:pt x="370" y="546"/>
                    </a:cubicBezTo>
                    <a:cubicBezTo>
                      <a:pt x="370" y="339"/>
                      <a:pt x="539" y="170"/>
                      <a:pt x="747" y="170"/>
                    </a:cubicBezTo>
                    <a:cubicBezTo>
                      <a:pt x="954" y="170"/>
                      <a:pt x="1123" y="339"/>
                      <a:pt x="1123" y="546"/>
                    </a:cubicBezTo>
                    <a:cubicBezTo>
                      <a:pt x="1123" y="754"/>
                      <a:pt x="954" y="923"/>
                      <a:pt x="747" y="923"/>
                    </a:cubicBezTo>
                    <a:close/>
                  </a:path>
                </a:pathLst>
              </a:custGeom>
              <a:solidFill>
                <a:srgbClr val="FF60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 name="Slide Number Placeholder 1">
            <a:extLst>
              <a:ext uri="{FF2B5EF4-FFF2-40B4-BE49-F238E27FC236}">
                <a16:creationId xmlns:a16="http://schemas.microsoft.com/office/drawing/2014/main" id="{F821B85B-10B1-A40D-266F-89A65952B44C}"/>
              </a:ext>
            </a:extLst>
          </p:cNvPr>
          <p:cNvSpPr>
            <a:spLocks noGrp="1"/>
          </p:cNvSpPr>
          <p:nvPr>
            <p:ph type="sldNum" sz="quarter" idx="4"/>
          </p:nvPr>
        </p:nvSpPr>
        <p:spPr/>
        <p:txBody>
          <a:bodyPr/>
          <a:lstStyle/>
          <a:p>
            <a:r>
              <a:rPr lang="en-US" dirty="0"/>
              <a:t>22</a:t>
            </a:r>
          </a:p>
        </p:txBody>
      </p:sp>
      <p:sp>
        <p:nvSpPr>
          <p:cNvPr id="3" name="Text Placeholder 2">
            <a:extLst>
              <a:ext uri="{FF2B5EF4-FFF2-40B4-BE49-F238E27FC236}">
                <a16:creationId xmlns:a16="http://schemas.microsoft.com/office/drawing/2014/main" id="{2448623D-A939-BA0D-B7D0-0E9B2CDC4985}"/>
              </a:ext>
            </a:extLst>
          </p:cNvPr>
          <p:cNvSpPr>
            <a:spLocks noGrp="1"/>
          </p:cNvSpPr>
          <p:nvPr>
            <p:ph type="body" sz="quarter" idx="26"/>
          </p:nvPr>
        </p:nvSpPr>
        <p:spPr>
          <a:xfrm>
            <a:off x="274320" y="6266375"/>
            <a:ext cx="8503920" cy="276999"/>
          </a:xfrm>
        </p:spPr>
        <p:txBody>
          <a:bodyPr/>
          <a:lstStyle/>
          <a:p>
            <a:r>
              <a:rPr lang="en-US" dirty="0"/>
              <a:t>Tax benefits are conditioned on meeting certain requirements. Tax benefits and treatment of contributions and withdrawals may vary by state. Consult a tax professional concerning the tax laws for your state.</a:t>
            </a:r>
          </a:p>
        </p:txBody>
      </p:sp>
    </p:spTree>
    <p:extLst>
      <p:ext uri="{BB962C8B-B14F-4D97-AF65-F5344CB8AC3E}">
        <p14:creationId xmlns:p14="http://schemas.microsoft.com/office/powerpoint/2010/main" val="24539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615B6A-8A85-8386-95E2-793E342B1C9C}"/>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Tax treatment comparison of HSAs</a:t>
            </a: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25" name="Picture 24" descr="Flowchart illustrating U.S. tax implications for different account types. Top row: Pre-tax contributions to 401(k) or IRA, followed by taxed Required Minimum Distributions (RMDs). Middle row: Post-tax contributions to Roth 401(k) or Roth IRA, leading to tax-free withdrawals with no RMDs. Bottom row: Tax-free contributions to HSA, tax-free withdrawals for healthcare expenses, and taxed withdrawals for non-healthcare expenses, with no RMDs.">
            <a:extLst>
              <a:ext uri="{FF2B5EF4-FFF2-40B4-BE49-F238E27FC236}">
                <a16:creationId xmlns:a16="http://schemas.microsoft.com/office/drawing/2014/main" id="{787F6BF7-6E39-A74D-A89D-0A8D9B5C6365}"/>
              </a:ext>
            </a:extLst>
          </p:cNvPr>
          <p:cNvPicPr>
            <a:picLocks noChangeAspect="1"/>
          </p:cNvPicPr>
          <p:nvPr/>
        </p:nvPicPr>
        <p:blipFill>
          <a:blip r:embed="rId3"/>
          <a:stretch>
            <a:fillRect/>
          </a:stretch>
        </p:blipFill>
        <p:spPr>
          <a:xfrm>
            <a:off x="182520" y="1863971"/>
            <a:ext cx="8778959" cy="4153486"/>
          </a:xfrm>
          <a:prstGeom prst="rect">
            <a:avLst/>
          </a:prstGeom>
        </p:spPr>
      </p:pic>
      <p:sp>
        <p:nvSpPr>
          <p:cNvPr id="3" name="Text Placeholder 2">
            <a:extLst>
              <a:ext uri="{FF2B5EF4-FFF2-40B4-BE49-F238E27FC236}">
                <a16:creationId xmlns:a16="http://schemas.microsoft.com/office/drawing/2014/main" id="{E9A20318-C343-AFCE-2CCE-8E745CFF453A}"/>
              </a:ext>
            </a:extLst>
          </p:cNvPr>
          <p:cNvSpPr>
            <a:spLocks noGrp="1"/>
          </p:cNvSpPr>
          <p:nvPr>
            <p:ph type="body" sz="quarter" idx="26"/>
          </p:nvPr>
        </p:nvSpPr>
        <p:spPr>
          <a:xfrm>
            <a:off x="274320" y="6266375"/>
            <a:ext cx="8503920" cy="276999"/>
          </a:xfrm>
        </p:spPr>
        <p:txBody>
          <a:bodyPr/>
          <a:lstStyle/>
          <a:p>
            <a:r>
              <a:rPr lang="en-US" dirty="0"/>
              <a:t>1. Tax benefits are conditioned on meeting certain requirements. Tax benefits and treatment of contributions and withdrawals may vary by state. Consult a tax professional concerning the tax laws for your state.</a:t>
            </a:r>
          </a:p>
        </p:txBody>
      </p:sp>
      <p:sp>
        <p:nvSpPr>
          <p:cNvPr id="2" name="Slide Number Placeholder 1">
            <a:extLst>
              <a:ext uri="{FF2B5EF4-FFF2-40B4-BE49-F238E27FC236}">
                <a16:creationId xmlns:a16="http://schemas.microsoft.com/office/drawing/2014/main" id="{42005A66-67F9-0BCF-60A0-D5261C7BE4F9}"/>
              </a:ext>
            </a:extLst>
          </p:cNvPr>
          <p:cNvSpPr>
            <a:spLocks noGrp="1"/>
          </p:cNvSpPr>
          <p:nvPr>
            <p:ph type="sldNum" sz="quarter" idx="4"/>
          </p:nvPr>
        </p:nvSpPr>
        <p:spPr/>
        <p:txBody>
          <a:bodyPr/>
          <a:lstStyle/>
          <a:p>
            <a:r>
              <a:rPr lang="en-US" dirty="0"/>
              <a:t>23</a:t>
            </a:r>
          </a:p>
        </p:txBody>
      </p:sp>
      <p:sp>
        <p:nvSpPr>
          <p:cNvPr id="26" name="Content Placeholder 4">
            <a:extLst>
              <a:ext uri="{FF2B5EF4-FFF2-40B4-BE49-F238E27FC236}">
                <a16:creationId xmlns:a16="http://schemas.microsoft.com/office/drawing/2014/main" id="{BEFFAE69-DD97-7C3B-EE28-530A59DC8722}"/>
              </a:ext>
              <a:ext uri="{C183D7F6-B498-43B3-948B-1728B52AA6E4}">
                <adec:decorative xmlns:adec="http://schemas.microsoft.com/office/drawing/2017/decorative" val="1"/>
              </a:ext>
            </a:extLst>
          </p:cNvPr>
          <p:cNvSpPr txBox="1">
            <a:spLocks/>
          </p:cNvSpPr>
          <p:nvPr/>
        </p:nvSpPr>
        <p:spPr>
          <a:xfrm>
            <a:off x="2892893" y="1360275"/>
            <a:ext cx="1923757" cy="471656"/>
          </a:xfrm>
          <a:prstGeom prst="rect">
            <a:avLst/>
          </a:prstGeom>
        </p:spPr>
        <p:txBody>
          <a:bodyPr wrap="square" lIns="0" tIns="0" rIns="0" b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2pPr>
            <a:lvl3pPr marL="182880" indent="-18288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4114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6400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dirty="0"/>
              <a:t>Account Type</a:t>
            </a:r>
          </a:p>
        </p:txBody>
      </p:sp>
      <p:sp>
        <p:nvSpPr>
          <p:cNvPr id="27" name="Content Placeholder 4">
            <a:extLst>
              <a:ext uri="{FF2B5EF4-FFF2-40B4-BE49-F238E27FC236}">
                <a16:creationId xmlns:a16="http://schemas.microsoft.com/office/drawing/2014/main" id="{6492FD60-84EC-E7E5-F51A-CCD1B6E5D137}"/>
              </a:ext>
              <a:ext uri="{C183D7F6-B498-43B3-948B-1728B52AA6E4}">
                <adec:decorative xmlns:adec="http://schemas.microsoft.com/office/drawing/2017/decorative" val="1"/>
              </a:ext>
            </a:extLst>
          </p:cNvPr>
          <p:cNvSpPr txBox="1">
            <a:spLocks/>
          </p:cNvSpPr>
          <p:nvPr/>
        </p:nvSpPr>
        <p:spPr>
          <a:xfrm>
            <a:off x="5965872" y="1392315"/>
            <a:ext cx="1923757" cy="471656"/>
          </a:xfrm>
          <a:prstGeom prst="rect">
            <a:avLst/>
          </a:prstGeom>
        </p:spPr>
        <p:txBody>
          <a:bodyPr wrap="square" lIns="0" tIns="0" rIns="0" b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2pPr>
            <a:lvl3pPr marL="182880" indent="-18288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4114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6400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a:t>Money Out</a:t>
            </a:r>
          </a:p>
        </p:txBody>
      </p:sp>
      <p:sp>
        <p:nvSpPr>
          <p:cNvPr id="28" name="Hexagon 9">
            <a:extLst>
              <a:ext uri="{FF2B5EF4-FFF2-40B4-BE49-F238E27FC236}">
                <a16:creationId xmlns:a16="http://schemas.microsoft.com/office/drawing/2014/main" id="{5C5A31B3-109E-D7D7-9646-19A05999EDB3}"/>
              </a:ext>
              <a:ext uri="{C183D7F6-B498-43B3-948B-1728B52AA6E4}">
                <adec:decorative xmlns:adec="http://schemas.microsoft.com/office/drawing/2017/decorative" val="1"/>
              </a:ext>
            </a:extLst>
          </p:cNvPr>
          <p:cNvSpPr/>
          <p:nvPr/>
        </p:nvSpPr>
        <p:spPr>
          <a:xfrm>
            <a:off x="570409" y="3326245"/>
            <a:ext cx="2657126" cy="890514"/>
          </a:xfrm>
          <a:custGeom>
            <a:avLst/>
            <a:gdLst>
              <a:gd name="connsiteX0" fmla="*/ 0 w 2381062"/>
              <a:gd name="connsiteY0" fmla="*/ 430040 h 860079"/>
              <a:gd name="connsiteX1" fmla="*/ 215020 w 2381062"/>
              <a:gd name="connsiteY1" fmla="*/ 0 h 860079"/>
              <a:gd name="connsiteX2" fmla="*/ 2166042 w 2381062"/>
              <a:gd name="connsiteY2" fmla="*/ 0 h 860079"/>
              <a:gd name="connsiteX3" fmla="*/ 2381062 w 2381062"/>
              <a:gd name="connsiteY3" fmla="*/ 430040 h 860079"/>
              <a:gd name="connsiteX4" fmla="*/ 2166042 w 2381062"/>
              <a:gd name="connsiteY4" fmla="*/ 860079 h 860079"/>
              <a:gd name="connsiteX5" fmla="*/ 215020 w 2381062"/>
              <a:gd name="connsiteY5" fmla="*/ 860079 h 860079"/>
              <a:gd name="connsiteX6" fmla="*/ 0 w 2381062"/>
              <a:gd name="connsiteY6" fmla="*/ 430040 h 860079"/>
              <a:gd name="connsiteX0" fmla="*/ 0 w 2580238"/>
              <a:gd name="connsiteY0" fmla="*/ 430040 h 860079"/>
              <a:gd name="connsiteX1" fmla="*/ 215020 w 2580238"/>
              <a:gd name="connsiteY1" fmla="*/ 0 h 860079"/>
              <a:gd name="connsiteX2" fmla="*/ 2166042 w 2580238"/>
              <a:gd name="connsiteY2" fmla="*/ 0 h 860079"/>
              <a:gd name="connsiteX3" fmla="*/ 2580238 w 2580238"/>
              <a:gd name="connsiteY3" fmla="*/ 457201 h 860079"/>
              <a:gd name="connsiteX4" fmla="*/ 2166042 w 2580238"/>
              <a:gd name="connsiteY4" fmla="*/ 860079 h 860079"/>
              <a:gd name="connsiteX5" fmla="*/ 215020 w 2580238"/>
              <a:gd name="connsiteY5" fmla="*/ 860079 h 860079"/>
              <a:gd name="connsiteX6" fmla="*/ 0 w 2580238"/>
              <a:gd name="connsiteY6" fmla="*/ 430040 h 860079"/>
              <a:gd name="connsiteX0" fmla="*/ 246707 w 2365218"/>
              <a:gd name="connsiteY0" fmla="*/ 430040 h 860079"/>
              <a:gd name="connsiteX1" fmla="*/ 0 w 2365218"/>
              <a:gd name="connsiteY1" fmla="*/ 0 h 860079"/>
              <a:gd name="connsiteX2" fmla="*/ 1951022 w 2365218"/>
              <a:gd name="connsiteY2" fmla="*/ 0 h 860079"/>
              <a:gd name="connsiteX3" fmla="*/ 2365218 w 2365218"/>
              <a:gd name="connsiteY3" fmla="*/ 457201 h 860079"/>
              <a:gd name="connsiteX4" fmla="*/ 1951022 w 2365218"/>
              <a:gd name="connsiteY4" fmla="*/ 860079 h 860079"/>
              <a:gd name="connsiteX5" fmla="*/ 0 w 2365218"/>
              <a:gd name="connsiteY5" fmla="*/ 860079 h 860079"/>
              <a:gd name="connsiteX6" fmla="*/ 246707 w 2365218"/>
              <a:gd name="connsiteY6" fmla="*/ 430040 h 860079"/>
              <a:gd name="connsiteX0" fmla="*/ 201440 w 2365218"/>
              <a:gd name="connsiteY0" fmla="*/ 430040 h 860079"/>
              <a:gd name="connsiteX1" fmla="*/ 0 w 2365218"/>
              <a:gd name="connsiteY1" fmla="*/ 0 h 860079"/>
              <a:gd name="connsiteX2" fmla="*/ 1951022 w 2365218"/>
              <a:gd name="connsiteY2" fmla="*/ 0 h 860079"/>
              <a:gd name="connsiteX3" fmla="*/ 2365218 w 2365218"/>
              <a:gd name="connsiteY3" fmla="*/ 457201 h 860079"/>
              <a:gd name="connsiteX4" fmla="*/ 1951022 w 2365218"/>
              <a:gd name="connsiteY4" fmla="*/ 860079 h 860079"/>
              <a:gd name="connsiteX5" fmla="*/ 0 w 2365218"/>
              <a:gd name="connsiteY5" fmla="*/ 860079 h 860079"/>
              <a:gd name="connsiteX6" fmla="*/ 201440 w 2365218"/>
              <a:gd name="connsiteY6" fmla="*/ 430040 h 860079"/>
              <a:gd name="connsiteX0" fmla="*/ 400616 w 2564394"/>
              <a:gd name="connsiteY0" fmla="*/ 430040 h 860079"/>
              <a:gd name="connsiteX1" fmla="*/ 199176 w 2564394"/>
              <a:gd name="connsiteY1" fmla="*/ 0 h 860079"/>
              <a:gd name="connsiteX2" fmla="*/ 2150198 w 2564394"/>
              <a:gd name="connsiteY2" fmla="*/ 0 h 860079"/>
              <a:gd name="connsiteX3" fmla="*/ 2564394 w 2564394"/>
              <a:gd name="connsiteY3" fmla="*/ 457201 h 860079"/>
              <a:gd name="connsiteX4" fmla="*/ 2150198 w 2564394"/>
              <a:gd name="connsiteY4" fmla="*/ 860079 h 860079"/>
              <a:gd name="connsiteX5" fmla="*/ 0 w 2564394"/>
              <a:gd name="connsiteY5" fmla="*/ 860079 h 860079"/>
              <a:gd name="connsiteX6" fmla="*/ 400616 w 2564394"/>
              <a:gd name="connsiteY6" fmla="*/ 430040 h 860079"/>
              <a:gd name="connsiteX0" fmla="*/ 436830 w 2600608"/>
              <a:gd name="connsiteY0" fmla="*/ 430040 h 860079"/>
              <a:gd name="connsiteX1" fmla="*/ 0 w 2600608"/>
              <a:gd name="connsiteY1" fmla="*/ 9054 h 860079"/>
              <a:gd name="connsiteX2" fmla="*/ 2186412 w 2600608"/>
              <a:gd name="connsiteY2" fmla="*/ 0 h 860079"/>
              <a:gd name="connsiteX3" fmla="*/ 2600608 w 2600608"/>
              <a:gd name="connsiteY3" fmla="*/ 457201 h 860079"/>
              <a:gd name="connsiteX4" fmla="*/ 2186412 w 2600608"/>
              <a:gd name="connsiteY4" fmla="*/ 860079 h 860079"/>
              <a:gd name="connsiteX5" fmla="*/ 36214 w 2600608"/>
              <a:gd name="connsiteY5" fmla="*/ 860079 h 860079"/>
              <a:gd name="connsiteX6" fmla="*/ 436830 w 2600608"/>
              <a:gd name="connsiteY6" fmla="*/ 430040 h 860079"/>
              <a:gd name="connsiteX0" fmla="*/ 436830 w 2627768"/>
              <a:gd name="connsiteY0" fmla="*/ 430040 h 860079"/>
              <a:gd name="connsiteX1" fmla="*/ 0 w 2627768"/>
              <a:gd name="connsiteY1" fmla="*/ 9054 h 860079"/>
              <a:gd name="connsiteX2" fmla="*/ 2186412 w 2627768"/>
              <a:gd name="connsiteY2" fmla="*/ 0 h 860079"/>
              <a:gd name="connsiteX3" fmla="*/ 2627768 w 2627768"/>
              <a:gd name="connsiteY3" fmla="*/ 457201 h 860079"/>
              <a:gd name="connsiteX4" fmla="*/ 2186412 w 2627768"/>
              <a:gd name="connsiteY4" fmla="*/ 860079 h 860079"/>
              <a:gd name="connsiteX5" fmla="*/ 36214 w 2627768"/>
              <a:gd name="connsiteY5" fmla="*/ 860079 h 860079"/>
              <a:gd name="connsiteX6" fmla="*/ 436830 w 2627768"/>
              <a:gd name="connsiteY6" fmla="*/ 430040 h 860079"/>
              <a:gd name="connsiteX0" fmla="*/ 436830 w 2627768"/>
              <a:gd name="connsiteY0" fmla="*/ 430040 h 869132"/>
              <a:gd name="connsiteX1" fmla="*/ 0 w 2627768"/>
              <a:gd name="connsiteY1" fmla="*/ 9054 h 869132"/>
              <a:gd name="connsiteX2" fmla="*/ 2186412 w 2627768"/>
              <a:gd name="connsiteY2" fmla="*/ 0 h 869132"/>
              <a:gd name="connsiteX3" fmla="*/ 2627768 w 2627768"/>
              <a:gd name="connsiteY3" fmla="*/ 457201 h 869132"/>
              <a:gd name="connsiteX4" fmla="*/ 2204519 w 2627768"/>
              <a:gd name="connsiteY4" fmla="*/ 869132 h 869132"/>
              <a:gd name="connsiteX5" fmla="*/ 36214 w 2627768"/>
              <a:gd name="connsiteY5" fmla="*/ 860079 h 869132"/>
              <a:gd name="connsiteX6" fmla="*/ 436830 w 2627768"/>
              <a:gd name="connsiteY6" fmla="*/ 430040 h 869132"/>
              <a:gd name="connsiteX0" fmla="*/ 463990 w 2654928"/>
              <a:gd name="connsiteY0" fmla="*/ 430040 h 887239"/>
              <a:gd name="connsiteX1" fmla="*/ 27160 w 2654928"/>
              <a:gd name="connsiteY1" fmla="*/ 9054 h 887239"/>
              <a:gd name="connsiteX2" fmla="*/ 2213572 w 2654928"/>
              <a:gd name="connsiteY2" fmla="*/ 0 h 887239"/>
              <a:gd name="connsiteX3" fmla="*/ 2654928 w 2654928"/>
              <a:gd name="connsiteY3" fmla="*/ 457201 h 887239"/>
              <a:gd name="connsiteX4" fmla="*/ 2231679 w 2654928"/>
              <a:gd name="connsiteY4" fmla="*/ 869132 h 887239"/>
              <a:gd name="connsiteX5" fmla="*/ 0 w 2654928"/>
              <a:gd name="connsiteY5" fmla="*/ 887239 h 887239"/>
              <a:gd name="connsiteX6" fmla="*/ 463990 w 2654928"/>
              <a:gd name="connsiteY6" fmla="*/ 430040 h 887239"/>
              <a:gd name="connsiteX0" fmla="*/ 463990 w 2654928"/>
              <a:gd name="connsiteY0" fmla="*/ 430040 h 896293"/>
              <a:gd name="connsiteX1" fmla="*/ 27160 w 2654928"/>
              <a:gd name="connsiteY1" fmla="*/ 9054 h 896293"/>
              <a:gd name="connsiteX2" fmla="*/ 2213572 w 2654928"/>
              <a:gd name="connsiteY2" fmla="*/ 0 h 896293"/>
              <a:gd name="connsiteX3" fmla="*/ 2654928 w 2654928"/>
              <a:gd name="connsiteY3" fmla="*/ 457201 h 896293"/>
              <a:gd name="connsiteX4" fmla="*/ 2249786 w 2654928"/>
              <a:gd name="connsiteY4" fmla="*/ 896293 h 896293"/>
              <a:gd name="connsiteX5" fmla="*/ 0 w 2654928"/>
              <a:gd name="connsiteY5" fmla="*/ 887239 h 896293"/>
              <a:gd name="connsiteX6" fmla="*/ 463990 w 2654928"/>
              <a:gd name="connsiteY6" fmla="*/ 430040 h 896293"/>
              <a:gd name="connsiteX0" fmla="*/ 463990 w 2654928"/>
              <a:gd name="connsiteY0" fmla="*/ 448147 h 914400"/>
              <a:gd name="connsiteX1" fmla="*/ 27160 w 2654928"/>
              <a:gd name="connsiteY1" fmla="*/ 27161 h 914400"/>
              <a:gd name="connsiteX2" fmla="*/ 2213572 w 2654928"/>
              <a:gd name="connsiteY2" fmla="*/ 0 h 914400"/>
              <a:gd name="connsiteX3" fmla="*/ 2654928 w 2654928"/>
              <a:gd name="connsiteY3" fmla="*/ 475308 h 914400"/>
              <a:gd name="connsiteX4" fmla="*/ 2249786 w 2654928"/>
              <a:gd name="connsiteY4" fmla="*/ 914400 h 914400"/>
              <a:gd name="connsiteX5" fmla="*/ 0 w 2654928"/>
              <a:gd name="connsiteY5" fmla="*/ 905346 h 914400"/>
              <a:gd name="connsiteX6" fmla="*/ 463990 w 2654928"/>
              <a:gd name="connsiteY6" fmla="*/ 448147 h 914400"/>
              <a:gd name="connsiteX0" fmla="*/ 500205 w 2691143"/>
              <a:gd name="connsiteY0" fmla="*/ 448147 h 914400"/>
              <a:gd name="connsiteX1" fmla="*/ 0 w 2691143"/>
              <a:gd name="connsiteY1" fmla="*/ 9054 h 914400"/>
              <a:gd name="connsiteX2" fmla="*/ 2249787 w 2691143"/>
              <a:gd name="connsiteY2" fmla="*/ 0 h 914400"/>
              <a:gd name="connsiteX3" fmla="*/ 2691143 w 2691143"/>
              <a:gd name="connsiteY3" fmla="*/ 475308 h 914400"/>
              <a:gd name="connsiteX4" fmla="*/ 2286001 w 2691143"/>
              <a:gd name="connsiteY4" fmla="*/ 914400 h 914400"/>
              <a:gd name="connsiteX5" fmla="*/ 36215 w 2691143"/>
              <a:gd name="connsiteY5" fmla="*/ 905346 h 914400"/>
              <a:gd name="connsiteX6" fmla="*/ 500205 w 2691143"/>
              <a:gd name="connsiteY6" fmla="*/ 448147 h 914400"/>
              <a:gd name="connsiteX0" fmla="*/ 500205 w 2691143"/>
              <a:gd name="connsiteY0" fmla="*/ 457201 h 923454"/>
              <a:gd name="connsiteX1" fmla="*/ 0 w 2691143"/>
              <a:gd name="connsiteY1" fmla="*/ 18108 h 923454"/>
              <a:gd name="connsiteX2" fmla="*/ 2249787 w 2691143"/>
              <a:gd name="connsiteY2" fmla="*/ 0 h 923454"/>
              <a:gd name="connsiteX3" fmla="*/ 2691143 w 2691143"/>
              <a:gd name="connsiteY3" fmla="*/ 484362 h 923454"/>
              <a:gd name="connsiteX4" fmla="*/ 2286001 w 2691143"/>
              <a:gd name="connsiteY4" fmla="*/ 923454 h 923454"/>
              <a:gd name="connsiteX5" fmla="*/ 36215 w 2691143"/>
              <a:gd name="connsiteY5" fmla="*/ 914400 h 923454"/>
              <a:gd name="connsiteX6" fmla="*/ 500205 w 2691143"/>
              <a:gd name="connsiteY6" fmla="*/ 457201 h 923454"/>
              <a:gd name="connsiteX0" fmla="*/ 518311 w 2709249"/>
              <a:gd name="connsiteY0" fmla="*/ 466253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54321 w 2709249"/>
              <a:gd name="connsiteY5" fmla="*/ 923452 h 932506"/>
              <a:gd name="connsiteX6" fmla="*/ 518311 w 2709249"/>
              <a:gd name="connsiteY6" fmla="*/ 466253 h 932506"/>
              <a:gd name="connsiteX0" fmla="*/ 482097 w 2709249"/>
              <a:gd name="connsiteY0" fmla="*/ 475307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54321 w 2709249"/>
              <a:gd name="connsiteY5" fmla="*/ 923452 h 932506"/>
              <a:gd name="connsiteX6" fmla="*/ 482097 w 2709249"/>
              <a:gd name="connsiteY6" fmla="*/ 475307 h 932506"/>
              <a:gd name="connsiteX0" fmla="*/ 453833 w 2709249"/>
              <a:gd name="connsiteY0" fmla="*/ 465338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54321 w 2709249"/>
              <a:gd name="connsiteY5" fmla="*/ 923452 h 932506"/>
              <a:gd name="connsiteX6" fmla="*/ 453833 w 2709249"/>
              <a:gd name="connsiteY6" fmla="*/ 465338 h 932506"/>
              <a:gd name="connsiteX0" fmla="*/ 453833 w 2709249"/>
              <a:gd name="connsiteY0" fmla="*/ 465338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16636 w 2709249"/>
              <a:gd name="connsiteY5" fmla="*/ 928438 h 932506"/>
              <a:gd name="connsiteX6" fmla="*/ 453833 w 2709249"/>
              <a:gd name="connsiteY6" fmla="*/ 465338 h 932506"/>
              <a:gd name="connsiteX0" fmla="*/ 453833 w 2709249"/>
              <a:gd name="connsiteY0" fmla="*/ 465338 h 962415"/>
              <a:gd name="connsiteX1" fmla="*/ 0 w 2709249"/>
              <a:gd name="connsiteY1" fmla="*/ 0 h 962415"/>
              <a:gd name="connsiteX2" fmla="*/ 2267893 w 2709249"/>
              <a:gd name="connsiteY2" fmla="*/ 9052 h 962415"/>
              <a:gd name="connsiteX3" fmla="*/ 2709249 w 2709249"/>
              <a:gd name="connsiteY3" fmla="*/ 493414 h 962415"/>
              <a:gd name="connsiteX4" fmla="*/ 2252291 w 2709249"/>
              <a:gd name="connsiteY4" fmla="*/ 962415 h 962415"/>
              <a:gd name="connsiteX5" fmla="*/ 16636 w 2709249"/>
              <a:gd name="connsiteY5" fmla="*/ 928438 h 962415"/>
              <a:gd name="connsiteX6" fmla="*/ 453833 w 2709249"/>
              <a:gd name="connsiteY6" fmla="*/ 465338 h 962415"/>
              <a:gd name="connsiteX0" fmla="*/ 456040 w 2711456"/>
              <a:gd name="connsiteY0" fmla="*/ 465338 h 968317"/>
              <a:gd name="connsiteX1" fmla="*/ 2207 w 2711456"/>
              <a:gd name="connsiteY1" fmla="*/ 0 h 968317"/>
              <a:gd name="connsiteX2" fmla="*/ 2270100 w 2711456"/>
              <a:gd name="connsiteY2" fmla="*/ 9052 h 968317"/>
              <a:gd name="connsiteX3" fmla="*/ 2711456 w 2711456"/>
              <a:gd name="connsiteY3" fmla="*/ 493414 h 968317"/>
              <a:gd name="connsiteX4" fmla="*/ 2254498 w 2711456"/>
              <a:gd name="connsiteY4" fmla="*/ 962415 h 968317"/>
              <a:gd name="connsiteX5" fmla="*/ 0 w 2711456"/>
              <a:gd name="connsiteY5" fmla="*/ 968317 h 968317"/>
              <a:gd name="connsiteX6" fmla="*/ 456040 w 2711456"/>
              <a:gd name="connsiteY6" fmla="*/ 465338 h 968317"/>
              <a:gd name="connsiteX0" fmla="*/ 456040 w 2711456"/>
              <a:gd name="connsiteY0" fmla="*/ 465338 h 977370"/>
              <a:gd name="connsiteX1" fmla="*/ 2207 w 2711456"/>
              <a:gd name="connsiteY1" fmla="*/ 0 h 977370"/>
              <a:gd name="connsiteX2" fmla="*/ 2270100 w 2711456"/>
              <a:gd name="connsiteY2" fmla="*/ 9052 h 977370"/>
              <a:gd name="connsiteX3" fmla="*/ 2711456 w 2711456"/>
              <a:gd name="connsiteY3" fmla="*/ 493414 h 977370"/>
              <a:gd name="connsiteX4" fmla="*/ 2254498 w 2711456"/>
              <a:gd name="connsiteY4" fmla="*/ 977370 h 977370"/>
              <a:gd name="connsiteX5" fmla="*/ 0 w 2711456"/>
              <a:gd name="connsiteY5" fmla="*/ 968317 h 977370"/>
              <a:gd name="connsiteX6" fmla="*/ 456040 w 2711456"/>
              <a:gd name="connsiteY6" fmla="*/ 465338 h 977370"/>
              <a:gd name="connsiteX0" fmla="*/ 460751 w 2716167"/>
              <a:gd name="connsiteY0" fmla="*/ 465338 h 978287"/>
              <a:gd name="connsiteX1" fmla="*/ 6918 w 2716167"/>
              <a:gd name="connsiteY1" fmla="*/ 0 h 978287"/>
              <a:gd name="connsiteX2" fmla="*/ 2274811 w 2716167"/>
              <a:gd name="connsiteY2" fmla="*/ 9052 h 978287"/>
              <a:gd name="connsiteX3" fmla="*/ 2716167 w 2716167"/>
              <a:gd name="connsiteY3" fmla="*/ 493414 h 978287"/>
              <a:gd name="connsiteX4" fmla="*/ 2259209 w 2716167"/>
              <a:gd name="connsiteY4" fmla="*/ 977370 h 978287"/>
              <a:gd name="connsiteX5" fmla="*/ 0 w 2716167"/>
              <a:gd name="connsiteY5" fmla="*/ 978287 h 978287"/>
              <a:gd name="connsiteX6" fmla="*/ 460751 w 2716167"/>
              <a:gd name="connsiteY6" fmla="*/ 465338 h 978287"/>
              <a:gd name="connsiteX0" fmla="*/ 460751 w 2716167"/>
              <a:gd name="connsiteY0" fmla="*/ 465338 h 987340"/>
              <a:gd name="connsiteX1" fmla="*/ 6918 w 2716167"/>
              <a:gd name="connsiteY1" fmla="*/ 0 h 987340"/>
              <a:gd name="connsiteX2" fmla="*/ 2274811 w 2716167"/>
              <a:gd name="connsiteY2" fmla="*/ 9052 h 987340"/>
              <a:gd name="connsiteX3" fmla="*/ 2716167 w 2716167"/>
              <a:gd name="connsiteY3" fmla="*/ 493414 h 987340"/>
              <a:gd name="connsiteX4" fmla="*/ 2263919 w 2716167"/>
              <a:gd name="connsiteY4" fmla="*/ 987340 h 987340"/>
              <a:gd name="connsiteX5" fmla="*/ 0 w 2716167"/>
              <a:gd name="connsiteY5" fmla="*/ 978287 h 987340"/>
              <a:gd name="connsiteX6" fmla="*/ 460751 w 2716167"/>
              <a:gd name="connsiteY6" fmla="*/ 465338 h 987340"/>
              <a:gd name="connsiteX0" fmla="*/ 470172 w 2725588"/>
              <a:gd name="connsiteY0" fmla="*/ 465338 h 988256"/>
              <a:gd name="connsiteX1" fmla="*/ 16339 w 2725588"/>
              <a:gd name="connsiteY1" fmla="*/ 0 h 988256"/>
              <a:gd name="connsiteX2" fmla="*/ 2284232 w 2725588"/>
              <a:gd name="connsiteY2" fmla="*/ 9052 h 988256"/>
              <a:gd name="connsiteX3" fmla="*/ 2725588 w 2725588"/>
              <a:gd name="connsiteY3" fmla="*/ 493414 h 988256"/>
              <a:gd name="connsiteX4" fmla="*/ 2273340 w 2725588"/>
              <a:gd name="connsiteY4" fmla="*/ 987340 h 988256"/>
              <a:gd name="connsiteX5" fmla="*/ 0 w 2725588"/>
              <a:gd name="connsiteY5" fmla="*/ 988256 h 988256"/>
              <a:gd name="connsiteX6" fmla="*/ 470172 w 2725588"/>
              <a:gd name="connsiteY6" fmla="*/ 465338 h 988256"/>
              <a:gd name="connsiteX0" fmla="*/ 470172 w 2725588"/>
              <a:gd name="connsiteY0" fmla="*/ 465338 h 997309"/>
              <a:gd name="connsiteX1" fmla="*/ 16339 w 2725588"/>
              <a:gd name="connsiteY1" fmla="*/ 0 h 997309"/>
              <a:gd name="connsiteX2" fmla="*/ 2284232 w 2725588"/>
              <a:gd name="connsiteY2" fmla="*/ 9052 h 997309"/>
              <a:gd name="connsiteX3" fmla="*/ 2725588 w 2725588"/>
              <a:gd name="connsiteY3" fmla="*/ 493414 h 997309"/>
              <a:gd name="connsiteX4" fmla="*/ 2268630 w 2725588"/>
              <a:gd name="connsiteY4" fmla="*/ 997309 h 997309"/>
              <a:gd name="connsiteX5" fmla="*/ 0 w 2725588"/>
              <a:gd name="connsiteY5" fmla="*/ 988256 h 997309"/>
              <a:gd name="connsiteX6" fmla="*/ 470172 w 2725588"/>
              <a:gd name="connsiteY6" fmla="*/ 465338 h 997309"/>
              <a:gd name="connsiteX0" fmla="*/ 470172 w 2725588"/>
              <a:gd name="connsiteY0" fmla="*/ 456286 h 988257"/>
              <a:gd name="connsiteX1" fmla="*/ 11628 w 2725588"/>
              <a:gd name="connsiteY1" fmla="*/ 918 h 988257"/>
              <a:gd name="connsiteX2" fmla="*/ 2284232 w 2725588"/>
              <a:gd name="connsiteY2" fmla="*/ 0 h 988257"/>
              <a:gd name="connsiteX3" fmla="*/ 2725588 w 2725588"/>
              <a:gd name="connsiteY3" fmla="*/ 484362 h 988257"/>
              <a:gd name="connsiteX4" fmla="*/ 2268630 w 2725588"/>
              <a:gd name="connsiteY4" fmla="*/ 988257 h 988257"/>
              <a:gd name="connsiteX5" fmla="*/ 0 w 2725588"/>
              <a:gd name="connsiteY5" fmla="*/ 979204 h 988257"/>
              <a:gd name="connsiteX6" fmla="*/ 470172 w 2725588"/>
              <a:gd name="connsiteY6" fmla="*/ 456286 h 988257"/>
              <a:gd name="connsiteX0" fmla="*/ 451329 w 2725588"/>
              <a:gd name="connsiteY0" fmla="*/ 476225 h 988257"/>
              <a:gd name="connsiteX1" fmla="*/ 11628 w 2725588"/>
              <a:gd name="connsiteY1" fmla="*/ 918 h 988257"/>
              <a:gd name="connsiteX2" fmla="*/ 2284232 w 2725588"/>
              <a:gd name="connsiteY2" fmla="*/ 0 h 988257"/>
              <a:gd name="connsiteX3" fmla="*/ 2725588 w 2725588"/>
              <a:gd name="connsiteY3" fmla="*/ 484362 h 988257"/>
              <a:gd name="connsiteX4" fmla="*/ 2268630 w 2725588"/>
              <a:gd name="connsiteY4" fmla="*/ 988257 h 988257"/>
              <a:gd name="connsiteX5" fmla="*/ 0 w 2725588"/>
              <a:gd name="connsiteY5" fmla="*/ 979204 h 988257"/>
              <a:gd name="connsiteX6" fmla="*/ 451329 w 2725588"/>
              <a:gd name="connsiteY6" fmla="*/ 476225 h 988257"/>
              <a:gd name="connsiteX0" fmla="*/ 451329 w 2739720"/>
              <a:gd name="connsiteY0" fmla="*/ 476225 h 988257"/>
              <a:gd name="connsiteX1" fmla="*/ 11628 w 2739720"/>
              <a:gd name="connsiteY1" fmla="*/ 918 h 988257"/>
              <a:gd name="connsiteX2" fmla="*/ 2284232 w 2739720"/>
              <a:gd name="connsiteY2" fmla="*/ 0 h 988257"/>
              <a:gd name="connsiteX3" fmla="*/ 2739720 w 2739720"/>
              <a:gd name="connsiteY3" fmla="*/ 484362 h 988257"/>
              <a:gd name="connsiteX4" fmla="*/ 2268630 w 2739720"/>
              <a:gd name="connsiteY4" fmla="*/ 988257 h 988257"/>
              <a:gd name="connsiteX5" fmla="*/ 0 w 2739720"/>
              <a:gd name="connsiteY5" fmla="*/ 979204 h 988257"/>
              <a:gd name="connsiteX6" fmla="*/ 451329 w 2739720"/>
              <a:gd name="connsiteY6" fmla="*/ 476225 h 988257"/>
              <a:gd name="connsiteX0" fmla="*/ 451329 w 2739720"/>
              <a:gd name="connsiteY0" fmla="*/ 476225 h 979204"/>
              <a:gd name="connsiteX1" fmla="*/ 11628 w 2739720"/>
              <a:gd name="connsiteY1" fmla="*/ 918 h 979204"/>
              <a:gd name="connsiteX2" fmla="*/ 2284232 w 2739720"/>
              <a:gd name="connsiteY2" fmla="*/ 0 h 979204"/>
              <a:gd name="connsiteX3" fmla="*/ 2739720 w 2739720"/>
              <a:gd name="connsiteY3" fmla="*/ 484362 h 979204"/>
              <a:gd name="connsiteX4" fmla="*/ 2268630 w 2739720"/>
              <a:gd name="connsiteY4" fmla="*/ 963333 h 979204"/>
              <a:gd name="connsiteX5" fmla="*/ 0 w 2739720"/>
              <a:gd name="connsiteY5" fmla="*/ 979204 h 979204"/>
              <a:gd name="connsiteX6" fmla="*/ 451329 w 2739720"/>
              <a:gd name="connsiteY6" fmla="*/ 476225 h 979204"/>
              <a:gd name="connsiteX0" fmla="*/ 446618 w 2735009"/>
              <a:gd name="connsiteY0" fmla="*/ 476225 h 963333"/>
              <a:gd name="connsiteX1" fmla="*/ 6917 w 2735009"/>
              <a:gd name="connsiteY1" fmla="*/ 918 h 963333"/>
              <a:gd name="connsiteX2" fmla="*/ 2279521 w 2735009"/>
              <a:gd name="connsiteY2" fmla="*/ 0 h 963333"/>
              <a:gd name="connsiteX3" fmla="*/ 2735009 w 2735009"/>
              <a:gd name="connsiteY3" fmla="*/ 484362 h 963333"/>
              <a:gd name="connsiteX4" fmla="*/ 2263919 w 2735009"/>
              <a:gd name="connsiteY4" fmla="*/ 963333 h 963333"/>
              <a:gd name="connsiteX5" fmla="*/ 0 w 2735009"/>
              <a:gd name="connsiteY5" fmla="*/ 939326 h 963333"/>
              <a:gd name="connsiteX6" fmla="*/ 446618 w 2735009"/>
              <a:gd name="connsiteY6" fmla="*/ 476225 h 963333"/>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59208 w 2730298"/>
              <a:gd name="connsiteY4" fmla="*/ 963333 h 964251"/>
              <a:gd name="connsiteX5" fmla="*/ 0 w 2730298"/>
              <a:gd name="connsiteY5" fmla="*/ 964251 h 964251"/>
              <a:gd name="connsiteX6" fmla="*/ 441907 w 2730298"/>
              <a:gd name="connsiteY6" fmla="*/ 476225 h 964251"/>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59208 w 2730298"/>
              <a:gd name="connsiteY4" fmla="*/ 933423 h 964251"/>
              <a:gd name="connsiteX5" fmla="*/ 0 w 2730298"/>
              <a:gd name="connsiteY5" fmla="*/ 964251 h 964251"/>
              <a:gd name="connsiteX6" fmla="*/ 441907 w 2730298"/>
              <a:gd name="connsiteY6" fmla="*/ 476225 h 964251"/>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59208 w 2730298"/>
              <a:gd name="connsiteY4" fmla="*/ 958348 h 964251"/>
              <a:gd name="connsiteX5" fmla="*/ 0 w 2730298"/>
              <a:gd name="connsiteY5" fmla="*/ 964251 h 964251"/>
              <a:gd name="connsiteX6" fmla="*/ 441907 w 2730298"/>
              <a:gd name="connsiteY6" fmla="*/ 476225 h 964251"/>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73340 w 2730298"/>
              <a:gd name="connsiteY4" fmla="*/ 958348 h 964251"/>
              <a:gd name="connsiteX5" fmla="*/ 0 w 2730298"/>
              <a:gd name="connsiteY5" fmla="*/ 964251 h 964251"/>
              <a:gd name="connsiteX6" fmla="*/ 441907 w 2730298"/>
              <a:gd name="connsiteY6" fmla="*/ 476225 h 964251"/>
              <a:gd name="connsiteX0" fmla="*/ 444413 w 2732804"/>
              <a:gd name="connsiteY0" fmla="*/ 476225 h 964251"/>
              <a:gd name="connsiteX1" fmla="*/ 0 w 2732804"/>
              <a:gd name="connsiteY1" fmla="*/ 918 h 964251"/>
              <a:gd name="connsiteX2" fmla="*/ 2277316 w 2732804"/>
              <a:gd name="connsiteY2" fmla="*/ 0 h 964251"/>
              <a:gd name="connsiteX3" fmla="*/ 2732804 w 2732804"/>
              <a:gd name="connsiteY3" fmla="*/ 484362 h 964251"/>
              <a:gd name="connsiteX4" fmla="*/ 2275846 w 2732804"/>
              <a:gd name="connsiteY4" fmla="*/ 958348 h 964251"/>
              <a:gd name="connsiteX5" fmla="*/ 2506 w 2732804"/>
              <a:gd name="connsiteY5" fmla="*/ 964251 h 964251"/>
              <a:gd name="connsiteX6" fmla="*/ 444413 w 2732804"/>
              <a:gd name="connsiteY6" fmla="*/ 476225 h 964251"/>
              <a:gd name="connsiteX0" fmla="*/ 448096 w 2736487"/>
              <a:gd name="connsiteY0" fmla="*/ 476225 h 964251"/>
              <a:gd name="connsiteX1" fmla="*/ 3683 w 2736487"/>
              <a:gd name="connsiteY1" fmla="*/ 918 h 964251"/>
              <a:gd name="connsiteX2" fmla="*/ 2280999 w 2736487"/>
              <a:gd name="connsiteY2" fmla="*/ 0 h 964251"/>
              <a:gd name="connsiteX3" fmla="*/ 2736487 w 2736487"/>
              <a:gd name="connsiteY3" fmla="*/ 484362 h 964251"/>
              <a:gd name="connsiteX4" fmla="*/ 2279529 w 2736487"/>
              <a:gd name="connsiteY4" fmla="*/ 958348 h 964251"/>
              <a:gd name="connsiteX5" fmla="*/ 0 w 2736487"/>
              <a:gd name="connsiteY5" fmla="*/ 964251 h 964251"/>
              <a:gd name="connsiteX6" fmla="*/ 448096 w 2736487"/>
              <a:gd name="connsiteY6" fmla="*/ 476225 h 964251"/>
              <a:gd name="connsiteX0" fmla="*/ 435720 w 2736487"/>
              <a:gd name="connsiteY0" fmla="*/ 476225 h 964251"/>
              <a:gd name="connsiteX1" fmla="*/ 3683 w 2736487"/>
              <a:gd name="connsiteY1" fmla="*/ 918 h 964251"/>
              <a:gd name="connsiteX2" fmla="*/ 2280999 w 2736487"/>
              <a:gd name="connsiteY2" fmla="*/ 0 h 964251"/>
              <a:gd name="connsiteX3" fmla="*/ 2736487 w 2736487"/>
              <a:gd name="connsiteY3" fmla="*/ 484362 h 964251"/>
              <a:gd name="connsiteX4" fmla="*/ 2279529 w 2736487"/>
              <a:gd name="connsiteY4" fmla="*/ 958348 h 964251"/>
              <a:gd name="connsiteX5" fmla="*/ 0 w 2736487"/>
              <a:gd name="connsiteY5" fmla="*/ 964251 h 964251"/>
              <a:gd name="connsiteX6" fmla="*/ 435720 w 2736487"/>
              <a:gd name="connsiteY6" fmla="*/ 476225 h 964251"/>
              <a:gd name="connsiteX0" fmla="*/ 450602 w 2751369"/>
              <a:gd name="connsiteY0" fmla="*/ 476225 h 964251"/>
              <a:gd name="connsiteX1" fmla="*/ 0 w 2751369"/>
              <a:gd name="connsiteY1" fmla="*/ 918 h 964251"/>
              <a:gd name="connsiteX2" fmla="*/ 2295881 w 2751369"/>
              <a:gd name="connsiteY2" fmla="*/ 0 h 964251"/>
              <a:gd name="connsiteX3" fmla="*/ 2751369 w 2751369"/>
              <a:gd name="connsiteY3" fmla="*/ 484362 h 964251"/>
              <a:gd name="connsiteX4" fmla="*/ 2294411 w 2751369"/>
              <a:gd name="connsiteY4" fmla="*/ 958348 h 964251"/>
              <a:gd name="connsiteX5" fmla="*/ 14882 w 2751369"/>
              <a:gd name="connsiteY5" fmla="*/ 964251 h 964251"/>
              <a:gd name="connsiteX6" fmla="*/ 450602 w 2751369"/>
              <a:gd name="connsiteY6" fmla="*/ 476225 h 964251"/>
              <a:gd name="connsiteX0" fmla="*/ 450602 w 2751369"/>
              <a:gd name="connsiteY0" fmla="*/ 476225 h 975774"/>
              <a:gd name="connsiteX1" fmla="*/ 0 w 2751369"/>
              <a:gd name="connsiteY1" fmla="*/ 918 h 975774"/>
              <a:gd name="connsiteX2" fmla="*/ 2295881 w 2751369"/>
              <a:gd name="connsiteY2" fmla="*/ 0 h 975774"/>
              <a:gd name="connsiteX3" fmla="*/ 2751369 w 2751369"/>
              <a:gd name="connsiteY3" fmla="*/ 484362 h 975774"/>
              <a:gd name="connsiteX4" fmla="*/ 2302644 w 2751369"/>
              <a:gd name="connsiteY4" fmla="*/ 975774 h 975774"/>
              <a:gd name="connsiteX5" fmla="*/ 14882 w 2751369"/>
              <a:gd name="connsiteY5" fmla="*/ 964251 h 975774"/>
              <a:gd name="connsiteX6" fmla="*/ 450602 w 2751369"/>
              <a:gd name="connsiteY6" fmla="*/ 476225 h 97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1369" h="975774">
                <a:moveTo>
                  <a:pt x="450602" y="476225"/>
                </a:moveTo>
                <a:lnTo>
                  <a:pt x="0" y="918"/>
                </a:lnTo>
                <a:lnTo>
                  <a:pt x="2295881" y="0"/>
                </a:lnTo>
                <a:lnTo>
                  <a:pt x="2751369" y="484362"/>
                </a:lnTo>
                <a:lnTo>
                  <a:pt x="2302644" y="975774"/>
                </a:lnTo>
                <a:lnTo>
                  <a:pt x="14882" y="964251"/>
                </a:lnTo>
                <a:lnTo>
                  <a:pt x="450602" y="476225"/>
                </a:lnTo>
                <a:close/>
              </a:path>
            </a:pathLst>
          </a:cu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9">
            <a:extLst>
              <a:ext uri="{FF2B5EF4-FFF2-40B4-BE49-F238E27FC236}">
                <a16:creationId xmlns:a16="http://schemas.microsoft.com/office/drawing/2014/main" id="{1295E451-6922-E5B8-2E48-B7C0BE01EFE6}"/>
              </a:ext>
              <a:ext uri="{C183D7F6-B498-43B3-948B-1728B52AA6E4}">
                <adec:decorative xmlns:adec="http://schemas.microsoft.com/office/drawing/2017/decorative" val="1"/>
              </a:ext>
            </a:extLst>
          </p:cNvPr>
          <p:cNvSpPr/>
          <p:nvPr/>
        </p:nvSpPr>
        <p:spPr>
          <a:xfrm>
            <a:off x="4915172" y="2062720"/>
            <a:ext cx="2573113" cy="908675"/>
          </a:xfrm>
          <a:custGeom>
            <a:avLst/>
            <a:gdLst>
              <a:gd name="connsiteX0" fmla="*/ 0 w 2381062"/>
              <a:gd name="connsiteY0" fmla="*/ 430040 h 860079"/>
              <a:gd name="connsiteX1" fmla="*/ 215020 w 2381062"/>
              <a:gd name="connsiteY1" fmla="*/ 0 h 860079"/>
              <a:gd name="connsiteX2" fmla="*/ 2166042 w 2381062"/>
              <a:gd name="connsiteY2" fmla="*/ 0 h 860079"/>
              <a:gd name="connsiteX3" fmla="*/ 2381062 w 2381062"/>
              <a:gd name="connsiteY3" fmla="*/ 430040 h 860079"/>
              <a:gd name="connsiteX4" fmla="*/ 2166042 w 2381062"/>
              <a:gd name="connsiteY4" fmla="*/ 860079 h 860079"/>
              <a:gd name="connsiteX5" fmla="*/ 215020 w 2381062"/>
              <a:gd name="connsiteY5" fmla="*/ 860079 h 860079"/>
              <a:gd name="connsiteX6" fmla="*/ 0 w 2381062"/>
              <a:gd name="connsiteY6" fmla="*/ 430040 h 860079"/>
              <a:gd name="connsiteX0" fmla="*/ 0 w 2580238"/>
              <a:gd name="connsiteY0" fmla="*/ 430040 h 860079"/>
              <a:gd name="connsiteX1" fmla="*/ 215020 w 2580238"/>
              <a:gd name="connsiteY1" fmla="*/ 0 h 860079"/>
              <a:gd name="connsiteX2" fmla="*/ 2166042 w 2580238"/>
              <a:gd name="connsiteY2" fmla="*/ 0 h 860079"/>
              <a:gd name="connsiteX3" fmla="*/ 2580238 w 2580238"/>
              <a:gd name="connsiteY3" fmla="*/ 457201 h 860079"/>
              <a:gd name="connsiteX4" fmla="*/ 2166042 w 2580238"/>
              <a:gd name="connsiteY4" fmla="*/ 860079 h 860079"/>
              <a:gd name="connsiteX5" fmla="*/ 215020 w 2580238"/>
              <a:gd name="connsiteY5" fmla="*/ 860079 h 860079"/>
              <a:gd name="connsiteX6" fmla="*/ 0 w 2580238"/>
              <a:gd name="connsiteY6" fmla="*/ 430040 h 860079"/>
              <a:gd name="connsiteX0" fmla="*/ 246707 w 2365218"/>
              <a:gd name="connsiteY0" fmla="*/ 430040 h 860079"/>
              <a:gd name="connsiteX1" fmla="*/ 0 w 2365218"/>
              <a:gd name="connsiteY1" fmla="*/ 0 h 860079"/>
              <a:gd name="connsiteX2" fmla="*/ 1951022 w 2365218"/>
              <a:gd name="connsiteY2" fmla="*/ 0 h 860079"/>
              <a:gd name="connsiteX3" fmla="*/ 2365218 w 2365218"/>
              <a:gd name="connsiteY3" fmla="*/ 457201 h 860079"/>
              <a:gd name="connsiteX4" fmla="*/ 1951022 w 2365218"/>
              <a:gd name="connsiteY4" fmla="*/ 860079 h 860079"/>
              <a:gd name="connsiteX5" fmla="*/ 0 w 2365218"/>
              <a:gd name="connsiteY5" fmla="*/ 860079 h 860079"/>
              <a:gd name="connsiteX6" fmla="*/ 246707 w 2365218"/>
              <a:gd name="connsiteY6" fmla="*/ 430040 h 860079"/>
              <a:gd name="connsiteX0" fmla="*/ 201440 w 2365218"/>
              <a:gd name="connsiteY0" fmla="*/ 430040 h 860079"/>
              <a:gd name="connsiteX1" fmla="*/ 0 w 2365218"/>
              <a:gd name="connsiteY1" fmla="*/ 0 h 860079"/>
              <a:gd name="connsiteX2" fmla="*/ 1951022 w 2365218"/>
              <a:gd name="connsiteY2" fmla="*/ 0 h 860079"/>
              <a:gd name="connsiteX3" fmla="*/ 2365218 w 2365218"/>
              <a:gd name="connsiteY3" fmla="*/ 457201 h 860079"/>
              <a:gd name="connsiteX4" fmla="*/ 1951022 w 2365218"/>
              <a:gd name="connsiteY4" fmla="*/ 860079 h 860079"/>
              <a:gd name="connsiteX5" fmla="*/ 0 w 2365218"/>
              <a:gd name="connsiteY5" fmla="*/ 860079 h 860079"/>
              <a:gd name="connsiteX6" fmla="*/ 201440 w 2365218"/>
              <a:gd name="connsiteY6" fmla="*/ 430040 h 860079"/>
              <a:gd name="connsiteX0" fmla="*/ 400616 w 2564394"/>
              <a:gd name="connsiteY0" fmla="*/ 430040 h 860079"/>
              <a:gd name="connsiteX1" fmla="*/ 199176 w 2564394"/>
              <a:gd name="connsiteY1" fmla="*/ 0 h 860079"/>
              <a:gd name="connsiteX2" fmla="*/ 2150198 w 2564394"/>
              <a:gd name="connsiteY2" fmla="*/ 0 h 860079"/>
              <a:gd name="connsiteX3" fmla="*/ 2564394 w 2564394"/>
              <a:gd name="connsiteY3" fmla="*/ 457201 h 860079"/>
              <a:gd name="connsiteX4" fmla="*/ 2150198 w 2564394"/>
              <a:gd name="connsiteY4" fmla="*/ 860079 h 860079"/>
              <a:gd name="connsiteX5" fmla="*/ 0 w 2564394"/>
              <a:gd name="connsiteY5" fmla="*/ 860079 h 860079"/>
              <a:gd name="connsiteX6" fmla="*/ 400616 w 2564394"/>
              <a:gd name="connsiteY6" fmla="*/ 430040 h 860079"/>
              <a:gd name="connsiteX0" fmla="*/ 436830 w 2600608"/>
              <a:gd name="connsiteY0" fmla="*/ 430040 h 860079"/>
              <a:gd name="connsiteX1" fmla="*/ 0 w 2600608"/>
              <a:gd name="connsiteY1" fmla="*/ 9054 h 860079"/>
              <a:gd name="connsiteX2" fmla="*/ 2186412 w 2600608"/>
              <a:gd name="connsiteY2" fmla="*/ 0 h 860079"/>
              <a:gd name="connsiteX3" fmla="*/ 2600608 w 2600608"/>
              <a:gd name="connsiteY3" fmla="*/ 457201 h 860079"/>
              <a:gd name="connsiteX4" fmla="*/ 2186412 w 2600608"/>
              <a:gd name="connsiteY4" fmla="*/ 860079 h 860079"/>
              <a:gd name="connsiteX5" fmla="*/ 36214 w 2600608"/>
              <a:gd name="connsiteY5" fmla="*/ 860079 h 860079"/>
              <a:gd name="connsiteX6" fmla="*/ 436830 w 2600608"/>
              <a:gd name="connsiteY6" fmla="*/ 430040 h 860079"/>
              <a:gd name="connsiteX0" fmla="*/ 436830 w 2627768"/>
              <a:gd name="connsiteY0" fmla="*/ 430040 h 860079"/>
              <a:gd name="connsiteX1" fmla="*/ 0 w 2627768"/>
              <a:gd name="connsiteY1" fmla="*/ 9054 h 860079"/>
              <a:gd name="connsiteX2" fmla="*/ 2186412 w 2627768"/>
              <a:gd name="connsiteY2" fmla="*/ 0 h 860079"/>
              <a:gd name="connsiteX3" fmla="*/ 2627768 w 2627768"/>
              <a:gd name="connsiteY3" fmla="*/ 457201 h 860079"/>
              <a:gd name="connsiteX4" fmla="*/ 2186412 w 2627768"/>
              <a:gd name="connsiteY4" fmla="*/ 860079 h 860079"/>
              <a:gd name="connsiteX5" fmla="*/ 36214 w 2627768"/>
              <a:gd name="connsiteY5" fmla="*/ 860079 h 860079"/>
              <a:gd name="connsiteX6" fmla="*/ 436830 w 2627768"/>
              <a:gd name="connsiteY6" fmla="*/ 430040 h 860079"/>
              <a:gd name="connsiteX0" fmla="*/ 436830 w 2627768"/>
              <a:gd name="connsiteY0" fmla="*/ 430040 h 869132"/>
              <a:gd name="connsiteX1" fmla="*/ 0 w 2627768"/>
              <a:gd name="connsiteY1" fmla="*/ 9054 h 869132"/>
              <a:gd name="connsiteX2" fmla="*/ 2186412 w 2627768"/>
              <a:gd name="connsiteY2" fmla="*/ 0 h 869132"/>
              <a:gd name="connsiteX3" fmla="*/ 2627768 w 2627768"/>
              <a:gd name="connsiteY3" fmla="*/ 457201 h 869132"/>
              <a:gd name="connsiteX4" fmla="*/ 2204519 w 2627768"/>
              <a:gd name="connsiteY4" fmla="*/ 869132 h 869132"/>
              <a:gd name="connsiteX5" fmla="*/ 36214 w 2627768"/>
              <a:gd name="connsiteY5" fmla="*/ 860079 h 869132"/>
              <a:gd name="connsiteX6" fmla="*/ 436830 w 2627768"/>
              <a:gd name="connsiteY6" fmla="*/ 430040 h 869132"/>
              <a:gd name="connsiteX0" fmla="*/ 463990 w 2654928"/>
              <a:gd name="connsiteY0" fmla="*/ 430040 h 887239"/>
              <a:gd name="connsiteX1" fmla="*/ 27160 w 2654928"/>
              <a:gd name="connsiteY1" fmla="*/ 9054 h 887239"/>
              <a:gd name="connsiteX2" fmla="*/ 2213572 w 2654928"/>
              <a:gd name="connsiteY2" fmla="*/ 0 h 887239"/>
              <a:gd name="connsiteX3" fmla="*/ 2654928 w 2654928"/>
              <a:gd name="connsiteY3" fmla="*/ 457201 h 887239"/>
              <a:gd name="connsiteX4" fmla="*/ 2231679 w 2654928"/>
              <a:gd name="connsiteY4" fmla="*/ 869132 h 887239"/>
              <a:gd name="connsiteX5" fmla="*/ 0 w 2654928"/>
              <a:gd name="connsiteY5" fmla="*/ 887239 h 887239"/>
              <a:gd name="connsiteX6" fmla="*/ 463990 w 2654928"/>
              <a:gd name="connsiteY6" fmla="*/ 430040 h 887239"/>
              <a:gd name="connsiteX0" fmla="*/ 463990 w 2654928"/>
              <a:gd name="connsiteY0" fmla="*/ 430040 h 896293"/>
              <a:gd name="connsiteX1" fmla="*/ 27160 w 2654928"/>
              <a:gd name="connsiteY1" fmla="*/ 9054 h 896293"/>
              <a:gd name="connsiteX2" fmla="*/ 2213572 w 2654928"/>
              <a:gd name="connsiteY2" fmla="*/ 0 h 896293"/>
              <a:gd name="connsiteX3" fmla="*/ 2654928 w 2654928"/>
              <a:gd name="connsiteY3" fmla="*/ 457201 h 896293"/>
              <a:gd name="connsiteX4" fmla="*/ 2249786 w 2654928"/>
              <a:gd name="connsiteY4" fmla="*/ 896293 h 896293"/>
              <a:gd name="connsiteX5" fmla="*/ 0 w 2654928"/>
              <a:gd name="connsiteY5" fmla="*/ 887239 h 896293"/>
              <a:gd name="connsiteX6" fmla="*/ 463990 w 2654928"/>
              <a:gd name="connsiteY6" fmla="*/ 430040 h 896293"/>
              <a:gd name="connsiteX0" fmla="*/ 463990 w 2654928"/>
              <a:gd name="connsiteY0" fmla="*/ 448147 h 914400"/>
              <a:gd name="connsiteX1" fmla="*/ 27160 w 2654928"/>
              <a:gd name="connsiteY1" fmla="*/ 27161 h 914400"/>
              <a:gd name="connsiteX2" fmla="*/ 2213572 w 2654928"/>
              <a:gd name="connsiteY2" fmla="*/ 0 h 914400"/>
              <a:gd name="connsiteX3" fmla="*/ 2654928 w 2654928"/>
              <a:gd name="connsiteY3" fmla="*/ 475308 h 914400"/>
              <a:gd name="connsiteX4" fmla="*/ 2249786 w 2654928"/>
              <a:gd name="connsiteY4" fmla="*/ 914400 h 914400"/>
              <a:gd name="connsiteX5" fmla="*/ 0 w 2654928"/>
              <a:gd name="connsiteY5" fmla="*/ 905346 h 914400"/>
              <a:gd name="connsiteX6" fmla="*/ 463990 w 2654928"/>
              <a:gd name="connsiteY6" fmla="*/ 448147 h 914400"/>
              <a:gd name="connsiteX0" fmla="*/ 500205 w 2691143"/>
              <a:gd name="connsiteY0" fmla="*/ 448147 h 914400"/>
              <a:gd name="connsiteX1" fmla="*/ 0 w 2691143"/>
              <a:gd name="connsiteY1" fmla="*/ 9054 h 914400"/>
              <a:gd name="connsiteX2" fmla="*/ 2249787 w 2691143"/>
              <a:gd name="connsiteY2" fmla="*/ 0 h 914400"/>
              <a:gd name="connsiteX3" fmla="*/ 2691143 w 2691143"/>
              <a:gd name="connsiteY3" fmla="*/ 475308 h 914400"/>
              <a:gd name="connsiteX4" fmla="*/ 2286001 w 2691143"/>
              <a:gd name="connsiteY4" fmla="*/ 914400 h 914400"/>
              <a:gd name="connsiteX5" fmla="*/ 36215 w 2691143"/>
              <a:gd name="connsiteY5" fmla="*/ 905346 h 914400"/>
              <a:gd name="connsiteX6" fmla="*/ 500205 w 2691143"/>
              <a:gd name="connsiteY6" fmla="*/ 448147 h 914400"/>
              <a:gd name="connsiteX0" fmla="*/ 500205 w 2691143"/>
              <a:gd name="connsiteY0" fmla="*/ 457201 h 923454"/>
              <a:gd name="connsiteX1" fmla="*/ 0 w 2691143"/>
              <a:gd name="connsiteY1" fmla="*/ 18108 h 923454"/>
              <a:gd name="connsiteX2" fmla="*/ 2249787 w 2691143"/>
              <a:gd name="connsiteY2" fmla="*/ 0 h 923454"/>
              <a:gd name="connsiteX3" fmla="*/ 2691143 w 2691143"/>
              <a:gd name="connsiteY3" fmla="*/ 484362 h 923454"/>
              <a:gd name="connsiteX4" fmla="*/ 2286001 w 2691143"/>
              <a:gd name="connsiteY4" fmla="*/ 923454 h 923454"/>
              <a:gd name="connsiteX5" fmla="*/ 36215 w 2691143"/>
              <a:gd name="connsiteY5" fmla="*/ 914400 h 923454"/>
              <a:gd name="connsiteX6" fmla="*/ 500205 w 2691143"/>
              <a:gd name="connsiteY6" fmla="*/ 457201 h 923454"/>
              <a:gd name="connsiteX0" fmla="*/ 518311 w 2709249"/>
              <a:gd name="connsiteY0" fmla="*/ 466253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54321 w 2709249"/>
              <a:gd name="connsiteY5" fmla="*/ 923452 h 932506"/>
              <a:gd name="connsiteX6" fmla="*/ 518311 w 2709249"/>
              <a:gd name="connsiteY6" fmla="*/ 466253 h 932506"/>
              <a:gd name="connsiteX0" fmla="*/ 482097 w 2709249"/>
              <a:gd name="connsiteY0" fmla="*/ 475307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54321 w 2709249"/>
              <a:gd name="connsiteY5" fmla="*/ 923452 h 932506"/>
              <a:gd name="connsiteX6" fmla="*/ 482097 w 2709249"/>
              <a:gd name="connsiteY6" fmla="*/ 475307 h 932506"/>
              <a:gd name="connsiteX0" fmla="*/ 453833 w 2709249"/>
              <a:gd name="connsiteY0" fmla="*/ 465338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54321 w 2709249"/>
              <a:gd name="connsiteY5" fmla="*/ 923452 h 932506"/>
              <a:gd name="connsiteX6" fmla="*/ 453833 w 2709249"/>
              <a:gd name="connsiteY6" fmla="*/ 465338 h 932506"/>
              <a:gd name="connsiteX0" fmla="*/ 453833 w 2709249"/>
              <a:gd name="connsiteY0" fmla="*/ 465338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16636 w 2709249"/>
              <a:gd name="connsiteY5" fmla="*/ 928438 h 932506"/>
              <a:gd name="connsiteX6" fmla="*/ 453833 w 2709249"/>
              <a:gd name="connsiteY6" fmla="*/ 465338 h 932506"/>
              <a:gd name="connsiteX0" fmla="*/ 453833 w 2709249"/>
              <a:gd name="connsiteY0" fmla="*/ 465338 h 962415"/>
              <a:gd name="connsiteX1" fmla="*/ 0 w 2709249"/>
              <a:gd name="connsiteY1" fmla="*/ 0 h 962415"/>
              <a:gd name="connsiteX2" fmla="*/ 2267893 w 2709249"/>
              <a:gd name="connsiteY2" fmla="*/ 9052 h 962415"/>
              <a:gd name="connsiteX3" fmla="*/ 2709249 w 2709249"/>
              <a:gd name="connsiteY3" fmla="*/ 493414 h 962415"/>
              <a:gd name="connsiteX4" fmla="*/ 2252291 w 2709249"/>
              <a:gd name="connsiteY4" fmla="*/ 962415 h 962415"/>
              <a:gd name="connsiteX5" fmla="*/ 16636 w 2709249"/>
              <a:gd name="connsiteY5" fmla="*/ 928438 h 962415"/>
              <a:gd name="connsiteX6" fmla="*/ 453833 w 2709249"/>
              <a:gd name="connsiteY6" fmla="*/ 465338 h 962415"/>
              <a:gd name="connsiteX0" fmla="*/ 456040 w 2711456"/>
              <a:gd name="connsiteY0" fmla="*/ 465338 h 968317"/>
              <a:gd name="connsiteX1" fmla="*/ 2207 w 2711456"/>
              <a:gd name="connsiteY1" fmla="*/ 0 h 968317"/>
              <a:gd name="connsiteX2" fmla="*/ 2270100 w 2711456"/>
              <a:gd name="connsiteY2" fmla="*/ 9052 h 968317"/>
              <a:gd name="connsiteX3" fmla="*/ 2711456 w 2711456"/>
              <a:gd name="connsiteY3" fmla="*/ 493414 h 968317"/>
              <a:gd name="connsiteX4" fmla="*/ 2254498 w 2711456"/>
              <a:gd name="connsiteY4" fmla="*/ 962415 h 968317"/>
              <a:gd name="connsiteX5" fmla="*/ 0 w 2711456"/>
              <a:gd name="connsiteY5" fmla="*/ 968317 h 968317"/>
              <a:gd name="connsiteX6" fmla="*/ 456040 w 2711456"/>
              <a:gd name="connsiteY6" fmla="*/ 465338 h 968317"/>
              <a:gd name="connsiteX0" fmla="*/ 456040 w 2711456"/>
              <a:gd name="connsiteY0" fmla="*/ 465338 h 977370"/>
              <a:gd name="connsiteX1" fmla="*/ 2207 w 2711456"/>
              <a:gd name="connsiteY1" fmla="*/ 0 h 977370"/>
              <a:gd name="connsiteX2" fmla="*/ 2270100 w 2711456"/>
              <a:gd name="connsiteY2" fmla="*/ 9052 h 977370"/>
              <a:gd name="connsiteX3" fmla="*/ 2711456 w 2711456"/>
              <a:gd name="connsiteY3" fmla="*/ 493414 h 977370"/>
              <a:gd name="connsiteX4" fmla="*/ 2254498 w 2711456"/>
              <a:gd name="connsiteY4" fmla="*/ 977370 h 977370"/>
              <a:gd name="connsiteX5" fmla="*/ 0 w 2711456"/>
              <a:gd name="connsiteY5" fmla="*/ 968317 h 977370"/>
              <a:gd name="connsiteX6" fmla="*/ 456040 w 2711456"/>
              <a:gd name="connsiteY6" fmla="*/ 465338 h 977370"/>
              <a:gd name="connsiteX0" fmla="*/ 460751 w 2716167"/>
              <a:gd name="connsiteY0" fmla="*/ 465338 h 978287"/>
              <a:gd name="connsiteX1" fmla="*/ 6918 w 2716167"/>
              <a:gd name="connsiteY1" fmla="*/ 0 h 978287"/>
              <a:gd name="connsiteX2" fmla="*/ 2274811 w 2716167"/>
              <a:gd name="connsiteY2" fmla="*/ 9052 h 978287"/>
              <a:gd name="connsiteX3" fmla="*/ 2716167 w 2716167"/>
              <a:gd name="connsiteY3" fmla="*/ 493414 h 978287"/>
              <a:gd name="connsiteX4" fmla="*/ 2259209 w 2716167"/>
              <a:gd name="connsiteY4" fmla="*/ 977370 h 978287"/>
              <a:gd name="connsiteX5" fmla="*/ 0 w 2716167"/>
              <a:gd name="connsiteY5" fmla="*/ 978287 h 978287"/>
              <a:gd name="connsiteX6" fmla="*/ 460751 w 2716167"/>
              <a:gd name="connsiteY6" fmla="*/ 465338 h 978287"/>
              <a:gd name="connsiteX0" fmla="*/ 460751 w 2716167"/>
              <a:gd name="connsiteY0" fmla="*/ 465338 h 987340"/>
              <a:gd name="connsiteX1" fmla="*/ 6918 w 2716167"/>
              <a:gd name="connsiteY1" fmla="*/ 0 h 987340"/>
              <a:gd name="connsiteX2" fmla="*/ 2274811 w 2716167"/>
              <a:gd name="connsiteY2" fmla="*/ 9052 h 987340"/>
              <a:gd name="connsiteX3" fmla="*/ 2716167 w 2716167"/>
              <a:gd name="connsiteY3" fmla="*/ 493414 h 987340"/>
              <a:gd name="connsiteX4" fmla="*/ 2263919 w 2716167"/>
              <a:gd name="connsiteY4" fmla="*/ 987340 h 987340"/>
              <a:gd name="connsiteX5" fmla="*/ 0 w 2716167"/>
              <a:gd name="connsiteY5" fmla="*/ 978287 h 987340"/>
              <a:gd name="connsiteX6" fmla="*/ 460751 w 2716167"/>
              <a:gd name="connsiteY6" fmla="*/ 465338 h 987340"/>
              <a:gd name="connsiteX0" fmla="*/ 470172 w 2725588"/>
              <a:gd name="connsiteY0" fmla="*/ 465338 h 988256"/>
              <a:gd name="connsiteX1" fmla="*/ 16339 w 2725588"/>
              <a:gd name="connsiteY1" fmla="*/ 0 h 988256"/>
              <a:gd name="connsiteX2" fmla="*/ 2284232 w 2725588"/>
              <a:gd name="connsiteY2" fmla="*/ 9052 h 988256"/>
              <a:gd name="connsiteX3" fmla="*/ 2725588 w 2725588"/>
              <a:gd name="connsiteY3" fmla="*/ 493414 h 988256"/>
              <a:gd name="connsiteX4" fmla="*/ 2273340 w 2725588"/>
              <a:gd name="connsiteY4" fmla="*/ 987340 h 988256"/>
              <a:gd name="connsiteX5" fmla="*/ 0 w 2725588"/>
              <a:gd name="connsiteY5" fmla="*/ 988256 h 988256"/>
              <a:gd name="connsiteX6" fmla="*/ 470172 w 2725588"/>
              <a:gd name="connsiteY6" fmla="*/ 465338 h 988256"/>
              <a:gd name="connsiteX0" fmla="*/ 470172 w 2725588"/>
              <a:gd name="connsiteY0" fmla="*/ 465338 h 997309"/>
              <a:gd name="connsiteX1" fmla="*/ 16339 w 2725588"/>
              <a:gd name="connsiteY1" fmla="*/ 0 h 997309"/>
              <a:gd name="connsiteX2" fmla="*/ 2284232 w 2725588"/>
              <a:gd name="connsiteY2" fmla="*/ 9052 h 997309"/>
              <a:gd name="connsiteX3" fmla="*/ 2725588 w 2725588"/>
              <a:gd name="connsiteY3" fmla="*/ 493414 h 997309"/>
              <a:gd name="connsiteX4" fmla="*/ 2268630 w 2725588"/>
              <a:gd name="connsiteY4" fmla="*/ 997309 h 997309"/>
              <a:gd name="connsiteX5" fmla="*/ 0 w 2725588"/>
              <a:gd name="connsiteY5" fmla="*/ 988256 h 997309"/>
              <a:gd name="connsiteX6" fmla="*/ 470172 w 2725588"/>
              <a:gd name="connsiteY6" fmla="*/ 465338 h 997309"/>
              <a:gd name="connsiteX0" fmla="*/ 470172 w 2725588"/>
              <a:gd name="connsiteY0" fmla="*/ 456286 h 988257"/>
              <a:gd name="connsiteX1" fmla="*/ 11628 w 2725588"/>
              <a:gd name="connsiteY1" fmla="*/ 918 h 988257"/>
              <a:gd name="connsiteX2" fmla="*/ 2284232 w 2725588"/>
              <a:gd name="connsiteY2" fmla="*/ 0 h 988257"/>
              <a:gd name="connsiteX3" fmla="*/ 2725588 w 2725588"/>
              <a:gd name="connsiteY3" fmla="*/ 484362 h 988257"/>
              <a:gd name="connsiteX4" fmla="*/ 2268630 w 2725588"/>
              <a:gd name="connsiteY4" fmla="*/ 988257 h 988257"/>
              <a:gd name="connsiteX5" fmla="*/ 0 w 2725588"/>
              <a:gd name="connsiteY5" fmla="*/ 979204 h 988257"/>
              <a:gd name="connsiteX6" fmla="*/ 470172 w 2725588"/>
              <a:gd name="connsiteY6" fmla="*/ 456286 h 988257"/>
              <a:gd name="connsiteX0" fmla="*/ 451329 w 2725588"/>
              <a:gd name="connsiteY0" fmla="*/ 476225 h 988257"/>
              <a:gd name="connsiteX1" fmla="*/ 11628 w 2725588"/>
              <a:gd name="connsiteY1" fmla="*/ 918 h 988257"/>
              <a:gd name="connsiteX2" fmla="*/ 2284232 w 2725588"/>
              <a:gd name="connsiteY2" fmla="*/ 0 h 988257"/>
              <a:gd name="connsiteX3" fmla="*/ 2725588 w 2725588"/>
              <a:gd name="connsiteY3" fmla="*/ 484362 h 988257"/>
              <a:gd name="connsiteX4" fmla="*/ 2268630 w 2725588"/>
              <a:gd name="connsiteY4" fmla="*/ 988257 h 988257"/>
              <a:gd name="connsiteX5" fmla="*/ 0 w 2725588"/>
              <a:gd name="connsiteY5" fmla="*/ 979204 h 988257"/>
              <a:gd name="connsiteX6" fmla="*/ 451329 w 2725588"/>
              <a:gd name="connsiteY6" fmla="*/ 476225 h 988257"/>
              <a:gd name="connsiteX0" fmla="*/ 451329 w 2739720"/>
              <a:gd name="connsiteY0" fmla="*/ 476225 h 988257"/>
              <a:gd name="connsiteX1" fmla="*/ 11628 w 2739720"/>
              <a:gd name="connsiteY1" fmla="*/ 918 h 988257"/>
              <a:gd name="connsiteX2" fmla="*/ 2284232 w 2739720"/>
              <a:gd name="connsiteY2" fmla="*/ 0 h 988257"/>
              <a:gd name="connsiteX3" fmla="*/ 2739720 w 2739720"/>
              <a:gd name="connsiteY3" fmla="*/ 484362 h 988257"/>
              <a:gd name="connsiteX4" fmla="*/ 2268630 w 2739720"/>
              <a:gd name="connsiteY4" fmla="*/ 988257 h 988257"/>
              <a:gd name="connsiteX5" fmla="*/ 0 w 2739720"/>
              <a:gd name="connsiteY5" fmla="*/ 979204 h 988257"/>
              <a:gd name="connsiteX6" fmla="*/ 451329 w 2739720"/>
              <a:gd name="connsiteY6" fmla="*/ 476225 h 988257"/>
              <a:gd name="connsiteX0" fmla="*/ 451329 w 2739720"/>
              <a:gd name="connsiteY0" fmla="*/ 476225 h 979204"/>
              <a:gd name="connsiteX1" fmla="*/ 11628 w 2739720"/>
              <a:gd name="connsiteY1" fmla="*/ 918 h 979204"/>
              <a:gd name="connsiteX2" fmla="*/ 2284232 w 2739720"/>
              <a:gd name="connsiteY2" fmla="*/ 0 h 979204"/>
              <a:gd name="connsiteX3" fmla="*/ 2739720 w 2739720"/>
              <a:gd name="connsiteY3" fmla="*/ 484362 h 979204"/>
              <a:gd name="connsiteX4" fmla="*/ 2268630 w 2739720"/>
              <a:gd name="connsiteY4" fmla="*/ 963333 h 979204"/>
              <a:gd name="connsiteX5" fmla="*/ 0 w 2739720"/>
              <a:gd name="connsiteY5" fmla="*/ 979204 h 979204"/>
              <a:gd name="connsiteX6" fmla="*/ 451329 w 2739720"/>
              <a:gd name="connsiteY6" fmla="*/ 476225 h 979204"/>
              <a:gd name="connsiteX0" fmla="*/ 446618 w 2735009"/>
              <a:gd name="connsiteY0" fmla="*/ 476225 h 963333"/>
              <a:gd name="connsiteX1" fmla="*/ 6917 w 2735009"/>
              <a:gd name="connsiteY1" fmla="*/ 918 h 963333"/>
              <a:gd name="connsiteX2" fmla="*/ 2279521 w 2735009"/>
              <a:gd name="connsiteY2" fmla="*/ 0 h 963333"/>
              <a:gd name="connsiteX3" fmla="*/ 2735009 w 2735009"/>
              <a:gd name="connsiteY3" fmla="*/ 484362 h 963333"/>
              <a:gd name="connsiteX4" fmla="*/ 2263919 w 2735009"/>
              <a:gd name="connsiteY4" fmla="*/ 963333 h 963333"/>
              <a:gd name="connsiteX5" fmla="*/ 0 w 2735009"/>
              <a:gd name="connsiteY5" fmla="*/ 939326 h 963333"/>
              <a:gd name="connsiteX6" fmla="*/ 446618 w 2735009"/>
              <a:gd name="connsiteY6" fmla="*/ 476225 h 963333"/>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59208 w 2730298"/>
              <a:gd name="connsiteY4" fmla="*/ 963333 h 964251"/>
              <a:gd name="connsiteX5" fmla="*/ 0 w 2730298"/>
              <a:gd name="connsiteY5" fmla="*/ 964251 h 964251"/>
              <a:gd name="connsiteX6" fmla="*/ 441907 w 2730298"/>
              <a:gd name="connsiteY6" fmla="*/ 476225 h 964251"/>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59208 w 2730298"/>
              <a:gd name="connsiteY4" fmla="*/ 933423 h 964251"/>
              <a:gd name="connsiteX5" fmla="*/ 0 w 2730298"/>
              <a:gd name="connsiteY5" fmla="*/ 964251 h 964251"/>
              <a:gd name="connsiteX6" fmla="*/ 441907 w 2730298"/>
              <a:gd name="connsiteY6" fmla="*/ 476225 h 964251"/>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59208 w 2730298"/>
              <a:gd name="connsiteY4" fmla="*/ 958348 h 964251"/>
              <a:gd name="connsiteX5" fmla="*/ 0 w 2730298"/>
              <a:gd name="connsiteY5" fmla="*/ 964251 h 964251"/>
              <a:gd name="connsiteX6" fmla="*/ 441907 w 2730298"/>
              <a:gd name="connsiteY6" fmla="*/ 476225 h 964251"/>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73340 w 2730298"/>
              <a:gd name="connsiteY4" fmla="*/ 958348 h 964251"/>
              <a:gd name="connsiteX5" fmla="*/ 0 w 2730298"/>
              <a:gd name="connsiteY5" fmla="*/ 964251 h 964251"/>
              <a:gd name="connsiteX6" fmla="*/ 441907 w 2730298"/>
              <a:gd name="connsiteY6" fmla="*/ 476225 h 964251"/>
              <a:gd name="connsiteX0" fmla="*/ 444413 w 2732804"/>
              <a:gd name="connsiteY0" fmla="*/ 476225 h 964251"/>
              <a:gd name="connsiteX1" fmla="*/ 0 w 2732804"/>
              <a:gd name="connsiteY1" fmla="*/ 918 h 964251"/>
              <a:gd name="connsiteX2" fmla="*/ 2277316 w 2732804"/>
              <a:gd name="connsiteY2" fmla="*/ 0 h 964251"/>
              <a:gd name="connsiteX3" fmla="*/ 2732804 w 2732804"/>
              <a:gd name="connsiteY3" fmla="*/ 484362 h 964251"/>
              <a:gd name="connsiteX4" fmla="*/ 2275846 w 2732804"/>
              <a:gd name="connsiteY4" fmla="*/ 958348 h 964251"/>
              <a:gd name="connsiteX5" fmla="*/ 2506 w 2732804"/>
              <a:gd name="connsiteY5" fmla="*/ 964251 h 964251"/>
              <a:gd name="connsiteX6" fmla="*/ 444413 w 2732804"/>
              <a:gd name="connsiteY6" fmla="*/ 476225 h 964251"/>
              <a:gd name="connsiteX0" fmla="*/ 444413 w 2277316"/>
              <a:gd name="connsiteY0" fmla="*/ 476225 h 964251"/>
              <a:gd name="connsiteX1" fmla="*/ 0 w 2277316"/>
              <a:gd name="connsiteY1" fmla="*/ 918 h 964251"/>
              <a:gd name="connsiteX2" fmla="*/ 2277316 w 2277316"/>
              <a:gd name="connsiteY2" fmla="*/ 0 h 964251"/>
              <a:gd name="connsiteX3" fmla="*/ 2164705 w 2277316"/>
              <a:gd name="connsiteY3" fmla="*/ 436650 h 964251"/>
              <a:gd name="connsiteX4" fmla="*/ 2275846 w 2277316"/>
              <a:gd name="connsiteY4" fmla="*/ 958348 h 964251"/>
              <a:gd name="connsiteX5" fmla="*/ 2506 w 2277316"/>
              <a:gd name="connsiteY5" fmla="*/ 964251 h 964251"/>
              <a:gd name="connsiteX6" fmla="*/ 444413 w 2277316"/>
              <a:gd name="connsiteY6" fmla="*/ 476225 h 964251"/>
              <a:gd name="connsiteX0" fmla="*/ 444413 w 2275846"/>
              <a:gd name="connsiteY0" fmla="*/ 504852 h 992878"/>
              <a:gd name="connsiteX1" fmla="*/ 0 w 2275846"/>
              <a:gd name="connsiteY1" fmla="*/ 29545 h 992878"/>
              <a:gd name="connsiteX2" fmla="*/ 1907601 w 2275846"/>
              <a:gd name="connsiteY2" fmla="*/ 0 h 992878"/>
              <a:gd name="connsiteX3" fmla="*/ 2164705 w 2275846"/>
              <a:gd name="connsiteY3" fmla="*/ 465277 h 992878"/>
              <a:gd name="connsiteX4" fmla="*/ 2275846 w 2275846"/>
              <a:gd name="connsiteY4" fmla="*/ 986975 h 992878"/>
              <a:gd name="connsiteX5" fmla="*/ 2506 w 2275846"/>
              <a:gd name="connsiteY5" fmla="*/ 992878 h 992878"/>
              <a:gd name="connsiteX6" fmla="*/ 444413 w 2275846"/>
              <a:gd name="connsiteY6" fmla="*/ 504852 h 992878"/>
              <a:gd name="connsiteX0" fmla="*/ 444413 w 2561473"/>
              <a:gd name="connsiteY0" fmla="*/ 504852 h 992878"/>
              <a:gd name="connsiteX1" fmla="*/ 0 w 2561473"/>
              <a:gd name="connsiteY1" fmla="*/ 29545 h 992878"/>
              <a:gd name="connsiteX2" fmla="*/ 1907601 w 2561473"/>
              <a:gd name="connsiteY2" fmla="*/ 0 h 992878"/>
              <a:gd name="connsiteX3" fmla="*/ 2561473 w 2561473"/>
              <a:gd name="connsiteY3" fmla="*/ 522531 h 992878"/>
              <a:gd name="connsiteX4" fmla="*/ 2275846 w 2561473"/>
              <a:gd name="connsiteY4" fmla="*/ 986975 h 992878"/>
              <a:gd name="connsiteX5" fmla="*/ 2506 w 2561473"/>
              <a:gd name="connsiteY5" fmla="*/ 992878 h 992878"/>
              <a:gd name="connsiteX6" fmla="*/ 444413 w 2561473"/>
              <a:gd name="connsiteY6" fmla="*/ 504852 h 992878"/>
              <a:gd name="connsiteX0" fmla="*/ 444413 w 2561473"/>
              <a:gd name="connsiteY0" fmla="*/ 504852 h 992878"/>
              <a:gd name="connsiteX1" fmla="*/ 0 w 2561473"/>
              <a:gd name="connsiteY1" fmla="*/ 29545 h 992878"/>
              <a:gd name="connsiteX2" fmla="*/ 1907601 w 2561473"/>
              <a:gd name="connsiteY2" fmla="*/ 0 h 992878"/>
              <a:gd name="connsiteX3" fmla="*/ 2561473 w 2561473"/>
              <a:gd name="connsiteY3" fmla="*/ 522531 h 992878"/>
              <a:gd name="connsiteX4" fmla="*/ 2104515 w 2561473"/>
              <a:gd name="connsiteY4" fmla="*/ 986975 h 992878"/>
              <a:gd name="connsiteX5" fmla="*/ 2506 w 2561473"/>
              <a:gd name="connsiteY5" fmla="*/ 992878 h 992878"/>
              <a:gd name="connsiteX6" fmla="*/ 444413 w 2561473"/>
              <a:gd name="connsiteY6" fmla="*/ 504852 h 992878"/>
              <a:gd name="connsiteX0" fmla="*/ 444413 w 2561473"/>
              <a:gd name="connsiteY0" fmla="*/ 475308 h 963334"/>
              <a:gd name="connsiteX1" fmla="*/ 0 w 2561473"/>
              <a:gd name="connsiteY1" fmla="*/ 1 h 963334"/>
              <a:gd name="connsiteX2" fmla="*/ 2115002 w 2561473"/>
              <a:gd name="connsiteY2" fmla="*/ 27711 h 963334"/>
              <a:gd name="connsiteX3" fmla="*/ 2561473 w 2561473"/>
              <a:gd name="connsiteY3" fmla="*/ 492987 h 963334"/>
              <a:gd name="connsiteX4" fmla="*/ 2104515 w 2561473"/>
              <a:gd name="connsiteY4" fmla="*/ 957431 h 963334"/>
              <a:gd name="connsiteX5" fmla="*/ 2506 w 2561473"/>
              <a:gd name="connsiteY5" fmla="*/ 963334 h 963334"/>
              <a:gd name="connsiteX6" fmla="*/ 444413 w 2561473"/>
              <a:gd name="connsiteY6" fmla="*/ 475308 h 963334"/>
              <a:gd name="connsiteX0" fmla="*/ 444413 w 2561473"/>
              <a:gd name="connsiteY0" fmla="*/ 475307 h 963333"/>
              <a:gd name="connsiteX1" fmla="*/ 0 w 2561473"/>
              <a:gd name="connsiteY1" fmla="*/ 0 h 963333"/>
              <a:gd name="connsiteX2" fmla="*/ 2109193 w 2561473"/>
              <a:gd name="connsiteY2" fmla="*/ 15416 h 963333"/>
              <a:gd name="connsiteX3" fmla="*/ 2561473 w 2561473"/>
              <a:gd name="connsiteY3" fmla="*/ 492986 h 963333"/>
              <a:gd name="connsiteX4" fmla="*/ 2104515 w 2561473"/>
              <a:gd name="connsiteY4" fmla="*/ 957430 h 963333"/>
              <a:gd name="connsiteX5" fmla="*/ 2506 w 2561473"/>
              <a:gd name="connsiteY5" fmla="*/ 963333 h 963333"/>
              <a:gd name="connsiteX6" fmla="*/ 444413 w 2561473"/>
              <a:gd name="connsiteY6" fmla="*/ 475307 h 963333"/>
              <a:gd name="connsiteX0" fmla="*/ 444413 w 2573091"/>
              <a:gd name="connsiteY0" fmla="*/ 475307 h 963333"/>
              <a:gd name="connsiteX1" fmla="*/ 0 w 2573091"/>
              <a:gd name="connsiteY1" fmla="*/ 0 h 963333"/>
              <a:gd name="connsiteX2" fmla="*/ 2109193 w 2573091"/>
              <a:gd name="connsiteY2" fmla="*/ 15416 h 963333"/>
              <a:gd name="connsiteX3" fmla="*/ 2573091 w 2573091"/>
              <a:gd name="connsiteY3" fmla="*/ 486838 h 963333"/>
              <a:gd name="connsiteX4" fmla="*/ 2104515 w 2573091"/>
              <a:gd name="connsiteY4" fmla="*/ 957430 h 963333"/>
              <a:gd name="connsiteX5" fmla="*/ 2506 w 2573091"/>
              <a:gd name="connsiteY5" fmla="*/ 963333 h 963333"/>
              <a:gd name="connsiteX6" fmla="*/ 444413 w 2573091"/>
              <a:gd name="connsiteY6" fmla="*/ 475307 h 963333"/>
              <a:gd name="connsiteX0" fmla="*/ 444413 w 2573091"/>
              <a:gd name="connsiteY0" fmla="*/ 475307 h 963333"/>
              <a:gd name="connsiteX1" fmla="*/ 0 w 2573091"/>
              <a:gd name="connsiteY1" fmla="*/ 0 h 963333"/>
              <a:gd name="connsiteX2" fmla="*/ 2115002 w 2573091"/>
              <a:gd name="connsiteY2" fmla="*/ 15416 h 963333"/>
              <a:gd name="connsiteX3" fmla="*/ 2573091 w 2573091"/>
              <a:gd name="connsiteY3" fmla="*/ 486838 h 963333"/>
              <a:gd name="connsiteX4" fmla="*/ 2104515 w 2573091"/>
              <a:gd name="connsiteY4" fmla="*/ 957430 h 963333"/>
              <a:gd name="connsiteX5" fmla="*/ 2506 w 2573091"/>
              <a:gd name="connsiteY5" fmla="*/ 963333 h 963333"/>
              <a:gd name="connsiteX6" fmla="*/ 444413 w 2573091"/>
              <a:gd name="connsiteY6" fmla="*/ 475307 h 963333"/>
              <a:gd name="connsiteX0" fmla="*/ 444413 w 2573091"/>
              <a:gd name="connsiteY0" fmla="*/ 475307 h 969723"/>
              <a:gd name="connsiteX1" fmla="*/ 0 w 2573091"/>
              <a:gd name="connsiteY1" fmla="*/ 0 h 969723"/>
              <a:gd name="connsiteX2" fmla="*/ 2115002 w 2573091"/>
              <a:gd name="connsiteY2" fmla="*/ 15416 h 969723"/>
              <a:gd name="connsiteX3" fmla="*/ 2573091 w 2573091"/>
              <a:gd name="connsiteY3" fmla="*/ 486838 h 969723"/>
              <a:gd name="connsiteX4" fmla="*/ 2104515 w 2573091"/>
              <a:gd name="connsiteY4" fmla="*/ 969723 h 969723"/>
              <a:gd name="connsiteX5" fmla="*/ 2506 w 2573091"/>
              <a:gd name="connsiteY5" fmla="*/ 963333 h 969723"/>
              <a:gd name="connsiteX6" fmla="*/ 444413 w 2573091"/>
              <a:gd name="connsiteY6" fmla="*/ 475307 h 969723"/>
              <a:gd name="connsiteX0" fmla="*/ 444413 w 2584709"/>
              <a:gd name="connsiteY0" fmla="*/ 475307 h 969723"/>
              <a:gd name="connsiteX1" fmla="*/ 0 w 2584709"/>
              <a:gd name="connsiteY1" fmla="*/ 0 h 969723"/>
              <a:gd name="connsiteX2" fmla="*/ 2115002 w 2584709"/>
              <a:gd name="connsiteY2" fmla="*/ 15416 h 969723"/>
              <a:gd name="connsiteX3" fmla="*/ 2584709 w 2584709"/>
              <a:gd name="connsiteY3" fmla="*/ 486838 h 969723"/>
              <a:gd name="connsiteX4" fmla="*/ 2104515 w 2584709"/>
              <a:gd name="connsiteY4" fmla="*/ 969723 h 969723"/>
              <a:gd name="connsiteX5" fmla="*/ 2506 w 2584709"/>
              <a:gd name="connsiteY5" fmla="*/ 963333 h 969723"/>
              <a:gd name="connsiteX6" fmla="*/ 444413 w 2584709"/>
              <a:gd name="connsiteY6" fmla="*/ 475307 h 969723"/>
              <a:gd name="connsiteX0" fmla="*/ 467649 w 2607945"/>
              <a:gd name="connsiteY0" fmla="*/ 469160 h 963576"/>
              <a:gd name="connsiteX1" fmla="*/ 0 w 2607945"/>
              <a:gd name="connsiteY1" fmla="*/ 0 h 963576"/>
              <a:gd name="connsiteX2" fmla="*/ 2138238 w 2607945"/>
              <a:gd name="connsiteY2" fmla="*/ 9269 h 963576"/>
              <a:gd name="connsiteX3" fmla="*/ 2607945 w 2607945"/>
              <a:gd name="connsiteY3" fmla="*/ 480691 h 963576"/>
              <a:gd name="connsiteX4" fmla="*/ 2127751 w 2607945"/>
              <a:gd name="connsiteY4" fmla="*/ 963576 h 963576"/>
              <a:gd name="connsiteX5" fmla="*/ 25742 w 2607945"/>
              <a:gd name="connsiteY5" fmla="*/ 957186 h 963576"/>
              <a:gd name="connsiteX6" fmla="*/ 467649 w 2607945"/>
              <a:gd name="connsiteY6" fmla="*/ 469160 h 963576"/>
              <a:gd name="connsiteX0" fmla="*/ 461840 w 2607945"/>
              <a:gd name="connsiteY0" fmla="*/ 475307 h 963576"/>
              <a:gd name="connsiteX1" fmla="*/ 0 w 2607945"/>
              <a:gd name="connsiteY1" fmla="*/ 0 h 963576"/>
              <a:gd name="connsiteX2" fmla="*/ 2138238 w 2607945"/>
              <a:gd name="connsiteY2" fmla="*/ 9269 h 963576"/>
              <a:gd name="connsiteX3" fmla="*/ 2607945 w 2607945"/>
              <a:gd name="connsiteY3" fmla="*/ 480691 h 963576"/>
              <a:gd name="connsiteX4" fmla="*/ 2127751 w 2607945"/>
              <a:gd name="connsiteY4" fmla="*/ 963576 h 963576"/>
              <a:gd name="connsiteX5" fmla="*/ 25742 w 2607945"/>
              <a:gd name="connsiteY5" fmla="*/ 957186 h 963576"/>
              <a:gd name="connsiteX6" fmla="*/ 461840 w 2607945"/>
              <a:gd name="connsiteY6" fmla="*/ 475307 h 963576"/>
              <a:gd name="connsiteX0" fmla="*/ 461840 w 2607945"/>
              <a:gd name="connsiteY0" fmla="*/ 475307 h 963576"/>
              <a:gd name="connsiteX1" fmla="*/ 0 w 2607945"/>
              <a:gd name="connsiteY1" fmla="*/ 0 h 963576"/>
              <a:gd name="connsiteX2" fmla="*/ 2138238 w 2607945"/>
              <a:gd name="connsiteY2" fmla="*/ 9269 h 963576"/>
              <a:gd name="connsiteX3" fmla="*/ 2607945 w 2607945"/>
              <a:gd name="connsiteY3" fmla="*/ 480691 h 963576"/>
              <a:gd name="connsiteX4" fmla="*/ 2127751 w 2607945"/>
              <a:gd name="connsiteY4" fmla="*/ 963576 h 963576"/>
              <a:gd name="connsiteX5" fmla="*/ 2507 w 2607945"/>
              <a:gd name="connsiteY5" fmla="*/ 963332 h 963576"/>
              <a:gd name="connsiteX6" fmla="*/ 461840 w 2607945"/>
              <a:gd name="connsiteY6" fmla="*/ 475307 h 963576"/>
              <a:gd name="connsiteX0" fmla="*/ 461840 w 2607945"/>
              <a:gd name="connsiteY0" fmla="*/ 475307 h 969723"/>
              <a:gd name="connsiteX1" fmla="*/ 0 w 2607945"/>
              <a:gd name="connsiteY1" fmla="*/ 0 h 969723"/>
              <a:gd name="connsiteX2" fmla="*/ 2138238 w 2607945"/>
              <a:gd name="connsiteY2" fmla="*/ 9269 h 969723"/>
              <a:gd name="connsiteX3" fmla="*/ 2607945 w 2607945"/>
              <a:gd name="connsiteY3" fmla="*/ 480691 h 969723"/>
              <a:gd name="connsiteX4" fmla="*/ 2139368 w 2607945"/>
              <a:gd name="connsiteY4" fmla="*/ 969723 h 969723"/>
              <a:gd name="connsiteX5" fmla="*/ 2507 w 2607945"/>
              <a:gd name="connsiteY5" fmla="*/ 963332 h 969723"/>
              <a:gd name="connsiteX6" fmla="*/ 461840 w 2607945"/>
              <a:gd name="connsiteY6" fmla="*/ 475307 h 969723"/>
              <a:gd name="connsiteX0" fmla="*/ 461840 w 2607945"/>
              <a:gd name="connsiteY0" fmla="*/ 478331 h 972747"/>
              <a:gd name="connsiteX1" fmla="*/ 0 w 2607945"/>
              <a:gd name="connsiteY1" fmla="*/ 3024 h 972747"/>
              <a:gd name="connsiteX2" fmla="*/ 2149855 w 2607945"/>
              <a:gd name="connsiteY2" fmla="*/ 0 h 972747"/>
              <a:gd name="connsiteX3" fmla="*/ 2607945 w 2607945"/>
              <a:gd name="connsiteY3" fmla="*/ 483715 h 972747"/>
              <a:gd name="connsiteX4" fmla="*/ 2139368 w 2607945"/>
              <a:gd name="connsiteY4" fmla="*/ 972747 h 972747"/>
              <a:gd name="connsiteX5" fmla="*/ 2507 w 2607945"/>
              <a:gd name="connsiteY5" fmla="*/ 966356 h 972747"/>
              <a:gd name="connsiteX6" fmla="*/ 461840 w 2607945"/>
              <a:gd name="connsiteY6" fmla="*/ 478331 h 972747"/>
              <a:gd name="connsiteX0" fmla="*/ 461840 w 2607945"/>
              <a:gd name="connsiteY0" fmla="*/ 478331 h 972747"/>
              <a:gd name="connsiteX1" fmla="*/ 0 w 2607945"/>
              <a:gd name="connsiteY1" fmla="*/ 3024 h 972747"/>
              <a:gd name="connsiteX2" fmla="*/ 2149855 w 2607945"/>
              <a:gd name="connsiteY2" fmla="*/ 0 h 972747"/>
              <a:gd name="connsiteX3" fmla="*/ 2607945 w 2607945"/>
              <a:gd name="connsiteY3" fmla="*/ 489862 h 972747"/>
              <a:gd name="connsiteX4" fmla="*/ 2139368 w 2607945"/>
              <a:gd name="connsiteY4" fmla="*/ 972747 h 972747"/>
              <a:gd name="connsiteX5" fmla="*/ 2507 w 2607945"/>
              <a:gd name="connsiteY5" fmla="*/ 966356 h 972747"/>
              <a:gd name="connsiteX6" fmla="*/ 461840 w 2607945"/>
              <a:gd name="connsiteY6" fmla="*/ 478331 h 972747"/>
              <a:gd name="connsiteX0" fmla="*/ 450223 w 2607945"/>
              <a:gd name="connsiteY0" fmla="*/ 484478 h 972747"/>
              <a:gd name="connsiteX1" fmla="*/ 0 w 2607945"/>
              <a:gd name="connsiteY1" fmla="*/ 3024 h 972747"/>
              <a:gd name="connsiteX2" fmla="*/ 2149855 w 2607945"/>
              <a:gd name="connsiteY2" fmla="*/ 0 h 972747"/>
              <a:gd name="connsiteX3" fmla="*/ 2607945 w 2607945"/>
              <a:gd name="connsiteY3" fmla="*/ 489862 h 972747"/>
              <a:gd name="connsiteX4" fmla="*/ 2139368 w 2607945"/>
              <a:gd name="connsiteY4" fmla="*/ 972747 h 972747"/>
              <a:gd name="connsiteX5" fmla="*/ 2507 w 2607945"/>
              <a:gd name="connsiteY5" fmla="*/ 966356 h 972747"/>
              <a:gd name="connsiteX6" fmla="*/ 450223 w 2607945"/>
              <a:gd name="connsiteY6" fmla="*/ 484478 h 972747"/>
              <a:gd name="connsiteX0" fmla="*/ 456032 w 2613754"/>
              <a:gd name="connsiteY0" fmla="*/ 487601 h 975870"/>
              <a:gd name="connsiteX1" fmla="*/ 0 w 2613754"/>
              <a:gd name="connsiteY1" fmla="*/ 0 h 975870"/>
              <a:gd name="connsiteX2" fmla="*/ 2155664 w 2613754"/>
              <a:gd name="connsiteY2" fmla="*/ 3123 h 975870"/>
              <a:gd name="connsiteX3" fmla="*/ 2613754 w 2613754"/>
              <a:gd name="connsiteY3" fmla="*/ 492985 h 975870"/>
              <a:gd name="connsiteX4" fmla="*/ 2145177 w 2613754"/>
              <a:gd name="connsiteY4" fmla="*/ 975870 h 975870"/>
              <a:gd name="connsiteX5" fmla="*/ 8316 w 2613754"/>
              <a:gd name="connsiteY5" fmla="*/ 969479 h 975870"/>
              <a:gd name="connsiteX6" fmla="*/ 456032 w 2613754"/>
              <a:gd name="connsiteY6" fmla="*/ 487601 h 975870"/>
              <a:gd name="connsiteX0" fmla="*/ 456032 w 2613754"/>
              <a:gd name="connsiteY0" fmla="*/ 487601 h 975870"/>
              <a:gd name="connsiteX1" fmla="*/ 0 w 2613754"/>
              <a:gd name="connsiteY1" fmla="*/ 0 h 975870"/>
              <a:gd name="connsiteX2" fmla="*/ 2155664 w 2613754"/>
              <a:gd name="connsiteY2" fmla="*/ 3123 h 975870"/>
              <a:gd name="connsiteX3" fmla="*/ 2613754 w 2613754"/>
              <a:gd name="connsiteY3" fmla="*/ 492985 h 975870"/>
              <a:gd name="connsiteX4" fmla="*/ 2145177 w 2613754"/>
              <a:gd name="connsiteY4" fmla="*/ 975870 h 975870"/>
              <a:gd name="connsiteX5" fmla="*/ 8316 w 2613754"/>
              <a:gd name="connsiteY5" fmla="*/ 969479 h 975870"/>
              <a:gd name="connsiteX6" fmla="*/ 456032 w 2613754"/>
              <a:gd name="connsiteY6" fmla="*/ 487601 h 975870"/>
              <a:gd name="connsiteX0" fmla="*/ 456032 w 2613754"/>
              <a:gd name="connsiteY0" fmla="*/ 487601 h 975870"/>
              <a:gd name="connsiteX1" fmla="*/ 0 w 2613754"/>
              <a:gd name="connsiteY1" fmla="*/ 0 h 975870"/>
              <a:gd name="connsiteX2" fmla="*/ 2115002 w 2613754"/>
              <a:gd name="connsiteY2" fmla="*/ 3123 h 975870"/>
              <a:gd name="connsiteX3" fmla="*/ 2613754 w 2613754"/>
              <a:gd name="connsiteY3" fmla="*/ 492985 h 975870"/>
              <a:gd name="connsiteX4" fmla="*/ 2145177 w 2613754"/>
              <a:gd name="connsiteY4" fmla="*/ 975870 h 975870"/>
              <a:gd name="connsiteX5" fmla="*/ 8316 w 2613754"/>
              <a:gd name="connsiteY5" fmla="*/ 969479 h 975870"/>
              <a:gd name="connsiteX6" fmla="*/ 456032 w 2613754"/>
              <a:gd name="connsiteY6" fmla="*/ 487601 h 975870"/>
              <a:gd name="connsiteX0" fmla="*/ 456032 w 2602136"/>
              <a:gd name="connsiteY0" fmla="*/ 487601 h 975870"/>
              <a:gd name="connsiteX1" fmla="*/ 0 w 2602136"/>
              <a:gd name="connsiteY1" fmla="*/ 0 h 975870"/>
              <a:gd name="connsiteX2" fmla="*/ 2115002 w 2602136"/>
              <a:gd name="connsiteY2" fmla="*/ 3123 h 975870"/>
              <a:gd name="connsiteX3" fmla="*/ 2602136 w 2602136"/>
              <a:gd name="connsiteY3" fmla="*/ 486838 h 975870"/>
              <a:gd name="connsiteX4" fmla="*/ 2145177 w 2602136"/>
              <a:gd name="connsiteY4" fmla="*/ 975870 h 975870"/>
              <a:gd name="connsiteX5" fmla="*/ 8316 w 2602136"/>
              <a:gd name="connsiteY5" fmla="*/ 969479 h 975870"/>
              <a:gd name="connsiteX6" fmla="*/ 456032 w 2602136"/>
              <a:gd name="connsiteY6" fmla="*/ 487601 h 975870"/>
              <a:gd name="connsiteX0" fmla="*/ 456032 w 2573092"/>
              <a:gd name="connsiteY0" fmla="*/ 487601 h 975870"/>
              <a:gd name="connsiteX1" fmla="*/ 0 w 2573092"/>
              <a:gd name="connsiteY1" fmla="*/ 0 h 975870"/>
              <a:gd name="connsiteX2" fmla="*/ 2115002 w 2573092"/>
              <a:gd name="connsiteY2" fmla="*/ 3123 h 975870"/>
              <a:gd name="connsiteX3" fmla="*/ 2573092 w 2573092"/>
              <a:gd name="connsiteY3" fmla="*/ 486838 h 975870"/>
              <a:gd name="connsiteX4" fmla="*/ 2145177 w 2573092"/>
              <a:gd name="connsiteY4" fmla="*/ 975870 h 975870"/>
              <a:gd name="connsiteX5" fmla="*/ 8316 w 2573092"/>
              <a:gd name="connsiteY5" fmla="*/ 969479 h 975870"/>
              <a:gd name="connsiteX6" fmla="*/ 456032 w 2573092"/>
              <a:gd name="connsiteY6" fmla="*/ 487601 h 975870"/>
              <a:gd name="connsiteX0" fmla="*/ 456032 w 2587224"/>
              <a:gd name="connsiteY0" fmla="*/ 487601 h 975870"/>
              <a:gd name="connsiteX1" fmla="*/ 0 w 2587224"/>
              <a:gd name="connsiteY1" fmla="*/ 0 h 975870"/>
              <a:gd name="connsiteX2" fmla="*/ 2115002 w 2587224"/>
              <a:gd name="connsiteY2" fmla="*/ 3123 h 975870"/>
              <a:gd name="connsiteX3" fmla="*/ 2587224 w 2587224"/>
              <a:gd name="connsiteY3" fmla="*/ 486838 h 975870"/>
              <a:gd name="connsiteX4" fmla="*/ 2145177 w 2587224"/>
              <a:gd name="connsiteY4" fmla="*/ 975870 h 975870"/>
              <a:gd name="connsiteX5" fmla="*/ 8316 w 2587224"/>
              <a:gd name="connsiteY5" fmla="*/ 969479 h 975870"/>
              <a:gd name="connsiteX6" fmla="*/ 456032 w 2587224"/>
              <a:gd name="connsiteY6" fmla="*/ 487601 h 975870"/>
              <a:gd name="connsiteX0" fmla="*/ 456032 w 2587224"/>
              <a:gd name="connsiteY0" fmla="*/ 487601 h 975870"/>
              <a:gd name="connsiteX1" fmla="*/ 0 w 2587224"/>
              <a:gd name="connsiteY1" fmla="*/ 0 h 975870"/>
              <a:gd name="connsiteX2" fmla="*/ 2115002 w 2587224"/>
              <a:gd name="connsiteY2" fmla="*/ 3123 h 975870"/>
              <a:gd name="connsiteX3" fmla="*/ 2587224 w 2587224"/>
              <a:gd name="connsiteY3" fmla="*/ 491824 h 975870"/>
              <a:gd name="connsiteX4" fmla="*/ 2145177 w 2587224"/>
              <a:gd name="connsiteY4" fmla="*/ 975870 h 975870"/>
              <a:gd name="connsiteX5" fmla="*/ 8316 w 2587224"/>
              <a:gd name="connsiteY5" fmla="*/ 969479 h 975870"/>
              <a:gd name="connsiteX6" fmla="*/ 456032 w 2587224"/>
              <a:gd name="connsiteY6" fmla="*/ 487601 h 975870"/>
              <a:gd name="connsiteX0" fmla="*/ 456032 w 2587224"/>
              <a:gd name="connsiteY0" fmla="*/ 487601 h 975870"/>
              <a:gd name="connsiteX1" fmla="*/ 0 w 2587224"/>
              <a:gd name="connsiteY1" fmla="*/ 0 h 975870"/>
              <a:gd name="connsiteX2" fmla="*/ 2138556 w 2587224"/>
              <a:gd name="connsiteY2" fmla="*/ 3123 h 975870"/>
              <a:gd name="connsiteX3" fmla="*/ 2587224 w 2587224"/>
              <a:gd name="connsiteY3" fmla="*/ 491824 h 975870"/>
              <a:gd name="connsiteX4" fmla="*/ 2145177 w 2587224"/>
              <a:gd name="connsiteY4" fmla="*/ 975870 h 975870"/>
              <a:gd name="connsiteX5" fmla="*/ 8316 w 2587224"/>
              <a:gd name="connsiteY5" fmla="*/ 969479 h 975870"/>
              <a:gd name="connsiteX6" fmla="*/ 456032 w 2587224"/>
              <a:gd name="connsiteY6" fmla="*/ 487601 h 975870"/>
              <a:gd name="connsiteX0" fmla="*/ 456032 w 2596646"/>
              <a:gd name="connsiteY0" fmla="*/ 487601 h 975870"/>
              <a:gd name="connsiteX1" fmla="*/ 0 w 2596646"/>
              <a:gd name="connsiteY1" fmla="*/ 0 h 975870"/>
              <a:gd name="connsiteX2" fmla="*/ 2138556 w 2596646"/>
              <a:gd name="connsiteY2" fmla="*/ 3123 h 975870"/>
              <a:gd name="connsiteX3" fmla="*/ 2596646 w 2596646"/>
              <a:gd name="connsiteY3" fmla="*/ 491824 h 975870"/>
              <a:gd name="connsiteX4" fmla="*/ 2145177 w 2596646"/>
              <a:gd name="connsiteY4" fmla="*/ 975870 h 975870"/>
              <a:gd name="connsiteX5" fmla="*/ 8316 w 2596646"/>
              <a:gd name="connsiteY5" fmla="*/ 969479 h 975870"/>
              <a:gd name="connsiteX6" fmla="*/ 456032 w 2596646"/>
              <a:gd name="connsiteY6" fmla="*/ 487601 h 975870"/>
              <a:gd name="connsiteX0" fmla="*/ 456032 w 2596646"/>
              <a:gd name="connsiteY0" fmla="*/ 489464 h 977733"/>
              <a:gd name="connsiteX1" fmla="*/ 0 w 2596646"/>
              <a:gd name="connsiteY1" fmla="*/ 1863 h 977733"/>
              <a:gd name="connsiteX2" fmla="*/ 2124424 w 2596646"/>
              <a:gd name="connsiteY2" fmla="*/ 0 h 977733"/>
              <a:gd name="connsiteX3" fmla="*/ 2596646 w 2596646"/>
              <a:gd name="connsiteY3" fmla="*/ 493687 h 977733"/>
              <a:gd name="connsiteX4" fmla="*/ 2145177 w 2596646"/>
              <a:gd name="connsiteY4" fmla="*/ 977733 h 977733"/>
              <a:gd name="connsiteX5" fmla="*/ 8316 w 2596646"/>
              <a:gd name="connsiteY5" fmla="*/ 971342 h 977733"/>
              <a:gd name="connsiteX6" fmla="*/ 456032 w 2596646"/>
              <a:gd name="connsiteY6" fmla="*/ 489464 h 977733"/>
              <a:gd name="connsiteX0" fmla="*/ 456032 w 2596646"/>
              <a:gd name="connsiteY0" fmla="*/ 489464 h 977733"/>
              <a:gd name="connsiteX1" fmla="*/ 0 w 2596646"/>
              <a:gd name="connsiteY1" fmla="*/ 1863 h 977733"/>
              <a:gd name="connsiteX2" fmla="*/ 2133844 w 2596646"/>
              <a:gd name="connsiteY2" fmla="*/ 0 h 977733"/>
              <a:gd name="connsiteX3" fmla="*/ 2596646 w 2596646"/>
              <a:gd name="connsiteY3" fmla="*/ 493687 h 977733"/>
              <a:gd name="connsiteX4" fmla="*/ 2145177 w 2596646"/>
              <a:gd name="connsiteY4" fmla="*/ 977733 h 977733"/>
              <a:gd name="connsiteX5" fmla="*/ 8316 w 2596646"/>
              <a:gd name="connsiteY5" fmla="*/ 971342 h 977733"/>
              <a:gd name="connsiteX6" fmla="*/ 456032 w 2596646"/>
              <a:gd name="connsiteY6" fmla="*/ 489464 h 977733"/>
              <a:gd name="connsiteX0" fmla="*/ 456032 w 2602835"/>
              <a:gd name="connsiteY0" fmla="*/ 489464 h 977733"/>
              <a:gd name="connsiteX1" fmla="*/ 0 w 2602835"/>
              <a:gd name="connsiteY1" fmla="*/ 1863 h 977733"/>
              <a:gd name="connsiteX2" fmla="*/ 2133844 w 2602835"/>
              <a:gd name="connsiteY2" fmla="*/ 0 h 977733"/>
              <a:gd name="connsiteX3" fmla="*/ 2602835 w 2602835"/>
              <a:gd name="connsiteY3" fmla="*/ 493687 h 977733"/>
              <a:gd name="connsiteX4" fmla="*/ 2145177 w 2602835"/>
              <a:gd name="connsiteY4" fmla="*/ 977733 h 977733"/>
              <a:gd name="connsiteX5" fmla="*/ 8316 w 2602835"/>
              <a:gd name="connsiteY5" fmla="*/ 971342 h 977733"/>
              <a:gd name="connsiteX6" fmla="*/ 456032 w 2602835"/>
              <a:gd name="connsiteY6" fmla="*/ 489464 h 977733"/>
              <a:gd name="connsiteX0" fmla="*/ 456032 w 2602835"/>
              <a:gd name="connsiteY0" fmla="*/ 489464 h 977891"/>
              <a:gd name="connsiteX1" fmla="*/ 0 w 2602835"/>
              <a:gd name="connsiteY1" fmla="*/ 1863 h 977891"/>
              <a:gd name="connsiteX2" fmla="*/ 2133844 w 2602835"/>
              <a:gd name="connsiteY2" fmla="*/ 0 h 977891"/>
              <a:gd name="connsiteX3" fmla="*/ 2602835 w 2602835"/>
              <a:gd name="connsiteY3" fmla="*/ 493687 h 977891"/>
              <a:gd name="connsiteX4" fmla="*/ 2145177 w 2602835"/>
              <a:gd name="connsiteY4" fmla="*/ 977733 h 977891"/>
              <a:gd name="connsiteX5" fmla="*/ 2128 w 2602835"/>
              <a:gd name="connsiteY5" fmla="*/ 977891 h 977891"/>
              <a:gd name="connsiteX6" fmla="*/ 456032 w 2602835"/>
              <a:gd name="connsiteY6" fmla="*/ 489464 h 977891"/>
              <a:gd name="connsiteX0" fmla="*/ 462221 w 2609024"/>
              <a:gd name="connsiteY0" fmla="*/ 489464 h 977891"/>
              <a:gd name="connsiteX1" fmla="*/ 0 w 2609024"/>
              <a:gd name="connsiteY1" fmla="*/ 1863 h 977891"/>
              <a:gd name="connsiteX2" fmla="*/ 2140033 w 2609024"/>
              <a:gd name="connsiteY2" fmla="*/ 0 h 977891"/>
              <a:gd name="connsiteX3" fmla="*/ 2609024 w 2609024"/>
              <a:gd name="connsiteY3" fmla="*/ 493687 h 977891"/>
              <a:gd name="connsiteX4" fmla="*/ 2151366 w 2609024"/>
              <a:gd name="connsiteY4" fmla="*/ 977733 h 977891"/>
              <a:gd name="connsiteX5" fmla="*/ 8317 w 2609024"/>
              <a:gd name="connsiteY5" fmla="*/ 977891 h 977891"/>
              <a:gd name="connsiteX6" fmla="*/ 462221 w 2609024"/>
              <a:gd name="connsiteY6" fmla="*/ 489464 h 977891"/>
              <a:gd name="connsiteX0" fmla="*/ 443655 w 2609024"/>
              <a:gd name="connsiteY0" fmla="*/ 489464 h 977891"/>
              <a:gd name="connsiteX1" fmla="*/ 0 w 2609024"/>
              <a:gd name="connsiteY1" fmla="*/ 1863 h 977891"/>
              <a:gd name="connsiteX2" fmla="*/ 2140033 w 2609024"/>
              <a:gd name="connsiteY2" fmla="*/ 0 h 977891"/>
              <a:gd name="connsiteX3" fmla="*/ 2609024 w 2609024"/>
              <a:gd name="connsiteY3" fmla="*/ 493687 h 977891"/>
              <a:gd name="connsiteX4" fmla="*/ 2151366 w 2609024"/>
              <a:gd name="connsiteY4" fmla="*/ 977733 h 977891"/>
              <a:gd name="connsiteX5" fmla="*/ 8317 w 2609024"/>
              <a:gd name="connsiteY5" fmla="*/ 977891 h 977891"/>
              <a:gd name="connsiteX6" fmla="*/ 443655 w 2609024"/>
              <a:gd name="connsiteY6" fmla="*/ 489464 h 977891"/>
              <a:gd name="connsiteX0" fmla="*/ 460092 w 2625461"/>
              <a:gd name="connsiteY0" fmla="*/ 489464 h 990988"/>
              <a:gd name="connsiteX1" fmla="*/ 16437 w 2625461"/>
              <a:gd name="connsiteY1" fmla="*/ 1863 h 990988"/>
              <a:gd name="connsiteX2" fmla="*/ 2156470 w 2625461"/>
              <a:gd name="connsiteY2" fmla="*/ 0 h 990988"/>
              <a:gd name="connsiteX3" fmla="*/ 2625461 w 2625461"/>
              <a:gd name="connsiteY3" fmla="*/ 493687 h 990988"/>
              <a:gd name="connsiteX4" fmla="*/ 2167803 w 2625461"/>
              <a:gd name="connsiteY4" fmla="*/ 977733 h 990988"/>
              <a:gd name="connsiteX5" fmla="*/ 0 w 2625461"/>
              <a:gd name="connsiteY5" fmla="*/ 990988 h 990988"/>
              <a:gd name="connsiteX6" fmla="*/ 460092 w 2625461"/>
              <a:gd name="connsiteY6" fmla="*/ 489464 h 990988"/>
              <a:gd name="connsiteX0" fmla="*/ 468409 w 2633778"/>
              <a:gd name="connsiteY0" fmla="*/ 494149 h 995673"/>
              <a:gd name="connsiteX1" fmla="*/ 0 w 2633778"/>
              <a:gd name="connsiteY1" fmla="*/ 0 h 995673"/>
              <a:gd name="connsiteX2" fmla="*/ 2164787 w 2633778"/>
              <a:gd name="connsiteY2" fmla="*/ 4685 h 995673"/>
              <a:gd name="connsiteX3" fmla="*/ 2633778 w 2633778"/>
              <a:gd name="connsiteY3" fmla="*/ 498372 h 995673"/>
              <a:gd name="connsiteX4" fmla="*/ 2176120 w 2633778"/>
              <a:gd name="connsiteY4" fmla="*/ 982418 h 995673"/>
              <a:gd name="connsiteX5" fmla="*/ 8317 w 2633778"/>
              <a:gd name="connsiteY5" fmla="*/ 995673 h 995673"/>
              <a:gd name="connsiteX6" fmla="*/ 468409 w 2633778"/>
              <a:gd name="connsiteY6" fmla="*/ 494149 h 995673"/>
              <a:gd name="connsiteX0" fmla="*/ 468409 w 2650245"/>
              <a:gd name="connsiteY0" fmla="*/ 494149 h 995673"/>
              <a:gd name="connsiteX1" fmla="*/ 0 w 2650245"/>
              <a:gd name="connsiteY1" fmla="*/ 0 h 995673"/>
              <a:gd name="connsiteX2" fmla="*/ 2164787 w 2650245"/>
              <a:gd name="connsiteY2" fmla="*/ 4685 h 995673"/>
              <a:gd name="connsiteX3" fmla="*/ 2650245 w 2650245"/>
              <a:gd name="connsiteY3" fmla="*/ 498372 h 995673"/>
              <a:gd name="connsiteX4" fmla="*/ 2176120 w 2650245"/>
              <a:gd name="connsiteY4" fmla="*/ 982418 h 995673"/>
              <a:gd name="connsiteX5" fmla="*/ 8317 w 2650245"/>
              <a:gd name="connsiteY5" fmla="*/ 995673 h 995673"/>
              <a:gd name="connsiteX6" fmla="*/ 468409 w 2650245"/>
              <a:gd name="connsiteY6" fmla="*/ 494149 h 995673"/>
              <a:gd name="connsiteX0" fmla="*/ 468409 w 2650245"/>
              <a:gd name="connsiteY0" fmla="*/ 494149 h 995673"/>
              <a:gd name="connsiteX1" fmla="*/ 0 w 2650245"/>
              <a:gd name="connsiteY1" fmla="*/ 0 h 995673"/>
              <a:gd name="connsiteX2" fmla="*/ 2181254 w 2650245"/>
              <a:gd name="connsiteY2" fmla="*/ 4685 h 995673"/>
              <a:gd name="connsiteX3" fmla="*/ 2650245 w 2650245"/>
              <a:gd name="connsiteY3" fmla="*/ 498372 h 995673"/>
              <a:gd name="connsiteX4" fmla="*/ 2176120 w 2650245"/>
              <a:gd name="connsiteY4" fmla="*/ 982418 h 995673"/>
              <a:gd name="connsiteX5" fmla="*/ 8317 w 2650245"/>
              <a:gd name="connsiteY5" fmla="*/ 995673 h 995673"/>
              <a:gd name="connsiteX6" fmla="*/ 468409 w 2650245"/>
              <a:gd name="connsiteY6" fmla="*/ 494149 h 995673"/>
              <a:gd name="connsiteX0" fmla="*/ 468409 w 2650245"/>
              <a:gd name="connsiteY0" fmla="*/ 494149 h 995673"/>
              <a:gd name="connsiteX1" fmla="*/ 0 w 2650245"/>
              <a:gd name="connsiteY1" fmla="*/ 0 h 995673"/>
              <a:gd name="connsiteX2" fmla="*/ 2181254 w 2650245"/>
              <a:gd name="connsiteY2" fmla="*/ 4685 h 995673"/>
              <a:gd name="connsiteX3" fmla="*/ 2650245 w 2650245"/>
              <a:gd name="connsiteY3" fmla="*/ 498372 h 995673"/>
              <a:gd name="connsiteX4" fmla="*/ 2217288 w 2650245"/>
              <a:gd name="connsiteY4" fmla="*/ 982418 h 995673"/>
              <a:gd name="connsiteX5" fmla="*/ 8317 w 2650245"/>
              <a:gd name="connsiteY5" fmla="*/ 995673 h 995673"/>
              <a:gd name="connsiteX6" fmla="*/ 468409 w 2650245"/>
              <a:gd name="connsiteY6" fmla="*/ 494149 h 995673"/>
              <a:gd name="connsiteX0" fmla="*/ 468409 w 2621982"/>
              <a:gd name="connsiteY0" fmla="*/ 494149 h 995673"/>
              <a:gd name="connsiteX1" fmla="*/ 0 w 2621982"/>
              <a:gd name="connsiteY1" fmla="*/ 0 h 995673"/>
              <a:gd name="connsiteX2" fmla="*/ 2181254 w 2621982"/>
              <a:gd name="connsiteY2" fmla="*/ 4685 h 995673"/>
              <a:gd name="connsiteX3" fmla="*/ 2621982 w 2621982"/>
              <a:gd name="connsiteY3" fmla="*/ 513325 h 995673"/>
              <a:gd name="connsiteX4" fmla="*/ 2217288 w 2621982"/>
              <a:gd name="connsiteY4" fmla="*/ 982418 h 995673"/>
              <a:gd name="connsiteX5" fmla="*/ 8317 w 2621982"/>
              <a:gd name="connsiteY5" fmla="*/ 995673 h 995673"/>
              <a:gd name="connsiteX6" fmla="*/ 468409 w 2621982"/>
              <a:gd name="connsiteY6" fmla="*/ 494149 h 995673"/>
              <a:gd name="connsiteX0" fmla="*/ 468409 w 2664377"/>
              <a:gd name="connsiteY0" fmla="*/ 494149 h 995673"/>
              <a:gd name="connsiteX1" fmla="*/ 0 w 2664377"/>
              <a:gd name="connsiteY1" fmla="*/ 0 h 995673"/>
              <a:gd name="connsiteX2" fmla="*/ 2181254 w 2664377"/>
              <a:gd name="connsiteY2" fmla="*/ 4685 h 995673"/>
              <a:gd name="connsiteX3" fmla="*/ 2664377 w 2664377"/>
              <a:gd name="connsiteY3" fmla="*/ 513325 h 995673"/>
              <a:gd name="connsiteX4" fmla="*/ 2217288 w 2664377"/>
              <a:gd name="connsiteY4" fmla="*/ 982418 h 995673"/>
              <a:gd name="connsiteX5" fmla="*/ 8317 w 2664377"/>
              <a:gd name="connsiteY5" fmla="*/ 995673 h 995673"/>
              <a:gd name="connsiteX6" fmla="*/ 468409 w 2664377"/>
              <a:gd name="connsiteY6" fmla="*/ 494149 h 99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377" h="995673">
                <a:moveTo>
                  <a:pt x="468409" y="494149"/>
                </a:moveTo>
                <a:lnTo>
                  <a:pt x="0" y="0"/>
                </a:lnTo>
                <a:lnTo>
                  <a:pt x="2181254" y="4685"/>
                </a:lnTo>
                <a:lnTo>
                  <a:pt x="2664377" y="513325"/>
                </a:lnTo>
                <a:lnTo>
                  <a:pt x="2217288" y="982418"/>
                </a:lnTo>
                <a:lnTo>
                  <a:pt x="8317" y="995673"/>
                </a:lnTo>
                <a:lnTo>
                  <a:pt x="468409" y="494149"/>
                </a:lnTo>
                <a:close/>
              </a:path>
            </a:pathLst>
          </a:cu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804075E-471A-111A-C2EB-D6E8B79D1764}"/>
              </a:ext>
              <a:ext uri="{C183D7F6-B498-43B3-948B-1728B52AA6E4}">
                <adec:decorative xmlns:adec="http://schemas.microsoft.com/office/drawing/2017/decorative" val="1"/>
              </a:ext>
            </a:extLst>
          </p:cNvPr>
          <p:cNvSpPr txBox="1"/>
          <p:nvPr/>
        </p:nvSpPr>
        <p:spPr>
          <a:xfrm>
            <a:off x="1132049" y="3473856"/>
            <a:ext cx="1551773" cy="584775"/>
          </a:xfrm>
          <a:prstGeom prst="rect">
            <a:avLst/>
          </a:prstGeom>
          <a:noFill/>
        </p:spPr>
        <p:txBody>
          <a:bodyPr wrap="square" rtlCol="0">
            <a:spAutoFit/>
          </a:bodyPr>
          <a:lstStyle/>
          <a:p>
            <a:pPr algn="ctr"/>
            <a:r>
              <a:rPr lang="en-US" sz="1600" dirty="0">
                <a:solidFill>
                  <a:schemeClr val="bg1"/>
                </a:solidFill>
                <a:latin typeface="Calibri" panose="020F0502020204030204" pitchFamily="34" charset="0"/>
                <a:cs typeface="Calibri" panose="020F0502020204030204" pitchFamily="34" charset="0"/>
              </a:rPr>
              <a:t>Post Tax</a:t>
            </a:r>
          </a:p>
          <a:p>
            <a:pPr algn="ctr"/>
            <a:r>
              <a:rPr lang="en-US" sz="1600" dirty="0">
                <a:solidFill>
                  <a:schemeClr val="bg1"/>
                </a:solidFill>
                <a:latin typeface="Calibri" panose="020F0502020204030204" pitchFamily="34" charset="0"/>
                <a:cs typeface="Calibri" panose="020F0502020204030204" pitchFamily="34" charset="0"/>
              </a:rPr>
              <a:t>Contributions</a:t>
            </a:r>
          </a:p>
        </p:txBody>
      </p:sp>
      <p:sp>
        <p:nvSpPr>
          <p:cNvPr id="31" name="TextBox 30">
            <a:extLst>
              <a:ext uri="{FF2B5EF4-FFF2-40B4-BE49-F238E27FC236}">
                <a16:creationId xmlns:a16="http://schemas.microsoft.com/office/drawing/2014/main" id="{E3F666DF-464A-97F8-F5BA-EBBA308FDA10}"/>
              </a:ext>
              <a:ext uri="{C183D7F6-B498-43B3-948B-1728B52AA6E4}">
                <adec:decorative xmlns:adec="http://schemas.microsoft.com/office/drawing/2017/decorative" val="1"/>
              </a:ext>
            </a:extLst>
          </p:cNvPr>
          <p:cNvSpPr txBox="1"/>
          <p:nvPr/>
        </p:nvSpPr>
        <p:spPr>
          <a:xfrm>
            <a:off x="5423019" y="2343870"/>
            <a:ext cx="1551773" cy="338554"/>
          </a:xfrm>
          <a:prstGeom prst="rect">
            <a:avLst/>
          </a:prstGeom>
          <a:noFill/>
        </p:spPr>
        <p:txBody>
          <a:bodyPr wrap="square" rtlCol="0">
            <a:spAutoFit/>
          </a:bodyPr>
          <a:lstStyle/>
          <a:p>
            <a:pPr algn="ctr"/>
            <a:r>
              <a:rPr lang="en-US" sz="1600" dirty="0">
                <a:solidFill>
                  <a:schemeClr val="bg1"/>
                </a:solidFill>
                <a:latin typeface="Calibri" panose="020F0502020204030204" pitchFamily="34" charset="0"/>
                <a:cs typeface="Calibri" panose="020F0502020204030204" pitchFamily="34" charset="0"/>
              </a:rPr>
              <a:t>Taxed</a:t>
            </a:r>
          </a:p>
        </p:txBody>
      </p:sp>
      <p:sp>
        <p:nvSpPr>
          <p:cNvPr id="32" name="Hexagon 9">
            <a:extLst>
              <a:ext uri="{FF2B5EF4-FFF2-40B4-BE49-F238E27FC236}">
                <a16:creationId xmlns:a16="http://schemas.microsoft.com/office/drawing/2014/main" id="{4E51FEEC-38F6-CA95-006F-B48B2818398F}"/>
              </a:ext>
              <a:ext uri="{C183D7F6-B498-43B3-948B-1728B52AA6E4}">
                <adec:decorative xmlns:adec="http://schemas.microsoft.com/office/drawing/2017/decorative" val="1"/>
              </a:ext>
            </a:extLst>
          </p:cNvPr>
          <p:cNvSpPr/>
          <p:nvPr/>
        </p:nvSpPr>
        <p:spPr>
          <a:xfrm>
            <a:off x="7227277" y="2211567"/>
            <a:ext cx="1260025" cy="635127"/>
          </a:xfrm>
          <a:custGeom>
            <a:avLst/>
            <a:gdLst>
              <a:gd name="connsiteX0" fmla="*/ 0 w 2381062"/>
              <a:gd name="connsiteY0" fmla="*/ 430040 h 860079"/>
              <a:gd name="connsiteX1" fmla="*/ 215020 w 2381062"/>
              <a:gd name="connsiteY1" fmla="*/ 0 h 860079"/>
              <a:gd name="connsiteX2" fmla="*/ 2166042 w 2381062"/>
              <a:gd name="connsiteY2" fmla="*/ 0 h 860079"/>
              <a:gd name="connsiteX3" fmla="*/ 2381062 w 2381062"/>
              <a:gd name="connsiteY3" fmla="*/ 430040 h 860079"/>
              <a:gd name="connsiteX4" fmla="*/ 2166042 w 2381062"/>
              <a:gd name="connsiteY4" fmla="*/ 860079 h 860079"/>
              <a:gd name="connsiteX5" fmla="*/ 215020 w 2381062"/>
              <a:gd name="connsiteY5" fmla="*/ 860079 h 860079"/>
              <a:gd name="connsiteX6" fmla="*/ 0 w 2381062"/>
              <a:gd name="connsiteY6" fmla="*/ 430040 h 860079"/>
              <a:gd name="connsiteX0" fmla="*/ 0 w 2580238"/>
              <a:gd name="connsiteY0" fmla="*/ 430040 h 860079"/>
              <a:gd name="connsiteX1" fmla="*/ 215020 w 2580238"/>
              <a:gd name="connsiteY1" fmla="*/ 0 h 860079"/>
              <a:gd name="connsiteX2" fmla="*/ 2166042 w 2580238"/>
              <a:gd name="connsiteY2" fmla="*/ 0 h 860079"/>
              <a:gd name="connsiteX3" fmla="*/ 2580238 w 2580238"/>
              <a:gd name="connsiteY3" fmla="*/ 457201 h 860079"/>
              <a:gd name="connsiteX4" fmla="*/ 2166042 w 2580238"/>
              <a:gd name="connsiteY4" fmla="*/ 860079 h 860079"/>
              <a:gd name="connsiteX5" fmla="*/ 215020 w 2580238"/>
              <a:gd name="connsiteY5" fmla="*/ 860079 h 860079"/>
              <a:gd name="connsiteX6" fmla="*/ 0 w 2580238"/>
              <a:gd name="connsiteY6" fmla="*/ 430040 h 860079"/>
              <a:gd name="connsiteX0" fmla="*/ 246707 w 2365218"/>
              <a:gd name="connsiteY0" fmla="*/ 430040 h 860079"/>
              <a:gd name="connsiteX1" fmla="*/ 0 w 2365218"/>
              <a:gd name="connsiteY1" fmla="*/ 0 h 860079"/>
              <a:gd name="connsiteX2" fmla="*/ 1951022 w 2365218"/>
              <a:gd name="connsiteY2" fmla="*/ 0 h 860079"/>
              <a:gd name="connsiteX3" fmla="*/ 2365218 w 2365218"/>
              <a:gd name="connsiteY3" fmla="*/ 457201 h 860079"/>
              <a:gd name="connsiteX4" fmla="*/ 1951022 w 2365218"/>
              <a:gd name="connsiteY4" fmla="*/ 860079 h 860079"/>
              <a:gd name="connsiteX5" fmla="*/ 0 w 2365218"/>
              <a:gd name="connsiteY5" fmla="*/ 860079 h 860079"/>
              <a:gd name="connsiteX6" fmla="*/ 246707 w 2365218"/>
              <a:gd name="connsiteY6" fmla="*/ 430040 h 860079"/>
              <a:gd name="connsiteX0" fmla="*/ 201440 w 2365218"/>
              <a:gd name="connsiteY0" fmla="*/ 430040 h 860079"/>
              <a:gd name="connsiteX1" fmla="*/ 0 w 2365218"/>
              <a:gd name="connsiteY1" fmla="*/ 0 h 860079"/>
              <a:gd name="connsiteX2" fmla="*/ 1951022 w 2365218"/>
              <a:gd name="connsiteY2" fmla="*/ 0 h 860079"/>
              <a:gd name="connsiteX3" fmla="*/ 2365218 w 2365218"/>
              <a:gd name="connsiteY3" fmla="*/ 457201 h 860079"/>
              <a:gd name="connsiteX4" fmla="*/ 1951022 w 2365218"/>
              <a:gd name="connsiteY4" fmla="*/ 860079 h 860079"/>
              <a:gd name="connsiteX5" fmla="*/ 0 w 2365218"/>
              <a:gd name="connsiteY5" fmla="*/ 860079 h 860079"/>
              <a:gd name="connsiteX6" fmla="*/ 201440 w 2365218"/>
              <a:gd name="connsiteY6" fmla="*/ 430040 h 860079"/>
              <a:gd name="connsiteX0" fmla="*/ 400616 w 2564394"/>
              <a:gd name="connsiteY0" fmla="*/ 430040 h 860079"/>
              <a:gd name="connsiteX1" fmla="*/ 199176 w 2564394"/>
              <a:gd name="connsiteY1" fmla="*/ 0 h 860079"/>
              <a:gd name="connsiteX2" fmla="*/ 2150198 w 2564394"/>
              <a:gd name="connsiteY2" fmla="*/ 0 h 860079"/>
              <a:gd name="connsiteX3" fmla="*/ 2564394 w 2564394"/>
              <a:gd name="connsiteY3" fmla="*/ 457201 h 860079"/>
              <a:gd name="connsiteX4" fmla="*/ 2150198 w 2564394"/>
              <a:gd name="connsiteY4" fmla="*/ 860079 h 860079"/>
              <a:gd name="connsiteX5" fmla="*/ 0 w 2564394"/>
              <a:gd name="connsiteY5" fmla="*/ 860079 h 860079"/>
              <a:gd name="connsiteX6" fmla="*/ 400616 w 2564394"/>
              <a:gd name="connsiteY6" fmla="*/ 430040 h 860079"/>
              <a:gd name="connsiteX0" fmla="*/ 436830 w 2600608"/>
              <a:gd name="connsiteY0" fmla="*/ 430040 h 860079"/>
              <a:gd name="connsiteX1" fmla="*/ 0 w 2600608"/>
              <a:gd name="connsiteY1" fmla="*/ 9054 h 860079"/>
              <a:gd name="connsiteX2" fmla="*/ 2186412 w 2600608"/>
              <a:gd name="connsiteY2" fmla="*/ 0 h 860079"/>
              <a:gd name="connsiteX3" fmla="*/ 2600608 w 2600608"/>
              <a:gd name="connsiteY3" fmla="*/ 457201 h 860079"/>
              <a:gd name="connsiteX4" fmla="*/ 2186412 w 2600608"/>
              <a:gd name="connsiteY4" fmla="*/ 860079 h 860079"/>
              <a:gd name="connsiteX5" fmla="*/ 36214 w 2600608"/>
              <a:gd name="connsiteY5" fmla="*/ 860079 h 860079"/>
              <a:gd name="connsiteX6" fmla="*/ 436830 w 2600608"/>
              <a:gd name="connsiteY6" fmla="*/ 430040 h 860079"/>
              <a:gd name="connsiteX0" fmla="*/ 436830 w 2627768"/>
              <a:gd name="connsiteY0" fmla="*/ 430040 h 860079"/>
              <a:gd name="connsiteX1" fmla="*/ 0 w 2627768"/>
              <a:gd name="connsiteY1" fmla="*/ 9054 h 860079"/>
              <a:gd name="connsiteX2" fmla="*/ 2186412 w 2627768"/>
              <a:gd name="connsiteY2" fmla="*/ 0 h 860079"/>
              <a:gd name="connsiteX3" fmla="*/ 2627768 w 2627768"/>
              <a:gd name="connsiteY3" fmla="*/ 457201 h 860079"/>
              <a:gd name="connsiteX4" fmla="*/ 2186412 w 2627768"/>
              <a:gd name="connsiteY4" fmla="*/ 860079 h 860079"/>
              <a:gd name="connsiteX5" fmla="*/ 36214 w 2627768"/>
              <a:gd name="connsiteY5" fmla="*/ 860079 h 860079"/>
              <a:gd name="connsiteX6" fmla="*/ 436830 w 2627768"/>
              <a:gd name="connsiteY6" fmla="*/ 430040 h 860079"/>
              <a:gd name="connsiteX0" fmla="*/ 436830 w 2627768"/>
              <a:gd name="connsiteY0" fmla="*/ 430040 h 869132"/>
              <a:gd name="connsiteX1" fmla="*/ 0 w 2627768"/>
              <a:gd name="connsiteY1" fmla="*/ 9054 h 869132"/>
              <a:gd name="connsiteX2" fmla="*/ 2186412 w 2627768"/>
              <a:gd name="connsiteY2" fmla="*/ 0 h 869132"/>
              <a:gd name="connsiteX3" fmla="*/ 2627768 w 2627768"/>
              <a:gd name="connsiteY3" fmla="*/ 457201 h 869132"/>
              <a:gd name="connsiteX4" fmla="*/ 2204519 w 2627768"/>
              <a:gd name="connsiteY4" fmla="*/ 869132 h 869132"/>
              <a:gd name="connsiteX5" fmla="*/ 36214 w 2627768"/>
              <a:gd name="connsiteY5" fmla="*/ 860079 h 869132"/>
              <a:gd name="connsiteX6" fmla="*/ 436830 w 2627768"/>
              <a:gd name="connsiteY6" fmla="*/ 430040 h 869132"/>
              <a:gd name="connsiteX0" fmla="*/ 463990 w 2654928"/>
              <a:gd name="connsiteY0" fmla="*/ 430040 h 887239"/>
              <a:gd name="connsiteX1" fmla="*/ 27160 w 2654928"/>
              <a:gd name="connsiteY1" fmla="*/ 9054 h 887239"/>
              <a:gd name="connsiteX2" fmla="*/ 2213572 w 2654928"/>
              <a:gd name="connsiteY2" fmla="*/ 0 h 887239"/>
              <a:gd name="connsiteX3" fmla="*/ 2654928 w 2654928"/>
              <a:gd name="connsiteY3" fmla="*/ 457201 h 887239"/>
              <a:gd name="connsiteX4" fmla="*/ 2231679 w 2654928"/>
              <a:gd name="connsiteY4" fmla="*/ 869132 h 887239"/>
              <a:gd name="connsiteX5" fmla="*/ 0 w 2654928"/>
              <a:gd name="connsiteY5" fmla="*/ 887239 h 887239"/>
              <a:gd name="connsiteX6" fmla="*/ 463990 w 2654928"/>
              <a:gd name="connsiteY6" fmla="*/ 430040 h 887239"/>
              <a:gd name="connsiteX0" fmla="*/ 463990 w 2654928"/>
              <a:gd name="connsiteY0" fmla="*/ 430040 h 896293"/>
              <a:gd name="connsiteX1" fmla="*/ 27160 w 2654928"/>
              <a:gd name="connsiteY1" fmla="*/ 9054 h 896293"/>
              <a:gd name="connsiteX2" fmla="*/ 2213572 w 2654928"/>
              <a:gd name="connsiteY2" fmla="*/ 0 h 896293"/>
              <a:gd name="connsiteX3" fmla="*/ 2654928 w 2654928"/>
              <a:gd name="connsiteY3" fmla="*/ 457201 h 896293"/>
              <a:gd name="connsiteX4" fmla="*/ 2249786 w 2654928"/>
              <a:gd name="connsiteY4" fmla="*/ 896293 h 896293"/>
              <a:gd name="connsiteX5" fmla="*/ 0 w 2654928"/>
              <a:gd name="connsiteY5" fmla="*/ 887239 h 896293"/>
              <a:gd name="connsiteX6" fmla="*/ 463990 w 2654928"/>
              <a:gd name="connsiteY6" fmla="*/ 430040 h 896293"/>
              <a:gd name="connsiteX0" fmla="*/ 463990 w 2654928"/>
              <a:gd name="connsiteY0" fmla="*/ 448147 h 914400"/>
              <a:gd name="connsiteX1" fmla="*/ 27160 w 2654928"/>
              <a:gd name="connsiteY1" fmla="*/ 27161 h 914400"/>
              <a:gd name="connsiteX2" fmla="*/ 2213572 w 2654928"/>
              <a:gd name="connsiteY2" fmla="*/ 0 h 914400"/>
              <a:gd name="connsiteX3" fmla="*/ 2654928 w 2654928"/>
              <a:gd name="connsiteY3" fmla="*/ 475308 h 914400"/>
              <a:gd name="connsiteX4" fmla="*/ 2249786 w 2654928"/>
              <a:gd name="connsiteY4" fmla="*/ 914400 h 914400"/>
              <a:gd name="connsiteX5" fmla="*/ 0 w 2654928"/>
              <a:gd name="connsiteY5" fmla="*/ 905346 h 914400"/>
              <a:gd name="connsiteX6" fmla="*/ 463990 w 2654928"/>
              <a:gd name="connsiteY6" fmla="*/ 448147 h 914400"/>
              <a:gd name="connsiteX0" fmla="*/ 500205 w 2691143"/>
              <a:gd name="connsiteY0" fmla="*/ 448147 h 914400"/>
              <a:gd name="connsiteX1" fmla="*/ 0 w 2691143"/>
              <a:gd name="connsiteY1" fmla="*/ 9054 h 914400"/>
              <a:gd name="connsiteX2" fmla="*/ 2249787 w 2691143"/>
              <a:gd name="connsiteY2" fmla="*/ 0 h 914400"/>
              <a:gd name="connsiteX3" fmla="*/ 2691143 w 2691143"/>
              <a:gd name="connsiteY3" fmla="*/ 475308 h 914400"/>
              <a:gd name="connsiteX4" fmla="*/ 2286001 w 2691143"/>
              <a:gd name="connsiteY4" fmla="*/ 914400 h 914400"/>
              <a:gd name="connsiteX5" fmla="*/ 36215 w 2691143"/>
              <a:gd name="connsiteY5" fmla="*/ 905346 h 914400"/>
              <a:gd name="connsiteX6" fmla="*/ 500205 w 2691143"/>
              <a:gd name="connsiteY6" fmla="*/ 448147 h 914400"/>
              <a:gd name="connsiteX0" fmla="*/ 500205 w 2691143"/>
              <a:gd name="connsiteY0" fmla="*/ 457201 h 923454"/>
              <a:gd name="connsiteX1" fmla="*/ 0 w 2691143"/>
              <a:gd name="connsiteY1" fmla="*/ 18108 h 923454"/>
              <a:gd name="connsiteX2" fmla="*/ 2249787 w 2691143"/>
              <a:gd name="connsiteY2" fmla="*/ 0 h 923454"/>
              <a:gd name="connsiteX3" fmla="*/ 2691143 w 2691143"/>
              <a:gd name="connsiteY3" fmla="*/ 484362 h 923454"/>
              <a:gd name="connsiteX4" fmla="*/ 2286001 w 2691143"/>
              <a:gd name="connsiteY4" fmla="*/ 923454 h 923454"/>
              <a:gd name="connsiteX5" fmla="*/ 36215 w 2691143"/>
              <a:gd name="connsiteY5" fmla="*/ 914400 h 923454"/>
              <a:gd name="connsiteX6" fmla="*/ 500205 w 2691143"/>
              <a:gd name="connsiteY6" fmla="*/ 457201 h 923454"/>
              <a:gd name="connsiteX0" fmla="*/ 518311 w 2709249"/>
              <a:gd name="connsiteY0" fmla="*/ 466253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54321 w 2709249"/>
              <a:gd name="connsiteY5" fmla="*/ 923452 h 932506"/>
              <a:gd name="connsiteX6" fmla="*/ 518311 w 2709249"/>
              <a:gd name="connsiteY6" fmla="*/ 466253 h 932506"/>
              <a:gd name="connsiteX0" fmla="*/ 482097 w 2709249"/>
              <a:gd name="connsiteY0" fmla="*/ 475307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54321 w 2709249"/>
              <a:gd name="connsiteY5" fmla="*/ 923452 h 932506"/>
              <a:gd name="connsiteX6" fmla="*/ 482097 w 2709249"/>
              <a:gd name="connsiteY6" fmla="*/ 475307 h 932506"/>
              <a:gd name="connsiteX0" fmla="*/ 453833 w 2709249"/>
              <a:gd name="connsiteY0" fmla="*/ 465338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54321 w 2709249"/>
              <a:gd name="connsiteY5" fmla="*/ 923452 h 932506"/>
              <a:gd name="connsiteX6" fmla="*/ 453833 w 2709249"/>
              <a:gd name="connsiteY6" fmla="*/ 465338 h 932506"/>
              <a:gd name="connsiteX0" fmla="*/ 453833 w 2709249"/>
              <a:gd name="connsiteY0" fmla="*/ 465338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16636 w 2709249"/>
              <a:gd name="connsiteY5" fmla="*/ 928438 h 932506"/>
              <a:gd name="connsiteX6" fmla="*/ 453833 w 2709249"/>
              <a:gd name="connsiteY6" fmla="*/ 465338 h 932506"/>
              <a:gd name="connsiteX0" fmla="*/ 453833 w 2709249"/>
              <a:gd name="connsiteY0" fmla="*/ 465338 h 962415"/>
              <a:gd name="connsiteX1" fmla="*/ 0 w 2709249"/>
              <a:gd name="connsiteY1" fmla="*/ 0 h 962415"/>
              <a:gd name="connsiteX2" fmla="*/ 2267893 w 2709249"/>
              <a:gd name="connsiteY2" fmla="*/ 9052 h 962415"/>
              <a:gd name="connsiteX3" fmla="*/ 2709249 w 2709249"/>
              <a:gd name="connsiteY3" fmla="*/ 493414 h 962415"/>
              <a:gd name="connsiteX4" fmla="*/ 2252291 w 2709249"/>
              <a:gd name="connsiteY4" fmla="*/ 962415 h 962415"/>
              <a:gd name="connsiteX5" fmla="*/ 16636 w 2709249"/>
              <a:gd name="connsiteY5" fmla="*/ 928438 h 962415"/>
              <a:gd name="connsiteX6" fmla="*/ 453833 w 2709249"/>
              <a:gd name="connsiteY6" fmla="*/ 465338 h 962415"/>
              <a:gd name="connsiteX0" fmla="*/ 456040 w 2711456"/>
              <a:gd name="connsiteY0" fmla="*/ 465338 h 968317"/>
              <a:gd name="connsiteX1" fmla="*/ 2207 w 2711456"/>
              <a:gd name="connsiteY1" fmla="*/ 0 h 968317"/>
              <a:gd name="connsiteX2" fmla="*/ 2270100 w 2711456"/>
              <a:gd name="connsiteY2" fmla="*/ 9052 h 968317"/>
              <a:gd name="connsiteX3" fmla="*/ 2711456 w 2711456"/>
              <a:gd name="connsiteY3" fmla="*/ 493414 h 968317"/>
              <a:gd name="connsiteX4" fmla="*/ 2254498 w 2711456"/>
              <a:gd name="connsiteY4" fmla="*/ 962415 h 968317"/>
              <a:gd name="connsiteX5" fmla="*/ 0 w 2711456"/>
              <a:gd name="connsiteY5" fmla="*/ 968317 h 968317"/>
              <a:gd name="connsiteX6" fmla="*/ 456040 w 2711456"/>
              <a:gd name="connsiteY6" fmla="*/ 465338 h 968317"/>
              <a:gd name="connsiteX0" fmla="*/ 456040 w 2711456"/>
              <a:gd name="connsiteY0" fmla="*/ 465338 h 977370"/>
              <a:gd name="connsiteX1" fmla="*/ 2207 w 2711456"/>
              <a:gd name="connsiteY1" fmla="*/ 0 h 977370"/>
              <a:gd name="connsiteX2" fmla="*/ 2270100 w 2711456"/>
              <a:gd name="connsiteY2" fmla="*/ 9052 h 977370"/>
              <a:gd name="connsiteX3" fmla="*/ 2711456 w 2711456"/>
              <a:gd name="connsiteY3" fmla="*/ 493414 h 977370"/>
              <a:gd name="connsiteX4" fmla="*/ 2254498 w 2711456"/>
              <a:gd name="connsiteY4" fmla="*/ 977370 h 977370"/>
              <a:gd name="connsiteX5" fmla="*/ 0 w 2711456"/>
              <a:gd name="connsiteY5" fmla="*/ 968317 h 977370"/>
              <a:gd name="connsiteX6" fmla="*/ 456040 w 2711456"/>
              <a:gd name="connsiteY6" fmla="*/ 465338 h 977370"/>
              <a:gd name="connsiteX0" fmla="*/ 460751 w 2716167"/>
              <a:gd name="connsiteY0" fmla="*/ 465338 h 978287"/>
              <a:gd name="connsiteX1" fmla="*/ 6918 w 2716167"/>
              <a:gd name="connsiteY1" fmla="*/ 0 h 978287"/>
              <a:gd name="connsiteX2" fmla="*/ 2274811 w 2716167"/>
              <a:gd name="connsiteY2" fmla="*/ 9052 h 978287"/>
              <a:gd name="connsiteX3" fmla="*/ 2716167 w 2716167"/>
              <a:gd name="connsiteY3" fmla="*/ 493414 h 978287"/>
              <a:gd name="connsiteX4" fmla="*/ 2259209 w 2716167"/>
              <a:gd name="connsiteY4" fmla="*/ 977370 h 978287"/>
              <a:gd name="connsiteX5" fmla="*/ 0 w 2716167"/>
              <a:gd name="connsiteY5" fmla="*/ 978287 h 978287"/>
              <a:gd name="connsiteX6" fmla="*/ 460751 w 2716167"/>
              <a:gd name="connsiteY6" fmla="*/ 465338 h 978287"/>
              <a:gd name="connsiteX0" fmla="*/ 460751 w 2716167"/>
              <a:gd name="connsiteY0" fmla="*/ 465338 h 987340"/>
              <a:gd name="connsiteX1" fmla="*/ 6918 w 2716167"/>
              <a:gd name="connsiteY1" fmla="*/ 0 h 987340"/>
              <a:gd name="connsiteX2" fmla="*/ 2274811 w 2716167"/>
              <a:gd name="connsiteY2" fmla="*/ 9052 h 987340"/>
              <a:gd name="connsiteX3" fmla="*/ 2716167 w 2716167"/>
              <a:gd name="connsiteY3" fmla="*/ 493414 h 987340"/>
              <a:gd name="connsiteX4" fmla="*/ 2263919 w 2716167"/>
              <a:gd name="connsiteY4" fmla="*/ 987340 h 987340"/>
              <a:gd name="connsiteX5" fmla="*/ 0 w 2716167"/>
              <a:gd name="connsiteY5" fmla="*/ 978287 h 987340"/>
              <a:gd name="connsiteX6" fmla="*/ 460751 w 2716167"/>
              <a:gd name="connsiteY6" fmla="*/ 465338 h 987340"/>
              <a:gd name="connsiteX0" fmla="*/ 470172 w 2725588"/>
              <a:gd name="connsiteY0" fmla="*/ 465338 h 988256"/>
              <a:gd name="connsiteX1" fmla="*/ 16339 w 2725588"/>
              <a:gd name="connsiteY1" fmla="*/ 0 h 988256"/>
              <a:gd name="connsiteX2" fmla="*/ 2284232 w 2725588"/>
              <a:gd name="connsiteY2" fmla="*/ 9052 h 988256"/>
              <a:gd name="connsiteX3" fmla="*/ 2725588 w 2725588"/>
              <a:gd name="connsiteY3" fmla="*/ 493414 h 988256"/>
              <a:gd name="connsiteX4" fmla="*/ 2273340 w 2725588"/>
              <a:gd name="connsiteY4" fmla="*/ 987340 h 988256"/>
              <a:gd name="connsiteX5" fmla="*/ 0 w 2725588"/>
              <a:gd name="connsiteY5" fmla="*/ 988256 h 988256"/>
              <a:gd name="connsiteX6" fmla="*/ 470172 w 2725588"/>
              <a:gd name="connsiteY6" fmla="*/ 465338 h 988256"/>
              <a:gd name="connsiteX0" fmla="*/ 470172 w 2725588"/>
              <a:gd name="connsiteY0" fmla="*/ 465338 h 997309"/>
              <a:gd name="connsiteX1" fmla="*/ 16339 w 2725588"/>
              <a:gd name="connsiteY1" fmla="*/ 0 h 997309"/>
              <a:gd name="connsiteX2" fmla="*/ 2284232 w 2725588"/>
              <a:gd name="connsiteY2" fmla="*/ 9052 h 997309"/>
              <a:gd name="connsiteX3" fmla="*/ 2725588 w 2725588"/>
              <a:gd name="connsiteY3" fmla="*/ 493414 h 997309"/>
              <a:gd name="connsiteX4" fmla="*/ 2268630 w 2725588"/>
              <a:gd name="connsiteY4" fmla="*/ 997309 h 997309"/>
              <a:gd name="connsiteX5" fmla="*/ 0 w 2725588"/>
              <a:gd name="connsiteY5" fmla="*/ 988256 h 997309"/>
              <a:gd name="connsiteX6" fmla="*/ 470172 w 2725588"/>
              <a:gd name="connsiteY6" fmla="*/ 465338 h 997309"/>
              <a:gd name="connsiteX0" fmla="*/ 470172 w 2725588"/>
              <a:gd name="connsiteY0" fmla="*/ 456286 h 988257"/>
              <a:gd name="connsiteX1" fmla="*/ 11628 w 2725588"/>
              <a:gd name="connsiteY1" fmla="*/ 918 h 988257"/>
              <a:gd name="connsiteX2" fmla="*/ 2284232 w 2725588"/>
              <a:gd name="connsiteY2" fmla="*/ 0 h 988257"/>
              <a:gd name="connsiteX3" fmla="*/ 2725588 w 2725588"/>
              <a:gd name="connsiteY3" fmla="*/ 484362 h 988257"/>
              <a:gd name="connsiteX4" fmla="*/ 2268630 w 2725588"/>
              <a:gd name="connsiteY4" fmla="*/ 988257 h 988257"/>
              <a:gd name="connsiteX5" fmla="*/ 0 w 2725588"/>
              <a:gd name="connsiteY5" fmla="*/ 979204 h 988257"/>
              <a:gd name="connsiteX6" fmla="*/ 470172 w 2725588"/>
              <a:gd name="connsiteY6" fmla="*/ 456286 h 988257"/>
              <a:gd name="connsiteX0" fmla="*/ 451329 w 2725588"/>
              <a:gd name="connsiteY0" fmla="*/ 476225 h 988257"/>
              <a:gd name="connsiteX1" fmla="*/ 11628 w 2725588"/>
              <a:gd name="connsiteY1" fmla="*/ 918 h 988257"/>
              <a:gd name="connsiteX2" fmla="*/ 2284232 w 2725588"/>
              <a:gd name="connsiteY2" fmla="*/ 0 h 988257"/>
              <a:gd name="connsiteX3" fmla="*/ 2725588 w 2725588"/>
              <a:gd name="connsiteY3" fmla="*/ 484362 h 988257"/>
              <a:gd name="connsiteX4" fmla="*/ 2268630 w 2725588"/>
              <a:gd name="connsiteY4" fmla="*/ 988257 h 988257"/>
              <a:gd name="connsiteX5" fmla="*/ 0 w 2725588"/>
              <a:gd name="connsiteY5" fmla="*/ 979204 h 988257"/>
              <a:gd name="connsiteX6" fmla="*/ 451329 w 2725588"/>
              <a:gd name="connsiteY6" fmla="*/ 476225 h 988257"/>
              <a:gd name="connsiteX0" fmla="*/ 451329 w 2739720"/>
              <a:gd name="connsiteY0" fmla="*/ 476225 h 988257"/>
              <a:gd name="connsiteX1" fmla="*/ 11628 w 2739720"/>
              <a:gd name="connsiteY1" fmla="*/ 918 h 988257"/>
              <a:gd name="connsiteX2" fmla="*/ 2284232 w 2739720"/>
              <a:gd name="connsiteY2" fmla="*/ 0 h 988257"/>
              <a:gd name="connsiteX3" fmla="*/ 2739720 w 2739720"/>
              <a:gd name="connsiteY3" fmla="*/ 484362 h 988257"/>
              <a:gd name="connsiteX4" fmla="*/ 2268630 w 2739720"/>
              <a:gd name="connsiteY4" fmla="*/ 988257 h 988257"/>
              <a:gd name="connsiteX5" fmla="*/ 0 w 2739720"/>
              <a:gd name="connsiteY5" fmla="*/ 979204 h 988257"/>
              <a:gd name="connsiteX6" fmla="*/ 451329 w 2739720"/>
              <a:gd name="connsiteY6" fmla="*/ 476225 h 988257"/>
              <a:gd name="connsiteX0" fmla="*/ 451329 w 2739720"/>
              <a:gd name="connsiteY0" fmla="*/ 476225 h 979204"/>
              <a:gd name="connsiteX1" fmla="*/ 11628 w 2739720"/>
              <a:gd name="connsiteY1" fmla="*/ 918 h 979204"/>
              <a:gd name="connsiteX2" fmla="*/ 2284232 w 2739720"/>
              <a:gd name="connsiteY2" fmla="*/ 0 h 979204"/>
              <a:gd name="connsiteX3" fmla="*/ 2739720 w 2739720"/>
              <a:gd name="connsiteY3" fmla="*/ 484362 h 979204"/>
              <a:gd name="connsiteX4" fmla="*/ 2268630 w 2739720"/>
              <a:gd name="connsiteY4" fmla="*/ 963333 h 979204"/>
              <a:gd name="connsiteX5" fmla="*/ 0 w 2739720"/>
              <a:gd name="connsiteY5" fmla="*/ 979204 h 979204"/>
              <a:gd name="connsiteX6" fmla="*/ 451329 w 2739720"/>
              <a:gd name="connsiteY6" fmla="*/ 476225 h 979204"/>
              <a:gd name="connsiteX0" fmla="*/ 446618 w 2735009"/>
              <a:gd name="connsiteY0" fmla="*/ 476225 h 963333"/>
              <a:gd name="connsiteX1" fmla="*/ 6917 w 2735009"/>
              <a:gd name="connsiteY1" fmla="*/ 918 h 963333"/>
              <a:gd name="connsiteX2" fmla="*/ 2279521 w 2735009"/>
              <a:gd name="connsiteY2" fmla="*/ 0 h 963333"/>
              <a:gd name="connsiteX3" fmla="*/ 2735009 w 2735009"/>
              <a:gd name="connsiteY3" fmla="*/ 484362 h 963333"/>
              <a:gd name="connsiteX4" fmla="*/ 2263919 w 2735009"/>
              <a:gd name="connsiteY4" fmla="*/ 963333 h 963333"/>
              <a:gd name="connsiteX5" fmla="*/ 0 w 2735009"/>
              <a:gd name="connsiteY5" fmla="*/ 939326 h 963333"/>
              <a:gd name="connsiteX6" fmla="*/ 446618 w 2735009"/>
              <a:gd name="connsiteY6" fmla="*/ 476225 h 963333"/>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59208 w 2730298"/>
              <a:gd name="connsiteY4" fmla="*/ 963333 h 964251"/>
              <a:gd name="connsiteX5" fmla="*/ 0 w 2730298"/>
              <a:gd name="connsiteY5" fmla="*/ 964251 h 964251"/>
              <a:gd name="connsiteX6" fmla="*/ 441907 w 2730298"/>
              <a:gd name="connsiteY6" fmla="*/ 476225 h 964251"/>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59208 w 2730298"/>
              <a:gd name="connsiteY4" fmla="*/ 933423 h 964251"/>
              <a:gd name="connsiteX5" fmla="*/ 0 w 2730298"/>
              <a:gd name="connsiteY5" fmla="*/ 964251 h 964251"/>
              <a:gd name="connsiteX6" fmla="*/ 441907 w 2730298"/>
              <a:gd name="connsiteY6" fmla="*/ 476225 h 964251"/>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59208 w 2730298"/>
              <a:gd name="connsiteY4" fmla="*/ 958348 h 964251"/>
              <a:gd name="connsiteX5" fmla="*/ 0 w 2730298"/>
              <a:gd name="connsiteY5" fmla="*/ 964251 h 964251"/>
              <a:gd name="connsiteX6" fmla="*/ 441907 w 2730298"/>
              <a:gd name="connsiteY6" fmla="*/ 476225 h 964251"/>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73340 w 2730298"/>
              <a:gd name="connsiteY4" fmla="*/ 958348 h 964251"/>
              <a:gd name="connsiteX5" fmla="*/ 0 w 2730298"/>
              <a:gd name="connsiteY5" fmla="*/ 964251 h 964251"/>
              <a:gd name="connsiteX6" fmla="*/ 441907 w 2730298"/>
              <a:gd name="connsiteY6" fmla="*/ 476225 h 964251"/>
              <a:gd name="connsiteX0" fmla="*/ 444413 w 2732804"/>
              <a:gd name="connsiteY0" fmla="*/ 476225 h 964251"/>
              <a:gd name="connsiteX1" fmla="*/ 0 w 2732804"/>
              <a:gd name="connsiteY1" fmla="*/ 918 h 964251"/>
              <a:gd name="connsiteX2" fmla="*/ 2277316 w 2732804"/>
              <a:gd name="connsiteY2" fmla="*/ 0 h 964251"/>
              <a:gd name="connsiteX3" fmla="*/ 2732804 w 2732804"/>
              <a:gd name="connsiteY3" fmla="*/ 484362 h 964251"/>
              <a:gd name="connsiteX4" fmla="*/ 2275846 w 2732804"/>
              <a:gd name="connsiteY4" fmla="*/ 958348 h 964251"/>
              <a:gd name="connsiteX5" fmla="*/ 2506 w 2732804"/>
              <a:gd name="connsiteY5" fmla="*/ 964251 h 964251"/>
              <a:gd name="connsiteX6" fmla="*/ 444413 w 2732804"/>
              <a:gd name="connsiteY6" fmla="*/ 476225 h 964251"/>
              <a:gd name="connsiteX0" fmla="*/ 444413 w 2277316"/>
              <a:gd name="connsiteY0" fmla="*/ 476225 h 964251"/>
              <a:gd name="connsiteX1" fmla="*/ 0 w 2277316"/>
              <a:gd name="connsiteY1" fmla="*/ 918 h 964251"/>
              <a:gd name="connsiteX2" fmla="*/ 2277316 w 2277316"/>
              <a:gd name="connsiteY2" fmla="*/ 0 h 964251"/>
              <a:gd name="connsiteX3" fmla="*/ 2164705 w 2277316"/>
              <a:gd name="connsiteY3" fmla="*/ 436650 h 964251"/>
              <a:gd name="connsiteX4" fmla="*/ 2275846 w 2277316"/>
              <a:gd name="connsiteY4" fmla="*/ 958348 h 964251"/>
              <a:gd name="connsiteX5" fmla="*/ 2506 w 2277316"/>
              <a:gd name="connsiteY5" fmla="*/ 964251 h 964251"/>
              <a:gd name="connsiteX6" fmla="*/ 444413 w 2277316"/>
              <a:gd name="connsiteY6" fmla="*/ 476225 h 964251"/>
              <a:gd name="connsiteX0" fmla="*/ 444413 w 2275846"/>
              <a:gd name="connsiteY0" fmla="*/ 504852 h 992878"/>
              <a:gd name="connsiteX1" fmla="*/ 0 w 2275846"/>
              <a:gd name="connsiteY1" fmla="*/ 29545 h 992878"/>
              <a:gd name="connsiteX2" fmla="*/ 1907601 w 2275846"/>
              <a:gd name="connsiteY2" fmla="*/ 0 h 992878"/>
              <a:gd name="connsiteX3" fmla="*/ 2164705 w 2275846"/>
              <a:gd name="connsiteY3" fmla="*/ 465277 h 992878"/>
              <a:gd name="connsiteX4" fmla="*/ 2275846 w 2275846"/>
              <a:gd name="connsiteY4" fmla="*/ 986975 h 992878"/>
              <a:gd name="connsiteX5" fmla="*/ 2506 w 2275846"/>
              <a:gd name="connsiteY5" fmla="*/ 992878 h 992878"/>
              <a:gd name="connsiteX6" fmla="*/ 444413 w 2275846"/>
              <a:gd name="connsiteY6" fmla="*/ 504852 h 992878"/>
              <a:gd name="connsiteX0" fmla="*/ 444413 w 2561473"/>
              <a:gd name="connsiteY0" fmla="*/ 504852 h 992878"/>
              <a:gd name="connsiteX1" fmla="*/ 0 w 2561473"/>
              <a:gd name="connsiteY1" fmla="*/ 29545 h 992878"/>
              <a:gd name="connsiteX2" fmla="*/ 1907601 w 2561473"/>
              <a:gd name="connsiteY2" fmla="*/ 0 h 992878"/>
              <a:gd name="connsiteX3" fmla="*/ 2561473 w 2561473"/>
              <a:gd name="connsiteY3" fmla="*/ 522531 h 992878"/>
              <a:gd name="connsiteX4" fmla="*/ 2275846 w 2561473"/>
              <a:gd name="connsiteY4" fmla="*/ 986975 h 992878"/>
              <a:gd name="connsiteX5" fmla="*/ 2506 w 2561473"/>
              <a:gd name="connsiteY5" fmla="*/ 992878 h 992878"/>
              <a:gd name="connsiteX6" fmla="*/ 444413 w 2561473"/>
              <a:gd name="connsiteY6" fmla="*/ 504852 h 992878"/>
              <a:gd name="connsiteX0" fmla="*/ 444413 w 2561473"/>
              <a:gd name="connsiteY0" fmla="*/ 504852 h 992878"/>
              <a:gd name="connsiteX1" fmla="*/ 0 w 2561473"/>
              <a:gd name="connsiteY1" fmla="*/ 29545 h 992878"/>
              <a:gd name="connsiteX2" fmla="*/ 1907601 w 2561473"/>
              <a:gd name="connsiteY2" fmla="*/ 0 h 992878"/>
              <a:gd name="connsiteX3" fmla="*/ 2561473 w 2561473"/>
              <a:gd name="connsiteY3" fmla="*/ 522531 h 992878"/>
              <a:gd name="connsiteX4" fmla="*/ 2104515 w 2561473"/>
              <a:gd name="connsiteY4" fmla="*/ 986975 h 992878"/>
              <a:gd name="connsiteX5" fmla="*/ 2506 w 2561473"/>
              <a:gd name="connsiteY5" fmla="*/ 992878 h 992878"/>
              <a:gd name="connsiteX6" fmla="*/ 444413 w 2561473"/>
              <a:gd name="connsiteY6" fmla="*/ 504852 h 992878"/>
              <a:gd name="connsiteX0" fmla="*/ 444413 w 2561473"/>
              <a:gd name="connsiteY0" fmla="*/ 475308 h 963334"/>
              <a:gd name="connsiteX1" fmla="*/ 0 w 2561473"/>
              <a:gd name="connsiteY1" fmla="*/ 1 h 963334"/>
              <a:gd name="connsiteX2" fmla="*/ 2115002 w 2561473"/>
              <a:gd name="connsiteY2" fmla="*/ 27711 h 963334"/>
              <a:gd name="connsiteX3" fmla="*/ 2561473 w 2561473"/>
              <a:gd name="connsiteY3" fmla="*/ 492987 h 963334"/>
              <a:gd name="connsiteX4" fmla="*/ 2104515 w 2561473"/>
              <a:gd name="connsiteY4" fmla="*/ 957431 h 963334"/>
              <a:gd name="connsiteX5" fmla="*/ 2506 w 2561473"/>
              <a:gd name="connsiteY5" fmla="*/ 963334 h 963334"/>
              <a:gd name="connsiteX6" fmla="*/ 444413 w 2561473"/>
              <a:gd name="connsiteY6" fmla="*/ 475308 h 963334"/>
              <a:gd name="connsiteX0" fmla="*/ 444413 w 2561473"/>
              <a:gd name="connsiteY0" fmla="*/ 475307 h 963333"/>
              <a:gd name="connsiteX1" fmla="*/ 0 w 2561473"/>
              <a:gd name="connsiteY1" fmla="*/ 0 h 963333"/>
              <a:gd name="connsiteX2" fmla="*/ 2109193 w 2561473"/>
              <a:gd name="connsiteY2" fmla="*/ 15416 h 963333"/>
              <a:gd name="connsiteX3" fmla="*/ 2561473 w 2561473"/>
              <a:gd name="connsiteY3" fmla="*/ 492986 h 963333"/>
              <a:gd name="connsiteX4" fmla="*/ 2104515 w 2561473"/>
              <a:gd name="connsiteY4" fmla="*/ 957430 h 963333"/>
              <a:gd name="connsiteX5" fmla="*/ 2506 w 2561473"/>
              <a:gd name="connsiteY5" fmla="*/ 963333 h 963333"/>
              <a:gd name="connsiteX6" fmla="*/ 444413 w 2561473"/>
              <a:gd name="connsiteY6" fmla="*/ 475307 h 963333"/>
              <a:gd name="connsiteX0" fmla="*/ 444413 w 2573091"/>
              <a:gd name="connsiteY0" fmla="*/ 475307 h 963333"/>
              <a:gd name="connsiteX1" fmla="*/ 0 w 2573091"/>
              <a:gd name="connsiteY1" fmla="*/ 0 h 963333"/>
              <a:gd name="connsiteX2" fmla="*/ 2109193 w 2573091"/>
              <a:gd name="connsiteY2" fmla="*/ 15416 h 963333"/>
              <a:gd name="connsiteX3" fmla="*/ 2573091 w 2573091"/>
              <a:gd name="connsiteY3" fmla="*/ 486838 h 963333"/>
              <a:gd name="connsiteX4" fmla="*/ 2104515 w 2573091"/>
              <a:gd name="connsiteY4" fmla="*/ 957430 h 963333"/>
              <a:gd name="connsiteX5" fmla="*/ 2506 w 2573091"/>
              <a:gd name="connsiteY5" fmla="*/ 963333 h 963333"/>
              <a:gd name="connsiteX6" fmla="*/ 444413 w 2573091"/>
              <a:gd name="connsiteY6" fmla="*/ 475307 h 963333"/>
              <a:gd name="connsiteX0" fmla="*/ 444413 w 2573091"/>
              <a:gd name="connsiteY0" fmla="*/ 475307 h 963333"/>
              <a:gd name="connsiteX1" fmla="*/ 0 w 2573091"/>
              <a:gd name="connsiteY1" fmla="*/ 0 h 963333"/>
              <a:gd name="connsiteX2" fmla="*/ 2115002 w 2573091"/>
              <a:gd name="connsiteY2" fmla="*/ 15416 h 963333"/>
              <a:gd name="connsiteX3" fmla="*/ 2573091 w 2573091"/>
              <a:gd name="connsiteY3" fmla="*/ 486838 h 963333"/>
              <a:gd name="connsiteX4" fmla="*/ 2104515 w 2573091"/>
              <a:gd name="connsiteY4" fmla="*/ 957430 h 963333"/>
              <a:gd name="connsiteX5" fmla="*/ 2506 w 2573091"/>
              <a:gd name="connsiteY5" fmla="*/ 963333 h 963333"/>
              <a:gd name="connsiteX6" fmla="*/ 444413 w 2573091"/>
              <a:gd name="connsiteY6" fmla="*/ 475307 h 963333"/>
              <a:gd name="connsiteX0" fmla="*/ 444413 w 2573091"/>
              <a:gd name="connsiteY0" fmla="*/ 475307 h 969723"/>
              <a:gd name="connsiteX1" fmla="*/ 0 w 2573091"/>
              <a:gd name="connsiteY1" fmla="*/ 0 h 969723"/>
              <a:gd name="connsiteX2" fmla="*/ 2115002 w 2573091"/>
              <a:gd name="connsiteY2" fmla="*/ 15416 h 969723"/>
              <a:gd name="connsiteX3" fmla="*/ 2573091 w 2573091"/>
              <a:gd name="connsiteY3" fmla="*/ 486838 h 969723"/>
              <a:gd name="connsiteX4" fmla="*/ 2104515 w 2573091"/>
              <a:gd name="connsiteY4" fmla="*/ 969723 h 969723"/>
              <a:gd name="connsiteX5" fmla="*/ 2506 w 2573091"/>
              <a:gd name="connsiteY5" fmla="*/ 963333 h 969723"/>
              <a:gd name="connsiteX6" fmla="*/ 444413 w 2573091"/>
              <a:gd name="connsiteY6" fmla="*/ 475307 h 969723"/>
              <a:gd name="connsiteX0" fmla="*/ 444413 w 2584709"/>
              <a:gd name="connsiteY0" fmla="*/ 475307 h 969723"/>
              <a:gd name="connsiteX1" fmla="*/ 0 w 2584709"/>
              <a:gd name="connsiteY1" fmla="*/ 0 h 969723"/>
              <a:gd name="connsiteX2" fmla="*/ 2115002 w 2584709"/>
              <a:gd name="connsiteY2" fmla="*/ 15416 h 969723"/>
              <a:gd name="connsiteX3" fmla="*/ 2584709 w 2584709"/>
              <a:gd name="connsiteY3" fmla="*/ 486838 h 969723"/>
              <a:gd name="connsiteX4" fmla="*/ 2104515 w 2584709"/>
              <a:gd name="connsiteY4" fmla="*/ 969723 h 969723"/>
              <a:gd name="connsiteX5" fmla="*/ 2506 w 2584709"/>
              <a:gd name="connsiteY5" fmla="*/ 963333 h 969723"/>
              <a:gd name="connsiteX6" fmla="*/ 444413 w 2584709"/>
              <a:gd name="connsiteY6" fmla="*/ 475307 h 969723"/>
              <a:gd name="connsiteX0" fmla="*/ 467649 w 2607945"/>
              <a:gd name="connsiteY0" fmla="*/ 469160 h 963576"/>
              <a:gd name="connsiteX1" fmla="*/ 0 w 2607945"/>
              <a:gd name="connsiteY1" fmla="*/ 0 h 963576"/>
              <a:gd name="connsiteX2" fmla="*/ 2138238 w 2607945"/>
              <a:gd name="connsiteY2" fmla="*/ 9269 h 963576"/>
              <a:gd name="connsiteX3" fmla="*/ 2607945 w 2607945"/>
              <a:gd name="connsiteY3" fmla="*/ 480691 h 963576"/>
              <a:gd name="connsiteX4" fmla="*/ 2127751 w 2607945"/>
              <a:gd name="connsiteY4" fmla="*/ 963576 h 963576"/>
              <a:gd name="connsiteX5" fmla="*/ 25742 w 2607945"/>
              <a:gd name="connsiteY5" fmla="*/ 957186 h 963576"/>
              <a:gd name="connsiteX6" fmla="*/ 467649 w 2607945"/>
              <a:gd name="connsiteY6" fmla="*/ 469160 h 963576"/>
              <a:gd name="connsiteX0" fmla="*/ 461840 w 2607945"/>
              <a:gd name="connsiteY0" fmla="*/ 475307 h 963576"/>
              <a:gd name="connsiteX1" fmla="*/ 0 w 2607945"/>
              <a:gd name="connsiteY1" fmla="*/ 0 h 963576"/>
              <a:gd name="connsiteX2" fmla="*/ 2138238 w 2607945"/>
              <a:gd name="connsiteY2" fmla="*/ 9269 h 963576"/>
              <a:gd name="connsiteX3" fmla="*/ 2607945 w 2607945"/>
              <a:gd name="connsiteY3" fmla="*/ 480691 h 963576"/>
              <a:gd name="connsiteX4" fmla="*/ 2127751 w 2607945"/>
              <a:gd name="connsiteY4" fmla="*/ 963576 h 963576"/>
              <a:gd name="connsiteX5" fmla="*/ 25742 w 2607945"/>
              <a:gd name="connsiteY5" fmla="*/ 957186 h 963576"/>
              <a:gd name="connsiteX6" fmla="*/ 461840 w 2607945"/>
              <a:gd name="connsiteY6" fmla="*/ 475307 h 963576"/>
              <a:gd name="connsiteX0" fmla="*/ 461840 w 2607945"/>
              <a:gd name="connsiteY0" fmla="*/ 475307 h 963576"/>
              <a:gd name="connsiteX1" fmla="*/ 0 w 2607945"/>
              <a:gd name="connsiteY1" fmla="*/ 0 h 963576"/>
              <a:gd name="connsiteX2" fmla="*/ 2138238 w 2607945"/>
              <a:gd name="connsiteY2" fmla="*/ 9269 h 963576"/>
              <a:gd name="connsiteX3" fmla="*/ 2607945 w 2607945"/>
              <a:gd name="connsiteY3" fmla="*/ 480691 h 963576"/>
              <a:gd name="connsiteX4" fmla="*/ 2127751 w 2607945"/>
              <a:gd name="connsiteY4" fmla="*/ 963576 h 963576"/>
              <a:gd name="connsiteX5" fmla="*/ 2507 w 2607945"/>
              <a:gd name="connsiteY5" fmla="*/ 963332 h 963576"/>
              <a:gd name="connsiteX6" fmla="*/ 461840 w 2607945"/>
              <a:gd name="connsiteY6" fmla="*/ 475307 h 963576"/>
              <a:gd name="connsiteX0" fmla="*/ 461840 w 2607945"/>
              <a:gd name="connsiteY0" fmla="*/ 475307 h 969723"/>
              <a:gd name="connsiteX1" fmla="*/ 0 w 2607945"/>
              <a:gd name="connsiteY1" fmla="*/ 0 h 969723"/>
              <a:gd name="connsiteX2" fmla="*/ 2138238 w 2607945"/>
              <a:gd name="connsiteY2" fmla="*/ 9269 h 969723"/>
              <a:gd name="connsiteX3" fmla="*/ 2607945 w 2607945"/>
              <a:gd name="connsiteY3" fmla="*/ 480691 h 969723"/>
              <a:gd name="connsiteX4" fmla="*/ 2139368 w 2607945"/>
              <a:gd name="connsiteY4" fmla="*/ 969723 h 969723"/>
              <a:gd name="connsiteX5" fmla="*/ 2507 w 2607945"/>
              <a:gd name="connsiteY5" fmla="*/ 963332 h 969723"/>
              <a:gd name="connsiteX6" fmla="*/ 461840 w 2607945"/>
              <a:gd name="connsiteY6" fmla="*/ 475307 h 969723"/>
              <a:gd name="connsiteX0" fmla="*/ 461840 w 2607945"/>
              <a:gd name="connsiteY0" fmla="*/ 478331 h 972747"/>
              <a:gd name="connsiteX1" fmla="*/ 0 w 2607945"/>
              <a:gd name="connsiteY1" fmla="*/ 3024 h 972747"/>
              <a:gd name="connsiteX2" fmla="*/ 2149855 w 2607945"/>
              <a:gd name="connsiteY2" fmla="*/ 0 h 972747"/>
              <a:gd name="connsiteX3" fmla="*/ 2607945 w 2607945"/>
              <a:gd name="connsiteY3" fmla="*/ 483715 h 972747"/>
              <a:gd name="connsiteX4" fmla="*/ 2139368 w 2607945"/>
              <a:gd name="connsiteY4" fmla="*/ 972747 h 972747"/>
              <a:gd name="connsiteX5" fmla="*/ 2507 w 2607945"/>
              <a:gd name="connsiteY5" fmla="*/ 966356 h 972747"/>
              <a:gd name="connsiteX6" fmla="*/ 461840 w 2607945"/>
              <a:gd name="connsiteY6" fmla="*/ 478331 h 972747"/>
              <a:gd name="connsiteX0" fmla="*/ 461840 w 2607945"/>
              <a:gd name="connsiteY0" fmla="*/ 478331 h 972747"/>
              <a:gd name="connsiteX1" fmla="*/ 0 w 2607945"/>
              <a:gd name="connsiteY1" fmla="*/ 3024 h 972747"/>
              <a:gd name="connsiteX2" fmla="*/ 2149855 w 2607945"/>
              <a:gd name="connsiteY2" fmla="*/ 0 h 972747"/>
              <a:gd name="connsiteX3" fmla="*/ 2607945 w 2607945"/>
              <a:gd name="connsiteY3" fmla="*/ 489862 h 972747"/>
              <a:gd name="connsiteX4" fmla="*/ 2139368 w 2607945"/>
              <a:gd name="connsiteY4" fmla="*/ 972747 h 972747"/>
              <a:gd name="connsiteX5" fmla="*/ 2507 w 2607945"/>
              <a:gd name="connsiteY5" fmla="*/ 966356 h 972747"/>
              <a:gd name="connsiteX6" fmla="*/ 461840 w 2607945"/>
              <a:gd name="connsiteY6" fmla="*/ 478331 h 972747"/>
              <a:gd name="connsiteX0" fmla="*/ 450223 w 2607945"/>
              <a:gd name="connsiteY0" fmla="*/ 484478 h 972747"/>
              <a:gd name="connsiteX1" fmla="*/ 0 w 2607945"/>
              <a:gd name="connsiteY1" fmla="*/ 3024 h 972747"/>
              <a:gd name="connsiteX2" fmla="*/ 2149855 w 2607945"/>
              <a:gd name="connsiteY2" fmla="*/ 0 h 972747"/>
              <a:gd name="connsiteX3" fmla="*/ 2607945 w 2607945"/>
              <a:gd name="connsiteY3" fmla="*/ 489862 h 972747"/>
              <a:gd name="connsiteX4" fmla="*/ 2139368 w 2607945"/>
              <a:gd name="connsiteY4" fmla="*/ 972747 h 972747"/>
              <a:gd name="connsiteX5" fmla="*/ 2507 w 2607945"/>
              <a:gd name="connsiteY5" fmla="*/ 966356 h 972747"/>
              <a:gd name="connsiteX6" fmla="*/ 450223 w 2607945"/>
              <a:gd name="connsiteY6" fmla="*/ 484478 h 972747"/>
              <a:gd name="connsiteX0" fmla="*/ 456032 w 2613754"/>
              <a:gd name="connsiteY0" fmla="*/ 487601 h 975870"/>
              <a:gd name="connsiteX1" fmla="*/ 0 w 2613754"/>
              <a:gd name="connsiteY1" fmla="*/ 0 h 975870"/>
              <a:gd name="connsiteX2" fmla="*/ 2155664 w 2613754"/>
              <a:gd name="connsiteY2" fmla="*/ 3123 h 975870"/>
              <a:gd name="connsiteX3" fmla="*/ 2613754 w 2613754"/>
              <a:gd name="connsiteY3" fmla="*/ 492985 h 975870"/>
              <a:gd name="connsiteX4" fmla="*/ 2145177 w 2613754"/>
              <a:gd name="connsiteY4" fmla="*/ 975870 h 975870"/>
              <a:gd name="connsiteX5" fmla="*/ 8316 w 2613754"/>
              <a:gd name="connsiteY5" fmla="*/ 969479 h 975870"/>
              <a:gd name="connsiteX6" fmla="*/ 456032 w 2613754"/>
              <a:gd name="connsiteY6" fmla="*/ 487601 h 975870"/>
              <a:gd name="connsiteX0" fmla="*/ 456032 w 2613754"/>
              <a:gd name="connsiteY0" fmla="*/ 487601 h 975870"/>
              <a:gd name="connsiteX1" fmla="*/ 0 w 2613754"/>
              <a:gd name="connsiteY1" fmla="*/ 0 h 975870"/>
              <a:gd name="connsiteX2" fmla="*/ 2155664 w 2613754"/>
              <a:gd name="connsiteY2" fmla="*/ 3123 h 975870"/>
              <a:gd name="connsiteX3" fmla="*/ 2613754 w 2613754"/>
              <a:gd name="connsiteY3" fmla="*/ 492985 h 975870"/>
              <a:gd name="connsiteX4" fmla="*/ 2145177 w 2613754"/>
              <a:gd name="connsiteY4" fmla="*/ 975870 h 975870"/>
              <a:gd name="connsiteX5" fmla="*/ 8316 w 2613754"/>
              <a:gd name="connsiteY5" fmla="*/ 969479 h 975870"/>
              <a:gd name="connsiteX6" fmla="*/ 456032 w 2613754"/>
              <a:gd name="connsiteY6" fmla="*/ 487601 h 975870"/>
              <a:gd name="connsiteX0" fmla="*/ 456032 w 2613754"/>
              <a:gd name="connsiteY0" fmla="*/ 487601 h 975870"/>
              <a:gd name="connsiteX1" fmla="*/ 0 w 2613754"/>
              <a:gd name="connsiteY1" fmla="*/ 0 h 975870"/>
              <a:gd name="connsiteX2" fmla="*/ 2115002 w 2613754"/>
              <a:gd name="connsiteY2" fmla="*/ 3123 h 975870"/>
              <a:gd name="connsiteX3" fmla="*/ 2613754 w 2613754"/>
              <a:gd name="connsiteY3" fmla="*/ 492985 h 975870"/>
              <a:gd name="connsiteX4" fmla="*/ 2145177 w 2613754"/>
              <a:gd name="connsiteY4" fmla="*/ 975870 h 975870"/>
              <a:gd name="connsiteX5" fmla="*/ 8316 w 2613754"/>
              <a:gd name="connsiteY5" fmla="*/ 969479 h 975870"/>
              <a:gd name="connsiteX6" fmla="*/ 456032 w 2613754"/>
              <a:gd name="connsiteY6" fmla="*/ 487601 h 975870"/>
              <a:gd name="connsiteX0" fmla="*/ 456032 w 2602136"/>
              <a:gd name="connsiteY0" fmla="*/ 487601 h 975870"/>
              <a:gd name="connsiteX1" fmla="*/ 0 w 2602136"/>
              <a:gd name="connsiteY1" fmla="*/ 0 h 975870"/>
              <a:gd name="connsiteX2" fmla="*/ 2115002 w 2602136"/>
              <a:gd name="connsiteY2" fmla="*/ 3123 h 975870"/>
              <a:gd name="connsiteX3" fmla="*/ 2602136 w 2602136"/>
              <a:gd name="connsiteY3" fmla="*/ 486838 h 975870"/>
              <a:gd name="connsiteX4" fmla="*/ 2145177 w 2602136"/>
              <a:gd name="connsiteY4" fmla="*/ 975870 h 975870"/>
              <a:gd name="connsiteX5" fmla="*/ 8316 w 2602136"/>
              <a:gd name="connsiteY5" fmla="*/ 969479 h 975870"/>
              <a:gd name="connsiteX6" fmla="*/ 456032 w 2602136"/>
              <a:gd name="connsiteY6" fmla="*/ 487601 h 975870"/>
              <a:gd name="connsiteX0" fmla="*/ 456032 w 2573092"/>
              <a:gd name="connsiteY0" fmla="*/ 487601 h 975870"/>
              <a:gd name="connsiteX1" fmla="*/ 0 w 2573092"/>
              <a:gd name="connsiteY1" fmla="*/ 0 h 975870"/>
              <a:gd name="connsiteX2" fmla="*/ 2115002 w 2573092"/>
              <a:gd name="connsiteY2" fmla="*/ 3123 h 975870"/>
              <a:gd name="connsiteX3" fmla="*/ 2573092 w 2573092"/>
              <a:gd name="connsiteY3" fmla="*/ 486838 h 975870"/>
              <a:gd name="connsiteX4" fmla="*/ 2145177 w 2573092"/>
              <a:gd name="connsiteY4" fmla="*/ 975870 h 975870"/>
              <a:gd name="connsiteX5" fmla="*/ 8316 w 2573092"/>
              <a:gd name="connsiteY5" fmla="*/ 969479 h 975870"/>
              <a:gd name="connsiteX6" fmla="*/ 456032 w 2573092"/>
              <a:gd name="connsiteY6" fmla="*/ 487601 h 975870"/>
              <a:gd name="connsiteX0" fmla="*/ 456032 w 2587224"/>
              <a:gd name="connsiteY0" fmla="*/ 487601 h 975870"/>
              <a:gd name="connsiteX1" fmla="*/ 0 w 2587224"/>
              <a:gd name="connsiteY1" fmla="*/ 0 h 975870"/>
              <a:gd name="connsiteX2" fmla="*/ 2115002 w 2587224"/>
              <a:gd name="connsiteY2" fmla="*/ 3123 h 975870"/>
              <a:gd name="connsiteX3" fmla="*/ 2587224 w 2587224"/>
              <a:gd name="connsiteY3" fmla="*/ 486838 h 975870"/>
              <a:gd name="connsiteX4" fmla="*/ 2145177 w 2587224"/>
              <a:gd name="connsiteY4" fmla="*/ 975870 h 975870"/>
              <a:gd name="connsiteX5" fmla="*/ 8316 w 2587224"/>
              <a:gd name="connsiteY5" fmla="*/ 969479 h 975870"/>
              <a:gd name="connsiteX6" fmla="*/ 456032 w 2587224"/>
              <a:gd name="connsiteY6" fmla="*/ 487601 h 975870"/>
              <a:gd name="connsiteX0" fmla="*/ 456032 w 2587224"/>
              <a:gd name="connsiteY0" fmla="*/ 487601 h 975870"/>
              <a:gd name="connsiteX1" fmla="*/ 0 w 2587224"/>
              <a:gd name="connsiteY1" fmla="*/ 0 h 975870"/>
              <a:gd name="connsiteX2" fmla="*/ 2115002 w 2587224"/>
              <a:gd name="connsiteY2" fmla="*/ 3123 h 975870"/>
              <a:gd name="connsiteX3" fmla="*/ 2587224 w 2587224"/>
              <a:gd name="connsiteY3" fmla="*/ 491824 h 975870"/>
              <a:gd name="connsiteX4" fmla="*/ 2145177 w 2587224"/>
              <a:gd name="connsiteY4" fmla="*/ 975870 h 975870"/>
              <a:gd name="connsiteX5" fmla="*/ 8316 w 2587224"/>
              <a:gd name="connsiteY5" fmla="*/ 969479 h 975870"/>
              <a:gd name="connsiteX6" fmla="*/ 456032 w 2587224"/>
              <a:gd name="connsiteY6" fmla="*/ 487601 h 975870"/>
              <a:gd name="connsiteX0" fmla="*/ 456032 w 2587224"/>
              <a:gd name="connsiteY0" fmla="*/ 487601 h 975870"/>
              <a:gd name="connsiteX1" fmla="*/ 0 w 2587224"/>
              <a:gd name="connsiteY1" fmla="*/ 0 h 975870"/>
              <a:gd name="connsiteX2" fmla="*/ 2138556 w 2587224"/>
              <a:gd name="connsiteY2" fmla="*/ 3123 h 975870"/>
              <a:gd name="connsiteX3" fmla="*/ 2587224 w 2587224"/>
              <a:gd name="connsiteY3" fmla="*/ 491824 h 975870"/>
              <a:gd name="connsiteX4" fmla="*/ 2145177 w 2587224"/>
              <a:gd name="connsiteY4" fmla="*/ 975870 h 975870"/>
              <a:gd name="connsiteX5" fmla="*/ 8316 w 2587224"/>
              <a:gd name="connsiteY5" fmla="*/ 969479 h 975870"/>
              <a:gd name="connsiteX6" fmla="*/ 456032 w 2587224"/>
              <a:gd name="connsiteY6" fmla="*/ 487601 h 975870"/>
              <a:gd name="connsiteX0" fmla="*/ 456032 w 2596646"/>
              <a:gd name="connsiteY0" fmla="*/ 487601 h 975870"/>
              <a:gd name="connsiteX1" fmla="*/ 0 w 2596646"/>
              <a:gd name="connsiteY1" fmla="*/ 0 h 975870"/>
              <a:gd name="connsiteX2" fmla="*/ 2138556 w 2596646"/>
              <a:gd name="connsiteY2" fmla="*/ 3123 h 975870"/>
              <a:gd name="connsiteX3" fmla="*/ 2596646 w 2596646"/>
              <a:gd name="connsiteY3" fmla="*/ 491824 h 975870"/>
              <a:gd name="connsiteX4" fmla="*/ 2145177 w 2596646"/>
              <a:gd name="connsiteY4" fmla="*/ 975870 h 975870"/>
              <a:gd name="connsiteX5" fmla="*/ 8316 w 2596646"/>
              <a:gd name="connsiteY5" fmla="*/ 969479 h 975870"/>
              <a:gd name="connsiteX6" fmla="*/ 456032 w 2596646"/>
              <a:gd name="connsiteY6" fmla="*/ 487601 h 975870"/>
              <a:gd name="connsiteX0" fmla="*/ 456032 w 2596646"/>
              <a:gd name="connsiteY0" fmla="*/ 489464 h 977733"/>
              <a:gd name="connsiteX1" fmla="*/ 0 w 2596646"/>
              <a:gd name="connsiteY1" fmla="*/ 1863 h 977733"/>
              <a:gd name="connsiteX2" fmla="*/ 2124424 w 2596646"/>
              <a:gd name="connsiteY2" fmla="*/ 0 h 977733"/>
              <a:gd name="connsiteX3" fmla="*/ 2596646 w 2596646"/>
              <a:gd name="connsiteY3" fmla="*/ 493687 h 977733"/>
              <a:gd name="connsiteX4" fmla="*/ 2145177 w 2596646"/>
              <a:gd name="connsiteY4" fmla="*/ 977733 h 977733"/>
              <a:gd name="connsiteX5" fmla="*/ 8316 w 2596646"/>
              <a:gd name="connsiteY5" fmla="*/ 971342 h 977733"/>
              <a:gd name="connsiteX6" fmla="*/ 456032 w 2596646"/>
              <a:gd name="connsiteY6" fmla="*/ 489464 h 977733"/>
              <a:gd name="connsiteX0" fmla="*/ 456032 w 2596646"/>
              <a:gd name="connsiteY0" fmla="*/ 489464 h 977733"/>
              <a:gd name="connsiteX1" fmla="*/ 0 w 2596646"/>
              <a:gd name="connsiteY1" fmla="*/ 1863 h 977733"/>
              <a:gd name="connsiteX2" fmla="*/ 2133844 w 2596646"/>
              <a:gd name="connsiteY2" fmla="*/ 0 h 977733"/>
              <a:gd name="connsiteX3" fmla="*/ 2596646 w 2596646"/>
              <a:gd name="connsiteY3" fmla="*/ 493687 h 977733"/>
              <a:gd name="connsiteX4" fmla="*/ 2145177 w 2596646"/>
              <a:gd name="connsiteY4" fmla="*/ 977733 h 977733"/>
              <a:gd name="connsiteX5" fmla="*/ 8316 w 2596646"/>
              <a:gd name="connsiteY5" fmla="*/ 971342 h 977733"/>
              <a:gd name="connsiteX6" fmla="*/ 456032 w 2596646"/>
              <a:gd name="connsiteY6" fmla="*/ 489464 h 977733"/>
              <a:gd name="connsiteX0" fmla="*/ 456032 w 2602835"/>
              <a:gd name="connsiteY0" fmla="*/ 489464 h 977733"/>
              <a:gd name="connsiteX1" fmla="*/ 0 w 2602835"/>
              <a:gd name="connsiteY1" fmla="*/ 1863 h 977733"/>
              <a:gd name="connsiteX2" fmla="*/ 2133844 w 2602835"/>
              <a:gd name="connsiteY2" fmla="*/ 0 h 977733"/>
              <a:gd name="connsiteX3" fmla="*/ 2602835 w 2602835"/>
              <a:gd name="connsiteY3" fmla="*/ 493687 h 977733"/>
              <a:gd name="connsiteX4" fmla="*/ 2145177 w 2602835"/>
              <a:gd name="connsiteY4" fmla="*/ 977733 h 977733"/>
              <a:gd name="connsiteX5" fmla="*/ 8316 w 2602835"/>
              <a:gd name="connsiteY5" fmla="*/ 971342 h 977733"/>
              <a:gd name="connsiteX6" fmla="*/ 456032 w 2602835"/>
              <a:gd name="connsiteY6" fmla="*/ 489464 h 977733"/>
              <a:gd name="connsiteX0" fmla="*/ 456032 w 2602835"/>
              <a:gd name="connsiteY0" fmla="*/ 489464 h 977891"/>
              <a:gd name="connsiteX1" fmla="*/ 0 w 2602835"/>
              <a:gd name="connsiteY1" fmla="*/ 1863 h 977891"/>
              <a:gd name="connsiteX2" fmla="*/ 2133844 w 2602835"/>
              <a:gd name="connsiteY2" fmla="*/ 0 h 977891"/>
              <a:gd name="connsiteX3" fmla="*/ 2602835 w 2602835"/>
              <a:gd name="connsiteY3" fmla="*/ 493687 h 977891"/>
              <a:gd name="connsiteX4" fmla="*/ 2145177 w 2602835"/>
              <a:gd name="connsiteY4" fmla="*/ 977733 h 977891"/>
              <a:gd name="connsiteX5" fmla="*/ 2128 w 2602835"/>
              <a:gd name="connsiteY5" fmla="*/ 977891 h 977891"/>
              <a:gd name="connsiteX6" fmla="*/ 456032 w 2602835"/>
              <a:gd name="connsiteY6" fmla="*/ 489464 h 977891"/>
              <a:gd name="connsiteX0" fmla="*/ 462221 w 2609024"/>
              <a:gd name="connsiteY0" fmla="*/ 489464 h 977891"/>
              <a:gd name="connsiteX1" fmla="*/ 0 w 2609024"/>
              <a:gd name="connsiteY1" fmla="*/ 1863 h 977891"/>
              <a:gd name="connsiteX2" fmla="*/ 2140033 w 2609024"/>
              <a:gd name="connsiteY2" fmla="*/ 0 h 977891"/>
              <a:gd name="connsiteX3" fmla="*/ 2609024 w 2609024"/>
              <a:gd name="connsiteY3" fmla="*/ 493687 h 977891"/>
              <a:gd name="connsiteX4" fmla="*/ 2151366 w 2609024"/>
              <a:gd name="connsiteY4" fmla="*/ 977733 h 977891"/>
              <a:gd name="connsiteX5" fmla="*/ 8317 w 2609024"/>
              <a:gd name="connsiteY5" fmla="*/ 977891 h 977891"/>
              <a:gd name="connsiteX6" fmla="*/ 462221 w 2609024"/>
              <a:gd name="connsiteY6" fmla="*/ 489464 h 977891"/>
              <a:gd name="connsiteX0" fmla="*/ 443655 w 2609024"/>
              <a:gd name="connsiteY0" fmla="*/ 489464 h 977891"/>
              <a:gd name="connsiteX1" fmla="*/ 0 w 2609024"/>
              <a:gd name="connsiteY1" fmla="*/ 1863 h 977891"/>
              <a:gd name="connsiteX2" fmla="*/ 2140033 w 2609024"/>
              <a:gd name="connsiteY2" fmla="*/ 0 h 977891"/>
              <a:gd name="connsiteX3" fmla="*/ 2609024 w 2609024"/>
              <a:gd name="connsiteY3" fmla="*/ 493687 h 977891"/>
              <a:gd name="connsiteX4" fmla="*/ 2151366 w 2609024"/>
              <a:gd name="connsiteY4" fmla="*/ 977733 h 977891"/>
              <a:gd name="connsiteX5" fmla="*/ 8317 w 2609024"/>
              <a:gd name="connsiteY5" fmla="*/ 977891 h 977891"/>
              <a:gd name="connsiteX6" fmla="*/ 443655 w 2609024"/>
              <a:gd name="connsiteY6" fmla="*/ 489464 h 977891"/>
              <a:gd name="connsiteX0" fmla="*/ 460092 w 2625461"/>
              <a:gd name="connsiteY0" fmla="*/ 489464 h 990988"/>
              <a:gd name="connsiteX1" fmla="*/ 16437 w 2625461"/>
              <a:gd name="connsiteY1" fmla="*/ 1863 h 990988"/>
              <a:gd name="connsiteX2" fmla="*/ 2156470 w 2625461"/>
              <a:gd name="connsiteY2" fmla="*/ 0 h 990988"/>
              <a:gd name="connsiteX3" fmla="*/ 2625461 w 2625461"/>
              <a:gd name="connsiteY3" fmla="*/ 493687 h 990988"/>
              <a:gd name="connsiteX4" fmla="*/ 2167803 w 2625461"/>
              <a:gd name="connsiteY4" fmla="*/ 977733 h 990988"/>
              <a:gd name="connsiteX5" fmla="*/ 0 w 2625461"/>
              <a:gd name="connsiteY5" fmla="*/ 990988 h 990988"/>
              <a:gd name="connsiteX6" fmla="*/ 460092 w 2625461"/>
              <a:gd name="connsiteY6" fmla="*/ 489464 h 990988"/>
              <a:gd name="connsiteX0" fmla="*/ 468409 w 2633778"/>
              <a:gd name="connsiteY0" fmla="*/ 494149 h 995673"/>
              <a:gd name="connsiteX1" fmla="*/ 0 w 2633778"/>
              <a:gd name="connsiteY1" fmla="*/ 0 h 995673"/>
              <a:gd name="connsiteX2" fmla="*/ 2164787 w 2633778"/>
              <a:gd name="connsiteY2" fmla="*/ 4685 h 995673"/>
              <a:gd name="connsiteX3" fmla="*/ 2633778 w 2633778"/>
              <a:gd name="connsiteY3" fmla="*/ 498372 h 995673"/>
              <a:gd name="connsiteX4" fmla="*/ 2176120 w 2633778"/>
              <a:gd name="connsiteY4" fmla="*/ 982418 h 995673"/>
              <a:gd name="connsiteX5" fmla="*/ 8317 w 2633778"/>
              <a:gd name="connsiteY5" fmla="*/ 995673 h 995673"/>
              <a:gd name="connsiteX6" fmla="*/ 468409 w 2633778"/>
              <a:gd name="connsiteY6" fmla="*/ 494149 h 995673"/>
              <a:gd name="connsiteX0" fmla="*/ 468409 w 2650245"/>
              <a:gd name="connsiteY0" fmla="*/ 494149 h 995673"/>
              <a:gd name="connsiteX1" fmla="*/ 0 w 2650245"/>
              <a:gd name="connsiteY1" fmla="*/ 0 h 995673"/>
              <a:gd name="connsiteX2" fmla="*/ 2164787 w 2650245"/>
              <a:gd name="connsiteY2" fmla="*/ 4685 h 995673"/>
              <a:gd name="connsiteX3" fmla="*/ 2650245 w 2650245"/>
              <a:gd name="connsiteY3" fmla="*/ 498372 h 995673"/>
              <a:gd name="connsiteX4" fmla="*/ 2176120 w 2650245"/>
              <a:gd name="connsiteY4" fmla="*/ 982418 h 995673"/>
              <a:gd name="connsiteX5" fmla="*/ 8317 w 2650245"/>
              <a:gd name="connsiteY5" fmla="*/ 995673 h 995673"/>
              <a:gd name="connsiteX6" fmla="*/ 468409 w 2650245"/>
              <a:gd name="connsiteY6" fmla="*/ 494149 h 995673"/>
              <a:gd name="connsiteX0" fmla="*/ 468409 w 2650245"/>
              <a:gd name="connsiteY0" fmla="*/ 494149 h 995673"/>
              <a:gd name="connsiteX1" fmla="*/ 0 w 2650245"/>
              <a:gd name="connsiteY1" fmla="*/ 0 h 995673"/>
              <a:gd name="connsiteX2" fmla="*/ 2181254 w 2650245"/>
              <a:gd name="connsiteY2" fmla="*/ 4685 h 995673"/>
              <a:gd name="connsiteX3" fmla="*/ 2650245 w 2650245"/>
              <a:gd name="connsiteY3" fmla="*/ 498372 h 995673"/>
              <a:gd name="connsiteX4" fmla="*/ 2176120 w 2650245"/>
              <a:gd name="connsiteY4" fmla="*/ 982418 h 995673"/>
              <a:gd name="connsiteX5" fmla="*/ 8317 w 2650245"/>
              <a:gd name="connsiteY5" fmla="*/ 995673 h 995673"/>
              <a:gd name="connsiteX6" fmla="*/ 468409 w 2650245"/>
              <a:gd name="connsiteY6" fmla="*/ 494149 h 995673"/>
              <a:gd name="connsiteX0" fmla="*/ 468409 w 2650245"/>
              <a:gd name="connsiteY0" fmla="*/ 494149 h 995673"/>
              <a:gd name="connsiteX1" fmla="*/ 0 w 2650245"/>
              <a:gd name="connsiteY1" fmla="*/ 0 h 995673"/>
              <a:gd name="connsiteX2" fmla="*/ 2181254 w 2650245"/>
              <a:gd name="connsiteY2" fmla="*/ 4685 h 995673"/>
              <a:gd name="connsiteX3" fmla="*/ 2650245 w 2650245"/>
              <a:gd name="connsiteY3" fmla="*/ 498372 h 995673"/>
              <a:gd name="connsiteX4" fmla="*/ 2217288 w 2650245"/>
              <a:gd name="connsiteY4" fmla="*/ 982418 h 995673"/>
              <a:gd name="connsiteX5" fmla="*/ 8317 w 2650245"/>
              <a:gd name="connsiteY5" fmla="*/ 995673 h 995673"/>
              <a:gd name="connsiteX6" fmla="*/ 468409 w 2650245"/>
              <a:gd name="connsiteY6" fmla="*/ 494149 h 995673"/>
              <a:gd name="connsiteX0" fmla="*/ 468409 w 2621982"/>
              <a:gd name="connsiteY0" fmla="*/ 494149 h 995673"/>
              <a:gd name="connsiteX1" fmla="*/ 0 w 2621982"/>
              <a:gd name="connsiteY1" fmla="*/ 0 h 995673"/>
              <a:gd name="connsiteX2" fmla="*/ 2181254 w 2621982"/>
              <a:gd name="connsiteY2" fmla="*/ 4685 h 995673"/>
              <a:gd name="connsiteX3" fmla="*/ 2621982 w 2621982"/>
              <a:gd name="connsiteY3" fmla="*/ 513325 h 995673"/>
              <a:gd name="connsiteX4" fmla="*/ 2217288 w 2621982"/>
              <a:gd name="connsiteY4" fmla="*/ 982418 h 995673"/>
              <a:gd name="connsiteX5" fmla="*/ 8317 w 2621982"/>
              <a:gd name="connsiteY5" fmla="*/ 995673 h 995673"/>
              <a:gd name="connsiteX6" fmla="*/ 468409 w 2621982"/>
              <a:gd name="connsiteY6" fmla="*/ 494149 h 995673"/>
              <a:gd name="connsiteX0" fmla="*/ 468409 w 2664377"/>
              <a:gd name="connsiteY0" fmla="*/ 494149 h 995673"/>
              <a:gd name="connsiteX1" fmla="*/ 0 w 2664377"/>
              <a:gd name="connsiteY1" fmla="*/ 0 h 995673"/>
              <a:gd name="connsiteX2" fmla="*/ 2181254 w 2664377"/>
              <a:gd name="connsiteY2" fmla="*/ 4685 h 995673"/>
              <a:gd name="connsiteX3" fmla="*/ 2664377 w 2664377"/>
              <a:gd name="connsiteY3" fmla="*/ 513325 h 995673"/>
              <a:gd name="connsiteX4" fmla="*/ 2217288 w 2664377"/>
              <a:gd name="connsiteY4" fmla="*/ 982418 h 995673"/>
              <a:gd name="connsiteX5" fmla="*/ 8317 w 2664377"/>
              <a:gd name="connsiteY5" fmla="*/ 995673 h 995673"/>
              <a:gd name="connsiteX6" fmla="*/ 468409 w 2664377"/>
              <a:gd name="connsiteY6" fmla="*/ 494149 h 995673"/>
              <a:gd name="connsiteX0" fmla="*/ 336904 w 2664377"/>
              <a:gd name="connsiteY0" fmla="*/ 354990 h 995673"/>
              <a:gd name="connsiteX1" fmla="*/ 0 w 2664377"/>
              <a:gd name="connsiteY1" fmla="*/ 0 h 995673"/>
              <a:gd name="connsiteX2" fmla="*/ 2181254 w 2664377"/>
              <a:gd name="connsiteY2" fmla="*/ 4685 h 995673"/>
              <a:gd name="connsiteX3" fmla="*/ 2664377 w 2664377"/>
              <a:gd name="connsiteY3" fmla="*/ 513325 h 995673"/>
              <a:gd name="connsiteX4" fmla="*/ 2217288 w 2664377"/>
              <a:gd name="connsiteY4" fmla="*/ 982418 h 995673"/>
              <a:gd name="connsiteX5" fmla="*/ 8317 w 2664377"/>
              <a:gd name="connsiteY5" fmla="*/ 995673 h 995673"/>
              <a:gd name="connsiteX6" fmla="*/ 336904 w 2664377"/>
              <a:gd name="connsiteY6" fmla="*/ 354990 h 995673"/>
              <a:gd name="connsiteX0" fmla="*/ 336904 w 2664377"/>
              <a:gd name="connsiteY0" fmla="*/ 354990 h 982418"/>
              <a:gd name="connsiteX1" fmla="*/ 0 w 2664377"/>
              <a:gd name="connsiteY1" fmla="*/ 0 h 982418"/>
              <a:gd name="connsiteX2" fmla="*/ 2181254 w 2664377"/>
              <a:gd name="connsiteY2" fmla="*/ 4685 h 982418"/>
              <a:gd name="connsiteX3" fmla="*/ 2664377 w 2664377"/>
              <a:gd name="connsiteY3" fmla="*/ 513325 h 982418"/>
              <a:gd name="connsiteX4" fmla="*/ 2217288 w 2664377"/>
              <a:gd name="connsiteY4" fmla="*/ 982418 h 982418"/>
              <a:gd name="connsiteX5" fmla="*/ 1742 w 2664377"/>
              <a:gd name="connsiteY5" fmla="*/ 682565 h 982418"/>
              <a:gd name="connsiteX6" fmla="*/ 336904 w 2664377"/>
              <a:gd name="connsiteY6" fmla="*/ 354990 h 982418"/>
              <a:gd name="connsiteX0" fmla="*/ 330329 w 2664377"/>
              <a:gd name="connsiteY0" fmla="*/ 348032 h 982418"/>
              <a:gd name="connsiteX1" fmla="*/ 0 w 2664377"/>
              <a:gd name="connsiteY1" fmla="*/ 0 h 982418"/>
              <a:gd name="connsiteX2" fmla="*/ 2181254 w 2664377"/>
              <a:gd name="connsiteY2" fmla="*/ 4685 h 982418"/>
              <a:gd name="connsiteX3" fmla="*/ 2664377 w 2664377"/>
              <a:gd name="connsiteY3" fmla="*/ 513325 h 982418"/>
              <a:gd name="connsiteX4" fmla="*/ 2217288 w 2664377"/>
              <a:gd name="connsiteY4" fmla="*/ 982418 h 982418"/>
              <a:gd name="connsiteX5" fmla="*/ 1742 w 2664377"/>
              <a:gd name="connsiteY5" fmla="*/ 682565 h 982418"/>
              <a:gd name="connsiteX6" fmla="*/ 330329 w 2664377"/>
              <a:gd name="connsiteY6" fmla="*/ 348032 h 982418"/>
              <a:gd name="connsiteX0" fmla="*/ 330329 w 2664377"/>
              <a:gd name="connsiteY0" fmla="*/ 348032 h 704100"/>
              <a:gd name="connsiteX1" fmla="*/ 0 w 2664377"/>
              <a:gd name="connsiteY1" fmla="*/ 0 h 704100"/>
              <a:gd name="connsiteX2" fmla="*/ 2181254 w 2664377"/>
              <a:gd name="connsiteY2" fmla="*/ 4685 h 704100"/>
              <a:gd name="connsiteX3" fmla="*/ 2664377 w 2664377"/>
              <a:gd name="connsiteY3" fmla="*/ 513325 h 704100"/>
              <a:gd name="connsiteX4" fmla="*/ 928544 w 2664377"/>
              <a:gd name="connsiteY4" fmla="*/ 704100 h 704100"/>
              <a:gd name="connsiteX5" fmla="*/ 1742 w 2664377"/>
              <a:gd name="connsiteY5" fmla="*/ 682565 h 704100"/>
              <a:gd name="connsiteX6" fmla="*/ 330329 w 2664377"/>
              <a:gd name="connsiteY6" fmla="*/ 348032 h 704100"/>
              <a:gd name="connsiteX0" fmla="*/ 330329 w 2181254"/>
              <a:gd name="connsiteY0" fmla="*/ 348032 h 704100"/>
              <a:gd name="connsiteX1" fmla="*/ 0 w 2181254"/>
              <a:gd name="connsiteY1" fmla="*/ 0 h 704100"/>
              <a:gd name="connsiteX2" fmla="*/ 2181254 w 2181254"/>
              <a:gd name="connsiteY2" fmla="*/ 4685 h 704100"/>
              <a:gd name="connsiteX3" fmla="*/ 1277005 w 2181254"/>
              <a:gd name="connsiteY3" fmla="*/ 443745 h 704100"/>
              <a:gd name="connsiteX4" fmla="*/ 928544 w 2181254"/>
              <a:gd name="connsiteY4" fmla="*/ 704100 h 704100"/>
              <a:gd name="connsiteX5" fmla="*/ 1742 w 2181254"/>
              <a:gd name="connsiteY5" fmla="*/ 682565 h 704100"/>
              <a:gd name="connsiteX6" fmla="*/ 330329 w 2181254"/>
              <a:gd name="connsiteY6" fmla="*/ 348032 h 704100"/>
              <a:gd name="connsiteX0" fmla="*/ 330329 w 1277005"/>
              <a:gd name="connsiteY0" fmla="*/ 348032 h 704100"/>
              <a:gd name="connsiteX1" fmla="*/ 0 w 1277005"/>
              <a:gd name="connsiteY1" fmla="*/ 0 h 704100"/>
              <a:gd name="connsiteX2" fmla="*/ 846484 w 1277005"/>
              <a:gd name="connsiteY2" fmla="*/ 25559 h 704100"/>
              <a:gd name="connsiteX3" fmla="*/ 1277005 w 1277005"/>
              <a:gd name="connsiteY3" fmla="*/ 443745 h 704100"/>
              <a:gd name="connsiteX4" fmla="*/ 928544 w 1277005"/>
              <a:gd name="connsiteY4" fmla="*/ 704100 h 704100"/>
              <a:gd name="connsiteX5" fmla="*/ 1742 w 1277005"/>
              <a:gd name="connsiteY5" fmla="*/ 682565 h 704100"/>
              <a:gd name="connsiteX6" fmla="*/ 330329 w 1277005"/>
              <a:gd name="connsiteY6" fmla="*/ 348032 h 704100"/>
              <a:gd name="connsiteX0" fmla="*/ 330329 w 1283580"/>
              <a:gd name="connsiteY0" fmla="*/ 348032 h 704100"/>
              <a:gd name="connsiteX1" fmla="*/ 0 w 1283580"/>
              <a:gd name="connsiteY1" fmla="*/ 0 h 704100"/>
              <a:gd name="connsiteX2" fmla="*/ 846484 w 1283580"/>
              <a:gd name="connsiteY2" fmla="*/ 25559 h 704100"/>
              <a:gd name="connsiteX3" fmla="*/ 1283580 w 1283580"/>
              <a:gd name="connsiteY3" fmla="*/ 346334 h 704100"/>
              <a:gd name="connsiteX4" fmla="*/ 928544 w 1283580"/>
              <a:gd name="connsiteY4" fmla="*/ 704100 h 704100"/>
              <a:gd name="connsiteX5" fmla="*/ 1742 w 1283580"/>
              <a:gd name="connsiteY5" fmla="*/ 682565 h 704100"/>
              <a:gd name="connsiteX6" fmla="*/ 330329 w 1283580"/>
              <a:gd name="connsiteY6" fmla="*/ 348032 h 704100"/>
              <a:gd name="connsiteX0" fmla="*/ 330329 w 1283580"/>
              <a:gd name="connsiteY0" fmla="*/ 350305 h 706373"/>
              <a:gd name="connsiteX1" fmla="*/ 0 w 1283580"/>
              <a:gd name="connsiteY1" fmla="*/ 2273 h 706373"/>
              <a:gd name="connsiteX2" fmla="*/ 951688 w 1283580"/>
              <a:gd name="connsiteY2" fmla="*/ 0 h 706373"/>
              <a:gd name="connsiteX3" fmla="*/ 1283580 w 1283580"/>
              <a:gd name="connsiteY3" fmla="*/ 348607 h 706373"/>
              <a:gd name="connsiteX4" fmla="*/ 928544 w 1283580"/>
              <a:gd name="connsiteY4" fmla="*/ 706373 h 706373"/>
              <a:gd name="connsiteX5" fmla="*/ 1742 w 1283580"/>
              <a:gd name="connsiteY5" fmla="*/ 684838 h 706373"/>
              <a:gd name="connsiteX6" fmla="*/ 330329 w 1283580"/>
              <a:gd name="connsiteY6" fmla="*/ 350305 h 706373"/>
              <a:gd name="connsiteX0" fmla="*/ 330329 w 1283580"/>
              <a:gd name="connsiteY0" fmla="*/ 350305 h 684838"/>
              <a:gd name="connsiteX1" fmla="*/ 0 w 1283580"/>
              <a:gd name="connsiteY1" fmla="*/ 2273 h 684838"/>
              <a:gd name="connsiteX2" fmla="*/ 951688 w 1283580"/>
              <a:gd name="connsiteY2" fmla="*/ 0 h 684838"/>
              <a:gd name="connsiteX3" fmla="*/ 1283580 w 1283580"/>
              <a:gd name="connsiteY3" fmla="*/ 348607 h 684838"/>
              <a:gd name="connsiteX4" fmla="*/ 967995 w 1283580"/>
              <a:gd name="connsiteY4" fmla="*/ 622877 h 684838"/>
              <a:gd name="connsiteX5" fmla="*/ 1742 w 1283580"/>
              <a:gd name="connsiteY5" fmla="*/ 684838 h 684838"/>
              <a:gd name="connsiteX6" fmla="*/ 330329 w 1283580"/>
              <a:gd name="connsiteY6" fmla="*/ 350305 h 684838"/>
              <a:gd name="connsiteX0" fmla="*/ 330329 w 1283580"/>
              <a:gd name="connsiteY0" fmla="*/ 350305 h 684838"/>
              <a:gd name="connsiteX1" fmla="*/ 0 w 1283580"/>
              <a:gd name="connsiteY1" fmla="*/ 2273 h 684838"/>
              <a:gd name="connsiteX2" fmla="*/ 951688 w 1283580"/>
              <a:gd name="connsiteY2" fmla="*/ 0 h 684838"/>
              <a:gd name="connsiteX3" fmla="*/ 1283580 w 1283580"/>
              <a:gd name="connsiteY3" fmla="*/ 348607 h 684838"/>
              <a:gd name="connsiteX4" fmla="*/ 954845 w 1283580"/>
              <a:gd name="connsiteY4" fmla="*/ 671583 h 684838"/>
              <a:gd name="connsiteX5" fmla="*/ 1742 w 1283580"/>
              <a:gd name="connsiteY5" fmla="*/ 684838 h 684838"/>
              <a:gd name="connsiteX6" fmla="*/ 330329 w 1283580"/>
              <a:gd name="connsiteY6" fmla="*/ 350305 h 684838"/>
              <a:gd name="connsiteX0" fmla="*/ 330329 w 1283580"/>
              <a:gd name="connsiteY0" fmla="*/ 350305 h 677880"/>
              <a:gd name="connsiteX1" fmla="*/ 0 w 1283580"/>
              <a:gd name="connsiteY1" fmla="*/ 2273 h 677880"/>
              <a:gd name="connsiteX2" fmla="*/ 951688 w 1283580"/>
              <a:gd name="connsiteY2" fmla="*/ 0 h 677880"/>
              <a:gd name="connsiteX3" fmla="*/ 1283580 w 1283580"/>
              <a:gd name="connsiteY3" fmla="*/ 348607 h 677880"/>
              <a:gd name="connsiteX4" fmla="*/ 954845 w 1283580"/>
              <a:gd name="connsiteY4" fmla="*/ 671583 h 677880"/>
              <a:gd name="connsiteX5" fmla="*/ 146397 w 1283580"/>
              <a:gd name="connsiteY5" fmla="*/ 677880 h 677880"/>
              <a:gd name="connsiteX6" fmla="*/ 330329 w 1283580"/>
              <a:gd name="connsiteY6" fmla="*/ 350305 h 677880"/>
              <a:gd name="connsiteX0" fmla="*/ 330329 w 1283580"/>
              <a:gd name="connsiteY0" fmla="*/ 350305 h 684838"/>
              <a:gd name="connsiteX1" fmla="*/ 0 w 1283580"/>
              <a:gd name="connsiteY1" fmla="*/ 2273 h 684838"/>
              <a:gd name="connsiteX2" fmla="*/ 951688 w 1283580"/>
              <a:gd name="connsiteY2" fmla="*/ 0 h 684838"/>
              <a:gd name="connsiteX3" fmla="*/ 1283580 w 1283580"/>
              <a:gd name="connsiteY3" fmla="*/ 348607 h 684838"/>
              <a:gd name="connsiteX4" fmla="*/ 954845 w 1283580"/>
              <a:gd name="connsiteY4" fmla="*/ 671583 h 684838"/>
              <a:gd name="connsiteX5" fmla="*/ 8317 w 1283580"/>
              <a:gd name="connsiteY5" fmla="*/ 684838 h 684838"/>
              <a:gd name="connsiteX6" fmla="*/ 330329 w 1283580"/>
              <a:gd name="connsiteY6" fmla="*/ 350305 h 684838"/>
              <a:gd name="connsiteX0" fmla="*/ 323754 w 1283580"/>
              <a:gd name="connsiteY0" fmla="*/ 343347 h 684838"/>
              <a:gd name="connsiteX1" fmla="*/ 0 w 1283580"/>
              <a:gd name="connsiteY1" fmla="*/ 2273 h 684838"/>
              <a:gd name="connsiteX2" fmla="*/ 951688 w 1283580"/>
              <a:gd name="connsiteY2" fmla="*/ 0 h 684838"/>
              <a:gd name="connsiteX3" fmla="*/ 1283580 w 1283580"/>
              <a:gd name="connsiteY3" fmla="*/ 348607 h 684838"/>
              <a:gd name="connsiteX4" fmla="*/ 954845 w 1283580"/>
              <a:gd name="connsiteY4" fmla="*/ 671583 h 684838"/>
              <a:gd name="connsiteX5" fmla="*/ 8317 w 1283580"/>
              <a:gd name="connsiteY5" fmla="*/ 684838 h 684838"/>
              <a:gd name="connsiteX6" fmla="*/ 323754 w 1283580"/>
              <a:gd name="connsiteY6" fmla="*/ 343347 h 684838"/>
              <a:gd name="connsiteX0" fmla="*/ 323754 w 1283580"/>
              <a:gd name="connsiteY0" fmla="*/ 343347 h 685499"/>
              <a:gd name="connsiteX1" fmla="*/ 0 w 1283580"/>
              <a:gd name="connsiteY1" fmla="*/ 2273 h 685499"/>
              <a:gd name="connsiteX2" fmla="*/ 951688 w 1283580"/>
              <a:gd name="connsiteY2" fmla="*/ 0 h 685499"/>
              <a:gd name="connsiteX3" fmla="*/ 1283580 w 1283580"/>
              <a:gd name="connsiteY3" fmla="*/ 348607 h 685499"/>
              <a:gd name="connsiteX4" fmla="*/ 954845 w 1283580"/>
              <a:gd name="connsiteY4" fmla="*/ 685499 h 685499"/>
              <a:gd name="connsiteX5" fmla="*/ 8317 w 1283580"/>
              <a:gd name="connsiteY5" fmla="*/ 684838 h 685499"/>
              <a:gd name="connsiteX6" fmla="*/ 323754 w 1283580"/>
              <a:gd name="connsiteY6" fmla="*/ 343347 h 685499"/>
              <a:gd name="connsiteX0" fmla="*/ 323754 w 1283580"/>
              <a:gd name="connsiteY0" fmla="*/ 348032 h 690184"/>
              <a:gd name="connsiteX1" fmla="*/ 0 w 1283580"/>
              <a:gd name="connsiteY1" fmla="*/ 0 h 690184"/>
              <a:gd name="connsiteX2" fmla="*/ 951688 w 1283580"/>
              <a:gd name="connsiteY2" fmla="*/ 4685 h 690184"/>
              <a:gd name="connsiteX3" fmla="*/ 1283580 w 1283580"/>
              <a:gd name="connsiteY3" fmla="*/ 353292 h 690184"/>
              <a:gd name="connsiteX4" fmla="*/ 954845 w 1283580"/>
              <a:gd name="connsiteY4" fmla="*/ 690184 h 690184"/>
              <a:gd name="connsiteX5" fmla="*/ 8317 w 1283580"/>
              <a:gd name="connsiteY5" fmla="*/ 689523 h 690184"/>
              <a:gd name="connsiteX6" fmla="*/ 323754 w 1283580"/>
              <a:gd name="connsiteY6" fmla="*/ 348032 h 690184"/>
              <a:gd name="connsiteX0" fmla="*/ 328588 w 1288414"/>
              <a:gd name="connsiteY0" fmla="*/ 348032 h 690184"/>
              <a:gd name="connsiteX1" fmla="*/ 4834 w 1288414"/>
              <a:gd name="connsiteY1" fmla="*/ 0 h 690184"/>
              <a:gd name="connsiteX2" fmla="*/ 956522 w 1288414"/>
              <a:gd name="connsiteY2" fmla="*/ 4685 h 690184"/>
              <a:gd name="connsiteX3" fmla="*/ 1288414 w 1288414"/>
              <a:gd name="connsiteY3" fmla="*/ 353292 h 690184"/>
              <a:gd name="connsiteX4" fmla="*/ 959679 w 1288414"/>
              <a:gd name="connsiteY4" fmla="*/ 690184 h 690184"/>
              <a:gd name="connsiteX5" fmla="*/ 0 w 1288414"/>
              <a:gd name="connsiteY5" fmla="*/ 689523 h 690184"/>
              <a:gd name="connsiteX6" fmla="*/ 328588 w 1288414"/>
              <a:gd name="connsiteY6" fmla="*/ 348032 h 690184"/>
              <a:gd name="connsiteX0" fmla="*/ 336905 w 1296731"/>
              <a:gd name="connsiteY0" fmla="*/ 348032 h 690184"/>
              <a:gd name="connsiteX1" fmla="*/ 0 w 1296731"/>
              <a:gd name="connsiteY1" fmla="*/ 0 h 690184"/>
              <a:gd name="connsiteX2" fmla="*/ 964839 w 1296731"/>
              <a:gd name="connsiteY2" fmla="*/ 4685 h 690184"/>
              <a:gd name="connsiteX3" fmla="*/ 1296731 w 1296731"/>
              <a:gd name="connsiteY3" fmla="*/ 353292 h 690184"/>
              <a:gd name="connsiteX4" fmla="*/ 967996 w 1296731"/>
              <a:gd name="connsiteY4" fmla="*/ 690184 h 690184"/>
              <a:gd name="connsiteX5" fmla="*/ 8317 w 1296731"/>
              <a:gd name="connsiteY5" fmla="*/ 689523 h 690184"/>
              <a:gd name="connsiteX6" fmla="*/ 336905 w 1296731"/>
              <a:gd name="connsiteY6" fmla="*/ 348032 h 690184"/>
              <a:gd name="connsiteX0" fmla="*/ 330330 w 1296731"/>
              <a:gd name="connsiteY0" fmla="*/ 348032 h 690184"/>
              <a:gd name="connsiteX1" fmla="*/ 0 w 1296731"/>
              <a:gd name="connsiteY1" fmla="*/ 0 h 690184"/>
              <a:gd name="connsiteX2" fmla="*/ 964839 w 1296731"/>
              <a:gd name="connsiteY2" fmla="*/ 4685 h 690184"/>
              <a:gd name="connsiteX3" fmla="*/ 1296731 w 1296731"/>
              <a:gd name="connsiteY3" fmla="*/ 353292 h 690184"/>
              <a:gd name="connsiteX4" fmla="*/ 967996 w 1296731"/>
              <a:gd name="connsiteY4" fmla="*/ 690184 h 690184"/>
              <a:gd name="connsiteX5" fmla="*/ 8317 w 1296731"/>
              <a:gd name="connsiteY5" fmla="*/ 689523 h 690184"/>
              <a:gd name="connsiteX6" fmla="*/ 330330 w 1296731"/>
              <a:gd name="connsiteY6" fmla="*/ 348032 h 690184"/>
              <a:gd name="connsiteX0" fmla="*/ 330330 w 1296731"/>
              <a:gd name="connsiteY0" fmla="*/ 353784 h 695936"/>
              <a:gd name="connsiteX1" fmla="*/ 0 w 1296731"/>
              <a:gd name="connsiteY1" fmla="*/ 5752 h 695936"/>
              <a:gd name="connsiteX2" fmla="*/ 964839 w 1296731"/>
              <a:gd name="connsiteY2" fmla="*/ 0 h 695936"/>
              <a:gd name="connsiteX3" fmla="*/ 1296731 w 1296731"/>
              <a:gd name="connsiteY3" fmla="*/ 359044 h 695936"/>
              <a:gd name="connsiteX4" fmla="*/ 967996 w 1296731"/>
              <a:gd name="connsiteY4" fmla="*/ 695936 h 695936"/>
              <a:gd name="connsiteX5" fmla="*/ 8317 w 1296731"/>
              <a:gd name="connsiteY5" fmla="*/ 695275 h 695936"/>
              <a:gd name="connsiteX6" fmla="*/ 330330 w 1296731"/>
              <a:gd name="connsiteY6" fmla="*/ 353784 h 69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731" h="695936">
                <a:moveTo>
                  <a:pt x="330330" y="353784"/>
                </a:moveTo>
                <a:lnTo>
                  <a:pt x="0" y="5752"/>
                </a:lnTo>
                <a:lnTo>
                  <a:pt x="964839" y="0"/>
                </a:lnTo>
                <a:lnTo>
                  <a:pt x="1296731" y="359044"/>
                </a:lnTo>
                <a:lnTo>
                  <a:pt x="967996" y="695936"/>
                </a:lnTo>
                <a:lnTo>
                  <a:pt x="8317" y="695275"/>
                </a:lnTo>
                <a:lnTo>
                  <a:pt x="330330" y="353784"/>
                </a:lnTo>
                <a:close/>
              </a:path>
            </a:pathLst>
          </a:cu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A3A180F-AF79-2704-F224-36CC695C2717}"/>
              </a:ext>
              <a:ext uri="{C183D7F6-B498-43B3-948B-1728B52AA6E4}">
                <adec:decorative xmlns:adec="http://schemas.microsoft.com/office/drawing/2017/decorative" val="1"/>
              </a:ext>
            </a:extLst>
          </p:cNvPr>
          <p:cNvSpPr txBox="1"/>
          <p:nvPr/>
        </p:nvSpPr>
        <p:spPr>
          <a:xfrm>
            <a:off x="7458227" y="2362479"/>
            <a:ext cx="862804" cy="338554"/>
          </a:xfrm>
          <a:prstGeom prst="rect">
            <a:avLst/>
          </a:prstGeom>
          <a:noFill/>
        </p:spPr>
        <p:txBody>
          <a:bodyPr wrap="square" rtlCol="0">
            <a:spAutoFit/>
          </a:bodyPr>
          <a:lstStyle/>
          <a:p>
            <a:pPr algn="ctr"/>
            <a:r>
              <a:rPr lang="en-US" sz="1600" dirty="0">
                <a:solidFill>
                  <a:schemeClr val="bg1"/>
                </a:solidFill>
                <a:latin typeface="Calibri" panose="020F0502020204030204" pitchFamily="34" charset="0"/>
                <a:cs typeface="Calibri" panose="020F0502020204030204" pitchFamily="34" charset="0"/>
              </a:rPr>
              <a:t>RMD</a:t>
            </a:r>
          </a:p>
        </p:txBody>
      </p:sp>
      <p:sp>
        <p:nvSpPr>
          <p:cNvPr id="34" name="Hexagon 9">
            <a:extLst>
              <a:ext uri="{FF2B5EF4-FFF2-40B4-BE49-F238E27FC236}">
                <a16:creationId xmlns:a16="http://schemas.microsoft.com/office/drawing/2014/main" id="{C28ADF48-DD75-9338-196A-2E402452A447}"/>
              </a:ext>
              <a:ext uri="{C183D7F6-B498-43B3-948B-1728B52AA6E4}">
                <adec:decorative xmlns:adec="http://schemas.microsoft.com/office/drawing/2017/decorative" val="1"/>
              </a:ext>
            </a:extLst>
          </p:cNvPr>
          <p:cNvSpPr/>
          <p:nvPr/>
        </p:nvSpPr>
        <p:spPr>
          <a:xfrm>
            <a:off x="5011261" y="5089285"/>
            <a:ext cx="2505316" cy="589743"/>
          </a:xfrm>
          <a:custGeom>
            <a:avLst/>
            <a:gdLst>
              <a:gd name="connsiteX0" fmla="*/ 0 w 2381062"/>
              <a:gd name="connsiteY0" fmla="*/ 430040 h 860079"/>
              <a:gd name="connsiteX1" fmla="*/ 215020 w 2381062"/>
              <a:gd name="connsiteY1" fmla="*/ 0 h 860079"/>
              <a:gd name="connsiteX2" fmla="*/ 2166042 w 2381062"/>
              <a:gd name="connsiteY2" fmla="*/ 0 h 860079"/>
              <a:gd name="connsiteX3" fmla="*/ 2381062 w 2381062"/>
              <a:gd name="connsiteY3" fmla="*/ 430040 h 860079"/>
              <a:gd name="connsiteX4" fmla="*/ 2166042 w 2381062"/>
              <a:gd name="connsiteY4" fmla="*/ 860079 h 860079"/>
              <a:gd name="connsiteX5" fmla="*/ 215020 w 2381062"/>
              <a:gd name="connsiteY5" fmla="*/ 860079 h 860079"/>
              <a:gd name="connsiteX6" fmla="*/ 0 w 2381062"/>
              <a:gd name="connsiteY6" fmla="*/ 430040 h 860079"/>
              <a:gd name="connsiteX0" fmla="*/ 0 w 2580238"/>
              <a:gd name="connsiteY0" fmla="*/ 430040 h 860079"/>
              <a:gd name="connsiteX1" fmla="*/ 215020 w 2580238"/>
              <a:gd name="connsiteY1" fmla="*/ 0 h 860079"/>
              <a:gd name="connsiteX2" fmla="*/ 2166042 w 2580238"/>
              <a:gd name="connsiteY2" fmla="*/ 0 h 860079"/>
              <a:gd name="connsiteX3" fmla="*/ 2580238 w 2580238"/>
              <a:gd name="connsiteY3" fmla="*/ 457201 h 860079"/>
              <a:gd name="connsiteX4" fmla="*/ 2166042 w 2580238"/>
              <a:gd name="connsiteY4" fmla="*/ 860079 h 860079"/>
              <a:gd name="connsiteX5" fmla="*/ 215020 w 2580238"/>
              <a:gd name="connsiteY5" fmla="*/ 860079 h 860079"/>
              <a:gd name="connsiteX6" fmla="*/ 0 w 2580238"/>
              <a:gd name="connsiteY6" fmla="*/ 430040 h 860079"/>
              <a:gd name="connsiteX0" fmla="*/ 246707 w 2365218"/>
              <a:gd name="connsiteY0" fmla="*/ 430040 h 860079"/>
              <a:gd name="connsiteX1" fmla="*/ 0 w 2365218"/>
              <a:gd name="connsiteY1" fmla="*/ 0 h 860079"/>
              <a:gd name="connsiteX2" fmla="*/ 1951022 w 2365218"/>
              <a:gd name="connsiteY2" fmla="*/ 0 h 860079"/>
              <a:gd name="connsiteX3" fmla="*/ 2365218 w 2365218"/>
              <a:gd name="connsiteY3" fmla="*/ 457201 h 860079"/>
              <a:gd name="connsiteX4" fmla="*/ 1951022 w 2365218"/>
              <a:gd name="connsiteY4" fmla="*/ 860079 h 860079"/>
              <a:gd name="connsiteX5" fmla="*/ 0 w 2365218"/>
              <a:gd name="connsiteY5" fmla="*/ 860079 h 860079"/>
              <a:gd name="connsiteX6" fmla="*/ 246707 w 2365218"/>
              <a:gd name="connsiteY6" fmla="*/ 430040 h 860079"/>
              <a:gd name="connsiteX0" fmla="*/ 201440 w 2365218"/>
              <a:gd name="connsiteY0" fmla="*/ 430040 h 860079"/>
              <a:gd name="connsiteX1" fmla="*/ 0 w 2365218"/>
              <a:gd name="connsiteY1" fmla="*/ 0 h 860079"/>
              <a:gd name="connsiteX2" fmla="*/ 1951022 w 2365218"/>
              <a:gd name="connsiteY2" fmla="*/ 0 h 860079"/>
              <a:gd name="connsiteX3" fmla="*/ 2365218 w 2365218"/>
              <a:gd name="connsiteY3" fmla="*/ 457201 h 860079"/>
              <a:gd name="connsiteX4" fmla="*/ 1951022 w 2365218"/>
              <a:gd name="connsiteY4" fmla="*/ 860079 h 860079"/>
              <a:gd name="connsiteX5" fmla="*/ 0 w 2365218"/>
              <a:gd name="connsiteY5" fmla="*/ 860079 h 860079"/>
              <a:gd name="connsiteX6" fmla="*/ 201440 w 2365218"/>
              <a:gd name="connsiteY6" fmla="*/ 430040 h 860079"/>
              <a:gd name="connsiteX0" fmla="*/ 400616 w 2564394"/>
              <a:gd name="connsiteY0" fmla="*/ 430040 h 860079"/>
              <a:gd name="connsiteX1" fmla="*/ 199176 w 2564394"/>
              <a:gd name="connsiteY1" fmla="*/ 0 h 860079"/>
              <a:gd name="connsiteX2" fmla="*/ 2150198 w 2564394"/>
              <a:gd name="connsiteY2" fmla="*/ 0 h 860079"/>
              <a:gd name="connsiteX3" fmla="*/ 2564394 w 2564394"/>
              <a:gd name="connsiteY3" fmla="*/ 457201 h 860079"/>
              <a:gd name="connsiteX4" fmla="*/ 2150198 w 2564394"/>
              <a:gd name="connsiteY4" fmla="*/ 860079 h 860079"/>
              <a:gd name="connsiteX5" fmla="*/ 0 w 2564394"/>
              <a:gd name="connsiteY5" fmla="*/ 860079 h 860079"/>
              <a:gd name="connsiteX6" fmla="*/ 400616 w 2564394"/>
              <a:gd name="connsiteY6" fmla="*/ 430040 h 860079"/>
              <a:gd name="connsiteX0" fmla="*/ 436830 w 2600608"/>
              <a:gd name="connsiteY0" fmla="*/ 430040 h 860079"/>
              <a:gd name="connsiteX1" fmla="*/ 0 w 2600608"/>
              <a:gd name="connsiteY1" fmla="*/ 9054 h 860079"/>
              <a:gd name="connsiteX2" fmla="*/ 2186412 w 2600608"/>
              <a:gd name="connsiteY2" fmla="*/ 0 h 860079"/>
              <a:gd name="connsiteX3" fmla="*/ 2600608 w 2600608"/>
              <a:gd name="connsiteY3" fmla="*/ 457201 h 860079"/>
              <a:gd name="connsiteX4" fmla="*/ 2186412 w 2600608"/>
              <a:gd name="connsiteY4" fmla="*/ 860079 h 860079"/>
              <a:gd name="connsiteX5" fmla="*/ 36214 w 2600608"/>
              <a:gd name="connsiteY5" fmla="*/ 860079 h 860079"/>
              <a:gd name="connsiteX6" fmla="*/ 436830 w 2600608"/>
              <a:gd name="connsiteY6" fmla="*/ 430040 h 860079"/>
              <a:gd name="connsiteX0" fmla="*/ 436830 w 2627768"/>
              <a:gd name="connsiteY0" fmla="*/ 430040 h 860079"/>
              <a:gd name="connsiteX1" fmla="*/ 0 w 2627768"/>
              <a:gd name="connsiteY1" fmla="*/ 9054 h 860079"/>
              <a:gd name="connsiteX2" fmla="*/ 2186412 w 2627768"/>
              <a:gd name="connsiteY2" fmla="*/ 0 h 860079"/>
              <a:gd name="connsiteX3" fmla="*/ 2627768 w 2627768"/>
              <a:gd name="connsiteY3" fmla="*/ 457201 h 860079"/>
              <a:gd name="connsiteX4" fmla="*/ 2186412 w 2627768"/>
              <a:gd name="connsiteY4" fmla="*/ 860079 h 860079"/>
              <a:gd name="connsiteX5" fmla="*/ 36214 w 2627768"/>
              <a:gd name="connsiteY5" fmla="*/ 860079 h 860079"/>
              <a:gd name="connsiteX6" fmla="*/ 436830 w 2627768"/>
              <a:gd name="connsiteY6" fmla="*/ 430040 h 860079"/>
              <a:gd name="connsiteX0" fmla="*/ 436830 w 2627768"/>
              <a:gd name="connsiteY0" fmla="*/ 430040 h 869132"/>
              <a:gd name="connsiteX1" fmla="*/ 0 w 2627768"/>
              <a:gd name="connsiteY1" fmla="*/ 9054 h 869132"/>
              <a:gd name="connsiteX2" fmla="*/ 2186412 w 2627768"/>
              <a:gd name="connsiteY2" fmla="*/ 0 h 869132"/>
              <a:gd name="connsiteX3" fmla="*/ 2627768 w 2627768"/>
              <a:gd name="connsiteY3" fmla="*/ 457201 h 869132"/>
              <a:gd name="connsiteX4" fmla="*/ 2204519 w 2627768"/>
              <a:gd name="connsiteY4" fmla="*/ 869132 h 869132"/>
              <a:gd name="connsiteX5" fmla="*/ 36214 w 2627768"/>
              <a:gd name="connsiteY5" fmla="*/ 860079 h 869132"/>
              <a:gd name="connsiteX6" fmla="*/ 436830 w 2627768"/>
              <a:gd name="connsiteY6" fmla="*/ 430040 h 869132"/>
              <a:gd name="connsiteX0" fmla="*/ 463990 w 2654928"/>
              <a:gd name="connsiteY0" fmla="*/ 430040 h 887239"/>
              <a:gd name="connsiteX1" fmla="*/ 27160 w 2654928"/>
              <a:gd name="connsiteY1" fmla="*/ 9054 h 887239"/>
              <a:gd name="connsiteX2" fmla="*/ 2213572 w 2654928"/>
              <a:gd name="connsiteY2" fmla="*/ 0 h 887239"/>
              <a:gd name="connsiteX3" fmla="*/ 2654928 w 2654928"/>
              <a:gd name="connsiteY3" fmla="*/ 457201 h 887239"/>
              <a:gd name="connsiteX4" fmla="*/ 2231679 w 2654928"/>
              <a:gd name="connsiteY4" fmla="*/ 869132 h 887239"/>
              <a:gd name="connsiteX5" fmla="*/ 0 w 2654928"/>
              <a:gd name="connsiteY5" fmla="*/ 887239 h 887239"/>
              <a:gd name="connsiteX6" fmla="*/ 463990 w 2654928"/>
              <a:gd name="connsiteY6" fmla="*/ 430040 h 887239"/>
              <a:gd name="connsiteX0" fmla="*/ 463990 w 2654928"/>
              <a:gd name="connsiteY0" fmla="*/ 430040 h 896293"/>
              <a:gd name="connsiteX1" fmla="*/ 27160 w 2654928"/>
              <a:gd name="connsiteY1" fmla="*/ 9054 h 896293"/>
              <a:gd name="connsiteX2" fmla="*/ 2213572 w 2654928"/>
              <a:gd name="connsiteY2" fmla="*/ 0 h 896293"/>
              <a:gd name="connsiteX3" fmla="*/ 2654928 w 2654928"/>
              <a:gd name="connsiteY3" fmla="*/ 457201 h 896293"/>
              <a:gd name="connsiteX4" fmla="*/ 2249786 w 2654928"/>
              <a:gd name="connsiteY4" fmla="*/ 896293 h 896293"/>
              <a:gd name="connsiteX5" fmla="*/ 0 w 2654928"/>
              <a:gd name="connsiteY5" fmla="*/ 887239 h 896293"/>
              <a:gd name="connsiteX6" fmla="*/ 463990 w 2654928"/>
              <a:gd name="connsiteY6" fmla="*/ 430040 h 896293"/>
              <a:gd name="connsiteX0" fmla="*/ 463990 w 2654928"/>
              <a:gd name="connsiteY0" fmla="*/ 448147 h 914400"/>
              <a:gd name="connsiteX1" fmla="*/ 27160 w 2654928"/>
              <a:gd name="connsiteY1" fmla="*/ 27161 h 914400"/>
              <a:gd name="connsiteX2" fmla="*/ 2213572 w 2654928"/>
              <a:gd name="connsiteY2" fmla="*/ 0 h 914400"/>
              <a:gd name="connsiteX3" fmla="*/ 2654928 w 2654928"/>
              <a:gd name="connsiteY3" fmla="*/ 475308 h 914400"/>
              <a:gd name="connsiteX4" fmla="*/ 2249786 w 2654928"/>
              <a:gd name="connsiteY4" fmla="*/ 914400 h 914400"/>
              <a:gd name="connsiteX5" fmla="*/ 0 w 2654928"/>
              <a:gd name="connsiteY5" fmla="*/ 905346 h 914400"/>
              <a:gd name="connsiteX6" fmla="*/ 463990 w 2654928"/>
              <a:gd name="connsiteY6" fmla="*/ 448147 h 914400"/>
              <a:gd name="connsiteX0" fmla="*/ 500205 w 2691143"/>
              <a:gd name="connsiteY0" fmla="*/ 448147 h 914400"/>
              <a:gd name="connsiteX1" fmla="*/ 0 w 2691143"/>
              <a:gd name="connsiteY1" fmla="*/ 9054 h 914400"/>
              <a:gd name="connsiteX2" fmla="*/ 2249787 w 2691143"/>
              <a:gd name="connsiteY2" fmla="*/ 0 h 914400"/>
              <a:gd name="connsiteX3" fmla="*/ 2691143 w 2691143"/>
              <a:gd name="connsiteY3" fmla="*/ 475308 h 914400"/>
              <a:gd name="connsiteX4" fmla="*/ 2286001 w 2691143"/>
              <a:gd name="connsiteY4" fmla="*/ 914400 h 914400"/>
              <a:gd name="connsiteX5" fmla="*/ 36215 w 2691143"/>
              <a:gd name="connsiteY5" fmla="*/ 905346 h 914400"/>
              <a:gd name="connsiteX6" fmla="*/ 500205 w 2691143"/>
              <a:gd name="connsiteY6" fmla="*/ 448147 h 914400"/>
              <a:gd name="connsiteX0" fmla="*/ 500205 w 2691143"/>
              <a:gd name="connsiteY0" fmla="*/ 457201 h 923454"/>
              <a:gd name="connsiteX1" fmla="*/ 0 w 2691143"/>
              <a:gd name="connsiteY1" fmla="*/ 18108 h 923454"/>
              <a:gd name="connsiteX2" fmla="*/ 2249787 w 2691143"/>
              <a:gd name="connsiteY2" fmla="*/ 0 h 923454"/>
              <a:gd name="connsiteX3" fmla="*/ 2691143 w 2691143"/>
              <a:gd name="connsiteY3" fmla="*/ 484362 h 923454"/>
              <a:gd name="connsiteX4" fmla="*/ 2286001 w 2691143"/>
              <a:gd name="connsiteY4" fmla="*/ 923454 h 923454"/>
              <a:gd name="connsiteX5" fmla="*/ 36215 w 2691143"/>
              <a:gd name="connsiteY5" fmla="*/ 914400 h 923454"/>
              <a:gd name="connsiteX6" fmla="*/ 500205 w 2691143"/>
              <a:gd name="connsiteY6" fmla="*/ 457201 h 923454"/>
              <a:gd name="connsiteX0" fmla="*/ 518311 w 2709249"/>
              <a:gd name="connsiteY0" fmla="*/ 466253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54321 w 2709249"/>
              <a:gd name="connsiteY5" fmla="*/ 923452 h 932506"/>
              <a:gd name="connsiteX6" fmla="*/ 518311 w 2709249"/>
              <a:gd name="connsiteY6" fmla="*/ 466253 h 932506"/>
              <a:gd name="connsiteX0" fmla="*/ 482097 w 2709249"/>
              <a:gd name="connsiteY0" fmla="*/ 475307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54321 w 2709249"/>
              <a:gd name="connsiteY5" fmla="*/ 923452 h 932506"/>
              <a:gd name="connsiteX6" fmla="*/ 482097 w 2709249"/>
              <a:gd name="connsiteY6" fmla="*/ 475307 h 932506"/>
              <a:gd name="connsiteX0" fmla="*/ 453833 w 2709249"/>
              <a:gd name="connsiteY0" fmla="*/ 465338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54321 w 2709249"/>
              <a:gd name="connsiteY5" fmla="*/ 923452 h 932506"/>
              <a:gd name="connsiteX6" fmla="*/ 453833 w 2709249"/>
              <a:gd name="connsiteY6" fmla="*/ 465338 h 932506"/>
              <a:gd name="connsiteX0" fmla="*/ 453833 w 2709249"/>
              <a:gd name="connsiteY0" fmla="*/ 465338 h 932506"/>
              <a:gd name="connsiteX1" fmla="*/ 0 w 2709249"/>
              <a:gd name="connsiteY1" fmla="*/ 0 h 932506"/>
              <a:gd name="connsiteX2" fmla="*/ 2267893 w 2709249"/>
              <a:gd name="connsiteY2" fmla="*/ 9052 h 932506"/>
              <a:gd name="connsiteX3" fmla="*/ 2709249 w 2709249"/>
              <a:gd name="connsiteY3" fmla="*/ 493414 h 932506"/>
              <a:gd name="connsiteX4" fmla="*/ 2304107 w 2709249"/>
              <a:gd name="connsiteY4" fmla="*/ 932506 h 932506"/>
              <a:gd name="connsiteX5" fmla="*/ 16636 w 2709249"/>
              <a:gd name="connsiteY5" fmla="*/ 928438 h 932506"/>
              <a:gd name="connsiteX6" fmla="*/ 453833 w 2709249"/>
              <a:gd name="connsiteY6" fmla="*/ 465338 h 932506"/>
              <a:gd name="connsiteX0" fmla="*/ 453833 w 2709249"/>
              <a:gd name="connsiteY0" fmla="*/ 465338 h 962415"/>
              <a:gd name="connsiteX1" fmla="*/ 0 w 2709249"/>
              <a:gd name="connsiteY1" fmla="*/ 0 h 962415"/>
              <a:gd name="connsiteX2" fmla="*/ 2267893 w 2709249"/>
              <a:gd name="connsiteY2" fmla="*/ 9052 h 962415"/>
              <a:gd name="connsiteX3" fmla="*/ 2709249 w 2709249"/>
              <a:gd name="connsiteY3" fmla="*/ 493414 h 962415"/>
              <a:gd name="connsiteX4" fmla="*/ 2252291 w 2709249"/>
              <a:gd name="connsiteY4" fmla="*/ 962415 h 962415"/>
              <a:gd name="connsiteX5" fmla="*/ 16636 w 2709249"/>
              <a:gd name="connsiteY5" fmla="*/ 928438 h 962415"/>
              <a:gd name="connsiteX6" fmla="*/ 453833 w 2709249"/>
              <a:gd name="connsiteY6" fmla="*/ 465338 h 962415"/>
              <a:gd name="connsiteX0" fmla="*/ 456040 w 2711456"/>
              <a:gd name="connsiteY0" fmla="*/ 465338 h 968317"/>
              <a:gd name="connsiteX1" fmla="*/ 2207 w 2711456"/>
              <a:gd name="connsiteY1" fmla="*/ 0 h 968317"/>
              <a:gd name="connsiteX2" fmla="*/ 2270100 w 2711456"/>
              <a:gd name="connsiteY2" fmla="*/ 9052 h 968317"/>
              <a:gd name="connsiteX3" fmla="*/ 2711456 w 2711456"/>
              <a:gd name="connsiteY3" fmla="*/ 493414 h 968317"/>
              <a:gd name="connsiteX4" fmla="*/ 2254498 w 2711456"/>
              <a:gd name="connsiteY4" fmla="*/ 962415 h 968317"/>
              <a:gd name="connsiteX5" fmla="*/ 0 w 2711456"/>
              <a:gd name="connsiteY5" fmla="*/ 968317 h 968317"/>
              <a:gd name="connsiteX6" fmla="*/ 456040 w 2711456"/>
              <a:gd name="connsiteY6" fmla="*/ 465338 h 968317"/>
              <a:gd name="connsiteX0" fmla="*/ 456040 w 2711456"/>
              <a:gd name="connsiteY0" fmla="*/ 465338 h 977370"/>
              <a:gd name="connsiteX1" fmla="*/ 2207 w 2711456"/>
              <a:gd name="connsiteY1" fmla="*/ 0 h 977370"/>
              <a:gd name="connsiteX2" fmla="*/ 2270100 w 2711456"/>
              <a:gd name="connsiteY2" fmla="*/ 9052 h 977370"/>
              <a:gd name="connsiteX3" fmla="*/ 2711456 w 2711456"/>
              <a:gd name="connsiteY3" fmla="*/ 493414 h 977370"/>
              <a:gd name="connsiteX4" fmla="*/ 2254498 w 2711456"/>
              <a:gd name="connsiteY4" fmla="*/ 977370 h 977370"/>
              <a:gd name="connsiteX5" fmla="*/ 0 w 2711456"/>
              <a:gd name="connsiteY5" fmla="*/ 968317 h 977370"/>
              <a:gd name="connsiteX6" fmla="*/ 456040 w 2711456"/>
              <a:gd name="connsiteY6" fmla="*/ 465338 h 977370"/>
              <a:gd name="connsiteX0" fmla="*/ 460751 w 2716167"/>
              <a:gd name="connsiteY0" fmla="*/ 465338 h 978287"/>
              <a:gd name="connsiteX1" fmla="*/ 6918 w 2716167"/>
              <a:gd name="connsiteY1" fmla="*/ 0 h 978287"/>
              <a:gd name="connsiteX2" fmla="*/ 2274811 w 2716167"/>
              <a:gd name="connsiteY2" fmla="*/ 9052 h 978287"/>
              <a:gd name="connsiteX3" fmla="*/ 2716167 w 2716167"/>
              <a:gd name="connsiteY3" fmla="*/ 493414 h 978287"/>
              <a:gd name="connsiteX4" fmla="*/ 2259209 w 2716167"/>
              <a:gd name="connsiteY4" fmla="*/ 977370 h 978287"/>
              <a:gd name="connsiteX5" fmla="*/ 0 w 2716167"/>
              <a:gd name="connsiteY5" fmla="*/ 978287 h 978287"/>
              <a:gd name="connsiteX6" fmla="*/ 460751 w 2716167"/>
              <a:gd name="connsiteY6" fmla="*/ 465338 h 978287"/>
              <a:gd name="connsiteX0" fmla="*/ 460751 w 2716167"/>
              <a:gd name="connsiteY0" fmla="*/ 465338 h 987340"/>
              <a:gd name="connsiteX1" fmla="*/ 6918 w 2716167"/>
              <a:gd name="connsiteY1" fmla="*/ 0 h 987340"/>
              <a:gd name="connsiteX2" fmla="*/ 2274811 w 2716167"/>
              <a:gd name="connsiteY2" fmla="*/ 9052 h 987340"/>
              <a:gd name="connsiteX3" fmla="*/ 2716167 w 2716167"/>
              <a:gd name="connsiteY3" fmla="*/ 493414 h 987340"/>
              <a:gd name="connsiteX4" fmla="*/ 2263919 w 2716167"/>
              <a:gd name="connsiteY4" fmla="*/ 987340 h 987340"/>
              <a:gd name="connsiteX5" fmla="*/ 0 w 2716167"/>
              <a:gd name="connsiteY5" fmla="*/ 978287 h 987340"/>
              <a:gd name="connsiteX6" fmla="*/ 460751 w 2716167"/>
              <a:gd name="connsiteY6" fmla="*/ 465338 h 987340"/>
              <a:gd name="connsiteX0" fmla="*/ 470172 w 2725588"/>
              <a:gd name="connsiteY0" fmla="*/ 465338 h 988256"/>
              <a:gd name="connsiteX1" fmla="*/ 16339 w 2725588"/>
              <a:gd name="connsiteY1" fmla="*/ 0 h 988256"/>
              <a:gd name="connsiteX2" fmla="*/ 2284232 w 2725588"/>
              <a:gd name="connsiteY2" fmla="*/ 9052 h 988256"/>
              <a:gd name="connsiteX3" fmla="*/ 2725588 w 2725588"/>
              <a:gd name="connsiteY3" fmla="*/ 493414 h 988256"/>
              <a:gd name="connsiteX4" fmla="*/ 2273340 w 2725588"/>
              <a:gd name="connsiteY4" fmla="*/ 987340 h 988256"/>
              <a:gd name="connsiteX5" fmla="*/ 0 w 2725588"/>
              <a:gd name="connsiteY5" fmla="*/ 988256 h 988256"/>
              <a:gd name="connsiteX6" fmla="*/ 470172 w 2725588"/>
              <a:gd name="connsiteY6" fmla="*/ 465338 h 988256"/>
              <a:gd name="connsiteX0" fmla="*/ 470172 w 2725588"/>
              <a:gd name="connsiteY0" fmla="*/ 465338 h 997309"/>
              <a:gd name="connsiteX1" fmla="*/ 16339 w 2725588"/>
              <a:gd name="connsiteY1" fmla="*/ 0 h 997309"/>
              <a:gd name="connsiteX2" fmla="*/ 2284232 w 2725588"/>
              <a:gd name="connsiteY2" fmla="*/ 9052 h 997309"/>
              <a:gd name="connsiteX3" fmla="*/ 2725588 w 2725588"/>
              <a:gd name="connsiteY3" fmla="*/ 493414 h 997309"/>
              <a:gd name="connsiteX4" fmla="*/ 2268630 w 2725588"/>
              <a:gd name="connsiteY4" fmla="*/ 997309 h 997309"/>
              <a:gd name="connsiteX5" fmla="*/ 0 w 2725588"/>
              <a:gd name="connsiteY5" fmla="*/ 988256 h 997309"/>
              <a:gd name="connsiteX6" fmla="*/ 470172 w 2725588"/>
              <a:gd name="connsiteY6" fmla="*/ 465338 h 997309"/>
              <a:gd name="connsiteX0" fmla="*/ 470172 w 2725588"/>
              <a:gd name="connsiteY0" fmla="*/ 456286 h 988257"/>
              <a:gd name="connsiteX1" fmla="*/ 11628 w 2725588"/>
              <a:gd name="connsiteY1" fmla="*/ 918 h 988257"/>
              <a:gd name="connsiteX2" fmla="*/ 2284232 w 2725588"/>
              <a:gd name="connsiteY2" fmla="*/ 0 h 988257"/>
              <a:gd name="connsiteX3" fmla="*/ 2725588 w 2725588"/>
              <a:gd name="connsiteY3" fmla="*/ 484362 h 988257"/>
              <a:gd name="connsiteX4" fmla="*/ 2268630 w 2725588"/>
              <a:gd name="connsiteY4" fmla="*/ 988257 h 988257"/>
              <a:gd name="connsiteX5" fmla="*/ 0 w 2725588"/>
              <a:gd name="connsiteY5" fmla="*/ 979204 h 988257"/>
              <a:gd name="connsiteX6" fmla="*/ 470172 w 2725588"/>
              <a:gd name="connsiteY6" fmla="*/ 456286 h 988257"/>
              <a:gd name="connsiteX0" fmla="*/ 451329 w 2725588"/>
              <a:gd name="connsiteY0" fmla="*/ 476225 h 988257"/>
              <a:gd name="connsiteX1" fmla="*/ 11628 w 2725588"/>
              <a:gd name="connsiteY1" fmla="*/ 918 h 988257"/>
              <a:gd name="connsiteX2" fmla="*/ 2284232 w 2725588"/>
              <a:gd name="connsiteY2" fmla="*/ 0 h 988257"/>
              <a:gd name="connsiteX3" fmla="*/ 2725588 w 2725588"/>
              <a:gd name="connsiteY3" fmla="*/ 484362 h 988257"/>
              <a:gd name="connsiteX4" fmla="*/ 2268630 w 2725588"/>
              <a:gd name="connsiteY4" fmla="*/ 988257 h 988257"/>
              <a:gd name="connsiteX5" fmla="*/ 0 w 2725588"/>
              <a:gd name="connsiteY5" fmla="*/ 979204 h 988257"/>
              <a:gd name="connsiteX6" fmla="*/ 451329 w 2725588"/>
              <a:gd name="connsiteY6" fmla="*/ 476225 h 988257"/>
              <a:gd name="connsiteX0" fmla="*/ 451329 w 2739720"/>
              <a:gd name="connsiteY0" fmla="*/ 476225 h 988257"/>
              <a:gd name="connsiteX1" fmla="*/ 11628 w 2739720"/>
              <a:gd name="connsiteY1" fmla="*/ 918 h 988257"/>
              <a:gd name="connsiteX2" fmla="*/ 2284232 w 2739720"/>
              <a:gd name="connsiteY2" fmla="*/ 0 h 988257"/>
              <a:gd name="connsiteX3" fmla="*/ 2739720 w 2739720"/>
              <a:gd name="connsiteY3" fmla="*/ 484362 h 988257"/>
              <a:gd name="connsiteX4" fmla="*/ 2268630 w 2739720"/>
              <a:gd name="connsiteY4" fmla="*/ 988257 h 988257"/>
              <a:gd name="connsiteX5" fmla="*/ 0 w 2739720"/>
              <a:gd name="connsiteY5" fmla="*/ 979204 h 988257"/>
              <a:gd name="connsiteX6" fmla="*/ 451329 w 2739720"/>
              <a:gd name="connsiteY6" fmla="*/ 476225 h 988257"/>
              <a:gd name="connsiteX0" fmla="*/ 451329 w 2739720"/>
              <a:gd name="connsiteY0" fmla="*/ 476225 h 979204"/>
              <a:gd name="connsiteX1" fmla="*/ 11628 w 2739720"/>
              <a:gd name="connsiteY1" fmla="*/ 918 h 979204"/>
              <a:gd name="connsiteX2" fmla="*/ 2284232 w 2739720"/>
              <a:gd name="connsiteY2" fmla="*/ 0 h 979204"/>
              <a:gd name="connsiteX3" fmla="*/ 2739720 w 2739720"/>
              <a:gd name="connsiteY3" fmla="*/ 484362 h 979204"/>
              <a:gd name="connsiteX4" fmla="*/ 2268630 w 2739720"/>
              <a:gd name="connsiteY4" fmla="*/ 963333 h 979204"/>
              <a:gd name="connsiteX5" fmla="*/ 0 w 2739720"/>
              <a:gd name="connsiteY5" fmla="*/ 979204 h 979204"/>
              <a:gd name="connsiteX6" fmla="*/ 451329 w 2739720"/>
              <a:gd name="connsiteY6" fmla="*/ 476225 h 979204"/>
              <a:gd name="connsiteX0" fmla="*/ 446618 w 2735009"/>
              <a:gd name="connsiteY0" fmla="*/ 476225 h 963333"/>
              <a:gd name="connsiteX1" fmla="*/ 6917 w 2735009"/>
              <a:gd name="connsiteY1" fmla="*/ 918 h 963333"/>
              <a:gd name="connsiteX2" fmla="*/ 2279521 w 2735009"/>
              <a:gd name="connsiteY2" fmla="*/ 0 h 963333"/>
              <a:gd name="connsiteX3" fmla="*/ 2735009 w 2735009"/>
              <a:gd name="connsiteY3" fmla="*/ 484362 h 963333"/>
              <a:gd name="connsiteX4" fmla="*/ 2263919 w 2735009"/>
              <a:gd name="connsiteY4" fmla="*/ 963333 h 963333"/>
              <a:gd name="connsiteX5" fmla="*/ 0 w 2735009"/>
              <a:gd name="connsiteY5" fmla="*/ 939326 h 963333"/>
              <a:gd name="connsiteX6" fmla="*/ 446618 w 2735009"/>
              <a:gd name="connsiteY6" fmla="*/ 476225 h 963333"/>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59208 w 2730298"/>
              <a:gd name="connsiteY4" fmla="*/ 963333 h 964251"/>
              <a:gd name="connsiteX5" fmla="*/ 0 w 2730298"/>
              <a:gd name="connsiteY5" fmla="*/ 964251 h 964251"/>
              <a:gd name="connsiteX6" fmla="*/ 441907 w 2730298"/>
              <a:gd name="connsiteY6" fmla="*/ 476225 h 964251"/>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59208 w 2730298"/>
              <a:gd name="connsiteY4" fmla="*/ 933423 h 964251"/>
              <a:gd name="connsiteX5" fmla="*/ 0 w 2730298"/>
              <a:gd name="connsiteY5" fmla="*/ 964251 h 964251"/>
              <a:gd name="connsiteX6" fmla="*/ 441907 w 2730298"/>
              <a:gd name="connsiteY6" fmla="*/ 476225 h 964251"/>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59208 w 2730298"/>
              <a:gd name="connsiteY4" fmla="*/ 958348 h 964251"/>
              <a:gd name="connsiteX5" fmla="*/ 0 w 2730298"/>
              <a:gd name="connsiteY5" fmla="*/ 964251 h 964251"/>
              <a:gd name="connsiteX6" fmla="*/ 441907 w 2730298"/>
              <a:gd name="connsiteY6" fmla="*/ 476225 h 964251"/>
              <a:gd name="connsiteX0" fmla="*/ 441907 w 2730298"/>
              <a:gd name="connsiteY0" fmla="*/ 476225 h 964251"/>
              <a:gd name="connsiteX1" fmla="*/ 2206 w 2730298"/>
              <a:gd name="connsiteY1" fmla="*/ 918 h 964251"/>
              <a:gd name="connsiteX2" fmla="*/ 2274810 w 2730298"/>
              <a:gd name="connsiteY2" fmla="*/ 0 h 964251"/>
              <a:gd name="connsiteX3" fmla="*/ 2730298 w 2730298"/>
              <a:gd name="connsiteY3" fmla="*/ 484362 h 964251"/>
              <a:gd name="connsiteX4" fmla="*/ 2273340 w 2730298"/>
              <a:gd name="connsiteY4" fmla="*/ 958348 h 964251"/>
              <a:gd name="connsiteX5" fmla="*/ 0 w 2730298"/>
              <a:gd name="connsiteY5" fmla="*/ 964251 h 964251"/>
              <a:gd name="connsiteX6" fmla="*/ 441907 w 2730298"/>
              <a:gd name="connsiteY6" fmla="*/ 476225 h 964251"/>
              <a:gd name="connsiteX0" fmla="*/ 444413 w 2732804"/>
              <a:gd name="connsiteY0" fmla="*/ 476225 h 964251"/>
              <a:gd name="connsiteX1" fmla="*/ 0 w 2732804"/>
              <a:gd name="connsiteY1" fmla="*/ 918 h 964251"/>
              <a:gd name="connsiteX2" fmla="*/ 2277316 w 2732804"/>
              <a:gd name="connsiteY2" fmla="*/ 0 h 964251"/>
              <a:gd name="connsiteX3" fmla="*/ 2732804 w 2732804"/>
              <a:gd name="connsiteY3" fmla="*/ 484362 h 964251"/>
              <a:gd name="connsiteX4" fmla="*/ 2275846 w 2732804"/>
              <a:gd name="connsiteY4" fmla="*/ 958348 h 964251"/>
              <a:gd name="connsiteX5" fmla="*/ 2506 w 2732804"/>
              <a:gd name="connsiteY5" fmla="*/ 964251 h 964251"/>
              <a:gd name="connsiteX6" fmla="*/ 444413 w 2732804"/>
              <a:gd name="connsiteY6" fmla="*/ 476225 h 964251"/>
              <a:gd name="connsiteX0" fmla="*/ 444413 w 2277316"/>
              <a:gd name="connsiteY0" fmla="*/ 476225 h 964251"/>
              <a:gd name="connsiteX1" fmla="*/ 0 w 2277316"/>
              <a:gd name="connsiteY1" fmla="*/ 918 h 964251"/>
              <a:gd name="connsiteX2" fmla="*/ 2277316 w 2277316"/>
              <a:gd name="connsiteY2" fmla="*/ 0 h 964251"/>
              <a:gd name="connsiteX3" fmla="*/ 2164705 w 2277316"/>
              <a:gd name="connsiteY3" fmla="*/ 436650 h 964251"/>
              <a:gd name="connsiteX4" fmla="*/ 2275846 w 2277316"/>
              <a:gd name="connsiteY4" fmla="*/ 958348 h 964251"/>
              <a:gd name="connsiteX5" fmla="*/ 2506 w 2277316"/>
              <a:gd name="connsiteY5" fmla="*/ 964251 h 964251"/>
              <a:gd name="connsiteX6" fmla="*/ 444413 w 2277316"/>
              <a:gd name="connsiteY6" fmla="*/ 476225 h 964251"/>
              <a:gd name="connsiteX0" fmla="*/ 444413 w 2275846"/>
              <a:gd name="connsiteY0" fmla="*/ 504852 h 992878"/>
              <a:gd name="connsiteX1" fmla="*/ 0 w 2275846"/>
              <a:gd name="connsiteY1" fmla="*/ 29545 h 992878"/>
              <a:gd name="connsiteX2" fmla="*/ 1907601 w 2275846"/>
              <a:gd name="connsiteY2" fmla="*/ 0 h 992878"/>
              <a:gd name="connsiteX3" fmla="*/ 2164705 w 2275846"/>
              <a:gd name="connsiteY3" fmla="*/ 465277 h 992878"/>
              <a:gd name="connsiteX4" fmla="*/ 2275846 w 2275846"/>
              <a:gd name="connsiteY4" fmla="*/ 986975 h 992878"/>
              <a:gd name="connsiteX5" fmla="*/ 2506 w 2275846"/>
              <a:gd name="connsiteY5" fmla="*/ 992878 h 992878"/>
              <a:gd name="connsiteX6" fmla="*/ 444413 w 2275846"/>
              <a:gd name="connsiteY6" fmla="*/ 504852 h 992878"/>
              <a:gd name="connsiteX0" fmla="*/ 444413 w 2561473"/>
              <a:gd name="connsiteY0" fmla="*/ 504852 h 992878"/>
              <a:gd name="connsiteX1" fmla="*/ 0 w 2561473"/>
              <a:gd name="connsiteY1" fmla="*/ 29545 h 992878"/>
              <a:gd name="connsiteX2" fmla="*/ 1907601 w 2561473"/>
              <a:gd name="connsiteY2" fmla="*/ 0 h 992878"/>
              <a:gd name="connsiteX3" fmla="*/ 2561473 w 2561473"/>
              <a:gd name="connsiteY3" fmla="*/ 522531 h 992878"/>
              <a:gd name="connsiteX4" fmla="*/ 2275846 w 2561473"/>
              <a:gd name="connsiteY4" fmla="*/ 986975 h 992878"/>
              <a:gd name="connsiteX5" fmla="*/ 2506 w 2561473"/>
              <a:gd name="connsiteY5" fmla="*/ 992878 h 992878"/>
              <a:gd name="connsiteX6" fmla="*/ 444413 w 2561473"/>
              <a:gd name="connsiteY6" fmla="*/ 504852 h 992878"/>
              <a:gd name="connsiteX0" fmla="*/ 444413 w 2561473"/>
              <a:gd name="connsiteY0" fmla="*/ 504852 h 992878"/>
              <a:gd name="connsiteX1" fmla="*/ 0 w 2561473"/>
              <a:gd name="connsiteY1" fmla="*/ 29545 h 992878"/>
              <a:gd name="connsiteX2" fmla="*/ 1907601 w 2561473"/>
              <a:gd name="connsiteY2" fmla="*/ 0 h 992878"/>
              <a:gd name="connsiteX3" fmla="*/ 2561473 w 2561473"/>
              <a:gd name="connsiteY3" fmla="*/ 522531 h 992878"/>
              <a:gd name="connsiteX4" fmla="*/ 2104515 w 2561473"/>
              <a:gd name="connsiteY4" fmla="*/ 986975 h 992878"/>
              <a:gd name="connsiteX5" fmla="*/ 2506 w 2561473"/>
              <a:gd name="connsiteY5" fmla="*/ 992878 h 992878"/>
              <a:gd name="connsiteX6" fmla="*/ 444413 w 2561473"/>
              <a:gd name="connsiteY6" fmla="*/ 504852 h 992878"/>
              <a:gd name="connsiteX0" fmla="*/ 444413 w 2561473"/>
              <a:gd name="connsiteY0" fmla="*/ 475308 h 963334"/>
              <a:gd name="connsiteX1" fmla="*/ 0 w 2561473"/>
              <a:gd name="connsiteY1" fmla="*/ 1 h 963334"/>
              <a:gd name="connsiteX2" fmla="*/ 2115002 w 2561473"/>
              <a:gd name="connsiteY2" fmla="*/ 27711 h 963334"/>
              <a:gd name="connsiteX3" fmla="*/ 2561473 w 2561473"/>
              <a:gd name="connsiteY3" fmla="*/ 492987 h 963334"/>
              <a:gd name="connsiteX4" fmla="*/ 2104515 w 2561473"/>
              <a:gd name="connsiteY4" fmla="*/ 957431 h 963334"/>
              <a:gd name="connsiteX5" fmla="*/ 2506 w 2561473"/>
              <a:gd name="connsiteY5" fmla="*/ 963334 h 963334"/>
              <a:gd name="connsiteX6" fmla="*/ 444413 w 2561473"/>
              <a:gd name="connsiteY6" fmla="*/ 475308 h 963334"/>
              <a:gd name="connsiteX0" fmla="*/ 444413 w 2561473"/>
              <a:gd name="connsiteY0" fmla="*/ 475307 h 963333"/>
              <a:gd name="connsiteX1" fmla="*/ 0 w 2561473"/>
              <a:gd name="connsiteY1" fmla="*/ 0 h 963333"/>
              <a:gd name="connsiteX2" fmla="*/ 2109193 w 2561473"/>
              <a:gd name="connsiteY2" fmla="*/ 15416 h 963333"/>
              <a:gd name="connsiteX3" fmla="*/ 2561473 w 2561473"/>
              <a:gd name="connsiteY3" fmla="*/ 492986 h 963333"/>
              <a:gd name="connsiteX4" fmla="*/ 2104515 w 2561473"/>
              <a:gd name="connsiteY4" fmla="*/ 957430 h 963333"/>
              <a:gd name="connsiteX5" fmla="*/ 2506 w 2561473"/>
              <a:gd name="connsiteY5" fmla="*/ 963333 h 963333"/>
              <a:gd name="connsiteX6" fmla="*/ 444413 w 2561473"/>
              <a:gd name="connsiteY6" fmla="*/ 475307 h 963333"/>
              <a:gd name="connsiteX0" fmla="*/ 444413 w 2573091"/>
              <a:gd name="connsiteY0" fmla="*/ 475307 h 963333"/>
              <a:gd name="connsiteX1" fmla="*/ 0 w 2573091"/>
              <a:gd name="connsiteY1" fmla="*/ 0 h 963333"/>
              <a:gd name="connsiteX2" fmla="*/ 2109193 w 2573091"/>
              <a:gd name="connsiteY2" fmla="*/ 15416 h 963333"/>
              <a:gd name="connsiteX3" fmla="*/ 2573091 w 2573091"/>
              <a:gd name="connsiteY3" fmla="*/ 486838 h 963333"/>
              <a:gd name="connsiteX4" fmla="*/ 2104515 w 2573091"/>
              <a:gd name="connsiteY4" fmla="*/ 957430 h 963333"/>
              <a:gd name="connsiteX5" fmla="*/ 2506 w 2573091"/>
              <a:gd name="connsiteY5" fmla="*/ 963333 h 963333"/>
              <a:gd name="connsiteX6" fmla="*/ 444413 w 2573091"/>
              <a:gd name="connsiteY6" fmla="*/ 475307 h 963333"/>
              <a:gd name="connsiteX0" fmla="*/ 444413 w 2573091"/>
              <a:gd name="connsiteY0" fmla="*/ 475307 h 963333"/>
              <a:gd name="connsiteX1" fmla="*/ 0 w 2573091"/>
              <a:gd name="connsiteY1" fmla="*/ 0 h 963333"/>
              <a:gd name="connsiteX2" fmla="*/ 2115002 w 2573091"/>
              <a:gd name="connsiteY2" fmla="*/ 15416 h 963333"/>
              <a:gd name="connsiteX3" fmla="*/ 2573091 w 2573091"/>
              <a:gd name="connsiteY3" fmla="*/ 486838 h 963333"/>
              <a:gd name="connsiteX4" fmla="*/ 2104515 w 2573091"/>
              <a:gd name="connsiteY4" fmla="*/ 957430 h 963333"/>
              <a:gd name="connsiteX5" fmla="*/ 2506 w 2573091"/>
              <a:gd name="connsiteY5" fmla="*/ 963333 h 963333"/>
              <a:gd name="connsiteX6" fmla="*/ 444413 w 2573091"/>
              <a:gd name="connsiteY6" fmla="*/ 475307 h 963333"/>
              <a:gd name="connsiteX0" fmla="*/ 444413 w 2573091"/>
              <a:gd name="connsiteY0" fmla="*/ 475307 h 969723"/>
              <a:gd name="connsiteX1" fmla="*/ 0 w 2573091"/>
              <a:gd name="connsiteY1" fmla="*/ 0 h 969723"/>
              <a:gd name="connsiteX2" fmla="*/ 2115002 w 2573091"/>
              <a:gd name="connsiteY2" fmla="*/ 15416 h 969723"/>
              <a:gd name="connsiteX3" fmla="*/ 2573091 w 2573091"/>
              <a:gd name="connsiteY3" fmla="*/ 486838 h 969723"/>
              <a:gd name="connsiteX4" fmla="*/ 2104515 w 2573091"/>
              <a:gd name="connsiteY4" fmla="*/ 969723 h 969723"/>
              <a:gd name="connsiteX5" fmla="*/ 2506 w 2573091"/>
              <a:gd name="connsiteY5" fmla="*/ 963333 h 969723"/>
              <a:gd name="connsiteX6" fmla="*/ 444413 w 2573091"/>
              <a:gd name="connsiteY6" fmla="*/ 475307 h 969723"/>
              <a:gd name="connsiteX0" fmla="*/ 444413 w 2584709"/>
              <a:gd name="connsiteY0" fmla="*/ 475307 h 969723"/>
              <a:gd name="connsiteX1" fmla="*/ 0 w 2584709"/>
              <a:gd name="connsiteY1" fmla="*/ 0 h 969723"/>
              <a:gd name="connsiteX2" fmla="*/ 2115002 w 2584709"/>
              <a:gd name="connsiteY2" fmla="*/ 15416 h 969723"/>
              <a:gd name="connsiteX3" fmla="*/ 2584709 w 2584709"/>
              <a:gd name="connsiteY3" fmla="*/ 486838 h 969723"/>
              <a:gd name="connsiteX4" fmla="*/ 2104515 w 2584709"/>
              <a:gd name="connsiteY4" fmla="*/ 969723 h 969723"/>
              <a:gd name="connsiteX5" fmla="*/ 2506 w 2584709"/>
              <a:gd name="connsiteY5" fmla="*/ 963333 h 969723"/>
              <a:gd name="connsiteX6" fmla="*/ 444413 w 2584709"/>
              <a:gd name="connsiteY6" fmla="*/ 475307 h 969723"/>
              <a:gd name="connsiteX0" fmla="*/ 467649 w 2607945"/>
              <a:gd name="connsiteY0" fmla="*/ 469160 h 963576"/>
              <a:gd name="connsiteX1" fmla="*/ 0 w 2607945"/>
              <a:gd name="connsiteY1" fmla="*/ 0 h 963576"/>
              <a:gd name="connsiteX2" fmla="*/ 2138238 w 2607945"/>
              <a:gd name="connsiteY2" fmla="*/ 9269 h 963576"/>
              <a:gd name="connsiteX3" fmla="*/ 2607945 w 2607945"/>
              <a:gd name="connsiteY3" fmla="*/ 480691 h 963576"/>
              <a:gd name="connsiteX4" fmla="*/ 2127751 w 2607945"/>
              <a:gd name="connsiteY4" fmla="*/ 963576 h 963576"/>
              <a:gd name="connsiteX5" fmla="*/ 25742 w 2607945"/>
              <a:gd name="connsiteY5" fmla="*/ 957186 h 963576"/>
              <a:gd name="connsiteX6" fmla="*/ 467649 w 2607945"/>
              <a:gd name="connsiteY6" fmla="*/ 469160 h 963576"/>
              <a:gd name="connsiteX0" fmla="*/ 461840 w 2607945"/>
              <a:gd name="connsiteY0" fmla="*/ 475307 h 963576"/>
              <a:gd name="connsiteX1" fmla="*/ 0 w 2607945"/>
              <a:gd name="connsiteY1" fmla="*/ 0 h 963576"/>
              <a:gd name="connsiteX2" fmla="*/ 2138238 w 2607945"/>
              <a:gd name="connsiteY2" fmla="*/ 9269 h 963576"/>
              <a:gd name="connsiteX3" fmla="*/ 2607945 w 2607945"/>
              <a:gd name="connsiteY3" fmla="*/ 480691 h 963576"/>
              <a:gd name="connsiteX4" fmla="*/ 2127751 w 2607945"/>
              <a:gd name="connsiteY4" fmla="*/ 963576 h 963576"/>
              <a:gd name="connsiteX5" fmla="*/ 25742 w 2607945"/>
              <a:gd name="connsiteY5" fmla="*/ 957186 h 963576"/>
              <a:gd name="connsiteX6" fmla="*/ 461840 w 2607945"/>
              <a:gd name="connsiteY6" fmla="*/ 475307 h 963576"/>
              <a:gd name="connsiteX0" fmla="*/ 461840 w 2607945"/>
              <a:gd name="connsiteY0" fmla="*/ 475307 h 963576"/>
              <a:gd name="connsiteX1" fmla="*/ 0 w 2607945"/>
              <a:gd name="connsiteY1" fmla="*/ 0 h 963576"/>
              <a:gd name="connsiteX2" fmla="*/ 2138238 w 2607945"/>
              <a:gd name="connsiteY2" fmla="*/ 9269 h 963576"/>
              <a:gd name="connsiteX3" fmla="*/ 2607945 w 2607945"/>
              <a:gd name="connsiteY3" fmla="*/ 480691 h 963576"/>
              <a:gd name="connsiteX4" fmla="*/ 2127751 w 2607945"/>
              <a:gd name="connsiteY4" fmla="*/ 963576 h 963576"/>
              <a:gd name="connsiteX5" fmla="*/ 2507 w 2607945"/>
              <a:gd name="connsiteY5" fmla="*/ 963332 h 963576"/>
              <a:gd name="connsiteX6" fmla="*/ 461840 w 2607945"/>
              <a:gd name="connsiteY6" fmla="*/ 475307 h 963576"/>
              <a:gd name="connsiteX0" fmla="*/ 461840 w 2607945"/>
              <a:gd name="connsiteY0" fmla="*/ 475307 h 969723"/>
              <a:gd name="connsiteX1" fmla="*/ 0 w 2607945"/>
              <a:gd name="connsiteY1" fmla="*/ 0 h 969723"/>
              <a:gd name="connsiteX2" fmla="*/ 2138238 w 2607945"/>
              <a:gd name="connsiteY2" fmla="*/ 9269 h 969723"/>
              <a:gd name="connsiteX3" fmla="*/ 2607945 w 2607945"/>
              <a:gd name="connsiteY3" fmla="*/ 480691 h 969723"/>
              <a:gd name="connsiteX4" fmla="*/ 2139368 w 2607945"/>
              <a:gd name="connsiteY4" fmla="*/ 969723 h 969723"/>
              <a:gd name="connsiteX5" fmla="*/ 2507 w 2607945"/>
              <a:gd name="connsiteY5" fmla="*/ 963332 h 969723"/>
              <a:gd name="connsiteX6" fmla="*/ 461840 w 2607945"/>
              <a:gd name="connsiteY6" fmla="*/ 475307 h 969723"/>
              <a:gd name="connsiteX0" fmla="*/ 461840 w 2607945"/>
              <a:gd name="connsiteY0" fmla="*/ 478331 h 972747"/>
              <a:gd name="connsiteX1" fmla="*/ 0 w 2607945"/>
              <a:gd name="connsiteY1" fmla="*/ 3024 h 972747"/>
              <a:gd name="connsiteX2" fmla="*/ 2149855 w 2607945"/>
              <a:gd name="connsiteY2" fmla="*/ 0 h 972747"/>
              <a:gd name="connsiteX3" fmla="*/ 2607945 w 2607945"/>
              <a:gd name="connsiteY3" fmla="*/ 483715 h 972747"/>
              <a:gd name="connsiteX4" fmla="*/ 2139368 w 2607945"/>
              <a:gd name="connsiteY4" fmla="*/ 972747 h 972747"/>
              <a:gd name="connsiteX5" fmla="*/ 2507 w 2607945"/>
              <a:gd name="connsiteY5" fmla="*/ 966356 h 972747"/>
              <a:gd name="connsiteX6" fmla="*/ 461840 w 2607945"/>
              <a:gd name="connsiteY6" fmla="*/ 478331 h 972747"/>
              <a:gd name="connsiteX0" fmla="*/ 461840 w 2607945"/>
              <a:gd name="connsiteY0" fmla="*/ 478331 h 972747"/>
              <a:gd name="connsiteX1" fmla="*/ 0 w 2607945"/>
              <a:gd name="connsiteY1" fmla="*/ 3024 h 972747"/>
              <a:gd name="connsiteX2" fmla="*/ 2149855 w 2607945"/>
              <a:gd name="connsiteY2" fmla="*/ 0 h 972747"/>
              <a:gd name="connsiteX3" fmla="*/ 2607945 w 2607945"/>
              <a:gd name="connsiteY3" fmla="*/ 489862 h 972747"/>
              <a:gd name="connsiteX4" fmla="*/ 2139368 w 2607945"/>
              <a:gd name="connsiteY4" fmla="*/ 972747 h 972747"/>
              <a:gd name="connsiteX5" fmla="*/ 2507 w 2607945"/>
              <a:gd name="connsiteY5" fmla="*/ 966356 h 972747"/>
              <a:gd name="connsiteX6" fmla="*/ 461840 w 2607945"/>
              <a:gd name="connsiteY6" fmla="*/ 478331 h 972747"/>
              <a:gd name="connsiteX0" fmla="*/ 450223 w 2607945"/>
              <a:gd name="connsiteY0" fmla="*/ 484478 h 972747"/>
              <a:gd name="connsiteX1" fmla="*/ 0 w 2607945"/>
              <a:gd name="connsiteY1" fmla="*/ 3024 h 972747"/>
              <a:gd name="connsiteX2" fmla="*/ 2149855 w 2607945"/>
              <a:gd name="connsiteY2" fmla="*/ 0 h 972747"/>
              <a:gd name="connsiteX3" fmla="*/ 2607945 w 2607945"/>
              <a:gd name="connsiteY3" fmla="*/ 489862 h 972747"/>
              <a:gd name="connsiteX4" fmla="*/ 2139368 w 2607945"/>
              <a:gd name="connsiteY4" fmla="*/ 972747 h 972747"/>
              <a:gd name="connsiteX5" fmla="*/ 2507 w 2607945"/>
              <a:gd name="connsiteY5" fmla="*/ 966356 h 972747"/>
              <a:gd name="connsiteX6" fmla="*/ 450223 w 2607945"/>
              <a:gd name="connsiteY6" fmla="*/ 484478 h 972747"/>
              <a:gd name="connsiteX0" fmla="*/ 456032 w 2613754"/>
              <a:gd name="connsiteY0" fmla="*/ 487601 h 975870"/>
              <a:gd name="connsiteX1" fmla="*/ 0 w 2613754"/>
              <a:gd name="connsiteY1" fmla="*/ 0 h 975870"/>
              <a:gd name="connsiteX2" fmla="*/ 2155664 w 2613754"/>
              <a:gd name="connsiteY2" fmla="*/ 3123 h 975870"/>
              <a:gd name="connsiteX3" fmla="*/ 2613754 w 2613754"/>
              <a:gd name="connsiteY3" fmla="*/ 492985 h 975870"/>
              <a:gd name="connsiteX4" fmla="*/ 2145177 w 2613754"/>
              <a:gd name="connsiteY4" fmla="*/ 975870 h 975870"/>
              <a:gd name="connsiteX5" fmla="*/ 8316 w 2613754"/>
              <a:gd name="connsiteY5" fmla="*/ 969479 h 975870"/>
              <a:gd name="connsiteX6" fmla="*/ 456032 w 2613754"/>
              <a:gd name="connsiteY6" fmla="*/ 487601 h 975870"/>
              <a:gd name="connsiteX0" fmla="*/ 456032 w 2613754"/>
              <a:gd name="connsiteY0" fmla="*/ 487601 h 975870"/>
              <a:gd name="connsiteX1" fmla="*/ 0 w 2613754"/>
              <a:gd name="connsiteY1" fmla="*/ 0 h 975870"/>
              <a:gd name="connsiteX2" fmla="*/ 2155664 w 2613754"/>
              <a:gd name="connsiteY2" fmla="*/ 3123 h 975870"/>
              <a:gd name="connsiteX3" fmla="*/ 2613754 w 2613754"/>
              <a:gd name="connsiteY3" fmla="*/ 492985 h 975870"/>
              <a:gd name="connsiteX4" fmla="*/ 2145177 w 2613754"/>
              <a:gd name="connsiteY4" fmla="*/ 975870 h 975870"/>
              <a:gd name="connsiteX5" fmla="*/ 8316 w 2613754"/>
              <a:gd name="connsiteY5" fmla="*/ 969479 h 975870"/>
              <a:gd name="connsiteX6" fmla="*/ 456032 w 2613754"/>
              <a:gd name="connsiteY6" fmla="*/ 487601 h 975870"/>
              <a:gd name="connsiteX0" fmla="*/ 456032 w 2613754"/>
              <a:gd name="connsiteY0" fmla="*/ 487601 h 975870"/>
              <a:gd name="connsiteX1" fmla="*/ 0 w 2613754"/>
              <a:gd name="connsiteY1" fmla="*/ 0 h 975870"/>
              <a:gd name="connsiteX2" fmla="*/ 2115002 w 2613754"/>
              <a:gd name="connsiteY2" fmla="*/ 3123 h 975870"/>
              <a:gd name="connsiteX3" fmla="*/ 2613754 w 2613754"/>
              <a:gd name="connsiteY3" fmla="*/ 492985 h 975870"/>
              <a:gd name="connsiteX4" fmla="*/ 2145177 w 2613754"/>
              <a:gd name="connsiteY4" fmla="*/ 975870 h 975870"/>
              <a:gd name="connsiteX5" fmla="*/ 8316 w 2613754"/>
              <a:gd name="connsiteY5" fmla="*/ 969479 h 975870"/>
              <a:gd name="connsiteX6" fmla="*/ 456032 w 2613754"/>
              <a:gd name="connsiteY6" fmla="*/ 487601 h 975870"/>
              <a:gd name="connsiteX0" fmla="*/ 456032 w 2602136"/>
              <a:gd name="connsiteY0" fmla="*/ 487601 h 975870"/>
              <a:gd name="connsiteX1" fmla="*/ 0 w 2602136"/>
              <a:gd name="connsiteY1" fmla="*/ 0 h 975870"/>
              <a:gd name="connsiteX2" fmla="*/ 2115002 w 2602136"/>
              <a:gd name="connsiteY2" fmla="*/ 3123 h 975870"/>
              <a:gd name="connsiteX3" fmla="*/ 2602136 w 2602136"/>
              <a:gd name="connsiteY3" fmla="*/ 486838 h 975870"/>
              <a:gd name="connsiteX4" fmla="*/ 2145177 w 2602136"/>
              <a:gd name="connsiteY4" fmla="*/ 975870 h 975870"/>
              <a:gd name="connsiteX5" fmla="*/ 8316 w 2602136"/>
              <a:gd name="connsiteY5" fmla="*/ 969479 h 975870"/>
              <a:gd name="connsiteX6" fmla="*/ 456032 w 2602136"/>
              <a:gd name="connsiteY6" fmla="*/ 487601 h 975870"/>
              <a:gd name="connsiteX0" fmla="*/ 456032 w 2573092"/>
              <a:gd name="connsiteY0" fmla="*/ 487601 h 975870"/>
              <a:gd name="connsiteX1" fmla="*/ 0 w 2573092"/>
              <a:gd name="connsiteY1" fmla="*/ 0 h 975870"/>
              <a:gd name="connsiteX2" fmla="*/ 2115002 w 2573092"/>
              <a:gd name="connsiteY2" fmla="*/ 3123 h 975870"/>
              <a:gd name="connsiteX3" fmla="*/ 2573092 w 2573092"/>
              <a:gd name="connsiteY3" fmla="*/ 486838 h 975870"/>
              <a:gd name="connsiteX4" fmla="*/ 2145177 w 2573092"/>
              <a:gd name="connsiteY4" fmla="*/ 975870 h 975870"/>
              <a:gd name="connsiteX5" fmla="*/ 8316 w 2573092"/>
              <a:gd name="connsiteY5" fmla="*/ 969479 h 975870"/>
              <a:gd name="connsiteX6" fmla="*/ 456032 w 2573092"/>
              <a:gd name="connsiteY6" fmla="*/ 487601 h 975870"/>
              <a:gd name="connsiteX0" fmla="*/ 456032 w 2587224"/>
              <a:gd name="connsiteY0" fmla="*/ 487601 h 975870"/>
              <a:gd name="connsiteX1" fmla="*/ 0 w 2587224"/>
              <a:gd name="connsiteY1" fmla="*/ 0 h 975870"/>
              <a:gd name="connsiteX2" fmla="*/ 2115002 w 2587224"/>
              <a:gd name="connsiteY2" fmla="*/ 3123 h 975870"/>
              <a:gd name="connsiteX3" fmla="*/ 2587224 w 2587224"/>
              <a:gd name="connsiteY3" fmla="*/ 486838 h 975870"/>
              <a:gd name="connsiteX4" fmla="*/ 2145177 w 2587224"/>
              <a:gd name="connsiteY4" fmla="*/ 975870 h 975870"/>
              <a:gd name="connsiteX5" fmla="*/ 8316 w 2587224"/>
              <a:gd name="connsiteY5" fmla="*/ 969479 h 975870"/>
              <a:gd name="connsiteX6" fmla="*/ 456032 w 2587224"/>
              <a:gd name="connsiteY6" fmla="*/ 487601 h 975870"/>
              <a:gd name="connsiteX0" fmla="*/ 456032 w 2587224"/>
              <a:gd name="connsiteY0" fmla="*/ 487601 h 975870"/>
              <a:gd name="connsiteX1" fmla="*/ 0 w 2587224"/>
              <a:gd name="connsiteY1" fmla="*/ 0 h 975870"/>
              <a:gd name="connsiteX2" fmla="*/ 2115002 w 2587224"/>
              <a:gd name="connsiteY2" fmla="*/ 3123 h 975870"/>
              <a:gd name="connsiteX3" fmla="*/ 2587224 w 2587224"/>
              <a:gd name="connsiteY3" fmla="*/ 491824 h 975870"/>
              <a:gd name="connsiteX4" fmla="*/ 2145177 w 2587224"/>
              <a:gd name="connsiteY4" fmla="*/ 975870 h 975870"/>
              <a:gd name="connsiteX5" fmla="*/ 8316 w 2587224"/>
              <a:gd name="connsiteY5" fmla="*/ 969479 h 975870"/>
              <a:gd name="connsiteX6" fmla="*/ 456032 w 2587224"/>
              <a:gd name="connsiteY6" fmla="*/ 487601 h 975870"/>
              <a:gd name="connsiteX0" fmla="*/ 456032 w 2587224"/>
              <a:gd name="connsiteY0" fmla="*/ 487601 h 975870"/>
              <a:gd name="connsiteX1" fmla="*/ 0 w 2587224"/>
              <a:gd name="connsiteY1" fmla="*/ 0 h 975870"/>
              <a:gd name="connsiteX2" fmla="*/ 2138556 w 2587224"/>
              <a:gd name="connsiteY2" fmla="*/ 3123 h 975870"/>
              <a:gd name="connsiteX3" fmla="*/ 2587224 w 2587224"/>
              <a:gd name="connsiteY3" fmla="*/ 491824 h 975870"/>
              <a:gd name="connsiteX4" fmla="*/ 2145177 w 2587224"/>
              <a:gd name="connsiteY4" fmla="*/ 975870 h 975870"/>
              <a:gd name="connsiteX5" fmla="*/ 8316 w 2587224"/>
              <a:gd name="connsiteY5" fmla="*/ 969479 h 975870"/>
              <a:gd name="connsiteX6" fmla="*/ 456032 w 2587224"/>
              <a:gd name="connsiteY6" fmla="*/ 487601 h 975870"/>
              <a:gd name="connsiteX0" fmla="*/ 456032 w 2596646"/>
              <a:gd name="connsiteY0" fmla="*/ 487601 h 975870"/>
              <a:gd name="connsiteX1" fmla="*/ 0 w 2596646"/>
              <a:gd name="connsiteY1" fmla="*/ 0 h 975870"/>
              <a:gd name="connsiteX2" fmla="*/ 2138556 w 2596646"/>
              <a:gd name="connsiteY2" fmla="*/ 3123 h 975870"/>
              <a:gd name="connsiteX3" fmla="*/ 2596646 w 2596646"/>
              <a:gd name="connsiteY3" fmla="*/ 491824 h 975870"/>
              <a:gd name="connsiteX4" fmla="*/ 2145177 w 2596646"/>
              <a:gd name="connsiteY4" fmla="*/ 975870 h 975870"/>
              <a:gd name="connsiteX5" fmla="*/ 8316 w 2596646"/>
              <a:gd name="connsiteY5" fmla="*/ 969479 h 975870"/>
              <a:gd name="connsiteX6" fmla="*/ 456032 w 2596646"/>
              <a:gd name="connsiteY6" fmla="*/ 487601 h 975870"/>
              <a:gd name="connsiteX0" fmla="*/ 456032 w 2596646"/>
              <a:gd name="connsiteY0" fmla="*/ 489464 h 977733"/>
              <a:gd name="connsiteX1" fmla="*/ 0 w 2596646"/>
              <a:gd name="connsiteY1" fmla="*/ 1863 h 977733"/>
              <a:gd name="connsiteX2" fmla="*/ 2124424 w 2596646"/>
              <a:gd name="connsiteY2" fmla="*/ 0 h 977733"/>
              <a:gd name="connsiteX3" fmla="*/ 2596646 w 2596646"/>
              <a:gd name="connsiteY3" fmla="*/ 493687 h 977733"/>
              <a:gd name="connsiteX4" fmla="*/ 2145177 w 2596646"/>
              <a:gd name="connsiteY4" fmla="*/ 977733 h 977733"/>
              <a:gd name="connsiteX5" fmla="*/ 8316 w 2596646"/>
              <a:gd name="connsiteY5" fmla="*/ 971342 h 977733"/>
              <a:gd name="connsiteX6" fmla="*/ 456032 w 2596646"/>
              <a:gd name="connsiteY6" fmla="*/ 489464 h 977733"/>
              <a:gd name="connsiteX0" fmla="*/ 456032 w 2596646"/>
              <a:gd name="connsiteY0" fmla="*/ 489464 h 977733"/>
              <a:gd name="connsiteX1" fmla="*/ 0 w 2596646"/>
              <a:gd name="connsiteY1" fmla="*/ 1863 h 977733"/>
              <a:gd name="connsiteX2" fmla="*/ 2133844 w 2596646"/>
              <a:gd name="connsiteY2" fmla="*/ 0 h 977733"/>
              <a:gd name="connsiteX3" fmla="*/ 2596646 w 2596646"/>
              <a:gd name="connsiteY3" fmla="*/ 493687 h 977733"/>
              <a:gd name="connsiteX4" fmla="*/ 2145177 w 2596646"/>
              <a:gd name="connsiteY4" fmla="*/ 977733 h 977733"/>
              <a:gd name="connsiteX5" fmla="*/ 8316 w 2596646"/>
              <a:gd name="connsiteY5" fmla="*/ 971342 h 977733"/>
              <a:gd name="connsiteX6" fmla="*/ 456032 w 2596646"/>
              <a:gd name="connsiteY6" fmla="*/ 489464 h 977733"/>
              <a:gd name="connsiteX0" fmla="*/ 456032 w 2602835"/>
              <a:gd name="connsiteY0" fmla="*/ 489464 h 977733"/>
              <a:gd name="connsiteX1" fmla="*/ 0 w 2602835"/>
              <a:gd name="connsiteY1" fmla="*/ 1863 h 977733"/>
              <a:gd name="connsiteX2" fmla="*/ 2133844 w 2602835"/>
              <a:gd name="connsiteY2" fmla="*/ 0 h 977733"/>
              <a:gd name="connsiteX3" fmla="*/ 2602835 w 2602835"/>
              <a:gd name="connsiteY3" fmla="*/ 493687 h 977733"/>
              <a:gd name="connsiteX4" fmla="*/ 2145177 w 2602835"/>
              <a:gd name="connsiteY4" fmla="*/ 977733 h 977733"/>
              <a:gd name="connsiteX5" fmla="*/ 8316 w 2602835"/>
              <a:gd name="connsiteY5" fmla="*/ 971342 h 977733"/>
              <a:gd name="connsiteX6" fmla="*/ 456032 w 2602835"/>
              <a:gd name="connsiteY6" fmla="*/ 489464 h 977733"/>
              <a:gd name="connsiteX0" fmla="*/ 456032 w 2602835"/>
              <a:gd name="connsiteY0" fmla="*/ 489464 h 977891"/>
              <a:gd name="connsiteX1" fmla="*/ 0 w 2602835"/>
              <a:gd name="connsiteY1" fmla="*/ 1863 h 977891"/>
              <a:gd name="connsiteX2" fmla="*/ 2133844 w 2602835"/>
              <a:gd name="connsiteY2" fmla="*/ 0 h 977891"/>
              <a:gd name="connsiteX3" fmla="*/ 2602835 w 2602835"/>
              <a:gd name="connsiteY3" fmla="*/ 493687 h 977891"/>
              <a:gd name="connsiteX4" fmla="*/ 2145177 w 2602835"/>
              <a:gd name="connsiteY4" fmla="*/ 977733 h 977891"/>
              <a:gd name="connsiteX5" fmla="*/ 2128 w 2602835"/>
              <a:gd name="connsiteY5" fmla="*/ 977891 h 977891"/>
              <a:gd name="connsiteX6" fmla="*/ 456032 w 2602835"/>
              <a:gd name="connsiteY6" fmla="*/ 489464 h 977891"/>
              <a:gd name="connsiteX0" fmla="*/ 462221 w 2609024"/>
              <a:gd name="connsiteY0" fmla="*/ 489464 h 977891"/>
              <a:gd name="connsiteX1" fmla="*/ 0 w 2609024"/>
              <a:gd name="connsiteY1" fmla="*/ 1863 h 977891"/>
              <a:gd name="connsiteX2" fmla="*/ 2140033 w 2609024"/>
              <a:gd name="connsiteY2" fmla="*/ 0 h 977891"/>
              <a:gd name="connsiteX3" fmla="*/ 2609024 w 2609024"/>
              <a:gd name="connsiteY3" fmla="*/ 493687 h 977891"/>
              <a:gd name="connsiteX4" fmla="*/ 2151366 w 2609024"/>
              <a:gd name="connsiteY4" fmla="*/ 977733 h 977891"/>
              <a:gd name="connsiteX5" fmla="*/ 8317 w 2609024"/>
              <a:gd name="connsiteY5" fmla="*/ 977891 h 977891"/>
              <a:gd name="connsiteX6" fmla="*/ 462221 w 2609024"/>
              <a:gd name="connsiteY6" fmla="*/ 489464 h 977891"/>
              <a:gd name="connsiteX0" fmla="*/ 443655 w 2609024"/>
              <a:gd name="connsiteY0" fmla="*/ 489464 h 977891"/>
              <a:gd name="connsiteX1" fmla="*/ 0 w 2609024"/>
              <a:gd name="connsiteY1" fmla="*/ 1863 h 977891"/>
              <a:gd name="connsiteX2" fmla="*/ 2140033 w 2609024"/>
              <a:gd name="connsiteY2" fmla="*/ 0 h 977891"/>
              <a:gd name="connsiteX3" fmla="*/ 2609024 w 2609024"/>
              <a:gd name="connsiteY3" fmla="*/ 493687 h 977891"/>
              <a:gd name="connsiteX4" fmla="*/ 2151366 w 2609024"/>
              <a:gd name="connsiteY4" fmla="*/ 977733 h 977891"/>
              <a:gd name="connsiteX5" fmla="*/ 8317 w 2609024"/>
              <a:gd name="connsiteY5" fmla="*/ 977891 h 977891"/>
              <a:gd name="connsiteX6" fmla="*/ 443655 w 2609024"/>
              <a:gd name="connsiteY6" fmla="*/ 489464 h 977891"/>
              <a:gd name="connsiteX0" fmla="*/ 460092 w 2625461"/>
              <a:gd name="connsiteY0" fmla="*/ 489464 h 990988"/>
              <a:gd name="connsiteX1" fmla="*/ 16437 w 2625461"/>
              <a:gd name="connsiteY1" fmla="*/ 1863 h 990988"/>
              <a:gd name="connsiteX2" fmla="*/ 2156470 w 2625461"/>
              <a:gd name="connsiteY2" fmla="*/ 0 h 990988"/>
              <a:gd name="connsiteX3" fmla="*/ 2625461 w 2625461"/>
              <a:gd name="connsiteY3" fmla="*/ 493687 h 990988"/>
              <a:gd name="connsiteX4" fmla="*/ 2167803 w 2625461"/>
              <a:gd name="connsiteY4" fmla="*/ 977733 h 990988"/>
              <a:gd name="connsiteX5" fmla="*/ 0 w 2625461"/>
              <a:gd name="connsiteY5" fmla="*/ 990988 h 990988"/>
              <a:gd name="connsiteX6" fmla="*/ 460092 w 2625461"/>
              <a:gd name="connsiteY6" fmla="*/ 489464 h 990988"/>
              <a:gd name="connsiteX0" fmla="*/ 468409 w 2633778"/>
              <a:gd name="connsiteY0" fmla="*/ 494149 h 995673"/>
              <a:gd name="connsiteX1" fmla="*/ 0 w 2633778"/>
              <a:gd name="connsiteY1" fmla="*/ 0 h 995673"/>
              <a:gd name="connsiteX2" fmla="*/ 2164787 w 2633778"/>
              <a:gd name="connsiteY2" fmla="*/ 4685 h 995673"/>
              <a:gd name="connsiteX3" fmla="*/ 2633778 w 2633778"/>
              <a:gd name="connsiteY3" fmla="*/ 498372 h 995673"/>
              <a:gd name="connsiteX4" fmla="*/ 2176120 w 2633778"/>
              <a:gd name="connsiteY4" fmla="*/ 982418 h 995673"/>
              <a:gd name="connsiteX5" fmla="*/ 8317 w 2633778"/>
              <a:gd name="connsiteY5" fmla="*/ 995673 h 995673"/>
              <a:gd name="connsiteX6" fmla="*/ 468409 w 2633778"/>
              <a:gd name="connsiteY6" fmla="*/ 494149 h 995673"/>
              <a:gd name="connsiteX0" fmla="*/ 468409 w 2650245"/>
              <a:gd name="connsiteY0" fmla="*/ 494149 h 995673"/>
              <a:gd name="connsiteX1" fmla="*/ 0 w 2650245"/>
              <a:gd name="connsiteY1" fmla="*/ 0 h 995673"/>
              <a:gd name="connsiteX2" fmla="*/ 2164787 w 2650245"/>
              <a:gd name="connsiteY2" fmla="*/ 4685 h 995673"/>
              <a:gd name="connsiteX3" fmla="*/ 2650245 w 2650245"/>
              <a:gd name="connsiteY3" fmla="*/ 498372 h 995673"/>
              <a:gd name="connsiteX4" fmla="*/ 2176120 w 2650245"/>
              <a:gd name="connsiteY4" fmla="*/ 982418 h 995673"/>
              <a:gd name="connsiteX5" fmla="*/ 8317 w 2650245"/>
              <a:gd name="connsiteY5" fmla="*/ 995673 h 995673"/>
              <a:gd name="connsiteX6" fmla="*/ 468409 w 2650245"/>
              <a:gd name="connsiteY6" fmla="*/ 494149 h 995673"/>
              <a:gd name="connsiteX0" fmla="*/ 468409 w 2650245"/>
              <a:gd name="connsiteY0" fmla="*/ 494149 h 995673"/>
              <a:gd name="connsiteX1" fmla="*/ 0 w 2650245"/>
              <a:gd name="connsiteY1" fmla="*/ 0 h 995673"/>
              <a:gd name="connsiteX2" fmla="*/ 2181254 w 2650245"/>
              <a:gd name="connsiteY2" fmla="*/ 4685 h 995673"/>
              <a:gd name="connsiteX3" fmla="*/ 2650245 w 2650245"/>
              <a:gd name="connsiteY3" fmla="*/ 498372 h 995673"/>
              <a:gd name="connsiteX4" fmla="*/ 2176120 w 2650245"/>
              <a:gd name="connsiteY4" fmla="*/ 982418 h 995673"/>
              <a:gd name="connsiteX5" fmla="*/ 8317 w 2650245"/>
              <a:gd name="connsiteY5" fmla="*/ 995673 h 995673"/>
              <a:gd name="connsiteX6" fmla="*/ 468409 w 2650245"/>
              <a:gd name="connsiteY6" fmla="*/ 494149 h 995673"/>
              <a:gd name="connsiteX0" fmla="*/ 468409 w 2650245"/>
              <a:gd name="connsiteY0" fmla="*/ 494149 h 995673"/>
              <a:gd name="connsiteX1" fmla="*/ 0 w 2650245"/>
              <a:gd name="connsiteY1" fmla="*/ 0 h 995673"/>
              <a:gd name="connsiteX2" fmla="*/ 2181254 w 2650245"/>
              <a:gd name="connsiteY2" fmla="*/ 4685 h 995673"/>
              <a:gd name="connsiteX3" fmla="*/ 2650245 w 2650245"/>
              <a:gd name="connsiteY3" fmla="*/ 498372 h 995673"/>
              <a:gd name="connsiteX4" fmla="*/ 2217288 w 2650245"/>
              <a:gd name="connsiteY4" fmla="*/ 982418 h 995673"/>
              <a:gd name="connsiteX5" fmla="*/ 8317 w 2650245"/>
              <a:gd name="connsiteY5" fmla="*/ 995673 h 995673"/>
              <a:gd name="connsiteX6" fmla="*/ 468409 w 2650245"/>
              <a:gd name="connsiteY6" fmla="*/ 494149 h 995673"/>
              <a:gd name="connsiteX0" fmla="*/ 468409 w 2621982"/>
              <a:gd name="connsiteY0" fmla="*/ 494149 h 995673"/>
              <a:gd name="connsiteX1" fmla="*/ 0 w 2621982"/>
              <a:gd name="connsiteY1" fmla="*/ 0 h 995673"/>
              <a:gd name="connsiteX2" fmla="*/ 2181254 w 2621982"/>
              <a:gd name="connsiteY2" fmla="*/ 4685 h 995673"/>
              <a:gd name="connsiteX3" fmla="*/ 2621982 w 2621982"/>
              <a:gd name="connsiteY3" fmla="*/ 513325 h 995673"/>
              <a:gd name="connsiteX4" fmla="*/ 2217288 w 2621982"/>
              <a:gd name="connsiteY4" fmla="*/ 982418 h 995673"/>
              <a:gd name="connsiteX5" fmla="*/ 8317 w 2621982"/>
              <a:gd name="connsiteY5" fmla="*/ 995673 h 995673"/>
              <a:gd name="connsiteX6" fmla="*/ 468409 w 2621982"/>
              <a:gd name="connsiteY6" fmla="*/ 494149 h 995673"/>
              <a:gd name="connsiteX0" fmla="*/ 468409 w 2664377"/>
              <a:gd name="connsiteY0" fmla="*/ 494149 h 995673"/>
              <a:gd name="connsiteX1" fmla="*/ 0 w 2664377"/>
              <a:gd name="connsiteY1" fmla="*/ 0 h 995673"/>
              <a:gd name="connsiteX2" fmla="*/ 2181254 w 2664377"/>
              <a:gd name="connsiteY2" fmla="*/ 4685 h 995673"/>
              <a:gd name="connsiteX3" fmla="*/ 2664377 w 2664377"/>
              <a:gd name="connsiteY3" fmla="*/ 513325 h 995673"/>
              <a:gd name="connsiteX4" fmla="*/ 2217288 w 2664377"/>
              <a:gd name="connsiteY4" fmla="*/ 982418 h 995673"/>
              <a:gd name="connsiteX5" fmla="*/ 8317 w 2664377"/>
              <a:gd name="connsiteY5" fmla="*/ 995673 h 995673"/>
              <a:gd name="connsiteX6" fmla="*/ 468409 w 2664377"/>
              <a:gd name="connsiteY6" fmla="*/ 494149 h 995673"/>
              <a:gd name="connsiteX0" fmla="*/ 336904 w 2664377"/>
              <a:gd name="connsiteY0" fmla="*/ 354990 h 995673"/>
              <a:gd name="connsiteX1" fmla="*/ 0 w 2664377"/>
              <a:gd name="connsiteY1" fmla="*/ 0 h 995673"/>
              <a:gd name="connsiteX2" fmla="*/ 2181254 w 2664377"/>
              <a:gd name="connsiteY2" fmla="*/ 4685 h 995673"/>
              <a:gd name="connsiteX3" fmla="*/ 2664377 w 2664377"/>
              <a:gd name="connsiteY3" fmla="*/ 513325 h 995673"/>
              <a:gd name="connsiteX4" fmla="*/ 2217288 w 2664377"/>
              <a:gd name="connsiteY4" fmla="*/ 982418 h 995673"/>
              <a:gd name="connsiteX5" fmla="*/ 8317 w 2664377"/>
              <a:gd name="connsiteY5" fmla="*/ 995673 h 995673"/>
              <a:gd name="connsiteX6" fmla="*/ 336904 w 2664377"/>
              <a:gd name="connsiteY6" fmla="*/ 354990 h 995673"/>
              <a:gd name="connsiteX0" fmla="*/ 336904 w 2664377"/>
              <a:gd name="connsiteY0" fmla="*/ 354990 h 982418"/>
              <a:gd name="connsiteX1" fmla="*/ 0 w 2664377"/>
              <a:gd name="connsiteY1" fmla="*/ 0 h 982418"/>
              <a:gd name="connsiteX2" fmla="*/ 2181254 w 2664377"/>
              <a:gd name="connsiteY2" fmla="*/ 4685 h 982418"/>
              <a:gd name="connsiteX3" fmla="*/ 2664377 w 2664377"/>
              <a:gd name="connsiteY3" fmla="*/ 513325 h 982418"/>
              <a:gd name="connsiteX4" fmla="*/ 2217288 w 2664377"/>
              <a:gd name="connsiteY4" fmla="*/ 982418 h 982418"/>
              <a:gd name="connsiteX5" fmla="*/ 1742 w 2664377"/>
              <a:gd name="connsiteY5" fmla="*/ 682565 h 982418"/>
              <a:gd name="connsiteX6" fmla="*/ 336904 w 2664377"/>
              <a:gd name="connsiteY6" fmla="*/ 354990 h 982418"/>
              <a:gd name="connsiteX0" fmla="*/ 330329 w 2664377"/>
              <a:gd name="connsiteY0" fmla="*/ 348032 h 982418"/>
              <a:gd name="connsiteX1" fmla="*/ 0 w 2664377"/>
              <a:gd name="connsiteY1" fmla="*/ 0 h 982418"/>
              <a:gd name="connsiteX2" fmla="*/ 2181254 w 2664377"/>
              <a:gd name="connsiteY2" fmla="*/ 4685 h 982418"/>
              <a:gd name="connsiteX3" fmla="*/ 2664377 w 2664377"/>
              <a:gd name="connsiteY3" fmla="*/ 513325 h 982418"/>
              <a:gd name="connsiteX4" fmla="*/ 2217288 w 2664377"/>
              <a:gd name="connsiteY4" fmla="*/ 982418 h 982418"/>
              <a:gd name="connsiteX5" fmla="*/ 1742 w 2664377"/>
              <a:gd name="connsiteY5" fmla="*/ 682565 h 982418"/>
              <a:gd name="connsiteX6" fmla="*/ 330329 w 2664377"/>
              <a:gd name="connsiteY6" fmla="*/ 348032 h 982418"/>
              <a:gd name="connsiteX0" fmla="*/ 330329 w 2664377"/>
              <a:gd name="connsiteY0" fmla="*/ 348032 h 704100"/>
              <a:gd name="connsiteX1" fmla="*/ 0 w 2664377"/>
              <a:gd name="connsiteY1" fmla="*/ 0 h 704100"/>
              <a:gd name="connsiteX2" fmla="*/ 2181254 w 2664377"/>
              <a:gd name="connsiteY2" fmla="*/ 4685 h 704100"/>
              <a:gd name="connsiteX3" fmla="*/ 2664377 w 2664377"/>
              <a:gd name="connsiteY3" fmla="*/ 513325 h 704100"/>
              <a:gd name="connsiteX4" fmla="*/ 928544 w 2664377"/>
              <a:gd name="connsiteY4" fmla="*/ 704100 h 704100"/>
              <a:gd name="connsiteX5" fmla="*/ 1742 w 2664377"/>
              <a:gd name="connsiteY5" fmla="*/ 682565 h 704100"/>
              <a:gd name="connsiteX6" fmla="*/ 330329 w 2664377"/>
              <a:gd name="connsiteY6" fmla="*/ 348032 h 704100"/>
              <a:gd name="connsiteX0" fmla="*/ 330329 w 2181254"/>
              <a:gd name="connsiteY0" fmla="*/ 348032 h 704100"/>
              <a:gd name="connsiteX1" fmla="*/ 0 w 2181254"/>
              <a:gd name="connsiteY1" fmla="*/ 0 h 704100"/>
              <a:gd name="connsiteX2" fmla="*/ 2181254 w 2181254"/>
              <a:gd name="connsiteY2" fmla="*/ 4685 h 704100"/>
              <a:gd name="connsiteX3" fmla="*/ 1277005 w 2181254"/>
              <a:gd name="connsiteY3" fmla="*/ 443745 h 704100"/>
              <a:gd name="connsiteX4" fmla="*/ 928544 w 2181254"/>
              <a:gd name="connsiteY4" fmla="*/ 704100 h 704100"/>
              <a:gd name="connsiteX5" fmla="*/ 1742 w 2181254"/>
              <a:gd name="connsiteY5" fmla="*/ 682565 h 704100"/>
              <a:gd name="connsiteX6" fmla="*/ 330329 w 2181254"/>
              <a:gd name="connsiteY6" fmla="*/ 348032 h 704100"/>
              <a:gd name="connsiteX0" fmla="*/ 330329 w 1277005"/>
              <a:gd name="connsiteY0" fmla="*/ 348032 h 704100"/>
              <a:gd name="connsiteX1" fmla="*/ 0 w 1277005"/>
              <a:gd name="connsiteY1" fmla="*/ 0 h 704100"/>
              <a:gd name="connsiteX2" fmla="*/ 846484 w 1277005"/>
              <a:gd name="connsiteY2" fmla="*/ 25559 h 704100"/>
              <a:gd name="connsiteX3" fmla="*/ 1277005 w 1277005"/>
              <a:gd name="connsiteY3" fmla="*/ 443745 h 704100"/>
              <a:gd name="connsiteX4" fmla="*/ 928544 w 1277005"/>
              <a:gd name="connsiteY4" fmla="*/ 704100 h 704100"/>
              <a:gd name="connsiteX5" fmla="*/ 1742 w 1277005"/>
              <a:gd name="connsiteY5" fmla="*/ 682565 h 704100"/>
              <a:gd name="connsiteX6" fmla="*/ 330329 w 1277005"/>
              <a:gd name="connsiteY6" fmla="*/ 348032 h 704100"/>
              <a:gd name="connsiteX0" fmla="*/ 330329 w 1283580"/>
              <a:gd name="connsiteY0" fmla="*/ 348032 h 704100"/>
              <a:gd name="connsiteX1" fmla="*/ 0 w 1283580"/>
              <a:gd name="connsiteY1" fmla="*/ 0 h 704100"/>
              <a:gd name="connsiteX2" fmla="*/ 846484 w 1283580"/>
              <a:gd name="connsiteY2" fmla="*/ 25559 h 704100"/>
              <a:gd name="connsiteX3" fmla="*/ 1283580 w 1283580"/>
              <a:gd name="connsiteY3" fmla="*/ 346334 h 704100"/>
              <a:gd name="connsiteX4" fmla="*/ 928544 w 1283580"/>
              <a:gd name="connsiteY4" fmla="*/ 704100 h 704100"/>
              <a:gd name="connsiteX5" fmla="*/ 1742 w 1283580"/>
              <a:gd name="connsiteY5" fmla="*/ 682565 h 704100"/>
              <a:gd name="connsiteX6" fmla="*/ 330329 w 1283580"/>
              <a:gd name="connsiteY6" fmla="*/ 348032 h 704100"/>
              <a:gd name="connsiteX0" fmla="*/ 330329 w 1283580"/>
              <a:gd name="connsiteY0" fmla="*/ 350305 h 706373"/>
              <a:gd name="connsiteX1" fmla="*/ 0 w 1283580"/>
              <a:gd name="connsiteY1" fmla="*/ 2273 h 706373"/>
              <a:gd name="connsiteX2" fmla="*/ 951688 w 1283580"/>
              <a:gd name="connsiteY2" fmla="*/ 0 h 706373"/>
              <a:gd name="connsiteX3" fmla="*/ 1283580 w 1283580"/>
              <a:gd name="connsiteY3" fmla="*/ 348607 h 706373"/>
              <a:gd name="connsiteX4" fmla="*/ 928544 w 1283580"/>
              <a:gd name="connsiteY4" fmla="*/ 706373 h 706373"/>
              <a:gd name="connsiteX5" fmla="*/ 1742 w 1283580"/>
              <a:gd name="connsiteY5" fmla="*/ 684838 h 706373"/>
              <a:gd name="connsiteX6" fmla="*/ 330329 w 1283580"/>
              <a:gd name="connsiteY6" fmla="*/ 350305 h 706373"/>
              <a:gd name="connsiteX0" fmla="*/ 330329 w 1283580"/>
              <a:gd name="connsiteY0" fmla="*/ 350305 h 684838"/>
              <a:gd name="connsiteX1" fmla="*/ 0 w 1283580"/>
              <a:gd name="connsiteY1" fmla="*/ 2273 h 684838"/>
              <a:gd name="connsiteX2" fmla="*/ 951688 w 1283580"/>
              <a:gd name="connsiteY2" fmla="*/ 0 h 684838"/>
              <a:gd name="connsiteX3" fmla="*/ 1283580 w 1283580"/>
              <a:gd name="connsiteY3" fmla="*/ 348607 h 684838"/>
              <a:gd name="connsiteX4" fmla="*/ 967995 w 1283580"/>
              <a:gd name="connsiteY4" fmla="*/ 622877 h 684838"/>
              <a:gd name="connsiteX5" fmla="*/ 1742 w 1283580"/>
              <a:gd name="connsiteY5" fmla="*/ 684838 h 684838"/>
              <a:gd name="connsiteX6" fmla="*/ 330329 w 1283580"/>
              <a:gd name="connsiteY6" fmla="*/ 350305 h 684838"/>
              <a:gd name="connsiteX0" fmla="*/ 330329 w 1283580"/>
              <a:gd name="connsiteY0" fmla="*/ 350305 h 684838"/>
              <a:gd name="connsiteX1" fmla="*/ 0 w 1283580"/>
              <a:gd name="connsiteY1" fmla="*/ 2273 h 684838"/>
              <a:gd name="connsiteX2" fmla="*/ 951688 w 1283580"/>
              <a:gd name="connsiteY2" fmla="*/ 0 h 684838"/>
              <a:gd name="connsiteX3" fmla="*/ 1283580 w 1283580"/>
              <a:gd name="connsiteY3" fmla="*/ 348607 h 684838"/>
              <a:gd name="connsiteX4" fmla="*/ 954845 w 1283580"/>
              <a:gd name="connsiteY4" fmla="*/ 671583 h 684838"/>
              <a:gd name="connsiteX5" fmla="*/ 1742 w 1283580"/>
              <a:gd name="connsiteY5" fmla="*/ 684838 h 684838"/>
              <a:gd name="connsiteX6" fmla="*/ 330329 w 1283580"/>
              <a:gd name="connsiteY6" fmla="*/ 350305 h 684838"/>
              <a:gd name="connsiteX0" fmla="*/ 330329 w 1283580"/>
              <a:gd name="connsiteY0" fmla="*/ 350305 h 677880"/>
              <a:gd name="connsiteX1" fmla="*/ 0 w 1283580"/>
              <a:gd name="connsiteY1" fmla="*/ 2273 h 677880"/>
              <a:gd name="connsiteX2" fmla="*/ 951688 w 1283580"/>
              <a:gd name="connsiteY2" fmla="*/ 0 h 677880"/>
              <a:gd name="connsiteX3" fmla="*/ 1283580 w 1283580"/>
              <a:gd name="connsiteY3" fmla="*/ 348607 h 677880"/>
              <a:gd name="connsiteX4" fmla="*/ 954845 w 1283580"/>
              <a:gd name="connsiteY4" fmla="*/ 671583 h 677880"/>
              <a:gd name="connsiteX5" fmla="*/ 146397 w 1283580"/>
              <a:gd name="connsiteY5" fmla="*/ 677880 h 677880"/>
              <a:gd name="connsiteX6" fmla="*/ 330329 w 1283580"/>
              <a:gd name="connsiteY6" fmla="*/ 350305 h 677880"/>
              <a:gd name="connsiteX0" fmla="*/ 330329 w 1283580"/>
              <a:gd name="connsiteY0" fmla="*/ 350305 h 684838"/>
              <a:gd name="connsiteX1" fmla="*/ 0 w 1283580"/>
              <a:gd name="connsiteY1" fmla="*/ 2273 h 684838"/>
              <a:gd name="connsiteX2" fmla="*/ 951688 w 1283580"/>
              <a:gd name="connsiteY2" fmla="*/ 0 h 684838"/>
              <a:gd name="connsiteX3" fmla="*/ 1283580 w 1283580"/>
              <a:gd name="connsiteY3" fmla="*/ 348607 h 684838"/>
              <a:gd name="connsiteX4" fmla="*/ 954845 w 1283580"/>
              <a:gd name="connsiteY4" fmla="*/ 671583 h 684838"/>
              <a:gd name="connsiteX5" fmla="*/ 8317 w 1283580"/>
              <a:gd name="connsiteY5" fmla="*/ 684838 h 684838"/>
              <a:gd name="connsiteX6" fmla="*/ 330329 w 1283580"/>
              <a:gd name="connsiteY6" fmla="*/ 350305 h 684838"/>
              <a:gd name="connsiteX0" fmla="*/ 323754 w 1283580"/>
              <a:gd name="connsiteY0" fmla="*/ 343347 h 684838"/>
              <a:gd name="connsiteX1" fmla="*/ 0 w 1283580"/>
              <a:gd name="connsiteY1" fmla="*/ 2273 h 684838"/>
              <a:gd name="connsiteX2" fmla="*/ 951688 w 1283580"/>
              <a:gd name="connsiteY2" fmla="*/ 0 h 684838"/>
              <a:gd name="connsiteX3" fmla="*/ 1283580 w 1283580"/>
              <a:gd name="connsiteY3" fmla="*/ 348607 h 684838"/>
              <a:gd name="connsiteX4" fmla="*/ 954845 w 1283580"/>
              <a:gd name="connsiteY4" fmla="*/ 671583 h 684838"/>
              <a:gd name="connsiteX5" fmla="*/ 8317 w 1283580"/>
              <a:gd name="connsiteY5" fmla="*/ 684838 h 684838"/>
              <a:gd name="connsiteX6" fmla="*/ 323754 w 1283580"/>
              <a:gd name="connsiteY6" fmla="*/ 343347 h 684838"/>
              <a:gd name="connsiteX0" fmla="*/ 323754 w 1283580"/>
              <a:gd name="connsiteY0" fmla="*/ 343347 h 685499"/>
              <a:gd name="connsiteX1" fmla="*/ 0 w 1283580"/>
              <a:gd name="connsiteY1" fmla="*/ 2273 h 685499"/>
              <a:gd name="connsiteX2" fmla="*/ 951688 w 1283580"/>
              <a:gd name="connsiteY2" fmla="*/ 0 h 685499"/>
              <a:gd name="connsiteX3" fmla="*/ 1283580 w 1283580"/>
              <a:gd name="connsiteY3" fmla="*/ 348607 h 685499"/>
              <a:gd name="connsiteX4" fmla="*/ 954845 w 1283580"/>
              <a:gd name="connsiteY4" fmla="*/ 685499 h 685499"/>
              <a:gd name="connsiteX5" fmla="*/ 8317 w 1283580"/>
              <a:gd name="connsiteY5" fmla="*/ 684838 h 685499"/>
              <a:gd name="connsiteX6" fmla="*/ 323754 w 1283580"/>
              <a:gd name="connsiteY6" fmla="*/ 343347 h 685499"/>
              <a:gd name="connsiteX0" fmla="*/ 323754 w 1283580"/>
              <a:gd name="connsiteY0" fmla="*/ 348032 h 690184"/>
              <a:gd name="connsiteX1" fmla="*/ 0 w 1283580"/>
              <a:gd name="connsiteY1" fmla="*/ 0 h 690184"/>
              <a:gd name="connsiteX2" fmla="*/ 951688 w 1283580"/>
              <a:gd name="connsiteY2" fmla="*/ 4685 h 690184"/>
              <a:gd name="connsiteX3" fmla="*/ 1283580 w 1283580"/>
              <a:gd name="connsiteY3" fmla="*/ 353292 h 690184"/>
              <a:gd name="connsiteX4" fmla="*/ 954845 w 1283580"/>
              <a:gd name="connsiteY4" fmla="*/ 690184 h 690184"/>
              <a:gd name="connsiteX5" fmla="*/ 8317 w 1283580"/>
              <a:gd name="connsiteY5" fmla="*/ 689523 h 690184"/>
              <a:gd name="connsiteX6" fmla="*/ 323754 w 1283580"/>
              <a:gd name="connsiteY6" fmla="*/ 348032 h 690184"/>
              <a:gd name="connsiteX0" fmla="*/ 328588 w 1288414"/>
              <a:gd name="connsiteY0" fmla="*/ 348032 h 690184"/>
              <a:gd name="connsiteX1" fmla="*/ 4834 w 1288414"/>
              <a:gd name="connsiteY1" fmla="*/ 0 h 690184"/>
              <a:gd name="connsiteX2" fmla="*/ 956522 w 1288414"/>
              <a:gd name="connsiteY2" fmla="*/ 4685 h 690184"/>
              <a:gd name="connsiteX3" fmla="*/ 1288414 w 1288414"/>
              <a:gd name="connsiteY3" fmla="*/ 353292 h 690184"/>
              <a:gd name="connsiteX4" fmla="*/ 959679 w 1288414"/>
              <a:gd name="connsiteY4" fmla="*/ 690184 h 690184"/>
              <a:gd name="connsiteX5" fmla="*/ 0 w 1288414"/>
              <a:gd name="connsiteY5" fmla="*/ 689523 h 690184"/>
              <a:gd name="connsiteX6" fmla="*/ 328588 w 1288414"/>
              <a:gd name="connsiteY6" fmla="*/ 348032 h 690184"/>
              <a:gd name="connsiteX0" fmla="*/ 336905 w 1296731"/>
              <a:gd name="connsiteY0" fmla="*/ 348032 h 690184"/>
              <a:gd name="connsiteX1" fmla="*/ 0 w 1296731"/>
              <a:gd name="connsiteY1" fmla="*/ 0 h 690184"/>
              <a:gd name="connsiteX2" fmla="*/ 964839 w 1296731"/>
              <a:gd name="connsiteY2" fmla="*/ 4685 h 690184"/>
              <a:gd name="connsiteX3" fmla="*/ 1296731 w 1296731"/>
              <a:gd name="connsiteY3" fmla="*/ 353292 h 690184"/>
              <a:gd name="connsiteX4" fmla="*/ 967996 w 1296731"/>
              <a:gd name="connsiteY4" fmla="*/ 690184 h 690184"/>
              <a:gd name="connsiteX5" fmla="*/ 8317 w 1296731"/>
              <a:gd name="connsiteY5" fmla="*/ 689523 h 690184"/>
              <a:gd name="connsiteX6" fmla="*/ 336905 w 1296731"/>
              <a:gd name="connsiteY6" fmla="*/ 348032 h 690184"/>
              <a:gd name="connsiteX0" fmla="*/ 330330 w 1296731"/>
              <a:gd name="connsiteY0" fmla="*/ 348032 h 690184"/>
              <a:gd name="connsiteX1" fmla="*/ 0 w 1296731"/>
              <a:gd name="connsiteY1" fmla="*/ 0 h 690184"/>
              <a:gd name="connsiteX2" fmla="*/ 964839 w 1296731"/>
              <a:gd name="connsiteY2" fmla="*/ 4685 h 690184"/>
              <a:gd name="connsiteX3" fmla="*/ 1296731 w 1296731"/>
              <a:gd name="connsiteY3" fmla="*/ 353292 h 690184"/>
              <a:gd name="connsiteX4" fmla="*/ 967996 w 1296731"/>
              <a:gd name="connsiteY4" fmla="*/ 690184 h 690184"/>
              <a:gd name="connsiteX5" fmla="*/ 8317 w 1296731"/>
              <a:gd name="connsiteY5" fmla="*/ 689523 h 690184"/>
              <a:gd name="connsiteX6" fmla="*/ 330330 w 1296731"/>
              <a:gd name="connsiteY6" fmla="*/ 348032 h 690184"/>
              <a:gd name="connsiteX0" fmla="*/ 322013 w 1288414"/>
              <a:gd name="connsiteY0" fmla="*/ 343347 h 685499"/>
              <a:gd name="connsiteX1" fmla="*/ 53568 w 1288414"/>
              <a:gd name="connsiteY1" fmla="*/ 1863 h 685499"/>
              <a:gd name="connsiteX2" fmla="*/ 956522 w 1288414"/>
              <a:gd name="connsiteY2" fmla="*/ 0 h 685499"/>
              <a:gd name="connsiteX3" fmla="*/ 1288414 w 1288414"/>
              <a:gd name="connsiteY3" fmla="*/ 348607 h 685499"/>
              <a:gd name="connsiteX4" fmla="*/ 959679 w 1288414"/>
              <a:gd name="connsiteY4" fmla="*/ 685499 h 685499"/>
              <a:gd name="connsiteX5" fmla="*/ 0 w 1288414"/>
              <a:gd name="connsiteY5" fmla="*/ 684838 h 685499"/>
              <a:gd name="connsiteX6" fmla="*/ 322013 w 1288414"/>
              <a:gd name="connsiteY6" fmla="*/ 343347 h 685499"/>
              <a:gd name="connsiteX0" fmla="*/ 324141 w 1290542"/>
              <a:gd name="connsiteY0" fmla="*/ 343347 h 685499"/>
              <a:gd name="connsiteX1" fmla="*/ 0 w 1290542"/>
              <a:gd name="connsiteY1" fmla="*/ 1863 h 685499"/>
              <a:gd name="connsiteX2" fmla="*/ 958650 w 1290542"/>
              <a:gd name="connsiteY2" fmla="*/ 0 h 685499"/>
              <a:gd name="connsiteX3" fmla="*/ 1290542 w 1290542"/>
              <a:gd name="connsiteY3" fmla="*/ 348607 h 685499"/>
              <a:gd name="connsiteX4" fmla="*/ 961807 w 1290542"/>
              <a:gd name="connsiteY4" fmla="*/ 685499 h 685499"/>
              <a:gd name="connsiteX5" fmla="*/ 2128 w 1290542"/>
              <a:gd name="connsiteY5" fmla="*/ 684838 h 685499"/>
              <a:gd name="connsiteX6" fmla="*/ 324141 w 1290542"/>
              <a:gd name="connsiteY6" fmla="*/ 343347 h 685499"/>
              <a:gd name="connsiteX0" fmla="*/ 330330 w 1290542"/>
              <a:gd name="connsiteY0" fmla="*/ 304056 h 685499"/>
              <a:gd name="connsiteX1" fmla="*/ 0 w 1290542"/>
              <a:gd name="connsiteY1" fmla="*/ 1863 h 685499"/>
              <a:gd name="connsiteX2" fmla="*/ 958650 w 1290542"/>
              <a:gd name="connsiteY2" fmla="*/ 0 h 685499"/>
              <a:gd name="connsiteX3" fmla="*/ 1290542 w 1290542"/>
              <a:gd name="connsiteY3" fmla="*/ 348607 h 685499"/>
              <a:gd name="connsiteX4" fmla="*/ 961807 w 1290542"/>
              <a:gd name="connsiteY4" fmla="*/ 685499 h 685499"/>
              <a:gd name="connsiteX5" fmla="*/ 2128 w 1290542"/>
              <a:gd name="connsiteY5" fmla="*/ 684838 h 685499"/>
              <a:gd name="connsiteX6" fmla="*/ 330330 w 1290542"/>
              <a:gd name="connsiteY6" fmla="*/ 304056 h 685499"/>
              <a:gd name="connsiteX0" fmla="*/ 305576 w 1290542"/>
              <a:gd name="connsiteY0" fmla="*/ 310605 h 685499"/>
              <a:gd name="connsiteX1" fmla="*/ 0 w 1290542"/>
              <a:gd name="connsiteY1" fmla="*/ 1863 h 685499"/>
              <a:gd name="connsiteX2" fmla="*/ 958650 w 1290542"/>
              <a:gd name="connsiteY2" fmla="*/ 0 h 685499"/>
              <a:gd name="connsiteX3" fmla="*/ 1290542 w 1290542"/>
              <a:gd name="connsiteY3" fmla="*/ 348607 h 685499"/>
              <a:gd name="connsiteX4" fmla="*/ 961807 w 1290542"/>
              <a:gd name="connsiteY4" fmla="*/ 685499 h 685499"/>
              <a:gd name="connsiteX5" fmla="*/ 2128 w 1290542"/>
              <a:gd name="connsiteY5" fmla="*/ 684838 h 685499"/>
              <a:gd name="connsiteX6" fmla="*/ 305576 w 1290542"/>
              <a:gd name="connsiteY6" fmla="*/ 310605 h 685499"/>
              <a:gd name="connsiteX0" fmla="*/ 315825 w 1300791"/>
              <a:gd name="connsiteY0" fmla="*/ 310605 h 685499"/>
              <a:gd name="connsiteX1" fmla="*/ 10249 w 1300791"/>
              <a:gd name="connsiteY1" fmla="*/ 1863 h 685499"/>
              <a:gd name="connsiteX2" fmla="*/ 968899 w 1300791"/>
              <a:gd name="connsiteY2" fmla="*/ 0 h 685499"/>
              <a:gd name="connsiteX3" fmla="*/ 1300791 w 1300791"/>
              <a:gd name="connsiteY3" fmla="*/ 348607 h 685499"/>
              <a:gd name="connsiteX4" fmla="*/ 972056 w 1300791"/>
              <a:gd name="connsiteY4" fmla="*/ 685499 h 685499"/>
              <a:gd name="connsiteX5" fmla="*/ 0 w 1300791"/>
              <a:gd name="connsiteY5" fmla="*/ 632449 h 685499"/>
              <a:gd name="connsiteX6" fmla="*/ 315825 w 1300791"/>
              <a:gd name="connsiteY6" fmla="*/ 310605 h 685499"/>
              <a:gd name="connsiteX0" fmla="*/ 315825 w 2308761"/>
              <a:gd name="connsiteY0" fmla="*/ 310605 h 632449"/>
              <a:gd name="connsiteX1" fmla="*/ 10249 w 2308761"/>
              <a:gd name="connsiteY1" fmla="*/ 1863 h 632449"/>
              <a:gd name="connsiteX2" fmla="*/ 968899 w 2308761"/>
              <a:gd name="connsiteY2" fmla="*/ 0 h 632449"/>
              <a:gd name="connsiteX3" fmla="*/ 1300791 w 2308761"/>
              <a:gd name="connsiteY3" fmla="*/ 348607 h 632449"/>
              <a:gd name="connsiteX4" fmla="*/ 2308761 w 2308761"/>
              <a:gd name="connsiteY4" fmla="*/ 620013 h 632449"/>
              <a:gd name="connsiteX5" fmla="*/ 0 w 2308761"/>
              <a:gd name="connsiteY5" fmla="*/ 632449 h 632449"/>
              <a:gd name="connsiteX6" fmla="*/ 315825 w 2308761"/>
              <a:gd name="connsiteY6" fmla="*/ 310605 h 632449"/>
              <a:gd name="connsiteX0" fmla="*/ 315825 w 2587989"/>
              <a:gd name="connsiteY0" fmla="*/ 310605 h 632449"/>
              <a:gd name="connsiteX1" fmla="*/ 10249 w 2587989"/>
              <a:gd name="connsiteY1" fmla="*/ 1863 h 632449"/>
              <a:gd name="connsiteX2" fmla="*/ 968899 w 2587989"/>
              <a:gd name="connsiteY2" fmla="*/ 0 h 632449"/>
              <a:gd name="connsiteX3" fmla="*/ 2587989 w 2587989"/>
              <a:gd name="connsiteY3" fmla="*/ 302767 h 632449"/>
              <a:gd name="connsiteX4" fmla="*/ 2308761 w 2587989"/>
              <a:gd name="connsiteY4" fmla="*/ 620013 h 632449"/>
              <a:gd name="connsiteX5" fmla="*/ 0 w 2587989"/>
              <a:gd name="connsiteY5" fmla="*/ 632449 h 632449"/>
              <a:gd name="connsiteX6" fmla="*/ 315825 w 2587989"/>
              <a:gd name="connsiteY6" fmla="*/ 310605 h 632449"/>
              <a:gd name="connsiteX0" fmla="*/ 315825 w 2581800"/>
              <a:gd name="connsiteY0" fmla="*/ 310605 h 632449"/>
              <a:gd name="connsiteX1" fmla="*/ 10249 w 2581800"/>
              <a:gd name="connsiteY1" fmla="*/ 1863 h 632449"/>
              <a:gd name="connsiteX2" fmla="*/ 968899 w 2581800"/>
              <a:gd name="connsiteY2" fmla="*/ 0 h 632449"/>
              <a:gd name="connsiteX3" fmla="*/ 2581800 w 2581800"/>
              <a:gd name="connsiteY3" fmla="*/ 315863 h 632449"/>
              <a:gd name="connsiteX4" fmla="*/ 2308761 w 2581800"/>
              <a:gd name="connsiteY4" fmla="*/ 620013 h 632449"/>
              <a:gd name="connsiteX5" fmla="*/ 0 w 2581800"/>
              <a:gd name="connsiteY5" fmla="*/ 632449 h 632449"/>
              <a:gd name="connsiteX6" fmla="*/ 315825 w 2581800"/>
              <a:gd name="connsiteY6" fmla="*/ 310605 h 632449"/>
              <a:gd name="connsiteX0" fmla="*/ 315825 w 2581800"/>
              <a:gd name="connsiteY0" fmla="*/ 310605 h 632449"/>
              <a:gd name="connsiteX1" fmla="*/ 10249 w 2581800"/>
              <a:gd name="connsiteY1" fmla="*/ 1863 h 632449"/>
              <a:gd name="connsiteX2" fmla="*/ 968899 w 2581800"/>
              <a:gd name="connsiteY2" fmla="*/ 0 h 632449"/>
              <a:gd name="connsiteX3" fmla="*/ 2581800 w 2581800"/>
              <a:gd name="connsiteY3" fmla="*/ 315863 h 632449"/>
              <a:gd name="connsiteX4" fmla="*/ 2308761 w 2581800"/>
              <a:gd name="connsiteY4" fmla="*/ 620013 h 632449"/>
              <a:gd name="connsiteX5" fmla="*/ 0 w 2581800"/>
              <a:gd name="connsiteY5" fmla="*/ 632449 h 632449"/>
              <a:gd name="connsiteX6" fmla="*/ 315825 w 2581800"/>
              <a:gd name="connsiteY6" fmla="*/ 310605 h 632449"/>
              <a:gd name="connsiteX0" fmla="*/ 315825 w 2581800"/>
              <a:gd name="connsiteY0" fmla="*/ 310605 h 632449"/>
              <a:gd name="connsiteX1" fmla="*/ 10249 w 2581800"/>
              <a:gd name="connsiteY1" fmla="*/ 1863 h 632449"/>
              <a:gd name="connsiteX2" fmla="*/ 2287038 w 2581800"/>
              <a:gd name="connsiteY2" fmla="*/ 0 h 632449"/>
              <a:gd name="connsiteX3" fmla="*/ 2581800 w 2581800"/>
              <a:gd name="connsiteY3" fmla="*/ 315863 h 632449"/>
              <a:gd name="connsiteX4" fmla="*/ 2308761 w 2581800"/>
              <a:gd name="connsiteY4" fmla="*/ 620013 h 632449"/>
              <a:gd name="connsiteX5" fmla="*/ 0 w 2581800"/>
              <a:gd name="connsiteY5" fmla="*/ 632449 h 632449"/>
              <a:gd name="connsiteX6" fmla="*/ 315825 w 2581800"/>
              <a:gd name="connsiteY6" fmla="*/ 310605 h 632449"/>
              <a:gd name="connsiteX0" fmla="*/ 315825 w 2581800"/>
              <a:gd name="connsiteY0" fmla="*/ 310605 h 639659"/>
              <a:gd name="connsiteX1" fmla="*/ 10249 w 2581800"/>
              <a:gd name="connsiteY1" fmla="*/ 1863 h 639659"/>
              <a:gd name="connsiteX2" fmla="*/ 2287038 w 2581800"/>
              <a:gd name="connsiteY2" fmla="*/ 0 h 639659"/>
              <a:gd name="connsiteX3" fmla="*/ 2581800 w 2581800"/>
              <a:gd name="connsiteY3" fmla="*/ 315863 h 639659"/>
              <a:gd name="connsiteX4" fmla="*/ 2314949 w 2581800"/>
              <a:gd name="connsiteY4" fmla="*/ 639659 h 639659"/>
              <a:gd name="connsiteX5" fmla="*/ 0 w 2581800"/>
              <a:gd name="connsiteY5" fmla="*/ 632449 h 639659"/>
              <a:gd name="connsiteX6" fmla="*/ 315825 w 2581800"/>
              <a:gd name="connsiteY6" fmla="*/ 310605 h 639659"/>
              <a:gd name="connsiteX0" fmla="*/ 315825 w 2581800"/>
              <a:gd name="connsiteY0" fmla="*/ 317153 h 646207"/>
              <a:gd name="connsiteX1" fmla="*/ 10249 w 2581800"/>
              <a:gd name="connsiteY1" fmla="*/ 8411 h 646207"/>
              <a:gd name="connsiteX2" fmla="*/ 2299415 w 2581800"/>
              <a:gd name="connsiteY2" fmla="*/ 0 h 646207"/>
              <a:gd name="connsiteX3" fmla="*/ 2581800 w 2581800"/>
              <a:gd name="connsiteY3" fmla="*/ 322411 h 646207"/>
              <a:gd name="connsiteX4" fmla="*/ 2314949 w 2581800"/>
              <a:gd name="connsiteY4" fmla="*/ 646207 h 646207"/>
              <a:gd name="connsiteX5" fmla="*/ 0 w 2581800"/>
              <a:gd name="connsiteY5" fmla="*/ 638997 h 646207"/>
              <a:gd name="connsiteX6" fmla="*/ 315825 w 2581800"/>
              <a:gd name="connsiteY6" fmla="*/ 317153 h 646207"/>
              <a:gd name="connsiteX0" fmla="*/ 315825 w 2594177"/>
              <a:gd name="connsiteY0" fmla="*/ 317153 h 646207"/>
              <a:gd name="connsiteX1" fmla="*/ 10249 w 2594177"/>
              <a:gd name="connsiteY1" fmla="*/ 8411 h 646207"/>
              <a:gd name="connsiteX2" fmla="*/ 2299415 w 2594177"/>
              <a:gd name="connsiteY2" fmla="*/ 0 h 646207"/>
              <a:gd name="connsiteX3" fmla="*/ 2594177 w 2594177"/>
              <a:gd name="connsiteY3" fmla="*/ 322412 h 646207"/>
              <a:gd name="connsiteX4" fmla="*/ 2314949 w 2594177"/>
              <a:gd name="connsiteY4" fmla="*/ 646207 h 646207"/>
              <a:gd name="connsiteX5" fmla="*/ 0 w 2594177"/>
              <a:gd name="connsiteY5" fmla="*/ 638997 h 646207"/>
              <a:gd name="connsiteX6" fmla="*/ 315825 w 2594177"/>
              <a:gd name="connsiteY6" fmla="*/ 317153 h 646207"/>
              <a:gd name="connsiteX0" fmla="*/ 315825 w 2594177"/>
              <a:gd name="connsiteY0" fmla="*/ 317153 h 646207"/>
              <a:gd name="connsiteX1" fmla="*/ 4061 w 2594177"/>
              <a:gd name="connsiteY1" fmla="*/ 1863 h 646207"/>
              <a:gd name="connsiteX2" fmla="*/ 2299415 w 2594177"/>
              <a:gd name="connsiteY2" fmla="*/ 0 h 646207"/>
              <a:gd name="connsiteX3" fmla="*/ 2594177 w 2594177"/>
              <a:gd name="connsiteY3" fmla="*/ 322412 h 646207"/>
              <a:gd name="connsiteX4" fmla="*/ 2314949 w 2594177"/>
              <a:gd name="connsiteY4" fmla="*/ 646207 h 646207"/>
              <a:gd name="connsiteX5" fmla="*/ 0 w 2594177"/>
              <a:gd name="connsiteY5" fmla="*/ 638997 h 646207"/>
              <a:gd name="connsiteX6" fmla="*/ 315825 w 2594177"/>
              <a:gd name="connsiteY6" fmla="*/ 317153 h 646207"/>
              <a:gd name="connsiteX0" fmla="*/ 297260 w 2594177"/>
              <a:gd name="connsiteY0" fmla="*/ 317153 h 646207"/>
              <a:gd name="connsiteX1" fmla="*/ 4061 w 2594177"/>
              <a:gd name="connsiteY1" fmla="*/ 1863 h 646207"/>
              <a:gd name="connsiteX2" fmla="*/ 2299415 w 2594177"/>
              <a:gd name="connsiteY2" fmla="*/ 0 h 646207"/>
              <a:gd name="connsiteX3" fmla="*/ 2594177 w 2594177"/>
              <a:gd name="connsiteY3" fmla="*/ 322412 h 646207"/>
              <a:gd name="connsiteX4" fmla="*/ 2314949 w 2594177"/>
              <a:gd name="connsiteY4" fmla="*/ 646207 h 646207"/>
              <a:gd name="connsiteX5" fmla="*/ 0 w 2594177"/>
              <a:gd name="connsiteY5" fmla="*/ 638997 h 646207"/>
              <a:gd name="connsiteX6" fmla="*/ 297260 w 2594177"/>
              <a:gd name="connsiteY6" fmla="*/ 317153 h 64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4177" h="646207">
                <a:moveTo>
                  <a:pt x="297260" y="317153"/>
                </a:moveTo>
                <a:lnTo>
                  <a:pt x="4061" y="1863"/>
                </a:lnTo>
                <a:lnTo>
                  <a:pt x="2299415" y="0"/>
                </a:lnTo>
                <a:lnTo>
                  <a:pt x="2594177" y="322412"/>
                </a:lnTo>
                <a:lnTo>
                  <a:pt x="2314949" y="646207"/>
                </a:lnTo>
                <a:lnTo>
                  <a:pt x="0" y="638997"/>
                </a:lnTo>
                <a:lnTo>
                  <a:pt x="297260" y="317153"/>
                </a:lnTo>
                <a:close/>
              </a:path>
            </a:pathLst>
          </a:cu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B7A52B7-34AA-9EC2-F7E2-AC3DBC4737B1}"/>
              </a:ext>
              <a:ext uri="{C183D7F6-B498-43B3-948B-1728B52AA6E4}">
                <adec:decorative xmlns:adec="http://schemas.microsoft.com/office/drawing/2017/decorative" val="1"/>
              </a:ext>
            </a:extLst>
          </p:cNvPr>
          <p:cNvSpPr txBox="1"/>
          <p:nvPr/>
        </p:nvSpPr>
        <p:spPr>
          <a:xfrm>
            <a:off x="5488032" y="5089285"/>
            <a:ext cx="1551773" cy="584775"/>
          </a:xfrm>
          <a:prstGeom prst="rect">
            <a:avLst/>
          </a:prstGeom>
          <a:noFill/>
        </p:spPr>
        <p:txBody>
          <a:bodyPr wrap="square" rtlCol="0">
            <a:spAutoFit/>
          </a:bodyPr>
          <a:lstStyle/>
          <a:p>
            <a:pPr algn="ctr"/>
            <a:r>
              <a:rPr lang="en-US" sz="1600" dirty="0">
                <a:solidFill>
                  <a:schemeClr val="bg1"/>
                </a:solidFill>
                <a:latin typeface="Calibri" panose="020F0502020204030204" pitchFamily="34" charset="0"/>
                <a:cs typeface="Calibri" panose="020F0502020204030204" pitchFamily="34" charset="0"/>
              </a:rPr>
              <a:t>Taxed</a:t>
            </a:r>
          </a:p>
          <a:p>
            <a:pPr algn="ctr"/>
            <a:r>
              <a:rPr lang="en-US" sz="1600" dirty="0">
                <a:solidFill>
                  <a:schemeClr val="bg1"/>
                </a:solidFill>
                <a:latin typeface="Calibri" panose="020F0502020204030204" pitchFamily="34" charset="0"/>
                <a:cs typeface="Calibri" panose="020F0502020204030204" pitchFamily="34" charset="0"/>
              </a:rPr>
              <a:t>Non Healthcare</a:t>
            </a:r>
            <a:r>
              <a:rPr lang="en-US" sz="1600" baseline="30000" dirty="0">
                <a:solidFill>
                  <a:schemeClr val="bg1"/>
                </a:solidFill>
                <a:latin typeface="Calibri" panose="020F0502020204030204" pitchFamily="34" charset="0"/>
                <a:cs typeface="Calibri" panose="020F0502020204030204" pitchFamily="34" charset="0"/>
              </a:rPr>
              <a:t>1</a:t>
            </a:r>
            <a:endParaRPr lang="en-US" sz="1600" dirty="0">
              <a:solidFill>
                <a:schemeClr val="bg1"/>
              </a:solidFill>
              <a:latin typeface="Calibri" panose="020F0502020204030204" pitchFamily="34" charset="0"/>
              <a:cs typeface="Calibri" panose="020F0502020204030204" pitchFamily="34" charset="0"/>
            </a:endParaRPr>
          </a:p>
        </p:txBody>
      </p:sp>
      <p:sp>
        <p:nvSpPr>
          <p:cNvPr id="36" name="Arrow: Chevron 35">
            <a:extLst>
              <a:ext uri="{FF2B5EF4-FFF2-40B4-BE49-F238E27FC236}">
                <a16:creationId xmlns:a16="http://schemas.microsoft.com/office/drawing/2014/main" id="{23F226FA-6454-C9B1-AD31-4C372E566099}"/>
              </a:ext>
              <a:ext uri="{C183D7F6-B498-43B3-948B-1728B52AA6E4}">
                <adec:decorative xmlns:adec="http://schemas.microsoft.com/office/drawing/2017/decorative" val="1"/>
              </a:ext>
            </a:extLst>
          </p:cNvPr>
          <p:cNvSpPr/>
          <p:nvPr/>
        </p:nvSpPr>
        <p:spPr>
          <a:xfrm>
            <a:off x="2892893" y="3213335"/>
            <a:ext cx="2162684" cy="1089817"/>
          </a:xfrm>
          <a:prstGeom prst="chevron">
            <a:avLst>
              <a:gd name="adj" fmla="val 46896"/>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latin typeface="Calibri" panose="020F0502020204030204" pitchFamily="34" charset="0"/>
              <a:cs typeface="Calibri" panose="020F0502020204030204" pitchFamily="34" charset="0"/>
            </a:endParaRPr>
          </a:p>
        </p:txBody>
      </p:sp>
      <p:sp>
        <p:nvSpPr>
          <p:cNvPr id="37" name="Arrow: Chevron 36">
            <a:extLst>
              <a:ext uri="{FF2B5EF4-FFF2-40B4-BE49-F238E27FC236}">
                <a16:creationId xmlns:a16="http://schemas.microsoft.com/office/drawing/2014/main" id="{67B9EB0E-9D4D-3343-D7C8-C988BDD0AFDD}"/>
              </a:ext>
              <a:ext uri="{C183D7F6-B498-43B3-948B-1728B52AA6E4}">
                <adec:decorative xmlns:adec="http://schemas.microsoft.com/office/drawing/2017/decorative" val="1"/>
              </a:ext>
            </a:extLst>
          </p:cNvPr>
          <p:cNvSpPr/>
          <p:nvPr/>
        </p:nvSpPr>
        <p:spPr>
          <a:xfrm>
            <a:off x="2893965" y="1974602"/>
            <a:ext cx="2152820" cy="1089817"/>
          </a:xfrm>
          <a:prstGeom prst="chevron">
            <a:avLst>
              <a:gd name="adj" fmla="val 46896"/>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row: Chevron 37">
            <a:extLst>
              <a:ext uri="{FF2B5EF4-FFF2-40B4-BE49-F238E27FC236}">
                <a16:creationId xmlns:a16="http://schemas.microsoft.com/office/drawing/2014/main" id="{3D9B23DF-CF0B-42A1-73E2-191EEAAE9DEA}"/>
              </a:ext>
              <a:ext uri="{C183D7F6-B498-43B3-948B-1728B52AA6E4}">
                <adec:decorative xmlns:adec="http://schemas.microsoft.com/office/drawing/2017/decorative" val="1"/>
              </a:ext>
            </a:extLst>
          </p:cNvPr>
          <p:cNvSpPr/>
          <p:nvPr/>
        </p:nvSpPr>
        <p:spPr>
          <a:xfrm>
            <a:off x="2900098" y="4468965"/>
            <a:ext cx="2145832" cy="1089817"/>
          </a:xfrm>
          <a:prstGeom prst="chevron">
            <a:avLst>
              <a:gd name="adj" fmla="val 46896"/>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a:extLst>
              <a:ext uri="{FF2B5EF4-FFF2-40B4-BE49-F238E27FC236}">
                <a16:creationId xmlns:a16="http://schemas.microsoft.com/office/drawing/2014/main" id="{912F5A14-62D4-D43A-1700-0A1E4DBF8AC9}"/>
              </a:ext>
              <a:ext uri="{C183D7F6-B498-43B3-948B-1728B52AA6E4}">
                <adec:decorative xmlns:adec="http://schemas.microsoft.com/office/drawing/2017/decorative" val="1"/>
              </a:ext>
            </a:extLst>
          </p:cNvPr>
          <p:cNvSpPr txBox="1"/>
          <p:nvPr/>
        </p:nvSpPr>
        <p:spPr>
          <a:xfrm>
            <a:off x="3264877" y="3438851"/>
            <a:ext cx="1551773" cy="707886"/>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cs typeface="Calibri" panose="020F0502020204030204" pitchFamily="34" charset="0"/>
              </a:rPr>
              <a:t>Roth 401(k)</a:t>
            </a:r>
          </a:p>
          <a:p>
            <a:pPr algn="ctr"/>
            <a:r>
              <a:rPr lang="en-US" sz="2000" dirty="0">
                <a:solidFill>
                  <a:schemeClr val="bg1"/>
                </a:solidFill>
                <a:latin typeface="Calibri" panose="020F0502020204030204" pitchFamily="34" charset="0"/>
                <a:cs typeface="Calibri" panose="020F0502020204030204" pitchFamily="34" charset="0"/>
              </a:rPr>
              <a:t>Roth IRA</a:t>
            </a:r>
          </a:p>
        </p:txBody>
      </p:sp>
      <p:sp>
        <p:nvSpPr>
          <p:cNvPr id="40" name="TextBox 39">
            <a:extLst>
              <a:ext uri="{FF2B5EF4-FFF2-40B4-BE49-F238E27FC236}">
                <a16:creationId xmlns:a16="http://schemas.microsoft.com/office/drawing/2014/main" id="{C1EF1430-0650-364D-06B1-3483E38A4E3A}"/>
              </a:ext>
              <a:ext uri="{C183D7F6-B498-43B3-948B-1728B52AA6E4}">
                <adec:decorative xmlns:adec="http://schemas.microsoft.com/office/drawing/2017/decorative" val="1"/>
              </a:ext>
            </a:extLst>
          </p:cNvPr>
          <p:cNvSpPr txBox="1"/>
          <p:nvPr/>
        </p:nvSpPr>
        <p:spPr>
          <a:xfrm>
            <a:off x="3197128" y="2160595"/>
            <a:ext cx="1551773" cy="707886"/>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cs typeface="Calibri" panose="020F0502020204030204" pitchFamily="34" charset="0"/>
              </a:rPr>
              <a:t>401(k)</a:t>
            </a:r>
          </a:p>
          <a:p>
            <a:pPr algn="ctr"/>
            <a:r>
              <a:rPr lang="en-US" sz="2000" dirty="0">
                <a:solidFill>
                  <a:schemeClr val="bg1"/>
                </a:solidFill>
                <a:latin typeface="Calibri" panose="020F0502020204030204" pitchFamily="34" charset="0"/>
                <a:cs typeface="Calibri" panose="020F0502020204030204" pitchFamily="34" charset="0"/>
              </a:rPr>
              <a:t>IRA</a:t>
            </a:r>
          </a:p>
        </p:txBody>
      </p:sp>
      <p:sp>
        <p:nvSpPr>
          <p:cNvPr id="41" name="TextBox 40">
            <a:extLst>
              <a:ext uri="{FF2B5EF4-FFF2-40B4-BE49-F238E27FC236}">
                <a16:creationId xmlns:a16="http://schemas.microsoft.com/office/drawing/2014/main" id="{0A2628BA-DA16-2EB6-3989-6821FE4B11BB}"/>
              </a:ext>
              <a:ext uri="{C183D7F6-B498-43B3-948B-1728B52AA6E4}">
                <adec:decorative xmlns:adec="http://schemas.microsoft.com/office/drawing/2017/decorative" val="1"/>
              </a:ext>
            </a:extLst>
          </p:cNvPr>
          <p:cNvSpPr txBox="1"/>
          <p:nvPr/>
        </p:nvSpPr>
        <p:spPr>
          <a:xfrm>
            <a:off x="3189922" y="4813819"/>
            <a:ext cx="1551773" cy="400110"/>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cs typeface="Calibri" panose="020F0502020204030204" pitchFamily="34" charset="0"/>
              </a:rPr>
              <a:t>HSA</a:t>
            </a:r>
          </a:p>
        </p:txBody>
      </p:sp>
      <p:sp>
        <p:nvSpPr>
          <p:cNvPr id="42" name="Content Placeholder 4">
            <a:extLst>
              <a:ext uri="{FF2B5EF4-FFF2-40B4-BE49-F238E27FC236}">
                <a16:creationId xmlns:a16="http://schemas.microsoft.com/office/drawing/2014/main" id="{E9FED6BD-4883-6F88-E50D-E4B95FEC2B04}"/>
              </a:ext>
              <a:ext uri="{C183D7F6-B498-43B3-948B-1728B52AA6E4}">
                <adec:decorative xmlns:adec="http://schemas.microsoft.com/office/drawing/2017/decorative" val="1"/>
              </a:ext>
            </a:extLst>
          </p:cNvPr>
          <p:cNvSpPr txBox="1">
            <a:spLocks/>
          </p:cNvSpPr>
          <p:nvPr/>
        </p:nvSpPr>
        <p:spPr>
          <a:xfrm>
            <a:off x="937093" y="1392315"/>
            <a:ext cx="1923757" cy="471656"/>
          </a:xfrm>
          <a:prstGeom prst="rect">
            <a:avLst/>
          </a:prstGeom>
        </p:spPr>
        <p:txBody>
          <a:bodyPr wrap="square" lIns="0" tIns="0" rIns="0" bIns="0"/>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2pPr>
            <a:lvl3pPr marL="182880" indent="-18288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4114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640080" indent="-228600" algn="l" defTabSz="914400" rtl="0" eaLnBrk="1" latinLnBrk="0" hangingPunct="1">
              <a:lnSpc>
                <a:spcPct val="100000"/>
              </a:lnSpc>
              <a:spcBef>
                <a:spcPts val="0"/>
              </a:spcBef>
              <a:spcAft>
                <a:spcPts val="300"/>
              </a:spcAft>
              <a:buClr>
                <a:srgbClr val="00A0DC"/>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dirty="0"/>
              <a:t>Money In</a:t>
            </a:r>
          </a:p>
        </p:txBody>
      </p:sp>
      <p:sp>
        <p:nvSpPr>
          <p:cNvPr id="43" name="Arrow: Chevron 42">
            <a:extLst>
              <a:ext uri="{FF2B5EF4-FFF2-40B4-BE49-F238E27FC236}">
                <a16:creationId xmlns:a16="http://schemas.microsoft.com/office/drawing/2014/main" id="{B510B88E-5548-58DB-565E-614B6C465D8D}"/>
              </a:ext>
              <a:ext uri="{C183D7F6-B498-43B3-948B-1728B52AA6E4}">
                <adec:decorative xmlns:adec="http://schemas.microsoft.com/office/drawing/2017/decorative" val="1"/>
              </a:ext>
            </a:extLst>
          </p:cNvPr>
          <p:cNvSpPr/>
          <p:nvPr/>
        </p:nvSpPr>
        <p:spPr>
          <a:xfrm>
            <a:off x="591905" y="2084138"/>
            <a:ext cx="2598017" cy="870626"/>
          </a:xfrm>
          <a:prstGeom prst="chevron">
            <a:avLst/>
          </a:prstGeom>
          <a:solidFill>
            <a:srgbClr val="00BFB3"/>
          </a:solidFill>
          <a:ln w="12700">
            <a:solidFill>
              <a:srgbClr val="00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Arrow: Chevron 44">
            <a:extLst>
              <a:ext uri="{FF2B5EF4-FFF2-40B4-BE49-F238E27FC236}">
                <a16:creationId xmlns:a16="http://schemas.microsoft.com/office/drawing/2014/main" id="{D4C677DF-D37A-E927-08EB-0A0B92743C23}"/>
              </a:ext>
              <a:ext uri="{C183D7F6-B498-43B3-948B-1728B52AA6E4}">
                <adec:decorative xmlns:adec="http://schemas.microsoft.com/office/drawing/2017/decorative" val="1"/>
              </a:ext>
            </a:extLst>
          </p:cNvPr>
          <p:cNvSpPr/>
          <p:nvPr/>
        </p:nvSpPr>
        <p:spPr>
          <a:xfrm>
            <a:off x="599111" y="4570375"/>
            <a:ext cx="2598017" cy="870626"/>
          </a:xfrm>
          <a:prstGeom prst="chevron">
            <a:avLst/>
          </a:prstGeom>
          <a:solidFill>
            <a:srgbClr val="00BFB3"/>
          </a:solidFill>
          <a:ln w="12700">
            <a:solidFill>
              <a:srgbClr val="00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60F938FD-C612-7955-D09F-15DEC4D84CCD}"/>
              </a:ext>
              <a:ext uri="{C183D7F6-B498-43B3-948B-1728B52AA6E4}">
                <adec:decorative xmlns:adec="http://schemas.microsoft.com/office/drawing/2017/decorative" val="1"/>
              </a:ext>
            </a:extLst>
          </p:cNvPr>
          <p:cNvSpPr txBox="1"/>
          <p:nvPr/>
        </p:nvSpPr>
        <p:spPr>
          <a:xfrm>
            <a:off x="1132049" y="2193803"/>
            <a:ext cx="1551773" cy="584775"/>
          </a:xfrm>
          <a:prstGeom prst="rect">
            <a:avLst/>
          </a:prstGeom>
          <a:noFill/>
        </p:spPr>
        <p:txBody>
          <a:bodyPr wrap="square" rtlCol="0">
            <a:spAutoFit/>
          </a:bodyPr>
          <a:lstStyle/>
          <a:p>
            <a:pPr algn="ctr"/>
            <a:r>
              <a:rPr lang="en-US" sz="1600" dirty="0">
                <a:solidFill>
                  <a:schemeClr val="bg1"/>
                </a:solidFill>
                <a:latin typeface="Calibri" panose="020F0502020204030204" pitchFamily="34" charset="0"/>
                <a:cs typeface="Calibri" panose="020F0502020204030204" pitchFamily="34" charset="0"/>
              </a:rPr>
              <a:t>Pre Tax</a:t>
            </a:r>
          </a:p>
          <a:p>
            <a:pPr algn="ctr"/>
            <a:r>
              <a:rPr lang="en-US" sz="1600" dirty="0">
                <a:solidFill>
                  <a:schemeClr val="bg1"/>
                </a:solidFill>
                <a:latin typeface="Calibri" panose="020F0502020204030204" pitchFamily="34" charset="0"/>
                <a:cs typeface="Calibri" panose="020F0502020204030204" pitchFamily="34" charset="0"/>
              </a:rPr>
              <a:t>Contributions</a:t>
            </a:r>
          </a:p>
        </p:txBody>
      </p:sp>
      <p:sp>
        <p:nvSpPr>
          <p:cNvPr id="47" name="TextBox 46">
            <a:extLst>
              <a:ext uri="{FF2B5EF4-FFF2-40B4-BE49-F238E27FC236}">
                <a16:creationId xmlns:a16="http://schemas.microsoft.com/office/drawing/2014/main" id="{EEA9B54C-259D-1CF1-6546-6D63D6A42CB6}"/>
              </a:ext>
              <a:ext uri="{C183D7F6-B498-43B3-948B-1728B52AA6E4}">
                <adec:decorative xmlns:adec="http://schemas.microsoft.com/office/drawing/2017/decorative" val="1"/>
              </a:ext>
            </a:extLst>
          </p:cNvPr>
          <p:cNvSpPr txBox="1"/>
          <p:nvPr/>
        </p:nvSpPr>
        <p:spPr>
          <a:xfrm>
            <a:off x="1128620" y="4813819"/>
            <a:ext cx="1551773" cy="338554"/>
          </a:xfrm>
          <a:prstGeom prst="rect">
            <a:avLst/>
          </a:prstGeom>
          <a:noFill/>
        </p:spPr>
        <p:txBody>
          <a:bodyPr wrap="square" rtlCol="0">
            <a:spAutoFit/>
          </a:bodyPr>
          <a:lstStyle/>
          <a:p>
            <a:pPr algn="ctr"/>
            <a:r>
              <a:rPr lang="en-US" sz="1600" dirty="0">
                <a:solidFill>
                  <a:schemeClr val="bg1"/>
                </a:solidFill>
                <a:latin typeface="Calibri" panose="020F0502020204030204" pitchFamily="34" charset="0"/>
                <a:cs typeface="Calibri" panose="020F0502020204030204" pitchFamily="34" charset="0"/>
              </a:rPr>
              <a:t>Tax Free</a:t>
            </a:r>
          </a:p>
        </p:txBody>
      </p:sp>
      <p:sp>
        <p:nvSpPr>
          <p:cNvPr id="48" name="Arrow: Chevron 47">
            <a:extLst>
              <a:ext uri="{FF2B5EF4-FFF2-40B4-BE49-F238E27FC236}">
                <a16:creationId xmlns:a16="http://schemas.microsoft.com/office/drawing/2014/main" id="{920067AD-86E9-4D61-DE0E-B1F93DB411D0}"/>
              </a:ext>
              <a:ext uri="{C183D7F6-B498-43B3-948B-1728B52AA6E4}">
                <adec:decorative xmlns:adec="http://schemas.microsoft.com/office/drawing/2017/decorative" val="1"/>
              </a:ext>
            </a:extLst>
          </p:cNvPr>
          <p:cNvSpPr/>
          <p:nvPr/>
        </p:nvSpPr>
        <p:spPr>
          <a:xfrm>
            <a:off x="4973445" y="3331988"/>
            <a:ext cx="2495790" cy="872358"/>
          </a:xfrm>
          <a:prstGeom prst="chevron">
            <a:avLst/>
          </a:prstGeom>
          <a:solidFill>
            <a:srgbClr val="00BFB3"/>
          </a:solidFill>
          <a:ln w="12700">
            <a:solidFill>
              <a:srgbClr val="00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rrow: Chevron 48">
            <a:extLst>
              <a:ext uri="{FF2B5EF4-FFF2-40B4-BE49-F238E27FC236}">
                <a16:creationId xmlns:a16="http://schemas.microsoft.com/office/drawing/2014/main" id="{3E9C807A-EEBF-060B-BFAA-7EE6618943BF}"/>
              </a:ext>
              <a:ext uri="{C183D7F6-B498-43B3-948B-1728B52AA6E4}">
                <adec:decorative xmlns:adec="http://schemas.microsoft.com/office/drawing/2017/decorative" val="1"/>
              </a:ext>
            </a:extLst>
          </p:cNvPr>
          <p:cNvSpPr/>
          <p:nvPr/>
        </p:nvSpPr>
        <p:spPr>
          <a:xfrm>
            <a:off x="5012148" y="4382954"/>
            <a:ext cx="2495790" cy="561582"/>
          </a:xfrm>
          <a:prstGeom prst="chevron">
            <a:avLst/>
          </a:prstGeom>
          <a:solidFill>
            <a:srgbClr val="00BFB3"/>
          </a:solidFill>
          <a:ln w="12700">
            <a:solidFill>
              <a:srgbClr val="00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2F775BA7-5B96-205F-4625-C94256D056A0}"/>
              </a:ext>
              <a:ext uri="{C183D7F6-B498-43B3-948B-1728B52AA6E4}">
                <adec:decorative xmlns:adec="http://schemas.microsoft.com/office/drawing/2017/decorative" val="1"/>
              </a:ext>
            </a:extLst>
          </p:cNvPr>
          <p:cNvSpPr txBox="1"/>
          <p:nvPr/>
        </p:nvSpPr>
        <p:spPr>
          <a:xfrm>
            <a:off x="5423019" y="3588966"/>
            <a:ext cx="1551773" cy="338554"/>
          </a:xfrm>
          <a:prstGeom prst="rect">
            <a:avLst/>
          </a:prstGeom>
          <a:noFill/>
        </p:spPr>
        <p:txBody>
          <a:bodyPr wrap="square" rtlCol="0">
            <a:spAutoFit/>
          </a:bodyPr>
          <a:lstStyle/>
          <a:p>
            <a:pPr algn="ctr"/>
            <a:r>
              <a:rPr lang="en-US" sz="1600" dirty="0">
                <a:solidFill>
                  <a:schemeClr val="bg1"/>
                </a:solidFill>
                <a:latin typeface="Calibri" panose="020F0502020204030204" pitchFamily="34" charset="0"/>
                <a:cs typeface="Calibri" panose="020F0502020204030204" pitchFamily="34" charset="0"/>
              </a:rPr>
              <a:t>Tax Free</a:t>
            </a:r>
          </a:p>
        </p:txBody>
      </p:sp>
      <p:sp>
        <p:nvSpPr>
          <p:cNvPr id="51" name="TextBox 50">
            <a:extLst>
              <a:ext uri="{FF2B5EF4-FFF2-40B4-BE49-F238E27FC236}">
                <a16:creationId xmlns:a16="http://schemas.microsoft.com/office/drawing/2014/main" id="{81C73475-B86D-3BBB-C327-3F77FFCEEE42}"/>
              </a:ext>
              <a:ext uri="{C183D7F6-B498-43B3-948B-1728B52AA6E4}">
                <adec:decorative xmlns:adec="http://schemas.microsoft.com/office/drawing/2017/decorative" val="1"/>
              </a:ext>
            </a:extLst>
          </p:cNvPr>
          <p:cNvSpPr txBox="1"/>
          <p:nvPr/>
        </p:nvSpPr>
        <p:spPr>
          <a:xfrm>
            <a:off x="5423019" y="4496778"/>
            <a:ext cx="1551773" cy="276999"/>
          </a:xfrm>
          <a:prstGeom prst="rect">
            <a:avLst/>
          </a:prstGeom>
          <a:noFill/>
        </p:spPr>
        <p:txBody>
          <a:bodyPr wrap="square" rtlCol="0">
            <a:spAutoFit/>
          </a:bodyPr>
          <a:lstStyle/>
          <a:p>
            <a:pPr algn="ctr"/>
            <a:r>
              <a:rPr lang="en-US" sz="1200" dirty="0">
                <a:solidFill>
                  <a:schemeClr val="bg1"/>
                </a:solidFill>
                <a:latin typeface="Calibri" panose="020F0502020204030204" pitchFamily="34" charset="0"/>
                <a:cs typeface="Calibri" panose="020F0502020204030204" pitchFamily="34" charset="0"/>
              </a:rPr>
              <a:t>Tax Free Healthcare</a:t>
            </a:r>
            <a:r>
              <a:rPr lang="en-US" sz="1200" baseline="30000" dirty="0">
                <a:solidFill>
                  <a:schemeClr val="bg1"/>
                </a:solidFill>
                <a:latin typeface="Calibri" panose="020F0502020204030204" pitchFamily="34" charset="0"/>
                <a:cs typeface="Calibri" panose="020F0502020204030204" pitchFamily="34" charset="0"/>
              </a:rPr>
              <a:t>1</a:t>
            </a:r>
          </a:p>
        </p:txBody>
      </p:sp>
      <p:sp>
        <p:nvSpPr>
          <p:cNvPr id="52" name="Arrow: Chevron 51">
            <a:extLst>
              <a:ext uri="{FF2B5EF4-FFF2-40B4-BE49-F238E27FC236}">
                <a16:creationId xmlns:a16="http://schemas.microsoft.com/office/drawing/2014/main" id="{790A17DB-3EE0-3B95-56B8-81393361FEE6}"/>
              </a:ext>
              <a:ext uri="{C183D7F6-B498-43B3-948B-1728B52AA6E4}">
                <adec:decorative xmlns:adec="http://schemas.microsoft.com/office/drawing/2017/decorative" val="1"/>
              </a:ext>
            </a:extLst>
          </p:cNvPr>
          <p:cNvSpPr/>
          <p:nvPr/>
        </p:nvSpPr>
        <p:spPr>
          <a:xfrm>
            <a:off x="7262813" y="3473856"/>
            <a:ext cx="1209675" cy="626657"/>
          </a:xfrm>
          <a:prstGeom prst="chevron">
            <a:avLst/>
          </a:prstGeom>
          <a:solidFill>
            <a:srgbClr val="00BFB3"/>
          </a:solidFill>
          <a:ln w="12700">
            <a:solidFill>
              <a:srgbClr val="00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Arrow: Chevron 52">
            <a:extLst>
              <a:ext uri="{FF2B5EF4-FFF2-40B4-BE49-F238E27FC236}">
                <a16:creationId xmlns:a16="http://schemas.microsoft.com/office/drawing/2014/main" id="{A7933378-49F0-A33E-BBFD-6C2FDC20EFA1}"/>
              </a:ext>
              <a:ext uri="{C183D7F6-B498-43B3-948B-1728B52AA6E4}">
                <adec:decorative xmlns:adec="http://schemas.microsoft.com/office/drawing/2017/decorative" val="1"/>
              </a:ext>
            </a:extLst>
          </p:cNvPr>
          <p:cNvSpPr/>
          <p:nvPr/>
        </p:nvSpPr>
        <p:spPr>
          <a:xfrm>
            <a:off x="7499839" y="4775956"/>
            <a:ext cx="1263162" cy="626657"/>
          </a:xfrm>
          <a:prstGeom prst="chevron">
            <a:avLst/>
          </a:prstGeom>
          <a:solidFill>
            <a:srgbClr val="00BFB3"/>
          </a:solidFill>
          <a:ln w="12700">
            <a:solidFill>
              <a:srgbClr val="00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23E65CFC-D64A-C602-8888-DBD681C3FD62}"/>
              </a:ext>
              <a:ext uri="{C183D7F6-B498-43B3-948B-1728B52AA6E4}">
                <adec:decorative xmlns:adec="http://schemas.microsoft.com/office/drawing/2017/decorative" val="1"/>
              </a:ext>
            </a:extLst>
          </p:cNvPr>
          <p:cNvSpPr txBox="1"/>
          <p:nvPr/>
        </p:nvSpPr>
        <p:spPr>
          <a:xfrm>
            <a:off x="7440779" y="3588966"/>
            <a:ext cx="862804" cy="461665"/>
          </a:xfrm>
          <a:prstGeom prst="rect">
            <a:avLst/>
          </a:prstGeom>
          <a:noFill/>
        </p:spPr>
        <p:txBody>
          <a:bodyPr wrap="square" rtlCol="0">
            <a:spAutoFit/>
          </a:bodyPr>
          <a:lstStyle/>
          <a:p>
            <a:pPr algn="ctr"/>
            <a:r>
              <a:rPr lang="en-US" sz="1200" dirty="0">
                <a:solidFill>
                  <a:schemeClr val="bg1"/>
                </a:solidFill>
                <a:latin typeface="Calibri" panose="020F0502020204030204" pitchFamily="34" charset="0"/>
                <a:cs typeface="Calibri" panose="020F0502020204030204" pitchFamily="34" charset="0"/>
              </a:rPr>
              <a:t>NO</a:t>
            </a:r>
          </a:p>
          <a:p>
            <a:pPr algn="ctr"/>
            <a:r>
              <a:rPr lang="en-US" sz="1200" dirty="0">
                <a:solidFill>
                  <a:schemeClr val="bg1"/>
                </a:solidFill>
                <a:latin typeface="Calibri" panose="020F0502020204030204" pitchFamily="34" charset="0"/>
                <a:cs typeface="Calibri" panose="020F0502020204030204" pitchFamily="34" charset="0"/>
              </a:rPr>
              <a:t>RMD</a:t>
            </a:r>
          </a:p>
        </p:txBody>
      </p:sp>
      <p:sp>
        <p:nvSpPr>
          <p:cNvPr id="55" name="TextBox 54">
            <a:extLst>
              <a:ext uri="{FF2B5EF4-FFF2-40B4-BE49-F238E27FC236}">
                <a16:creationId xmlns:a16="http://schemas.microsoft.com/office/drawing/2014/main" id="{57595A7B-2919-E1CE-5997-B1D8EB1F5FFC}"/>
              </a:ext>
              <a:ext uri="{C183D7F6-B498-43B3-948B-1728B52AA6E4}">
                <adec:decorative xmlns:adec="http://schemas.microsoft.com/office/drawing/2017/decorative" val="1"/>
              </a:ext>
            </a:extLst>
          </p:cNvPr>
          <p:cNvSpPr txBox="1"/>
          <p:nvPr/>
        </p:nvSpPr>
        <p:spPr>
          <a:xfrm>
            <a:off x="7699417" y="4858451"/>
            <a:ext cx="862804" cy="461665"/>
          </a:xfrm>
          <a:prstGeom prst="rect">
            <a:avLst/>
          </a:prstGeom>
          <a:noFill/>
        </p:spPr>
        <p:txBody>
          <a:bodyPr wrap="square" rtlCol="0">
            <a:spAutoFit/>
          </a:bodyPr>
          <a:lstStyle/>
          <a:p>
            <a:pPr algn="ctr"/>
            <a:r>
              <a:rPr lang="en-US" sz="1200" dirty="0">
                <a:solidFill>
                  <a:schemeClr val="bg1"/>
                </a:solidFill>
                <a:latin typeface="Calibri" panose="020F0502020204030204" pitchFamily="34" charset="0"/>
                <a:cs typeface="Calibri" panose="020F0502020204030204" pitchFamily="34" charset="0"/>
              </a:rPr>
              <a:t>NO</a:t>
            </a:r>
          </a:p>
          <a:p>
            <a:pPr algn="ctr"/>
            <a:r>
              <a:rPr lang="en-US" sz="1200" dirty="0">
                <a:solidFill>
                  <a:schemeClr val="bg1"/>
                </a:solidFill>
                <a:latin typeface="Calibri" panose="020F0502020204030204" pitchFamily="34" charset="0"/>
                <a:cs typeface="Calibri" panose="020F0502020204030204" pitchFamily="34" charset="0"/>
              </a:rPr>
              <a:t>RMD</a:t>
            </a:r>
          </a:p>
        </p:txBody>
      </p:sp>
    </p:spTree>
    <p:extLst>
      <p:ext uri="{BB962C8B-B14F-4D97-AF65-F5344CB8AC3E}">
        <p14:creationId xmlns:p14="http://schemas.microsoft.com/office/powerpoint/2010/main" val="1503384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BC15DC1-F90B-B6B1-2524-7411317D4CAD}"/>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HSA strategy: retroactive use of receipts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pSp>
        <p:nvGrpSpPr>
          <p:cNvPr id="22" name="Group 21" descr="Flowchart showing HSA-eligible expense options. Starts with &quot;HSA-Eligible Expense $,&quot; branching to three paths: &quot;Pay via funds in HSA,&quot; &quot;Pay out-of-pocket &amp; hold receipt,&quot; and &quot;Continue to grow HSA assets TAX FREE.&quot; The &quot;Continue to grow HSA assets TAX FREE&quot; path leads to &quot;Withdraw tax free for any purpose.&quot; Each branch represents a decision point for the investor.">
            <a:extLst>
              <a:ext uri="{FF2B5EF4-FFF2-40B4-BE49-F238E27FC236}">
                <a16:creationId xmlns:a16="http://schemas.microsoft.com/office/drawing/2014/main" id="{51970F22-E09A-89B4-058B-BB6CFBF3D7D9}"/>
              </a:ext>
            </a:extLst>
          </p:cNvPr>
          <p:cNvGrpSpPr/>
          <p:nvPr/>
        </p:nvGrpSpPr>
        <p:grpSpPr>
          <a:xfrm>
            <a:off x="204997" y="1724062"/>
            <a:ext cx="8861639" cy="4247589"/>
            <a:chOff x="204997" y="1724062"/>
            <a:chExt cx="8861639" cy="4247589"/>
          </a:xfrm>
        </p:grpSpPr>
        <p:cxnSp>
          <p:nvCxnSpPr>
            <p:cNvPr id="5" name="Straight Connector 4">
              <a:extLst>
                <a:ext uri="{FF2B5EF4-FFF2-40B4-BE49-F238E27FC236}">
                  <a16:creationId xmlns:a16="http://schemas.microsoft.com/office/drawing/2014/main" id="{C236C504-3C37-BAD4-1054-39D6A7D60112}"/>
                </a:ext>
                <a:ext uri="{C183D7F6-B498-43B3-948B-1728B52AA6E4}">
                  <adec:decorative xmlns:adec="http://schemas.microsoft.com/office/drawing/2017/decorative" val="1"/>
                </a:ext>
              </a:extLst>
            </p:cNvPr>
            <p:cNvCxnSpPr>
              <a:cxnSpLocks/>
            </p:cNvCxnSpPr>
            <p:nvPr/>
          </p:nvCxnSpPr>
          <p:spPr>
            <a:xfrm>
              <a:off x="7025296" y="4965129"/>
              <a:ext cx="643122" cy="14251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 name="Group 72">
              <a:extLst>
                <a:ext uri="{FF2B5EF4-FFF2-40B4-BE49-F238E27FC236}">
                  <a16:creationId xmlns:a16="http://schemas.microsoft.com/office/drawing/2014/main" id="{8D414023-2BF4-5E90-3084-78A5EB3FEE02}"/>
                </a:ext>
                <a:ext uri="{C183D7F6-B498-43B3-948B-1728B52AA6E4}">
                  <adec:decorative xmlns:adec="http://schemas.microsoft.com/office/drawing/2017/decorative" val="1"/>
                </a:ext>
              </a:extLst>
            </p:cNvPr>
            <p:cNvGrpSpPr/>
            <p:nvPr/>
          </p:nvGrpSpPr>
          <p:grpSpPr>
            <a:xfrm>
              <a:off x="2462241" y="2792521"/>
              <a:ext cx="3031239" cy="2000109"/>
              <a:chOff x="1752597" y="2326216"/>
              <a:chExt cx="2273429" cy="1500082"/>
            </a:xfrm>
          </p:grpSpPr>
          <p:cxnSp>
            <p:nvCxnSpPr>
              <p:cNvPr id="7" name="Straight Connector 6">
                <a:extLst>
                  <a:ext uri="{FF2B5EF4-FFF2-40B4-BE49-F238E27FC236}">
                    <a16:creationId xmlns:a16="http://schemas.microsoft.com/office/drawing/2014/main" id="{A337E33E-F2B7-683C-BFFB-4CC298B23244}"/>
                  </a:ext>
                </a:extLst>
              </p:cNvPr>
              <p:cNvCxnSpPr>
                <a:cxnSpLocks/>
              </p:cNvCxnSpPr>
              <p:nvPr/>
            </p:nvCxnSpPr>
            <p:spPr>
              <a:xfrm>
                <a:off x="3560230" y="3719412"/>
                <a:ext cx="465796" cy="10688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0A94794-E412-C896-1653-203FF916D945}"/>
                  </a:ext>
                </a:extLst>
              </p:cNvPr>
              <p:cNvCxnSpPr/>
              <p:nvPr/>
            </p:nvCxnSpPr>
            <p:spPr>
              <a:xfrm>
                <a:off x="1752600" y="3105150"/>
                <a:ext cx="762000" cy="381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4B2C56-C4EF-AB83-2677-5D2A265B22CF}"/>
                  </a:ext>
                </a:extLst>
              </p:cNvPr>
              <p:cNvCxnSpPr/>
              <p:nvPr/>
            </p:nvCxnSpPr>
            <p:spPr>
              <a:xfrm flipV="1">
                <a:off x="1752597" y="2326216"/>
                <a:ext cx="762000" cy="381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 name="Oval 9">
              <a:extLst>
                <a:ext uri="{FF2B5EF4-FFF2-40B4-BE49-F238E27FC236}">
                  <a16:creationId xmlns:a16="http://schemas.microsoft.com/office/drawing/2014/main" id="{00CFBA64-1503-D996-0653-82FFEF67C6C1}"/>
                </a:ext>
                <a:ext uri="{C183D7F6-B498-43B3-948B-1728B52AA6E4}">
                  <adec:decorative xmlns:adec="http://schemas.microsoft.com/office/drawing/2017/decorative" val="1"/>
                </a:ext>
              </a:extLst>
            </p:cNvPr>
            <p:cNvSpPr/>
            <p:nvPr/>
          </p:nvSpPr>
          <p:spPr>
            <a:xfrm>
              <a:off x="3474804" y="3630316"/>
              <a:ext cx="1554480" cy="1554480"/>
            </a:xfrm>
            <a:prstGeom prst="ellipse">
              <a:avLst/>
            </a:prstGeom>
            <a:solidFill>
              <a:srgbClr val="FF6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7ECA28C8-21B2-B987-DBC0-F91B273ABC66}"/>
                </a:ext>
                <a:ext uri="{C183D7F6-B498-43B3-948B-1728B52AA6E4}">
                  <adec:decorative xmlns:adec="http://schemas.microsoft.com/office/drawing/2017/decorative" val="1"/>
                </a:ext>
              </a:extLst>
            </p:cNvPr>
            <p:cNvSpPr/>
            <p:nvPr/>
          </p:nvSpPr>
          <p:spPr>
            <a:xfrm>
              <a:off x="204997" y="2519928"/>
              <a:ext cx="2286000" cy="2286000"/>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a:extLst>
                <a:ext uri="{FF2B5EF4-FFF2-40B4-BE49-F238E27FC236}">
                  <a16:creationId xmlns:a16="http://schemas.microsoft.com/office/drawing/2014/main" id="{D4487024-8249-3419-1E09-76767802196E}"/>
                </a:ext>
                <a:ext uri="{C183D7F6-B498-43B3-948B-1728B52AA6E4}">
                  <adec:decorative xmlns:adec="http://schemas.microsoft.com/office/drawing/2017/decorative" val="1"/>
                </a:ext>
              </a:extLst>
            </p:cNvPr>
            <p:cNvSpPr/>
            <p:nvPr/>
          </p:nvSpPr>
          <p:spPr>
            <a:xfrm>
              <a:off x="3350482" y="1724062"/>
              <a:ext cx="1554480" cy="1554480"/>
            </a:xfrm>
            <a:prstGeom prst="ellipse">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a:extLst>
                <a:ext uri="{FF2B5EF4-FFF2-40B4-BE49-F238E27FC236}">
                  <a16:creationId xmlns:a16="http://schemas.microsoft.com/office/drawing/2014/main" id="{F6DE839D-98D8-1492-8449-657A1DD2E53B}"/>
                </a:ext>
                <a:ext uri="{C183D7F6-B498-43B3-948B-1728B52AA6E4}">
                  <adec:decorative xmlns:adec="http://schemas.microsoft.com/office/drawing/2017/decorative" val="1"/>
                </a:ext>
              </a:extLst>
            </p:cNvPr>
            <p:cNvSpPr/>
            <p:nvPr/>
          </p:nvSpPr>
          <p:spPr>
            <a:xfrm>
              <a:off x="5493480" y="4015390"/>
              <a:ext cx="1554480" cy="1554480"/>
            </a:xfrm>
            <a:prstGeom prst="ellipse">
              <a:avLst/>
            </a:prstGeom>
            <a:solidFill>
              <a:srgbClr val="673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6EDB1BF8-1FEC-C8C1-59A2-6283C64F9828}"/>
                </a:ext>
              </a:extLst>
            </p:cNvPr>
            <p:cNvSpPr/>
            <p:nvPr/>
          </p:nvSpPr>
          <p:spPr>
            <a:xfrm>
              <a:off x="436983" y="2943666"/>
              <a:ext cx="182202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pitchFamily="34" charset="0"/>
                </a:rPr>
                <a:t>HSA-Eligible Expense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pitchFamily="34" charset="0"/>
                </a:rPr>
                <a:t>$</a:t>
              </a:r>
              <a:endParaRPr kumimoji="0" lang="en-US" sz="2400" b="1"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B7C4EC4B-82E1-5924-A971-B31549319232}"/>
                </a:ext>
              </a:extLst>
            </p:cNvPr>
            <p:cNvSpPr/>
            <p:nvPr/>
          </p:nvSpPr>
          <p:spPr>
            <a:xfrm>
              <a:off x="3475788" y="2071730"/>
              <a:ext cx="130386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FFFFF"/>
                  </a:solidFill>
                  <a:effectLst/>
                  <a:uLnTx/>
                  <a:uFillTx/>
                  <a:latin typeface="Arial"/>
                  <a:ea typeface="+mn-ea"/>
                  <a:cs typeface="Arial" pitchFamily="34" charset="0"/>
                </a:rPr>
                <a:t>Pay via funds in HSA</a:t>
              </a:r>
              <a:endParaRPr kumimoji="0" lang="en-US" b="1"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3D0F93D9-C8DB-62FF-29EB-BDCAAE537D0E}"/>
                </a:ext>
              </a:extLst>
            </p:cNvPr>
            <p:cNvSpPr/>
            <p:nvPr/>
          </p:nvSpPr>
          <p:spPr>
            <a:xfrm>
              <a:off x="3433343" y="3858913"/>
              <a:ext cx="162411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pitchFamily="34" charset="0"/>
                </a:rPr>
                <a:t>Pay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pitchFamily="34" charset="0"/>
                </a:rPr>
                <a:t>out-of-pocket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pitchFamily="34" charset="0"/>
                </a:rPr>
                <a:t>&amp; hold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pitchFamily="34" charset="0"/>
                </a:rPr>
                <a:t>receipt</a:t>
              </a:r>
            </a:p>
          </p:txBody>
        </p:sp>
        <p:sp>
          <p:nvSpPr>
            <p:cNvPr id="17" name="Rectangle 16">
              <a:extLst>
                <a:ext uri="{FF2B5EF4-FFF2-40B4-BE49-F238E27FC236}">
                  <a16:creationId xmlns:a16="http://schemas.microsoft.com/office/drawing/2014/main" id="{09635B9A-C23A-EEE0-46A0-47E156D0DD96}"/>
                </a:ext>
              </a:extLst>
            </p:cNvPr>
            <p:cNvSpPr/>
            <p:nvPr/>
          </p:nvSpPr>
          <p:spPr>
            <a:xfrm>
              <a:off x="5597334" y="4300821"/>
              <a:ext cx="133039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pitchFamily="34" charset="0"/>
                </a:rPr>
                <a:t>Continue to grow HSA assets TAX FREE</a:t>
              </a:r>
              <a:endParaRPr kumimoji="0" lang="en-US" sz="1600" b="1" i="0" u="none" strike="noStrike" kern="1200" cap="none" spc="0" normalizeH="0" baseline="0" noProof="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id="{A2508595-2EB1-5B52-F010-94A6CFB83EE7}"/>
                </a:ext>
                <a:ext uri="{C183D7F6-B498-43B3-948B-1728B52AA6E4}">
                  <adec:decorative xmlns:adec="http://schemas.microsoft.com/office/drawing/2017/decorative" val="1"/>
                </a:ext>
              </a:extLst>
            </p:cNvPr>
            <p:cNvSpPr/>
            <p:nvPr/>
          </p:nvSpPr>
          <p:spPr>
            <a:xfrm>
              <a:off x="7512156" y="4417171"/>
              <a:ext cx="1554480" cy="155448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22D54F53-26B4-46AD-64C5-4E19EC50ECA8}"/>
                </a:ext>
              </a:extLst>
            </p:cNvPr>
            <p:cNvSpPr txBox="1"/>
            <p:nvPr/>
          </p:nvSpPr>
          <p:spPr>
            <a:xfrm>
              <a:off x="7688296" y="4673758"/>
              <a:ext cx="11827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Withdraw tax free for any purpose</a:t>
              </a:r>
            </a:p>
          </p:txBody>
        </p:sp>
      </p:grpSp>
      <p:sp>
        <p:nvSpPr>
          <p:cNvPr id="20" name="TextBox 19">
            <a:extLst>
              <a:ext uri="{FF2B5EF4-FFF2-40B4-BE49-F238E27FC236}">
                <a16:creationId xmlns:a16="http://schemas.microsoft.com/office/drawing/2014/main" id="{40B9FAEA-DC84-209B-829C-DFC375409A33}"/>
              </a:ext>
            </a:extLst>
          </p:cNvPr>
          <p:cNvSpPr txBox="1"/>
          <p:nvPr/>
        </p:nvSpPr>
        <p:spPr>
          <a:xfrm flipH="1">
            <a:off x="5493480" y="1138720"/>
            <a:ext cx="3251200" cy="258532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769FF"/>
                </a:solidFill>
                <a:effectLst/>
                <a:uLnTx/>
                <a:uFillTx/>
                <a:latin typeface="Arial"/>
                <a:ea typeface="+mn-ea"/>
                <a:cs typeface="Arial" pitchFamily="34" charset="0"/>
              </a:rPr>
              <a:t>HSA owners can choose to pay qualified medical expenses out-of-pocket rather than through their HSA in order to continue to grow their HSA assets tax free and then retroactively utilize the receipts at any point in the future to withdraw the funds.</a:t>
            </a:r>
            <a:endParaRPr kumimoji="0" lang="en-US" sz="1100" b="0" i="0" u="none" strike="noStrike" kern="1200" cap="none" spc="0" normalizeH="0" baseline="0" noProof="0" dirty="0">
              <a:ln>
                <a:noFill/>
              </a:ln>
              <a:solidFill>
                <a:srgbClr val="3769FF"/>
              </a:solidFill>
              <a:effectLst/>
              <a:uLnTx/>
              <a:uFillTx/>
              <a:latin typeface="Arial"/>
              <a:ea typeface="+mn-ea"/>
              <a:cs typeface="Arial" pitchFamily="34" charset="0"/>
            </a:endParaRPr>
          </a:p>
        </p:txBody>
      </p:sp>
      <p:sp>
        <p:nvSpPr>
          <p:cNvPr id="3" name="Text Placeholder 2">
            <a:extLst>
              <a:ext uri="{FF2B5EF4-FFF2-40B4-BE49-F238E27FC236}">
                <a16:creationId xmlns:a16="http://schemas.microsoft.com/office/drawing/2014/main" id="{7C922143-804E-5E73-FF5F-A07AA76124D1}"/>
              </a:ext>
            </a:extLst>
          </p:cNvPr>
          <p:cNvSpPr>
            <a:spLocks noGrp="1"/>
          </p:cNvSpPr>
          <p:nvPr>
            <p:ph type="body" sz="quarter" idx="26"/>
          </p:nvPr>
        </p:nvSpPr>
        <p:spPr>
          <a:xfrm>
            <a:off x="274320" y="6127876"/>
            <a:ext cx="8503920" cy="415498"/>
          </a:xfrm>
        </p:spPr>
        <p:txBody>
          <a:bodyPr/>
          <a:lstStyle/>
          <a:p>
            <a:r>
              <a:rPr lang="en-US" dirty="0"/>
              <a:t>Source: Access Point HSA. Used with permission</a:t>
            </a:r>
          </a:p>
          <a:p>
            <a:r>
              <a:rPr lang="en-US" dirty="0"/>
              <a:t>Tax benefits are conditioned on meeting certain requirements. Tax benefits and treatment of contributions and withdrawals may vary by state. Consult a tax professional concerning the tax laws for your state.</a:t>
            </a:r>
          </a:p>
        </p:txBody>
      </p:sp>
      <p:sp>
        <p:nvSpPr>
          <p:cNvPr id="2" name="Slide Number Placeholder 1">
            <a:extLst>
              <a:ext uri="{FF2B5EF4-FFF2-40B4-BE49-F238E27FC236}">
                <a16:creationId xmlns:a16="http://schemas.microsoft.com/office/drawing/2014/main" id="{C4408168-16C3-3863-B430-1977224BD543}"/>
              </a:ext>
            </a:extLst>
          </p:cNvPr>
          <p:cNvSpPr>
            <a:spLocks noGrp="1"/>
          </p:cNvSpPr>
          <p:nvPr>
            <p:ph type="sldNum" sz="quarter" idx="4"/>
          </p:nvPr>
        </p:nvSpPr>
        <p:spPr/>
        <p:txBody>
          <a:bodyPr/>
          <a:lstStyle/>
          <a:p>
            <a:r>
              <a:rPr lang="en-US" dirty="0"/>
              <a:t>24</a:t>
            </a:r>
          </a:p>
        </p:txBody>
      </p:sp>
    </p:spTree>
    <p:extLst>
      <p:ext uri="{BB962C8B-B14F-4D97-AF65-F5344CB8AC3E}">
        <p14:creationId xmlns:p14="http://schemas.microsoft.com/office/powerpoint/2010/main" val="2768998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695752-F8B2-1F2E-4132-9B9867887E77}"/>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Investing HSA assets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10" name="Rectangle 9" descr="Natural decision points concerning investing of HSA assets&#10;">
            <a:extLst>
              <a:ext uri="{FF2B5EF4-FFF2-40B4-BE49-F238E27FC236}">
                <a16:creationId xmlns:a16="http://schemas.microsoft.com/office/drawing/2014/main" id="{DED84E9A-29FD-2578-8591-21107A286C46}"/>
              </a:ext>
            </a:extLst>
          </p:cNvPr>
          <p:cNvSpPr/>
          <p:nvPr/>
        </p:nvSpPr>
        <p:spPr>
          <a:xfrm>
            <a:off x="3124200" y="838200"/>
            <a:ext cx="2514600" cy="23164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lt Text:**&#10;&#10;Diagram illustrating decision points for investing Health Savings Account (HSA) assets in the U.S. Shows a stepped progression:&#10;&#10;1. **Establish HSA**: Initial step to set up the account.&#10;2. **HSA Assets Meet Provider's Minimum Cash Balance**: Ensure enough funds to meet the provider's minimum balance requirement.&#10;3. **HSA Assets Cover HDHP's Annual Deductible**: Verify that HSA funds can cover the high-deductible health plan (HDHP) annual deductible.&#10;4. **HSA Assets Cover HDHP's Annual Out-of-Pocket Maximum**: Confirm that HSA funds can cover the HDHP's annual out-of-pocket maximum.&#10;&#10;Final decision point: **Invest HSA Assets?** Each step is labeled and connected by lines, guiding the user through the investment considerations. &#10;Caveat ai generated">
            <a:extLst>
              <a:ext uri="{FF2B5EF4-FFF2-40B4-BE49-F238E27FC236}">
                <a16:creationId xmlns:a16="http://schemas.microsoft.com/office/drawing/2014/main" id="{274E9D20-8467-DC8C-65F6-66EEAAEC6AEF}"/>
              </a:ext>
            </a:extLst>
          </p:cNvPr>
          <p:cNvPicPr>
            <a:picLocks noChangeAspect="1"/>
          </p:cNvPicPr>
          <p:nvPr/>
        </p:nvPicPr>
        <p:blipFill rotWithShape="1">
          <a:blip r:embed="rId3"/>
          <a:srcRect b="21869"/>
          <a:stretch/>
        </p:blipFill>
        <p:spPr>
          <a:xfrm>
            <a:off x="320040" y="1985152"/>
            <a:ext cx="8503920" cy="3034110"/>
          </a:xfrm>
          <a:prstGeom prst="rect">
            <a:avLst/>
          </a:prstGeom>
        </p:spPr>
      </p:pic>
      <p:sp>
        <p:nvSpPr>
          <p:cNvPr id="6" name="Rectangle 5">
            <a:extLst>
              <a:ext uri="{FF2B5EF4-FFF2-40B4-BE49-F238E27FC236}">
                <a16:creationId xmlns:a16="http://schemas.microsoft.com/office/drawing/2014/main" id="{401AA5D5-CDC7-05CD-4DC6-BD7B7055FF29}"/>
              </a:ext>
              <a:ext uri="{C183D7F6-B498-43B3-948B-1728B52AA6E4}">
                <adec:decorative xmlns:adec="http://schemas.microsoft.com/office/drawing/2017/decorative" val="1"/>
              </a:ext>
            </a:extLst>
          </p:cNvPr>
          <p:cNvSpPr/>
          <p:nvPr/>
        </p:nvSpPr>
        <p:spPr>
          <a:xfrm>
            <a:off x="8046720" y="4542183"/>
            <a:ext cx="610263" cy="655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5DFF93-684D-0088-90F4-64BFEE266851}"/>
              </a:ext>
              <a:ext uri="{C183D7F6-B498-43B3-948B-1728B52AA6E4}">
                <adec:decorative xmlns:adec="http://schemas.microsoft.com/office/drawing/2017/decorative" val="1"/>
              </a:ext>
            </a:extLst>
          </p:cNvPr>
          <p:cNvSpPr/>
          <p:nvPr/>
        </p:nvSpPr>
        <p:spPr>
          <a:xfrm>
            <a:off x="320040" y="1828800"/>
            <a:ext cx="3461467" cy="1255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B9A1006-1F5D-FA55-C38F-14EE845FE4CB}"/>
              </a:ext>
            </a:extLst>
          </p:cNvPr>
          <p:cNvSpPr/>
          <p:nvPr/>
        </p:nvSpPr>
        <p:spPr>
          <a:xfrm>
            <a:off x="487017" y="5198165"/>
            <a:ext cx="8016903" cy="961284"/>
          </a:xfrm>
          <a:prstGeom prst="rightArrow">
            <a:avLst/>
          </a:prstGeom>
          <a:solidFill>
            <a:srgbClr val="008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Invest HSA assets?</a:t>
            </a:r>
          </a:p>
        </p:txBody>
      </p:sp>
      <p:sp>
        <p:nvSpPr>
          <p:cNvPr id="3" name="Text Placeholder 2">
            <a:extLst>
              <a:ext uri="{FF2B5EF4-FFF2-40B4-BE49-F238E27FC236}">
                <a16:creationId xmlns:a16="http://schemas.microsoft.com/office/drawing/2014/main" id="{B083F5D6-D9EE-9278-187B-45625AF9DCBF}"/>
              </a:ext>
            </a:extLst>
          </p:cNvPr>
          <p:cNvSpPr>
            <a:spLocks noGrp="1"/>
          </p:cNvSpPr>
          <p:nvPr>
            <p:ph type="body" sz="quarter" idx="26"/>
          </p:nvPr>
        </p:nvSpPr>
        <p:spPr>
          <a:xfrm>
            <a:off x="274320" y="6404875"/>
            <a:ext cx="8503920" cy="138499"/>
          </a:xfrm>
        </p:spPr>
        <p:txBody>
          <a:bodyPr/>
          <a:lstStyle/>
          <a:p>
            <a:r>
              <a:rPr lang="en-US" dirty="0"/>
              <a:t>Source: Access Point HSA. Used with permission</a:t>
            </a:r>
          </a:p>
        </p:txBody>
      </p:sp>
      <p:sp>
        <p:nvSpPr>
          <p:cNvPr id="2" name="Slide Number Placeholder 1">
            <a:extLst>
              <a:ext uri="{FF2B5EF4-FFF2-40B4-BE49-F238E27FC236}">
                <a16:creationId xmlns:a16="http://schemas.microsoft.com/office/drawing/2014/main" id="{EE9F134C-440E-10DF-2E16-604966CE42FD}"/>
              </a:ext>
            </a:extLst>
          </p:cNvPr>
          <p:cNvSpPr>
            <a:spLocks noGrp="1"/>
          </p:cNvSpPr>
          <p:nvPr>
            <p:ph type="sldNum" sz="quarter" idx="4"/>
          </p:nvPr>
        </p:nvSpPr>
        <p:spPr/>
        <p:txBody>
          <a:bodyPr/>
          <a:lstStyle/>
          <a:p>
            <a:r>
              <a:rPr lang="en-US" dirty="0"/>
              <a:t>25</a:t>
            </a:r>
          </a:p>
        </p:txBody>
      </p:sp>
      <p:sp>
        <p:nvSpPr>
          <p:cNvPr id="9" name="Text Box 8">
            <a:extLst>
              <a:ext uri="{FF2B5EF4-FFF2-40B4-BE49-F238E27FC236}">
                <a16:creationId xmlns:a16="http://schemas.microsoft.com/office/drawing/2014/main" id="{AC2B0DB7-741F-ACEC-8361-7B98A07B7F2C}"/>
              </a:ext>
              <a:ext uri="{C183D7F6-B498-43B3-948B-1728B52AA6E4}">
                <adec:decorative xmlns:adec="http://schemas.microsoft.com/office/drawing/2017/decorative" val="1"/>
              </a:ext>
            </a:extLst>
          </p:cNvPr>
          <p:cNvSpPr txBox="1">
            <a:spLocks noChangeArrowheads="1"/>
          </p:cNvSpPr>
          <p:nvPr/>
        </p:nvSpPr>
        <p:spPr bwMode="gray">
          <a:xfrm>
            <a:off x="487017" y="1434113"/>
            <a:ext cx="3081131" cy="1255003"/>
          </a:xfrm>
          <a:prstGeom prst="rect">
            <a:avLst/>
          </a:prstGeom>
          <a:solidFill>
            <a:srgbClr val="3769FF"/>
          </a:solidFill>
          <a:ln w="12700" cap="sq">
            <a:noFill/>
            <a:miter lim="800000"/>
            <a:headEnd type="none" w="sm" len="sm"/>
            <a:tailEnd type="none" w="sm" len="sm"/>
          </a:ln>
          <a:effectLst/>
        </p:spPr>
        <p:txBody>
          <a:bodyPr lIns="0" tIns="0" rIns="0" bIns="0" anchor="ctr" anchorCtr="0"/>
          <a:lstStyle>
            <a:defPPr>
              <a:defRPr lang="en-US"/>
            </a:defPPr>
            <a:lvl1pPr algn="l" rtl="0" fontAlgn="base">
              <a:spcBef>
                <a:spcPct val="0"/>
              </a:spcBef>
              <a:spcAft>
                <a:spcPct val="0"/>
              </a:spcAft>
              <a:defRPr sz="2000" i="1" kern="1200">
                <a:solidFill>
                  <a:schemeClr val="tx1"/>
                </a:solidFill>
                <a:latin typeface="Arial" pitchFamily="34" charset="0"/>
                <a:ea typeface="Geneva" pitchFamily="121" charset="-128"/>
                <a:cs typeface="+mn-cs"/>
              </a:defRPr>
            </a:lvl1pPr>
            <a:lvl2pPr marL="457200" algn="l" rtl="0" fontAlgn="base">
              <a:spcBef>
                <a:spcPct val="0"/>
              </a:spcBef>
              <a:spcAft>
                <a:spcPct val="0"/>
              </a:spcAft>
              <a:defRPr sz="2000" i="1" kern="1200">
                <a:solidFill>
                  <a:schemeClr val="tx1"/>
                </a:solidFill>
                <a:latin typeface="Arial" pitchFamily="34" charset="0"/>
                <a:ea typeface="Geneva" pitchFamily="121" charset="-128"/>
                <a:cs typeface="+mn-cs"/>
              </a:defRPr>
            </a:lvl2pPr>
            <a:lvl3pPr marL="914400" algn="l" rtl="0" fontAlgn="base">
              <a:spcBef>
                <a:spcPct val="0"/>
              </a:spcBef>
              <a:spcAft>
                <a:spcPct val="0"/>
              </a:spcAft>
              <a:defRPr sz="2000" i="1" kern="1200">
                <a:solidFill>
                  <a:schemeClr val="tx1"/>
                </a:solidFill>
                <a:latin typeface="Arial" pitchFamily="34" charset="0"/>
                <a:ea typeface="Geneva" pitchFamily="121" charset="-128"/>
                <a:cs typeface="+mn-cs"/>
              </a:defRPr>
            </a:lvl3pPr>
            <a:lvl4pPr marL="1371600" algn="l" rtl="0" fontAlgn="base">
              <a:spcBef>
                <a:spcPct val="0"/>
              </a:spcBef>
              <a:spcAft>
                <a:spcPct val="0"/>
              </a:spcAft>
              <a:defRPr sz="2000" i="1" kern="1200">
                <a:solidFill>
                  <a:schemeClr val="tx1"/>
                </a:solidFill>
                <a:latin typeface="Arial" pitchFamily="34" charset="0"/>
                <a:ea typeface="Geneva" pitchFamily="121" charset="-128"/>
                <a:cs typeface="+mn-cs"/>
              </a:defRPr>
            </a:lvl4pPr>
            <a:lvl5pPr marL="1828800" algn="l" rtl="0" fontAlgn="base">
              <a:spcBef>
                <a:spcPct val="0"/>
              </a:spcBef>
              <a:spcAft>
                <a:spcPct val="0"/>
              </a:spcAft>
              <a:defRPr sz="2000" i="1" kern="1200">
                <a:solidFill>
                  <a:schemeClr val="tx1"/>
                </a:solidFill>
                <a:latin typeface="Arial" pitchFamily="34" charset="0"/>
                <a:ea typeface="Geneva" pitchFamily="121" charset="-128"/>
                <a:cs typeface="+mn-cs"/>
              </a:defRPr>
            </a:lvl5pPr>
            <a:lvl6pPr marL="2286000" algn="l" defTabSz="914400" rtl="0" eaLnBrk="1" latinLnBrk="0" hangingPunct="1">
              <a:defRPr sz="2000" i="1" kern="1200">
                <a:solidFill>
                  <a:schemeClr val="tx1"/>
                </a:solidFill>
                <a:latin typeface="Arial" pitchFamily="34" charset="0"/>
                <a:ea typeface="Geneva" pitchFamily="121" charset="-128"/>
                <a:cs typeface="+mn-cs"/>
              </a:defRPr>
            </a:lvl6pPr>
            <a:lvl7pPr marL="2743200" algn="l" defTabSz="914400" rtl="0" eaLnBrk="1" latinLnBrk="0" hangingPunct="1">
              <a:defRPr sz="2000" i="1" kern="1200">
                <a:solidFill>
                  <a:schemeClr val="tx1"/>
                </a:solidFill>
                <a:latin typeface="Arial" pitchFamily="34" charset="0"/>
                <a:ea typeface="Geneva" pitchFamily="121" charset="-128"/>
                <a:cs typeface="+mn-cs"/>
              </a:defRPr>
            </a:lvl7pPr>
            <a:lvl8pPr marL="3200400" algn="l" defTabSz="914400" rtl="0" eaLnBrk="1" latinLnBrk="0" hangingPunct="1">
              <a:defRPr sz="2000" i="1" kern="1200">
                <a:solidFill>
                  <a:schemeClr val="tx1"/>
                </a:solidFill>
                <a:latin typeface="Arial" pitchFamily="34" charset="0"/>
                <a:ea typeface="Geneva" pitchFamily="121" charset="-128"/>
                <a:cs typeface="+mn-cs"/>
              </a:defRPr>
            </a:lvl8pPr>
            <a:lvl9pPr marL="3657600" algn="l" defTabSz="914400" rtl="0" eaLnBrk="1" latinLnBrk="0" hangingPunct="1">
              <a:defRPr sz="2000" i="1" kern="1200">
                <a:solidFill>
                  <a:schemeClr val="tx1"/>
                </a:solidFill>
                <a:latin typeface="Arial" pitchFamily="34" charset="0"/>
                <a:ea typeface="Geneva" pitchFamily="121" charset="-128"/>
                <a:cs typeface="+mn-cs"/>
              </a:defRPr>
            </a:lvl9pPr>
          </a:lstStyle>
          <a:p>
            <a:pPr algn="ctr" defTabSz="820642" eaLnBrk="0" fontAlgn="auto" hangingPunct="0">
              <a:spcBef>
                <a:spcPts val="0"/>
              </a:spcBef>
              <a:spcAft>
                <a:spcPts val="0"/>
              </a:spcAft>
              <a:defRPr/>
            </a:pPr>
            <a:r>
              <a:rPr lang="en-US" altLang="en-US" sz="1800" b="1" i="0" kern="0" dirty="0">
                <a:solidFill>
                  <a:srgbClr val="FFFFFF"/>
                </a:solidFill>
                <a:latin typeface="Arial"/>
                <a:ea typeface="MS PGothic" charset="0"/>
                <a:cs typeface="MS PGothic" charset="0"/>
              </a:rPr>
              <a:t>Natural decision points concerning investing of HSA assets</a:t>
            </a:r>
            <a:endParaRPr lang="en-US" altLang="en-US" sz="1800" b="1" i="0" kern="0" dirty="0">
              <a:solidFill>
                <a:srgbClr val="CC0066"/>
              </a:solidFill>
              <a:latin typeface="Arial"/>
              <a:ea typeface="MS PGothic" charset="0"/>
              <a:cs typeface="MS PGothic" charset="0"/>
            </a:endParaRPr>
          </a:p>
        </p:txBody>
      </p:sp>
    </p:spTree>
    <p:extLst>
      <p:ext uri="{BB962C8B-B14F-4D97-AF65-F5344CB8AC3E}">
        <p14:creationId xmlns:p14="http://schemas.microsoft.com/office/powerpoint/2010/main" val="2688921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FCA6AE-BC91-E7AE-B3CF-AAFAA3DEB410}"/>
              </a:ext>
            </a:extLst>
          </p:cNvPr>
          <p:cNvSpPr>
            <a:spLocks noGrp="1"/>
          </p:cNvSpPr>
          <p:nvPr>
            <p:ph type="title" idx="4294967295"/>
          </p:nvPr>
        </p:nvSpPr>
        <p:spPr>
          <a:xfrm>
            <a:off x="723450" y="860612"/>
            <a:ext cx="5029200" cy="532069"/>
          </a:xfrm>
          <a:prstGeom prst="rect">
            <a:avLst/>
          </a:prstGeom>
          <a:noFill/>
          <a:ln w="15875">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500"/>
              </a:lnSpc>
              <a:spcBef>
                <a:spcPts val="0"/>
              </a:spcBef>
              <a:spcAft>
                <a:spcPts val="0"/>
              </a:spcAft>
              <a:buClrTx/>
              <a:buSzTx/>
              <a:buFont typeface="Arial" panose="020B0604020202020204" pitchFamily="34" charset="0"/>
              <a:buNone/>
              <a:tabLst/>
              <a:defRPr/>
            </a:pPr>
            <a:r>
              <a:rPr kumimoji="0" lang="en-US" sz="3400" b="1" i="0" u="none" strike="noStrike" kern="12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Case studies</a:t>
            </a:r>
          </a:p>
        </p:txBody>
      </p:sp>
    </p:spTree>
    <p:extLst>
      <p:ext uri="{BB962C8B-B14F-4D97-AF65-F5344CB8AC3E}">
        <p14:creationId xmlns:p14="http://schemas.microsoft.com/office/powerpoint/2010/main" val="1803725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EE12D2-BF63-4442-3501-E1294EB6F44A}"/>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Will and Melissa, tax-efficient retirees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10" name="Rectangle 9">
            <a:extLst>
              <a:ext uri="{FF2B5EF4-FFF2-40B4-BE49-F238E27FC236}">
                <a16:creationId xmlns:a16="http://schemas.microsoft.com/office/drawing/2014/main" id="{FB85E259-E609-B5B4-EA7B-526633D2BAD8}"/>
              </a:ext>
            </a:extLst>
          </p:cNvPr>
          <p:cNvSpPr/>
          <p:nvPr/>
        </p:nvSpPr>
        <p:spPr>
          <a:xfrm>
            <a:off x="287380" y="950051"/>
            <a:ext cx="2813591" cy="369332"/>
          </a:xfrm>
          <a:prstGeom prst="rect">
            <a:avLst/>
          </a:prstGeom>
          <a:noFill/>
        </p:spPr>
        <p:txBody>
          <a:bodyPr wrap="squar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730E3"/>
                </a:solidFill>
                <a:effectLst/>
                <a:uLnTx/>
                <a:uFillTx/>
                <a:latin typeface="Arial"/>
                <a:ea typeface="ＭＳ Ｐゴシック" charset="0"/>
                <a:cs typeface="+mn-cs"/>
              </a:rPr>
              <a:t>Hypothetical Illustration</a:t>
            </a:r>
          </a:p>
        </p:txBody>
      </p:sp>
      <p:grpSp>
        <p:nvGrpSpPr>
          <p:cNvPr id="26" name="Group 25" descr="A smiling couple, Will and Melissa, both 65 and retired, stand beside a large body of water.">
            <a:extLst>
              <a:ext uri="{FF2B5EF4-FFF2-40B4-BE49-F238E27FC236}">
                <a16:creationId xmlns:a16="http://schemas.microsoft.com/office/drawing/2014/main" id="{18B2AF03-B0DC-B627-9AD0-8FECB46D8B06}"/>
              </a:ext>
            </a:extLst>
          </p:cNvPr>
          <p:cNvGrpSpPr/>
          <p:nvPr/>
        </p:nvGrpSpPr>
        <p:grpSpPr>
          <a:xfrm>
            <a:off x="271849" y="1400723"/>
            <a:ext cx="5706867" cy="1552537"/>
            <a:chOff x="271849" y="1400723"/>
            <a:chExt cx="5706867" cy="1552537"/>
          </a:xfrm>
        </p:grpSpPr>
        <p:pic>
          <p:nvPicPr>
            <p:cNvPr id="5" name="Picture 4" descr="Two people walking on a beach.">
              <a:extLst>
                <a:ext uri="{FF2B5EF4-FFF2-40B4-BE49-F238E27FC236}">
                  <a16:creationId xmlns:a16="http://schemas.microsoft.com/office/drawing/2014/main" id="{6D19BD4D-E651-F752-E3E9-536C5AA6D9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1849" y="1470454"/>
              <a:ext cx="1606378" cy="1482806"/>
            </a:xfrm>
            <a:prstGeom prst="rect">
              <a:avLst/>
            </a:prstGeom>
          </p:spPr>
        </p:pic>
        <p:sp>
          <p:nvSpPr>
            <p:cNvPr id="9" name="Rectangle 8">
              <a:extLst>
                <a:ext uri="{FF2B5EF4-FFF2-40B4-BE49-F238E27FC236}">
                  <a16:creationId xmlns:a16="http://schemas.microsoft.com/office/drawing/2014/main" id="{F644F32D-6263-D7C5-220C-8995BA4AAF23}"/>
                </a:ext>
              </a:extLst>
            </p:cNvPr>
            <p:cNvSpPr/>
            <p:nvPr/>
          </p:nvSpPr>
          <p:spPr>
            <a:xfrm>
              <a:off x="2023648" y="1400723"/>
              <a:ext cx="264097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769FF"/>
                  </a:solidFill>
                  <a:effectLst/>
                  <a:uLnTx/>
                  <a:uFillTx/>
                  <a:latin typeface="Arial"/>
                  <a:ea typeface="ＭＳ Ｐゴシック" charset="0"/>
                  <a:cs typeface="+mn-cs"/>
                </a:rPr>
                <a:t>Will and Melissa </a:t>
              </a:r>
            </a:p>
          </p:txBody>
        </p:sp>
        <p:grpSp>
          <p:nvGrpSpPr>
            <p:cNvPr id="17" name="Group 16">
              <a:extLst>
                <a:ext uri="{FF2B5EF4-FFF2-40B4-BE49-F238E27FC236}">
                  <a16:creationId xmlns:a16="http://schemas.microsoft.com/office/drawing/2014/main" id="{CEFF05EA-E4CB-DB89-F634-36563F08B2ED}"/>
                </a:ext>
                <a:ext uri="{C183D7F6-B498-43B3-948B-1728B52AA6E4}">
                  <adec:decorative xmlns:adec="http://schemas.microsoft.com/office/drawing/2017/decorative" val="0"/>
                </a:ext>
              </a:extLst>
            </p:cNvPr>
            <p:cNvGrpSpPr/>
            <p:nvPr/>
          </p:nvGrpSpPr>
          <p:grpSpPr>
            <a:xfrm>
              <a:off x="2119906" y="1945574"/>
              <a:ext cx="1318619" cy="528645"/>
              <a:chOff x="2119906" y="2352206"/>
              <a:chExt cx="1318619" cy="528645"/>
            </a:xfrm>
          </p:grpSpPr>
          <p:sp>
            <p:nvSpPr>
              <p:cNvPr id="18" name="TextBox 22">
                <a:extLst>
                  <a:ext uri="{FF2B5EF4-FFF2-40B4-BE49-F238E27FC236}">
                    <a16:creationId xmlns:a16="http://schemas.microsoft.com/office/drawing/2014/main" id="{9E0374CD-D33B-9C12-F2CA-411906CF391B}"/>
                  </a:ext>
                </a:extLst>
              </p:cNvPr>
              <p:cNvSpPr txBox="1"/>
              <p:nvPr/>
            </p:nvSpPr>
            <p:spPr>
              <a:xfrm>
                <a:off x="2119906" y="2542297"/>
                <a:ext cx="1318619"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Both 65</a:t>
                </a:r>
              </a:p>
            </p:txBody>
          </p:sp>
          <p:sp>
            <p:nvSpPr>
              <p:cNvPr id="19" name="Rectangle 18" descr="Age">
                <a:extLst>
                  <a:ext uri="{FF2B5EF4-FFF2-40B4-BE49-F238E27FC236}">
                    <a16:creationId xmlns:a16="http://schemas.microsoft.com/office/drawing/2014/main" id="{BE82C9AD-5EB0-25DE-BA9E-93E0A6CF6724}"/>
                  </a:ext>
                </a:extLst>
              </p:cNvPr>
              <p:cNvSpPr/>
              <p:nvPr/>
            </p:nvSpPr>
            <p:spPr>
              <a:xfrm>
                <a:off x="2124140" y="2352206"/>
                <a:ext cx="1019110"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Age</a:t>
                </a:r>
              </a:p>
            </p:txBody>
          </p:sp>
        </p:grpSp>
        <p:grpSp>
          <p:nvGrpSpPr>
            <p:cNvPr id="6" name="Group 5">
              <a:extLst>
                <a:ext uri="{FF2B5EF4-FFF2-40B4-BE49-F238E27FC236}">
                  <a16:creationId xmlns:a16="http://schemas.microsoft.com/office/drawing/2014/main" id="{C36DA2E7-8A3D-F605-E5D7-95C7FBEB733C}"/>
                </a:ext>
                <a:ext uri="{C183D7F6-B498-43B3-948B-1728B52AA6E4}">
                  <adec:decorative xmlns:adec="http://schemas.microsoft.com/office/drawing/2017/decorative" val="0"/>
                </a:ext>
              </a:extLst>
            </p:cNvPr>
            <p:cNvGrpSpPr/>
            <p:nvPr/>
          </p:nvGrpSpPr>
          <p:grpSpPr>
            <a:xfrm>
              <a:off x="3536357" y="1968956"/>
              <a:ext cx="2442359" cy="509651"/>
              <a:chOff x="2654075" y="2379383"/>
              <a:chExt cx="2442359" cy="509651"/>
            </a:xfrm>
          </p:grpSpPr>
          <p:sp>
            <p:nvSpPr>
              <p:cNvPr id="7" name="TextBox 22">
                <a:extLst>
                  <a:ext uri="{FF2B5EF4-FFF2-40B4-BE49-F238E27FC236}">
                    <a16:creationId xmlns:a16="http://schemas.microsoft.com/office/drawing/2014/main" id="{91A940DE-85F1-0E39-54EF-C2DE11BADE2E}"/>
                  </a:ext>
                </a:extLst>
              </p:cNvPr>
              <p:cNvSpPr txBox="1"/>
              <p:nvPr/>
            </p:nvSpPr>
            <p:spPr>
              <a:xfrm>
                <a:off x="2654075" y="2670961"/>
                <a:ext cx="2442359" cy="218073"/>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ts val="1600"/>
                  </a:lnSpc>
                  <a:spcBef>
                    <a:spcPct val="0"/>
                  </a:spcBef>
                  <a:spcAft>
                    <a:spcPts val="80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Retired</a:t>
                </a:r>
              </a:p>
            </p:txBody>
          </p:sp>
          <p:sp>
            <p:nvSpPr>
              <p:cNvPr id="8" name="Rectangle 7">
                <a:extLst>
                  <a:ext uri="{FF2B5EF4-FFF2-40B4-BE49-F238E27FC236}">
                    <a16:creationId xmlns:a16="http://schemas.microsoft.com/office/drawing/2014/main" id="{A0DAF415-1884-7FC0-7C9C-C5A3B8460B0C}"/>
                  </a:ext>
                </a:extLst>
              </p:cNvPr>
              <p:cNvSpPr/>
              <p:nvPr/>
            </p:nvSpPr>
            <p:spPr>
              <a:xfrm>
                <a:off x="2654076" y="2379383"/>
                <a:ext cx="1115924" cy="171714"/>
              </a:xfrm>
              <a:prstGeom prst="rect">
                <a:avLst/>
              </a:prstGeom>
              <a:noFill/>
            </p:spPr>
            <p:txBody>
              <a:bodyPr wrap="square" lIns="0" tIns="0" rIns="0" bIns="0"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Occupation</a:t>
                </a:r>
              </a:p>
            </p:txBody>
          </p:sp>
        </p:grpSp>
      </p:grpSp>
      <p:sp>
        <p:nvSpPr>
          <p:cNvPr id="12" name="Rectangle 11">
            <a:extLst>
              <a:ext uri="{FF2B5EF4-FFF2-40B4-BE49-F238E27FC236}">
                <a16:creationId xmlns:a16="http://schemas.microsoft.com/office/drawing/2014/main" id="{864B7A67-B7D2-4501-4C3A-07C28C5A07F0}"/>
              </a:ext>
            </a:extLst>
          </p:cNvPr>
          <p:cNvSpPr/>
          <p:nvPr/>
        </p:nvSpPr>
        <p:spPr>
          <a:xfrm>
            <a:off x="181545" y="3186069"/>
            <a:ext cx="6413728" cy="646331"/>
          </a:xfrm>
          <a:prstGeom prst="rect">
            <a:avLst/>
          </a:prstGeom>
        </p:spPr>
        <p:txBody>
          <a:bodyPr wrap="square">
            <a:spAutoFit/>
          </a:bodyPr>
          <a:lstStyle/>
          <a:p>
            <a:pPr marL="0" marR="0" lvl="2"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Hypothetical healthcare costs for Will and Melissa over </a:t>
            </a:r>
            <a:b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their lifetime</a:t>
            </a:r>
          </a:p>
        </p:txBody>
      </p:sp>
      <p:sp>
        <p:nvSpPr>
          <p:cNvPr id="13" name="Rectangle 12">
            <a:extLst>
              <a:ext uri="{FF2B5EF4-FFF2-40B4-BE49-F238E27FC236}">
                <a16:creationId xmlns:a16="http://schemas.microsoft.com/office/drawing/2014/main" id="{80AAE44B-EADC-A9AB-4ED7-DC54B4669B37}"/>
              </a:ext>
            </a:extLst>
          </p:cNvPr>
          <p:cNvSpPr/>
          <p:nvPr/>
        </p:nvSpPr>
        <p:spPr>
          <a:xfrm>
            <a:off x="7034221" y="3303283"/>
            <a:ext cx="1178208" cy="430887"/>
          </a:xfrm>
          <a:prstGeom prst="rect">
            <a:avLst/>
          </a:prstGeom>
        </p:spPr>
        <p:txBody>
          <a:bodyPr wrap="none" lIns="0" rIns="0">
            <a:spAutoFit/>
          </a:bodyPr>
          <a:lstStyle/>
          <a:p>
            <a:pPr lvl="0" algn="r">
              <a:defRPr/>
            </a:pPr>
            <a:r>
              <a:rPr lang="en-US" sz="2200" dirty="0">
                <a:latin typeface="Arial" charset="0"/>
                <a:ea typeface="ＭＳ Ｐゴシック" charset="0"/>
                <a:cs typeface="ＭＳ Ｐゴシック" charset="0"/>
              </a:rPr>
              <a:t>$262,500</a:t>
            </a:r>
            <a:endParaRPr kumimoji="0" lang="en-US" sz="2200" i="0" u="none" strike="noStrike" kern="1200" cap="none" spc="0" normalizeH="0" baseline="30000" noProof="0" dirty="0">
              <a:ln>
                <a:noFill/>
              </a:ln>
              <a:effectLst/>
              <a:uLnTx/>
              <a:uFillTx/>
              <a:latin typeface="Arial" charset="0"/>
              <a:ea typeface="ＭＳ Ｐゴシック" charset="0"/>
              <a:cs typeface="ＭＳ Ｐゴシック" charset="0"/>
            </a:endParaRPr>
          </a:p>
        </p:txBody>
      </p:sp>
      <p:sp>
        <p:nvSpPr>
          <p:cNvPr id="22" name="Rectangle 21">
            <a:extLst>
              <a:ext uri="{FF2B5EF4-FFF2-40B4-BE49-F238E27FC236}">
                <a16:creationId xmlns:a16="http://schemas.microsoft.com/office/drawing/2014/main" id="{98DF25F8-83B2-A897-ACE0-C2CCFEA5C3EE}"/>
              </a:ext>
            </a:extLst>
          </p:cNvPr>
          <p:cNvSpPr/>
          <p:nvPr/>
        </p:nvSpPr>
        <p:spPr>
          <a:xfrm>
            <a:off x="196078" y="3878836"/>
            <a:ext cx="6413728" cy="646331"/>
          </a:xfrm>
          <a:prstGeom prst="rect">
            <a:avLst/>
          </a:prstGeom>
        </p:spPr>
        <p:txBody>
          <a:bodyPr wrap="square">
            <a:spAutoFit/>
          </a:bodyPr>
          <a:lstStyle/>
          <a:p>
            <a:pPr marL="0" marR="0" lvl="2"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Utilizing a 401(k) at their 25% tax bracket, how much would they need to withdraw to cover their health care costs?</a:t>
            </a:r>
          </a:p>
        </p:txBody>
      </p:sp>
      <p:sp>
        <p:nvSpPr>
          <p:cNvPr id="21" name="Rectangle 20">
            <a:extLst>
              <a:ext uri="{FF2B5EF4-FFF2-40B4-BE49-F238E27FC236}">
                <a16:creationId xmlns:a16="http://schemas.microsoft.com/office/drawing/2014/main" id="{191A2A9C-4040-3878-BAD8-14E88B22E55E}"/>
              </a:ext>
            </a:extLst>
          </p:cNvPr>
          <p:cNvSpPr/>
          <p:nvPr/>
        </p:nvSpPr>
        <p:spPr>
          <a:xfrm>
            <a:off x="7046619" y="3997246"/>
            <a:ext cx="1178208" cy="430887"/>
          </a:xfrm>
          <a:prstGeom prst="rect">
            <a:avLst/>
          </a:prstGeom>
        </p:spPr>
        <p:txBody>
          <a:bodyPr wrap="none" lIns="0" rIns="0">
            <a:spAutoFit/>
          </a:bodyPr>
          <a:lstStyle/>
          <a:p>
            <a:pPr marL="0" lvl="2" algn="r">
              <a:spcAft>
                <a:spcPts val="600"/>
              </a:spcAft>
              <a:defRPr/>
            </a:pPr>
            <a:r>
              <a:rPr lang="en-US" sz="2200" dirty="0">
                <a:latin typeface="Arial" charset="0"/>
                <a:ea typeface="ＭＳ Ｐゴシック" charset="0"/>
                <a:cs typeface="ＭＳ Ｐゴシック" charset="0"/>
              </a:rPr>
              <a:t>$350,000</a:t>
            </a:r>
            <a:endParaRPr kumimoji="0" lang="en-US" sz="2200" i="0" u="none" strike="noStrike" kern="1200" cap="none" spc="0" normalizeH="0" baseline="0" noProof="0" dirty="0">
              <a:ln>
                <a:noFill/>
              </a:ln>
              <a:effectLst/>
              <a:uLnTx/>
              <a:uFillTx/>
              <a:latin typeface="Arial" charset="0"/>
              <a:ea typeface="ＭＳ Ｐゴシック" charset="0"/>
              <a:cs typeface="ＭＳ Ｐゴシック" charset="0"/>
            </a:endParaRPr>
          </a:p>
        </p:txBody>
      </p:sp>
      <p:sp>
        <p:nvSpPr>
          <p:cNvPr id="25" name="Rectangle 24">
            <a:extLst>
              <a:ext uri="{FF2B5EF4-FFF2-40B4-BE49-F238E27FC236}">
                <a16:creationId xmlns:a16="http://schemas.microsoft.com/office/drawing/2014/main" id="{DF8F0D7D-C974-DA03-3F00-4AD0BA27DBA8}"/>
              </a:ext>
            </a:extLst>
          </p:cNvPr>
          <p:cNvSpPr/>
          <p:nvPr/>
        </p:nvSpPr>
        <p:spPr>
          <a:xfrm>
            <a:off x="196075" y="4553202"/>
            <a:ext cx="6501661" cy="646331"/>
          </a:xfrm>
          <a:prstGeom prst="rect">
            <a:avLst/>
          </a:prstGeom>
        </p:spPr>
        <p:txBody>
          <a:bodyPr wrap="square">
            <a:spAutoFit/>
          </a:bodyPr>
          <a:lstStyle/>
          <a:p>
            <a:pPr marL="0" marR="0" lvl="2"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Potential savings if they take tax-free withdrawals from </a:t>
            </a:r>
            <a:b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an HSA</a:t>
            </a:r>
          </a:p>
        </p:txBody>
      </p:sp>
      <p:sp>
        <p:nvSpPr>
          <p:cNvPr id="24" name="Rectangle 23">
            <a:extLst>
              <a:ext uri="{FF2B5EF4-FFF2-40B4-BE49-F238E27FC236}">
                <a16:creationId xmlns:a16="http://schemas.microsoft.com/office/drawing/2014/main" id="{C455B640-5A56-C3BC-944C-C8757F3C7689}"/>
              </a:ext>
            </a:extLst>
          </p:cNvPr>
          <p:cNvSpPr/>
          <p:nvPr/>
        </p:nvSpPr>
        <p:spPr>
          <a:xfrm>
            <a:off x="7189714" y="4655389"/>
            <a:ext cx="1035112" cy="430887"/>
          </a:xfrm>
          <a:prstGeom prst="rect">
            <a:avLst/>
          </a:prstGeom>
        </p:spPr>
        <p:txBody>
          <a:bodyPr wrap="none" lIns="0" rIns="0">
            <a:spAutoFit/>
          </a:bodyPr>
          <a:lstStyle/>
          <a:p>
            <a:pPr marL="0" lvl="2" algn="r">
              <a:spcAft>
                <a:spcPts val="600"/>
              </a:spcAft>
              <a:defRPr/>
            </a:pPr>
            <a:r>
              <a:rPr lang="en-US" sz="2200" b="1" dirty="0">
                <a:solidFill>
                  <a:srgbClr val="3769FF"/>
                </a:solidFill>
                <a:latin typeface="Arial" charset="0"/>
                <a:ea typeface="ＭＳ Ｐゴシック" charset="0"/>
                <a:cs typeface="ＭＳ Ｐゴシック" charset="0"/>
              </a:rPr>
              <a:t>$87,500</a:t>
            </a:r>
            <a:endParaRPr kumimoji="0" lang="en-US" sz="2200" b="1" i="0" u="none" strike="noStrike" kern="1200" cap="none" spc="0" normalizeH="0" baseline="0" noProof="0" dirty="0">
              <a:ln>
                <a:noFill/>
              </a:ln>
              <a:solidFill>
                <a:srgbClr val="3769FF"/>
              </a:solidFill>
              <a:effectLst/>
              <a:uLnTx/>
              <a:uFillTx/>
              <a:latin typeface="Arial" charset="0"/>
              <a:ea typeface="ＭＳ Ｐゴシック" charset="0"/>
              <a:cs typeface="ＭＳ Ｐゴシック" charset="0"/>
            </a:endParaRPr>
          </a:p>
        </p:txBody>
      </p:sp>
      <p:sp>
        <p:nvSpPr>
          <p:cNvPr id="3" name="Text Placeholder 2">
            <a:extLst>
              <a:ext uri="{FF2B5EF4-FFF2-40B4-BE49-F238E27FC236}">
                <a16:creationId xmlns:a16="http://schemas.microsoft.com/office/drawing/2014/main" id="{747B74F9-C4A8-42DB-5A39-0C75D54D4BEB}"/>
              </a:ext>
            </a:extLst>
          </p:cNvPr>
          <p:cNvSpPr>
            <a:spLocks noGrp="1"/>
          </p:cNvSpPr>
          <p:nvPr>
            <p:ph type="body" sz="quarter" idx="26"/>
          </p:nvPr>
        </p:nvSpPr>
        <p:spPr>
          <a:xfrm>
            <a:off x="274320" y="6127876"/>
            <a:ext cx="8503920" cy="415498"/>
          </a:xfrm>
        </p:spPr>
        <p:txBody>
          <a:bodyPr/>
          <a:lstStyle/>
          <a:p>
            <a:r>
              <a:rPr lang="en-US" dirty="0"/>
              <a:t>Assumes distribution was taken after age 59½ and not assessed an early withdrawal penalty. Actual returns will vary. Varying tax rates and actual investments may include fees, charges and other expenses that would affect an investment’s return.</a:t>
            </a:r>
          </a:p>
          <a:p>
            <a:r>
              <a:rPr lang="en-US" dirty="0"/>
              <a:t>Example is for illustrative purposes only and results are not representative of any specific investment program, strategy or vehicle.  </a:t>
            </a:r>
          </a:p>
        </p:txBody>
      </p:sp>
      <p:sp>
        <p:nvSpPr>
          <p:cNvPr id="2" name="Slide Number Placeholder 1">
            <a:extLst>
              <a:ext uri="{FF2B5EF4-FFF2-40B4-BE49-F238E27FC236}">
                <a16:creationId xmlns:a16="http://schemas.microsoft.com/office/drawing/2014/main" id="{FD193DAC-5DB0-7C32-F55F-4E9FBE71FB6A}"/>
              </a:ext>
            </a:extLst>
          </p:cNvPr>
          <p:cNvSpPr>
            <a:spLocks noGrp="1"/>
          </p:cNvSpPr>
          <p:nvPr>
            <p:ph type="sldNum" sz="quarter" idx="4"/>
          </p:nvPr>
        </p:nvSpPr>
        <p:spPr/>
        <p:txBody>
          <a:bodyPr/>
          <a:lstStyle/>
          <a:p>
            <a:r>
              <a:rPr lang="en-US" dirty="0"/>
              <a:t>27</a:t>
            </a:r>
          </a:p>
        </p:txBody>
      </p:sp>
      <p:cxnSp>
        <p:nvCxnSpPr>
          <p:cNvPr id="14" name="Straight Connector 13">
            <a:extLst>
              <a:ext uri="{FF2B5EF4-FFF2-40B4-BE49-F238E27FC236}">
                <a16:creationId xmlns:a16="http://schemas.microsoft.com/office/drawing/2014/main" id="{11A88D94-AC01-995A-91E4-E0F3635DCA12}"/>
              </a:ext>
              <a:ext uri="{C183D7F6-B498-43B3-948B-1728B52AA6E4}">
                <adec:decorative xmlns:adec="http://schemas.microsoft.com/office/drawing/2017/decorative" val="1"/>
              </a:ext>
            </a:extLst>
          </p:cNvPr>
          <p:cNvCxnSpPr/>
          <p:nvPr/>
        </p:nvCxnSpPr>
        <p:spPr>
          <a:xfrm>
            <a:off x="280988" y="3844075"/>
            <a:ext cx="7883525"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A9D2B5-18AC-D697-4516-1E06B35A3626}"/>
              </a:ext>
              <a:ext uri="{C183D7F6-B498-43B3-948B-1728B52AA6E4}">
                <adec:decorative xmlns:adec="http://schemas.microsoft.com/office/drawing/2017/decorative" val="1"/>
              </a:ext>
            </a:extLst>
          </p:cNvPr>
          <p:cNvCxnSpPr/>
          <p:nvPr/>
        </p:nvCxnSpPr>
        <p:spPr>
          <a:xfrm>
            <a:off x="280988" y="4540760"/>
            <a:ext cx="7883525"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A32098-F9EC-45CD-A980-A2619632FE65}"/>
              </a:ext>
              <a:ext uri="{C183D7F6-B498-43B3-948B-1728B52AA6E4}">
                <adec:decorative xmlns:adec="http://schemas.microsoft.com/office/drawing/2017/decorative" val="1"/>
              </a:ext>
            </a:extLst>
          </p:cNvPr>
          <p:cNvCxnSpPr/>
          <p:nvPr/>
        </p:nvCxnSpPr>
        <p:spPr>
          <a:xfrm>
            <a:off x="280988" y="5226560"/>
            <a:ext cx="7883525"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05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C4089-2298-8DAB-3CEF-BAEA915845D9}"/>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Alan &amp; Linda—and their adult child, Brad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Content Placeholder 4">
            <a:extLst>
              <a:ext uri="{FF2B5EF4-FFF2-40B4-BE49-F238E27FC236}">
                <a16:creationId xmlns:a16="http://schemas.microsoft.com/office/drawing/2014/main" id="{92E0DF6A-582D-1490-1F9C-1A47E7C6B54A}"/>
              </a:ext>
            </a:extLst>
          </p:cNvPr>
          <p:cNvSpPr txBox="1">
            <a:spLocks/>
          </p:cNvSpPr>
          <p:nvPr/>
        </p:nvSpPr>
        <p:spPr>
          <a:xfrm>
            <a:off x="590533" y="1665938"/>
            <a:ext cx="4473526" cy="438912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Clr>
                <a:srgbClr val="3769FF"/>
              </a:buClr>
            </a:pPr>
            <a:r>
              <a:rPr lang="en-US" sz="1800" dirty="0">
                <a:solidFill>
                  <a:srgbClr val="3769FF"/>
                </a:solidFill>
              </a:rPr>
              <a:t>Alan and Linda (both age 53) are married and have a 23-year-old son, Brad.       </a:t>
            </a:r>
          </a:p>
          <a:p>
            <a:pPr marL="0" indent="0" algn="just">
              <a:buClr>
                <a:srgbClr val="3769FF"/>
              </a:buClr>
              <a:buNone/>
            </a:pPr>
            <a:r>
              <a:rPr lang="en-US" sz="1800" dirty="0">
                <a:solidFill>
                  <a:srgbClr val="3769FF"/>
                </a:solidFill>
              </a:rPr>
              <a:t> </a:t>
            </a:r>
          </a:p>
          <a:p>
            <a:pPr algn="just">
              <a:buClr>
                <a:srgbClr val="3769FF"/>
              </a:buClr>
            </a:pPr>
            <a:r>
              <a:rPr lang="en-US" sz="1800" dirty="0">
                <a:solidFill>
                  <a:srgbClr val="3769FF"/>
                </a:solidFill>
              </a:rPr>
              <a:t>All three are covered under a family HDHP that is provided through Linda’s employer. </a:t>
            </a:r>
          </a:p>
          <a:p>
            <a:pPr algn="just">
              <a:buClr>
                <a:srgbClr val="3769FF"/>
              </a:buClr>
            </a:pPr>
            <a:endParaRPr lang="en-US" sz="1800" dirty="0">
              <a:solidFill>
                <a:srgbClr val="3769FF"/>
              </a:solidFill>
            </a:endParaRPr>
          </a:p>
          <a:p>
            <a:pPr algn="just">
              <a:buClr>
                <a:srgbClr val="3769FF"/>
              </a:buClr>
            </a:pPr>
            <a:r>
              <a:rPr lang="en-US" sz="1800" dirty="0">
                <a:solidFill>
                  <a:srgbClr val="3769FF"/>
                </a:solidFill>
              </a:rPr>
              <a:t>Brad is not a dependent on his parent’s tax return.</a:t>
            </a:r>
          </a:p>
          <a:p>
            <a:endParaRPr lang="en-US" sz="1800" dirty="0"/>
          </a:p>
        </p:txBody>
      </p:sp>
      <p:grpSp>
        <p:nvGrpSpPr>
          <p:cNvPr id="25" name="Group 24" descr="This image shows two moneybags side by side. The first bag is labeled &quot;Parent's HSA Contribution&quot; and contains $7,200. The second bag is labeled &quot;Brad's HSA Contribution&quot; and also contains $7,200. Both contributions are equal in amount. ">
            <a:extLst>
              <a:ext uri="{FF2B5EF4-FFF2-40B4-BE49-F238E27FC236}">
                <a16:creationId xmlns:a16="http://schemas.microsoft.com/office/drawing/2014/main" id="{0A5CBA2C-5B04-0114-617C-8AAF1E270094}"/>
              </a:ext>
            </a:extLst>
          </p:cNvPr>
          <p:cNvGrpSpPr/>
          <p:nvPr/>
        </p:nvGrpSpPr>
        <p:grpSpPr>
          <a:xfrm>
            <a:off x="5372380" y="834941"/>
            <a:ext cx="3523464" cy="5439542"/>
            <a:chOff x="5372380" y="834941"/>
            <a:chExt cx="3523464" cy="5439542"/>
          </a:xfrm>
        </p:grpSpPr>
        <p:sp>
          <p:nvSpPr>
            <p:cNvPr id="6" name="Rectangle 5">
              <a:extLst>
                <a:ext uri="{FF2B5EF4-FFF2-40B4-BE49-F238E27FC236}">
                  <a16:creationId xmlns:a16="http://schemas.microsoft.com/office/drawing/2014/main" id="{6A07C482-19C8-9F51-202E-85418067356D}"/>
                </a:ext>
              </a:extLst>
            </p:cNvPr>
            <p:cNvSpPr/>
            <p:nvPr/>
          </p:nvSpPr>
          <p:spPr>
            <a:xfrm>
              <a:off x="6590432" y="2192968"/>
              <a:ext cx="881780" cy="1077218"/>
            </a:xfrm>
            <a:prstGeom prst="rect">
              <a:avLst/>
            </a:prstGeom>
          </p:spPr>
          <p:txBody>
            <a:bodyPr wrap="square">
              <a:spAutoFit/>
            </a:bodyPr>
            <a:lstStyle/>
            <a:p>
              <a:r>
                <a:rPr lang="en-US" sz="3200" b="1">
                  <a:solidFill>
                    <a:schemeClr val="bg1"/>
                  </a:solidFill>
                </a:rPr>
                <a:t>HSA</a:t>
              </a:r>
            </a:p>
          </p:txBody>
        </p:sp>
        <p:sp>
          <p:nvSpPr>
            <p:cNvPr id="7" name="TextBox 6">
              <a:extLst>
                <a:ext uri="{FF2B5EF4-FFF2-40B4-BE49-F238E27FC236}">
                  <a16:creationId xmlns:a16="http://schemas.microsoft.com/office/drawing/2014/main" id="{EC58E675-F0F6-9D94-E9B5-0070558FDE3A}"/>
                </a:ext>
              </a:extLst>
            </p:cNvPr>
            <p:cNvSpPr txBox="1"/>
            <p:nvPr/>
          </p:nvSpPr>
          <p:spPr>
            <a:xfrm>
              <a:off x="5412824" y="834941"/>
              <a:ext cx="3483020" cy="830997"/>
            </a:xfrm>
            <a:prstGeom prst="rect">
              <a:avLst/>
            </a:prstGeom>
            <a:noFill/>
          </p:spPr>
          <p:txBody>
            <a:bodyPr wrap="square" rtlCol="0">
              <a:spAutoFit/>
            </a:bodyPr>
            <a:lstStyle/>
            <a:p>
              <a:pPr algn="ctr"/>
              <a:r>
                <a:rPr lang="en-US" sz="2400" b="1" dirty="0">
                  <a:solidFill>
                    <a:srgbClr val="3769FF"/>
                  </a:solidFill>
                  <a:latin typeface="+mj-lt"/>
                  <a:cs typeface="Arial" panose="020B0604020202020204" pitchFamily="34" charset="0"/>
                </a:rPr>
                <a:t>Parent’s HSA Contribution</a:t>
              </a:r>
              <a:endParaRPr lang="en-IN" b="1" baseline="52000" dirty="0">
                <a:solidFill>
                  <a:srgbClr val="3769FF"/>
                </a:solidFill>
                <a:latin typeface="+mj-lt"/>
                <a:cs typeface="Arial" panose="020B0604020202020204" pitchFamily="34" charset="0"/>
              </a:endParaRPr>
            </a:p>
          </p:txBody>
        </p:sp>
        <p:grpSp>
          <p:nvGrpSpPr>
            <p:cNvPr id="8" name="Group 7">
              <a:extLst>
                <a:ext uri="{FF2B5EF4-FFF2-40B4-BE49-F238E27FC236}">
                  <a16:creationId xmlns:a16="http://schemas.microsoft.com/office/drawing/2014/main" id="{F80EF1BE-D5D4-46A6-0A06-1365DB3CAA9B}"/>
                </a:ext>
                <a:ext uri="{C183D7F6-B498-43B3-948B-1728B52AA6E4}">
                  <adec:decorative xmlns:adec="http://schemas.microsoft.com/office/drawing/2017/decorative" val="1"/>
                </a:ext>
              </a:extLst>
            </p:cNvPr>
            <p:cNvGrpSpPr/>
            <p:nvPr/>
          </p:nvGrpSpPr>
          <p:grpSpPr>
            <a:xfrm>
              <a:off x="6453538" y="1714582"/>
              <a:ext cx="1401591" cy="1828800"/>
              <a:chOff x="7539038" y="1589088"/>
              <a:chExt cx="2016125" cy="2722562"/>
            </a:xfrm>
          </p:grpSpPr>
          <p:sp>
            <p:nvSpPr>
              <p:cNvPr id="9" name="Freeform 14">
                <a:extLst>
                  <a:ext uri="{FF2B5EF4-FFF2-40B4-BE49-F238E27FC236}">
                    <a16:creationId xmlns:a16="http://schemas.microsoft.com/office/drawing/2014/main" id="{099A2CD4-3C69-5A4F-1EE9-4CD8F9DA0055}"/>
                  </a:ext>
                </a:extLst>
              </p:cNvPr>
              <p:cNvSpPr>
                <a:spLocks/>
              </p:cNvSpPr>
              <p:nvPr/>
            </p:nvSpPr>
            <p:spPr bwMode="auto">
              <a:xfrm>
                <a:off x="7566026" y="1589088"/>
                <a:ext cx="1989137" cy="2722562"/>
              </a:xfrm>
              <a:custGeom>
                <a:avLst/>
                <a:gdLst>
                  <a:gd name="T0" fmla="*/ 324 w 1267"/>
                  <a:gd name="T1" fmla="*/ 80 h 1736"/>
                  <a:gd name="T2" fmla="*/ 364 w 1267"/>
                  <a:gd name="T3" fmla="*/ 43 h 1736"/>
                  <a:gd name="T4" fmla="*/ 591 w 1267"/>
                  <a:gd name="T5" fmla="*/ 43 h 1736"/>
                  <a:gd name="T6" fmla="*/ 802 w 1267"/>
                  <a:gd name="T7" fmla="*/ 61 h 1736"/>
                  <a:gd name="T8" fmla="*/ 948 w 1267"/>
                  <a:gd name="T9" fmla="*/ 62 h 1736"/>
                  <a:gd name="T10" fmla="*/ 820 w 1267"/>
                  <a:gd name="T11" fmla="*/ 320 h 1736"/>
                  <a:gd name="T12" fmla="*/ 842 w 1267"/>
                  <a:gd name="T13" fmla="*/ 384 h 1736"/>
                  <a:gd name="T14" fmla="*/ 987 w 1267"/>
                  <a:gd name="T15" fmla="*/ 498 h 1736"/>
                  <a:gd name="T16" fmla="*/ 1106 w 1267"/>
                  <a:gd name="T17" fmla="*/ 641 h 1736"/>
                  <a:gd name="T18" fmla="*/ 1158 w 1267"/>
                  <a:gd name="T19" fmla="*/ 734 h 1736"/>
                  <a:gd name="T20" fmla="*/ 1254 w 1267"/>
                  <a:gd name="T21" fmla="*/ 1015 h 1736"/>
                  <a:gd name="T22" fmla="*/ 1198 w 1267"/>
                  <a:gd name="T23" fmla="*/ 1335 h 1736"/>
                  <a:gd name="T24" fmla="*/ 1116 w 1267"/>
                  <a:gd name="T25" fmla="*/ 1440 h 1736"/>
                  <a:gd name="T26" fmla="*/ 71 w 1267"/>
                  <a:gd name="T27" fmla="*/ 1312 h 1736"/>
                  <a:gd name="T28" fmla="*/ 86 w 1267"/>
                  <a:gd name="T29" fmla="*/ 798 h 1736"/>
                  <a:gd name="T30" fmla="*/ 256 w 1267"/>
                  <a:gd name="T31" fmla="*/ 550 h 1736"/>
                  <a:gd name="T32" fmla="*/ 400 w 1267"/>
                  <a:gd name="T33" fmla="*/ 403 h 1736"/>
                  <a:gd name="T34" fmla="*/ 443 w 1267"/>
                  <a:gd name="T35" fmla="*/ 356 h 1736"/>
                  <a:gd name="T36" fmla="*/ 370 w 1267"/>
                  <a:gd name="T37" fmla="*/ 174 h 1736"/>
                  <a:gd name="T38" fmla="*/ 324 w 1267"/>
                  <a:gd name="T39" fmla="*/ 80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7" h="1736">
                    <a:moveTo>
                      <a:pt x="324" y="80"/>
                    </a:moveTo>
                    <a:cubicBezTo>
                      <a:pt x="324" y="80"/>
                      <a:pt x="319" y="51"/>
                      <a:pt x="364" y="43"/>
                    </a:cubicBezTo>
                    <a:cubicBezTo>
                      <a:pt x="410" y="35"/>
                      <a:pt x="514" y="86"/>
                      <a:pt x="591" y="43"/>
                    </a:cubicBezTo>
                    <a:cubicBezTo>
                      <a:pt x="668" y="0"/>
                      <a:pt x="751" y="10"/>
                      <a:pt x="802" y="61"/>
                    </a:cubicBezTo>
                    <a:cubicBezTo>
                      <a:pt x="852" y="112"/>
                      <a:pt x="938" y="40"/>
                      <a:pt x="948" y="62"/>
                    </a:cubicBezTo>
                    <a:cubicBezTo>
                      <a:pt x="959" y="83"/>
                      <a:pt x="820" y="320"/>
                      <a:pt x="820" y="320"/>
                    </a:cubicBezTo>
                    <a:cubicBezTo>
                      <a:pt x="820" y="320"/>
                      <a:pt x="812" y="355"/>
                      <a:pt x="842" y="384"/>
                    </a:cubicBezTo>
                    <a:cubicBezTo>
                      <a:pt x="885" y="428"/>
                      <a:pt x="941" y="458"/>
                      <a:pt x="987" y="498"/>
                    </a:cubicBezTo>
                    <a:cubicBezTo>
                      <a:pt x="1034" y="539"/>
                      <a:pt x="1073" y="589"/>
                      <a:pt x="1106" y="641"/>
                    </a:cubicBezTo>
                    <a:cubicBezTo>
                      <a:pt x="1125" y="671"/>
                      <a:pt x="1142" y="702"/>
                      <a:pt x="1158" y="734"/>
                    </a:cubicBezTo>
                    <a:cubicBezTo>
                      <a:pt x="1201" y="822"/>
                      <a:pt x="1242" y="917"/>
                      <a:pt x="1254" y="1015"/>
                    </a:cubicBezTo>
                    <a:cubicBezTo>
                      <a:pt x="1267" y="1124"/>
                      <a:pt x="1254" y="1239"/>
                      <a:pt x="1198" y="1335"/>
                    </a:cubicBezTo>
                    <a:cubicBezTo>
                      <a:pt x="1175" y="1373"/>
                      <a:pt x="1147" y="1409"/>
                      <a:pt x="1116" y="1440"/>
                    </a:cubicBezTo>
                    <a:cubicBezTo>
                      <a:pt x="831" y="1736"/>
                      <a:pt x="191" y="1582"/>
                      <a:pt x="71" y="1312"/>
                    </a:cubicBezTo>
                    <a:cubicBezTo>
                      <a:pt x="0" y="1154"/>
                      <a:pt x="20" y="955"/>
                      <a:pt x="86" y="798"/>
                    </a:cubicBezTo>
                    <a:cubicBezTo>
                      <a:pt x="125" y="704"/>
                      <a:pt x="183" y="621"/>
                      <a:pt x="256" y="550"/>
                    </a:cubicBezTo>
                    <a:cubicBezTo>
                      <a:pt x="304" y="502"/>
                      <a:pt x="352" y="453"/>
                      <a:pt x="400" y="403"/>
                    </a:cubicBezTo>
                    <a:cubicBezTo>
                      <a:pt x="414" y="388"/>
                      <a:pt x="431" y="373"/>
                      <a:pt x="443" y="356"/>
                    </a:cubicBezTo>
                    <a:cubicBezTo>
                      <a:pt x="464" y="327"/>
                      <a:pt x="391" y="210"/>
                      <a:pt x="370" y="174"/>
                    </a:cubicBezTo>
                    <a:cubicBezTo>
                      <a:pt x="348" y="138"/>
                      <a:pt x="318" y="101"/>
                      <a:pt x="324" y="8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IN"/>
              </a:p>
            </p:txBody>
          </p:sp>
          <p:sp>
            <p:nvSpPr>
              <p:cNvPr id="10" name="Freeform 15">
                <a:extLst>
                  <a:ext uri="{FF2B5EF4-FFF2-40B4-BE49-F238E27FC236}">
                    <a16:creationId xmlns:a16="http://schemas.microsoft.com/office/drawing/2014/main" id="{F8887E48-D7EA-198E-2735-0A0AE52C219C}"/>
                  </a:ext>
                </a:extLst>
              </p:cNvPr>
              <p:cNvSpPr>
                <a:spLocks/>
              </p:cNvSpPr>
              <p:nvPr/>
            </p:nvSpPr>
            <p:spPr bwMode="auto">
              <a:xfrm>
                <a:off x="7539038" y="2092325"/>
                <a:ext cx="1287462" cy="1720850"/>
              </a:xfrm>
              <a:custGeom>
                <a:avLst/>
                <a:gdLst>
                  <a:gd name="T0" fmla="*/ 324 w 821"/>
                  <a:gd name="T1" fmla="*/ 176 h 1097"/>
                  <a:gd name="T2" fmla="*/ 628 w 821"/>
                  <a:gd name="T3" fmla="*/ 30 h 1097"/>
                  <a:gd name="T4" fmla="*/ 755 w 821"/>
                  <a:gd name="T5" fmla="*/ 491 h 1097"/>
                  <a:gd name="T6" fmla="*/ 50 w 821"/>
                  <a:gd name="T7" fmla="*/ 816 h 1097"/>
                  <a:gd name="T8" fmla="*/ 293 w 821"/>
                  <a:gd name="T9" fmla="*/ 205 h 1097"/>
                </a:gdLst>
                <a:ahLst/>
                <a:cxnLst>
                  <a:cxn ang="0">
                    <a:pos x="T0" y="T1"/>
                  </a:cxn>
                  <a:cxn ang="0">
                    <a:pos x="T2" y="T3"/>
                  </a:cxn>
                  <a:cxn ang="0">
                    <a:pos x="T4" y="T5"/>
                  </a:cxn>
                  <a:cxn ang="0">
                    <a:pos x="T6" y="T7"/>
                  </a:cxn>
                  <a:cxn ang="0">
                    <a:pos x="T8" y="T9"/>
                  </a:cxn>
                </a:cxnLst>
                <a:rect l="0" t="0" r="r" b="b"/>
                <a:pathLst>
                  <a:path w="821" h="1097">
                    <a:moveTo>
                      <a:pt x="324" y="176"/>
                    </a:moveTo>
                    <a:cubicBezTo>
                      <a:pt x="324" y="176"/>
                      <a:pt x="478" y="0"/>
                      <a:pt x="628" y="30"/>
                    </a:cubicBezTo>
                    <a:cubicBezTo>
                      <a:pt x="777" y="59"/>
                      <a:pt x="821" y="278"/>
                      <a:pt x="755" y="491"/>
                    </a:cubicBezTo>
                    <a:cubicBezTo>
                      <a:pt x="689" y="704"/>
                      <a:pt x="101" y="1097"/>
                      <a:pt x="50" y="816"/>
                    </a:cubicBezTo>
                    <a:cubicBezTo>
                      <a:pt x="0" y="535"/>
                      <a:pt x="293" y="205"/>
                      <a:pt x="293" y="205"/>
                    </a:cubicBezTo>
                  </a:path>
                </a:pathLst>
              </a:custGeom>
              <a:solidFill>
                <a:schemeClr val="bg1">
                  <a:alpha val="14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1" name="Rectangle 16">
                <a:extLst>
                  <a:ext uri="{FF2B5EF4-FFF2-40B4-BE49-F238E27FC236}">
                    <a16:creationId xmlns:a16="http://schemas.microsoft.com/office/drawing/2014/main" id="{BFFE8F18-7F6D-1BC8-6D2C-18BB78D20BEC}"/>
                  </a:ext>
                </a:extLst>
              </p:cNvPr>
              <p:cNvSpPr>
                <a:spLocks noChangeArrowheads="1"/>
              </p:cNvSpPr>
              <p:nvPr/>
            </p:nvSpPr>
            <p:spPr bwMode="auto">
              <a:xfrm>
                <a:off x="8205788" y="2066925"/>
                <a:ext cx="711200" cy="93662"/>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12" name="Rectangle 17">
                <a:extLst>
                  <a:ext uri="{FF2B5EF4-FFF2-40B4-BE49-F238E27FC236}">
                    <a16:creationId xmlns:a16="http://schemas.microsoft.com/office/drawing/2014/main" id="{7B750BAF-20E5-8540-840F-4E33613BA985}"/>
                  </a:ext>
                </a:extLst>
              </p:cNvPr>
              <p:cNvSpPr>
                <a:spLocks noChangeArrowheads="1"/>
              </p:cNvSpPr>
              <p:nvPr/>
            </p:nvSpPr>
            <p:spPr bwMode="auto">
              <a:xfrm>
                <a:off x="8115300" y="2160588"/>
                <a:ext cx="855662" cy="66675"/>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13" name="Freeform 18">
                <a:extLst>
                  <a:ext uri="{FF2B5EF4-FFF2-40B4-BE49-F238E27FC236}">
                    <a16:creationId xmlns:a16="http://schemas.microsoft.com/office/drawing/2014/main" id="{25D662B4-8F48-1400-EEB8-B0560AD7DDE9}"/>
                  </a:ext>
                </a:extLst>
              </p:cNvPr>
              <p:cNvSpPr>
                <a:spLocks/>
              </p:cNvSpPr>
              <p:nvPr/>
            </p:nvSpPr>
            <p:spPr bwMode="auto">
              <a:xfrm>
                <a:off x="8697913" y="2122488"/>
                <a:ext cx="106362" cy="481012"/>
              </a:xfrm>
              <a:custGeom>
                <a:avLst/>
                <a:gdLst>
                  <a:gd name="T0" fmla="*/ 0 w 67"/>
                  <a:gd name="T1" fmla="*/ 300 h 303"/>
                  <a:gd name="T2" fmla="*/ 25 w 67"/>
                  <a:gd name="T3" fmla="*/ 0 h 303"/>
                  <a:gd name="T4" fmla="*/ 67 w 67"/>
                  <a:gd name="T5" fmla="*/ 4 h 303"/>
                  <a:gd name="T6" fmla="*/ 43 w 67"/>
                  <a:gd name="T7" fmla="*/ 303 h 303"/>
                  <a:gd name="T8" fmla="*/ 0 w 67"/>
                  <a:gd name="T9" fmla="*/ 300 h 303"/>
                </a:gdLst>
                <a:ahLst/>
                <a:cxnLst>
                  <a:cxn ang="0">
                    <a:pos x="T0" y="T1"/>
                  </a:cxn>
                  <a:cxn ang="0">
                    <a:pos x="T2" y="T3"/>
                  </a:cxn>
                  <a:cxn ang="0">
                    <a:pos x="T4" y="T5"/>
                  </a:cxn>
                  <a:cxn ang="0">
                    <a:pos x="T6" y="T7"/>
                  </a:cxn>
                  <a:cxn ang="0">
                    <a:pos x="T8" y="T9"/>
                  </a:cxn>
                </a:cxnLst>
                <a:rect l="0" t="0" r="r" b="b"/>
                <a:pathLst>
                  <a:path w="67" h="303">
                    <a:moveTo>
                      <a:pt x="0" y="300"/>
                    </a:moveTo>
                    <a:lnTo>
                      <a:pt x="25" y="0"/>
                    </a:lnTo>
                    <a:lnTo>
                      <a:pt x="67" y="4"/>
                    </a:lnTo>
                    <a:lnTo>
                      <a:pt x="43" y="303"/>
                    </a:lnTo>
                    <a:lnTo>
                      <a:pt x="0" y="30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14" name="Freeform 19">
                <a:extLst>
                  <a:ext uri="{FF2B5EF4-FFF2-40B4-BE49-F238E27FC236}">
                    <a16:creationId xmlns:a16="http://schemas.microsoft.com/office/drawing/2014/main" id="{0302DDA6-40F1-D0CF-39D1-5995F64A8E1D}"/>
                  </a:ext>
                </a:extLst>
              </p:cNvPr>
              <p:cNvSpPr>
                <a:spLocks/>
              </p:cNvSpPr>
              <p:nvPr/>
            </p:nvSpPr>
            <p:spPr bwMode="auto">
              <a:xfrm>
                <a:off x="8751888" y="2133600"/>
                <a:ext cx="195262" cy="573087"/>
              </a:xfrm>
              <a:custGeom>
                <a:avLst/>
                <a:gdLst>
                  <a:gd name="T0" fmla="*/ 82 w 123"/>
                  <a:gd name="T1" fmla="*/ 361 h 361"/>
                  <a:gd name="T2" fmla="*/ 0 w 123"/>
                  <a:gd name="T3" fmla="*/ 10 h 361"/>
                  <a:gd name="T4" fmla="*/ 40 w 123"/>
                  <a:gd name="T5" fmla="*/ 0 h 361"/>
                  <a:gd name="T6" fmla="*/ 123 w 123"/>
                  <a:gd name="T7" fmla="*/ 351 h 361"/>
                  <a:gd name="T8" fmla="*/ 82 w 123"/>
                  <a:gd name="T9" fmla="*/ 361 h 361"/>
                </a:gdLst>
                <a:ahLst/>
                <a:cxnLst>
                  <a:cxn ang="0">
                    <a:pos x="T0" y="T1"/>
                  </a:cxn>
                  <a:cxn ang="0">
                    <a:pos x="T2" y="T3"/>
                  </a:cxn>
                  <a:cxn ang="0">
                    <a:pos x="T4" y="T5"/>
                  </a:cxn>
                  <a:cxn ang="0">
                    <a:pos x="T6" y="T7"/>
                  </a:cxn>
                  <a:cxn ang="0">
                    <a:pos x="T8" y="T9"/>
                  </a:cxn>
                </a:cxnLst>
                <a:rect l="0" t="0" r="r" b="b"/>
                <a:pathLst>
                  <a:path w="123" h="361">
                    <a:moveTo>
                      <a:pt x="82" y="361"/>
                    </a:moveTo>
                    <a:lnTo>
                      <a:pt x="0" y="10"/>
                    </a:lnTo>
                    <a:lnTo>
                      <a:pt x="40" y="0"/>
                    </a:lnTo>
                    <a:lnTo>
                      <a:pt x="123" y="351"/>
                    </a:lnTo>
                    <a:lnTo>
                      <a:pt x="82" y="36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grpSp>
        <p:grpSp>
          <p:nvGrpSpPr>
            <p:cNvPr id="15" name="Group 14">
              <a:extLst>
                <a:ext uri="{FF2B5EF4-FFF2-40B4-BE49-F238E27FC236}">
                  <a16:creationId xmlns:a16="http://schemas.microsoft.com/office/drawing/2014/main" id="{BB8A91DD-5911-1A5D-2EA5-CED13DF7811A}"/>
                </a:ext>
                <a:ext uri="{C183D7F6-B498-43B3-948B-1728B52AA6E4}">
                  <adec:decorative xmlns:adec="http://schemas.microsoft.com/office/drawing/2017/decorative" val="1"/>
                </a:ext>
              </a:extLst>
            </p:cNvPr>
            <p:cNvGrpSpPr/>
            <p:nvPr/>
          </p:nvGrpSpPr>
          <p:grpSpPr>
            <a:xfrm>
              <a:off x="6413516" y="4445683"/>
              <a:ext cx="1401591" cy="1828800"/>
              <a:chOff x="7539038" y="1589088"/>
              <a:chExt cx="2016125" cy="2722562"/>
            </a:xfrm>
          </p:grpSpPr>
          <p:sp>
            <p:nvSpPr>
              <p:cNvPr id="16" name="Freeform 14">
                <a:extLst>
                  <a:ext uri="{FF2B5EF4-FFF2-40B4-BE49-F238E27FC236}">
                    <a16:creationId xmlns:a16="http://schemas.microsoft.com/office/drawing/2014/main" id="{5CE01307-44C8-5521-BCD1-543B6ACDE247}"/>
                  </a:ext>
                </a:extLst>
              </p:cNvPr>
              <p:cNvSpPr>
                <a:spLocks/>
              </p:cNvSpPr>
              <p:nvPr/>
            </p:nvSpPr>
            <p:spPr bwMode="auto">
              <a:xfrm>
                <a:off x="7566026" y="1589088"/>
                <a:ext cx="1989137" cy="2722562"/>
              </a:xfrm>
              <a:custGeom>
                <a:avLst/>
                <a:gdLst>
                  <a:gd name="T0" fmla="*/ 324 w 1267"/>
                  <a:gd name="T1" fmla="*/ 80 h 1736"/>
                  <a:gd name="T2" fmla="*/ 364 w 1267"/>
                  <a:gd name="T3" fmla="*/ 43 h 1736"/>
                  <a:gd name="T4" fmla="*/ 591 w 1267"/>
                  <a:gd name="T5" fmla="*/ 43 h 1736"/>
                  <a:gd name="T6" fmla="*/ 802 w 1267"/>
                  <a:gd name="T7" fmla="*/ 61 h 1736"/>
                  <a:gd name="T8" fmla="*/ 948 w 1267"/>
                  <a:gd name="T9" fmla="*/ 62 h 1736"/>
                  <a:gd name="T10" fmla="*/ 820 w 1267"/>
                  <a:gd name="T11" fmla="*/ 320 h 1736"/>
                  <a:gd name="T12" fmla="*/ 842 w 1267"/>
                  <a:gd name="T13" fmla="*/ 384 h 1736"/>
                  <a:gd name="T14" fmla="*/ 987 w 1267"/>
                  <a:gd name="T15" fmla="*/ 498 h 1736"/>
                  <a:gd name="T16" fmla="*/ 1106 w 1267"/>
                  <a:gd name="T17" fmla="*/ 641 h 1736"/>
                  <a:gd name="T18" fmla="*/ 1158 w 1267"/>
                  <a:gd name="T19" fmla="*/ 734 h 1736"/>
                  <a:gd name="T20" fmla="*/ 1254 w 1267"/>
                  <a:gd name="T21" fmla="*/ 1015 h 1736"/>
                  <a:gd name="T22" fmla="*/ 1198 w 1267"/>
                  <a:gd name="T23" fmla="*/ 1335 h 1736"/>
                  <a:gd name="T24" fmla="*/ 1116 w 1267"/>
                  <a:gd name="T25" fmla="*/ 1440 h 1736"/>
                  <a:gd name="T26" fmla="*/ 71 w 1267"/>
                  <a:gd name="T27" fmla="*/ 1312 h 1736"/>
                  <a:gd name="T28" fmla="*/ 86 w 1267"/>
                  <a:gd name="T29" fmla="*/ 798 h 1736"/>
                  <a:gd name="T30" fmla="*/ 256 w 1267"/>
                  <a:gd name="T31" fmla="*/ 550 h 1736"/>
                  <a:gd name="T32" fmla="*/ 400 w 1267"/>
                  <a:gd name="T33" fmla="*/ 403 h 1736"/>
                  <a:gd name="T34" fmla="*/ 443 w 1267"/>
                  <a:gd name="T35" fmla="*/ 356 h 1736"/>
                  <a:gd name="T36" fmla="*/ 370 w 1267"/>
                  <a:gd name="T37" fmla="*/ 174 h 1736"/>
                  <a:gd name="T38" fmla="*/ 324 w 1267"/>
                  <a:gd name="T39" fmla="*/ 80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7" h="1736">
                    <a:moveTo>
                      <a:pt x="324" y="80"/>
                    </a:moveTo>
                    <a:cubicBezTo>
                      <a:pt x="324" y="80"/>
                      <a:pt x="319" y="51"/>
                      <a:pt x="364" y="43"/>
                    </a:cubicBezTo>
                    <a:cubicBezTo>
                      <a:pt x="410" y="35"/>
                      <a:pt x="514" y="86"/>
                      <a:pt x="591" y="43"/>
                    </a:cubicBezTo>
                    <a:cubicBezTo>
                      <a:pt x="668" y="0"/>
                      <a:pt x="751" y="10"/>
                      <a:pt x="802" y="61"/>
                    </a:cubicBezTo>
                    <a:cubicBezTo>
                      <a:pt x="852" y="112"/>
                      <a:pt x="938" y="40"/>
                      <a:pt x="948" y="62"/>
                    </a:cubicBezTo>
                    <a:cubicBezTo>
                      <a:pt x="959" y="83"/>
                      <a:pt x="820" y="320"/>
                      <a:pt x="820" y="320"/>
                    </a:cubicBezTo>
                    <a:cubicBezTo>
                      <a:pt x="820" y="320"/>
                      <a:pt x="812" y="355"/>
                      <a:pt x="842" y="384"/>
                    </a:cubicBezTo>
                    <a:cubicBezTo>
                      <a:pt x="885" y="428"/>
                      <a:pt x="941" y="458"/>
                      <a:pt x="987" y="498"/>
                    </a:cubicBezTo>
                    <a:cubicBezTo>
                      <a:pt x="1034" y="539"/>
                      <a:pt x="1073" y="589"/>
                      <a:pt x="1106" y="641"/>
                    </a:cubicBezTo>
                    <a:cubicBezTo>
                      <a:pt x="1125" y="671"/>
                      <a:pt x="1142" y="702"/>
                      <a:pt x="1158" y="734"/>
                    </a:cubicBezTo>
                    <a:cubicBezTo>
                      <a:pt x="1201" y="822"/>
                      <a:pt x="1242" y="917"/>
                      <a:pt x="1254" y="1015"/>
                    </a:cubicBezTo>
                    <a:cubicBezTo>
                      <a:pt x="1267" y="1124"/>
                      <a:pt x="1254" y="1239"/>
                      <a:pt x="1198" y="1335"/>
                    </a:cubicBezTo>
                    <a:cubicBezTo>
                      <a:pt x="1175" y="1373"/>
                      <a:pt x="1147" y="1409"/>
                      <a:pt x="1116" y="1440"/>
                    </a:cubicBezTo>
                    <a:cubicBezTo>
                      <a:pt x="831" y="1736"/>
                      <a:pt x="191" y="1582"/>
                      <a:pt x="71" y="1312"/>
                    </a:cubicBezTo>
                    <a:cubicBezTo>
                      <a:pt x="0" y="1154"/>
                      <a:pt x="20" y="955"/>
                      <a:pt x="86" y="798"/>
                    </a:cubicBezTo>
                    <a:cubicBezTo>
                      <a:pt x="125" y="704"/>
                      <a:pt x="183" y="621"/>
                      <a:pt x="256" y="550"/>
                    </a:cubicBezTo>
                    <a:cubicBezTo>
                      <a:pt x="304" y="502"/>
                      <a:pt x="352" y="453"/>
                      <a:pt x="400" y="403"/>
                    </a:cubicBezTo>
                    <a:cubicBezTo>
                      <a:pt x="414" y="388"/>
                      <a:pt x="431" y="373"/>
                      <a:pt x="443" y="356"/>
                    </a:cubicBezTo>
                    <a:cubicBezTo>
                      <a:pt x="464" y="327"/>
                      <a:pt x="391" y="210"/>
                      <a:pt x="370" y="174"/>
                    </a:cubicBezTo>
                    <a:cubicBezTo>
                      <a:pt x="348" y="138"/>
                      <a:pt x="318" y="101"/>
                      <a:pt x="324" y="8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17" name="Freeform 15">
                <a:extLst>
                  <a:ext uri="{FF2B5EF4-FFF2-40B4-BE49-F238E27FC236}">
                    <a16:creationId xmlns:a16="http://schemas.microsoft.com/office/drawing/2014/main" id="{640EF7EA-13EB-716E-0109-F3801A548E4F}"/>
                  </a:ext>
                </a:extLst>
              </p:cNvPr>
              <p:cNvSpPr>
                <a:spLocks/>
              </p:cNvSpPr>
              <p:nvPr/>
            </p:nvSpPr>
            <p:spPr bwMode="auto">
              <a:xfrm>
                <a:off x="7539038" y="2092325"/>
                <a:ext cx="1287462" cy="1720850"/>
              </a:xfrm>
              <a:custGeom>
                <a:avLst/>
                <a:gdLst>
                  <a:gd name="T0" fmla="*/ 324 w 821"/>
                  <a:gd name="T1" fmla="*/ 176 h 1097"/>
                  <a:gd name="T2" fmla="*/ 628 w 821"/>
                  <a:gd name="T3" fmla="*/ 30 h 1097"/>
                  <a:gd name="T4" fmla="*/ 755 w 821"/>
                  <a:gd name="T5" fmla="*/ 491 h 1097"/>
                  <a:gd name="T6" fmla="*/ 50 w 821"/>
                  <a:gd name="T7" fmla="*/ 816 h 1097"/>
                  <a:gd name="T8" fmla="*/ 293 w 821"/>
                  <a:gd name="T9" fmla="*/ 205 h 1097"/>
                </a:gdLst>
                <a:ahLst/>
                <a:cxnLst>
                  <a:cxn ang="0">
                    <a:pos x="T0" y="T1"/>
                  </a:cxn>
                  <a:cxn ang="0">
                    <a:pos x="T2" y="T3"/>
                  </a:cxn>
                  <a:cxn ang="0">
                    <a:pos x="T4" y="T5"/>
                  </a:cxn>
                  <a:cxn ang="0">
                    <a:pos x="T6" y="T7"/>
                  </a:cxn>
                  <a:cxn ang="0">
                    <a:pos x="T8" y="T9"/>
                  </a:cxn>
                </a:cxnLst>
                <a:rect l="0" t="0" r="r" b="b"/>
                <a:pathLst>
                  <a:path w="821" h="1097">
                    <a:moveTo>
                      <a:pt x="324" y="176"/>
                    </a:moveTo>
                    <a:cubicBezTo>
                      <a:pt x="324" y="176"/>
                      <a:pt x="478" y="0"/>
                      <a:pt x="628" y="30"/>
                    </a:cubicBezTo>
                    <a:cubicBezTo>
                      <a:pt x="777" y="59"/>
                      <a:pt x="821" y="278"/>
                      <a:pt x="755" y="491"/>
                    </a:cubicBezTo>
                    <a:cubicBezTo>
                      <a:pt x="689" y="704"/>
                      <a:pt x="101" y="1097"/>
                      <a:pt x="50" y="816"/>
                    </a:cubicBezTo>
                    <a:cubicBezTo>
                      <a:pt x="0" y="535"/>
                      <a:pt x="293" y="205"/>
                      <a:pt x="293" y="205"/>
                    </a:cubicBezTo>
                  </a:path>
                </a:pathLst>
              </a:custGeom>
              <a:solidFill>
                <a:schemeClr val="bg1">
                  <a:alpha val="14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8" name="Rectangle 16">
                <a:extLst>
                  <a:ext uri="{FF2B5EF4-FFF2-40B4-BE49-F238E27FC236}">
                    <a16:creationId xmlns:a16="http://schemas.microsoft.com/office/drawing/2014/main" id="{100312F5-9D67-109A-9FDE-A24BE33411DB}"/>
                  </a:ext>
                </a:extLst>
              </p:cNvPr>
              <p:cNvSpPr>
                <a:spLocks noChangeArrowheads="1"/>
              </p:cNvSpPr>
              <p:nvPr/>
            </p:nvSpPr>
            <p:spPr bwMode="auto">
              <a:xfrm>
                <a:off x="8205788" y="2066925"/>
                <a:ext cx="711200" cy="93662"/>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19" name="Rectangle 17">
                <a:extLst>
                  <a:ext uri="{FF2B5EF4-FFF2-40B4-BE49-F238E27FC236}">
                    <a16:creationId xmlns:a16="http://schemas.microsoft.com/office/drawing/2014/main" id="{FFDC8480-F9A8-9B6B-499B-23A58BBB4B80}"/>
                  </a:ext>
                </a:extLst>
              </p:cNvPr>
              <p:cNvSpPr>
                <a:spLocks noChangeArrowheads="1"/>
              </p:cNvSpPr>
              <p:nvPr/>
            </p:nvSpPr>
            <p:spPr bwMode="auto">
              <a:xfrm>
                <a:off x="8115300" y="2160588"/>
                <a:ext cx="855662" cy="66675"/>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18">
                <a:extLst>
                  <a:ext uri="{FF2B5EF4-FFF2-40B4-BE49-F238E27FC236}">
                    <a16:creationId xmlns:a16="http://schemas.microsoft.com/office/drawing/2014/main" id="{DDBB0AA3-3B5D-FE62-2C99-2A0EEC26512C}"/>
                  </a:ext>
                </a:extLst>
              </p:cNvPr>
              <p:cNvSpPr>
                <a:spLocks/>
              </p:cNvSpPr>
              <p:nvPr/>
            </p:nvSpPr>
            <p:spPr bwMode="auto">
              <a:xfrm>
                <a:off x="8697913" y="2122488"/>
                <a:ext cx="106362" cy="481012"/>
              </a:xfrm>
              <a:custGeom>
                <a:avLst/>
                <a:gdLst>
                  <a:gd name="T0" fmla="*/ 0 w 67"/>
                  <a:gd name="T1" fmla="*/ 300 h 303"/>
                  <a:gd name="T2" fmla="*/ 25 w 67"/>
                  <a:gd name="T3" fmla="*/ 0 h 303"/>
                  <a:gd name="T4" fmla="*/ 67 w 67"/>
                  <a:gd name="T5" fmla="*/ 4 h 303"/>
                  <a:gd name="T6" fmla="*/ 43 w 67"/>
                  <a:gd name="T7" fmla="*/ 303 h 303"/>
                  <a:gd name="T8" fmla="*/ 0 w 67"/>
                  <a:gd name="T9" fmla="*/ 300 h 303"/>
                </a:gdLst>
                <a:ahLst/>
                <a:cxnLst>
                  <a:cxn ang="0">
                    <a:pos x="T0" y="T1"/>
                  </a:cxn>
                  <a:cxn ang="0">
                    <a:pos x="T2" y="T3"/>
                  </a:cxn>
                  <a:cxn ang="0">
                    <a:pos x="T4" y="T5"/>
                  </a:cxn>
                  <a:cxn ang="0">
                    <a:pos x="T6" y="T7"/>
                  </a:cxn>
                  <a:cxn ang="0">
                    <a:pos x="T8" y="T9"/>
                  </a:cxn>
                </a:cxnLst>
                <a:rect l="0" t="0" r="r" b="b"/>
                <a:pathLst>
                  <a:path w="67" h="303">
                    <a:moveTo>
                      <a:pt x="0" y="300"/>
                    </a:moveTo>
                    <a:lnTo>
                      <a:pt x="25" y="0"/>
                    </a:lnTo>
                    <a:lnTo>
                      <a:pt x="67" y="4"/>
                    </a:lnTo>
                    <a:lnTo>
                      <a:pt x="43" y="303"/>
                    </a:lnTo>
                    <a:lnTo>
                      <a:pt x="0" y="30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21" name="Freeform 19">
                <a:extLst>
                  <a:ext uri="{FF2B5EF4-FFF2-40B4-BE49-F238E27FC236}">
                    <a16:creationId xmlns:a16="http://schemas.microsoft.com/office/drawing/2014/main" id="{FDDC7668-6815-59F9-3053-FBA499B98315}"/>
                  </a:ext>
                </a:extLst>
              </p:cNvPr>
              <p:cNvSpPr>
                <a:spLocks/>
              </p:cNvSpPr>
              <p:nvPr/>
            </p:nvSpPr>
            <p:spPr bwMode="auto">
              <a:xfrm>
                <a:off x="8751888" y="2133600"/>
                <a:ext cx="195262" cy="573087"/>
              </a:xfrm>
              <a:custGeom>
                <a:avLst/>
                <a:gdLst>
                  <a:gd name="T0" fmla="*/ 82 w 123"/>
                  <a:gd name="T1" fmla="*/ 361 h 361"/>
                  <a:gd name="T2" fmla="*/ 0 w 123"/>
                  <a:gd name="T3" fmla="*/ 10 h 361"/>
                  <a:gd name="T4" fmla="*/ 40 w 123"/>
                  <a:gd name="T5" fmla="*/ 0 h 361"/>
                  <a:gd name="T6" fmla="*/ 123 w 123"/>
                  <a:gd name="T7" fmla="*/ 351 h 361"/>
                  <a:gd name="T8" fmla="*/ 82 w 123"/>
                  <a:gd name="T9" fmla="*/ 361 h 361"/>
                </a:gdLst>
                <a:ahLst/>
                <a:cxnLst>
                  <a:cxn ang="0">
                    <a:pos x="T0" y="T1"/>
                  </a:cxn>
                  <a:cxn ang="0">
                    <a:pos x="T2" y="T3"/>
                  </a:cxn>
                  <a:cxn ang="0">
                    <a:pos x="T4" y="T5"/>
                  </a:cxn>
                  <a:cxn ang="0">
                    <a:pos x="T6" y="T7"/>
                  </a:cxn>
                  <a:cxn ang="0">
                    <a:pos x="T8" y="T9"/>
                  </a:cxn>
                </a:cxnLst>
                <a:rect l="0" t="0" r="r" b="b"/>
                <a:pathLst>
                  <a:path w="123" h="361">
                    <a:moveTo>
                      <a:pt x="82" y="361"/>
                    </a:moveTo>
                    <a:lnTo>
                      <a:pt x="0" y="10"/>
                    </a:lnTo>
                    <a:lnTo>
                      <a:pt x="40" y="0"/>
                    </a:lnTo>
                    <a:lnTo>
                      <a:pt x="123" y="351"/>
                    </a:lnTo>
                    <a:lnTo>
                      <a:pt x="82" y="36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22" name="TextBox 21">
              <a:extLst>
                <a:ext uri="{FF2B5EF4-FFF2-40B4-BE49-F238E27FC236}">
                  <a16:creationId xmlns:a16="http://schemas.microsoft.com/office/drawing/2014/main" id="{AF17EFFA-2723-CD6D-80D7-6004DAB4B8A5}"/>
                </a:ext>
              </a:extLst>
            </p:cNvPr>
            <p:cNvSpPr txBox="1"/>
            <p:nvPr/>
          </p:nvSpPr>
          <p:spPr>
            <a:xfrm>
              <a:off x="6590432" y="2600082"/>
              <a:ext cx="1382829" cy="461665"/>
            </a:xfrm>
            <a:prstGeom prst="rect">
              <a:avLst/>
            </a:prstGeom>
            <a:noFill/>
          </p:spPr>
          <p:txBody>
            <a:bodyPr wrap="square" rtlCol="0">
              <a:spAutoFit/>
            </a:bodyPr>
            <a:lstStyle/>
            <a:p>
              <a:r>
                <a:rPr lang="en-US" sz="2400" b="1" dirty="0">
                  <a:solidFill>
                    <a:schemeClr val="bg1"/>
                  </a:solidFill>
                  <a:latin typeface="+mj-lt"/>
                </a:rPr>
                <a:t>$7,200</a:t>
              </a:r>
            </a:p>
          </p:txBody>
        </p:sp>
        <p:sp>
          <p:nvSpPr>
            <p:cNvPr id="23" name="TextBox 22">
              <a:extLst>
                <a:ext uri="{FF2B5EF4-FFF2-40B4-BE49-F238E27FC236}">
                  <a16:creationId xmlns:a16="http://schemas.microsoft.com/office/drawing/2014/main" id="{CFD083AF-2231-AFC5-A43D-BD1586AB61A4}"/>
                </a:ext>
              </a:extLst>
            </p:cNvPr>
            <p:cNvSpPr txBox="1"/>
            <p:nvPr/>
          </p:nvSpPr>
          <p:spPr>
            <a:xfrm>
              <a:off x="5372380" y="3529414"/>
              <a:ext cx="3483864" cy="830997"/>
            </a:xfrm>
            <a:prstGeom prst="rect">
              <a:avLst/>
            </a:prstGeom>
            <a:noFill/>
          </p:spPr>
          <p:txBody>
            <a:bodyPr wrap="square" rtlCol="0">
              <a:spAutoFit/>
            </a:bodyPr>
            <a:lstStyle/>
            <a:p>
              <a:pPr algn="ctr"/>
              <a:r>
                <a:rPr lang="en-US" sz="2400" b="1" dirty="0">
                  <a:solidFill>
                    <a:srgbClr val="3769FF"/>
                  </a:solidFill>
                  <a:latin typeface="+mj-lt"/>
                  <a:cs typeface="Arial" panose="020B0604020202020204" pitchFamily="34" charset="0"/>
                </a:rPr>
                <a:t>Brad’s HSA Contribution</a:t>
              </a:r>
              <a:endParaRPr lang="en-IN" b="1" baseline="40000" dirty="0">
                <a:solidFill>
                  <a:srgbClr val="3769FF"/>
                </a:solidFill>
                <a:latin typeface="+mj-lt"/>
                <a:cs typeface="Arial" panose="020B0604020202020204" pitchFamily="34" charset="0"/>
              </a:endParaRPr>
            </a:p>
          </p:txBody>
        </p:sp>
        <p:sp>
          <p:nvSpPr>
            <p:cNvPr id="24" name="TextBox 23">
              <a:extLst>
                <a:ext uri="{FF2B5EF4-FFF2-40B4-BE49-F238E27FC236}">
                  <a16:creationId xmlns:a16="http://schemas.microsoft.com/office/drawing/2014/main" id="{4B7FB2DB-30A8-D8FD-AD78-60227EC1DBDC}"/>
                </a:ext>
              </a:extLst>
            </p:cNvPr>
            <p:cNvSpPr txBox="1"/>
            <p:nvPr/>
          </p:nvSpPr>
          <p:spPr>
            <a:xfrm>
              <a:off x="6564711" y="5338593"/>
              <a:ext cx="1382829" cy="461665"/>
            </a:xfrm>
            <a:prstGeom prst="rect">
              <a:avLst/>
            </a:prstGeom>
            <a:noFill/>
          </p:spPr>
          <p:txBody>
            <a:bodyPr wrap="square" rtlCol="0">
              <a:spAutoFit/>
            </a:bodyPr>
            <a:lstStyle/>
            <a:p>
              <a:r>
                <a:rPr lang="en-US" sz="2400" b="1" dirty="0">
                  <a:solidFill>
                    <a:schemeClr val="bg1"/>
                  </a:solidFill>
                  <a:latin typeface="+mj-lt"/>
                </a:rPr>
                <a:t>$7,200</a:t>
              </a:r>
            </a:p>
          </p:txBody>
        </p:sp>
      </p:grpSp>
      <p:sp>
        <p:nvSpPr>
          <p:cNvPr id="3" name="Text Placeholder 2">
            <a:extLst>
              <a:ext uri="{FF2B5EF4-FFF2-40B4-BE49-F238E27FC236}">
                <a16:creationId xmlns:a16="http://schemas.microsoft.com/office/drawing/2014/main" id="{D05A7912-8C80-3954-700E-68DB7FA4047E}"/>
              </a:ext>
            </a:extLst>
          </p:cNvPr>
          <p:cNvSpPr>
            <a:spLocks noGrp="1"/>
          </p:cNvSpPr>
          <p:nvPr>
            <p:ph type="body" sz="quarter" idx="26"/>
          </p:nvPr>
        </p:nvSpPr>
        <p:spPr>
          <a:xfrm>
            <a:off x="274320" y="6266375"/>
            <a:ext cx="8503920" cy="276999"/>
          </a:xfrm>
        </p:spPr>
        <p:txBody>
          <a:bodyPr/>
          <a:lstStyle/>
          <a:p>
            <a:r>
              <a:rPr lang="en-US" dirty="0"/>
              <a:t>Source: Access Point HSA. </a:t>
            </a:r>
            <a:r>
              <a:rPr lang="en-US"/>
              <a:t>Used with permission, as of September 2024.</a:t>
            </a:r>
          </a:p>
          <a:p>
            <a:r>
              <a:rPr lang="en-US"/>
              <a:t>Example </a:t>
            </a:r>
            <a:r>
              <a:rPr lang="en-US" dirty="0"/>
              <a:t>is for illustrative purposes only and results are not representative of any specific investment program, strategy or vehicle. </a:t>
            </a:r>
          </a:p>
        </p:txBody>
      </p:sp>
      <p:sp>
        <p:nvSpPr>
          <p:cNvPr id="2" name="Slide Number Placeholder 1">
            <a:extLst>
              <a:ext uri="{FF2B5EF4-FFF2-40B4-BE49-F238E27FC236}">
                <a16:creationId xmlns:a16="http://schemas.microsoft.com/office/drawing/2014/main" id="{1DBE2E1A-1C37-B9DB-30FD-726F7799C900}"/>
              </a:ext>
            </a:extLst>
          </p:cNvPr>
          <p:cNvSpPr>
            <a:spLocks noGrp="1"/>
          </p:cNvSpPr>
          <p:nvPr>
            <p:ph type="sldNum" sz="quarter" idx="4"/>
          </p:nvPr>
        </p:nvSpPr>
        <p:spPr/>
        <p:txBody>
          <a:bodyPr/>
          <a:lstStyle/>
          <a:p>
            <a:r>
              <a:rPr lang="en-US" dirty="0"/>
              <a:t>28</a:t>
            </a:r>
          </a:p>
        </p:txBody>
      </p:sp>
    </p:spTree>
    <p:extLst>
      <p:ext uri="{BB962C8B-B14F-4D97-AF65-F5344CB8AC3E}">
        <p14:creationId xmlns:p14="http://schemas.microsoft.com/office/powerpoint/2010/main" val="1004455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CA227F9-A3D1-A781-0600-8FA18E9D7594}"/>
              </a:ext>
            </a:extLst>
          </p:cNvPr>
          <p:cNvSpPr>
            <a:spLocks noGrp="1"/>
          </p:cNvSpPr>
          <p:nvPr>
            <p:ph type="title" idx="4294967295"/>
          </p:nvPr>
        </p:nvSpPr>
        <p:spPr>
          <a:xfrm>
            <a:off x="723450" y="860612"/>
            <a:ext cx="5029200" cy="1569660"/>
          </a:xfrm>
          <a:prstGeom prst="rect">
            <a:avLst/>
          </a:prstGeom>
          <a:noFill/>
          <a:ln w="15875">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400" b="1" i="0" u="none" strike="noStrike" kern="1200" cap="none" spc="-2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Bobby the super-</a:t>
            </a:r>
            <a:br>
              <a:rPr kumimoji="0" lang="en-US" sz="3400" b="1" i="0" u="none" strike="noStrike" kern="1200" cap="none" spc="-2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3400" b="1" i="0" u="none" strike="noStrike" kern="1200" cap="none" spc="-2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healthy bachelor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8835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EBAC1AA2-95E7-469B-ADD1-29BCEA800D9A}"/>
              </a:ext>
            </a:extLst>
          </p:cNvPr>
          <p:cNvSpPr>
            <a:spLocks noGrp="1"/>
          </p:cNvSpPr>
          <p:nvPr>
            <p:ph type="title" idx="4294967295"/>
          </p:nvPr>
        </p:nvSpPr>
        <p:spPr>
          <a:xfrm>
            <a:off x="274320" y="429768"/>
            <a:ext cx="696468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Amid growing concerns, employers and workers are increasingly focused on maximizing health benefits</a:t>
            </a:r>
            <a:endParaRPr kumimoji="0" lang="en-US" sz="1600" b="0" i="0" u="none" strike="noStrike" kern="1200" cap="none" spc="0" normalizeH="0" baseline="0" noProof="0" dirty="0">
              <a:ln>
                <a:noFill/>
              </a:ln>
              <a:solidFill>
                <a:srgbClr val="595959"/>
              </a:solidFill>
              <a:effectLst/>
              <a:uLnTx/>
              <a:uFillTx/>
              <a:latin typeface="+mn-lt"/>
              <a:ea typeface="+mn-ea"/>
              <a:cs typeface="Arial"/>
            </a:endParaRPr>
          </a:p>
        </p:txBody>
      </p:sp>
      <p:graphicFrame>
        <p:nvGraphicFramePr>
          <p:cNvPr id="3" name="Chart 2" descr="**Clustered Column Chart: Health-Related Benefits Availability and Usage**&#10;&#10;- **Y-Axis:** Percentages&#10;- **X-Axis:** Types of Benefits (Mental Health Resources, Health-Related Savings Plans, Health Insurance)&#10;&#10;**Mental Health Resources:**&#10;- **Offered:** 59%&#10;- **Using:** 30%&#10;- **Year-over-Year Change:** No change in usage&#10;&#10;**Health-Related Savings Plans:**&#10;- **Offered:** 67%&#10;- **Using:** 43%&#10;- **Year-over-Year Change:** No change in usage&#10;&#10;**Health Insurance:**&#10;- **Offered:** 81%&#10;- **Using:** 64%&#10;- **Year-over-Year Change:** Usage increased by 7%&#10;&#10;**Notes:**&#10;- The chart is not country-specific.&#10;- Each benefit type has two columns: one for &quot;Offered&quot; and one for &quot;Using.&quot;&#10;- The columns are clearly labeled and color-coded for easy differentiation.&#10;- The year-over-year changes are indicated with small arrows and percentage labels above the &quot;Using&quot; columns.">
            <a:extLst>
              <a:ext uri="{FF2B5EF4-FFF2-40B4-BE49-F238E27FC236}">
                <a16:creationId xmlns:a16="http://schemas.microsoft.com/office/drawing/2014/main" id="{A555F7E8-2BA7-D343-8720-43A689CE4D57}"/>
              </a:ext>
            </a:extLst>
          </p:cNvPr>
          <p:cNvGraphicFramePr/>
          <p:nvPr>
            <p:extLst>
              <p:ext uri="{D42A27DB-BD31-4B8C-83A1-F6EECF244321}">
                <p14:modId xmlns:p14="http://schemas.microsoft.com/office/powerpoint/2010/main" val="3896740633"/>
              </p:ext>
            </p:extLst>
          </p:nvPr>
        </p:nvGraphicFramePr>
        <p:xfrm>
          <a:off x="606986" y="1644048"/>
          <a:ext cx="7931004" cy="445305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D3BC3935-7C8E-0149-8DCA-9F56D224AB93}"/>
              </a:ext>
            </a:extLst>
          </p:cNvPr>
          <p:cNvSpPr>
            <a:spLocks noGrp="1"/>
          </p:cNvSpPr>
          <p:nvPr>
            <p:ph type="sldNum" sz="quarter" idx="4"/>
          </p:nvPr>
        </p:nvSpPr>
        <p:spPr/>
        <p:txBody>
          <a:bodyPr/>
          <a:lstStyle/>
          <a:p>
            <a:fld id="{8DEE4CCE-E124-4EEF-808B-DF88997C2318}" type="slidenum">
              <a:rPr lang="en-US" smtClean="0"/>
              <a:pPr/>
              <a:t>3</a:t>
            </a:fld>
            <a:endParaRPr lang="en-US" dirty="0"/>
          </a:p>
        </p:txBody>
      </p:sp>
      <p:sp>
        <p:nvSpPr>
          <p:cNvPr id="53" name="Text Placeholder 17">
            <a:extLst>
              <a:ext uri="{FF2B5EF4-FFF2-40B4-BE49-F238E27FC236}">
                <a16:creationId xmlns:a16="http://schemas.microsoft.com/office/drawing/2014/main" id="{29AB5E47-C112-433E-B459-C5B2DFC960B1}"/>
              </a:ext>
            </a:extLst>
          </p:cNvPr>
          <p:cNvSpPr>
            <a:spLocks noGrp="1"/>
          </p:cNvSpPr>
          <p:nvPr>
            <p:ph type="body" sz="quarter" idx="26"/>
          </p:nvPr>
        </p:nvSpPr>
        <p:spPr>
          <a:xfrm>
            <a:off x="274320" y="6297153"/>
            <a:ext cx="8503920" cy="246221"/>
          </a:xfrm>
        </p:spPr>
        <p:txBody>
          <a:bodyPr/>
          <a:lstStyle/>
          <a:p>
            <a:r>
              <a:rPr lang="en-US" sz="800" dirty="0"/>
              <a:t>Source: Voice of the American Worker 2025 study. Please see back disclosures for information about the study.</a:t>
            </a:r>
          </a:p>
          <a:p>
            <a:r>
              <a:rPr lang="en-US" sz="800" dirty="0"/>
              <a:t>Q301+Q203. How would you describe your access and use, if any, of the following benefits through your company? (n=2,018 total) | 1=employer-sponsored</a:t>
            </a:r>
          </a:p>
        </p:txBody>
      </p:sp>
      <p:grpSp>
        <p:nvGrpSpPr>
          <p:cNvPr id="6" name="Group 5">
            <a:extLst>
              <a:ext uri="{FF2B5EF4-FFF2-40B4-BE49-F238E27FC236}">
                <a16:creationId xmlns:a16="http://schemas.microsoft.com/office/drawing/2014/main" id="{6E84CB1D-FA8D-4448-8B62-B04BA992BB2E}"/>
              </a:ext>
              <a:ext uri="{C183D7F6-B498-43B3-948B-1728B52AA6E4}">
                <adec:decorative xmlns:adec="http://schemas.microsoft.com/office/drawing/2017/decorative" val="1"/>
              </a:ext>
            </a:extLst>
          </p:cNvPr>
          <p:cNvGrpSpPr/>
          <p:nvPr/>
        </p:nvGrpSpPr>
        <p:grpSpPr>
          <a:xfrm>
            <a:off x="586655" y="1982907"/>
            <a:ext cx="937345" cy="2817694"/>
            <a:chOff x="748743" y="2508083"/>
            <a:chExt cx="937345" cy="2300624"/>
          </a:xfrm>
        </p:grpSpPr>
        <p:sp>
          <p:nvSpPr>
            <p:cNvPr id="35" name="Rectangle 34">
              <a:extLst>
                <a:ext uri="{FF2B5EF4-FFF2-40B4-BE49-F238E27FC236}">
                  <a16:creationId xmlns:a16="http://schemas.microsoft.com/office/drawing/2014/main" id="{2CC40CC3-CB8E-0E40-9FB2-112E692C8E5C}"/>
                </a:ext>
              </a:extLst>
            </p:cNvPr>
            <p:cNvSpPr/>
            <p:nvPr/>
          </p:nvSpPr>
          <p:spPr>
            <a:xfrm>
              <a:off x="861823" y="2508083"/>
              <a:ext cx="824265" cy="223171"/>
            </a:xfrm>
            <a:prstGeom prst="rect">
              <a:avLst/>
            </a:prstGeom>
          </p:spPr>
          <p:txBody>
            <a:bodyPr wrap="none">
              <a:spAutoFit/>
            </a:bodyPr>
            <a:lstStyle/>
            <a:p>
              <a:pPr algn="r"/>
              <a:r>
                <a:rPr lang="en-US" sz="1000" b="1" dirty="0">
                  <a:solidFill>
                    <a:srgbClr val="5291FF"/>
                  </a:solidFill>
                </a:rPr>
                <a:t>Using YoY</a:t>
              </a:r>
            </a:p>
          </p:txBody>
        </p:sp>
        <p:sp>
          <p:nvSpPr>
            <p:cNvPr id="36" name="Rectangle 35">
              <a:extLst>
                <a:ext uri="{FF2B5EF4-FFF2-40B4-BE49-F238E27FC236}">
                  <a16:creationId xmlns:a16="http://schemas.microsoft.com/office/drawing/2014/main" id="{04BEBEAC-2CA3-AD4E-AC76-04334B27BC37}"/>
                </a:ext>
              </a:extLst>
            </p:cNvPr>
            <p:cNvSpPr/>
            <p:nvPr/>
          </p:nvSpPr>
          <p:spPr>
            <a:xfrm>
              <a:off x="1131860" y="2981036"/>
              <a:ext cx="540533" cy="223171"/>
            </a:xfrm>
            <a:prstGeom prst="rect">
              <a:avLst/>
            </a:prstGeom>
          </p:spPr>
          <p:txBody>
            <a:bodyPr wrap="none">
              <a:spAutoFit/>
            </a:bodyPr>
            <a:lstStyle/>
            <a:p>
              <a:pPr algn="r"/>
              <a:r>
                <a:rPr lang="en-US" sz="1000" b="1" dirty="0">
                  <a:solidFill>
                    <a:srgbClr val="FF6035"/>
                  </a:solidFill>
                </a:rPr>
                <a:t>Using</a:t>
              </a:r>
            </a:p>
          </p:txBody>
        </p:sp>
        <p:sp>
          <p:nvSpPr>
            <p:cNvPr id="37" name="Rectangle 36">
              <a:extLst>
                <a:ext uri="{FF2B5EF4-FFF2-40B4-BE49-F238E27FC236}">
                  <a16:creationId xmlns:a16="http://schemas.microsoft.com/office/drawing/2014/main" id="{64E12239-4022-B24D-9ECA-C8816C8A33D9}"/>
                </a:ext>
              </a:extLst>
            </p:cNvPr>
            <p:cNvSpPr/>
            <p:nvPr/>
          </p:nvSpPr>
          <p:spPr>
            <a:xfrm>
              <a:off x="748743" y="3511123"/>
              <a:ext cx="923650" cy="223171"/>
            </a:xfrm>
            <a:prstGeom prst="rect">
              <a:avLst/>
            </a:prstGeom>
          </p:spPr>
          <p:txBody>
            <a:bodyPr wrap="none">
              <a:spAutoFit/>
            </a:bodyPr>
            <a:lstStyle/>
            <a:p>
              <a:pPr algn="r"/>
              <a:r>
                <a:rPr lang="en-US" sz="1000" b="1" dirty="0">
                  <a:solidFill>
                    <a:srgbClr val="6730E3"/>
                  </a:solidFill>
                </a:rPr>
                <a:t>Offered YoY</a:t>
              </a:r>
            </a:p>
          </p:txBody>
        </p:sp>
        <p:sp>
          <p:nvSpPr>
            <p:cNvPr id="38" name="Rectangle 37">
              <a:extLst>
                <a:ext uri="{FF2B5EF4-FFF2-40B4-BE49-F238E27FC236}">
                  <a16:creationId xmlns:a16="http://schemas.microsoft.com/office/drawing/2014/main" id="{E08A0F3A-EE5E-144D-99BA-ABA4FA31905A}"/>
                </a:ext>
              </a:extLst>
            </p:cNvPr>
            <p:cNvSpPr/>
            <p:nvPr/>
          </p:nvSpPr>
          <p:spPr>
            <a:xfrm>
              <a:off x="1046169" y="4585536"/>
              <a:ext cx="639919" cy="223171"/>
            </a:xfrm>
            <a:prstGeom prst="rect">
              <a:avLst/>
            </a:prstGeom>
          </p:spPr>
          <p:txBody>
            <a:bodyPr wrap="none">
              <a:spAutoFit/>
            </a:bodyPr>
            <a:lstStyle/>
            <a:p>
              <a:pPr algn="r"/>
              <a:r>
                <a:rPr lang="en-US" sz="1000" b="1" dirty="0">
                  <a:solidFill>
                    <a:srgbClr val="00BFB3"/>
                  </a:solidFill>
                </a:rPr>
                <a:t>Offered</a:t>
              </a:r>
            </a:p>
          </p:txBody>
        </p:sp>
      </p:grpSp>
    </p:spTree>
    <p:extLst>
      <p:ext uri="{BB962C8B-B14F-4D97-AF65-F5344CB8AC3E}">
        <p14:creationId xmlns:p14="http://schemas.microsoft.com/office/powerpoint/2010/main" val="1242533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7F964C1-795A-0D58-6428-3C499A036D88}"/>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Bobby the super-healthy bachelor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26" name="Rectangle 25">
            <a:extLst>
              <a:ext uri="{FF2B5EF4-FFF2-40B4-BE49-F238E27FC236}">
                <a16:creationId xmlns:a16="http://schemas.microsoft.com/office/drawing/2014/main" id="{F20B8BF0-8F66-07E3-39C5-0DF150F95257}"/>
              </a:ext>
            </a:extLst>
          </p:cNvPr>
          <p:cNvSpPr/>
          <p:nvPr/>
        </p:nvSpPr>
        <p:spPr>
          <a:xfrm>
            <a:off x="287380" y="952724"/>
            <a:ext cx="2813591" cy="369332"/>
          </a:xfrm>
          <a:prstGeom prst="rect">
            <a:avLst/>
          </a:prstGeom>
          <a:noFill/>
        </p:spPr>
        <p:txBody>
          <a:bodyPr wrap="squar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730E3"/>
                </a:solidFill>
                <a:effectLst/>
                <a:uLnTx/>
                <a:uFillTx/>
                <a:latin typeface="Arial"/>
                <a:ea typeface="ＭＳ Ｐゴシック" charset="0"/>
                <a:cs typeface="+mn-cs"/>
              </a:rPr>
              <a:t>Hypothetical Illustration</a:t>
            </a:r>
          </a:p>
        </p:txBody>
      </p:sp>
      <p:sp>
        <p:nvSpPr>
          <p:cNvPr id="9" name="Rectangle 8">
            <a:extLst>
              <a:ext uri="{FF2B5EF4-FFF2-40B4-BE49-F238E27FC236}">
                <a16:creationId xmlns:a16="http://schemas.microsoft.com/office/drawing/2014/main" id="{2C1C629B-06E5-F005-E25A-3A4408A5E616}"/>
              </a:ext>
              <a:ext uri="{C183D7F6-B498-43B3-948B-1728B52AA6E4}">
                <adec:decorative xmlns:adec="http://schemas.microsoft.com/office/drawing/2017/decorative" val="1"/>
              </a:ext>
            </a:extLst>
          </p:cNvPr>
          <p:cNvSpPr/>
          <p:nvPr/>
        </p:nvSpPr>
        <p:spPr>
          <a:xfrm>
            <a:off x="5103628" y="1457325"/>
            <a:ext cx="3735573" cy="3330910"/>
          </a:xfrm>
          <a:prstGeom prst="rect">
            <a:avLst/>
          </a:prstGeom>
          <a:solidFill>
            <a:srgbClr val="E1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3" name="Group 22">
            <a:extLst>
              <a:ext uri="{FF2B5EF4-FFF2-40B4-BE49-F238E27FC236}">
                <a16:creationId xmlns:a16="http://schemas.microsoft.com/office/drawing/2014/main" id="{51AA3F92-571C-02B2-B2C1-1F491556B9CD}"/>
              </a:ext>
              <a:ext uri="{C183D7F6-B498-43B3-948B-1728B52AA6E4}">
                <adec:decorative xmlns:adec="http://schemas.microsoft.com/office/drawing/2017/decorative" val="1"/>
              </a:ext>
            </a:extLst>
          </p:cNvPr>
          <p:cNvGrpSpPr/>
          <p:nvPr/>
        </p:nvGrpSpPr>
        <p:grpSpPr>
          <a:xfrm>
            <a:off x="2802931" y="1977450"/>
            <a:ext cx="2442359" cy="501569"/>
            <a:chOff x="2654075" y="2387707"/>
            <a:chExt cx="2442359" cy="501569"/>
          </a:xfrm>
        </p:grpSpPr>
        <p:sp>
          <p:nvSpPr>
            <p:cNvPr id="24" name="TextBox 22">
              <a:extLst>
                <a:ext uri="{FF2B5EF4-FFF2-40B4-BE49-F238E27FC236}">
                  <a16:creationId xmlns:a16="http://schemas.microsoft.com/office/drawing/2014/main" id="{F73FB869-79A2-00AB-0D7E-79F7D6D05D8B}"/>
                </a:ext>
              </a:extLst>
            </p:cNvPr>
            <p:cNvSpPr txBox="1"/>
            <p:nvPr/>
          </p:nvSpPr>
          <p:spPr>
            <a:xfrm>
              <a:off x="2654075" y="2671203"/>
              <a:ext cx="2442359" cy="218073"/>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ts val="1600"/>
                </a:lnSpc>
                <a:spcBef>
                  <a:spcPct val="0"/>
                </a:spcBef>
                <a:spcAft>
                  <a:spcPts val="80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Web Developer</a:t>
              </a:r>
            </a:p>
          </p:txBody>
        </p:sp>
        <p:sp>
          <p:nvSpPr>
            <p:cNvPr id="25" name="Rectangle 24">
              <a:extLst>
                <a:ext uri="{FF2B5EF4-FFF2-40B4-BE49-F238E27FC236}">
                  <a16:creationId xmlns:a16="http://schemas.microsoft.com/office/drawing/2014/main" id="{6FE65053-B7D9-CE6B-575D-E6187E97D9E8}"/>
                </a:ext>
              </a:extLst>
            </p:cNvPr>
            <p:cNvSpPr/>
            <p:nvPr/>
          </p:nvSpPr>
          <p:spPr>
            <a:xfrm>
              <a:off x="2654076" y="2387707"/>
              <a:ext cx="737710" cy="171714"/>
            </a:xfrm>
            <a:prstGeom prst="rect">
              <a:avLst/>
            </a:prstGeom>
            <a:noFill/>
          </p:spPr>
          <p:txBody>
            <a:bodyPr wrap="square" lIns="0" tIns="0" rIns="0" bIns="0"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Career</a:t>
              </a:r>
            </a:p>
          </p:txBody>
        </p:sp>
      </p:grpSp>
      <p:grpSp>
        <p:nvGrpSpPr>
          <p:cNvPr id="2" name="Group 1" descr="Bobby, a 28-year-old web developer, stands in an outdoor setting. He is single and aims to retire at 66. ">
            <a:extLst>
              <a:ext uri="{FF2B5EF4-FFF2-40B4-BE49-F238E27FC236}">
                <a16:creationId xmlns:a16="http://schemas.microsoft.com/office/drawing/2014/main" id="{D1368B9C-FB25-28E6-EF40-1F4A521F05EE}"/>
              </a:ext>
            </a:extLst>
          </p:cNvPr>
          <p:cNvGrpSpPr/>
          <p:nvPr/>
        </p:nvGrpSpPr>
        <p:grpSpPr>
          <a:xfrm>
            <a:off x="266483" y="1407731"/>
            <a:ext cx="4095738" cy="2526535"/>
            <a:chOff x="266483" y="1407731"/>
            <a:chExt cx="4095738" cy="2526535"/>
          </a:xfrm>
        </p:grpSpPr>
        <p:pic>
          <p:nvPicPr>
            <p:cNvPr id="27" name="Picture 26" descr="A person smiling at the camera.">
              <a:extLst>
                <a:ext uri="{FF2B5EF4-FFF2-40B4-BE49-F238E27FC236}">
                  <a16:creationId xmlns:a16="http://schemas.microsoft.com/office/drawing/2014/main" id="{BD080D5C-C582-502D-749A-D4843AFB44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266483" y="1473121"/>
              <a:ext cx="1611527" cy="1482811"/>
            </a:xfrm>
            <a:prstGeom prst="rect">
              <a:avLst/>
            </a:prstGeom>
          </p:spPr>
        </p:pic>
        <p:sp>
          <p:nvSpPr>
            <p:cNvPr id="13" name="Rectangle 12">
              <a:extLst>
                <a:ext uri="{FF2B5EF4-FFF2-40B4-BE49-F238E27FC236}">
                  <a16:creationId xmlns:a16="http://schemas.microsoft.com/office/drawing/2014/main" id="{ABEBB93A-5F8B-C18E-22FE-329E8685B349}"/>
                </a:ext>
              </a:extLst>
            </p:cNvPr>
            <p:cNvSpPr/>
            <p:nvPr/>
          </p:nvSpPr>
          <p:spPr>
            <a:xfrm>
              <a:off x="2023648" y="1407731"/>
              <a:ext cx="114165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769FF"/>
                  </a:solidFill>
                  <a:effectLst/>
                  <a:uLnTx/>
                  <a:uFillTx/>
                  <a:latin typeface="Arial"/>
                  <a:ea typeface="ＭＳ Ｐゴシック" charset="0"/>
                  <a:cs typeface="+mn-cs"/>
                </a:rPr>
                <a:t>Bobby</a:t>
              </a:r>
              <a:endParaRPr kumimoji="0" lang="en-US" sz="1600" b="1" i="0" u="none" strike="noStrike" kern="1200" cap="none" spc="0" normalizeH="0" baseline="0" noProof="0" dirty="0">
                <a:ln>
                  <a:noFill/>
                </a:ln>
                <a:solidFill>
                  <a:srgbClr val="3769FF"/>
                </a:solidFill>
                <a:effectLst/>
                <a:uLnTx/>
                <a:uFillTx/>
                <a:latin typeface="Arial"/>
                <a:ea typeface="ＭＳ Ｐゴシック" charset="0"/>
                <a:cs typeface="+mn-cs"/>
              </a:endParaRPr>
            </a:p>
          </p:txBody>
        </p:sp>
        <p:grpSp>
          <p:nvGrpSpPr>
            <p:cNvPr id="17" name="Group 16">
              <a:extLst>
                <a:ext uri="{FF2B5EF4-FFF2-40B4-BE49-F238E27FC236}">
                  <a16:creationId xmlns:a16="http://schemas.microsoft.com/office/drawing/2014/main" id="{076F6B50-8F3E-FF73-9C24-72E895FB2558}"/>
                </a:ext>
                <a:ext uri="{C183D7F6-B498-43B3-948B-1728B52AA6E4}">
                  <adec:decorative xmlns:adec="http://schemas.microsoft.com/office/drawing/2017/decorative" val="0"/>
                </a:ext>
              </a:extLst>
            </p:cNvPr>
            <p:cNvGrpSpPr/>
            <p:nvPr/>
          </p:nvGrpSpPr>
          <p:grpSpPr>
            <a:xfrm>
              <a:off x="2119907" y="1952582"/>
              <a:ext cx="548640" cy="538170"/>
              <a:chOff x="2119907" y="2352206"/>
              <a:chExt cx="548640" cy="538170"/>
            </a:xfrm>
          </p:grpSpPr>
          <p:sp>
            <p:nvSpPr>
              <p:cNvPr id="18" name="TextBox 22">
                <a:extLst>
                  <a:ext uri="{FF2B5EF4-FFF2-40B4-BE49-F238E27FC236}">
                    <a16:creationId xmlns:a16="http://schemas.microsoft.com/office/drawing/2014/main" id="{DCD4715B-BDDE-7BA4-056D-7D956ED7A902}"/>
                  </a:ext>
                </a:extLst>
              </p:cNvPr>
              <p:cNvSpPr txBox="1"/>
              <p:nvPr/>
            </p:nvSpPr>
            <p:spPr>
              <a:xfrm>
                <a:off x="2119907" y="2551822"/>
                <a:ext cx="548640"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28</a:t>
                </a:r>
              </a:p>
            </p:txBody>
          </p:sp>
          <p:sp>
            <p:nvSpPr>
              <p:cNvPr id="19" name="Rectangle 18">
                <a:extLst>
                  <a:ext uri="{FF2B5EF4-FFF2-40B4-BE49-F238E27FC236}">
                    <a16:creationId xmlns:a16="http://schemas.microsoft.com/office/drawing/2014/main" id="{DD046894-FAE9-3110-503E-1B13CE5D6838}"/>
                  </a:ext>
                </a:extLst>
              </p:cNvPr>
              <p:cNvSpPr/>
              <p:nvPr/>
            </p:nvSpPr>
            <p:spPr>
              <a:xfrm>
                <a:off x="2124140" y="2352206"/>
                <a:ext cx="417041"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Age</a:t>
                </a:r>
              </a:p>
            </p:txBody>
          </p:sp>
        </p:grpSp>
        <p:grpSp>
          <p:nvGrpSpPr>
            <p:cNvPr id="20" name="Group 19">
              <a:extLst>
                <a:ext uri="{FF2B5EF4-FFF2-40B4-BE49-F238E27FC236}">
                  <a16:creationId xmlns:a16="http://schemas.microsoft.com/office/drawing/2014/main" id="{298547BE-CE6D-84C6-974A-8E721934A62D}"/>
                </a:ext>
                <a:ext uri="{C183D7F6-B498-43B3-948B-1728B52AA6E4}">
                  <adec:decorative xmlns:adec="http://schemas.microsoft.com/office/drawing/2017/decorative" val="0"/>
                </a:ext>
              </a:extLst>
            </p:cNvPr>
            <p:cNvGrpSpPr/>
            <p:nvPr/>
          </p:nvGrpSpPr>
          <p:grpSpPr>
            <a:xfrm>
              <a:off x="2116570" y="2688211"/>
              <a:ext cx="1556937" cy="512759"/>
              <a:chOff x="2137836" y="3055936"/>
              <a:chExt cx="1556937" cy="512759"/>
            </a:xfrm>
          </p:grpSpPr>
          <p:sp>
            <p:nvSpPr>
              <p:cNvPr id="21" name="TextBox 22">
                <a:extLst>
                  <a:ext uri="{FF2B5EF4-FFF2-40B4-BE49-F238E27FC236}">
                    <a16:creationId xmlns:a16="http://schemas.microsoft.com/office/drawing/2014/main" id="{F3444029-D7EC-81BE-B3CB-755DFDB71892}"/>
                  </a:ext>
                </a:extLst>
              </p:cNvPr>
              <p:cNvSpPr txBox="1"/>
              <p:nvPr/>
            </p:nvSpPr>
            <p:spPr>
              <a:xfrm>
                <a:off x="2137836" y="3230141"/>
                <a:ext cx="1237375"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Single</a:t>
                </a:r>
              </a:p>
            </p:txBody>
          </p:sp>
          <p:sp>
            <p:nvSpPr>
              <p:cNvPr id="22" name="Rectangle 21">
                <a:extLst>
                  <a:ext uri="{FF2B5EF4-FFF2-40B4-BE49-F238E27FC236}">
                    <a16:creationId xmlns:a16="http://schemas.microsoft.com/office/drawing/2014/main" id="{F817A4BD-4132-BE03-731B-CE9383719B12}"/>
                  </a:ext>
                </a:extLst>
              </p:cNvPr>
              <p:cNvSpPr/>
              <p:nvPr/>
            </p:nvSpPr>
            <p:spPr>
              <a:xfrm>
                <a:off x="2142070" y="3055936"/>
                <a:ext cx="1552703"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Marital status</a:t>
                </a:r>
              </a:p>
            </p:txBody>
          </p:sp>
        </p:grpSp>
        <p:grpSp>
          <p:nvGrpSpPr>
            <p:cNvPr id="14" name="Group 13">
              <a:extLst>
                <a:ext uri="{FF2B5EF4-FFF2-40B4-BE49-F238E27FC236}">
                  <a16:creationId xmlns:a16="http://schemas.microsoft.com/office/drawing/2014/main" id="{1E65D579-0CCF-3625-48D5-9AFE7F4E6C44}"/>
                </a:ext>
                <a:ext uri="{C183D7F6-B498-43B3-948B-1728B52AA6E4}">
                  <adec:decorative xmlns:adec="http://schemas.microsoft.com/office/drawing/2017/decorative" val="0"/>
                </a:ext>
              </a:extLst>
            </p:cNvPr>
            <p:cNvGrpSpPr/>
            <p:nvPr/>
          </p:nvGrpSpPr>
          <p:grpSpPr>
            <a:xfrm>
              <a:off x="2126050" y="3417782"/>
              <a:ext cx="2236171" cy="516484"/>
              <a:chOff x="2147569" y="3889154"/>
              <a:chExt cx="2236171" cy="516484"/>
            </a:xfrm>
          </p:grpSpPr>
          <p:sp>
            <p:nvSpPr>
              <p:cNvPr id="15" name="TextBox 22">
                <a:extLst>
                  <a:ext uri="{FF2B5EF4-FFF2-40B4-BE49-F238E27FC236}">
                    <a16:creationId xmlns:a16="http://schemas.microsoft.com/office/drawing/2014/main" id="{68515238-95AB-F829-F4EB-4D82089867D1}"/>
                  </a:ext>
                </a:extLst>
              </p:cNvPr>
              <p:cNvSpPr txBox="1"/>
              <p:nvPr/>
            </p:nvSpPr>
            <p:spPr>
              <a:xfrm>
                <a:off x="2147570" y="4181731"/>
                <a:ext cx="2173808" cy="223907"/>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ts val="1600"/>
                  </a:lnSpc>
                  <a:spcBef>
                    <a:spcPct val="0"/>
                  </a:spcBef>
                  <a:spcAft>
                    <a:spcPts val="80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66</a:t>
                </a:r>
              </a:p>
            </p:txBody>
          </p:sp>
          <p:sp>
            <p:nvSpPr>
              <p:cNvPr id="16" name="Rectangle 15">
                <a:extLst>
                  <a:ext uri="{FF2B5EF4-FFF2-40B4-BE49-F238E27FC236}">
                    <a16:creationId xmlns:a16="http://schemas.microsoft.com/office/drawing/2014/main" id="{076642F5-41DD-5509-C87E-C8B46013DD5A}"/>
                  </a:ext>
                </a:extLst>
              </p:cNvPr>
              <p:cNvSpPr/>
              <p:nvPr/>
            </p:nvSpPr>
            <p:spPr>
              <a:xfrm>
                <a:off x="2147569" y="3889154"/>
                <a:ext cx="2236171" cy="171714"/>
              </a:xfrm>
              <a:prstGeom prst="rect">
                <a:avLst/>
              </a:prstGeom>
              <a:noFill/>
            </p:spPr>
            <p:txBody>
              <a:bodyPr wrap="square" lIns="0" tIns="0" rIns="0" bIns="0"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600" i="0" u="none" strike="noStrike" kern="1200" cap="none" spc="0" normalizeH="0" baseline="0" noProof="0" dirty="0">
                    <a:ln>
                      <a:noFill/>
                    </a:ln>
                    <a:effectLst/>
                    <a:uLnTx/>
                    <a:uFillTx/>
                    <a:latin typeface="Arial"/>
                    <a:ea typeface="ＭＳ Ｐゴシック" charset="0"/>
                    <a:cs typeface="+mn-cs"/>
                  </a:rPr>
                  <a:t>Target Retirement Age</a:t>
                </a:r>
              </a:p>
            </p:txBody>
          </p:sp>
        </p:grpSp>
      </p:grpSp>
      <p:grpSp>
        <p:nvGrpSpPr>
          <p:cNvPr id="10" name="Group 9" descr="Background&#10;Health nut who maintains &#10;a strict diet and workout regime&#10;Prides himself on not missing a day of work in five years&#10;Dreams to trek the Himalayas and swim the English channel before he retires&#10;Plans on spending the rest &#10;of his life as a bachelor&#10;">
            <a:extLst>
              <a:ext uri="{FF2B5EF4-FFF2-40B4-BE49-F238E27FC236}">
                <a16:creationId xmlns:a16="http://schemas.microsoft.com/office/drawing/2014/main" id="{D3B088A8-09A7-AD61-DC74-B4E39D50ECE6}"/>
              </a:ext>
              <a:ext uri="{C183D7F6-B498-43B3-948B-1728B52AA6E4}">
                <adec:decorative xmlns:adec="http://schemas.microsoft.com/office/drawing/2017/decorative" val="0"/>
              </a:ext>
            </a:extLst>
          </p:cNvPr>
          <p:cNvGrpSpPr/>
          <p:nvPr/>
        </p:nvGrpSpPr>
        <p:grpSpPr>
          <a:xfrm>
            <a:off x="5316020" y="1583828"/>
            <a:ext cx="3297619" cy="2935672"/>
            <a:chOff x="5250704" y="1945074"/>
            <a:chExt cx="3297619" cy="2935672"/>
          </a:xfrm>
        </p:grpSpPr>
        <p:sp>
          <p:nvSpPr>
            <p:cNvPr id="11" name="Rectangle 4">
              <a:extLst>
                <a:ext uri="{FF2B5EF4-FFF2-40B4-BE49-F238E27FC236}">
                  <a16:creationId xmlns:a16="http://schemas.microsoft.com/office/drawing/2014/main" id="{6032CF4A-F012-A674-1756-D04C5B0E9EC5}"/>
                </a:ext>
              </a:extLst>
            </p:cNvPr>
            <p:cNvSpPr txBox="1">
              <a:spLocks noChangeArrowheads="1"/>
            </p:cNvSpPr>
            <p:nvPr/>
          </p:nvSpPr>
          <p:spPr bwMode="gray">
            <a:xfrm>
              <a:off x="5253489" y="2249303"/>
              <a:ext cx="3294834" cy="26314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45697" rIns="0" bIns="45697" numCol="1" anchor="t" anchorCtr="0" compatLnSpc="1">
              <a:prstTxWarp prst="textNoShape">
                <a:avLst/>
              </a:prstTxWarp>
              <a:spAutoFit/>
            </a:bodyPr>
            <a:lstStyle>
              <a:lvl1pPr marL="292100" indent="-292100" algn="l" rtl="0" eaLnBrk="0" fontAlgn="base" hangingPunct="0">
                <a:spcBef>
                  <a:spcPct val="0"/>
                </a:spcBef>
                <a:spcAft>
                  <a:spcPct val="25000"/>
                </a:spcAft>
                <a:buClr>
                  <a:srgbClr val="004FA6"/>
                </a:buClr>
                <a:buSzPct val="115000"/>
                <a:buChar char="•"/>
                <a:defRPr sz="2400">
                  <a:solidFill>
                    <a:srgbClr val="000000"/>
                  </a:solidFill>
                  <a:latin typeface="+mn-lt"/>
                  <a:ea typeface="+mn-ea"/>
                  <a:cs typeface="ヒラギノ角ゴ Pro W3" charset="-52"/>
                </a:defRPr>
              </a:lvl1pPr>
              <a:lvl2pPr marL="749300" indent="-292100" algn="l" rtl="0" eaLnBrk="0" fontAlgn="base" hangingPunct="0">
                <a:spcBef>
                  <a:spcPct val="0"/>
                </a:spcBef>
                <a:spcAft>
                  <a:spcPct val="25000"/>
                </a:spcAft>
                <a:buSzPct val="115000"/>
                <a:buChar char="–"/>
                <a:defRPr sz="2200">
                  <a:solidFill>
                    <a:srgbClr val="000000"/>
                  </a:solidFill>
                  <a:latin typeface="+mn-lt"/>
                  <a:ea typeface="+mn-ea"/>
                  <a:cs typeface="ヒラギノ角ゴ Pro W3" charset="-52"/>
                </a:defRPr>
              </a:lvl2pPr>
              <a:lvl3pPr marL="1143000" indent="-228600" algn="l" rtl="0" eaLnBrk="0" fontAlgn="base" hangingPunct="0">
                <a:spcBef>
                  <a:spcPct val="0"/>
                </a:spcBef>
                <a:spcAft>
                  <a:spcPct val="25000"/>
                </a:spcAft>
                <a:buSzPct val="115000"/>
                <a:buChar char="•"/>
                <a:defRPr sz="2000">
                  <a:solidFill>
                    <a:srgbClr val="000000"/>
                  </a:solidFill>
                  <a:latin typeface="+mn-lt"/>
                  <a:ea typeface="+mn-ea"/>
                  <a:cs typeface="ヒラギノ角ゴ Pro W3" charset="-52"/>
                </a:defRPr>
              </a:lvl3pPr>
              <a:lvl4pPr marL="16002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4pPr>
              <a:lvl5pPr marL="20574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20" normalizeH="0" baseline="0" noProof="0" dirty="0">
                  <a:ln>
                    <a:noFill/>
                  </a:ln>
                  <a:solidFill>
                    <a:srgbClr val="000000"/>
                  </a:solidFill>
                  <a:effectLst/>
                  <a:uLnTx/>
                  <a:uFillTx/>
                  <a:latin typeface="Arial"/>
                  <a:ea typeface="ヒラギノ角ゴ Pro W3"/>
                  <a:cs typeface="Arial" pitchFamily="34" charset="0"/>
                </a:rPr>
                <a:t>Health nut who maintains </a:t>
              </a:r>
              <a:br>
                <a:rPr kumimoji="0" lang="en-US" sz="1800" b="0" i="0" u="none" strike="noStrike" kern="0" cap="none" spc="-20" normalizeH="0" baseline="0" noProof="0" dirty="0">
                  <a:ln>
                    <a:noFill/>
                  </a:ln>
                  <a:solidFill>
                    <a:srgbClr val="000000"/>
                  </a:solidFill>
                  <a:effectLst/>
                  <a:uLnTx/>
                  <a:uFillTx/>
                  <a:latin typeface="Arial"/>
                  <a:ea typeface="ヒラギノ角ゴ Pro W3"/>
                  <a:cs typeface="Arial" pitchFamily="34" charset="0"/>
                </a:rPr>
              </a:br>
              <a:r>
                <a:rPr kumimoji="0" lang="en-US" sz="1800" b="0" i="0" u="none" strike="noStrike" kern="0" cap="none" spc="-20" normalizeH="0" baseline="0" noProof="0" dirty="0">
                  <a:ln>
                    <a:noFill/>
                  </a:ln>
                  <a:solidFill>
                    <a:srgbClr val="000000"/>
                  </a:solidFill>
                  <a:effectLst/>
                  <a:uLnTx/>
                  <a:uFillTx/>
                  <a:latin typeface="Arial"/>
                  <a:ea typeface="ヒラギノ角ゴ Pro W3"/>
                  <a:cs typeface="Arial" pitchFamily="34" charset="0"/>
                </a:rPr>
                <a:t>a strict diet and workout regime</a:t>
              </a:r>
            </a:p>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Prides himself on not missing a day of work in five years</a:t>
              </a:r>
            </a:p>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Dreams to trek the Himalayas and swim the English channel before he retires</a:t>
              </a:r>
            </a:p>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Plans on spending the rest </a:t>
              </a:r>
              <a:b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of his life as a bachelor</a:t>
              </a:r>
            </a:p>
          </p:txBody>
        </p:sp>
        <p:sp>
          <p:nvSpPr>
            <p:cNvPr id="12" name="Rectangle 7">
              <a:extLst>
                <a:ext uri="{FF2B5EF4-FFF2-40B4-BE49-F238E27FC236}">
                  <a16:creationId xmlns:a16="http://schemas.microsoft.com/office/drawing/2014/main" id="{C7478ECC-26CB-1394-541C-4DFF3481D44B}"/>
                </a:ext>
              </a:extLst>
            </p:cNvPr>
            <p:cNvSpPr>
              <a:spLocks noChangeArrowheads="1"/>
            </p:cNvSpPr>
            <p:nvPr/>
          </p:nvSpPr>
          <p:spPr bwMode="gray">
            <a:xfrm>
              <a:off x="5250704" y="1945074"/>
              <a:ext cx="3251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p>
              <a:pPr marL="0" marR="0" lvl="0" indent="0" algn="l" defTabSz="914400" rtl="0" eaLnBrk="1" fontAlgn="auto" latinLnBrk="0" hangingPunct="1">
                <a:lnSpc>
                  <a:spcPct val="100000"/>
                </a:lnSpc>
                <a:spcBef>
                  <a:spcPts val="0"/>
                </a:spcBef>
                <a:spcAft>
                  <a:spcPct val="25000"/>
                </a:spcAft>
                <a:buClr>
                  <a:srgbClr val="004FA6"/>
                </a:buClr>
                <a:buSzPct val="115000"/>
                <a:buFontTx/>
                <a:buNone/>
                <a:tabLst>
                  <a:tab pos="1143000" algn="l"/>
                </a:tabLst>
                <a:defRPr/>
              </a:pPr>
              <a:r>
                <a:rPr kumimoji="0" lang="en-US" sz="1600" b="1" i="0" u="none" strike="noStrike" kern="0" cap="none" spc="50" normalizeH="0" baseline="0" noProof="0" dirty="0">
                  <a:ln>
                    <a:noFill/>
                  </a:ln>
                  <a:solidFill>
                    <a:schemeClr val="accent1"/>
                  </a:solidFill>
                  <a:effectLst/>
                  <a:uLnTx/>
                  <a:uFillTx/>
                  <a:latin typeface="Arial"/>
                  <a:ea typeface="ＭＳ Ｐゴシック" charset="0"/>
                  <a:cs typeface="+mn-cs"/>
                </a:rPr>
                <a:t>BACKGROUND</a:t>
              </a:r>
              <a:r>
                <a:rPr kumimoji="0" lang="en-US" sz="1600" b="1" i="0" u="none" strike="noStrike" kern="0" cap="none" spc="0" normalizeH="0" baseline="0" noProof="0" dirty="0">
                  <a:ln>
                    <a:noFill/>
                  </a:ln>
                  <a:solidFill>
                    <a:srgbClr val="005598"/>
                  </a:solidFill>
                  <a:effectLst/>
                  <a:uLnTx/>
                  <a:uFillTx/>
                  <a:latin typeface="Arial"/>
                  <a:ea typeface="ＭＳ Ｐゴシック" charset="0"/>
                  <a:cs typeface="+mn-cs"/>
                </a:rPr>
                <a:t> </a:t>
              </a:r>
            </a:p>
          </p:txBody>
        </p:sp>
      </p:grpSp>
      <p:sp>
        <p:nvSpPr>
          <p:cNvPr id="6" name="Text Placeholder 5">
            <a:extLst>
              <a:ext uri="{FF2B5EF4-FFF2-40B4-BE49-F238E27FC236}">
                <a16:creationId xmlns:a16="http://schemas.microsoft.com/office/drawing/2014/main" id="{88781079-FEA1-8222-CC6E-00C6959E4D18}"/>
              </a:ext>
            </a:extLst>
          </p:cNvPr>
          <p:cNvSpPr>
            <a:spLocks noGrp="1"/>
          </p:cNvSpPr>
          <p:nvPr>
            <p:ph type="body" sz="quarter" idx="26"/>
          </p:nvPr>
        </p:nvSpPr>
        <p:spPr>
          <a:xfrm>
            <a:off x="274320" y="5989376"/>
            <a:ext cx="8503920" cy="553998"/>
          </a:xfrm>
        </p:spPr>
        <p:txBody>
          <a:bodyPr/>
          <a:lstStyle/>
          <a:p>
            <a:r>
              <a:rPr lang="en-US" b="1" dirty="0"/>
              <a:t>Example is for illustrative purposes only and results are not representative of any specific investment program, strategy or vehicle.</a:t>
            </a:r>
            <a:r>
              <a:rPr lang="en-US" dirty="0"/>
              <a:t> For this example we assume the salary at age 28 is $80,000 and grows 3% each year, maximum contribution limits for the HSA account grows by 2% each year, maximum contributions are made to the HSA account, 55+ HSA catch-up contributions are made and remain static at $1,000, 10% of salary is contributed to 401(k) with a 100% employer match for the first 6% of salary, HSA and 401(k) accounts earn 6% per year, and account balances at age 66 include contributions for that year. Actual returns will vary.</a:t>
            </a:r>
          </a:p>
        </p:txBody>
      </p:sp>
      <p:sp>
        <p:nvSpPr>
          <p:cNvPr id="8" name="Slide Number Placeholder 1">
            <a:extLst>
              <a:ext uri="{FF2B5EF4-FFF2-40B4-BE49-F238E27FC236}">
                <a16:creationId xmlns:a16="http://schemas.microsoft.com/office/drawing/2014/main" id="{27E05AE0-A1B2-3E7F-29B1-1B614502D498}"/>
              </a:ext>
            </a:extLst>
          </p:cNvPr>
          <p:cNvSpPr>
            <a:spLocks noGrp="1"/>
          </p:cNvSpPr>
          <p:nvPr>
            <p:ph type="sldNum" sz="quarter" idx="4"/>
          </p:nvPr>
        </p:nvSpPr>
        <p:spPr>
          <a:xfrm>
            <a:off x="8504434" y="6536549"/>
            <a:ext cx="365760" cy="164592"/>
          </a:xfrm>
        </p:spPr>
        <p:txBody>
          <a:bodyPr/>
          <a:lstStyle/>
          <a:p>
            <a:r>
              <a:rPr lang="en-US" dirty="0"/>
              <a:t>30</a:t>
            </a:r>
          </a:p>
        </p:txBody>
      </p:sp>
    </p:spTree>
    <p:extLst>
      <p:ext uri="{BB962C8B-B14F-4D97-AF65-F5344CB8AC3E}">
        <p14:creationId xmlns:p14="http://schemas.microsoft.com/office/powerpoint/2010/main" val="782974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7F964C1-795A-0D58-6428-3C499A036D88}"/>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Bobby the super-healthy bachelor</a:t>
            </a:r>
          </a:p>
        </p:txBody>
      </p:sp>
      <p:sp>
        <p:nvSpPr>
          <p:cNvPr id="26" name="Rectangle 25">
            <a:extLst>
              <a:ext uri="{FF2B5EF4-FFF2-40B4-BE49-F238E27FC236}">
                <a16:creationId xmlns:a16="http://schemas.microsoft.com/office/drawing/2014/main" id="{F20B8BF0-8F66-07E3-39C5-0DF150F95257}"/>
              </a:ext>
            </a:extLst>
          </p:cNvPr>
          <p:cNvSpPr/>
          <p:nvPr/>
        </p:nvSpPr>
        <p:spPr>
          <a:xfrm>
            <a:off x="287380" y="952724"/>
            <a:ext cx="2813591" cy="369332"/>
          </a:xfrm>
          <a:prstGeom prst="rect">
            <a:avLst/>
          </a:prstGeom>
          <a:noFill/>
        </p:spPr>
        <p:txBody>
          <a:bodyPr wrap="squar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730E3"/>
                </a:solidFill>
                <a:effectLst/>
                <a:uLnTx/>
                <a:uFillTx/>
                <a:latin typeface="Arial"/>
                <a:ea typeface="ＭＳ Ｐゴシック" charset="0"/>
                <a:cs typeface="+mn-cs"/>
              </a:rPr>
              <a:t>Hypothetical Illustration</a:t>
            </a:r>
          </a:p>
        </p:txBody>
      </p:sp>
      <p:grpSp>
        <p:nvGrpSpPr>
          <p:cNvPr id="9" name="Group 8" descr="Bobby, a 28-year-old web developer, stands in an outdoor setting. He is single and aims to retire at 66. ">
            <a:extLst>
              <a:ext uri="{FF2B5EF4-FFF2-40B4-BE49-F238E27FC236}">
                <a16:creationId xmlns:a16="http://schemas.microsoft.com/office/drawing/2014/main" id="{C07941DC-0A4E-591E-4C8C-9FDAEFF3B762}"/>
              </a:ext>
            </a:extLst>
          </p:cNvPr>
          <p:cNvGrpSpPr/>
          <p:nvPr/>
        </p:nvGrpSpPr>
        <p:grpSpPr>
          <a:xfrm>
            <a:off x="266483" y="1407731"/>
            <a:ext cx="4095738" cy="2526535"/>
            <a:chOff x="266483" y="1407731"/>
            <a:chExt cx="4095738" cy="2526535"/>
          </a:xfrm>
        </p:grpSpPr>
        <p:sp>
          <p:nvSpPr>
            <p:cNvPr id="13" name="Rectangle 12">
              <a:extLst>
                <a:ext uri="{FF2B5EF4-FFF2-40B4-BE49-F238E27FC236}">
                  <a16:creationId xmlns:a16="http://schemas.microsoft.com/office/drawing/2014/main" id="{ABEBB93A-5F8B-C18E-22FE-329E8685B349}"/>
                </a:ext>
              </a:extLst>
            </p:cNvPr>
            <p:cNvSpPr/>
            <p:nvPr/>
          </p:nvSpPr>
          <p:spPr>
            <a:xfrm>
              <a:off x="2023648" y="1407731"/>
              <a:ext cx="114165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769FF"/>
                  </a:solidFill>
                  <a:effectLst/>
                  <a:uLnTx/>
                  <a:uFillTx/>
                  <a:latin typeface="Arial"/>
                  <a:ea typeface="ＭＳ Ｐゴシック" charset="0"/>
                  <a:cs typeface="+mn-cs"/>
                </a:rPr>
                <a:t>Bobby</a:t>
              </a:r>
              <a:endParaRPr kumimoji="0" lang="en-US" sz="1600" b="1" i="0" u="none" strike="noStrike" kern="1200" cap="none" spc="0" normalizeH="0" baseline="0" noProof="0" dirty="0">
                <a:ln>
                  <a:noFill/>
                </a:ln>
                <a:solidFill>
                  <a:srgbClr val="3769FF"/>
                </a:solidFill>
                <a:effectLst/>
                <a:uLnTx/>
                <a:uFillTx/>
                <a:latin typeface="Arial"/>
                <a:ea typeface="ＭＳ Ｐゴシック" charset="0"/>
                <a:cs typeface="+mn-cs"/>
              </a:endParaRPr>
            </a:p>
          </p:txBody>
        </p:sp>
        <p:pic>
          <p:nvPicPr>
            <p:cNvPr id="27" name="Picture 26" descr="A person smiling at the camera.">
              <a:extLst>
                <a:ext uri="{FF2B5EF4-FFF2-40B4-BE49-F238E27FC236}">
                  <a16:creationId xmlns:a16="http://schemas.microsoft.com/office/drawing/2014/main" id="{BD080D5C-C582-502D-749A-D4843AFB44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266483" y="1473121"/>
              <a:ext cx="1611527" cy="1482811"/>
            </a:xfrm>
            <a:prstGeom prst="rect">
              <a:avLst/>
            </a:prstGeom>
          </p:spPr>
        </p:pic>
        <p:grpSp>
          <p:nvGrpSpPr>
            <p:cNvPr id="17" name="Group 16">
              <a:extLst>
                <a:ext uri="{FF2B5EF4-FFF2-40B4-BE49-F238E27FC236}">
                  <a16:creationId xmlns:a16="http://schemas.microsoft.com/office/drawing/2014/main" id="{076F6B50-8F3E-FF73-9C24-72E895FB2558}"/>
                </a:ext>
                <a:ext uri="{C183D7F6-B498-43B3-948B-1728B52AA6E4}">
                  <adec:decorative xmlns:adec="http://schemas.microsoft.com/office/drawing/2017/decorative" val="0"/>
                </a:ext>
              </a:extLst>
            </p:cNvPr>
            <p:cNvGrpSpPr/>
            <p:nvPr/>
          </p:nvGrpSpPr>
          <p:grpSpPr>
            <a:xfrm>
              <a:off x="2119907" y="1952582"/>
              <a:ext cx="548640" cy="538170"/>
              <a:chOff x="2119907" y="2352206"/>
              <a:chExt cx="548640" cy="538170"/>
            </a:xfrm>
          </p:grpSpPr>
          <p:sp>
            <p:nvSpPr>
              <p:cNvPr id="18" name="TextBox 22">
                <a:extLst>
                  <a:ext uri="{FF2B5EF4-FFF2-40B4-BE49-F238E27FC236}">
                    <a16:creationId xmlns:a16="http://schemas.microsoft.com/office/drawing/2014/main" id="{DCD4715B-BDDE-7BA4-056D-7D956ED7A902}"/>
                  </a:ext>
                </a:extLst>
              </p:cNvPr>
              <p:cNvSpPr txBox="1"/>
              <p:nvPr/>
            </p:nvSpPr>
            <p:spPr>
              <a:xfrm>
                <a:off x="2119907" y="2551822"/>
                <a:ext cx="548640"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28</a:t>
                </a:r>
              </a:p>
            </p:txBody>
          </p:sp>
          <p:sp>
            <p:nvSpPr>
              <p:cNvPr id="19" name="Rectangle 18">
                <a:extLst>
                  <a:ext uri="{FF2B5EF4-FFF2-40B4-BE49-F238E27FC236}">
                    <a16:creationId xmlns:a16="http://schemas.microsoft.com/office/drawing/2014/main" id="{DD046894-FAE9-3110-503E-1B13CE5D6838}"/>
                  </a:ext>
                </a:extLst>
              </p:cNvPr>
              <p:cNvSpPr/>
              <p:nvPr/>
            </p:nvSpPr>
            <p:spPr>
              <a:xfrm>
                <a:off x="2124140" y="2352206"/>
                <a:ext cx="417041"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Age</a:t>
                </a:r>
              </a:p>
            </p:txBody>
          </p:sp>
        </p:grpSp>
        <p:grpSp>
          <p:nvGrpSpPr>
            <p:cNvPr id="20" name="Group 19">
              <a:extLst>
                <a:ext uri="{FF2B5EF4-FFF2-40B4-BE49-F238E27FC236}">
                  <a16:creationId xmlns:a16="http://schemas.microsoft.com/office/drawing/2014/main" id="{298547BE-CE6D-84C6-974A-8E721934A62D}"/>
                </a:ext>
                <a:ext uri="{C183D7F6-B498-43B3-948B-1728B52AA6E4}">
                  <adec:decorative xmlns:adec="http://schemas.microsoft.com/office/drawing/2017/decorative" val="0"/>
                </a:ext>
              </a:extLst>
            </p:cNvPr>
            <p:cNvGrpSpPr/>
            <p:nvPr/>
          </p:nvGrpSpPr>
          <p:grpSpPr>
            <a:xfrm>
              <a:off x="2116570" y="2688211"/>
              <a:ext cx="1556937" cy="512759"/>
              <a:chOff x="2137836" y="3055936"/>
              <a:chExt cx="1556937" cy="512759"/>
            </a:xfrm>
          </p:grpSpPr>
          <p:sp>
            <p:nvSpPr>
              <p:cNvPr id="21" name="TextBox 22">
                <a:extLst>
                  <a:ext uri="{FF2B5EF4-FFF2-40B4-BE49-F238E27FC236}">
                    <a16:creationId xmlns:a16="http://schemas.microsoft.com/office/drawing/2014/main" id="{F3444029-D7EC-81BE-B3CB-755DFDB71892}"/>
                  </a:ext>
                </a:extLst>
              </p:cNvPr>
              <p:cNvSpPr txBox="1"/>
              <p:nvPr/>
            </p:nvSpPr>
            <p:spPr>
              <a:xfrm>
                <a:off x="2137836" y="3230141"/>
                <a:ext cx="1237375"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Single</a:t>
                </a:r>
              </a:p>
            </p:txBody>
          </p:sp>
          <p:sp>
            <p:nvSpPr>
              <p:cNvPr id="22" name="Rectangle 21">
                <a:extLst>
                  <a:ext uri="{FF2B5EF4-FFF2-40B4-BE49-F238E27FC236}">
                    <a16:creationId xmlns:a16="http://schemas.microsoft.com/office/drawing/2014/main" id="{F817A4BD-4132-BE03-731B-CE9383719B12}"/>
                  </a:ext>
                </a:extLst>
              </p:cNvPr>
              <p:cNvSpPr/>
              <p:nvPr/>
            </p:nvSpPr>
            <p:spPr>
              <a:xfrm>
                <a:off x="2142070" y="3055936"/>
                <a:ext cx="1552703"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Marital status</a:t>
                </a:r>
              </a:p>
            </p:txBody>
          </p:sp>
        </p:grpSp>
        <p:grpSp>
          <p:nvGrpSpPr>
            <p:cNvPr id="14" name="Group 13">
              <a:extLst>
                <a:ext uri="{FF2B5EF4-FFF2-40B4-BE49-F238E27FC236}">
                  <a16:creationId xmlns:a16="http://schemas.microsoft.com/office/drawing/2014/main" id="{1E65D579-0CCF-3625-48D5-9AFE7F4E6C44}"/>
                </a:ext>
                <a:ext uri="{C183D7F6-B498-43B3-948B-1728B52AA6E4}">
                  <adec:decorative xmlns:adec="http://schemas.microsoft.com/office/drawing/2017/decorative" val="0"/>
                </a:ext>
              </a:extLst>
            </p:cNvPr>
            <p:cNvGrpSpPr/>
            <p:nvPr/>
          </p:nvGrpSpPr>
          <p:grpSpPr>
            <a:xfrm>
              <a:off x="2126050" y="3417782"/>
              <a:ext cx="2236171" cy="516484"/>
              <a:chOff x="2147569" y="3889154"/>
              <a:chExt cx="2236171" cy="516484"/>
            </a:xfrm>
          </p:grpSpPr>
          <p:sp>
            <p:nvSpPr>
              <p:cNvPr id="15" name="TextBox 22">
                <a:extLst>
                  <a:ext uri="{FF2B5EF4-FFF2-40B4-BE49-F238E27FC236}">
                    <a16:creationId xmlns:a16="http://schemas.microsoft.com/office/drawing/2014/main" id="{68515238-95AB-F829-F4EB-4D82089867D1}"/>
                  </a:ext>
                </a:extLst>
              </p:cNvPr>
              <p:cNvSpPr txBox="1"/>
              <p:nvPr/>
            </p:nvSpPr>
            <p:spPr>
              <a:xfrm>
                <a:off x="2147570" y="4181731"/>
                <a:ext cx="2173808" cy="223907"/>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ts val="1600"/>
                  </a:lnSpc>
                  <a:spcBef>
                    <a:spcPct val="0"/>
                  </a:spcBef>
                  <a:spcAft>
                    <a:spcPts val="80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66</a:t>
                </a:r>
              </a:p>
            </p:txBody>
          </p:sp>
          <p:sp>
            <p:nvSpPr>
              <p:cNvPr id="16" name="Rectangle 15">
                <a:extLst>
                  <a:ext uri="{FF2B5EF4-FFF2-40B4-BE49-F238E27FC236}">
                    <a16:creationId xmlns:a16="http://schemas.microsoft.com/office/drawing/2014/main" id="{076642F5-41DD-5509-C87E-C8B46013DD5A}"/>
                  </a:ext>
                </a:extLst>
              </p:cNvPr>
              <p:cNvSpPr/>
              <p:nvPr/>
            </p:nvSpPr>
            <p:spPr>
              <a:xfrm>
                <a:off x="2147569" y="3889154"/>
                <a:ext cx="2236171" cy="171714"/>
              </a:xfrm>
              <a:prstGeom prst="rect">
                <a:avLst/>
              </a:prstGeom>
              <a:noFill/>
            </p:spPr>
            <p:txBody>
              <a:bodyPr wrap="square" lIns="0" tIns="0" rIns="0" bIns="0"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600" i="0" u="none" strike="noStrike" kern="1200" cap="none" spc="0" normalizeH="0" baseline="0" noProof="0" dirty="0">
                    <a:ln>
                      <a:noFill/>
                    </a:ln>
                    <a:effectLst/>
                    <a:uLnTx/>
                    <a:uFillTx/>
                    <a:latin typeface="Arial"/>
                    <a:ea typeface="ＭＳ Ｐゴシック" charset="0"/>
                    <a:cs typeface="+mn-cs"/>
                  </a:rPr>
                  <a:t>Target Retirement Age</a:t>
                </a:r>
              </a:p>
            </p:txBody>
          </p:sp>
        </p:grpSp>
      </p:grpSp>
      <p:grpSp>
        <p:nvGrpSpPr>
          <p:cNvPr id="2" name="Group 1" descr="Assumptions&#10;From age 28–66, Bobby contributes the max allowed to his HSA each year&#10;He also contributes 10% of his salary to his 401(k) &#10;His employer matches his 401(k) contributions 100% up to 6% of his salary&#10;He invests his HSA &amp; 401(k) &#10;in diversified portfolios that earn 6% per year&#10;He never has a major medical expense that causes him to take &#10;a dime out of his HSA&#10;">
            <a:extLst>
              <a:ext uri="{FF2B5EF4-FFF2-40B4-BE49-F238E27FC236}">
                <a16:creationId xmlns:a16="http://schemas.microsoft.com/office/drawing/2014/main" id="{1705E72A-7B75-7A4B-2488-39FE0CD775EA}"/>
              </a:ext>
              <a:ext uri="{C183D7F6-B498-43B3-948B-1728B52AA6E4}">
                <adec:decorative xmlns:adec="http://schemas.microsoft.com/office/drawing/2017/decorative" val="0"/>
              </a:ext>
            </a:extLst>
          </p:cNvPr>
          <p:cNvGrpSpPr/>
          <p:nvPr/>
        </p:nvGrpSpPr>
        <p:grpSpPr>
          <a:xfrm>
            <a:off x="5314506" y="1437501"/>
            <a:ext cx="3563572" cy="3989560"/>
            <a:chOff x="5314506" y="1437501"/>
            <a:chExt cx="3563572" cy="3989560"/>
          </a:xfrm>
        </p:grpSpPr>
        <p:sp>
          <p:nvSpPr>
            <p:cNvPr id="3" name="Rectangle 4">
              <a:extLst>
                <a:ext uri="{FF2B5EF4-FFF2-40B4-BE49-F238E27FC236}">
                  <a16:creationId xmlns:a16="http://schemas.microsoft.com/office/drawing/2014/main" id="{CA0BBDB2-E4E8-4122-6EA8-556B51E1DF6E}"/>
                </a:ext>
              </a:extLst>
            </p:cNvPr>
            <p:cNvSpPr txBox="1">
              <a:spLocks noChangeArrowheads="1"/>
            </p:cNvSpPr>
            <p:nvPr/>
          </p:nvSpPr>
          <p:spPr bwMode="gray">
            <a:xfrm>
              <a:off x="5317544" y="1718400"/>
              <a:ext cx="3560534" cy="370866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45697" rIns="0" bIns="45697" numCol="1" anchor="t" anchorCtr="0" compatLnSpc="1">
              <a:prstTxWarp prst="textNoShape">
                <a:avLst/>
              </a:prstTxWarp>
              <a:spAutoFit/>
            </a:bodyPr>
            <a:lstStyle>
              <a:lvl1pPr marL="292100" indent="-292100" algn="l" rtl="0" eaLnBrk="0" fontAlgn="base" hangingPunct="0">
                <a:spcBef>
                  <a:spcPct val="0"/>
                </a:spcBef>
                <a:spcAft>
                  <a:spcPct val="25000"/>
                </a:spcAft>
                <a:buClr>
                  <a:srgbClr val="004FA6"/>
                </a:buClr>
                <a:buSzPct val="115000"/>
                <a:buChar char="•"/>
                <a:defRPr sz="2400">
                  <a:solidFill>
                    <a:srgbClr val="000000"/>
                  </a:solidFill>
                  <a:latin typeface="+mn-lt"/>
                  <a:ea typeface="+mn-ea"/>
                  <a:cs typeface="ヒラギノ角ゴ Pro W3" charset="-52"/>
                </a:defRPr>
              </a:lvl1pPr>
              <a:lvl2pPr marL="749300" indent="-292100" algn="l" rtl="0" eaLnBrk="0" fontAlgn="base" hangingPunct="0">
                <a:spcBef>
                  <a:spcPct val="0"/>
                </a:spcBef>
                <a:spcAft>
                  <a:spcPct val="25000"/>
                </a:spcAft>
                <a:buSzPct val="115000"/>
                <a:buChar char="–"/>
                <a:defRPr sz="2200">
                  <a:solidFill>
                    <a:srgbClr val="000000"/>
                  </a:solidFill>
                  <a:latin typeface="+mn-lt"/>
                  <a:ea typeface="+mn-ea"/>
                  <a:cs typeface="ヒラギノ角ゴ Pro W3" charset="-52"/>
                </a:defRPr>
              </a:lvl2pPr>
              <a:lvl3pPr marL="1143000" indent="-228600" algn="l" rtl="0" eaLnBrk="0" fontAlgn="base" hangingPunct="0">
                <a:spcBef>
                  <a:spcPct val="0"/>
                </a:spcBef>
                <a:spcAft>
                  <a:spcPct val="25000"/>
                </a:spcAft>
                <a:buSzPct val="115000"/>
                <a:buChar char="•"/>
                <a:defRPr sz="2000">
                  <a:solidFill>
                    <a:srgbClr val="000000"/>
                  </a:solidFill>
                  <a:latin typeface="+mn-lt"/>
                  <a:ea typeface="+mn-ea"/>
                  <a:cs typeface="ヒラギノ角ゴ Pro W3" charset="-52"/>
                </a:defRPr>
              </a:lvl3pPr>
              <a:lvl4pPr marL="16002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4pPr>
              <a:lvl5pPr marL="20574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eaLnBrk="1" hangingPunct="1">
                <a:lnSpc>
                  <a:spcPts val="1900"/>
                </a:lnSpc>
                <a:spcAft>
                  <a:spcPts val="400"/>
                </a:spcAft>
                <a:buClr>
                  <a:srgbClr val="3769FF"/>
                </a:buClr>
                <a:tabLst>
                  <a:tab pos="1143000" algn="l"/>
                </a:tabLst>
                <a:defRPr/>
              </a:pPr>
              <a:r>
                <a:rPr kumimoji="0" lang="en-US" sz="1800" b="0" i="0" u="none" strike="noStrike" kern="1200" cap="none" spc="0" normalizeH="0" baseline="0" noProof="0" dirty="0">
                  <a:ln>
                    <a:noFill/>
                  </a:ln>
                  <a:solidFill>
                    <a:srgbClr val="000000"/>
                  </a:solidFill>
                  <a:effectLst/>
                  <a:uLnTx/>
                  <a:uFillTx/>
                  <a:latin typeface="Arial"/>
                  <a:ea typeface="+mn-ea"/>
                </a:rPr>
                <a:t>From age 28–66, Bobby contributes the max allowed to his HSA each year</a:t>
              </a:r>
            </a:p>
            <a:p>
              <a:pPr eaLnBrk="1" hangingPunct="1">
                <a:lnSpc>
                  <a:spcPts val="1900"/>
                </a:lnSpc>
                <a:spcAft>
                  <a:spcPts val="400"/>
                </a:spcAft>
                <a:buClr>
                  <a:srgbClr val="3769FF"/>
                </a:buClr>
                <a:tabLst>
                  <a:tab pos="1143000" algn="l"/>
                </a:tabLst>
                <a:defRPr/>
              </a:pP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He also </a:t>
              </a:r>
              <a:r>
                <a:rPr kumimoji="0" lang="en-US" sz="1800" b="0" i="0" u="none" strike="noStrike" kern="1200" cap="none" spc="0" normalizeH="0" baseline="0" noProof="0" dirty="0">
                  <a:ln>
                    <a:noFill/>
                  </a:ln>
                  <a:solidFill>
                    <a:srgbClr val="000000"/>
                  </a:solidFill>
                  <a:effectLst/>
                  <a:uLnTx/>
                  <a:uFillTx/>
                  <a:latin typeface="Arial"/>
                  <a:ea typeface="+mn-ea"/>
                </a:rPr>
                <a:t>contributes 10% of his salary to his </a:t>
              </a: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401(k) </a:t>
              </a:r>
            </a:p>
            <a:p>
              <a:pPr eaLnBrk="1" hangingPunct="1">
                <a:lnSpc>
                  <a:spcPts val="1900"/>
                </a:lnSpc>
                <a:spcAft>
                  <a:spcPts val="400"/>
                </a:spcAft>
                <a:buClr>
                  <a:srgbClr val="3769FF"/>
                </a:buClr>
                <a:tabLst>
                  <a:tab pos="1143000" algn="l"/>
                </a:tabLst>
                <a:defRPr/>
              </a:pP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His employer matches his 401(k) contributions </a:t>
              </a:r>
              <a:r>
                <a:rPr kumimoji="0" lang="en-US" sz="1800" b="0" i="0" u="none" strike="noStrike" kern="1200" cap="none" spc="0" normalizeH="0" baseline="0" noProof="0" dirty="0">
                  <a:ln>
                    <a:noFill/>
                  </a:ln>
                  <a:solidFill>
                    <a:srgbClr val="000000"/>
                  </a:solidFill>
                  <a:effectLst/>
                  <a:uLnTx/>
                  <a:uFillTx/>
                  <a:latin typeface="Arial"/>
                  <a:ea typeface="+mn-ea"/>
                </a:rPr>
                <a:t>100% up to 6% of his salary</a:t>
              </a:r>
            </a:p>
            <a:p>
              <a:pPr eaLnBrk="1" hangingPunct="1">
                <a:lnSpc>
                  <a:spcPts val="1900"/>
                </a:lnSpc>
                <a:spcAft>
                  <a:spcPts val="400"/>
                </a:spcAft>
                <a:buClr>
                  <a:srgbClr val="3769FF"/>
                </a:buClr>
                <a:tabLst>
                  <a:tab pos="1143000" algn="l"/>
                </a:tabLst>
                <a:defRPr/>
              </a:pP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He invests his HSA &amp; 401(k) </a:t>
              </a:r>
              <a:b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in diversified portfolios that earn 6% per year</a:t>
              </a:r>
            </a:p>
            <a:p>
              <a:pPr eaLnBrk="1" hangingPunct="1">
                <a:lnSpc>
                  <a:spcPts val="1900"/>
                </a:lnSpc>
                <a:spcAft>
                  <a:spcPts val="400"/>
                </a:spcAft>
                <a:buClr>
                  <a:srgbClr val="3769FF"/>
                </a:buClr>
                <a:tabLst>
                  <a:tab pos="1143000" algn="l"/>
                </a:tabLst>
                <a:defRPr/>
              </a:pP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He never has a major medical expense that causes him to take </a:t>
              </a:r>
              <a:b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a dime out of his HSA</a:t>
              </a:r>
            </a:p>
          </p:txBody>
        </p:sp>
        <p:sp>
          <p:nvSpPr>
            <p:cNvPr id="4" name="Rectangle 7">
              <a:extLst>
                <a:ext uri="{FF2B5EF4-FFF2-40B4-BE49-F238E27FC236}">
                  <a16:creationId xmlns:a16="http://schemas.microsoft.com/office/drawing/2014/main" id="{097F64EC-5B5C-20B3-44CF-4022C3CDC046}"/>
                </a:ext>
              </a:extLst>
            </p:cNvPr>
            <p:cNvSpPr>
              <a:spLocks noChangeArrowheads="1"/>
            </p:cNvSpPr>
            <p:nvPr/>
          </p:nvSpPr>
          <p:spPr bwMode="gray">
            <a:xfrm>
              <a:off x="5314506" y="1437501"/>
              <a:ext cx="3251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p>
              <a:pPr marL="0" marR="0" lvl="0" indent="0" algn="l" defTabSz="914400" rtl="0" eaLnBrk="1" fontAlgn="auto" latinLnBrk="0" hangingPunct="1">
                <a:lnSpc>
                  <a:spcPct val="100000"/>
                </a:lnSpc>
                <a:spcBef>
                  <a:spcPts val="0"/>
                </a:spcBef>
                <a:spcAft>
                  <a:spcPct val="25000"/>
                </a:spcAft>
                <a:buClr>
                  <a:srgbClr val="004FA6"/>
                </a:buClr>
                <a:buSzPct val="115000"/>
                <a:buFontTx/>
                <a:buNone/>
                <a:tabLst>
                  <a:tab pos="1143000" algn="l"/>
                </a:tabLst>
                <a:defRPr/>
              </a:pPr>
              <a:r>
                <a:rPr kumimoji="0" lang="en-US" sz="1600" b="1" i="0" u="none" strike="noStrike" kern="0" cap="none" spc="50" normalizeH="0" baseline="0" noProof="0" dirty="0">
                  <a:ln>
                    <a:noFill/>
                  </a:ln>
                  <a:solidFill>
                    <a:schemeClr val="accent1"/>
                  </a:solidFill>
                  <a:effectLst/>
                  <a:uLnTx/>
                  <a:uFillTx/>
                  <a:latin typeface="Arial"/>
                  <a:ea typeface="ＭＳ Ｐゴシック" charset="0"/>
                  <a:cs typeface="+mn-cs"/>
                </a:rPr>
                <a:t>ASSUMPTIONS</a:t>
              </a:r>
            </a:p>
          </p:txBody>
        </p:sp>
      </p:grpSp>
      <p:sp>
        <p:nvSpPr>
          <p:cNvPr id="6" name="Text Placeholder 5">
            <a:extLst>
              <a:ext uri="{FF2B5EF4-FFF2-40B4-BE49-F238E27FC236}">
                <a16:creationId xmlns:a16="http://schemas.microsoft.com/office/drawing/2014/main" id="{88781079-FEA1-8222-CC6E-00C6959E4D18}"/>
              </a:ext>
            </a:extLst>
          </p:cNvPr>
          <p:cNvSpPr>
            <a:spLocks noGrp="1"/>
          </p:cNvSpPr>
          <p:nvPr>
            <p:ph type="body" sz="quarter" idx="26"/>
          </p:nvPr>
        </p:nvSpPr>
        <p:spPr>
          <a:xfrm>
            <a:off x="274320" y="5989376"/>
            <a:ext cx="8503920" cy="553998"/>
          </a:xfrm>
        </p:spPr>
        <p:txBody>
          <a:bodyPr/>
          <a:lstStyle/>
          <a:p>
            <a:r>
              <a:rPr lang="en-US" b="1" dirty="0"/>
              <a:t>Example is for illustrative purposes only and results are not representative of any specific investment program, strategy or vehicle.</a:t>
            </a:r>
            <a:r>
              <a:rPr lang="en-US" dirty="0"/>
              <a:t> For this example we assume the salary at age 28 is $80,000 and grows 3% each year, maximum contribution limits for the HSA account grows by 2% each year, maximum contributions are made to the HSA account, 55+ HSA catch-up contributions are made and remain static at $1,000, 10% of salary is contributed to 401(k) with a 100% employer match for the first 6% of salary, HSA and 401(k) accounts earn 6% per year, and account balances at age 66 include contributions for that year.</a:t>
            </a:r>
          </a:p>
        </p:txBody>
      </p:sp>
      <p:sp>
        <p:nvSpPr>
          <p:cNvPr id="8" name="Slide Number Placeholder 1">
            <a:extLst>
              <a:ext uri="{FF2B5EF4-FFF2-40B4-BE49-F238E27FC236}">
                <a16:creationId xmlns:a16="http://schemas.microsoft.com/office/drawing/2014/main" id="{27E05AE0-A1B2-3E7F-29B1-1B614502D498}"/>
              </a:ext>
            </a:extLst>
          </p:cNvPr>
          <p:cNvSpPr>
            <a:spLocks noGrp="1"/>
          </p:cNvSpPr>
          <p:nvPr>
            <p:ph type="sldNum" sz="quarter" idx="4"/>
          </p:nvPr>
        </p:nvSpPr>
        <p:spPr>
          <a:xfrm>
            <a:off x="8504434" y="6536549"/>
            <a:ext cx="365760" cy="164592"/>
          </a:xfrm>
        </p:spPr>
        <p:txBody>
          <a:bodyPr/>
          <a:lstStyle/>
          <a:p>
            <a:r>
              <a:rPr lang="en-US" dirty="0"/>
              <a:t>31</a:t>
            </a:r>
          </a:p>
        </p:txBody>
      </p:sp>
      <p:grpSp>
        <p:nvGrpSpPr>
          <p:cNvPr id="23" name="Group 22">
            <a:extLst>
              <a:ext uri="{FF2B5EF4-FFF2-40B4-BE49-F238E27FC236}">
                <a16:creationId xmlns:a16="http://schemas.microsoft.com/office/drawing/2014/main" id="{51AA3F92-571C-02B2-B2C1-1F491556B9CD}"/>
              </a:ext>
              <a:ext uri="{C183D7F6-B498-43B3-948B-1728B52AA6E4}">
                <adec:decorative xmlns:adec="http://schemas.microsoft.com/office/drawing/2017/decorative" val="1"/>
              </a:ext>
            </a:extLst>
          </p:cNvPr>
          <p:cNvGrpSpPr/>
          <p:nvPr/>
        </p:nvGrpSpPr>
        <p:grpSpPr>
          <a:xfrm>
            <a:off x="2802931" y="1977450"/>
            <a:ext cx="2442359" cy="501569"/>
            <a:chOff x="2654075" y="2387707"/>
            <a:chExt cx="2442359" cy="501569"/>
          </a:xfrm>
        </p:grpSpPr>
        <p:sp>
          <p:nvSpPr>
            <p:cNvPr id="24" name="TextBox 22">
              <a:extLst>
                <a:ext uri="{FF2B5EF4-FFF2-40B4-BE49-F238E27FC236}">
                  <a16:creationId xmlns:a16="http://schemas.microsoft.com/office/drawing/2014/main" id="{F73FB869-79A2-00AB-0D7E-79F7D6D05D8B}"/>
                </a:ext>
              </a:extLst>
            </p:cNvPr>
            <p:cNvSpPr txBox="1"/>
            <p:nvPr/>
          </p:nvSpPr>
          <p:spPr>
            <a:xfrm>
              <a:off x="2654075" y="2671203"/>
              <a:ext cx="2442359" cy="218073"/>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ts val="1600"/>
                </a:lnSpc>
                <a:spcBef>
                  <a:spcPct val="0"/>
                </a:spcBef>
                <a:spcAft>
                  <a:spcPts val="80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Web Developer</a:t>
              </a:r>
            </a:p>
          </p:txBody>
        </p:sp>
        <p:sp>
          <p:nvSpPr>
            <p:cNvPr id="25" name="Rectangle 24">
              <a:extLst>
                <a:ext uri="{FF2B5EF4-FFF2-40B4-BE49-F238E27FC236}">
                  <a16:creationId xmlns:a16="http://schemas.microsoft.com/office/drawing/2014/main" id="{6FE65053-B7D9-CE6B-575D-E6187E97D9E8}"/>
                </a:ext>
              </a:extLst>
            </p:cNvPr>
            <p:cNvSpPr/>
            <p:nvPr/>
          </p:nvSpPr>
          <p:spPr>
            <a:xfrm>
              <a:off x="2654076" y="2387707"/>
              <a:ext cx="737710" cy="171714"/>
            </a:xfrm>
            <a:prstGeom prst="rect">
              <a:avLst/>
            </a:prstGeom>
            <a:noFill/>
          </p:spPr>
          <p:txBody>
            <a:bodyPr wrap="square" lIns="0" tIns="0" rIns="0" bIns="0"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Career</a:t>
              </a:r>
            </a:p>
          </p:txBody>
        </p:sp>
      </p:grpSp>
      <p:sp>
        <p:nvSpPr>
          <p:cNvPr id="5" name="Rectangle 4">
            <a:extLst>
              <a:ext uri="{FF2B5EF4-FFF2-40B4-BE49-F238E27FC236}">
                <a16:creationId xmlns:a16="http://schemas.microsoft.com/office/drawing/2014/main" id="{1D899609-44DE-2766-1A86-BAE1B1EF5802}"/>
              </a:ext>
              <a:ext uri="{C183D7F6-B498-43B3-948B-1728B52AA6E4}">
                <adec:decorative xmlns:adec="http://schemas.microsoft.com/office/drawing/2017/decorative" val="1"/>
              </a:ext>
            </a:extLst>
          </p:cNvPr>
          <p:cNvSpPr/>
          <p:nvPr/>
        </p:nvSpPr>
        <p:spPr bwMode="white">
          <a:xfrm>
            <a:off x="4337221" y="1354668"/>
            <a:ext cx="900823" cy="4119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8" name="Straight Connector 27">
            <a:extLst>
              <a:ext uri="{FF2B5EF4-FFF2-40B4-BE49-F238E27FC236}">
                <a16:creationId xmlns:a16="http://schemas.microsoft.com/office/drawing/2014/main" id="{9B1199E4-BDE4-86EB-5514-5D5F8AA6B755}"/>
              </a:ext>
              <a:ext uri="{C183D7F6-B498-43B3-948B-1728B52AA6E4}">
                <adec:decorative xmlns:adec="http://schemas.microsoft.com/office/drawing/2017/decorative" val="1"/>
              </a:ext>
            </a:extLst>
          </p:cNvPr>
          <p:cNvCxnSpPr/>
          <p:nvPr/>
        </p:nvCxnSpPr>
        <p:spPr>
          <a:xfrm>
            <a:off x="5112938" y="1454114"/>
            <a:ext cx="0" cy="3885141"/>
          </a:xfrm>
          <a:prstGeom prst="line">
            <a:avLst/>
          </a:prstGeom>
          <a:noFill/>
          <a:ln w="38100" cap="flat" cmpd="sng" algn="ctr">
            <a:solidFill>
              <a:srgbClr val="BBBBBB"/>
            </a:solidFill>
            <a:prstDash val="solid"/>
          </a:ln>
          <a:effectLst/>
        </p:spPr>
      </p:cxnSp>
    </p:spTree>
    <p:extLst>
      <p:ext uri="{BB962C8B-B14F-4D97-AF65-F5344CB8AC3E}">
        <p14:creationId xmlns:p14="http://schemas.microsoft.com/office/powerpoint/2010/main" val="300603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5EE8EB28-7299-300B-380B-6D316FF2694E}"/>
              </a:ext>
            </a:extLst>
          </p:cNvPr>
          <p:cNvSpPr txBox="1">
            <a:spLocks noGrp="1"/>
          </p:cNvSpPr>
          <p:nvPr>
            <p:ph type="title" idx="4294967295"/>
          </p:nvPr>
        </p:nvSpPr>
        <p:spPr>
          <a:xfrm>
            <a:off x="412054" y="-407572"/>
            <a:ext cx="6400800" cy="3709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Bobby the super-healthy bachelor (continued)</a:t>
            </a:r>
          </a:p>
        </p:txBody>
      </p:sp>
      <p:sp>
        <p:nvSpPr>
          <p:cNvPr id="44" name="Rectangle 43">
            <a:extLst>
              <a:ext uri="{FF2B5EF4-FFF2-40B4-BE49-F238E27FC236}">
                <a16:creationId xmlns:a16="http://schemas.microsoft.com/office/drawing/2014/main" id="{F93597C3-AE63-1540-4AF8-5BDF37EFF317}"/>
              </a:ext>
            </a:extLst>
          </p:cNvPr>
          <p:cNvSpPr/>
          <p:nvPr/>
        </p:nvSpPr>
        <p:spPr>
          <a:xfrm>
            <a:off x="287380" y="953010"/>
            <a:ext cx="2813591" cy="369332"/>
          </a:xfrm>
          <a:prstGeom prst="rect">
            <a:avLst/>
          </a:prstGeom>
          <a:noFill/>
        </p:spPr>
        <p:txBody>
          <a:bodyPr wrap="squar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730E3"/>
                </a:solidFill>
                <a:effectLst/>
                <a:uLnTx/>
                <a:uFillTx/>
                <a:latin typeface="Arial"/>
                <a:ea typeface="ＭＳ Ｐゴシック" charset="0"/>
                <a:cs typeface="+mn-cs"/>
              </a:rPr>
              <a:t>Hypothetical Illustration</a:t>
            </a:r>
          </a:p>
        </p:txBody>
      </p:sp>
      <p:grpSp>
        <p:nvGrpSpPr>
          <p:cNvPr id="2" name="Group 1" descr="Bobby, a 66-year-old retired, smiling widely single man.">
            <a:extLst>
              <a:ext uri="{FF2B5EF4-FFF2-40B4-BE49-F238E27FC236}">
                <a16:creationId xmlns:a16="http://schemas.microsoft.com/office/drawing/2014/main" id="{42527945-DFF3-100A-E4C2-63398E6E0369}"/>
              </a:ext>
            </a:extLst>
          </p:cNvPr>
          <p:cNvGrpSpPr/>
          <p:nvPr/>
        </p:nvGrpSpPr>
        <p:grpSpPr>
          <a:xfrm>
            <a:off x="284205" y="1407731"/>
            <a:ext cx="4950448" cy="1786233"/>
            <a:chOff x="284205" y="1407731"/>
            <a:chExt cx="4950448" cy="1786233"/>
          </a:xfrm>
        </p:grpSpPr>
        <p:pic>
          <p:nvPicPr>
            <p:cNvPr id="34" name="Picture 33" descr="A close-up of a person laughing.">
              <a:extLst>
                <a:ext uri="{FF2B5EF4-FFF2-40B4-BE49-F238E27FC236}">
                  <a16:creationId xmlns:a16="http://schemas.microsoft.com/office/drawing/2014/main" id="{4AC53E21-D9DC-BA3B-9ACD-AA0098C581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4205" y="1470449"/>
              <a:ext cx="1594022" cy="1495168"/>
            </a:xfrm>
            <a:prstGeom prst="rect">
              <a:avLst/>
            </a:prstGeom>
          </p:spPr>
        </p:pic>
        <p:sp>
          <p:nvSpPr>
            <p:cNvPr id="47" name="Rectangle 46">
              <a:extLst>
                <a:ext uri="{FF2B5EF4-FFF2-40B4-BE49-F238E27FC236}">
                  <a16:creationId xmlns:a16="http://schemas.microsoft.com/office/drawing/2014/main" id="{AD931A73-43EC-B1E4-1C73-F4C0B6871B55}"/>
                </a:ext>
              </a:extLst>
            </p:cNvPr>
            <p:cNvSpPr/>
            <p:nvPr/>
          </p:nvSpPr>
          <p:spPr>
            <a:xfrm>
              <a:off x="2023648" y="1407731"/>
              <a:ext cx="114165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769FF"/>
                  </a:solidFill>
                  <a:effectLst/>
                  <a:uLnTx/>
                  <a:uFillTx/>
                  <a:latin typeface="Arial"/>
                  <a:ea typeface="ＭＳ Ｐゴシック" charset="0"/>
                  <a:cs typeface="+mn-cs"/>
                </a:rPr>
                <a:t>Bobby</a:t>
              </a:r>
              <a:endParaRPr kumimoji="0" lang="en-US" sz="1600" b="1" i="0" u="none" strike="noStrike" kern="1200" cap="none" spc="0" normalizeH="0" baseline="0" noProof="0" dirty="0">
                <a:ln>
                  <a:noFill/>
                </a:ln>
                <a:solidFill>
                  <a:srgbClr val="3769FF"/>
                </a:solidFill>
                <a:effectLst/>
                <a:uLnTx/>
                <a:uFillTx/>
                <a:latin typeface="Arial"/>
                <a:ea typeface="ＭＳ Ｐゴシック" charset="0"/>
                <a:cs typeface="+mn-cs"/>
              </a:endParaRPr>
            </a:p>
          </p:txBody>
        </p:sp>
        <p:grpSp>
          <p:nvGrpSpPr>
            <p:cNvPr id="38" name="Group 37">
              <a:extLst>
                <a:ext uri="{FF2B5EF4-FFF2-40B4-BE49-F238E27FC236}">
                  <a16:creationId xmlns:a16="http://schemas.microsoft.com/office/drawing/2014/main" id="{EE8453CD-2C8F-D202-2EC2-9C3E77E07B83}"/>
                </a:ext>
                <a:ext uri="{C183D7F6-B498-43B3-948B-1728B52AA6E4}">
                  <adec:decorative xmlns:adec="http://schemas.microsoft.com/office/drawing/2017/decorative" val="0"/>
                </a:ext>
              </a:extLst>
            </p:cNvPr>
            <p:cNvGrpSpPr/>
            <p:nvPr/>
          </p:nvGrpSpPr>
          <p:grpSpPr>
            <a:xfrm>
              <a:off x="2119907" y="1954453"/>
              <a:ext cx="548640" cy="537928"/>
              <a:chOff x="2119907" y="2352206"/>
              <a:chExt cx="548640" cy="537928"/>
            </a:xfrm>
          </p:grpSpPr>
          <p:sp>
            <p:nvSpPr>
              <p:cNvPr id="39" name="TextBox 22">
                <a:extLst>
                  <a:ext uri="{FF2B5EF4-FFF2-40B4-BE49-F238E27FC236}">
                    <a16:creationId xmlns:a16="http://schemas.microsoft.com/office/drawing/2014/main" id="{C5349E9E-92D8-99D4-DDE9-A86C4EEBEAE5}"/>
                  </a:ext>
                </a:extLst>
              </p:cNvPr>
              <p:cNvSpPr txBox="1"/>
              <p:nvPr/>
            </p:nvSpPr>
            <p:spPr>
              <a:xfrm>
                <a:off x="2119907" y="2551580"/>
                <a:ext cx="548640"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66</a:t>
                </a:r>
              </a:p>
            </p:txBody>
          </p:sp>
          <p:sp>
            <p:nvSpPr>
              <p:cNvPr id="40" name="Rectangle 39">
                <a:extLst>
                  <a:ext uri="{FF2B5EF4-FFF2-40B4-BE49-F238E27FC236}">
                    <a16:creationId xmlns:a16="http://schemas.microsoft.com/office/drawing/2014/main" id="{ACF20C01-6B92-3A1F-9D63-8EBE2F5F0300}"/>
                  </a:ext>
                </a:extLst>
              </p:cNvPr>
              <p:cNvSpPr/>
              <p:nvPr/>
            </p:nvSpPr>
            <p:spPr>
              <a:xfrm>
                <a:off x="2124140" y="2352206"/>
                <a:ext cx="417041"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Age</a:t>
                </a:r>
              </a:p>
            </p:txBody>
          </p:sp>
        </p:grpSp>
        <p:grpSp>
          <p:nvGrpSpPr>
            <p:cNvPr id="35" name="Group 34">
              <a:extLst>
                <a:ext uri="{FF2B5EF4-FFF2-40B4-BE49-F238E27FC236}">
                  <a16:creationId xmlns:a16="http://schemas.microsoft.com/office/drawing/2014/main" id="{52785E08-B8C4-4C57-3AA3-7C09B3CF6C20}"/>
                </a:ext>
                <a:ext uri="{C183D7F6-B498-43B3-948B-1728B52AA6E4}">
                  <adec:decorative xmlns:adec="http://schemas.microsoft.com/office/drawing/2017/decorative" val="0"/>
                </a:ext>
              </a:extLst>
            </p:cNvPr>
            <p:cNvGrpSpPr/>
            <p:nvPr/>
          </p:nvGrpSpPr>
          <p:grpSpPr>
            <a:xfrm>
              <a:off x="2792294" y="1973403"/>
              <a:ext cx="2442359" cy="498368"/>
              <a:chOff x="2654075" y="2380033"/>
              <a:chExt cx="2442359" cy="498368"/>
            </a:xfrm>
          </p:grpSpPr>
          <p:sp>
            <p:nvSpPr>
              <p:cNvPr id="36" name="TextBox 22">
                <a:extLst>
                  <a:ext uri="{FF2B5EF4-FFF2-40B4-BE49-F238E27FC236}">
                    <a16:creationId xmlns:a16="http://schemas.microsoft.com/office/drawing/2014/main" id="{B6B99AB0-D17A-FF2C-E77B-19C10D7F8B4C}"/>
                  </a:ext>
                </a:extLst>
              </p:cNvPr>
              <p:cNvSpPr txBox="1"/>
              <p:nvPr/>
            </p:nvSpPr>
            <p:spPr>
              <a:xfrm>
                <a:off x="2654075" y="2660328"/>
                <a:ext cx="2442359" cy="218073"/>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ts val="1600"/>
                  </a:lnSpc>
                  <a:spcBef>
                    <a:spcPct val="0"/>
                  </a:spcBef>
                  <a:spcAft>
                    <a:spcPts val="80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Retired</a:t>
                </a:r>
              </a:p>
            </p:txBody>
          </p:sp>
          <p:sp>
            <p:nvSpPr>
              <p:cNvPr id="37" name="Rectangle 36">
                <a:extLst>
                  <a:ext uri="{FF2B5EF4-FFF2-40B4-BE49-F238E27FC236}">
                    <a16:creationId xmlns:a16="http://schemas.microsoft.com/office/drawing/2014/main" id="{B054850F-834E-8616-52D7-066E4AF67ECF}"/>
                  </a:ext>
                </a:extLst>
              </p:cNvPr>
              <p:cNvSpPr/>
              <p:nvPr/>
            </p:nvSpPr>
            <p:spPr>
              <a:xfrm>
                <a:off x="2664709" y="2380033"/>
                <a:ext cx="737710" cy="171714"/>
              </a:xfrm>
              <a:prstGeom prst="rect">
                <a:avLst/>
              </a:prstGeom>
              <a:noFill/>
            </p:spPr>
            <p:txBody>
              <a:bodyPr wrap="square" lIns="0" tIns="0" rIns="0" bIns="0"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Career</a:t>
                </a:r>
              </a:p>
            </p:txBody>
          </p:sp>
        </p:grpSp>
        <p:grpSp>
          <p:nvGrpSpPr>
            <p:cNvPr id="41" name="Group 40">
              <a:extLst>
                <a:ext uri="{FF2B5EF4-FFF2-40B4-BE49-F238E27FC236}">
                  <a16:creationId xmlns:a16="http://schemas.microsoft.com/office/drawing/2014/main" id="{9AFC745E-653A-84C3-C1EF-608E393E94B6}"/>
                </a:ext>
                <a:ext uri="{C183D7F6-B498-43B3-948B-1728B52AA6E4}">
                  <adec:decorative xmlns:adec="http://schemas.microsoft.com/office/drawing/2017/decorative" val="0"/>
                </a:ext>
              </a:extLst>
            </p:cNvPr>
            <p:cNvGrpSpPr/>
            <p:nvPr/>
          </p:nvGrpSpPr>
          <p:grpSpPr>
            <a:xfrm>
              <a:off x="2116570" y="2681205"/>
              <a:ext cx="1556937" cy="512759"/>
              <a:chOff x="2137836" y="3055936"/>
              <a:chExt cx="1556937" cy="512759"/>
            </a:xfrm>
          </p:grpSpPr>
          <p:sp>
            <p:nvSpPr>
              <p:cNvPr id="42" name="TextBox 22">
                <a:extLst>
                  <a:ext uri="{FF2B5EF4-FFF2-40B4-BE49-F238E27FC236}">
                    <a16:creationId xmlns:a16="http://schemas.microsoft.com/office/drawing/2014/main" id="{8D8B49E9-9237-B288-4E27-C8E0FC213CAA}"/>
                  </a:ext>
                </a:extLst>
              </p:cNvPr>
              <p:cNvSpPr txBox="1"/>
              <p:nvPr/>
            </p:nvSpPr>
            <p:spPr>
              <a:xfrm>
                <a:off x="2137836" y="3230141"/>
                <a:ext cx="1237375"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Single</a:t>
                </a:r>
              </a:p>
            </p:txBody>
          </p:sp>
          <p:sp>
            <p:nvSpPr>
              <p:cNvPr id="43" name="Rectangle 42">
                <a:extLst>
                  <a:ext uri="{FF2B5EF4-FFF2-40B4-BE49-F238E27FC236}">
                    <a16:creationId xmlns:a16="http://schemas.microsoft.com/office/drawing/2014/main" id="{8A67C121-0520-02F3-709C-045ABA55C848}"/>
                  </a:ext>
                </a:extLst>
              </p:cNvPr>
              <p:cNvSpPr/>
              <p:nvPr/>
            </p:nvSpPr>
            <p:spPr>
              <a:xfrm>
                <a:off x="2142070" y="3055936"/>
                <a:ext cx="1552703"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i="0" u="none" strike="noStrike" kern="1200" cap="none" spc="0" normalizeH="0" baseline="0" noProof="0" dirty="0">
                    <a:ln>
                      <a:noFill/>
                    </a:ln>
                    <a:effectLst/>
                    <a:uLnTx/>
                    <a:uFillTx/>
                    <a:latin typeface="Arial"/>
                    <a:ea typeface="ＭＳ Ｐゴシック" charset="0"/>
                    <a:cs typeface="+mn-cs"/>
                  </a:rPr>
                  <a:t>Marital status</a:t>
                </a:r>
              </a:p>
            </p:txBody>
          </p:sp>
        </p:grpSp>
      </p:grpSp>
      <p:grpSp>
        <p:nvGrpSpPr>
          <p:cNvPr id="9" name="Group 8" descr="HSA balance $697,125&#10;401(k) balance $2,956,232 ">
            <a:extLst>
              <a:ext uri="{FF2B5EF4-FFF2-40B4-BE49-F238E27FC236}">
                <a16:creationId xmlns:a16="http://schemas.microsoft.com/office/drawing/2014/main" id="{75D397BC-A011-79AE-6FC0-EDE8A1E41FA7}"/>
              </a:ext>
              <a:ext uri="{C183D7F6-B498-43B3-948B-1728B52AA6E4}">
                <adec:decorative xmlns:adec="http://schemas.microsoft.com/office/drawing/2017/decorative" val="0"/>
              </a:ext>
            </a:extLst>
          </p:cNvPr>
          <p:cNvGrpSpPr/>
          <p:nvPr/>
        </p:nvGrpSpPr>
        <p:grpSpPr>
          <a:xfrm>
            <a:off x="266700" y="3450533"/>
            <a:ext cx="3489754" cy="985538"/>
            <a:chOff x="266700" y="3994236"/>
            <a:chExt cx="3489754" cy="985538"/>
          </a:xfrm>
        </p:grpSpPr>
        <p:sp>
          <p:nvSpPr>
            <p:cNvPr id="10" name="Rectangle 9">
              <a:extLst>
                <a:ext uri="{FF2B5EF4-FFF2-40B4-BE49-F238E27FC236}">
                  <a16:creationId xmlns:a16="http://schemas.microsoft.com/office/drawing/2014/main" id="{E91EA206-1476-F4FE-BF30-959401E2CF9C}"/>
                </a:ext>
              </a:extLst>
            </p:cNvPr>
            <p:cNvSpPr/>
            <p:nvPr/>
          </p:nvSpPr>
          <p:spPr>
            <a:xfrm>
              <a:off x="266700" y="3994236"/>
              <a:ext cx="3489754" cy="985538"/>
            </a:xfrm>
            <a:prstGeom prst="rect">
              <a:avLst/>
            </a:prstGeom>
            <a:solidFill>
              <a:srgbClr val="E1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7">
              <a:extLst>
                <a:ext uri="{FF2B5EF4-FFF2-40B4-BE49-F238E27FC236}">
                  <a16:creationId xmlns:a16="http://schemas.microsoft.com/office/drawing/2014/main" id="{7F8A00EA-B35C-B7EC-703A-9812029985CD}"/>
                </a:ext>
              </a:extLst>
            </p:cNvPr>
            <p:cNvSpPr>
              <a:spLocks noChangeArrowheads="1"/>
            </p:cNvSpPr>
            <p:nvPr/>
          </p:nvSpPr>
          <p:spPr bwMode="gray">
            <a:xfrm>
              <a:off x="466341" y="4208940"/>
              <a:ext cx="15251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ct val="25000"/>
                </a:spcAft>
                <a:buClr>
                  <a:srgbClr val="004FA6"/>
                </a:buClr>
                <a:buSzPct val="115000"/>
                <a:buFontTx/>
                <a:buNone/>
                <a:tabLst>
                  <a:tab pos="1143000" algn="l"/>
                </a:tabLst>
                <a:defRPr/>
              </a:pPr>
              <a:r>
                <a:rPr kumimoji="0" lang="en-US" sz="1600" b="0" i="0" u="none" strike="noStrike" kern="0" cap="none" spc="0" normalizeH="0" baseline="0" noProof="0" dirty="0">
                  <a:ln>
                    <a:noFill/>
                  </a:ln>
                  <a:effectLst/>
                  <a:uLnTx/>
                  <a:uFillTx/>
                  <a:latin typeface="Arial"/>
                  <a:ea typeface="ＭＳ Ｐゴシック" charset="0"/>
                  <a:cs typeface="+mn-cs"/>
                </a:rPr>
                <a:t>HSA balance</a:t>
              </a:r>
              <a:br>
                <a:rPr kumimoji="0" lang="en-US" sz="1600" b="0" i="0" u="none" strike="noStrike" kern="0" cap="none" spc="0" normalizeH="0" baseline="0" noProof="0" dirty="0">
                  <a:ln>
                    <a:noFill/>
                  </a:ln>
                  <a:solidFill>
                    <a:srgbClr val="005598"/>
                  </a:solidFill>
                  <a:effectLst/>
                  <a:uLnTx/>
                  <a:uFillTx/>
                  <a:latin typeface="Arial"/>
                  <a:ea typeface="ＭＳ Ｐゴシック" charset="0"/>
                  <a:cs typeface="+mn-cs"/>
                </a:rPr>
              </a:b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cs typeface="ＭＳ Ｐゴシック" charset="0"/>
                </a:rPr>
                <a:t>$697,125</a:t>
              </a:r>
            </a:p>
          </p:txBody>
        </p:sp>
        <p:sp>
          <p:nvSpPr>
            <p:cNvPr id="12" name="Rectangle 11">
              <a:extLst>
                <a:ext uri="{FF2B5EF4-FFF2-40B4-BE49-F238E27FC236}">
                  <a16:creationId xmlns:a16="http://schemas.microsoft.com/office/drawing/2014/main" id="{11E99E6C-D0D7-5EA6-0F2D-76EB76834956}"/>
                </a:ext>
              </a:extLst>
            </p:cNvPr>
            <p:cNvSpPr/>
            <p:nvPr/>
          </p:nvSpPr>
          <p:spPr>
            <a:xfrm>
              <a:off x="2013939" y="4169262"/>
              <a:ext cx="1598515"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ct val="25000"/>
                </a:spcAft>
                <a:buClr>
                  <a:srgbClr val="004FA6"/>
                </a:buClr>
                <a:buSzPct val="115000"/>
                <a:buFontTx/>
                <a:buNone/>
                <a:tabLst>
                  <a:tab pos="1143000" algn="l"/>
                </a:tabLst>
                <a:defRPr/>
              </a:pPr>
              <a:r>
                <a:rPr kumimoji="0" lang="en-US" sz="1600" b="0" i="0" u="none" strike="noStrike" kern="0" cap="none" spc="0" normalizeH="0" baseline="0" noProof="0" dirty="0">
                  <a:ln>
                    <a:noFill/>
                  </a:ln>
                  <a:effectLst/>
                  <a:uLnTx/>
                  <a:uFillTx/>
                  <a:latin typeface="Arial"/>
                  <a:ea typeface="ＭＳ Ｐゴシック" charset="0"/>
                  <a:cs typeface="+mn-cs"/>
                </a:rPr>
                <a:t>401(k) balance </a:t>
              </a:r>
              <a:br>
                <a:rPr kumimoji="0" lang="en-US" sz="1600" b="0" i="0" u="none" strike="noStrike" kern="0" cap="none" spc="0" normalizeH="0" baseline="0" noProof="0" dirty="0">
                  <a:ln>
                    <a:noFill/>
                  </a:ln>
                  <a:solidFill>
                    <a:srgbClr val="005598"/>
                  </a:solidFill>
                  <a:effectLst/>
                  <a:uLnTx/>
                  <a:uFillTx/>
                  <a:latin typeface="Arial"/>
                  <a:ea typeface="ＭＳ Ｐゴシック" charset="0"/>
                  <a:cs typeface="+mn-cs"/>
                </a:rPr>
              </a:b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cs typeface="ＭＳ Ｐゴシック" charset="0"/>
                </a:rPr>
                <a:t>$2,956,232</a:t>
              </a:r>
            </a:p>
          </p:txBody>
        </p:sp>
        <p:cxnSp>
          <p:nvCxnSpPr>
            <p:cNvPr id="29" name="Straight Connector 28">
              <a:extLst>
                <a:ext uri="{FF2B5EF4-FFF2-40B4-BE49-F238E27FC236}">
                  <a16:creationId xmlns:a16="http://schemas.microsoft.com/office/drawing/2014/main" id="{A58FACB4-490B-5769-51C1-9388B22CCE9D}"/>
                </a:ext>
              </a:extLst>
            </p:cNvPr>
            <p:cNvCxnSpPr/>
            <p:nvPr/>
          </p:nvCxnSpPr>
          <p:spPr>
            <a:xfrm>
              <a:off x="1878224" y="4176584"/>
              <a:ext cx="0" cy="617838"/>
            </a:xfrm>
            <a:prstGeom prst="line">
              <a:avLst/>
            </a:prstGeom>
            <a:ln>
              <a:solidFill>
                <a:srgbClr val="3769FF"/>
              </a:solidFill>
            </a:ln>
          </p:spPr>
          <p:style>
            <a:lnRef idx="1">
              <a:schemeClr val="accent1"/>
            </a:lnRef>
            <a:fillRef idx="0">
              <a:schemeClr val="accent1"/>
            </a:fillRef>
            <a:effectRef idx="0">
              <a:schemeClr val="accent1"/>
            </a:effectRef>
            <a:fontRef idx="minor">
              <a:schemeClr val="tx1"/>
            </a:fontRef>
          </p:style>
        </p:cxnSp>
      </p:grpSp>
      <p:grpSp>
        <p:nvGrpSpPr>
          <p:cNvPr id="30" name="Group 29" descr="Results&#10;Bobby can retire with plenty &#10;of money to fund an adventurous retirement&#10;His HSA balance makes it &#10;unlikely that he will have to &#10;dip into his 401(k) to cover medical expenses &#10;">
            <a:extLst>
              <a:ext uri="{FF2B5EF4-FFF2-40B4-BE49-F238E27FC236}">
                <a16:creationId xmlns:a16="http://schemas.microsoft.com/office/drawing/2014/main" id="{4296DF9F-EDD6-265A-2819-8D65C12BC762}"/>
              </a:ext>
              <a:ext uri="{C183D7F6-B498-43B3-948B-1728B52AA6E4}">
                <adec:decorative xmlns:adec="http://schemas.microsoft.com/office/drawing/2017/decorative" val="0"/>
              </a:ext>
            </a:extLst>
          </p:cNvPr>
          <p:cNvGrpSpPr/>
          <p:nvPr/>
        </p:nvGrpSpPr>
        <p:grpSpPr>
          <a:xfrm>
            <a:off x="5314506" y="1434828"/>
            <a:ext cx="3287790" cy="2232848"/>
            <a:chOff x="5314506" y="1434828"/>
            <a:chExt cx="3287790" cy="2232848"/>
          </a:xfrm>
        </p:grpSpPr>
        <p:sp>
          <p:nvSpPr>
            <p:cNvPr id="31" name="Rectangle 4">
              <a:extLst>
                <a:ext uri="{FF2B5EF4-FFF2-40B4-BE49-F238E27FC236}">
                  <a16:creationId xmlns:a16="http://schemas.microsoft.com/office/drawing/2014/main" id="{6B792A78-E107-C8CD-8DF5-D4427E7E4270}"/>
                </a:ext>
              </a:extLst>
            </p:cNvPr>
            <p:cNvSpPr txBox="1">
              <a:spLocks noChangeArrowheads="1"/>
            </p:cNvSpPr>
            <p:nvPr/>
          </p:nvSpPr>
          <p:spPr bwMode="gray">
            <a:xfrm>
              <a:off x="5316836" y="1703082"/>
              <a:ext cx="3285460" cy="196459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45697" rIns="0" bIns="45697" numCol="1" anchor="t" anchorCtr="0" compatLnSpc="1">
              <a:prstTxWarp prst="textNoShape">
                <a:avLst/>
              </a:prstTxWarp>
              <a:spAutoFit/>
            </a:bodyPr>
            <a:lstStyle>
              <a:lvl1pPr marL="292100" indent="-292100" algn="l" rtl="0" eaLnBrk="0" fontAlgn="base" hangingPunct="0">
                <a:spcBef>
                  <a:spcPct val="0"/>
                </a:spcBef>
                <a:spcAft>
                  <a:spcPct val="25000"/>
                </a:spcAft>
                <a:buClr>
                  <a:srgbClr val="004FA6"/>
                </a:buClr>
                <a:buSzPct val="115000"/>
                <a:buChar char="•"/>
                <a:defRPr sz="2400">
                  <a:solidFill>
                    <a:srgbClr val="000000"/>
                  </a:solidFill>
                  <a:latin typeface="+mn-lt"/>
                  <a:ea typeface="+mn-ea"/>
                  <a:cs typeface="ヒラギノ角ゴ Pro W3" charset="-52"/>
                </a:defRPr>
              </a:lvl1pPr>
              <a:lvl2pPr marL="749300" indent="-292100" algn="l" rtl="0" eaLnBrk="0" fontAlgn="base" hangingPunct="0">
                <a:spcBef>
                  <a:spcPct val="0"/>
                </a:spcBef>
                <a:spcAft>
                  <a:spcPct val="25000"/>
                </a:spcAft>
                <a:buSzPct val="115000"/>
                <a:buChar char="–"/>
                <a:defRPr sz="2200">
                  <a:solidFill>
                    <a:srgbClr val="000000"/>
                  </a:solidFill>
                  <a:latin typeface="+mn-lt"/>
                  <a:ea typeface="+mn-ea"/>
                  <a:cs typeface="ヒラギノ角ゴ Pro W3" charset="-52"/>
                </a:defRPr>
              </a:lvl2pPr>
              <a:lvl3pPr marL="1143000" indent="-228600" algn="l" rtl="0" eaLnBrk="0" fontAlgn="base" hangingPunct="0">
                <a:spcBef>
                  <a:spcPct val="0"/>
                </a:spcBef>
                <a:spcAft>
                  <a:spcPct val="25000"/>
                </a:spcAft>
                <a:buSzPct val="115000"/>
                <a:buChar char="•"/>
                <a:defRPr sz="2000">
                  <a:solidFill>
                    <a:srgbClr val="000000"/>
                  </a:solidFill>
                  <a:latin typeface="+mn-lt"/>
                  <a:ea typeface="+mn-ea"/>
                  <a:cs typeface="ヒラギノ角ゴ Pro W3" charset="-52"/>
                </a:defRPr>
              </a:lvl3pPr>
              <a:lvl4pPr marL="16002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4pPr>
              <a:lvl5pPr marL="20574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Bobby can retire with plenty </a:t>
              </a:r>
              <a:b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of money to fund an adventurous retirement</a:t>
              </a:r>
            </a:p>
            <a:p>
              <a:pPr marL="166688" marR="0" lvl="0" indent="-166688" algn="l" defTabSz="914400" rtl="0" eaLnBrk="1" fontAlgn="base" latinLnBrk="0" hangingPunct="1">
                <a:lnSpc>
                  <a:spcPts val="2000"/>
                </a:lnSpc>
                <a:spcBef>
                  <a:spcPct val="0"/>
                </a:spcBef>
                <a:spcAft>
                  <a:spcPts val="30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His HSA balance makes it </a:t>
              </a:r>
              <a:b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unlikely that he will have to </a:t>
              </a:r>
              <a:b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dip into his 401(k) to cover medical expenses </a:t>
              </a:r>
            </a:p>
          </p:txBody>
        </p:sp>
        <p:sp>
          <p:nvSpPr>
            <p:cNvPr id="32" name="Rectangle 7">
              <a:extLst>
                <a:ext uri="{FF2B5EF4-FFF2-40B4-BE49-F238E27FC236}">
                  <a16:creationId xmlns:a16="http://schemas.microsoft.com/office/drawing/2014/main" id="{F232F867-C2A0-F88D-5E4A-A6963CC0001B}"/>
                </a:ext>
              </a:extLst>
            </p:cNvPr>
            <p:cNvSpPr>
              <a:spLocks noChangeArrowheads="1"/>
            </p:cNvSpPr>
            <p:nvPr/>
          </p:nvSpPr>
          <p:spPr bwMode="gray">
            <a:xfrm>
              <a:off x="5314506" y="1434828"/>
              <a:ext cx="3251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p>
              <a:pPr marL="0" marR="0" lvl="0" indent="0" algn="l" defTabSz="914400" rtl="0" eaLnBrk="1" fontAlgn="auto" latinLnBrk="0" hangingPunct="1">
                <a:lnSpc>
                  <a:spcPct val="100000"/>
                </a:lnSpc>
                <a:spcBef>
                  <a:spcPts val="0"/>
                </a:spcBef>
                <a:spcAft>
                  <a:spcPct val="25000"/>
                </a:spcAft>
                <a:buClr>
                  <a:srgbClr val="004FA6"/>
                </a:buClr>
                <a:buSzPct val="115000"/>
                <a:buFontTx/>
                <a:buNone/>
                <a:tabLst>
                  <a:tab pos="1143000" algn="l"/>
                </a:tabLst>
                <a:defRPr/>
              </a:pPr>
              <a:r>
                <a:rPr kumimoji="0" lang="en-US" sz="1600" b="1" i="0" u="none" strike="noStrike" kern="0" cap="none" spc="50" normalizeH="0" baseline="0" noProof="0" dirty="0">
                  <a:ln>
                    <a:noFill/>
                  </a:ln>
                  <a:solidFill>
                    <a:srgbClr val="3769FF"/>
                  </a:solidFill>
                  <a:effectLst/>
                  <a:uLnTx/>
                  <a:uFillTx/>
                  <a:latin typeface="Arial"/>
                  <a:ea typeface="ＭＳ Ｐゴシック" charset="0"/>
                  <a:cs typeface="+mn-cs"/>
                </a:rPr>
                <a:t>RESULTS</a:t>
              </a:r>
            </a:p>
          </p:txBody>
        </p:sp>
      </p:grpSp>
      <p:sp>
        <p:nvSpPr>
          <p:cNvPr id="46" name="Rectangle 45">
            <a:extLst>
              <a:ext uri="{FF2B5EF4-FFF2-40B4-BE49-F238E27FC236}">
                <a16:creationId xmlns:a16="http://schemas.microsoft.com/office/drawing/2014/main" id="{97E3FD55-CC09-24AC-8CAF-6FC8880C5C57}"/>
              </a:ext>
            </a:extLst>
          </p:cNvPr>
          <p:cNvSpPr/>
          <p:nvPr/>
        </p:nvSpPr>
        <p:spPr>
          <a:xfrm>
            <a:off x="5226908" y="3931156"/>
            <a:ext cx="362052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
                <a:srgbClr val="00A0DC"/>
              </a:buClr>
              <a:buSzTx/>
              <a:buFontTx/>
              <a:buNone/>
              <a:tabLst>
                <a:tab pos="1143000" algn="l"/>
              </a:tabLst>
              <a:defRPr/>
            </a:pPr>
            <a:r>
              <a:rPr kumimoji="0" lang="en-US" sz="1800" b="1" i="0" u="none" strike="noStrike" kern="0" cap="none" spc="0" normalizeH="0" baseline="0" noProof="0" dirty="0">
                <a:ln>
                  <a:noFill/>
                </a:ln>
                <a:solidFill>
                  <a:srgbClr val="3769FF"/>
                </a:solidFill>
                <a:effectLst/>
                <a:uLnTx/>
                <a:uFillTx/>
                <a:latin typeface="Arial"/>
                <a:ea typeface="ヒラギノ角ゴ Pro W3"/>
                <a:cs typeface="Arial" pitchFamily="34" charset="0"/>
              </a:rPr>
              <a:t>Lesson </a:t>
            </a:r>
            <a:br>
              <a:rPr kumimoji="0" lang="en-US" sz="1800" b="1" i="0" u="none" strike="noStrike" kern="0" cap="none" spc="0" normalizeH="0" baseline="0" noProof="0" dirty="0">
                <a:ln>
                  <a:noFill/>
                </a:ln>
                <a:solidFill>
                  <a:srgbClr val="3769FF"/>
                </a:solidFill>
                <a:effectLst/>
                <a:uLnTx/>
                <a:uFillTx/>
                <a:latin typeface="Arial"/>
                <a:ea typeface="ヒラギノ角ゴ Pro W3"/>
                <a:cs typeface="Arial" pitchFamily="34" charset="0"/>
              </a:rPr>
            </a:br>
            <a:r>
              <a:rPr kumimoji="0" lang="en-US" sz="1800" b="0" i="0" u="none" strike="noStrike" kern="0" cap="none" spc="0" normalizeH="0" baseline="0" noProof="0" dirty="0">
                <a:ln>
                  <a:noFill/>
                </a:ln>
                <a:solidFill>
                  <a:srgbClr val="3769FF"/>
                </a:solidFill>
                <a:effectLst/>
                <a:uLnTx/>
                <a:uFillTx/>
                <a:latin typeface="Arial"/>
                <a:ea typeface="ヒラギノ角ゴ Pro W3"/>
                <a:cs typeface="Arial" pitchFamily="34" charset="0"/>
              </a:rPr>
              <a:t>If you are healthy and can afford it, an HSA can super charge your retirement savings.</a:t>
            </a:r>
          </a:p>
        </p:txBody>
      </p:sp>
      <p:sp>
        <p:nvSpPr>
          <p:cNvPr id="6" name="Text Placeholder 5">
            <a:extLst>
              <a:ext uri="{FF2B5EF4-FFF2-40B4-BE49-F238E27FC236}">
                <a16:creationId xmlns:a16="http://schemas.microsoft.com/office/drawing/2014/main" id="{88781079-FEA1-8222-CC6E-00C6959E4D18}"/>
              </a:ext>
            </a:extLst>
          </p:cNvPr>
          <p:cNvSpPr>
            <a:spLocks noGrp="1"/>
          </p:cNvSpPr>
          <p:nvPr>
            <p:ph type="body" sz="quarter" idx="26"/>
          </p:nvPr>
        </p:nvSpPr>
        <p:spPr>
          <a:xfrm>
            <a:off x="274320" y="5989376"/>
            <a:ext cx="8503920" cy="553998"/>
          </a:xfrm>
        </p:spPr>
        <p:txBody>
          <a:bodyPr/>
          <a:lstStyle/>
          <a:p>
            <a:r>
              <a:rPr lang="en-US" b="1" dirty="0"/>
              <a:t>Example is for illustrative purposes only and results are not representative of any specific investment program, strategy or vehicle.</a:t>
            </a:r>
            <a:r>
              <a:rPr lang="en-US" dirty="0"/>
              <a:t> For this example we assume the salary at age 28 is $80,000 and grows 3% each year, maximum contribution limits for the HSA account grows by 2% each year, maximum contributions are made to the HSA account, 55+ HSA catch-up contributions are made and remain static at $1,000, 10% of salary is contributed to 401(k) with a 100% employer match for the first 6% of salary, HSA and 401(k) accounts earn 6% per year, and account balances at age 66 include contributions for that year. Actual returns will vary.  </a:t>
            </a:r>
            <a:r>
              <a:rPr lang="en-US"/>
              <a:t>Investments may include fees, charges and other expenses that would affect an investment’s return.</a:t>
            </a:r>
            <a:endParaRPr lang="en-US" dirty="0"/>
          </a:p>
        </p:txBody>
      </p:sp>
      <p:sp>
        <p:nvSpPr>
          <p:cNvPr id="8" name="Slide Number Placeholder 1">
            <a:extLst>
              <a:ext uri="{FF2B5EF4-FFF2-40B4-BE49-F238E27FC236}">
                <a16:creationId xmlns:a16="http://schemas.microsoft.com/office/drawing/2014/main" id="{27E05AE0-A1B2-3E7F-29B1-1B614502D498}"/>
              </a:ext>
            </a:extLst>
          </p:cNvPr>
          <p:cNvSpPr>
            <a:spLocks noGrp="1"/>
          </p:cNvSpPr>
          <p:nvPr>
            <p:ph type="sldNum" sz="quarter" idx="4"/>
          </p:nvPr>
        </p:nvSpPr>
        <p:spPr>
          <a:xfrm>
            <a:off x="8504434" y="6536549"/>
            <a:ext cx="365760" cy="164592"/>
          </a:xfrm>
        </p:spPr>
        <p:txBody>
          <a:bodyPr/>
          <a:lstStyle/>
          <a:p>
            <a:r>
              <a:rPr lang="en-US" dirty="0"/>
              <a:t>32</a:t>
            </a:r>
          </a:p>
        </p:txBody>
      </p:sp>
      <p:sp>
        <p:nvSpPr>
          <p:cNvPr id="33" name="Rectangle 32">
            <a:extLst>
              <a:ext uri="{FF2B5EF4-FFF2-40B4-BE49-F238E27FC236}">
                <a16:creationId xmlns:a16="http://schemas.microsoft.com/office/drawing/2014/main" id="{CE649D8D-AAD8-8514-F87E-3C446D4AC66A}"/>
              </a:ext>
              <a:ext uri="{C183D7F6-B498-43B3-948B-1728B52AA6E4}">
                <adec:decorative xmlns:adec="http://schemas.microsoft.com/office/drawing/2017/decorative" val="1"/>
              </a:ext>
            </a:extLst>
          </p:cNvPr>
          <p:cNvSpPr/>
          <p:nvPr/>
        </p:nvSpPr>
        <p:spPr bwMode="white">
          <a:xfrm>
            <a:off x="4337221" y="1377697"/>
            <a:ext cx="840259" cy="381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45" name="Straight Connector 44">
            <a:extLst>
              <a:ext uri="{FF2B5EF4-FFF2-40B4-BE49-F238E27FC236}">
                <a16:creationId xmlns:a16="http://schemas.microsoft.com/office/drawing/2014/main" id="{5BDC3A01-9D82-E260-B864-81AC088B6948}"/>
              </a:ext>
              <a:ext uri="{C183D7F6-B498-43B3-948B-1728B52AA6E4}">
                <adec:decorative xmlns:adec="http://schemas.microsoft.com/office/drawing/2017/decorative" val="1"/>
              </a:ext>
            </a:extLst>
          </p:cNvPr>
          <p:cNvCxnSpPr/>
          <p:nvPr/>
        </p:nvCxnSpPr>
        <p:spPr>
          <a:xfrm>
            <a:off x="5112938" y="1451441"/>
            <a:ext cx="0" cy="3614829"/>
          </a:xfrm>
          <a:prstGeom prst="line">
            <a:avLst/>
          </a:prstGeom>
          <a:noFill/>
          <a:ln w="38100" cap="flat" cmpd="sng" algn="ctr">
            <a:solidFill>
              <a:srgbClr val="BBBBBB"/>
            </a:solidFill>
            <a:prstDash val="solid"/>
          </a:ln>
          <a:effectLst/>
        </p:spPr>
      </p:cxnSp>
      <p:sp>
        <p:nvSpPr>
          <p:cNvPr id="13" name="Text Placeholder 6">
            <a:extLst>
              <a:ext uri="{FF2B5EF4-FFF2-40B4-BE49-F238E27FC236}">
                <a16:creationId xmlns:a16="http://schemas.microsoft.com/office/drawing/2014/main" id="{99C88510-43E3-6FE0-05DB-6AE0AE33B0D7}"/>
              </a:ext>
              <a:ext uri="{C183D7F6-B498-43B3-948B-1728B52AA6E4}">
                <adec:decorative xmlns:adec="http://schemas.microsoft.com/office/drawing/2017/decorative" val="1"/>
              </a:ext>
            </a:extLst>
          </p:cNvPr>
          <p:cNvSpPr txBox="1">
            <a:spLocks/>
          </p:cNvSpPr>
          <p:nvPr/>
        </p:nvSpPr>
        <p:spPr>
          <a:xfrm>
            <a:off x="274320" y="429768"/>
            <a:ext cx="6400800" cy="3709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US" sz="1800" b="1" dirty="0">
                <a:latin typeface="Arial" panose="020B0604020202020204" pitchFamily="34" charset="0"/>
                <a:cs typeface="Arial" panose="020B0604020202020204" pitchFamily="34" charset="0"/>
              </a:rPr>
              <a:t>Bobby the super-healthy bachelor</a:t>
            </a:r>
          </a:p>
        </p:txBody>
      </p:sp>
    </p:spTree>
    <p:extLst>
      <p:ext uri="{BB962C8B-B14F-4D97-AF65-F5344CB8AC3E}">
        <p14:creationId xmlns:p14="http://schemas.microsoft.com/office/powerpoint/2010/main" val="31318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ppt_x</p:attrName>
                                        </p:attrNameLst>
                                      </p:cBhvr>
                                      <p:tavLst>
                                        <p:tav tm="0">
                                          <p:val>
                                            <p:strVal val="#ppt_x-#ppt_w*1.125000"/>
                                          </p:val>
                                        </p:tav>
                                        <p:tav tm="100000">
                                          <p:val>
                                            <p:strVal val="#ppt_x"/>
                                          </p:val>
                                        </p:tav>
                                      </p:tavLst>
                                    </p:anim>
                                    <p:animEffect transition="in" filter="wipe(right)">
                                      <p:cBhvr>
                                        <p:cTn id="12" dur="500"/>
                                        <p:tgtEl>
                                          <p:spTgt spid="30"/>
                                        </p:tgtEl>
                                      </p:cBhvr>
                                    </p:animEffect>
                                  </p:childTnLst>
                                </p:cTn>
                              </p:par>
                            </p:childTnLst>
                          </p:cTn>
                        </p:par>
                        <p:par>
                          <p:cTn id="13" fill="hold">
                            <p:stCondLst>
                              <p:cond delay="1000"/>
                            </p:stCondLst>
                            <p:childTnLst>
                              <p:par>
                                <p:cTn id="14" presetID="10" presetClass="entr" presetSubtype="0" fill="hold" grpId="0" nodeType="afterEffect">
                                  <p:stCondLst>
                                    <p:cond delay="50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CA227F9-A3D1-A781-0600-8FA18E9D7594}"/>
              </a:ext>
            </a:extLst>
          </p:cNvPr>
          <p:cNvSpPr>
            <a:spLocks noGrp="1"/>
          </p:cNvSpPr>
          <p:nvPr>
            <p:ph type="title" idx="4294967295"/>
          </p:nvPr>
        </p:nvSpPr>
        <p:spPr>
          <a:xfrm>
            <a:off x="723450" y="860612"/>
            <a:ext cx="5029200" cy="523220"/>
          </a:xfrm>
          <a:prstGeom prst="rect">
            <a:avLst/>
          </a:prstGeom>
          <a:noFill/>
          <a:ln w="15875">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400" b="1" i="0" u="none" strike="noStrike" kern="1200" cap="none" spc="-2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Bobby falls in love</a:t>
            </a:r>
          </a:p>
        </p:txBody>
      </p:sp>
    </p:spTree>
    <p:extLst>
      <p:ext uri="{BB962C8B-B14F-4D97-AF65-F5344CB8AC3E}">
        <p14:creationId xmlns:p14="http://schemas.microsoft.com/office/powerpoint/2010/main" val="2624671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7F964C1-795A-0D58-6428-3C499A036D88}"/>
              </a:ext>
            </a:extLst>
          </p:cNvPr>
          <p:cNvSpPr>
            <a:spLocks noGrp="1"/>
          </p:cNvSpPr>
          <p:nvPr>
            <p:ph type="title" idx="4294967295"/>
          </p:nvPr>
        </p:nvSpPr>
        <p:spPr>
          <a:xfrm>
            <a:off x="302219" y="-482726"/>
            <a:ext cx="6400800" cy="3474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Bobby falls in love (detail)</a:t>
            </a:r>
          </a:p>
        </p:txBody>
      </p:sp>
      <p:sp>
        <p:nvSpPr>
          <p:cNvPr id="24" name="Rectangle 23">
            <a:extLst>
              <a:ext uri="{FF2B5EF4-FFF2-40B4-BE49-F238E27FC236}">
                <a16:creationId xmlns:a16="http://schemas.microsoft.com/office/drawing/2014/main" id="{4743C9AF-743A-D2A9-DE63-F4347148143D}"/>
              </a:ext>
            </a:extLst>
          </p:cNvPr>
          <p:cNvSpPr/>
          <p:nvPr/>
        </p:nvSpPr>
        <p:spPr>
          <a:xfrm>
            <a:off x="287380" y="953010"/>
            <a:ext cx="2813591" cy="369332"/>
          </a:xfrm>
          <a:prstGeom prst="rect">
            <a:avLst/>
          </a:prstGeom>
          <a:noFill/>
        </p:spPr>
        <p:txBody>
          <a:bodyPr wrap="squar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730E3"/>
                </a:solidFill>
                <a:effectLst/>
                <a:uLnTx/>
                <a:uFillTx/>
                <a:latin typeface="Arial"/>
                <a:ea typeface="ＭＳ Ｐゴシック" charset="0"/>
                <a:cs typeface="+mn-cs"/>
              </a:rPr>
              <a:t>Hypothetical Illustration</a:t>
            </a:r>
          </a:p>
        </p:txBody>
      </p:sp>
      <p:pic>
        <p:nvPicPr>
          <p:cNvPr id="2" name="Picture 1" descr="Two people smiling.">
            <a:extLst>
              <a:ext uri="{FF2B5EF4-FFF2-40B4-BE49-F238E27FC236}">
                <a16:creationId xmlns:a16="http://schemas.microsoft.com/office/drawing/2014/main" id="{B3F581FC-49E9-F9B5-8C0C-2C79A1459F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271847" y="1470447"/>
            <a:ext cx="1606375" cy="1482817"/>
          </a:xfrm>
          <a:prstGeom prst="rect">
            <a:avLst/>
          </a:prstGeom>
        </p:spPr>
      </p:pic>
      <p:grpSp>
        <p:nvGrpSpPr>
          <p:cNvPr id="10" name="Group 9" descr="Bobby, a 36-year-old web developer. He is married and aims to retire at 66. ">
            <a:extLst>
              <a:ext uri="{FF2B5EF4-FFF2-40B4-BE49-F238E27FC236}">
                <a16:creationId xmlns:a16="http://schemas.microsoft.com/office/drawing/2014/main" id="{4AFDBAF8-24A8-1AD5-63D0-EB671AAF69C2}"/>
              </a:ext>
            </a:extLst>
          </p:cNvPr>
          <p:cNvGrpSpPr/>
          <p:nvPr/>
        </p:nvGrpSpPr>
        <p:grpSpPr>
          <a:xfrm>
            <a:off x="2023648" y="1407731"/>
            <a:ext cx="3221643" cy="2522966"/>
            <a:chOff x="2023648" y="1407731"/>
            <a:chExt cx="3221643" cy="2522966"/>
          </a:xfrm>
        </p:grpSpPr>
        <p:sp>
          <p:nvSpPr>
            <p:cNvPr id="28" name="Rectangle 27">
              <a:extLst>
                <a:ext uri="{FF2B5EF4-FFF2-40B4-BE49-F238E27FC236}">
                  <a16:creationId xmlns:a16="http://schemas.microsoft.com/office/drawing/2014/main" id="{DCD9EF99-B27D-CB85-099C-27DD04EC2518}"/>
                </a:ext>
              </a:extLst>
            </p:cNvPr>
            <p:cNvSpPr/>
            <p:nvPr/>
          </p:nvSpPr>
          <p:spPr>
            <a:xfrm>
              <a:off x="2023648" y="1407731"/>
              <a:ext cx="114165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769FF"/>
                  </a:solidFill>
                  <a:effectLst/>
                  <a:uLnTx/>
                  <a:uFillTx/>
                  <a:latin typeface="Arial"/>
                  <a:ea typeface="ＭＳ Ｐゴシック" charset="0"/>
                  <a:cs typeface="+mn-cs"/>
                </a:rPr>
                <a:t>Bobby</a:t>
              </a:r>
              <a:endParaRPr kumimoji="0" lang="en-US" sz="1600" b="1" i="0" u="none" strike="noStrike" kern="1200" cap="none" spc="0" normalizeH="0" baseline="0" noProof="0" dirty="0">
                <a:ln>
                  <a:noFill/>
                </a:ln>
                <a:solidFill>
                  <a:srgbClr val="3769FF"/>
                </a:solidFill>
                <a:effectLst/>
                <a:uLnTx/>
                <a:uFillTx/>
                <a:latin typeface="Arial"/>
                <a:ea typeface="ＭＳ Ｐゴシック" charset="0"/>
                <a:cs typeface="+mn-cs"/>
              </a:endParaRPr>
            </a:p>
          </p:txBody>
        </p:sp>
        <p:grpSp>
          <p:nvGrpSpPr>
            <p:cNvPr id="14" name="Group 13">
              <a:extLst>
                <a:ext uri="{FF2B5EF4-FFF2-40B4-BE49-F238E27FC236}">
                  <a16:creationId xmlns:a16="http://schemas.microsoft.com/office/drawing/2014/main" id="{4B5A36BE-DA93-8BD9-C7FC-B65C68F49207}"/>
                </a:ext>
                <a:ext uri="{C183D7F6-B498-43B3-948B-1728B52AA6E4}">
                  <adec:decorative xmlns:adec="http://schemas.microsoft.com/office/drawing/2017/decorative" val="0"/>
                </a:ext>
              </a:extLst>
            </p:cNvPr>
            <p:cNvGrpSpPr/>
            <p:nvPr/>
          </p:nvGrpSpPr>
          <p:grpSpPr>
            <a:xfrm>
              <a:off x="2119907" y="1953315"/>
              <a:ext cx="548640" cy="532552"/>
              <a:chOff x="2119907" y="2365556"/>
              <a:chExt cx="548640" cy="532552"/>
            </a:xfrm>
          </p:grpSpPr>
          <p:sp>
            <p:nvSpPr>
              <p:cNvPr id="15" name="TextBox 22">
                <a:extLst>
                  <a:ext uri="{FF2B5EF4-FFF2-40B4-BE49-F238E27FC236}">
                    <a16:creationId xmlns:a16="http://schemas.microsoft.com/office/drawing/2014/main" id="{6707EB92-E838-34F7-365C-007E0C8FB385}"/>
                  </a:ext>
                </a:extLst>
              </p:cNvPr>
              <p:cNvSpPr txBox="1"/>
              <p:nvPr/>
            </p:nvSpPr>
            <p:spPr>
              <a:xfrm>
                <a:off x="2119907" y="2559554"/>
                <a:ext cx="548640"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36</a:t>
                </a:r>
              </a:p>
            </p:txBody>
          </p:sp>
          <p:sp>
            <p:nvSpPr>
              <p:cNvPr id="16" name="Rectangle 15">
                <a:extLst>
                  <a:ext uri="{FF2B5EF4-FFF2-40B4-BE49-F238E27FC236}">
                    <a16:creationId xmlns:a16="http://schemas.microsoft.com/office/drawing/2014/main" id="{38D34094-EA44-A042-336E-EE829F5736F9}"/>
                  </a:ext>
                </a:extLst>
              </p:cNvPr>
              <p:cNvSpPr/>
              <p:nvPr/>
            </p:nvSpPr>
            <p:spPr>
              <a:xfrm>
                <a:off x="2124140" y="2365556"/>
                <a:ext cx="417041"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Age</a:t>
                </a:r>
              </a:p>
            </p:txBody>
          </p:sp>
        </p:grpSp>
        <p:grpSp>
          <p:nvGrpSpPr>
            <p:cNvPr id="4" name="Group 3">
              <a:extLst>
                <a:ext uri="{FF2B5EF4-FFF2-40B4-BE49-F238E27FC236}">
                  <a16:creationId xmlns:a16="http://schemas.microsoft.com/office/drawing/2014/main" id="{EF560675-D39D-636F-5A91-69E2D4247C02}"/>
                </a:ext>
                <a:ext uri="{C183D7F6-B498-43B3-948B-1728B52AA6E4}">
                  <adec:decorative xmlns:adec="http://schemas.microsoft.com/office/drawing/2017/decorative" val="0"/>
                </a:ext>
              </a:extLst>
            </p:cNvPr>
            <p:cNvGrpSpPr/>
            <p:nvPr/>
          </p:nvGrpSpPr>
          <p:grpSpPr>
            <a:xfrm>
              <a:off x="2802932" y="1973952"/>
              <a:ext cx="2442359" cy="502841"/>
              <a:chOff x="2654075" y="2371679"/>
              <a:chExt cx="2442359" cy="502841"/>
            </a:xfrm>
          </p:grpSpPr>
          <p:sp>
            <p:nvSpPr>
              <p:cNvPr id="5" name="TextBox 22">
                <a:extLst>
                  <a:ext uri="{FF2B5EF4-FFF2-40B4-BE49-F238E27FC236}">
                    <a16:creationId xmlns:a16="http://schemas.microsoft.com/office/drawing/2014/main" id="{198426FB-8C49-2B65-1988-5D1A6E9241E8}"/>
                  </a:ext>
                </a:extLst>
              </p:cNvPr>
              <p:cNvSpPr txBox="1"/>
              <p:nvPr/>
            </p:nvSpPr>
            <p:spPr>
              <a:xfrm>
                <a:off x="2654075" y="2656447"/>
                <a:ext cx="2442359" cy="218073"/>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ts val="1600"/>
                  </a:lnSpc>
                  <a:spcBef>
                    <a:spcPct val="0"/>
                  </a:spcBef>
                  <a:spcAft>
                    <a:spcPts val="80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Web Developer</a:t>
                </a:r>
              </a:p>
            </p:txBody>
          </p:sp>
          <p:sp>
            <p:nvSpPr>
              <p:cNvPr id="13" name="Rectangle 12">
                <a:extLst>
                  <a:ext uri="{FF2B5EF4-FFF2-40B4-BE49-F238E27FC236}">
                    <a16:creationId xmlns:a16="http://schemas.microsoft.com/office/drawing/2014/main" id="{F62A0677-4EA2-2AA4-07D5-58C920CE012E}"/>
                  </a:ext>
                </a:extLst>
              </p:cNvPr>
              <p:cNvSpPr/>
              <p:nvPr/>
            </p:nvSpPr>
            <p:spPr>
              <a:xfrm>
                <a:off x="2654076" y="2371679"/>
                <a:ext cx="737710" cy="171714"/>
              </a:xfrm>
              <a:prstGeom prst="rect">
                <a:avLst/>
              </a:prstGeom>
              <a:noFill/>
            </p:spPr>
            <p:txBody>
              <a:bodyPr wrap="square" lIns="0" tIns="0" rIns="0" bIns="0"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Career</a:t>
                </a:r>
              </a:p>
            </p:txBody>
          </p:sp>
        </p:grpSp>
        <p:grpSp>
          <p:nvGrpSpPr>
            <p:cNvPr id="25" name="Group 24">
              <a:extLst>
                <a:ext uri="{FF2B5EF4-FFF2-40B4-BE49-F238E27FC236}">
                  <a16:creationId xmlns:a16="http://schemas.microsoft.com/office/drawing/2014/main" id="{40F95D6A-9C2D-7406-87A9-4002EB908A9B}"/>
                </a:ext>
                <a:ext uri="{C183D7F6-B498-43B3-948B-1728B52AA6E4}">
                  <adec:decorative xmlns:adec="http://schemas.microsoft.com/office/drawing/2017/decorative" val="0"/>
                </a:ext>
              </a:extLst>
            </p:cNvPr>
            <p:cNvGrpSpPr/>
            <p:nvPr/>
          </p:nvGrpSpPr>
          <p:grpSpPr>
            <a:xfrm>
              <a:off x="2116570" y="2681205"/>
              <a:ext cx="1556937" cy="512759"/>
              <a:chOff x="2137836" y="3055936"/>
              <a:chExt cx="1556937" cy="512759"/>
            </a:xfrm>
          </p:grpSpPr>
          <p:sp>
            <p:nvSpPr>
              <p:cNvPr id="26" name="TextBox 22">
                <a:extLst>
                  <a:ext uri="{FF2B5EF4-FFF2-40B4-BE49-F238E27FC236}">
                    <a16:creationId xmlns:a16="http://schemas.microsoft.com/office/drawing/2014/main" id="{850143C4-9E69-BC1C-81E5-F940E6243B60}"/>
                  </a:ext>
                </a:extLst>
              </p:cNvPr>
              <p:cNvSpPr txBox="1"/>
              <p:nvPr/>
            </p:nvSpPr>
            <p:spPr>
              <a:xfrm>
                <a:off x="2137836" y="3230141"/>
                <a:ext cx="1237375"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Married</a:t>
                </a:r>
              </a:p>
            </p:txBody>
          </p:sp>
          <p:sp>
            <p:nvSpPr>
              <p:cNvPr id="27" name="Rectangle 26">
                <a:extLst>
                  <a:ext uri="{FF2B5EF4-FFF2-40B4-BE49-F238E27FC236}">
                    <a16:creationId xmlns:a16="http://schemas.microsoft.com/office/drawing/2014/main" id="{76C45113-2C6B-F107-BE13-84CB4F5BF61A}"/>
                  </a:ext>
                </a:extLst>
              </p:cNvPr>
              <p:cNvSpPr/>
              <p:nvPr/>
            </p:nvSpPr>
            <p:spPr>
              <a:xfrm>
                <a:off x="2142070" y="3055936"/>
                <a:ext cx="1552703"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Marital status</a:t>
                </a:r>
              </a:p>
            </p:txBody>
          </p:sp>
        </p:grpSp>
        <p:grpSp>
          <p:nvGrpSpPr>
            <p:cNvPr id="17" name="Group 16">
              <a:extLst>
                <a:ext uri="{FF2B5EF4-FFF2-40B4-BE49-F238E27FC236}">
                  <a16:creationId xmlns:a16="http://schemas.microsoft.com/office/drawing/2014/main" id="{10A39D9C-A099-A8E7-B09F-A945C6BDA482}"/>
                </a:ext>
                <a:ext uri="{C183D7F6-B498-43B3-948B-1728B52AA6E4}">
                  <adec:decorative xmlns:adec="http://schemas.microsoft.com/office/drawing/2017/decorative" val="0"/>
                </a:ext>
              </a:extLst>
            </p:cNvPr>
            <p:cNvGrpSpPr/>
            <p:nvPr/>
          </p:nvGrpSpPr>
          <p:grpSpPr>
            <a:xfrm>
              <a:off x="2105037" y="3412399"/>
              <a:ext cx="2236171" cy="518298"/>
              <a:chOff x="2147569" y="3889154"/>
              <a:chExt cx="2236171" cy="518298"/>
            </a:xfrm>
          </p:grpSpPr>
          <p:sp>
            <p:nvSpPr>
              <p:cNvPr id="18" name="TextBox 22">
                <a:extLst>
                  <a:ext uri="{FF2B5EF4-FFF2-40B4-BE49-F238E27FC236}">
                    <a16:creationId xmlns:a16="http://schemas.microsoft.com/office/drawing/2014/main" id="{C240A97E-B204-392B-2039-B023953AE82C}"/>
                  </a:ext>
                </a:extLst>
              </p:cNvPr>
              <p:cNvSpPr txBox="1"/>
              <p:nvPr/>
            </p:nvSpPr>
            <p:spPr>
              <a:xfrm>
                <a:off x="2147570" y="4183545"/>
                <a:ext cx="2173808" cy="223907"/>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ts val="1600"/>
                  </a:lnSpc>
                  <a:spcBef>
                    <a:spcPct val="0"/>
                  </a:spcBef>
                  <a:spcAft>
                    <a:spcPts val="80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66</a:t>
                </a:r>
              </a:p>
            </p:txBody>
          </p:sp>
          <p:sp>
            <p:nvSpPr>
              <p:cNvPr id="19" name="Rectangle 18">
                <a:extLst>
                  <a:ext uri="{FF2B5EF4-FFF2-40B4-BE49-F238E27FC236}">
                    <a16:creationId xmlns:a16="http://schemas.microsoft.com/office/drawing/2014/main" id="{5041E449-B172-08DE-A7EC-6291F19A9FF1}"/>
                  </a:ext>
                </a:extLst>
              </p:cNvPr>
              <p:cNvSpPr/>
              <p:nvPr/>
            </p:nvSpPr>
            <p:spPr>
              <a:xfrm>
                <a:off x="2147569" y="3889154"/>
                <a:ext cx="2236171" cy="171714"/>
              </a:xfrm>
              <a:prstGeom prst="rect">
                <a:avLst/>
              </a:prstGeom>
              <a:noFill/>
            </p:spPr>
            <p:txBody>
              <a:bodyPr wrap="square" lIns="0" tIns="0" rIns="0" bIns="0"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Target Retirement Age</a:t>
                </a:r>
              </a:p>
            </p:txBody>
          </p:sp>
        </p:grpSp>
      </p:grpSp>
      <p:sp>
        <p:nvSpPr>
          <p:cNvPr id="20" name="Rectangle 19">
            <a:extLst>
              <a:ext uri="{FF2B5EF4-FFF2-40B4-BE49-F238E27FC236}">
                <a16:creationId xmlns:a16="http://schemas.microsoft.com/office/drawing/2014/main" id="{5BB27456-BC9C-E51B-75F1-D88B6C8D3725}"/>
              </a:ext>
            </a:extLst>
          </p:cNvPr>
          <p:cNvSpPr/>
          <p:nvPr/>
        </p:nvSpPr>
        <p:spPr>
          <a:xfrm>
            <a:off x="186644" y="4100789"/>
            <a:ext cx="4602525" cy="1738938"/>
          </a:xfrm>
          <a:prstGeom prst="rect">
            <a:avLst/>
          </a:prstGeom>
        </p:spPr>
        <p:txBody>
          <a:bodyPr wrap="square">
            <a:spAutoFit/>
          </a:bodyPr>
          <a:lstStyle/>
          <a:p>
            <a:pPr marL="0" marR="0" lvl="2" indent="0" algn="l"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0" cap="none" spc="0" normalizeH="0" baseline="0" noProof="0" dirty="0">
                <a:ln>
                  <a:noFill/>
                </a:ln>
                <a:solidFill>
                  <a:srgbClr val="3769FF"/>
                </a:solidFill>
                <a:effectLst/>
                <a:uLnTx/>
                <a:uFillTx/>
                <a:latin typeface="Arial"/>
                <a:ea typeface="ヒラギノ角ゴ Pro W3"/>
                <a:cs typeface="Arial" pitchFamily="34" charset="0"/>
              </a:rPr>
              <a:t>How does Rachel's health insurance plan affect Bobby's ability to keep his HDHP and contribute to his HSA?</a:t>
            </a:r>
          </a:p>
          <a:p>
            <a:pPr marL="0" marR="0" lvl="2" indent="0" algn="l"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Arial"/>
                <a:ea typeface="ヒラギノ角ゴ Pro W3"/>
                <a:cs typeface="Arial" pitchFamily="34" charset="0"/>
              </a:rPr>
              <a:t>No impact. </a:t>
            </a: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Provided Bobby is not eligible for any coverage under Rachel’s plan, he can keep his HDHP and contribute to his HSA</a:t>
            </a:r>
            <a:r>
              <a:rPr kumimoji="0" lang="en-US" sz="1700" b="0" i="0" u="none" strike="noStrike" kern="1200" cap="none" spc="-40" normalizeH="0" baseline="0" noProof="0" dirty="0">
                <a:ln>
                  <a:noFill/>
                </a:ln>
                <a:solidFill>
                  <a:srgbClr val="000000"/>
                </a:solidFill>
                <a:effectLst/>
                <a:uLnTx/>
                <a:uFillTx/>
                <a:latin typeface="Arial"/>
                <a:ea typeface="+mn-ea"/>
                <a:cs typeface="+mn-cs"/>
              </a:rPr>
              <a:t>.</a:t>
            </a:r>
          </a:p>
        </p:txBody>
      </p:sp>
      <p:sp>
        <p:nvSpPr>
          <p:cNvPr id="3" name="Rectangle 2">
            <a:extLst>
              <a:ext uri="{FF2B5EF4-FFF2-40B4-BE49-F238E27FC236}">
                <a16:creationId xmlns:a16="http://schemas.microsoft.com/office/drawing/2014/main" id="{C1861150-0F4C-A1E0-5A98-6A1A0641FCC0}"/>
              </a:ext>
              <a:ext uri="{C183D7F6-B498-43B3-948B-1728B52AA6E4}">
                <adec:decorative xmlns:adec="http://schemas.microsoft.com/office/drawing/2017/decorative" val="1"/>
              </a:ext>
            </a:extLst>
          </p:cNvPr>
          <p:cNvSpPr/>
          <p:nvPr/>
        </p:nvSpPr>
        <p:spPr>
          <a:xfrm>
            <a:off x="5101345" y="1467956"/>
            <a:ext cx="3739896" cy="4330698"/>
          </a:xfrm>
          <a:prstGeom prst="rect">
            <a:avLst/>
          </a:prstGeom>
          <a:solidFill>
            <a:srgbClr val="E1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7">
            <a:extLst>
              <a:ext uri="{FF2B5EF4-FFF2-40B4-BE49-F238E27FC236}">
                <a16:creationId xmlns:a16="http://schemas.microsoft.com/office/drawing/2014/main" id="{CACCF4E5-1103-F6AD-FA7A-DABEDD21E76F}"/>
              </a:ext>
            </a:extLst>
          </p:cNvPr>
          <p:cNvSpPr>
            <a:spLocks noChangeArrowheads="1"/>
          </p:cNvSpPr>
          <p:nvPr/>
        </p:nvSpPr>
        <p:spPr bwMode="gray">
          <a:xfrm>
            <a:off x="5316538" y="1601162"/>
            <a:ext cx="3251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p>
            <a:pPr marL="0" marR="0" lvl="0" indent="0" algn="l" defTabSz="914400" rtl="0" eaLnBrk="1" fontAlgn="auto" latinLnBrk="0" hangingPunct="1">
              <a:lnSpc>
                <a:spcPct val="100000"/>
              </a:lnSpc>
              <a:spcBef>
                <a:spcPts val="0"/>
              </a:spcBef>
              <a:spcAft>
                <a:spcPct val="25000"/>
              </a:spcAft>
              <a:buClr>
                <a:srgbClr val="004FA6"/>
              </a:buClr>
              <a:buSzPct val="115000"/>
              <a:buFontTx/>
              <a:buNone/>
              <a:tabLst>
                <a:tab pos="1143000" algn="l"/>
              </a:tabLst>
              <a:defRPr/>
            </a:pPr>
            <a:r>
              <a:rPr kumimoji="0" lang="en-US" sz="1600" b="1" i="0" u="none" strike="noStrike" kern="0" cap="none" spc="50" normalizeH="0" baseline="0" noProof="0" dirty="0">
                <a:ln>
                  <a:noFill/>
                </a:ln>
                <a:solidFill>
                  <a:srgbClr val="3769FF"/>
                </a:solidFill>
                <a:effectLst/>
                <a:uLnTx/>
                <a:uFillTx/>
                <a:latin typeface="Arial"/>
                <a:ea typeface="ＭＳ Ｐゴシック" charset="0"/>
                <a:cs typeface="+mn-cs"/>
              </a:rPr>
              <a:t>BACKGROUND</a:t>
            </a:r>
            <a:r>
              <a:rPr kumimoji="0" lang="en-US" sz="1600" b="1" i="0" u="none" strike="noStrike" kern="0" cap="none" spc="0" normalizeH="0" baseline="0" noProof="0" dirty="0">
                <a:ln>
                  <a:noFill/>
                </a:ln>
                <a:solidFill>
                  <a:srgbClr val="005598"/>
                </a:solidFill>
                <a:effectLst/>
                <a:uLnTx/>
                <a:uFillTx/>
                <a:latin typeface="Arial"/>
                <a:ea typeface="ＭＳ Ｐゴシック" charset="0"/>
                <a:cs typeface="+mn-cs"/>
              </a:rPr>
              <a:t> </a:t>
            </a:r>
          </a:p>
        </p:txBody>
      </p:sp>
      <p:sp>
        <p:nvSpPr>
          <p:cNvPr id="22" name="Rectangle 4">
            <a:extLst>
              <a:ext uri="{FF2B5EF4-FFF2-40B4-BE49-F238E27FC236}">
                <a16:creationId xmlns:a16="http://schemas.microsoft.com/office/drawing/2014/main" id="{064FD043-E519-31DB-9715-5DA7FBAAF11D}"/>
              </a:ext>
            </a:extLst>
          </p:cNvPr>
          <p:cNvSpPr txBox="1">
            <a:spLocks noChangeArrowheads="1"/>
          </p:cNvSpPr>
          <p:nvPr/>
        </p:nvSpPr>
        <p:spPr bwMode="gray">
          <a:xfrm>
            <a:off x="5305652" y="1897151"/>
            <a:ext cx="3352800" cy="36573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45697" rIns="0" bIns="45697" numCol="1" anchor="t" anchorCtr="0" compatLnSpc="1">
            <a:prstTxWarp prst="textNoShape">
              <a:avLst/>
            </a:prstTxWarp>
            <a:spAutoFit/>
          </a:bodyPr>
          <a:lstStyle>
            <a:lvl1pPr marL="292100" indent="-292100" algn="l" rtl="0" eaLnBrk="0" fontAlgn="base" hangingPunct="0">
              <a:spcBef>
                <a:spcPct val="0"/>
              </a:spcBef>
              <a:spcAft>
                <a:spcPct val="25000"/>
              </a:spcAft>
              <a:buClr>
                <a:srgbClr val="004FA6"/>
              </a:buClr>
              <a:buSzPct val="115000"/>
              <a:buChar char="•"/>
              <a:defRPr sz="2400">
                <a:solidFill>
                  <a:srgbClr val="000000"/>
                </a:solidFill>
                <a:latin typeface="+mn-lt"/>
                <a:ea typeface="+mn-ea"/>
                <a:cs typeface="ヒラギノ角ゴ Pro W3" charset="-52"/>
              </a:defRPr>
            </a:lvl1pPr>
            <a:lvl2pPr marL="749300" indent="-292100" algn="l" rtl="0" eaLnBrk="0" fontAlgn="base" hangingPunct="0">
              <a:spcBef>
                <a:spcPct val="0"/>
              </a:spcBef>
              <a:spcAft>
                <a:spcPct val="25000"/>
              </a:spcAft>
              <a:buSzPct val="115000"/>
              <a:buChar char="–"/>
              <a:defRPr sz="2200">
                <a:solidFill>
                  <a:srgbClr val="000000"/>
                </a:solidFill>
                <a:latin typeface="+mn-lt"/>
                <a:ea typeface="+mn-ea"/>
                <a:cs typeface="ヒラギノ角ゴ Pro W3" charset="-52"/>
              </a:defRPr>
            </a:lvl2pPr>
            <a:lvl3pPr marL="1143000" indent="-228600" algn="l" rtl="0" eaLnBrk="0" fontAlgn="base" hangingPunct="0">
              <a:spcBef>
                <a:spcPct val="0"/>
              </a:spcBef>
              <a:spcAft>
                <a:spcPct val="25000"/>
              </a:spcAft>
              <a:buSzPct val="115000"/>
              <a:buChar char="•"/>
              <a:defRPr sz="2000">
                <a:solidFill>
                  <a:srgbClr val="000000"/>
                </a:solidFill>
                <a:latin typeface="+mn-lt"/>
                <a:ea typeface="+mn-ea"/>
                <a:cs typeface="ヒラギノ角ゴ Pro W3" charset="-52"/>
              </a:defRPr>
            </a:lvl3pPr>
            <a:lvl4pPr marL="16002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4pPr>
            <a:lvl5pPr marL="20574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At the age of 36, Bobby </a:t>
            </a:r>
            <a:b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runs into a lawyer named Rachel while training for his second marathon</a:t>
            </a:r>
          </a:p>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In that moment Bobby realizes his life has changed forever. The two are married six </a:t>
            </a:r>
            <a:b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weeks later</a:t>
            </a:r>
          </a:p>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Rachel is one of the top attorneys at her firm</a:t>
            </a:r>
          </a:p>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She has great health </a:t>
            </a:r>
            <a:b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insurance and has no plans </a:t>
            </a:r>
            <a:b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to give that up</a:t>
            </a:r>
          </a:p>
        </p:txBody>
      </p:sp>
      <p:sp>
        <p:nvSpPr>
          <p:cNvPr id="6" name="Text Placeholder 5">
            <a:extLst>
              <a:ext uri="{FF2B5EF4-FFF2-40B4-BE49-F238E27FC236}">
                <a16:creationId xmlns:a16="http://schemas.microsoft.com/office/drawing/2014/main" id="{88781079-FEA1-8222-CC6E-00C6959E4D18}"/>
              </a:ext>
            </a:extLst>
          </p:cNvPr>
          <p:cNvSpPr>
            <a:spLocks noGrp="1"/>
          </p:cNvSpPr>
          <p:nvPr>
            <p:ph type="body" sz="quarter" idx="26"/>
          </p:nvPr>
        </p:nvSpPr>
        <p:spPr>
          <a:xfrm>
            <a:off x="274320" y="6404875"/>
            <a:ext cx="8503920" cy="138499"/>
          </a:xfrm>
        </p:spPr>
        <p:txBody>
          <a:bodyPr/>
          <a:lstStyle/>
          <a:p>
            <a:r>
              <a:rPr lang="en-US" b="1" dirty="0"/>
              <a:t>Example is for illustrative purposes only and results are not  representative of any specific investment program, strategy or vehicle. </a:t>
            </a:r>
            <a:endParaRPr lang="en-US" dirty="0"/>
          </a:p>
        </p:txBody>
      </p:sp>
      <p:sp>
        <p:nvSpPr>
          <p:cNvPr id="8" name="Slide Number Placeholder 1">
            <a:extLst>
              <a:ext uri="{FF2B5EF4-FFF2-40B4-BE49-F238E27FC236}">
                <a16:creationId xmlns:a16="http://schemas.microsoft.com/office/drawing/2014/main" id="{27E05AE0-A1B2-3E7F-29B1-1B614502D498}"/>
              </a:ext>
            </a:extLst>
          </p:cNvPr>
          <p:cNvSpPr>
            <a:spLocks noGrp="1"/>
          </p:cNvSpPr>
          <p:nvPr>
            <p:ph type="sldNum" sz="quarter" idx="4"/>
          </p:nvPr>
        </p:nvSpPr>
        <p:spPr>
          <a:xfrm>
            <a:off x="8504434" y="6536549"/>
            <a:ext cx="365760" cy="164592"/>
          </a:xfrm>
        </p:spPr>
        <p:txBody>
          <a:bodyPr/>
          <a:lstStyle/>
          <a:p>
            <a:r>
              <a:rPr lang="en-US" dirty="0"/>
              <a:t>34</a:t>
            </a:r>
          </a:p>
        </p:txBody>
      </p:sp>
      <p:sp>
        <p:nvSpPr>
          <p:cNvPr id="9" name="Text Placeholder 6">
            <a:extLst>
              <a:ext uri="{FF2B5EF4-FFF2-40B4-BE49-F238E27FC236}">
                <a16:creationId xmlns:a16="http://schemas.microsoft.com/office/drawing/2014/main" id="{3893EE5C-BCC5-7AF9-EF8D-C02579C6FAF9}"/>
              </a:ext>
              <a:ext uri="{C183D7F6-B498-43B3-948B-1728B52AA6E4}">
                <adec:decorative xmlns:adec="http://schemas.microsoft.com/office/drawing/2017/decorative" val="1"/>
              </a:ext>
            </a:extLst>
          </p:cNvPr>
          <p:cNvSpPr txBox="1">
            <a:spLocks/>
          </p:cNvSpPr>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Font typeface="Arial" panose="020B0604020202020204" pitchFamily="34" charset="0"/>
              <a:buNone/>
              <a:defRPr/>
            </a:pPr>
            <a:r>
              <a:rPr lang="en-US" sz="1800" b="1">
                <a:latin typeface="Arial" panose="020B0604020202020204" pitchFamily="34" charset="0"/>
                <a:cs typeface="Arial" panose="020B0604020202020204" pitchFamily="34" charset="0"/>
              </a:rPr>
              <a:t>Bobby falls in love</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00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CA227F9-A3D1-A781-0600-8FA18E9D7594}"/>
              </a:ext>
            </a:extLst>
          </p:cNvPr>
          <p:cNvSpPr>
            <a:spLocks noGrp="1"/>
          </p:cNvSpPr>
          <p:nvPr>
            <p:ph type="title" idx="4294967295"/>
          </p:nvPr>
        </p:nvSpPr>
        <p:spPr>
          <a:xfrm>
            <a:off x="723450" y="860612"/>
            <a:ext cx="5029200" cy="1569660"/>
          </a:xfrm>
          <a:prstGeom prst="rect">
            <a:avLst/>
          </a:prstGeom>
          <a:noFill/>
          <a:ln w="15875">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400" b="1" i="0" u="none" strike="noStrike" kern="1200" cap="none" spc="-2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4 years later…twins! </a:t>
            </a:r>
            <a:br>
              <a:rPr kumimoji="0" lang="en-US" sz="3400" b="1" i="0" u="none" strike="noStrike" kern="1200" cap="none" spc="-2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3400" b="1" i="0" u="none" strike="noStrike" kern="1200" cap="none" spc="-2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and Bobby gets </a:t>
            </a:r>
            <a:br>
              <a:rPr kumimoji="0" lang="en-US" sz="3400" b="1" i="0" u="none" strike="noStrike" kern="1200" cap="none" spc="-2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3400" b="1" i="0" u="none" strike="noStrike" kern="1200" cap="none" spc="-2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boot</a:t>
            </a:r>
          </a:p>
        </p:txBody>
      </p:sp>
    </p:spTree>
    <p:extLst>
      <p:ext uri="{BB962C8B-B14F-4D97-AF65-F5344CB8AC3E}">
        <p14:creationId xmlns:p14="http://schemas.microsoft.com/office/powerpoint/2010/main" val="4054246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7F964C1-795A-0D58-6428-3C499A036D88}"/>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Bobby gets the boot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34" name="Rectangle 33">
            <a:extLst>
              <a:ext uri="{FF2B5EF4-FFF2-40B4-BE49-F238E27FC236}">
                <a16:creationId xmlns:a16="http://schemas.microsoft.com/office/drawing/2014/main" id="{B54CC334-3ADF-0279-8720-1F36B0BBF5A1}"/>
              </a:ext>
            </a:extLst>
          </p:cNvPr>
          <p:cNvSpPr/>
          <p:nvPr/>
        </p:nvSpPr>
        <p:spPr>
          <a:xfrm>
            <a:off x="287380" y="953010"/>
            <a:ext cx="2813591" cy="369332"/>
          </a:xfrm>
          <a:prstGeom prst="rect">
            <a:avLst/>
          </a:prstGeom>
          <a:noFill/>
        </p:spPr>
        <p:txBody>
          <a:bodyPr wrap="squar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730E3"/>
                </a:solidFill>
                <a:effectLst/>
                <a:uLnTx/>
                <a:uFillTx/>
                <a:latin typeface="Arial"/>
                <a:ea typeface="ＭＳ Ｐゴシック" charset="0"/>
                <a:cs typeface="+mn-cs"/>
              </a:rPr>
              <a:t>Hypothetical Illustration</a:t>
            </a:r>
          </a:p>
        </p:txBody>
      </p:sp>
      <p:pic>
        <p:nvPicPr>
          <p:cNvPr id="9" name="Picture 8" descr="Two young girls sitting on the floor.">
            <a:extLst>
              <a:ext uri="{FF2B5EF4-FFF2-40B4-BE49-F238E27FC236}">
                <a16:creationId xmlns:a16="http://schemas.microsoft.com/office/drawing/2014/main" id="{F82EB764-F634-2D5F-8E83-EC70142FDA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2574" y="1457324"/>
            <a:ext cx="1591382" cy="1514476"/>
          </a:xfrm>
          <a:prstGeom prst="rect">
            <a:avLst/>
          </a:prstGeom>
        </p:spPr>
      </p:pic>
      <p:sp>
        <p:nvSpPr>
          <p:cNvPr id="10" name="Rectangle 9">
            <a:extLst>
              <a:ext uri="{FF2B5EF4-FFF2-40B4-BE49-F238E27FC236}">
                <a16:creationId xmlns:a16="http://schemas.microsoft.com/office/drawing/2014/main" id="{D135D232-DFA7-9C54-797A-CFBFC6CB824D}"/>
              </a:ext>
              <a:ext uri="{C183D7F6-B498-43B3-948B-1728B52AA6E4}">
                <adec:decorative xmlns:adec="http://schemas.microsoft.com/office/drawing/2017/decorative" val="1"/>
              </a:ext>
            </a:extLst>
          </p:cNvPr>
          <p:cNvSpPr/>
          <p:nvPr/>
        </p:nvSpPr>
        <p:spPr>
          <a:xfrm>
            <a:off x="5101345" y="1465646"/>
            <a:ext cx="3739896" cy="3958967"/>
          </a:xfrm>
          <a:prstGeom prst="rect">
            <a:avLst/>
          </a:prstGeom>
          <a:solidFill>
            <a:srgbClr val="E1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 name="Group 1" descr="Bobby, a 40-year-old entrepreneur. He is married  with 2 children and aims to retire at 66. ">
            <a:extLst>
              <a:ext uri="{FF2B5EF4-FFF2-40B4-BE49-F238E27FC236}">
                <a16:creationId xmlns:a16="http://schemas.microsoft.com/office/drawing/2014/main" id="{F1855481-DCB0-5D59-0C46-7F28EEBC229D}"/>
              </a:ext>
            </a:extLst>
          </p:cNvPr>
          <p:cNvGrpSpPr/>
          <p:nvPr/>
        </p:nvGrpSpPr>
        <p:grpSpPr>
          <a:xfrm>
            <a:off x="2023648" y="1406641"/>
            <a:ext cx="3221643" cy="2520428"/>
            <a:chOff x="2023648" y="1406641"/>
            <a:chExt cx="3221643" cy="2520428"/>
          </a:xfrm>
        </p:grpSpPr>
        <p:sp>
          <p:nvSpPr>
            <p:cNvPr id="33" name="Rectangle 32">
              <a:extLst>
                <a:ext uri="{FF2B5EF4-FFF2-40B4-BE49-F238E27FC236}">
                  <a16:creationId xmlns:a16="http://schemas.microsoft.com/office/drawing/2014/main" id="{4F6935CD-7C25-07E6-DDF0-65FF6DA927CA}"/>
                </a:ext>
              </a:extLst>
            </p:cNvPr>
            <p:cNvSpPr/>
            <p:nvPr/>
          </p:nvSpPr>
          <p:spPr>
            <a:xfrm>
              <a:off x="2023648" y="1406641"/>
              <a:ext cx="114165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769FF"/>
                  </a:solidFill>
                  <a:effectLst/>
                  <a:uLnTx/>
                  <a:uFillTx/>
                  <a:latin typeface="Arial"/>
                  <a:ea typeface="ＭＳ Ｐゴシック" charset="0"/>
                  <a:cs typeface="+mn-cs"/>
                </a:rPr>
                <a:t>Bobby</a:t>
              </a:r>
              <a:endParaRPr kumimoji="0" lang="en-US" sz="1600" b="1" i="0" u="none" strike="noStrike" kern="1200" cap="none" spc="0" normalizeH="0" baseline="0" noProof="0" dirty="0">
                <a:ln>
                  <a:noFill/>
                </a:ln>
                <a:solidFill>
                  <a:srgbClr val="3769FF"/>
                </a:solidFill>
                <a:effectLst/>
                <a:uLnTx/>
                <a:uFillTx/>
                <a:latin typeface="Arial"/>
                <a:ea typeface="ＭＳ Ｐゴシック" charset="0"/>
                <a:cs typeface="+mn-cs"/>
              </a:endParaRPr>
            </a:p>
          </p:txBody>
        </p:sp>
        <p:grpSp>
          <p:nvGrpSpPr>
            <p:cNvPr id="30" name="Group 29">
              <a:extLst>
                <a:ext uri="{FF2B5EF4-FFF2-40B4-BE49-F238E27FC236}">
                  <a16:creationId xmlns:a16="http://schemas.microsoft.com/office/drawing/2014/main" id="{42E19658-4734-3CA3-D4D9-7EE00824979B}"/>
                </a:ext>
                <a:ext uri="{C183D7F6-B498-43B3-948B-1728B52AA6E4}">
                  <adec:decorative xmlns:adec="http://schemas.microsoft.com/office/drawing/2017/decorative" val="0"/>
                </a:ext>
              </a:extLst>
            </p:cNvPr>
            <p:cNvGrpSpPr/>
            <p:nvPr/>
          </p:nvGrpSpPr>
          <p:grpSpPr>
            <a:xfrm>
              <a:off x="2119907" y="1953315"/>
              <a:ext cx="548640" cy="533036"/>
              <a:chOff x="2119907" y="2345124"/>
              <a:chExt cx="548640" cy="533036"/>
            </a:xfrm>
          </p:grpSpPr>
          <p:sp>
            <p:nvSpPr>
              <p:cNvPr id="31" name="TextBox 22">
                <a:extLst>
                  <a:ext uri="{FF2B5EF4-FFF2-40B4-BE49-F238E27FC236}">
                    <a16:creationId xmlns:a16="http://schemas.microsoft.com/office/drawing/2014/main" id="{45BE0F70-5E32-1343-52E9-5E9AC0C751DB}"/>
                  </a:ext>
                </a:extLst>
              </p:cNvPr>
              <p:cNvSpPr txBox="1"/>
              <p:nvPr/>
            </p:nvSpPr>
            <p:spPr>
              <a:xfrm>
                <a:off x="2119907" y="2539606"/>
                <a:ext cx="548640"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40</a:t>
                </a:r>
              </a:p>
            </p:txBody>
          </p:sp>
          <p:sp>
            <p:nvSpPr>
              <p:cNvPr id="32" name="Rectangle 31">
                <a:extLst>
                  <a:ext uri="{FF2B5EF4-FFF2-40B4-BE49-F238E27FC236}">
                    <a16:creationId xmlns:a16="http://schemas.microsoft.com/office/drawing/2014/main" id="{A1C88B15-F560-940F-EE16-D52E8F22CFCE}"/>
                  </a:ext>
                </a:extLst>
              </p:cNvPr>
              <p:cNvSpPr/>
              <p:nvPr/>
            </p:nvSpPr>
            <p:spPr>
              <a:xfrm>
                <a:off x="2124140" y="2345124"/>
                <a:ext cx="417041"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Age</a:t>
                </a:r>
              </a:p>
            </p:txBody>
          </p:sp>
        </p:grpSp>
        <p:grpSp>
          <p:nvGrpSpPr>
            <p:cNvPr id="11" name="Group 10">
              <a:extLst>
                <a:ext uri="{FF2B5EF4-FFF2-40B4-BE49-F238E27FC236}">
                  <a16:creationId xmlns:a16="http://schemas.microsoft.com/office/drawing/2014/main" id="{58E8FB40-9FF4-0E23-8E2D-7516775E8CD6}"/>
                </a:ext>
                <a:ext uri="{C183D7F6-B498-43B3-948B-1728B52AA6E4}">
                  <adec:decorative xmlns:adec="http://schemas.microsoft.com/office/drawing/2017/decorative" val="0"/>
                </a:ext>
              </a:extLst>
            </p:cNvPr>
            <p:cNvGrpSpPr/>
            <p:nvPr/>
          </p:nvGrpSpPr>
          <p:grpSpPr>
            <a:xfrm>
              <a:off x="2802932" y="1973710"/>
              <a:ext cx="2442359" cy="503083"/>
              <a:chOff x="2654075" y="2377074"/>
              <a:chExt cx="2442359" cy="503083"/>
            </a:xfrm>
          </p:grpSpPr>
          <p:sp>
            <p:nvSpPr>
              <p:cNvPr id="12" name="TextBox 11">
                <a:extLst>
                  <a:ext uri="{FF2B5EF4-FFF2-40B4-BE49-F238E27FC236}">
                    <a16:creationId xmlns:a16="http://schemas.microsoft.com/office/drawing/2014/main" id="{70A8F714-63B0-F77B-734B-AF3F6453D0C5}"/>
                  </a:ext>
                </a:extLst>
              </p:cNvPr>
              <p:cNvSpPr txBox="1"/>
              <p:nvPr/>
            </p:nvSpPr>
            <p:spPr>
              <a:xfrm>
                <a:off x="2654075" y="2662084"/>
                <a:ext cx="2442359" cy="218073"/>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ts val="1600"/>
                  </a:lnSpc>
                  <a:spcBef>
                    <a:spcPct val="0"/>
                  </a:spcBef>
                  <a:spcAft>
                    <a:spcPts val="80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Entrepreneur</a:t>
                </a:r>
              </a:p>
            </p:txBody>
          </p:sp>
          <p:sp>
            <p:nvSpPr>
              <p:cNvPr id="29" name="Rectangle 28">
                <a:extLst>
                  <a:ext uri="{FF2B5EF4-FFF2-40B4-BE49-F238E27FC236}">
                    <a16:creationId xmlns:a16="http://schemas.microsoft.com/office/drawing/2014/main" id="{2B36937A-74BE-8ACD-8F8C-D5DBDF7790EA}"/>
                  </a:ext>
                </a:extLst>
              </p:cNvPr>
              <p:cNvSpPr/>
              <p:nvPr/>
            </p:nvSpPr>
            <p:spPr>
              <a:xfrm>
                <a:off x="2654076" y="2377074"/>
                <a:ext cx="737710" cy="171714"/>
              </a:xfrm>
              <a:prstGeom prst="rect">
                <a:avLst/>
              </a:prstGeom>
              <a:noFill/>
            </p:spPr>
            <p:txBody>
              <a:bodyPr wrap="square" lIns="0" tIns="0" rIns="0" bIns="0"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Career</a:t>
                </a:r>
              </a:p>
            </p:txBody>
          </p:sp>
        </p:grpSp>
        <p:grpSp>
          <p:nvGrpSpPr>
            <p:cNvPr id="42" name="Group 41">
              <a:extLst>
                <a:ext uri="{FF2B5EF4-FFF2-40B4-BE49-F238E27FC236}">
                  <a16:creationId xmlns:a16="http://schemas.microsoft.com/office/drawing/2014/main" id="{C5F397FF-32F7-59CD-F130-275E101D6E7E}"/>
                </a:ext>
                <a:ext uri="{C183D7F6-B498-43B3-948B-1728B52AA6E4}">
                  <adec:decorative xmlns:adec="http://schemas.microsoft.com/office/drawing/2017/decorative" val="0"/>
                </a:ext>
              </a:extLst>
            </p:cNvPr>
            <p:cNvGrpSpPr/>
            <p:nvPr/>
          </p:nvGrpSpPr>
          <p:grpSpPr>
            <a:xfrm>
              <a:off x="2116570" y="2681205"/>
              <a:ext cx="1556937" cy="512759"/>
              <a:chOff x="2137836" y="3055936"/>
              <a:chExt cx="1556937" cy="512759"/>
            </a:xfrm>
          </p:grpSpPr>
          <p:sp>
            <p:nvSpPr>
              <p:cNvPr id="43" name="TextBox 22">
                <a:extLst>
                  <a:ext uri="{FF2B5EF4-FFF2-40B4-BE49-F238E27FC236}">
                    <a16:creationId xmlns:a16="http://schemas.microsoft.com/office/drawing/2014/main" id="{82227BB4-8ADD-0DB0-3166-357762CAFE82}"/>
                  </a:ext>
                </a:extLst>
              </p:cNvPr>
              <p:cNvSpPr txBox="1"/>
              <p:nvPr/>
            </p:nvSpPr>
            <p:spPr>
              <a:xfrm>
                <a:off x="2137836" y="3230141"/>
                <a:ext cx="1237375"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Married</a:t>
                </a:r>
              </a:p>
            </p:txBody>
          </p:sp>
          <p:sp>
            <p:nvSpPr>
              <p:cNvPr id="44" name="Rectangle 43">
                <a:extLst>
                  <a:ext uri="{FF2B5EF4-FFF2-40B4-BE49-F238E27FC236}">
                    <a16:creationId xmlns:a16="http://schemas.microsoft.com/office/drawing/2014/main" id="{FD088EC9-0398-E11A-F3E8-B26011D40D91}"/>
                  </a:ext>
                </a:extLst>
              </p:cNvPr>
              <p:cNvSpPr/>
              <p:nvPr/>
            </p:nvSpPr>
            <p:spPr>
              <a:xfrm>
                <a:off x="2142070" y="3055936"/>
                <a:ext cx="1552703"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Marital status</a:t>
                </a:r>
              </a:p>
            </p:txBody>
          </p:sp>
        </p:grpSp>
        <p:grpSp>
          <p:nvGrpSpPr>
            <p:cNvPr id="39" name="Group 38">
              <a:extLst>
                <a:ext uri="{FF2B5EF4-FFF2-40B4-BE49-F238E27FC236}">
                  <a16:creationId xmlns:a16="http://schemas.microsoft.com/office/drawing/2014/main" id="{EFF8DF42-FB05-E5D1-DD86-6B18C47B396E}"/>
                </a:ext>
                <a:ext uri="{C183D7F6-B498-43B3-948B-1728B52AA6E4}">
                  <adec:decorative xmlns:adec="http://schemas.microsoft.com/office/drawing/2017/decorative" val="0"/>
                </a:ext>
              </a:extLst>
            </p:cNvPr>
            <p:cNvGrpSpPr/>
            <p:nvPr/>
          </p:nvGrpSpPr>
          <p:grpSpPr>
            <a:xfrm>
              <a:off x="2105037" y="3412399"/>
              <a:ext cx="2236171" cy="514670"/>
              <a:chOff x="2147569" y="3889154"/>
              <a:chExt cx="2236171" cy="514670"/>
            </a:xfrm>
          </p:grpSpPr>
          <p:sp>
            <p:nvSpPr>
              <p:cNvPr id="40" name="TextBox 22">
                <a:extLst>
                  <a:ext uri="{FF2B5EF4-FFF2-40B4-BE49-F238E27FC236}">
                    <a16:creationId xmlns:a16="http://schemas.microsoft.com/office/drawing/2014/main" id="{DCF4F8C5-EA5A-6A03-03C9-8FE190EF42E2}"/>
                  </a:ext>
                </a:extLst>
              </p:cNvPr>
              <p:cNvSpPr txBox="1"/>
              <p:nvPr/>
            </p:nvSpPr>
            <p:spPr>
              <a:xfrm>
                <a:off x="2147570" y="4179917"/>
                <a:ext cx="2173808" cy="223907"/>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ts val="1600"/>
                  </a:lnSpc>
                  <a:spcBef>
                    <a:spcPct val="0"/>
                  </a:spcBef>
                  <a:spcAft>
                    <a:spcPts val="80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66</a:t>
                </a:r>
              </a:p>
            </p:txBody>
          </p:sp>
          <p:sp>
            <p:nvSpPr>
              <p:cNvPr id="41" name="Rectangle 40">
                <a:extLst>
                  <a:ext uri="{FF2B5EF4-FFF2-40B4-BE49-F238E27FC236}">
                    <a16:creationId xmlns:a16="http://schemas.microsoft.com/office/drawing/2014/main" id="{893C47FC-FEB7-E9FA-F167-12ECFF3D5489}"/>
                  </a:ext>
                </a:extLst>
              </p:cNvPr>
              <p:cNvSpPr/>
              <p:nvPr/>
            </p:nvSpPr>
            <p:spPr>
              <a:xfrm>
                <a:off x="2147569" y="3889154"/>
                <a:ext cx="2236171" cy="171714"/>
              </a:xfrm>
              <a:prstGeom prst="rect">
                <a:avLst/>
              </a:prstGeom>
              <a:noFill/>
            </p:spPr>
            <p:txBody>
              <a:bodyPr wrap="square" lIns="0" tIns="0" rIns="0" bIns="0"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Target Retirement Age</a:t>
                </a:r>
              </a:p>
            </p:txBody>
          </p:sp>
        </p:grpSp>
      </p:grpSp>
      <p:sp>
        <p:nvSpPr>
          <p:cNvPr id="38" name="Rectangle 7">
            <a:extLst>
              <a:ext uri="{FF2B5EF4-FFF2-40B4-BE49-F238E27FC236}">
                <a16:creationId xmlns:a16="http://schemas.microsoft.com/office/drawing/2014/main" id="{5D015DBD-BA1B-9387-8264-D4AE0A3D9306}"/>
              </a:ext>
            </a:extLst>
          </p:cNvPr>
          <p:cNvSpPr>
            <a:spLocks noChangeArrowheads="1"/>
          </p:cNvSpPr>
          <p:nvPr/>
        </p:nvSpPr>
        <p:spPr bwMode="gray">
          <a:xfrm>
            <a:off x="5320166" y="1601237"/>
            <a:ext cx="3251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p>
            <a:pPr marL="0" marR="0" lvl="0" indent="0" algn="l" defTabSz="914400" rtl="0" eaLnBrk="1" fontAlgn="auto" latinLnBrk="0" hangingPunct="1">
              <a:lnSpc>
                <a:spcPct val="100000"/>
              </a:lnSpc>
              <a:spcBef>
                <a:spcPts val="0"/>
              </a:spcBef>
              <a:spcAft>
                <a:spcPct val="25000"/>
              </a:spcAft>
              <a:buClr>
                <a:srgbClr val="004FA6"/>
              </a:buClr>
              <a:buSzPct val="115000"/>
              <a:buFontTx/>
              <a:buNone/>
              <a:tabLst>
                <a:tab pos="1143000" algn="l"/>
              </a:tabLst>
              <a:defRPr/>
            </a:pPr>
            <a:r>
              <a:rPr kumimoji="0" lang="en-US" sz="1600" b="1" i="0" u="none" strike="noStrike" kern="0" cap="none" spc="50" normalizeH="0" baseline="0" noProof="0" dirty="0">
                <a:ln>
                  <a:noFill/>
                </a:ln>
                <a:solidFill>
                  <a:srgbClr val="3769FF"/>
                </a:solidFill>
                <a:effectLst/>
                <a:uLnTx/>
                <a:uFillTx/>
                <a:latin typeface="Arial"/>
                <a:ea typeface="ＭＳ Ｐゴシック" charset="0"/>
                <a:cs typeface="+mn-cs"/>
              </a:rPr>
              <a:t>BACKGROUND</a:t>
            </a:r>
            <a:r>
              <a:rPr kumimoji="0" lang="en-US" sz="1600" b="1" i="0" u="none" strike="noStrike" kern="0" cap="none" spc="50" normalizeH="0" baseline="0" noProof="0" dirty="0">
                <a:ln>
                  <a:noFill/>
                </a:ln>
                <a:solidFill>
                  <a:srgbClr val="005598"/>
                </a:solidFill>
                <a:effectLst/>
                <a:uLnTx/>
                <a:uFillTx/>
                <a:latin typeface="Arial"/>
                <a:ea typeface="ＭＳ Ｐゴシック" charset="0"/>
                <a:cs typeface="+mn-cs"/>
              </a:rPr>
              <a:t> </a:t>
            </a:r>
          </a:p>
        </p:txBody>
      </p:sp>
      <p:sp>
        <p:nvSpPr>
          <p:cNvPr id="37" name="Rectangle 4">
            <a:extLst>
              <a:ext uri="{FF2B5EF4-FFF2-40B4-BE49-F238E27FC236}">
                <a16:creationId xmlns:a16="http://schemas.microsoft.com/office/drawing/2014/main" id="{6AAC5589-746D-4DBC-4B10-620A60D56B34}"/>
              </a:ext>
            </a:extLst>
          </p:cNvPr>
          <p:cNvSpPr txBox="1">
            <a:spLocks noChangeArrowheads="1"/>
          </p:cNvSpPr>
          <p:nvPr/>
        </p:nvSpPr>
        <p:spPr bwMode="gray">
          <a:xfrm>
            <a:off x="5307466" y="1895598"/>
            <a:ext cx="3352800" cy="347782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45697" rIns="0" bIns="45697" numCol="1" anchor="t" anchorCtr="0" compatLnSpc="1">
            <a:prstTxWarp prst="textNoShape">
              <a:avLst/>
            </a:prstTxWarp>
            <a:spAutoFit/>
          </a:bodyPr>
          <a:lstStyle>
            <a:lvl1pPr marL="292100" indent="-292100" algn="l" rtl="0" eaLnBrk="0" fontAlgn="base" hangingPunct="0">
              <a:spcBef>
                <a:spcPct val="0"/>
              </a:spcBef>
              <a:spcAft>
                <a:spcPct val="25000"/>
              </a:spcAft>
              <a:buClr>
                <a:srgbClr val="004FA6"/>
              </a:buClr>
              <a:buSzPct val="115000"/>
              <a:buChar char="•"/>
              <a:defRPr sz="2400">
                <a:solidFill>
                  <a:srgbClr val="000000"/>
                </a:solidFill>
                <a:latin typeface="+mn-lt"/>
                <a:ea typeface="+mn-ea"/>
                <a:cs typeface="ヒラギノ角ゴ Pro W3" charset="-52"/>
              </a:defRPr>
            </a:lvl1pPr>
            <a:lvl2pPr marL="749300" indent="-292100" algn="l" rtl="0" eaLnBrk="0" fontAlgn="base" hangingPunct="0">
              <a:spcBef>
                <a:spcPct val="0"/>
              </a:spcBef>
              <a:spcAft>
                <a:spcPct val="25000"/>
              </a:spcAft>
              <a:buSzPct val="115000"/>
              <a:buChar char="–"/>
              <a:defRPr sz="2200">
                <a:solidFill>
                  <a:srgbClr val="000000"/>
                </a:solidFill>
                <a:latin typeface="+mn-lt"/>
                <a:ea typeface="+mn-ea"/>
                <a:cs typeface="ヒラギノ角ゴ Pro W3" charset="-52"/>
              </a:defRPr>
            </a:lvl2pPr>
            <a:lvl3pPr marL="1143000" indent="-228600" algn="l" rtl="0" eaLnBrk="0" fontAlgn="base" hangingPunct="0">
              <a:spcBef>
                <a:spcPct val="0"/>
              </a:spcBef>
              <a:spcAft>
                <a:spcPct val="25000"/>
              </a:spcAft>
              <a:buSzPct val="115000"/>
              <a:buChar char="•"/>
              <a:defRPr sz="2000">
                <a:solidFill>
                  <a:srgbClr val="000000"/>
                </a:solidFill>
                <a:latin typeface="+mn-lt"/>
                <a:ea typeface="+mn-ea"/>
                <a:cs typeface="ヒラギノ角ゴ Pro W3" charset="-52"/>
              </a:defRPr>
            </a:lvl3pPr>
            <a:lvl4pPr marL="16002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4pPr>
            <a:lvl5pPr marL="20574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When the twins are born, Rachel adds them as dependents on her health insurance</a:t>
            </a:r>
          </a:p>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Just before his 40th birthday Bobby’s company is sold </a:t>
            </a:r>
          </a:p>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The new owner hands all the top executives pink slips</a:t>
            </a:r>
          </a:p>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Bobby starts an online coaching service for athletes</a:t>
            </a:r>
          </a:p>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Rachel adds Bobby to her health insurance</a:t>
            </a:r>
          </a:p>
        </p:txBody>
      </p:sp>
      <p:sp>
        <p:nvSpPr>
          <p:cNvPr id="35" name="Rectangle 34">
            <a:extLst>
              <a:ext uri="{FF2B5EF4-FFF2-40B4-BE49-F238E27FC236}">
                <a16:creationId xmlns:a16="http://schemas.microsoft.com/office/drawing/2014/main" id="{54301040-6408-09E3-5265-FD5574F8E97D}"/>
              </a:ext>
            </a:extLst>
          </p:cNvPr>
          <p:cNvSpPr/>
          <p:nvPr/>
        </p:nvSpPr>
        <p:spPr>
          <a:xfrm>
            <a:off x="186606" y="4009891"/>
            <a:ext cx="4777280" cy="353943"/>
          </a:xfrm>
          <a:prstGeom prst="rect">
            <a:avLst/>
          </a:prstGeom>
        </p:spPr>
        <p:txBody>
          <a:bodyPr wrap="square">
            <a:spAutoFit/>
          </a:bodyPr>
          <a:lstStyle/>
          <a:p>
            <a:pPr marL="0" marR="0" lvl="2" indent="0" algn="l"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0" cap="none" spc="0" normalizeH="0" baseline="0" noProof="0" dirty="0">
                <a:ln>
                  <a:noFill/>
                </a:ln>
                <a:solidFill>
                  <a:srgbClr val="3769FF"/>
                </a:solidFill>
                <a:effectLst/>
                <a:uLnTx/>
                <a:uFillTx/>
                <a:latin typeface="Arial"/>
                <a:ea typeface="ヒラギノ角ゴ Pro W3"/>
                <a:cs typeface="Arial" pitchFamily="34" charset="0"/>
              </a:rPr>
              <a:t>What does Bobby need to do with his HSA?</a:t>
            </a:r>
            <a:endParaRPr kumimoji="0" lang="en-US" sz="1700" b="0" i="0" u="none" strike="noStrike" kern="0" cap="none" spc="0" normalizeH="0" baseline="0" noProof="0" dirty="0">
              <a:ln>
                <a:noFill/>
              </a:ln>
              <a:solidFill>
                <a:srgbClr val="3769FF"/>
              </a:solidFill>
              <a:effectLst/>
              <a:uLnTx/>
              <a:uFillTx/>
              <a:latin typeface="Arial"/>
              <a:ea typeface="ヒラギノ角ゴ Pro W3"/>
              <a:cs typeface="Arial" pitchFamily="34" charset="0"/>
            </a:endParaRPr>
          </a:p>
        </p:txBody>
      </p:sp>
      <p:sp>
        <p:nvSpPr>
          <p:cNvPr id="45" name="Rectangle 44">
            <a:extLst>
              <a:ext uri="{FF2B5EF4-FFF2-40B4-BE49-F238E27FC236}">
                <a16:creationId xmlns:a16="http://schemas.microsoft.com/office/drawing/2014/main" id="{5E2DA68A-9301-1DB5-5C8B-81D18420B10E}"/>
              </a:ext>
            </a:extLst>
          </p:cNvPr>
          <p:cNvSpPr/>
          <p:nvPr/>
        </p:nvSpPr>
        <p:spPr>
          <a:xfrm>
            <a:off x="185351" y="4358325"/>
            <a:ext cx="4732639" cy="1323439"/>
          </a:xfrm>
          <a:prstGeom prst="rect">
            <a:avLst/>
          </a:prstGeom>
        </p:spPr>
        <p:txBody>
          <a:bodyPr wrap="square">
            <a:spAutoFit/>
          </a:bodyPr>
          <a:lstStyle/>
          <a:p>
            <a:pPr marL="0" marR="0" lvl="2"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ヒラギノ角ゴ Pro W3"/>
                <a:cs typeface="Arial" pitchFamily="34" charset="0"/>
              </a:rPr>
              <a:t>Nothing. </a:t>
            </a:r>
            <a:r>
              <a:rPr kumimoji="0" lang="en-US" sz="1600" b="0" i="0" u="none" strike="noStrike" kern="0" cap="none" spc="0" normalizeH="0" baseline="0" noProof="0" dirty="0">
                <a:ln>
                  <a:noFill/>
                </a:ln>
                <a:solidFill>
                  <a:srgbClr val="000000"/>
                </a:solidFill>
                <a:effectLst/>
                <a:uLnTx/>
                <a:uFillTx/>
                <a:latin typeface="Arial"/>
                <a:ea typeface="ヒラギノ角ゴ Pro W3"/>
                <a:cs typeface="Arial" pitchFamily="34" charset="0"/>
              </a:rPr>
              <a:t>He can leave his money in the account. Should someone in his immediate family incur </a:t>
            </a:r>
            <a:br>
              <a:rPr kumimoji="0" lang="en-US" sz="16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600" b="0" i="0" u="none" strike="noStrike" kern="0" cap="none" spc="0" normalizeH="0" baseline="0" noProof="0" dirty="0">
                <a:ln>
                  <a:noFill/>
                </a:ln>
                <a:solidFill>
                  <a:srgbClr val="000000"/>
                </a:solidFill>
                <a:effectLst/>
                <a:uLnTx/>
                <a:uFillTx/>
                <a:latin typeface="Arial"/>
                <a:ea typeface="ヒラギノ角ゴ Pro W3"/>
                <a:cs typeface="Arial" pitchFamily="34" charset="0"/>
              </a:rPr>
              <a:t>a big medical bill, Bobby can take tax-free withdrawals from the HSA to pay for it. Otherwise, it continues to grow tax-free.</a:t>
            </a:r>
          </a:p>
        </p:txBody>
      </p:sp>
      <p:sp>
        <p:nvSpPr>
          <p:cNvPr id="6" name="Text Placeholder 5">
            <a:extLst>
              <a:ext uri="{FF2B5EF4-FFF2-40B4-BE49-F238E27FC236}">
                <a16:creationId xmlns:a16="http://schemas.microsoft.com/office/drawing/2014/main" id="{88781079-FEA1-8222-CC6E-00C6959E4D18}"/>
              </a:ext>
            </a:extLst>
          </p:cNvPr>
          <p:cNvSpPr>
            <a:spLocks noGrp="1"/>
          </p:cNvSpPr>
          <p:nvPr>
            <p:ph type="body" sz="quarter" idx="26"/>
          </p:nvPr>
        </p:nvSpPr>
        <p:spPr>
          <a:xfrm>
            <a:off x="274320" y="5712377"/>
            <a:ext cx="8503920" cy="830997"/>
          </a:xfrm>
        </p:spPr>
        <p:txBody>
          <a:bodyPr/>
          <a:lstStyle/>
          <a:p>
            <a:r>
              <a:rPr lang="en-US" b="1" dirty="0"/>
              <a:t>Example is for illustrative purposes only and results are not representative of any specific investment program, strategy or vehicle.</a:t>
            </a:r>
            <a:r>
              <a:rPr lang="en-US" dirty="0"/>
              <a:t> For this example we assume the salary at age 28 is $80,000 and grows 3% each year, maximum contribution limits for the HSA account grows by 2% each year, maximum contributions are made to the HSA account, 55+ HSA catch-up contributions are made and remain static at $1,000, 10% of salary is contributed to 401(k) with a 100% employer match for the first 6% of salary, HSA and 401(k) accounts earn 6% per year, and contributions to the HSA and 401(k) accounts cease in the year of age 40.</a:t>
            </a:r>
          </a:p>
          <a:p>
            <a:r>
              <a:rPr lang="en-US" dirty="0"/>
              <a:t>Tax benefits are conditioned on meeting certain requirements. Tax benefits and treatment of contributions and withdrawals may vary by state. Consult a tax professional concerning the tax laws for your state.</a:t>
            </a:r>
          </a:p>
        </p:txBody>
      </p:sp>
      <p:sp>
        <p:nvSpPr>
          <p:cNvPr id="8" name="Slide Number Placeholder 1">
            <a:extLst>
              <a:ext uri="{FF2B5EF4-FFF2-40B4-BE49-F238E27FC236}">
                <a16:creationId xmlns:a16="http://schemas.microsoft.com/office/drawing/2014/main" id="{27E05AE0-A1B2-3E7F-29B1-1B614502D498}"/>
              </a:ext>
            </a:extLst>
          </p:cNvPr>
          <p:cNvSpPr>
            <a:spLocks noGrp="1"/>
          </p:cNvSpPr>
          <p:nvPr>
            <p:ph type="sldNum" sz="quarter" idx="4"/>
          </p:nvPr>
        </p:nvSpPr>
        <p:spPr>
          <a:xfrm>
            <a:off x="8504434" y="6536549"/>
            <a:ext cx="365760" cy="164592"/>
          </a:xfrm>
        </p:spPr>
        <p:txBody>
          <a:bodyPr/>
          <a:lstStyle/>
          <a:p>
            <a:r>
              <a:rPr lang="en-US" dirty="0"/>
              <a:t>36</a:t>
            </a:r>
          </a:p>
        </p:txBody>
      </p:sp>
    </p:spTree>
    <p:extLst>
      <p:ext uri="{BB962C8B-B14F-4D97-AF65-F5344CB8AC3E}">
        <p14:creationId xmlns:p14="http://schemas.microsoft.com/office/powerpoint/2010/main" val="357471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F4F1775-A78F-CE5F-FEDD-F95CD1EDA766}"/>
              </a:ext>
            </a:extLst>
          </p:cNvPr>
          <p:cNvSpPr>
            <a:spLocks noGrp="1"/>
          </p:cNvSpPr>
          <p:nvPr>
            <p:ph type="title" idx="4294967295"/>
          </p:nvPr>
        </p:nvSpPr>
        <p:spPr>
          <a:xfrm>
            <a:off x="274320" y="-457200"/>
            <a:ext cx="6400800" cy="3415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Bobby gets the boot (second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12" name="Rectangle 11">
            <a:extLst>
              <a:ext uri="{FF2B5EF4-FFF2-40B4-BE49-F238E27FC236}">
                <a16:creationId xmlns:a16="http://schemas.microsoft.com/office/drawing/2014/main" id="{0D36DC2E-A0AD-A6EA-1F81-5B95F0C14E60}"/>
              </a:ext>
            </a:extLst>
          </p:cNvPr>
          <p:cNvSpPr/>
          <p:nvPr/>
        </p:nvSpPr>
        <p:spPr>
          <a:xfrm>
            <a:off x="287380" y="953010"/>
            <a:ext cx="2813591" cy="369332"/>
          </a:xfrm>
          <a:prstGeom prst="rect">
            <a:avLst/>
          </a:prstGeom>
          <a:noFill/>
        </p:spPr>
        <p:txBody>
          <a:bodyPr wrap="squar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730E3"/>
                </a:solidFill>
                <a:effectLst/>
                <a:uLnTx/>
                <a:uFillTx/>
                <a:latin typeface="Arial"/>
                <a:ea typeface="ＭＳ Ｐゴシック" charset="0"/>
                <a:cs typeface="+mn-cs"/>
              </a:rPr>
              <a:t>Hypothetical Illustration</a:t>
            </a:r>
          </a:p>
        </p:txBody>
      </p:sp>
      <p:pic>
        <p:nvPicPr>
          <p:cNvPr id="9" name="Picture 8" descr="A close-up of a person.">
            <a:extLst>
              <a:ext uri="{FF2B5EF4-FFF2-40B4-BE49-F238E27FC236}">
                <a16:creationId xmlns:a16="http://schemas.microsoft.com/office/drawing/2014/main" id="{14A7FD0B-0B68-CCC0-260C-097C399D56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4205" y="1470448"/>
            <a:ext cx="1594022" cy="1495169"/>
          </a:xfrm>
          <a:prstGeom prst="rect">
            <a:avLst/>
          </a:prstGeom>
        </p:spPr>
      </p:pic>
      <p:grpSp>
        <p:nvGrpSpPr>
          <p:cNvPr id="25" name="Group 24" descr="Bobby, a 40-year-old entrepreneur. He is married  with 2 children and aims to retire at 66. ">
            <a:extLst>
              <a:ext uri="{FF2B5EF4-FFF2-40B4-BE49-F238E27FC236}">
                <a16:creationId xmlns:a16="http://schemas.microsoft.com/office/drawing/2014/main" id="{40649D86-1E11-D159-CE75-05536A2FA41F}"/>
              </a:ext>
            </a:extLst>
          </p:cNvPr>
          <p:cNvGrpSpPr/>
          <p:nvPr/>
        </p:nvGrpSpPr>
        <p:grpSpPr>
          <a:xfrm>
            <a:off x="2023648" y="1406641"/>
            <a:ext cx="3221642" cy="2516800"/>
            <a:chOff x="2023648" y="1406641"/>
            <a:chExt cx="3221642" cy="2516800"/>
          </a:xfrm>
        </p:grpSpPr>
        <p:sp>
          <p:nvSpPr>
            <p:cNvPr id="11" name="Rectangle 10">
              <a:extLst>
                <a:ext uri="{FF2B5EF4-FFF2-40B4-BE49-F238E27FC236}">
                  <a16:creationId xmlns:a16="http://schemas.microsoft.com/office/drawing/2014/main" id="{CEBEBEAF-F9C1-6B3A-12A6-FD2AAD1783B2}"/>
                </a:ext>
              </a:extLst>
            </p:cNvPr>
            <p:cNvSpPr/>
            <p:nvPr/>
          </p:nvSpPr>
          <p:spPr>
            <a:xfrm>
              <a:off x="2023648" y="1406641"/>
              <a:ext cx="114165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769FF"/>
                  </a:solidFill>
                  <a:effectLst/>
                  <a:uLnTx/>
                  <a:uFillTx/>
                  <a:latin typeface="Arial"/>
                  <a:ea typeface="ＭＳ Ｐゴシック" charset="0"/>
                  <a:cs typeface="+mn-cs"/>
                </a:rPr>
                <a:t>Bobby</a:t>
              </a:r>
              <a:endParaRPr kumimoji="0" lang="en-US" sz="1600" b="1" i="0" u="none" strike="noStrike" kern="1200" cap="none" spc="0" normalizeH="0" baseline="0" noProof="0" dirty="0">
                <a:ln>
                  <a:noFill/>
                </a:ln>
                <a:solidFill>
                  <a:srgbClr val="3769FF"/>
                </a:solidFill>
                <a:effectLst/>
                <a:uLnTx/>
                <a:uFillTx/>
                <a:latin typeface="Arial"/>
                <a:ea typeface="ＭＳ Ｐゴシック" charset="0"/>
                <a:cs typeface="+mn-cs"/>
              </a:endParaRPr>
            </a:p>
          </p:txBody>
        </p:sp>
        <p:grpSp>
          <p:nvGrpSpPr>
            <p:cNvPr id="16" name="Group 15">
              <a:extLst>
                <a:ext uri="{FF2B5EF4-FFF2-40B4-BE49-F238E27FC236}">
                  <a16:creationId xmlns:a16="http://schemas.microsoft.com/office/drawing/2014/main" id="{60D75B02-EF68-1329-1CAC-EE2D428B39E1}"/>
                </a:ext>
                <a:ext uri="{C183D7F6-B498-43B3-948B-1728B52AA6E4}">
                  <adec:decorative xmlns:adec="http://schemas.microsoft.com/office/drawing/2017/decorative" val="0"/>
                </a:ext>
              </a:extLst>
            </p:cNvPr>
            <p:cNvGrpSpPr/>
            <p:nvPr/>
          </p:nvGrpSpPr>
          <p:grpSpPr>
            <a:xfrm>
              <a:off x="2119907" y="1954451"/>
              <a:ext cx="548640" cy="532736"/>
              <a:chOff x="2119907" y="2352206"/>
              <a:chExt cx="548640" cy="532736"/>
            </a:xfrm>
          </p:grpSpPr>
          <p:sp>
            <p:nvSpPr>
              <p:cNvPr id="17" name="TextBox 22">
                <a:extLst>
                  <a:ext uri="{FF2B5EF4-FFF2-40B4-BE49-F238E27FC236}">
                    <a16:creationId xmlns:a16="http://schemas.microsoft.com/office/drawing/2014/main" id="{37501000-C9C3-7E44-3160-F080EDEBE3A8}"/>
                  </a:ext>
                </a:extLst>
              </p:cNvPr>
              <p:cNvSpPr txBox="1"/>
              <p:nvPr/>
            </p:nvSpPr>
            <p:spPr>
              <a:xfrm>
                <a:off x="2119907" y="2546388"/>
                <a:ext cx="548640"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40</a:t>
                </a:r>
              </a:p>
            </p:txBody>
          </p:sp>
          <p:sp>
            <p:nvSpPr>
              <p:cNvPr id="18" name="Rectangle 17">
                <a:extLst>
                  <a:ext uri="{FF2B5EF4-FFF2-40B4-BE49-F238E27FC236}">
                    <a16:creationId xmlns:a16="http://schemas.microsoft.com/office/drawing/2014/main" id="{140F4BF0-927F-2657-C94D-2C12AB0DF600}"/>
                  </a:ext>
                </a:extLst>
              </p:cNvPr>
              <p:cNvSpPr/>
              <p:nvPr/>
            </p:nvSpPr>
            <p:spPr>
              <a:xfrm>
                <a:off x="2124140" y="2352206"/>
                <a:ext cx="417041"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Age</a:t>
                </a:r>
              </a:p>
            </p:txBody>
          </p:sp>
        </p:grpSp>
        <p:grpSp>
          <p:nvGrpSpPr>
            <p:cNvPr id="13" name="Group 12">
              <a:extLst>
                <a:ext uri="{FF2B5EF4-FFF2-40B4-BE49-F238E27FC236}">
                  <a16:creationId xmlns:a16="http://schemas.microsoft.com/office/drawing/2014/main" id="{AE51825C-D11C-DD8A-DD72-7CA1E6ADA428}"/>
                </a:ext>
                <a:ext uri="{C183D7F6-B498-43B3-948B-1728B52AA6E4}">
                  <adec:decorative xmlns:adec="http://schemas.microsoft.com/office/drawing/2017/decorative" val="0"/>
                </a:ext>
              </a:extLst>
            </p:cNvPr>
            <p:cNvGrpSpPr/>
            <p:nvPr/>
          </p:nvGrpSpPr>
          <p:grpSpPr>
            <a:xfrm>
              <a:off x="2802931" y="1973401"/>
              <a:ext cx="2442359" cy="501569"/>
              <a:chOff x="2654075" y="2387707"/>
              <a:chExt cx="2442359" cy="501569"/>
            </a:xfrm>
          </p:grpSpPr>
          <p:sp>
            <p:nvSpPr>
              <p:cNvPr id="14" name="TextBox 22">
                <a:extLst>
                  <a:ext uri="{FF2B5EF4-FFF2-40B4-BE49-F238E27FC236}">
                    <a16:creationId xmlns:a16="http://schemas.microsoft.com/office/drawing/2014/main" id="{0A1600B3-8D65-114C-5A0F-12C96C227E44}"/>
                  </a:ext>
                </a:extLst>
              </p:cNvPr>
              <p:cNvSpPr txBox="1"/>
              <p:nvPr/>
            </p:nvSpPr>
            <p:spPr>
              <a:xfrm>
                <a:off x="2654075" y="2671203"/>
                <a:ext cx="2442359" cy="218073"/>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ts val="1600"/>
                  </a:lnSpc>
                  <a:spcBef>
                    <a:spcPct val="0"/>
                  </a:spcBef>
                  <a:spcAft>
                    <a:spcPts val="80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Entrepreneur</a:t>
                </a:r>
              </a:p>
            </p:txBody>
          </p:sp>
          <p:sp>
            <p:nvSpPr>
              <p:cNvPr id="15" name="Rectangle 14">
                <a:extLst>
                  <a:ext uri="{FF2B5EF4-FFF2-40B4-BE49-F238E27FC236}">
                    <a16:creationId xmlns:a16="http://schemas.microsoft.com/office/drawing/2014/main" id="{C74259FD-D830-F3BF-47EF-0A83B8FFA78A}"/>
                  </a:ext>
                </a:extLst>
              </p:cNvPr>
              <p:cNvSpPr/>
              <p:nvPr/>
            </p:nvSpPr>
            <p:spPr>
              <a:xfrm>
                <a:off x="2654076" y="2387707"/>
                <a:ext cx="737710" cy="171714"/>
              </a:xfrm>
              <a:prstGeom prst="rect">
                <a:avLst/>
              </a:prstGeom>
              <a:noFill/>
            </p:spPr>
            <p:txBody>
              <a:bodyPr wrap="square" lIns="0" tIns="0" rIns="0" bIns="0"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Career</a:t>
                </a:r>
              </a:p>
            </p:txBody>
          </p:sp>
        </p:grpSp>
        <p:grpSp>
          <p:nvGrpSpPr>
            <p:cNvPr id="22" name="Group 21">
              <a:extLst>
                <a:ext uri="{FF2B5EF4-FFF2-40B4-BE49-F238E27FC236}">
                  <a16:creationId xmlns:a16="http://schemas.microsoft.com/office/drawing/2014/main" id="{C049B927-85AC-4966-A654-6BDEC2BD6532}"/>
                </a:ext>
                <a:ext uri="{C183D7F6-B498-43B3-948B-1728B52AA6E4}">
                  <adec:decorative xmlns:adec="http://schemas.microsoft.com/office/drawing/2017/decorative" val="0"/>
                </a:ext>
              </a:extLst>
            </p:cNvPr>
            <p:cNvGrpSpPr/>
            <p:nvPr/>
          </p:nvGrpSpPr>
          <p:grpSpPr>
            <a:xfrm>
              <a:off x="2116570" y="2681205"/>
              <a:ext cx="1556937" cy="512759"/>
              <a:chOff x="2137836" y="3055936"/>
              <a:chExt cx="1556937" cy="512759"/>
            </a:xfrm>
          </p:grpSpPr>
          <p:sp>
            <p:nvSpPr>
              <p:cNvPr id="23" name="TextBox 22">
                <a:extLst>
                  <a:ext uri="{FF2B5EF4-FFF2-40B4-BE49-F238E27FC236}">
                    <a16:creationId xmlns:a16="http://schemas.microsoft.com/office/drawing/2014/main" id="{E239428D-ABB1-A040-EA1A-0F1E417702D2}"/>
                  </a:ext>
                </a:extLst>
              </p:cNvPr>
              <p:cNvSpPr txBox="1"/>
              <p:nvPr/>
            </p:nvSpPr>
            <p:spPr>
              <a:xfrm>
                <a:off x="2137836" y="3230141"/>
                <a:ext cx="1237375"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Married</a:t>
                </a:r>
              </a:p>
            </p:txBody>
          </p:sp>
          <p:sp>
            <p:nvSpPr>
              <p:cNvPr id="24" name="Rectangle 23">
                <a:extLst>
                  <a:ext uri="{FF2B5EF4-FFF2-40B4-BE49-F238E27FC236}">
                    <a16:creationId xmlns:a16="http://schemas.microsoft.com/office/drawing/2014/main" id="{824FD968-57C2-2B09-5452-EB31CCEB5C91}"/>
                  </a:ext>
                </a:extLst>
              </p:cNvPr>
              <p:cNvSpPr/>
              <p:nvPr/>
            </p:nvSpPr>
            <p:spPr>
              <a:xfrm>
                <a:off x="2142070" y="3055936"/>
                <a:ext cx="1552703"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Marital status</a:t>
                </a:r>
              </a:p>
            </p:txBody>
          </p:sp>
        </p:grpSp>
        <p:grpSp>
          <p:nvGrpSpPr>
            <p:cNvPr id="19" name="Group 18">
              <a:extLst>
                <a:ext uri="{FF2B5EF4-FFF2-40B4-BE49-F238E27FC236}">
                  <a16:creationId xmlns:a16="http://schemas.microsoft.com/office/drawing/2014/main" id="{57FAD941-225C-3B54-21D3-1577DA3E53B4}"/>
                </a:ext>
                <a:ext uri="{C183D7F6-B498-43B3-948B-1728B52AA6E4}">
                  <adec:decorative xmlns:adec="http://schemas.microsoft.com/office/drawing/2017/decorative" val="0"/>
                </a:ext>
              </a:extLst>
            </p:cNvPr>
            <p:cNvGrpSpPr/>
            <p:nvPr/>
          </p:nvGrpSpPr>
          <p:grpSpPr>
            <a:xfrm>
              <a:off x="2105037" y="3408771"/>
              <a:ext cx="2236171" cy="514670"/>
              <a:chOff x="2147569" y="3889154"/>
              <a:chExt cx="2236171" cy="514670"/>
            </a:xfrm>
          </p:grpSpPr>
          <p:sp>
            <p:nvSpPr>
              <p:cNvPr id="20" name="TextBox 22">
                <a:extLst>
                  <a:ext uri="{FF2B5EF4-FFF2-40B4-BE49-F238E27FC236}">
                    <a16:creationId xmlns:a16="http://schemas.microsoft.com/office/drawing/2014/main" id="{B3E5FCD8-3E39-B4A6-A0A5-F4F7D32476EC}"/>
                  </a:ext>
                </a:extLst>
              </p:cNvPr>
              <p:cNvSpPr txBox="1"/>
              <p:nvPr/>
            </p:nvSpPr>
            <p:spPr>
              <a:xfrm>
                <a:off x="2147570" y="4179917"/>
                <a:ext cx="2173808" cy="223907"/>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ts val="1600"/>
                  </a:lnSpc>
                  <a:spcBef>
                    <a:spcPct val="0"/>
                  </a:spcBef>
                  <a:spcAft>
                    <a:spcPts val="80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66</a:t>
                </a:r>
              </a:p>
            </p:txBody>
          </p:sp>
          <p:sp>
            <p:nvSpPr>
              <p:cNvPr id="21" name="Rectangle 20">
                <a:extLst>
                  <a:ext uri="{FF2B5EF4-FFF2-40B4-BE49-F238E27FC236}">
                    <a16:creationId xmlns:a16="http://schemas.microsoft.com/office/drawing/2014/main" id="{0D0E09A6-4617-893A-7202-5F884EF328A5}"/>
                  </a:ext>
                </a:extLst>
              </p:cNvPr>
              <p:cNvSpPr/>
              <p:nvPr/>
            </p:nvSpPr>
            <p:spPr>
              <a:xfrm>
                <a:off x="2147569" y="3889154"/>
                <a:ext cx="2236171" cy="171714"/>
              </a:xfrm>
              <a:prstGeom prst="rect">
                <a:avLst/>
              </a:prstGeom>
              <a:noFill/>
            </p:spPr>
            <p:txBody>
              <a:bodyPr wrap="square" lIns="0" tIns="0" rIns="0" bIns="0"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Target Retirement Age</a:t>
                </a:r>
              </a:p>
            </p:txBody>
          </p:sp>
        </p:grpSp>
      </p:grpSp>
      <p:sp>
        <p:nvSpPr>
          <p:cNvPr id="7" name="Rectangle 7">
            <a:extLst>
              <a:ext uri="{FF2B5EF4-FFF2-40B4-BE49-F238E27FC236}">
                <a16:creationId xmlns:a16="http://schemas.microsoft.com/office/drawing/2014/main" id="{4BB63394-0BDF-04EE-6556-18365A3067AA}"/>
              </a:ext>
            </a:extLst>
          </p:cNvPr>
          <p:cNvSpPr>
            <a:spLocks noChangeArrowheads="1"/>
          </p:cNvSpPr>
          <p:nvPr/>
        </p:nvSpPr>
        <p:spPr bwMode="gray">
          <a:xfrm>
            <a:off x="5314506" y="1447186"/>
            <a:ext cx="3251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p>
            <a:pPr marL="0" marR="0" lvl="0" indent="0" algn="l" defTabSz="914400" rtl="0" eaLnBrk="1" fontAlgn="auto" latinLnBrk="0" hangingPunct="1">
              <a:lnSpc>
                <a:spcPct val="100000"/>
              </a:lnSpc>
              <a:spcBef>
                <a:spcPts val="0"/>
              </a:spcBef>
              <a:spcAft>
                <a:spcPct val="25000"/>
              </a:spcAft>
              <a:buClr>
                <a:srgbClr val="004FA6"/>
              </a:buClr>
              <a:buSzPct val="115000"/>
              <a:buFontTx/>
              <a:buNone/>
              <a:tabLst>
                <a:tab pos="1143000" algn="l"/>
              </a:tabLst>
              <a:defRPr/>
            </a:pPr>
            <a:r>
              <a:rPr kumimoji="0" lang="en-US" sz="1600" b="1" i="0" u="none" strike="noStrike" kern="0" cap="none" spc="50" normalizeH="0" baseline="0" noProof="0" dirty="0">
                <a:ln>
                  <a:noFill/>
                </a:ln>
                <a:solidFill>
                  <a:srgbClr val="3769FF"/>
                </a:solidFill>
                <a:effectLst/>
                <a:uLnTx/>
                <a:uFillTx/>
                <a:latin typeface="Arial"/>
                <a:ea typeface="ＭＳ Ｐゴシック" charset="0"/>
                <a:cs typeface="+mn-cs"/>
              </a:rPr>
              <a:t>ASSUMPTIONS</a:t>
            </a:r>
          </a:p>
        </p:txBody>
      </p:sp>
      <p:sp>
        <p:nvSpPr>
          <p:cNvPr id="6" name="Rectangle 4">
            <a:extLst>
              <a:ext uri="{FF2B5EF4-FFF2-40B4-BE49-F238E27FC236}">
                <a16:creationId xmlns:a16="http://schemas.microsoft.com/office/drawing/2014/main" id="{7993240A-697D-6A28-21D5-5FCF0BD0E6BD}"/>
              </a:ext>
            </a:extLst>
          </p:cNvPr>
          <p:cNvSpPr txBox="1">
            <a:spLocks noChangeArrowheads="1"/>
          </p:cNvSpPr>
          <p:nvPr/>
        </p:nvSpPr>
        <p:spPr bwMode="gray">
          <a:xfrm>
            <a:off x="5304844" y="1759258"/>
            <a:ext cx="3572456" cy="370866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45697" rIns="0" bIns="45697" numCol="1" anchor="t" anchorCtr="0" compatLnSpc="1">
            <a:prstTxWarp prst="textNoShape">
              <a:avLst/>
            </a:prstTxWarp>
            <a:spAutoFit/>
          </a:bodyPr>
          <a:lstStyle>
            <a:lvl1pPr marL="292100" indent="-292100" algn="l" rtl="0" eaLnBrk="0" fontAlgn="base" hangingPunct="0">
              <a:spcBef>
                <a:spcPct val="0"/>
              </a:spcBef>
              <a:spcAft>
                <a:spcPct val="25000"/>
              </a:spcAft>
              <a:buClr>
                <a:srgbClr val="004FA6"/>
              </a:buClr>
              <a:buSzPct val="115000"/>
              <a:buChar char="•"/>
              <a:defRPr sz="2400">
                <a:solidFill>
                  <a:srgbClr val="000000"/>
                </a:solidFill>
                <a:latin typeface="+mn-lt"/>
                <a:ea typeface="+mn-ea"/>
                <a:cs typeface="ヒラギノ角ゴ Pro W3" charset="-52"/>
              </a:defRPr>
            </a:lvl1pPr>
            <a:lvl2pPr marL="749300" indent="-292100" algn="l" rtl="0" eaLnBrk="0" fontAlgn="base" hangingPunct="0">
              <a:spcBef>
                <a:spcPct val="0"/>
              </a:spcBef>
              <a:spcAft>
                <a:spcPct val="25000"/>
              </a:spcAft>
              <a:buSzPct val="115000"/>
              <a:buChar char="–"/>
              <a:defRPr sz="2200">
                <a:solidFill>
                  <a:srgbClr val="000000"/>
                </a:solidFill>
                <a:latin typeface="+mn-lt"/>
                <a:ea typeface="+mn-ea"/>
                <a:cs typeface="ヒラギノ角ゴ Pro W3" charset="-52"/>
              </a:defRPr>
            </a:lvl2pPr>
            <a:lvl3pPr marL="1143000" indent="-228600" algn="l" rtl="0" eaLnBrk="0" fontAlgn="base" hangingPunct="0">
              <a:spcBef>
                <a:spcPct val="0"/>
              </a:spcBef>
              <a:spcAft>
                <a:spcPct val="25000"/>
              </a:spcAft>
              <a:buSzPct val="115000"/>
              <a:buChar char="•"/>
              <a:defRPr sz="2000">
                <a:solidFill>
                  <a:srgbClr val="000000"/>
                </a:solidFill>
                <a:latin typeface="+mn-lt"/>
                <a:ea typeface="+mn-ea"/>
                <a:cs typeface="ヒラギノ角ゴ Pro W3" charset="-52"/>
              </a:defRPr>
            </a:lvl3pPr>
            <a:lvl4pPr marL="16002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4pPr>
            <a:lvl5pPr marL="20574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marL="166688" marR="0" lvl="0" indent="-166688" algn="l" defTabSz="914400" rtl="0" eaLnBrk="1" fontAlgn="base" latinLnBrk="0" hangingPunct="1">
              <a:lnSpc>
                <a:spcPts val="1900"/>
              </a:lnSpc>
              <a:spcBef>
                <a:spcPct val="0"/>
              </a:spcBef>
              <a:spcAft>
                <a:spcPts val="400"/>
              </a:spcAft>
              <a:buClr>
                <a:srgbClr val="3769FF"/>
              </a:buClr>
              <a:buSzPct val="115000"/>
              <a:buFont typeface="Arial" panose="020B0604020202020204" pitchFamily="34" charset="0"/>
              <a:buChar char="•"/>
              <a:tabLst>
                <a:tab pos="1143000" algn="l"/>
              </a:tabLst>
              <a:defRPr/>
            </a:pP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From age 28–40, Bobby </a:t>
            </a:r>
            <a:b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contributed the max allowed to </a:t>
            </a:r>
            <a:b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his HSA each year </a:t>
            </a:r>
          </a:p>
          <a:p>
            <a:pPr marL="166688" marR="0" lvl="0" indent="-166688" algn="l" defTabSz="914400" rtl="0" eaLnBrk="1" fontAlgn="base" latinLnBrk="0" hangingPunct="1">
              <a:lnSpc>
                <a:spcPts val="1900"/>
              </a:lnSpc>
              <a:spcBef>
                <a:spcPct val="0"/>
              </a:spcBef>
              <a:spcAft>
                <a:spcPts val="400"/>
              </a:spcAft>
              <a:buClr>
                <a:srgbClr val="3769FF"/>
              </a:buClr>
              <a:buSzPct val="115000"/>
              <a:buFont typeface="Arial" panose="020B0604020202020204" pitchFamily="34" charset="0"/>
              <a:buChar char="•"/>
              <a:tabLst>
                <a:tab pos="1143000" algn="l"/>
              </a:tabLst>
              <a:defRPr/>
            </a:pP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He also </a:t>
            </a:r>
            <a:r>
              <a:rPr kumimoji="0" lang="en-US" sz="1800" b="0" i="0" u="none" strike="noStrike" kern="1200" cap="none" spc="0" normalizeH="0" baseline="0" noProof="0" dirty="0">
                <a:ln>
                  <a:noFill/>
                </a:ln>
                <a:solidFill>
                  <a:srgbClr val="000000"/>
                </a:solidFill>
                <a:effectLst/>
                <a:uLnTx/>
                <a:uFillTx/>
                <a:latin typeface="Arial"/>
                <a:ea typeface="+mn-ea"/>
              </a:rPr>
              <a:t>contributed 10% of his salary to his 401(k)</a:t>
            </a: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 each year</a:t>
            </a:r>
          </a:p>
          <a:p>
            <a:pPr marL="166688" marR="0" lvl="0" indent="-166688" algn="l" defTabSz="914400" rtl="0" eaLnBrk="1" fontAlgn="base" latinLnBrk="0" hangingPunct="1">
              <a:lnSpc>
                <a:spcPts val="1900"/>
              </a:lnSpc>
              <a:spcBef>
                <a:spcPct val="0"/>
              </a:spcBef>
              <a:spcAft>
                <a:spcPts val="400"/>
              </a:spcAft>
              <a:buClr>
                <a:srgbClr val="3769FF"/>
              </a:buClr>
              <a:buSzPct val="115000"/>
              <a:buFont typeface="Arial" panose="020B0604020202020204" pitchFamily="34" charset="0"/>
              <a:buChar char="•"/>
              <a:tabLst>
                <a:tab pos="1143000" algn="l"/>
              </a:tabLst>
              <a:defRPr/>
            </a:pP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His employer matched his 401(k) contributions </a:t>
            </a:r>
            <a:r>
              <a:rPr kumimoji="0" lang="en-US" sz="1800" b="0" i="0" u="none" strike="noStrike" kern="1200" cap="none" spc="0" normalizeH="0" baseline="0" noProof="0" dirty="0">
                <a:ln>
                  <a:noFill/>
                </a:ln>
                <a:solidFill>
                  <a:srgbClr val="000000"/>
                </a:solidFill>
                <a:effectLst/>
                <a:uLnTx/>
                <a:uFillTx/>
                <a:latin typeface="Arial"/>
                <a:ea typeface="+mn-ea"/>
              </a:rPr>
              <a:t>100% up to 6% of his salary</a:t>
            </a:r>
            <a:endPar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endParaRPr>
          </a:p>
          <a:p>
            <a:pPr marL="166688" marR="0" lvl="0" indent="-166688" algn="l" defTabSz="914400" rtl="0" eaLnBrk="1" fontAlgn="base" latinLnBrk="0" hangingPunct="1">
              <a:lnSpc>
                <a:spcPts val="1900"/>
              </a:lnSpc>
              <a:spcBef>
                <a:spcPct val="0"/>
              </a:spcBef>
              <a:spcAft>
                <a:spcPts val="400"/>
              </a:spcAft>
              <a:buClr>
                <a:srgbClr val="3769FF"/>
              </a:buClr>
              <a:buSzPct val="115000"/>
              <a:buFont typeface="Arial" panose="020B0604020202020204" pitchFamily="34" charset="0"/>
              <a:buChar char="•"/>
              <a:tabLst>
                <a:tab pos="1143000" algn="l"/>
              </a:tabLst>
              <a:defRPr/>
            </a:pP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He invested his HSA &amp; 401(k) in diversified portfolios that earned 6% per year</a:t>
            </a:r>
          </a:p>
          <a:p>
            <a:pPr marL="166688" marR="0" lvl="0" indent="-166688" algn="l" defTabSz="914400" rtl="0" eaLnBrk="1" fontAlgn="base" latinLnBrk="0" hangingPunct="1">
              <a:lnSpc>
                <a:spcPts val="1900"/>
              </a:lnSpc>
              <a:spcBef>
                <a:spcPct val="0"/>
              </a:spcBef>
              <a:spcAft>
                <a:spcPts val="400"/>
              </a:spcAft>
              <a:buClr>
                <a:srgbClr val="3769FF"/>
              </a:buClr>
              <a:buSzPct val="115000"/>
              <a:buFont typeface="Arial" panose="020B0604020202020204" pitchFamily="34" charset="0"/>
              <a:buChar char="•"/>
              <a:tabLst>
                <a:tab pos="1143000" algn="l"/>
              </a:tabLst>
              <a:defRPr/>
            </a:pP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He never had a major medical expense that causes him to take </a:t>
            </a:r>
            <a:b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br>
            <a:r>
              <a:rPr kumimoji="0" lang="en-US" sz="1700" b="0" i="0" u="none" strike="noStrike" kern="0" cap="none" spc="0" normalizeH="0" baseline="0" noProof="0" dirty="0">
                <a:ln>
                  <a:noFill/>
                </a:ln>
                <a:solidFill>
                  <a:srgbClr val="000000"/>
                </a:solidFill>
                <a:effectLst/>
                <a:uLnTx/>
                <a:uFillTx/>
                <a:latin typeface="Arial"/>
                <a:ea typeface="ヒラギノ角ゴ Pro W3"/>
                <a:cs typeface="Arial" pitchFamily="34" charset="0"/>
              </a:rPr>
              <a:t>a dime out of his HSA</a:t>
            </a:r>
          </a:p>
        </p:txBody>
      </p:sp>
      <p:sp>
        <p:nvSpPr>
          <p:cNvPr id="8" name="Rectangle 7">
            <a:extLst>
              <a:ext uri="{FF2B5EF4-FFF2-40B4-BE49-F238E27FC236}">
                <a16:creationId xmlns:a16="http://schemas.microsoft.com/office/drawing/2014/main" id="{69B8EF99-544C-6B45-7592-B9274976F197}"/>
              </a:ext>
              <a:ext uri="{C183D7F6-B498-43B3-948B-1728B52AA6E4}">
                <adec:decorative xmlns:adec="http://schemas.microsoft.com/office/drawing/2017/decorative" val="1"/>
              </a:ext>
            </a:extLst>
          </p:cNvPr>
          <p:cNvSpPr/>
          <p:nvPr/>
        </p:nvSpPr>
        <p:spPr bwMode="white">
          <a:xfrm>
            <a:off x="4681728" y="1346886"/>
            <a:ext cx="548640" cy="4126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40C09E55-BB6F-252F-AD87-4E69694BA228}"/>
              </a:ext>
              <a:ext uri="{C183D7F6-B498-43B3-948B-1728B52AA6E4}">
                <adec:decorative xmlns:adec="http://schemas.microsoft.com/office/drawing/2017/decorative" val="1"/>
              </a:ext>
            </a:extLst>
          </p:cNvPr>
          <p:cNvCxnSpPr/>
          <p:nvPr/>
        </p:nvCxnSpPr>
        <p:spPr>
          <a:xfrm>
            <a:off x="5125638" y="1432956"/>
            <a:ext cx="0" cy="3955908"/>
          </a:xfrm>
          <a:prstGeom prst="line">
            <a:avLst/>
          </a:prstGeom>
          <a:noFill/>
          <a:ln w="38100" cap="flat" cmpd="sng" algn="ctr">
            <a:solidFill>
              <a:srgbClr val="BBBBBB"/>
            </a:solidFill>
            <a:prstDash val="solid"/>
          </a:ln>
          <a:effectLst/>
        </p:spPr>
      </p:cxnSp>
      <p:sp>
        <p:nvSpPr>
          <p:cNvPr id="3" name="Text Placeholder 2">
            <a:extLst>
              <a:ext uri="{FF2B5EF4-FFF2-40B4-BE49-F238E27FC236}">
                <a16:creationId xmlns:a16="http://schemas.microsoft.com/office/drawing/2014/main" id="{8C05030E-6526-717B-2531-042E6699B7D2}"/>
              </a:ext>
            </a:extLst>
          </p:cNvPr>
          <p:cNvSpPr>
            <a:spLocks noGrp="1"/>
          </p:cNvSpPr>
          <p:nvPr>
            <p:ph type="body" sz="quarter" idx="26"/>
          </p:nvPr>
        </p:nvSpPr>
        <p:spPr>
          <a:xfrm>
            <a:off x="274320" y="5989376"/>
            <a:ext cx="8503920" cy="553998"/>
          </a:xfrm>
        </p:spPr>
        <p:txBody>
          <a:bodyPr/>
          <a:lstStyle/>
          <a:p>
            <a:r>
              <a:rPr lang="en-US" b="1" dirty="0"/>
              <a:t>Example is for illustrative purposes only and results are not representative of any specific investment program, strategy or vehicle.</a:t>
            </a:r>
            <a:r>
              <a:rPr lang="en-US" dirty="0"/>
              <a:t> For this example we assume the salary at age 28 is $80,000 and grows 3% each year, maximum contribution limits for the HSA account grows by 2% each year, maximum contributions are made to the HSA account, 55+ HSA catch-up contributions are made and remain static at $1,000, 10% of salary is contributed to 401(k) with a 100% employer match for the first 6% of salary, HSA and 401(k) accounts earn 6% per year, and contributions to the HSA and 401(k) accounts cease in the year of age 40.</a:t>
            </a:r>
          </a:p>
        </p:txBody>
      </p:sp>
      <p:sp>
        <p:nvSpPr>
          <p:cNvPr id="2" name="Slide Number Placeholder 1">
            <a:extLst>
              <a:ext uri="{FF2B5EF4-FFF2-40B4-BE49-F238E27FC236}">
                <a16:creationId xmlns:a16="http://schemas.microsoft.com/office/drawing/2014/main" id="{87CACFF0-5717-F31D-2D45-88352CA2A165}"/>
              </a:ext>
            </a:extLst>
          </p:cNvPr>
          <p:cNvSpPr>
            <a:spLocks noGrp="1"/>
          </p:cNvSpPr>
          <p:nvPr>
            <p:ph type="sldNum" sz="quarter" idx="4"/>
          </p:nvPr>
        </p:nvSpPr>
        <p:spPr/>
        <p:txBody>
          <a:bodyPr/>
          <a:lstStyle/>
          <a:p>
            <a:r>
              <a:rPr lang="en-US" dirty="0"/>
              <a:t>37</a:t>
            </a:r>
          </a:p>
        </p:txBody>
      </p:sp>
      <p:sp>
        <p:nvSpPr>
          <p:cNvPr id="26" name="Text Placeholder 3">
            <a:extLst>
              <a:ext uri="{FF2B5EF4-FFF2-40B4-BE49-F238E27FC236}">
                <a16:creationId xmlns:a16="http://schemas.microsoft.com/office/drawing/2014/main" id="{474858F3-D233-BB5D-44D2-F5F10144D9E2}"/>
              </a:ext>
              <a:ext uri="{C183D7F6-B498-43B3-948B-1728B52AA6E4}">
                <adec:decorative xmlns:adec="http://schemas.microsoft.com/office/drawing/2017/decorative" val="1"/>
              </a:ext>
            </a:extLst>
          </p:cNvPr>
          <p:cNvSpPr txBox="1">
            <a:spLocks/>
          </p:cNvSpPr>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Font typeface="Arial" panose="020B0604020202020204" pitchFamily="34" charset="0"/>
              <a:buNone/>
              <a:defRPr/>
            </a:pPr>
            <a:r>
              <a:rPr lang="en-US" sz="1800" b="1">
                <a:latin typeface="Arial" panose="020B0604020202020204" pitchFamily="34" charset="0"/>
                <a:cs typeface="Arial" panose="020B0604020202020204" pitchFamily="34" charset="0"/>
              </a:rPr>
              <a:t>Bobby gets the boot</a:t>
            </a:r>
          </a:p>
          <a:p>
            <a:pPr algn="l">
              <a:spcBef>
                <a:spcPts val="0"/>
              </a:spcBef>
              <a:buFont typeface="Arial" panose="020B0604020202020204" pitchFamily="34" charset="0"/>
              <a:buNone/>
              <a:defRP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4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088F5B-BB9A-74D2-BB0E-48BC2C829AF2}"/>
              </a:ext>
            </a:extLst>
          </p:cNvPr>
          <p:cNvSpPr>
            <a:spLocks noGrp="1"/>
          </p:cNvSpPr>
          <p:nvPr>
            <p:ph type="title" idx="4294967295"/>
          </p:nvPr>
        </p:nvSpPr>
        <p:spPr>
          <a:xfrm>
            <a:off x="274320" y="-487680"/>
            <a:ext cx="6400800" cy="378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Bobby gets the boot (third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3" name="Rectangle 42">
            <a:extLst>
              <a:ext uri="{FF2B5EF4-FFF2-40B4-BE49-F238E27FC236}">
                <a16:creationId xmlns:a16="http://schemas.microsoft.com/office/drawing/2014/main" id="{D8C7D06D-FC0F-9321-40F1-7329B99EB371}"/>
              </a:ext>
            </a:extLst>
          </p:cNvPr>
          <p:cNvSpPr/>
          <p:nvPr/>
        </p:nvSpPr>
        <p:spPr>
          <a:xfrm>
            <a:off x="287380" y="952665"/>
            <a:ext cx="2813591" cy="369332"/>
          </a:xfrm>
          <a:prstGeom prst="rect">
            <a:avLst/>
          </a:prstGeom>
          <a:noFill/>
        </p:spPr>
        <p:txBody>
          <a:bodyPr wrap="squar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730E3"/>
                </a:solidFill>
                <a:effectLst/>
                <a:uLnTx/>
                <a:uFillTx/>
                <a:latin typeface="Arial"/>
                <a:ea typeface="ＭＳ Ｐゴシック" charset="0"/>
                <a:cs typeface="+mn-cs"/>
              </a:rPr>
              <a:t>Hypothetical Illustration</a:t>
            </a:r>
          </a:p>
        </p:txBody>
      </p:sp>
      <p:pic>
        <p:nvPicPr>
          <p:cNvPr id="45" name="Picture 44" descr="A close-up of a person laughing.">
            <a:extLst>
              <a:ext uri="{FF2B5EF4-FFF2-40B4-BE49-F238E27FC236}">
                <a16:creationId xmlns:a16="http://schemas.microsoft.com/office/drawing/2014/main" id="{DCAD3480-C722-8A42-E514-A88357697B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4205" y="1470104"/>
            <a:ext cx="1594022" cy="1495168"/>
          </a:xfrm>
          <a:prstGeom prst="rect">
            <a:avLst/>
          </a:prstGeom>
        </p:spPr>
      </p:pic>
      <p:grpSp>
        <p:nvGrpSpPr>
          <p:cNvPr id="5" name="Group 4" descr="Bobby, a 66-year-old retired, smiling widely married man.">
            <a:extLst>
              <a:ext uri="{FF2B5EF4-FFF2-40B4-BE49-F238E27FC236}">
                <a16:creationId xmlns:a16="http://schemas.microsoft.com/office/drawing/2014/main" id="{512271FA-EF46-9B20-5D7E-F79F8F319A73}"/>
              </a:ext>
            </a:extLst>
          </p:cNvPr>
          <p:cNvGrpSpPr/>
          <p:nvPr/>
        </p:nvGrpSpPr>
        <p:grpSpPr>
          <a:xfrm>
            <a:off x="2023648" y="1406641"/>
            <a:ext cx="3211005" cy="1786978"/>
            <a:chOff x="2023648" y="1406641"/>
            <a:chExt cx="3211005" cy="1786978"/>
          </a:xfrm>
        </p:grpSpPr>
        <p:sp>
          <p:nvSpPr>
            <p:cNvPr id="46" name="Rectangle 45">
              <a:extLst>
                <a:ext uri="{FF2B5EF4-FFF2-40B4-BE49-F238E27FC236}">
                  <a16:creationId xmlns:a16="http://schemas.microsoft.com/office/drawing/2014/main" id="{73FC1014-6843-588A-3AF6-69FA8865F38E}"/>
                </a:ext>
              </a:extLst>
            </p:cNvPr>
            <p:cNvSpPr/>
            <p:nvPr/>
          </p:nvSpPr>
          <p:spPr>
            <a:xfrm>
              <a:off x="2023648" y="1406641"/>
              <a:ext cx="1141659"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769FF"/>
                  </a:solidFill>
                  <a:effectLst/>
                  <a:uLnTx/>
                  <a:uFillTx/>
                  <a:latin typeface="Arial"/>
                  <a:ea typeface="ＭＳ Ｐゴシック" charset="0"/>
                  <a:cs typeface="+mn-cs"/>
                </a:rPr>
                <a:t>Bobby</a:t>
              </a:r>
              <a:endParaRPr kumimoji="0" lang="en-US" sz="1600" b="1" i="0" u="none" strike="noStrike" kern="1200" cap="none" spc="0" normalizeH="0" baseline="0" noProof="0" dirty="0">
                <a:ln>
                  <a:noFill/>
                </a:ln>
                <a:solidFill>
                  <a:srgbClr val="3769FF"/>
                </a:solidFill>
                <a:effectLst/>
                <a:uLnTx/>
                <a:uFillTx/>
                <a:latin typeface="Arial"/>
                <a:ea typeface="ＭＳ Ｐゴシック" charset="0"/>
                <a:cs typeface="+mn-cs"/>
              </a:endParaRPr>
            </a:p>
          </p:txBody>
        </p:sp>
        <p:grpSp>
          <p:nvGrpSpPr>
            <p:cNvPr id="37" name="Group 36">
              <a:extLst>
                <a:ext uri="{FF2B5EF4-FFF2-40B4-BE49-F238E27FC236}">
                  <a16:creationId xmlns:a16="http://schemas.microsoft.com/office/drawing/2014/main" id="{BFEBE5BD-4612-93B6-9F4A-5D65276913D2}"/>
                </a:ext>
                <a:ext uri="{C183D7F6-B498-43B3-948B-1728B52AA6E4}">
                  <adec:decorative xmlns:adec="http://schemas.microsoft.com/office/drawing/2017/decorative" val="0"/>
                </a:ext>
              </a:extLst>
            </p:cNvPr>
            <p:cNvGrpSpPr/>
            <p:nvPr/>
          </p:nvGrpSpPr>
          <p:grpSpPr>
            <a:xfrm>
              <a:off x="2119907" y="1954108"/>
              <a:ext cx="548640" cy="538654"/>
              <a:chOff x="2119907" y="2352206"/>
              <a:chExt cx="548640" cy="538654"/>
            </a:xfrm>
          </p:grpSpPr>
          <p:sp>
            <p:nvSpPr>
              <p:cNvPr id="38" name="TextBox 22">
                <a:extLst>
                  <a:ext uri="{FF2B5EF4-FFF2-40B4-BE49-F238E27FC236}">
                    <a16:creationId xmlns:a16="http://schemas.microsoft.com/office/drawing/2014/main" id="{80450785-90DF-148B-EAA9-1CF29D0C94C7}"/>
                  </a:ext>
                </a:extLst>
              </p:cNvPr>
              <p:cNvSpPr txBox="1"/>
              <p:nvPr/>
            </p:nvSpPr>
            <p:spPr>
              <a:xfrm>
                <a:off x="2119907" y="2552306"/>
                <a:ext cx="548640"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66</a:t>
                </a:r>
              </a:p>
            </p:txBody>
          </p:sp>
          <p:sp>
            <p:nvSpPr>
              <p:cNvPr id="39" name="Rectangle 38">
                <a:extLst>
                  <a:ext uri="{FF2B5EF4-FFF2-40B4-BE49-F238E27FC236}">
                    <a16:creationId xmlns:a16="http://schemas.microsoft.com/office/drawing/2014/main" id="{8B27F0EC-AA66-3B43-0F79-6B41EAB6AB8F}"/>
                  </a:ext>
                </a:extLst>
              </p:cNvPr>
              <p:cNvSpPr/>
              <p:nvPr/>
            </p:nvSpPr>
            <p:spPr>
              <a:xfrm>
                <a:off x="2124140" y="2352206"/>
                <a:ext cx="417041"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Age</a:t>
                </a:r>
              </a:p>
            </p:txBody>
          </p:sp>
        </p:grpSp>
        <p:grpSp>
          <p:nvGrpSpPr>
            <p:cNvPr id="34" name="Group 33">
              <a:extLst>
                <a:ext uri="{FF2B5EF4-FFF2-40B4-BE49-F238E27FC236}">
                  <a16:creationId xmlns:a16="http://schemas.microsoft.com/office/drawing/2014/main" id="{6996C2FB-507A-18C3-5589-01C0A8AF31A3}"/>
                </a:ext>
                <a:ext uri="{C183D7F6-B498-43B3-948B-1728B52AA6E4}">
                  <adec:decorative xmlns:adec="http://schemas.microsoft.com/office/drawing/2017/decorative" val="0"/>
                </a:ext>
              </a:extLst>
            </p:cNvPr>
            <p:cNvGrpSpPr/>
            <p:nvPr/>
          </p:nvGrpSpPr>
          <p:grpSpPr>
            <a:xfrm>
              <a:off x="2792294" y="1973058"/>
              <a:ext cx="2442359" cy="498610"/>
              <a:chOff x="2654075" y="2380033"/>
              <a:chExt cx="2442359" cy="498610"/>
            </a:xfrm>
          </p:grpSpPr>
          <p:sp>
            <p:nvSpPr>
              <p:cNvPr id="35" name="TextBox 22">
                <a:extLst>
                  <a:ext uri="{FF2B5EF4-FFF2-40B4-BE49-F238E27FC236}">
                    <a16:creationId xmlns:a16="http://schemas.microsoft.com/office/drawing/2014/main" id="{79297FB6-1CDB-1F8A-BBB6-1E1DE9A3E64F}"/>
                  </a:ext>
                </a:extLst>
              </p:cNvPr>
              <p:cNvSpPr txBox="1"/>
              <p:nvPr/>
            </p:nvSpPr>
            <p:spPr>
              <a:xfrm>
                <a:off x="2654075" y="2660570"/>
                <a:ext cx="2442359" cy="218073"/>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ts val="1600"/>
                  </a:lnSpc>
                  <a:spcBef>
                    <a:spcPct val="0"/>
                  </a:spcBef>
                  <a:spcAft>
                    <a:spcPts val="80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Retired</a:t>
                </a:r>
              </a:p>
            </p:txBody>
          </p:sp>
          <p:sp>
            <p:nvSpPr>
              <p:cNvPr id="36" name="Rectangle 35">
                <a:extLst>
                  <a:ext uri="{FF2B5EF4-FFF2-40B4-BE49-F238E27FC236}">
                    <a16:creationId xmlns:a16="http://schemas.microsoft.com/office/drawing/2014/main" id="{638A4856-384C-3B72-6BBC-DBA11DE2AF79}"/>
                  </a:ext>
                </a:extLst>
              </p:cNvPr>
              <p:cNvSpPr/>
              <p:nvPr/>
            </p:nvSpPr>
            <p:spPr>
              <a:xfrm>
                <a:off x="2664709" y="2380033"/>
                <a:ext cx="737710" cy="171714"/>
              </a:xfrm>
              <a:prstGeom prst="rect">
                <a:avLst/>
              </a:prstGeom>
              <a:noFill/>
            </p:spPr>
            <p:txBody>
              <a:bodyPr wrap="square" lIns="0" tIns="0" rIns="0" bIns="0"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Career</a:t>
                </a:r>
              </a:p>
            </p:txBody>
          </p:sp>
        </p:grpSp>
        <p:grpSp>
          <p:nvGrpSpPr>
            <p:cNvPr id="40" name="Group 39">
              <a:extLst>
                <a:ext uri="{FF2B5EF4-FFF2-40B4-BE49-F238E27FC236}">
                  <a16:creationId xmlns:a16="http://schemas.microsoft.com/office/drawing/2014/main" id="{314E7941-1409-0461-9734-4B6FA7C57FD9}"/>
                </a:ext>
                <a:ext uri="{C183D7F6-B498-43B3-948B-1728B52AA6E4}">
                  <adec:decorative xmlns:adec="http://schemas.microsoft.com/office/drawing/2017/decorative" val="0"/>
                </a:ext>
              </a:extLst>
            </p:cNvPr>
            <p:cNvGrpSpPr/>
            <p:nvPr/>
          </p:nvGrpSpPr>
          <p:grpSpPr>
            <a:xfrm>
              <a:off x="2116570" y="2680860"/>
              <a:ext cx="1556937" cy="512759"/>
              <a:chOff x="2137836" y="3055936"/>
              <a:chExt cx="1556937" cy="512759"/>
            </a:xfrm>
          </p:grpSpPr>
          <p:sp>
            <p:nvSpPr>
              <p:cNvPr id="41" name="TextBox 22">
                <a:extLst>
                  <a:ext uri="{FF2B5EF4-FFF2-40B4-BE49-F238E27FC236}">
                    <a16:creationId xmlns:a16="http://schemas.microsoft.com/office/drawing/2014/main" id="{D3A2B04D-9CEF-76B4-CF9C-8918A8D7656A}"/>
                  </a:ext>
                </a:extLst>
              </p:cNvPr>
              <p:cNvSpPr txBox="1"/>
              <p:nvPr/>
            </p:nvSpPr>
            <p:spPr>
              <a:xfrm>
                <a:off x="2137836" y="3230141"/>
                <a:ext cx="1237375" cy="338554"/>
              </a:xfrm>
              <a:prstGeom prst="rect">
                <a:avLst/>
              </a:prstGeom>
              <a:noFill/>
            </p:spPr>
            <p:txBody>
              <a:bodyPr wrap="square" lIns="0" tIns="0" rIns="0" bIns="0" rtlCol="0">
                <a:spAutoFit/>
              </a:bodyPr>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rPr>
                  <a:t>Married</a:t>
                </a:r>
              </a:p>
            </p:txBody>
          </p:sp>
          <p:sp>
            <p:nvSpPr>
              <p:cNvPr id="42" name="Rectangle 41">
                <a:extLst>
                  <a:ext uri="{FF2B5EF4-FFF2-40B4-BE49-F238E27FC236}">
                    <a16:creationId xmlns:a16="http://schemas.microsoft.com/office/drawing/2014/main" id="{03B2A46F-424B-701E-F021-1BF41AA05C8B}"/>
                  </a:ext>
                </a:extLst>
              </p:cNvPr>
              <p:cNvSpPr/>
              <p:nvPr/>
            </p:nvSpPr>
            <p:spPr>
              <a:xfrm>
                <a:off x="2142070" y="3055936"/>
                <a:ext cx="1552703" cy="192360"/>
              </a:xfrm>
              <a:prstGeom prst="rect">
                <a:avLst/>
              </a:prstGeom>
              <a:noFill/>
            </p:spPr>
            <p:txBody>
              <a:bodyPr wrap="square" lIns="0" tIns="0" rIns="0" bIns="0"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ＭＳ Ｐゴシック" charset="0"/>
                    <a:cs typeface="+mn-cs"/>
                  </a:rPr>
                  <a:t>Marital status</a:t>
                </a:r>
              </a:p>
            </p:txBody>
          </p:sp>
        </p:grpSp>
      </p:grpSp>
      <p:grpSp>
        <p:nvGrpSpPr>
          <p:cNvPr id="29" name="Group 28" descr="HSA balance&#10;$323,243&#10;">
            <a:extLst>
              <a:ext uri="{FF2B5EF4-FFF2-40B4-BE49-F238E27FC236}">
                <a16:creationId xmlns:a16="http://schemas.microsoft.com/office/drawing/2014/main" id="{F1C52D96-CAA8-AFC2-A766-A8A27AA60A45}"/>
              </a:ext>
              <a:ext uri="{C183D7F6-B498-43B3-948B-1728B52AA6E4}">
                <adec:decorative xmlns:adec="http://schemas.microsoft.com/office/drawing/2017/decorative" val="0"/>
              </a:ext>
            </a:extLst>
          </p:cNvPr>
          <p:cNvGrpSpPr/>
          <p:nvPr/>
        </p:nvGrpSpPr>
        <p:grpSpPr>
          <a:xfrm>
            <a:off x="266700" y="3450188"/>
            <a:ext cx="3489754" cy="985538"/>
            <a:chOff x="266700" y="3994236"/>
            <a:chExt cx="3489754" cy="985538"/>
          </a:xfrm>
        </p:grpSpPr>
        <p:sp>
          <p:nvSpPr>
            <p:cNvPr id="30" name="Rectangle 29">
              <a:extLst>
                <a:ext uri="{FF2B5EF4-FFF2-40B4-BE49-F238E27FC236}">
                  <a16:creationId xmlns:a16="http://schemas.microsoft.com/office/drawing/2014/main" id="{8837BD90-E379-9EFC-7578-936A101EC041}"/>
                </a:ext>
              </a:extLst>
            </p:cNvPr>
            <p:cNvSpPr/>
            <p:nvPr/>
          </p:nvSpPr>
          <p:spPr>
            <a:xfrm>
              <a:off x="266700" y="3994236"/>
              <a:ext cx="3489754" cy="985538"/>
            </a:xfrm>
            <a:prstGeom prst="rect">
              <a:avLst/>
            </a:prstGeom>
            <a:solidFill>
              <a:srgbClr val="E1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FB3"/>
                </a:solidFill>
                <a:effectLst/>
                <a:uLnTx/>
                <a:uFillTx/>
                <a:latin typeface="Arial"/>
                <a:ea typeface="+mn-ea"/>
                <a:cs typeface="+mn-cs"/>
              </a:endParaRPr>
            </a:p>
          </p:txBody>
        </p:sp>
        <p:sp>
          <p:nvSpPr>
            <p:cNvPr id="31" name="Rectangle 7">
              <a:extLst>
                <a:ext uri="{FF2B5EF4-FFF2-40B4-BE49-F238E27FC236}">
                  <a16:creationId xmlns:a16="http://schemas.microsoft.com/office/drawing/2014/main" id="{6ADEC17F-2C2A-9412-0B8F-2342AE1FF9C5}"/>
                </a:ext>
              </a:extLst>
            </p:cNvPr>
            <p:cNvSpPr>
              <a:spLocks noChangeArrowheads="1"/>
            </p:cNvSpPr>
            <p:nvPr/>
          </p:nvSpPr>
          <p:spPr bwMode="gray">
            <a:xfrm>
              <a:off x="466341" y="4208940"/>
              <a:ext cx="15251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ct val="25000"/>
                </a:spcAft>
                <a:buClr>
                  <a:srgbClr val="004FA6"/>
                </a:buClr>
                <a:buSzPct val="115000"/>
                <a:buFontTx/>
                <a:buNone/>
                <a:tabLst>
                  <a:tab pos="1143000" algn="l"/>
                </a:tabLst>
                <a:defRPr/>
              </a:pPr>
              <a:r>
                <a:rPr kumimoji="0" lang="en-US" sz="1600" b="0" i="0" u="none" strike="noStrike" kern="0" cap="none" spc="0" normalizeH="0" baseline="0" noProof="0" dirty="0">
                  <a:ln>
                    <a:noFill/>
                  </a:ln>
                  <a:effectLst/>
                  <a:uLnTx/>
                  <a:uFillTx/>
                  <a:latin typeface="Arial"/>
                  <a:ea typeface="ＭＳ Ｐゴシック" charset="0"/>
                  <a:cs typeface="+mn-cs"/>
                </a:rPr>
                <a:t>HSA balance</a:t>
              </a:r>
              <a:br>
                <a:rPr kumimoji="0" lang="en-US" sz="1600" b="0" i="0" u="none" strike="noStrike" kern="0" cap="none" spc="0" normalizeH="0" baseline="0" noProof="0" dirty="0">
                  <a:ln>
                    <a:noFill/>
                  </a:ln>
                  <a:solidFill>
                    <a:srgbClr val="005598"/>
                  </a:solidFill>
                  <a:effectLst/>
                  <a:uLnTx/>
                  <a:uFillTx/>
                  <a:latin typeface="Arial"/>
                  <a:ea typeface="ＭＳ Ｐゴシック" charset="0"/>
                  <a:cs typeface="+mn-cs"/>
                </a:rPr>
              </a:b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cs typeface="ＭＳ Ｐゴシック" charset="0"/>
                </a:rPr>
                <a:t>$323,243</a:t>
              </a:r>
            </a:p>
          </p:txBody>
        </p:sp>
        <p:sp>
          <p:nvSpPr>
            <p:cNvPr id="32" name="Rectangle 31" descr="401(k) balance &#10;$1,279,008&#10;">
              <a:extLst>
                <a:ext uri="{FF2B5EF4-FFF2-40B4-BE49-F238E27FC236}">
                  <a16:creationId xmlns:a16="http://schemas.microsoft.com/office/drawing/2014/main" id="{7B184377-CCFF-6736-0CD9-DDFDFCD2C0A1}"/>
                </a:ext>
              </a:extLst>
            </p:cNvPr>
            <p:cNvSpPr/>
            <p:nvPr/>
          </p:nvSpPr>
          <p:spPr>
            <a:xfrm>
              <a:off x="2013939" y="4169262"/>
              <a:ext cx="1598515"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ct val="25000"/>
                </a:spcAft>
                <a:buClr>
                  <a:srgbClr val="004FA6"/>
                </a:buClr>
                <a:buSzPct val="115000"/>
                <a:buFontTx/>
                <a:buNone/>
                <a:tabLst>
                  <a:tab pos="1143000" algn="l"/>
                </a:tabLst>
                <a:defRPr/>
              </a:pPr>
              <a:r>
                <a:rPr kumimoji="0" lang="en-US" sz="1600" b="0" i="0" u="none" strike="noStrike" kern="0" cap="none" spc="0" normalizeH="0" baseline="0" noProof="0" dirty="0">
                  <a:ln>
                    <a:noFill/>
                  </a:ln>
                  <a:effectLst/>
                  <a:uLnTx/>
                  <a:uFillTx/>
                  <a:latin typeface="Arial"/>
                  <a:ea typeface="ＭＳ Ｐゴシック" charset="0"/>
                  <a:cs typeface="+mn-cs"/>
                </a:rPr>
                <a:t>401(k) balance </a:t>
              </a:r>
              <a:br>
                <a:rPr kumimoji="0" lang="en-US" sz="1600" b="0" i="0" u="none" strike="noStrike" kern="0" cap="none" spc="0" normalizeH="0" baseline="0" noProof="0" dirty="0">
                  <a:ln>
                    <a:noFill/>
                  </a:ln>
                  <a:solidFill>
                    <a:srgbClr val="005598"/>
                  </a:solidFill>
                  <a:effectLst/>
                  <a:uLnTx/>
                  <a:uFillTx/>
                  <a:latin typeface="Arial"/>
                  <a:ea typeface="ＭＳ Ｐゴシック" charset="0"/>
                  <a:cs typeface="+mn-cs"/>
                </a:rPr>
              </a:br>
              <a:r>
                <a:rPr kumimoji="0" lang="en-US" sz="2200" b="1" i="0" u="none" strike="noStrike" kern="1200" cap="none" spc="0" normalizeH="0" baseline="0" noProof="0" dirty="0">
                  <a:ln>
                    <a:noFill/>
                  </a:ln>
                  <a:solidFill>
                    <a:srgbClr val="00BFB3"/>
                  </a:solidFill>
                  <a:effectLst/>
                  <a:uLnTx/>
                  <a:uFillTx/>
                  <a:latin typeface="Arial" charset="0"/>
                  <a:ea typeface="ＭＳ Ｐゴシック" charset="0"/>
                  <a:cs typeface="ＭＳ Ｐゴシック" charset="0"/>
                </a:rPr>
                <a:t>$1,279,008</a:t>
              </a:r>
            </a:p>
          </p:txBody>
        </p:sp>
        <p:cxnSp>
          <p:nvCxnSpPr>
            <p:cNvPr id="33" name="Straight Connector 32">
              <a:extLst>
                <a:ext uri="{FF2B5EF4-FFF2-40B4-BE49-F238E27FC236}">
                  <a16:creationId xmlns:a16="http://schemas.microsoft.com/office/drawing/2014/main" id="{4065E067-20D5-EDB7-8F42-4BF1EDA82F3E}"/>
                </a:ext>
              </a:extLst>
            </p:cNvPr>
            <p:cNvCxnSpPr/>
            <p:nvPr/>
          </p:nvCxnSpPr>
          <p:spPr>
            <a:xfrm>
              <a:off x="1878224" y="4176584"/>
              <a:ext cx="0" cy="617838"/>
            </a:xfrm>
            <a:prstGeom prst="line">
              <a:avLst/>
            </a:prstGeom>
            <a:ln>
              <a:solidFill>
                <a:srgbClr val="3769FF"/>
              </a:solidFill>
            </a:ln>
          </p:spPr>
          <p:style>
            <a:lnRef idx="1">
              <a:schemeClr val="accent1"/>
            </a:lnRef>
            <a:fillRef idx="0">
              <a:schemeClr val="accent1"/>
            </a:fillRef>
            <a:effectRef idx="0">
              <a:schemeClr val="accent1"/>
            </a:effectRef>
            <a:fontRef idx="minor">
              <a:schemeClr val="tx1"/>
            </a:fontRef>
          </p:style>
        </p:cxnSp>
      </p:grpSp>
      <p:sp>
        <p:nvSpPr>
          <p:cNvPr id="27" name="Rectangle 7">
            <a:extLst>
              <a:ext uri="{FF2B5EF4-FFF2-40B4-BE49-F238E27FC236}">
                <a16:creationId xmlns:a16="http://schemas.microsoft.com/office/drawing/2014/main" id="{D78625E5-451E-9057-6F7B-4DB2CBFEE2D9}"/>
              </a:ext>
            </a:extLst>
          </p:cNvPr>
          <p:cNvSpPr>
            <a:spLocks noChangeArrowheads="1"/>
          </p:cNvSpPr>
          <p:nvPr/>
        </p:nvSpPr>
        <p:spPr bwMode="gray">
          <a:xfrm>
            <a:off x="5314506" y="1459197"/>
            <a:ext cx="3251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p>
            <a:pPr marL="0" marR="0" lvl="0" indent="0" algn="l" defTabSz="914400" rtl="0" eaLnBrk="1" fontAlgn="auto" latinLnBrk="0" hangingPunct="1">
              <a:lnSpc>
                <a:spcPct val="100000"/>
              </a:lnSpc>
              <a:spcBef>
                <a:spcPts val="0"/>
              </a:spcBef>
              <a:spcAft>
                <a:spcPct val="25000"/>
              </a:spcAft>
              <a:buClr>
                <a:srgbClr val="004FA6"/>
              </a:buClr>
              <a:buSzPct val="115000"/>
              <a:buFontTx/>
              <a:buNone/>
              <a:tabLst>
                <a:tab pos="1143000" algn="l"/>
              </a:tabLst>
              <a:defRPr/>
            </a:pPr>
            <a:r>
              <a:rPr kumimoji="0" lang="en-US" sz="1600" b="1" i="0" u="none" strike="noStrike" kern="0" cap="none" spc="50" normalizeH="0" baseline="0" noProof="0" dirty="0">
                <a:ln>
                  <a:noFill/>
                </a:ln>
                <a:solidFill>
                  <a:srgbClr val="3769FF"/>
                </a:solidFill>
                <a:effectLst/>
                <a:uLnTx/>
                <a:uFillTx/>
                <a:latin typeface="Arial"/>
                <a:ea typeface="ＭＳ Ｐゴシック" charset="0"/>
                <a:cs typeface="+mn-cs"/>
              </a:rPr>
              <a:t>RESULTS</a:t>
            </a:r>
          </a:p>
        </p:txBody>
      </p:sp>
      <p:sp>
        <p:nvSpPr>
          <p:cNvPr id="26" name="Rectangle 4">
            <a:extLst>
              <a:ext uri="{FF2B5EF4-FFF2-40B4-BE49-F238E27FC236}">
                <a16:creationId xmlns:a16="http://schemas.microsoft.com/office/drawing/2014/main" id="{525B1280-8987-0BB4-3C9C-C3BFFB7BAE79}"/>
              </a:ext>
            </a:extLst>
          </p:cNvPr>
          <p:cNvSpPr txBox="1">
            <a:spLocks noChangeArrowheads="1"/>
          </p:cNvSpPr>
          <p:nvPr/>
        </p:nvSpPr>
        <p:spPr bwMode="gray">
          <a:xfrm>
            <a:off x="5316837" y="1765548"/>
            <a:ext cx="2628558" cy="16311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45697" rIns="0" bIns="45697" numCol="1" anchor="t" anchorCtr="0" compatLnSpc="1">
            <a:prstTxWarp prst="textNoShape">
              <a:avLst/>
            </a:prstTxWarp>
            <a:spAutoFit/>
          </a:bodyPr>
          <a:lstStyle>
            <a:lvl1pPr marL="292100" indent="-292100" algn="l" rtl="0" eaLnBrk="0" fontAlgn="base" hangingPunct="0">
              <a:spcBef>
                <a:spcPct val="0"/>
              </a:spcBef>
              <a:spcAft>
                <a:spcPct val="25000"/>
              </a:spcAft>
              <a:buClr>
                <a:srgbClr val="004FA6"/>
              </a:buClr>
              <a:buSzPct val="115000"/>
              <a:buChar char="•"/>
              <a:defRPr sz="2400">
                <a:solidFill>
                  <a:srgbClr val="000000"/>
                </a:solidFill>
                <a:latin typeface="+mn-lt"/>
                <a:ea typeface="+mn-ea"/>
                <a:cs typeface="ヒラギノ角ゴ Pro W3" charset="-52"/>
              </a:defRPr>
            </a:lvl1pPr>
            <a:lvl2pPr marL="749300" indent="-292100" algn="l" rtl="0" eaLnBrk="0" fontAlgn="base" hangingPunct="0">
              <a:spcBef>
                <a:spcPct val="0"/>
              </a:spcBef>
              <a:spcAft>
                <a:spcPct val="25000"/>
              </a:spcAft>
              <a:buSzPct val="115000"/>
              <a:buChar char="–"/>
              <a:defRPr sz="2200">
                <a:solidFill>
                  <a:srgbClr val="000000"/>
                </a:solidFill>
                <a:latin typeface="+mn-lt"/>
                <a:ea typeface="+mn-ea"/>
                <a:cs typeface="ヒラギノ角ゴ Pro W3" charset="-52"/>
              </a:defRPr>
            </a:lvl2pPr>
            <a:lvl3pPr marL="1143000" indent="-228600" algn="l" rtl="0" eaLnBrk="0" fontAlgn="base" hangingPunct="0">
              <a:spcBef>
                <a:spcPct val="0"/>
              </a:spcBef>
              <a:spcAft>
                <a:spcPct val="25000"/>
              </a:spcAft>
              <a:buSzPct val="115000"/>
              <a:buChar char="•"/>
              <a:defRPr sz="2000">
                <a:solidFill>
                  <a:srgbClr val="000000"/>
                </a:solidFill>
                <a:latin typeface="+mn-lt"/>
                <a:ea typeface="+mn-ea"/>
                <a:cs typeface="ヒラギノ角ゴ Pro W3" charset="-52"/>
              </a:defRPr>
            </a:lvl3pPr>
            <a:lvl4pPr marL="16002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4pPr>
            <a:lvl5pPr marL="2057400" indent="-228600" algn="l" rtl="0" eaLnBrk="0" fontAlgn="base" hangingPunct="0">
              <a:spcBef>
                <a:spcPct val="20000"/>
              </a:spcBef>
              <a:spcAft>
                <a:spcPct val="0"/>
              </a:spcAft>
              <a:buChar char="»"/>
              <a:defRPr>
                <a:solidFill>
                  <a:schemeClr val="tx1"/>
                </a:solidFill>
                <a:latin typeface="+mn-lt"/>
                <a:ea typeface="+mn-ea"/>
                <a:cs typeface="ヒラギノ角ゴ Pro W3" charset="-52"/>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marL="166688" marR="0" lvl="0" indent="-166688" algn="l" defTabSz="914400" rtl="0" eaLnBrk="1" fontAlgn="base" latinLnBrk="0" hangingPunct="1">
              <a:lnSpc>
                <a:spcPts val="2000"/>
              </a:lnSpc>
              <a:spcBef>
                <a:spcPct val="0"/>
              </a:spcBef>
              <a:spcAft>
                <a:spcPts val="600"/>
              </a:spcAft>
              <a:buClr>
                <a:srgbClr val="3769FF"/>
              </a:buClr>
              <a:buSzPct val="115000"/>
              <a:buFont typeface="Arial" panose="020B0604020202020204" pitchFamily="34" charset="0"/>
              <a:buChar char="•"/>
              <a:tabLst>
                <a:tab pos="1143000" algn="l"/>
              </a:tabLst>
              <a:defRPr/>
            </a:pPr>
            <a:r>
              <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rPr>
              <a:t>By the time he retires, Bobby has significant balances in both plans even though he didn’t </a:t>
            </a:r>
            <a:r>
              <a:rPr kumimoji="0" lang="en-US" sz="1800" b="0" i="0" u="none" strike="noStrike" kern="1200" cap="none" spc="0" normalizeH="0" baseline="0" noProof="0" dirty="0">
                <a:ln>
                  <a:noFill/>
                </a:ln>
                <a:solidFill>
                  <a:srgbClr val="000000"/>
                </a:solidFill>
                <a:effectLst/>
                <a:uLnTx/>
                <a:uFillTx/>
                <a:latin typeface="Arial"/>
                <a:ea typeface="+mn-ea"/>
              </a:rPr>
              <a:t>make any contributions from age 40 and on </a:t>
            </a:r>
            <a:endParaRPr kumimoji="0" lang="en-US" sz="1800" b="0" i="0" u="none" strike="noStrike" kern="0" cap="none" spc="0" normalizeH="0" baseline="0" noProof="0" dirty="0">
              <a:ln>
                <a:noFill/>
              </a:ln>
              <a:solidFill>
                <a:srgbClr val="000000"/>
              </a:solidFill>
              <a:effectLst/>
              <a:uLnTx/>
              <a:uFillTx/>
              <a:latin typeface="Arial"/>
              <a:ea typeface="ヒラギノ角ゴ Pro W3"/>
              <a:cs typeface="Arial" pitchFamily="34" charset="0"/>
            </a:endParaRPr>
          </a:p>
        </p:txBody>
      </p:sp>
      <p:sp>
        <p:nvSpPr>
          <p:cNvPr id="3" name="Text Placeholder 2">
            <a:extLst>
              <a:ext uri="{FF2B5EF4-FFF2-40B4-BE49-F238E27FC236}">
                <a16:creationId xmlns:a16="http://schemas.microsoft.com/office/drawing/2014/main" id="{74D8FB1E-07C5-8269-A6D3-8A00475485F0}"/>
              </a:ext>
            </a:extLst>
          </p:cNvPr>
          <p:cNvSpPr>
            <a:spLocks noGrp="1"/>
          </p:cNvSpPr>
          <p:nvPr>
            <p:ph type="body" sz="quarter" idx="26"/>
          </p:nvPr>
        </p:nvSpPr>
        <p:spPr>
          <a:xfrm>
            <a:off x="274320" y="5989376"/>
            <a:ext cx="8503920" cy="553998"/>
          </a:xfrm>
        </p:spPr>
        <p:txBody>
          <a:bodyPr/>
          <a:lstStyle/>
          <a:p>
            <a:r>
              <a:rPr lang="en-US" b="1" dirty="0"/>
              <a:t>Example is for illustrative purposes only and results are not representative of any specific investment program, strategy or vehicle.</a:t>
            </a:r>
            <a:r>
              <a:rPr lang="en-US" dirty="0"/>
              <a:t> For this example we assume the salary at age 28 is $80,000 and grows 3% each year, maximum contribution limits for the HSA account grows by 2% each year, maximum contributions are made to the HSA account, 55+ HSA catch-up contributions are made and remain static at $1,000, 10% of salary is contributed to 401(k) with a 100% employer match for the first 6% of salary, HSA and 401(k) accounts earn 6% per year, and contributions to the HSA and 401(k) accounts cease in the year of age 40.</a:t>
            </a:r>
          </a:p>
        </p:txBody>
      </p:sp>
      <p:sp>
        <p:nvSpPr>
          <p:cNvPr id="2" name="Slide Number Placeholder 1">
            <a:extLst>
              <a:ext uri="{FF2B5EF4-FFF2-40B4-BE49-F238E27FC236}">
                <a16:creationId xmlns:a16="http://schemas.microsoft.com/office/drawing/2014/main" id="{7B3BD5A8-EB1A-E38E-37FD-F76B1DD0F8E6}"/>
              </a:ext>
            </a:extLst>
          </p:cNvPr>
          <p:cNvSpPr>
            <a:spLocks noGrp="1"/>
          </p:cNvSpPr>
          <p:nvPr>
            <p:ph type="sldNum" sz="quarter" idx="4"/>
          </p:nvPr>
        </p:nvSpPr>
        <p:spPr/>
        <p:txBody>
          <a:bodyPr/>
          <a:lstStyle/>
          <a:p>
            <a:r>
              <a:rPr lang="en-US" dirty="0"/>
              <a:t>38</a:t>
            </a:r>
          </a:p>
        </p:txBody>
      </p:sp>
      <p:sp>
        <p:nvSpPr>
          <p:cNvPr id="28" name="Rectangle 27">
            <a:extLst>
              <a:ext uri="{FF2B5EF4-FFF2-40B4-BE49-F238E27FC236}">
                <a16:creationId xmlns:a16="http://schemas.microsoft.com/office/drawing/2014/main" id="{A03F2CFE-501F-42F4-349E-893457B44380}"/>
              </a:ext>
              <a:ext uri="{C183D7F6-B498-43B3-948B-1728B52AA6E4}">
                <adec:decorative xmlns:adec="http://schemas.microsoft.com/office/drawing/2017/decorative" val="1"/>
              </a:ext>
            </a:extLst>
          </p:cNvPr>
          <p:cNvSpPr/>
          <p:nvPr/>
        </p:nvSpPr>
        <p:spPr bwMode="white">
          <a:xfrm>
            <a:off x="4398181" y="1346886"/>
            <a:ext cx="840259" cy="215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44" name="Straight Connector 43">
            <a:extLst>
              <a:ext uri="{FF2B5EF4-FFF2-40B4-BE49-F238E27FC236}">
                <a16:creationId xmlns:a16="http://schemas.microsoft.com/office/drawing/2014/main" id="{4A68EDEA-5514-F6B1-10FC-1F4206CEDA21}"/>
              </a:ext>
              <a:ext uri="{C183D7F6-B498-43B3-948B-1728B52AA6E4}">
                <adec:decorative xmlns:adec="http://schemas.microsoft.com/office/drawing/2017/decorative" val="1"/>
              </a:ext>
            </a:extLst>
          </p:cNvPr>
          <p:cNvCxnSpPr/>
          <p:nvPr/>
        </p:nvCxnSpPr>
        <p:spPr>
          <a:xfrm>
            <a:off x="5127452" y="1444968"/>
            <a:ext cx="0" cy="1891356"/>
          </a:xfrm>
          <a:prstGeom prst="line">
            <a:avLst/>
          </a:prstGeom>
          <a:noFill/>
          <a:ln w="38100" cap="flat" cmpd="sng" algn="ctr">
            <a:solidFill>
              <a:srgbClr val="BBBBBB"/>
            </a:solidFill>
            <a:prstDash val="solid"/>
          </a:ln>
          <a:effectLst/>
        </p:spPr>
      </p:cxnSp>
      <p:sp>
        <p:nvSpPr>
          <p:cNvPr id="6" name="Text Placeholder 3">
            <a:extLst>
              <a:ext uri="{FF2B5EF4-FFF2-40B4-BE49-F238E27FC236}">
                <a16:creationId xmlns:a16="http://schemas.microsoft.com/office/drawing/2014/main" id="{1B02AC54-0B5D-7DBD-71DC-3A8302379C9A}"/>
              </a:ext>
              <a:ext uri="{C183D7F6-B498-43B3-948B-1728B52AA6E4}">
                <adec:decorative xmlns:adec="http://schemas.microsoft.com/office/drawing/2017/decorative" val="1"/>
              </a:ext>
            </a:extLst>
          </p:cNvPr>
          <p:cNvSpPr txBox="1">
            <a:spLocks/>
          </p:cNvSpPr>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Font typeface="Arial" panose="020B0604020202020204" pitchFamily="34" charset="0"/>
              <a:buNone/>
              <a:defRPr/>
            </a:pPr>
            <a:r>
              <a:rPr lang="en-US" sz="1800" b="1">
                <a:latin typeface="Arial" panose="020B0604020202020204" pitchFamily="34" charset="0"/>
                <a:cs typeface="Arial" panose="020B0604020202020204" pitchFamily="34" charset="0"/>
              </a:rPr>
              <a:t>Bobby gets the boot</a:t>
            </a:r>
          </a:p>
          <a:p>
            <a:pPr algn="l">
              <a:spcBef>
                <a:spcPts val="0"/>
              </a:spcBef>
              <a:buFont typeface="Arial" panose="020B0604020202020204" pitchFamily="34" charset="0"/>
              <a:buNone/>
              <a:defRP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72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FCA6AE-BC91-E7AE-B3CF-AAFAA3DEB410}"/>
              </a:ext>
            </a:extLst>
          </p:cNvPr>
          <p:cNvSpPr>
            <a:spLocks noGrp="1"/>
          </p:cNvSpPr>
          <p:nvPr>
            <p:ph type="title" idx="4294967295"/>
          </p:nvPr>
        </p:nvSpPr>
        <p:spPr>
          <a:xfrm>
            <a:off x="723450" y="860612"/>
            <a:ext cx="5029200" cy="532069"/>
          </a:xfrm>
          <a:prstGeom prst="rect">
            <a:avLst/>
          </a:prstGeom>
          <a:noFill/>
          <a:ln w="15875">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500"/>
              </a:lnSpc>
              <a:spcBef>
                <a:spcPts val="0"/>
              </a:spcBef>
              <a:spcAft>
                <a:spcPts val="0"/>
              </a:spcAft>
              <a:buClrTx/>
              <a:buSzTx/>
              <a:buFont typeface="Arial" panose="020B0604020202020204" pitchFamily="34" charset="0"/>
              <a:buNone/>
              <a:tabLst/>
              <a:defRPr/>
            </a:pPr>
            <a:r>
              <a:rPr kumimoji="0" lang="en-US" sz="3400" b="1" i="0" u="none" strike="noStrike" kern="12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Review</a:t>
            </a:r>
          </a:p>
        </p:txBody>
      </p:sp>
    </p:spTree>
    <p:extLst>
      <p:ext uri="{BB962C8B-B14F-4D97-AF65-F5344CB8AC3E}">
        <p14:creationId xmlns:p14="http://schemas.microsoft.com/office/powerpoint/2010/main" val="350193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E3B694-607C-3F4E-2824-43E46795F3D8}"/>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Three types of retirement expenses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pSp>
        <p:nvGrpSpPr>
          <p:cNvPr id="5" name="Group 4" descr="A close-up image of a person's hands gripping the handle of a shopping cart. The background is a blurred grocery store aisle, with shelves faintly visible. The cart is partially visible, showing its metal frame and a small portion of the basket. The word &quot;ESSENTIAL&quot; is prominently displayed under the picture.">
            <a:extLst>
              <a:ext uri="{FF2B5EF4-FFF2-40B4-BE49-F238E27FC236}">
                <a16:creationId xmlns:a16="http://schemas.microsoft.com/office/drawing/2014/main" id="{69D3817A-4300-5D9C-54AE-22576106F024}"/>
              </a:ext>
            </a:extLst>
          </p:cNvPr>
          <p:cNvGrpSpPr/>
          <p:nvPr/>
        </p:nvGrpSpPr>
        <p:grpSpPr>
          <a:xfrm>
            <a:off x="966325" y="1223190"/>
            <a:ext cx="2148840" cy="2437852"/>
            <a:chOff x="793327" y="1223190"/>
            <a:chExt cx="2148840" cy="2437852"/>
          </a:xfrm>
        </p:grpSpPr>
        <p:sp>
          <p:nvSpPr>
            <p:cNvPr id="6" name="Rectangle 5">
              <a:extLst>
                <a:ext uri="{FF2B5EF4-FFF2-40B4-BE49-F238E27FC236}">
                  <a16:creationId xmlns:a16="http://schemas.microsoft.com/office/drawing/2014/main" id="{B095F6F7-6E25-518E-E525-ED986C9A38C4}"/>
                </a:ext>
              </a:extLst>
            </p:cNvPr>
            <p:cNvSpPr/>
            <p:nvPr/>
          </p:nvSpPr>
          <p:spPr>
            <a:xfrm>
              <a:off x="793327" y="3322488"/>
              <a:ext cx="2148840" cy="338554"/>
            </a:xfrm>
            <a:prstGeom prst="rect">
              <a:avLst/>
            </a:prstGeom>
            <a:solidFill>
              <a:srgbClr val="00847D"/>
            </a:solidFill>
            <a:ln w="28575">
              <a:noFill/>
              <a:miter lim="800000"/>
            </a:ln>
          </p:spPr>
          <p:txBody>
            <a:bodyPr wrap="square">
              <a:spAutoFit/>
            </a:bodyPr>
            <a:lstStyle/>
            <a:p>
              <a:pPr marL="0" lvl="2" algn="ctr">
                <a:spcAft>
                  <a:spcPts val="600"/>
                </a:spcAft>
              </a:pPr>
              <a:r>
                <a:rPr lang="en-US" sz="1600" b="1" dirty="0">
                  <a:solidFill>
                    <a:schemeClr val="bg1"/>
                  </a:solidFill>
                </a:rPr>
                <a:t>ESSENTIAL</a:t>
              </a:r>
            </a:p>
          </p:txBody>
        </p:sp>
        <p:pic>
          <p:nvPicPr>
            <p:cNvPr id="7" name="Picture 6">
              <a:extLst>
                <a:ext uri="{FF2B5EF4-FFF2-40B4-BE49-F238E27FC236}">
                  <a16:creationId xmlns:a16="http://schemas.microsoft.com/office/drawing/2014/main" id="{C243491A-9CA9-3971-170B-CED064DC2BB9}"/>
                </a:ext>
              </a:extLst>
            </p:cNvPr>
            <p:cNvPicPr>
              <a:picLocks noChangeAspect="1"/>
            </p:cNvPicPr>
            <p:nvPr/>
          </p:nvPicPr>
          <p:blipFill rotWithShape="1">
            <a:blip r:embed="rId3">
              <a:extLst>
                <a:ext uri="{28A0092B-C50C-407E-A947-70E740481C1C}">
                  <a14:useLocalDpi xmlns:a14="http://schemas.microsoft.com/office/drawing/2010/main" val="0"/>
                </a:ext>
              </a:extLst>
            </a:blip>
            <a:srcRect r="1094" b="174"/>
            <a:stretch/>
          </p:blipFill>
          <p:spPr>
            <a:xfrm>
              <a:off x="793953" y="1223190"/>
              <a:ext cx="2146469" cy="2035948"/>
            </a:xfrm>
            <a:prstGeom prst="rect">
              <a:avLst/>
            </a:prstGeom>
          </p:spPr>
        </p:pic>
      </p:grpSp>
      <p:grpSp>
        <p:nvGrpSpPr>
          <p:cNvPr id="9" name="Group 8" descr="An older person attentively trims a dense, leafy plant with pruning shears. Their hand, holding the shears, is carefully positioned to cut a leaf. The plant's foliage fills the foreground. The word &quot;LIFESTYLE&quot; is prominently displayed under the picture.">
            <a:extLst>
              <a:ext uri="{FF2B5EF4-FFF2-40B4-BE49-F238E27FC236}">
                <a16:creationId xmlns:a16="http://schemas.microsoft.com/office/drawing/2014/main" id="{88B0797C-6423-2414-7611-BCF3EE8D7E3C}"/>
              </a:ext>
            </a:extLst>
          </p:cNvPr>
          <p:cNvGrpSpPr/>
          <p:nvPr/>
        </p:nvGrpSpPr>
        <p:grpSpPr>
          <a:xfrm>
            <a:off x="3490707" y="1223963"/>
            <a:ext cx="2154491" cy="2441194"/>
            <a:chOff x="3317709" y="1223963"/>
            <a:chExt cx="2154491" cy="2441194"/>
          </a:xfrm>
          <a:solidFill>
            <a:srgbClr val="00847D"/>
          </a:solidFill>
        </p:grpSpPr>
        <p:sp>
          <p:nvSpPr>
            <p:cNvPr id="10" name="Rectangle 9">
              <a:extLst>
                <a:ext uri="{FF2B5EF4-FFF2-40B4-BE49-F238E27FC236}">
                  <a16:creationId xmlns:a16="http://schemas.microsoft.com/office/drawing/2014/main" id="{FDA9C92F-6037-811F-BC1D-5660BC7DF6D5}"/>
                </a:ext>
              </a:extLst>
            </p:cNvPr>
            <p:cNvSpPr/>
            <p:nvPr/>
          </p:nvSpPr>
          <p:spPr>
            <a:xfrm>
              <a:off x="3323360" y="3326603"/>
              <a:ext cx="2148840" cy="338554"/>
            </a:xfrm>
            <a:prstGeom prst="rect">
              <a:avLst/>
            </a:prstGeom>
            <a:grpFill/>
            <a:ln w="28575">
              <a:noFill/>
              <a:miter lim="800000"/>
            </a:ln>
          </p:spPr>
          <p:txBody>
            <a:bodyPr wrap="square">
              <a:spAutoFit/>
            </a:bodyPr>
            <a:lstStyle/>
            <a:p>
              <a:pPr marL="0" lvl="2" algn="ctr">
                <a:spcAft>
                  <a:spcPts val="600"/>
                </a:spcAft>
              </a:pPr>
              <a:r>
                <a:rPr lang="en-US" sz="1600" b="1" dirty="0">
                  <a:solidFill>
                    <a:schemeClr val="bg1"/>
                  </a:solidFill>
                </a:rPr>
                <a:t>LIFESTYLE</a:t>
              </a:r>
            </a:p>
          </p:txBody>
        </p:sp>
        <p:pic>
          <p:nvPicPr>
            <p:cNvPr id="11" name="Picture 10">
              <a:extLst>
                <a:ext uri="{FF2B5EF4-FFF2-40B4-BE49-F238E27FC236}">
                  <a16:creationId xmlns:a16="http://schemas.microsoft.com/office/drawing/2014/main" id="{243667DB-18E5-C001-E871-92C364FDB91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1"/>
            <a:stretch/>
          </p:blipFill>
          <p:spPr>
            <a:xfrm>
              <a:off x="3317709" y="1223963"/>
              <a:ext cx="2150882" cy="2038222"/>
            </a:xfrm>
            <a:prstGeom prst="rect">
              <a:avLst/>
            </a:prstGeom>
            <a:grpFill/>
          </p:spPr>
        </p:pic>
      </p:grpSp>
      <p:grpSp>
        <p:nvGrpSpPr>
          <p:cNvPr id="12" name="Group 11" descr="A medical professional in a healthcare setting measures a patient's blood pressure. The professional's hand is on the patient's arm, with a blood pressure cuff securely wrapped around it. A stethoscope is placed on the patient's arm to listen for the Korotkoff sounds. The word &quot;HEALTHCARE&quot; is prominently displayed under the picture.">
            <a:extLst>
              <a:ext uri="{FF2B5EF4-FFF2-40B4-BE49-F238E27FC236}">
                <a16:creationId xmlns:a16="http://schemas.microsoft.com/office/drawing/2014/main" id="{EC0A7AB8-BDAD-61C9-B3FB-9D4078887F02}"/>
              </a:ext>
            </a:extLst>
          </p:cNvPr>
          <p:cNvGrpSpPr/>
          <p:nvPr/>
        </p:nvGrpSpPr>
        <p:grpSpPr>
          <a:xfrm>
            <a:off x="5995554" y="1216841"/>
            <a:ext cx="2151735" cy="2446168"/>
            <a:chOff x="5822556" y="1216841"/>
            <a:chExt cx="2151735" cy="2446168"/>
          </a:xfrm>
        </p:grpSpPr>
        <p:sp>
          <p:nvSpPr>
            <p:cNvPr id="13" name="Rectangle 12">
              <a:extLst>
                <a:ext uri="{FF2B5EF4-FFF2-40B4-BE49-F238E27FC236}">
                  <a16:creationId xmlns:a16="http://schemas.microsoft.com/office/drawing/2014/main" id="{42F423F6-9E2B-6176-E5E2-86C2163DE15C}"/>
                </a:ext>
              </a:extLst>
            </p:cNvPr>
            <p:cNvSpPr/>
            <p:nvPr/>
          </p:nvSpPr>
          <p:spPr>
            <a:xfrm>
              <a:off x="5825451" y="3324455"/>
              <a:ext cx="2148840" cy="338554"/>
            </a:xfrm>
            <a:prstGeom prst="rect">
              <a:avLst/>
            </a:prstGeom>
            <a:solidFill>
              <a:srgbClr val="00847D"/>
            </a:solidFill>
            <a:ln w="28575">
              <a:noFill/>
              <a:miter lim="800000"/>
            </a:ln>
          </p:spPr>
          <p:txBody>
            <a:bodyPr wrap="square">
              <a:spAutoFit/>
            </a:bodyPr>
            <a:lstStyle/>
            <a:p>
              <a:pPr marL="0" lvl="2" algn="ctr">
                <a:spcAft>
                  <a:spcPts val="600"/>
                </a:spcAft>
              </a:pPr>
              <a:r>
                <a:rPr lang="en-US" sz="1600" b="1" dirty="0">
                  <a:solidFill>
                    <a:schemeClr val="bg1"/>
                  </a:solidFill>
                </a:rPr>
                <a:t>HEALTHCARE</a:t>
              </a:r>
            </a:p>
          </p:txBody>
        </p:sp>
        <p:pic>
          <p:nvPicPr>
            <p:cNvPr id="14" name="Picture 13">
              <a:extLst>
                <a:ext uri="{FF2B5EF4-FFF2-40B4-BE49-F238E27FC236}">
                  <a16:creationId xmlns:a16="http://schemas.microsoft.com/office/drawing/2014/main" id="{5F145185-5205-0B76-DC08-D6FCB3DB83B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76"/>
            <a:stretch/>
          </p:blipFill>
          <p:spPr>
            <a:xfrm flipH="1">
              <a:off x="5822556" y="1216841"/>
              <a:ext cx="2148249" cy="2041479"/>
            </a:xfrm>
            <a:prstGeom prst="rect">
              <a:avLst/>
            </a:prstGeom>
          </p:spPr>
        </p:pic>
      </p:grpSp>
      <p:sp>
        <p:nvSpPr>
          <p:cNvPr id="8" name="TextBox 7">
            <a:extLst>
              <a:ext uri="{FF2B5EF4-FFF2-40B4-BE49-F238E27FC236}">
                <a16:creationId xmlns:a16="http://schemas.microsoft.com/office/drawing/2014/main" id="{43E581B7-925E-4FD2-E3D6-23104C7B06CF}"/>
              </a:ext>
            </a:extLst>
          </p:cNvPr>
          <p:cNvSpPr txBox="1"/>
          <p:nvPr/>
        </p:nvSpPr>
        <p:spPr>
          <a:xfrm>
            <a:off x="813283" y="4331229"/>
            <a:ext cx="7478101" cy="800219"/>
          </a:xfrm>
          <a:prstGeom prst="rect">
            <a:avLst/>
          </a:prstGeom>
          <a:noFill/>
        </p:spPr>
        <p:txBody>
          <a:bodyPr wrap="square" lIns="0" tIns="0" rIns="0" bIns="0" rtlCol="0">
            <a:spAutoFit/>
          </a:bodyPr>
          <a:lstStyle/>
          <a:p>
            <a:pPr algn="ctr" fontAlgn="auto">
              <a:spcBef>
                <a:spcPts val="0"/>
              </a:spcBef>
              <a:spcAft>
                <a:spcPts val="0"/>
              </a:spcAft>
            </a:pPr>
            <a:r>
              <a:rPr lang="en-US" sz="2600" dirty="0">
                <a:solidFill>
                  <a:srgbClr val="00BFB3"/>
                </a:solidFill>
                <a:latin typeface="Arial" pitchFamily="34" charset="0"/>
                <a:cs typeface="Arial" pitchFamily="34" charset="0"/>
              </a:rPr>
              <a:t>Healthcare planning, or lack thereof, can directly impact your chance of success in retirement.</a:t>
            </a:r>
            <a:endParaRPr lang="en-US" sz="2600" baseline="30000" dirty="0">
              <a:solidFill>
                <a:srgbClr val="00BFB3"/>
              </a:solidFill>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3F96A8C3-DFF3-07BF-F9CE-6838BADF9FD1}"/>
              </a:ext>
            </a:extLst>
          </p:cNvPr>
          <p:cNvSpPr>
            <a:spLocks noGrp="1"/>
          </p:cNvSpPr>
          <p:nvPr>
            <p:ph type="sldNum" sz="quarter" idx="4"/>
          </p:nvPr>
        </p:nvSpPr>
        <p:spPr/>
        <p:txBody>
          <a:bodyPr/>
          <a:lstStyle/>
          <a:p>
            <a:r>
              <a:rPr lang="en-US" dirty="0"/>
              <a:t>4</a:t>
            </a:r>
          </a:p>
        </p:txBody>
      </p:sp>
      <p:sp>
        <p:nvSpPr>
          <p:cNvPr id="15" name="Text Placeholder 3">
            <a:extLst>
              <a:ext uri="{FF2B5EF4-FFF2-40B4-BE49-F238E27FC236}">
                <a16:creationId xmlns:a16="http://schemas.microsoft.com/office/drawing/2014/main" id="{7C196580-2CF3-47B9-2FB5-6E5085A7882B}"/>
              </a:ext>
              <a:ext uri="{C183D7F6-B498-43B3-948B-1728B52AA6E4}">
                <adec:decorative xmlns:adec="http://schemas.microsoft.com/office/drawing/2017/decorative" val="1"/>
              </a:ext>
            </a:extLst>
          </p:cNvPr>
          <p:cNvSpPr>
            <a:spLocks noGrp="1"/>
          </p:cNvSpPr>
          <p:nvPr>
            <p:ph type="body" sz="quarter" idx="26"/>
          </p:nvPr>
        </p:nvSpPr>
        <p:spPr>
          <a:xfrm>
            <a:off x="274320" y="6404875"/>
            <a:ext cx="8503920" cy="138499"/>
          </a:xfrm>
        </p:spPr>
        <p:txBody>
          <a:bodyPr/>
          <a:lstStyle/>
          <a:p>
            <a:endParaRPr lang="en-US" dirty="0"/>
          </a:p>
        </p:txBody>
      </p:sp>
    </p:spTree>
    <p:extLst>
      <p:ext uri="{BB962C8B-B14F-4D97-AF65-F5344CB8AC3E}">
        <p14:creationId xmlns:p14="http://schemas.microsoft.com/office/powerpoint/2010/main" val="344462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292214-158E-5904-0AB3-65003B6B0CE6}"/>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10 things you should know about HSAs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2758540C-A9EB-551A-8522-9E2DB68A5644}"/>
              </a:ext>
            </a:extLst>
          </p:cNvPr>
          <p:cNvSpPr txBox="1"/>
          <p:nvPr/>
        </p:nvSpPr>
        <p:spPr>
          <a:xfrm>
            <a:off x="307848" y="1081474"/>
            <a:ext cx="4114800" cy="4785926"/>
          </a:xfrm>
          <a:prstGeom prst="rect">
            <a:avLst/>
          </a:prstGeom>
          <a:noFill/>
        </p:spPr>
        <p:txBody>
          <a:bodyPr wrap="square" rtlCol="0">
            <a:spAutoFit/>
          </a:bodyPr>
          <a:lstStyle/>
          <a:p>
            <a:pPr algn="l"/>
            <a:r>
              <a:rPr lang="en-US" sz="1400" b="1" i="0" u="none" strike="noStrike" baseline="0" dirty="0">
                <a:solidFill>
                  <a:srgbClr val="368DCC"/>
                </a:solidFill>
              </a:rPr>
              <a:t>1 | Tax efficiency</a:t>
            </a:r>
          </a:p>
          <a:p>
            <a:pPr algn="l"/>
            <a:r>
              <a:rPr lang="en-US" sz="1100" b="0" i="0" u="none" strike="noStrike" baseline="0" dirty="0">
                <a:solidFill>
                  <a:srgbClr val="000000"/>
                </a:solidFill>
              </a:rPr>
              <a:t>HSAs are the first triple tax-free retirement investment</a:t>
            </a:r>
          </a:p>
          <a:p>
            <a:pPr algn="l"/>
            <a:r>
              <a:rPr lang="en-US" sz="1100" b="0" i="0" u="none" strike="noStrike" baseline="0" dirty="0">
                <a:solidFill>
                  <a:srgbClr val="000000"/>
                </a:solidFill>
              </a:rPr>
              <a:t>vehicle. That means contributions are pre-tax or tax-deductible, no tax on earnings or interest, and</a:t>
            </a:r>
          </a:p>
          <a:p>
            <a:pPr algn="l"/>
            <a:r>
              <a:rPr lang="en-US" sz="1100" b="0" i="0" u="none" strike="noStrike" baseline="0" dirty="0">
                <a:solidFill>
                  <a:srgbClr val="000000"/>
                </a:solidFill>
              </a:rPr>
              <a:t>withdrawals for qualified medical expenses are tax-free.</a:t>
            </a:r>
            <a:r>
              <a:rPr lang="en-US" sz="1100" b="0" i="0" u="none" strike="noStrike" baseline="30000" dirty="0">
                <a:solidFill>
                  <a:srgbClr val="000000"/>
                </a:solidFill>
              </a:rPr>
              <a:t>1</a:t>
            </a:r>
          </a:p>
          <a:p>
            <a:pPr algn="l"/>
            <a:endParaRPr lang="en-US" sz="1200" b="0" i="0" u="none" strike="noStrike" baseline="0" dirty="0">
              <a:solidFill>
                <a:srgbClr val="368DCC"/>
              </a:solidFill>
            </a:endParaRPr>
          </a:p>
          <a:p>
            <a:pPr algn="l"/>
            <a:r>
              <a:rPr lang="en-US" sz="1400" b="1" i="0" u="none" strike="noStrike" baseline="0" dirty="0">
                <a:solidFill>
                  <a:srgbClr val="368DCC"/>
                </a:solidFill>
              </a:rPr>
              <a:t>2 | Contributions before taxes</a:t>
            </a:r>
          </a:p>
          <a:p>
            <a:pPr algn="l"/>
            <a:r>
              <a:rPr lang="en-US" sz="1100" b="0" i="0" u="none" strike="noStrike" baseline="0" dirty="0">
                <a:solidFill>
                  <a:srgbClr val="000000"/>
                </a:solidFill>
              </a:rPr>
              <a:t>While your 401(k) payroll contributions are subject to</a:t>
            </a:r>
          </a:p>
          <a:p>
            <a:pPr algn="l"/>
            <a:r>
              <a:rPr lang="en-US" sz="1100" b="0" i="0" u="none" strike="noStrike" baseline="0" dirty="0">
                <a:solidFill>
                  <a:srgbClr val="000000"/>
                </a:solidFill>
              </a:rPr>
              <a:t>Social Security and Medicare taxes (FICA), contributions</a:t>
            </a:r>
          </a:p>
          <a:p>
            <a:pPr algn="l"/>
            <a:r>
              <a:rPr lang="en-US" sz="1100" b="0" i="0" u="none" strike="noStrike" baseline="0" dirty="0">
                <a:solidFill>
                  <a:srgbClr val="000000"/>
                </a:solidFill>
              </a:rPr>
              <a:t>to your HSA are not.</a:t>
            </a:r>
            <a:r>
              <a:rPr lang="en-US" sz="1100" b="0" i="0" u="none" baseline="30000" dirty="0">
                <a:solidFill>
                  <a:srgbClr val="000000"/>
                </a:solidFill>
              </a:rPr>
              <a:t>1</a:t>
            </a:r>
          </a:p>
          <a:p>
            <a:pPr algn="l"/>
            <a:endParaRPr lang="en-US" sz="1200" b="0" i="0" u="none" strike="noStrike" baseline="0" dirty="0">
              <a:solidFill>
                <a:srgbClr val="368DCC"/>
              </a:solidFill>
            </a:endParaRPr>
          </a:p>
          <a:p>
            <a:pPr algn="l"/>
            <a:r>
              <a:rPr lang="en-US" sz="1400" b="1" i="0" u="none" strike="noStrike" baseline="0" dirty="0">
                <a:solidFill>
                  <a:srgbClr val="368DCC"/>
                </a:solidFill>
              </a:rPr>
              <a:t>3 | Family coverage</a:t>
            </a:r>
          </a:p>
          <a:p>
            <a:pPr algn="l"/>
            <a:r>
              <a:rPr lang="en-US" sz="1100" b="0" i="0" u="none" strike="noStrike" baseline="0" dirty="0">
                <a:solidFill>
                  <a:srgbClr val="000000"/>
                </a:solidFill>
              </a:rPr>
              <a:t>If needed, HSAs can be used to pay for qualified medical</a:t>
            </a:r>
          </a:p>
          <a:p>
            <a:pPr algn="l"/>
            <a:r>
              <a:rPr lang="en-US" sz="1100" b="0" i="0" u="none" strike="noStrike" baseline="0" dirty="0">
                <a:solidFill>
                  <a:srgbClr val="000000"/>
                </a:solidFill>
              </a:rPr>
              <a:t>expenses of a spouse or child even if they are covered</a:t>
            </a:r>
          </a:p>
          <a:p>
            <a:pPr algn="l"/>
            <a:r>
              <a:rPr lang="en-US" sz="1100" b="0" i="0" u="none" strike="noStrike" baseline="0" dirty="0">
                <a:solidFill>
                  <a:srgbClr val="000000"/>
                </a:solidFill>
              </a:rPr>
              <a:t>under another medical plan.</a:t>
            </a:r>
          </a:p>
          <a:p>
            <a:pPr algn="l"/>
            <a:endParaRPr lang="en-US" sz="1200" b="0" i="0" u="none" strike="noStrike" baseline="0" dirty="0">
              <a:solidFill>
                <a:srgbClr val="368DCC"/>
              </a:solidFill>
            </a:endParaRPr>
          </a:p>
          <a:p>
            <a:pPr algn="l"/>
            <a:r>
              <a:rPr lang="en-US" sz="1400" b="1" i="0" u="none" strike="noStrike" baseline="0" dirty="0">
                <a:solidFill>
                  <a:srgbClr val="368DCC"/>
                </a:solidFill>
              </a:rPr>
              <a:t>4 | Keep it rolling</a:t>
            </a:r>
          </a:p>
          <a:p>
            <a:pPr algn="l"/>
            <a:r>
              <a:rPr lang="en-US" sz="1100" b="0" i="0" u="none" strike="noStrike" baseline="0" dirty="0">
                <a:solidFill>
                  <a:srgbClr val="000000"/>
                </a:solidFill>
              </a:rPr>
              <a:t>The money you don’t use can roll over year after year.</a:t>
            </a:r>
          </a:p>
          <a:p>
            <a:pPr algn="l"/>
            <a:r>
              <a:rPr lang="en-US" sz="1100" b="0" i="0" u="none" strike="noStrike" baseline="0" dirty="0">
                <a:solidFill>
                  <a:srgbClr val="000000"/>
                </a:solidFill>
              </a:rPr>
              <a:t>It is a common misconception for HSAs to get lumped</a:t>
            </a:r>
          </a:p>
          <a:p>
            <a:pPr algn="l"/>
            <a:r>
              <a:rPr lang="en-US" sz="1100" b="0" i="0" u="none" strike="noStrike" baseline="0" dirty="0">
                <a:solidFill>
                  <a:srgbClr val="000000"/>
                </a:solidFill>
              </a:rPr>
              <a:t>in with Flexible Spending Account (FSA) plans.</a:t>
            </a:r>
          </a:p>
          <a:p>
            <a:pPr algn="l"/>
            <a:endParaRPr lang="en-US" sz="1200" b="0" i="0" u="none" strike="noStrike" baseline="0" dirty="0">
              <a:solidFill>
                <a:srgbClr val="368DCC"/>
              </a:solidFill>
            </a:endParaRPr>
          </a:p>
          <a:p>
            <a:pPr algn="l"/>
            <a:r>
              <a:rPr lang="en-US" sz="1400" b="1" i="0" u="none" strike="noStrike" baseline="0" dirty="0">
                <a:solidFill>
                  <a:srgbClr val="368DCC"/>
                </a:solidFill>
              </a:rPr>
              <a:t>5 | Required Minimum Distributions (RMD)</a:t>
            </a:r>
          </a:p>
          <a:p>
            <a:pPr algn="l"/>
            <a:r>
              <a:rPr lang="en-US" sz="1100" b="0" i="0" u="none" strike="noStrike" baseline="0" dirty="0">
                <a:solidFill>
                  <a:srgbClr val="000000"/>
                </a:solidFill>
              </a:rPr>
              <a:t>The SECURE 2.0 Act increased the RMD age to 73 starting in 2023 and will increase to 75 in 2033 for traditional retirement accounts like 401(k)s and IRAs. However, HSAs are not subject to RMDs during the account owner's lifetime.</a:t>
            </a:r>
            <a:r>
              <a:rPr lang="en-US" sz="1100" b="0" i="0" u="none" strike="noStrike" baseline="30000" dirty="0">
                <a:solidFill>
                  <a:srgbClr val="000000"/>
                </a:solidFill>
              </a:rPr>
              <a:t>2</a:t>
            </a:r>
            <a:endParaRPr lang="en-US" sz="1100" baseline="30000" dirty="0"/>
          </a:p>
        </p:txBody>
      </p:sp>
      <p:sp>
        <p:nvSpPr>
          <p:cNvPr id="7" name="TextBox 6">
            <a:extLst>
              <a:ext uri="{FF2B5EF4-FFF2-40B4-BE49-F238E27FC236}">
                <a16:creationId xmlns:a16="http://schemas.microsoft.com/office/drawing/2014/main" id="{BC6EBB0E-98EC-C516-7B3C-8CD7E82FEC4D}"/>
              </a:ext>
            </a:extLst>
          </p:cNvPr>
          <p:cNvSpPr txBox="1"/>
          <p:nvPr/>
        </p:nvSpPr>
        <p:spPr>
          <a:xfrm>
            <a:off x="4495800" y="1084522"/>
            <a:ext cx="4114800" cy="4278094"/>
          </a:xfrm>
          <a:prstGeom prst="rect">
            <a:avLst/>
          </a:prstGeom>
          <a:noFill/>
        </p:spPr>
        <p:txBody>
          <a:bodyPr wrap="square" rtlCol="0">
            <a:spAutoFit/>
          </a:bodyPr>
          <a:lstStyle/>
          <a:p>
            <a:pPr algn="l"/>
            <a:r>
              <a:rPr lang="en-US" sz="1400" b="1" i="0" u="none" strike="noStrike" baseline="0" dirty="0">
                <a:solidFill>
                  <a:srgbClr val="368DCC"/>
                </a:solidFill>
              </a:rPr>
              <a:t>6 | Keep a paper trail</a:t>
            </a:r>
          </a:p>
          <a:p>
            <a:pPr algn="l"/>
            <a:r>
              <a:rPr lang="en-US" sz="1100" b="0" i="0" u="none" strike="noStrike" baseline="0" dirty="0">
                <a:solidFill>
                  <a:srgbClr val="000000"/>
                </a:solidFill>
              </a:rPr>
              <a:t>You can use your HSA to repay yourself for any past</a:t>
            </a:r>
          </a:p>
          <a:p>
            <a:pPr algn="l"/>
            <a:r>
              <a:rPr lang="en-US" sz="1100" b="0" i="0" u="none" strike="noStrike" baseline="0" dirty="0">
                <a:solidFill>
                  <a:srgbClr val="000000"/>
                </a:solidFill>
              </a:rPr>
              <a:t>qualified medical expenses with after-tax money as</a:t>
            </a:r>
          </a:p>
          <a:p>
            <a:pPr algn="l"/>
            <a:r>
              <a:rPr lang="en-US" sz="1100" b="0" i="0" u="none" strike="noStrike" baseline="0" dirty="0">
                <a:solidFill>
                  <a:srgbClr val="000000"/>
                </a:solidFill>
              </a:rPr>
              <a:t>long as you keep your receipts.</a:t>
            </a:r>
          </a:p>
          <a:p>
            <a:pPr algn="l"/>
            <a:endParaRPr lang="en-US" sz="1200" b="0" i="0" u="none" strike="noStrike" baseline="0" dirty="0">
              <a:solidFill>
                <a:srgbClr val="000000"/>
              </a:solidFill>
            </a:endParaRPr>
          </a:p>
          <a:p>
            <a:pPr algn="l"/>
            <a:r>
              <a:rPr lang="en-US" sz="1400" b="1" i="0" u="none" strike="noStrike" baseline="0" dirty="0">
                <a:solidFill>
                  <a:srgbClr val="368DCC"/>
                </a:solidFill>
              </a:rPr>
              <a:t>7 | Employer contributions</a:t>
            </a:r>
          </a:p>
          <a:p>
            <a:pPr algn="l"/>
            <a:r>
              <a:rPr lang="en-US" sz="1100" b="0" i="0" u="none" strike="noStrike" baseline="0" dirty="0">
                <a:solidFill>
                  <a:srgbClr val="000000"/>
                </a:solidFill>
              </a:rPr>
              <a:t>Employers can offer a contribution, within the annual</a:t>
            </a:r>
          </a:p>
          <a:p>
            <a:pPr algn="l"/>
            <a:r>
              <a:rPr lang="en-US" sz="1100" b="0" i="0" u="none" strike="noStrike" baseline="0" dirty="0">
                <a:solidFill>
                  <a:srgbClr val="000000"/>
                </a:solidFill>
              </a:rPr>
              <a:t>limit, to help offset higher deductibles.</a:t>
            </a:r>
          </a:p>
          <a:p>
            <a:pPr algn="l"/>
            <a:endParaRPr lang="en-US" sz="1200" b="0" i="0" u="none" strike="noStrike" baseline="0" dirty="0">
              <a:solidFill>
                <a:srgbClr val="000000"/>
              </a:solidFill>
            </a:endParaRPr>
          </a:p>
          <a:p>
            <a:pPr algn="l"/>
            <a:r>
              <a:rPr lang="en-US" sz="1400" b="1" i="0" u="none" strike="noStrike" baseline="0" dirty="0">
                <a:solidFill>
                  <a:srgbClr val="368DCC"/>
                </a:solidFill>
              </a:rPr>
              <a:t>8 | Start saving faster</a:t>
            </a:r>
          </a:p>
          <a:p>
            <a:pPr algn="l"/>
            <a:r>
              <a:rPr lang="en-US" sz="1100" b="0" i="0" u="none" strike="noStrike" baseline="0" dirty="0">
                <a:solidFill>
                  <a:srgbClr val="000000"/>
                </a:solidFill>
              </a:rPr>
              <a:t>Some providers offer immediate investing capabilities on</a:t>
            </a:r>
          </a:p>
          <a:p>
            <a:pPr algn="l"/>
            <a:r>
              <a:rPr lang="en-US" sz="1100" b="0" i="0" u="none" strike="noStrike" baseline="0" dirty="0">
                <a:solidFill>
                  <a:srgbClr val="000000"/>
                </a:solidFill>
              </a:rPr>
              <a:t>the first dollar to seek to accumulate health savings faster.</a:t>
            </a:r>
          </a:p>
          <a:p>
            <a:pPr algn="l"/>
            <a:endParaRPr lang="en-US" sz="1200" b="0" i="0" u="none" strike="noStrike" baseline="0" dirty="0">
              <a:solidFill>
                <a:srgbClr val="000000"/>
              </a:solidFill>
            </a:endParaRPr>
          </a:p>
          <a:p>
            <a:pPr algn="l"/>
            <a:r>
              <a:rPr lang="en-US" sz="1400" b="1" i="0" u="none" strike="noStrike" baseline="0" dirty="0">
                <a:solidFill>
                  <a:srgbClr val="368DCC"/>
                </a:solidFill>
              </a:rPr>
              <a:t>9 | Penalties</a:t>
            </a:r>
          </a:p>
          <a:p>
            <a:pPr algn="l"/>
            <a:r>
              <a:rPr lang="en-US" sz="1100" b="0" i="0" u="none" strike="noStrike" baseline="0" dirty="0">
                <a:solidFill>
                  <a:srgbClr val="000000"/>
                </a:solidFill>
              </a:rPr>
              <a:t>Distributions before age 65 that are used for nonqualified</a:t>
            </a:r>
          </a:p>
          <a:p>
            <a:pPr algn="l"/>
            <a:r>
              <a:rPr lang="en-US" sz="1100" b="0" i="0" u="none" strike="noStrike" baseline="0" dirty="0">
                <a:solidFill>
                  <a:srgbClr val="000000"/>
                </a:solidFill>
              </a:rPr>
              <a:t>medical expenses are subject to income tax</a:t>
            </a:r>
          </a:p>
          <a:p>
            <a:pPr algn="l"/>
            <a:r>
              <a:rPr lang="en-US" sz="1100" b="0" i="0" u="none" strike="noStrike" baseline="0" dirty="0">
                <a:solidFill>
                  <a:srgbClr val="000000"/>
                </a:solidFill>
              </a:rPr>
              <a:t>and additional 20% penalty tax. After age 65, you can</a:t>
            </a:r>
          </a:p>
          <a:p>
            <a:pPr algn="l"/>
            <a:r>
              <a:rPr lang="en-US" sz="1100" b="0" i="0" u="none" strike="noStrike" baseline="0" dirty="0">
                <a:solidFill>
                  <a:srgbClr val="000000"/>
                </a:solidFill>
              </a:rPr>
              <a:t>take distributions for non-qualified medical expenses</a:t>
            </a:r>
          </a:p>
          <a:p>
            <a:pPr algn="l"/>
            <a:r>
              <a:rPr lang="en-US" sz="1100" b="0" i="0" u="none" strike="noStrike" baseline="0" dirty="0">
                <a:solidFill>
                  <a:srgbClr val="000000"/>
                </a:solidFill>
              </a:rPr>
              <a:t>penalty-free, but they will be taxed as income.</a:t>
            </a:r>
            <a:r>
              <a:rPr lang="en-US" sz="1100" b="0" i="0" u="none" strike="noStrike" baseline="30000" dirty="0">
                <a:solidFill>
                  <a:srgbClr val="000000"/>
                </a:solidFill>
              </a:rPr>
              <a:t>1, 3</a:t>
            </a:r>
          </a:p>
          <a:p>
            <a:pPr algn="l"/>
            <a:endParaRPr lang="en-US" sz="1200" b="0" i="0" u="none" strike="noStrike" baseline="0" dirty="0">
              <a:solidFill>
                <a:srgbClr val="000000"/>
              </a:solidFill>
            </a:endParaRPr>
          </a:p>
          <a:p>
            <a:pPr algn="l"/>
            <a:r>
              <a:rPr lang="en-US" sz="1400" b="1" i="0" u="none" strike="noStrike" baseline="0" dirty="0">
                <a:solidFill>
                  <a:srgbClr val="368DCC"/>
                </a:solidFill>
              </a:rPr>
              <a:t>10 | No income limits</a:t>
            </a:r>
          </a:p>
          <a:p>
            <a:pPr algn="l"/>
            <a:r>
              <a:rPr lang="en-US" sz="1100" b="0" i="0" u="none" strike="noStrike" baseline="0" dirty="0">
                <a:solidFill>
                  <a:srgbClr val="000000"/>
                </a:solidFill>
              </a:rPr>
              <a:t>There aren’t any income limit restrictions, minimums,</a:t>
            </a:r>
          </a:p>
          <a:p>
            <a:pPr algn="l"/>
            <a:r>
              <a:rPr lang="en-US" sz="1100" b="0" i="0" u="none" strike="noStrike" baseline="0" dirty="0">
                <a:solidFill>
                  <a:srgbClr val="000000"/>
                </a:solidFill>
              </a:rPr>
              <a:t>or phase-outs like the ones associated with a Roth IRA.</a:t>
            </a:r>
            <a:endParaRPr lang="en-US" sz="900" dirty="0"/>
          </a:p>
        </p:txBody>
      </p:sp>
      <p:sp>
        <p:nvSpPr>
          <p:cNvPr id="5" name="Slide Number Placeholder 1">
            <a:extLst>
              <a:ext uri="{FF2B5EF4-FFF2-40B4-BE49-F238E27FC236}">
                <a16:creationId xmlns:a16="http://schemas.microsoft.com/office/drawing/2014/main" id="{EEE66515-EEF2-2FDE-B072-1DE4C6D5ED47}"/>
              </a:ext>
            </a:extLst>
          </p:cNvPr>
          <p:cNvSpPr>
            <a:spLocks noGrp="1"/>
          </p:cNvSpPr>
          <p:nvPr>
            <p:ph type="sldNum" sz="quarter" idx="4"/>
          </p:nvPr>
        </p:nvSpPr>
        <p:spPr>
          <a:xfrm>
            <a:off x="8504434" y="6536549"/>
            <a:ext cx="365760" cy="164592"/>
          </a:xfrm>
        </p:spPr>
        <p:txBody>
          <a:bodyPr/>
          <a:lstStyle/>
          <a:p>
            <a:r>
              <a:rPr lang="en-US" dirty="0"/>
              <a:t>40</a:t>
            </a:r>
          </a:p>
        </p:txBody>
      </p:sp>
      <p:sp>
        <p:nvSpPr>
          <p:cNvPr id="3" name="Text Placeholder 2">
            <a:extLst>
              <a:ext uri="{FF2B5EF4-FFF2-40B4-BE49-F238E27FC236}">
                <a16:creationId xmlns:a16="http://schemas.microsoft.com/office/drawing/2014/main" id="{B7DC58D3-7FB4-D29A-9386-DBA9A3C59561}"/>
              </a:ext>
            </a:extLst>
          </p:cNvPr>
          <p:cNvSpPr>
            <a:spLocks noGrp="1"/>
          </p:cNvSpPr>
          <p:nvPr>
            <p:ph type="body" sz="quarter" idx="26"/>
          </p:nvPr>
        </p:nvSpPr>
        <p:spPr>
          <a:xfrm>
            <a:off x="274320" y="5850877"/>
            <a:ext cx="8503920" cy="692497"/>
          </a:xfrm>
        </p:spPr>
        <p:txBody>
          <a:bodyPr/>
          <a:lstStyle/>
          <a:p>
            <a:r>
              <a:rPr lang="en-US" dirty="0"/>
              <a:t>1. Tax benefits are conditioned on meeting certain requirements. Tax benefits and treatment of contributions and withdrawals may vary by state. Consult a tax professional concerning the tax laws for your state.</a:t>
            </a:r>
          </a:p>
          <a:p>
            <a:r>
              <a:rPr lang="en-US" dirty="0"/>
              <a:t>2. Source: IRS Revenue Procedure 2025. Please visit the IRS website at IRS.gov for the most current information. Consult your tax advisor about your Required Minimum Distributions (RMD) if you turned 73 in 2023.</a:t>
            </a:r>
          </a:p>
          <a:p>
            <a:r>
              <a:rPr lang="en-US" dirty="0"/>
              <a:t>3. Source: IRS Publication 969. https://www.irs.gov/pub/irs-pdf/p969.pdf.</a:t>
            </a:r>
          </a:p>
        </p:txBody>
      </p:sp>
    </p:spTree>
    <p:extLst>
      <p:ext uri="{BB962C8B-B14F-4D97-AF65-F5344CB8AC3E}">
        <p14:creationId xmlns:p14="http://schemas.microsoft.com/office/powerpoint/2010/main" val="681186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F6E5057-6DBE-7C76-1882-F2B90E6C735F}"/>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 new way forward</a:t>
            </a:r>
          </a:p>
        </p:txBody>
      </p:sp>
      <p:sp>
        <p:nvSpPr>
          <p:cNvPr id="5" name="Text Placeholder 4">
            <a:extLst>
              <a:ext uri="{FF2B5EF4-FFF2-40B4-BE49-F238E27FC236}">
                <a16:creationId xmlns:a16="http://schemas.microsoft.com/office/drawing/2014/main" id="{4097FBC7-8F3E-DF6E-1AE3-1569378FEAE5}"/>
              </a:ext>
            </a:extLst>
          </p:cNvPr>
          <p:cNvSpPr>
            <a:spLocks noGrp="1"/>
          </p:cNvSpPr>
          <p:nvPr>
            <p:ph type="body" sz="quarter" idx="15"/>
          </p:nvPr>
        </p:nvSpPr>
        <p:spPr>
          <a:xfrm>
            <a:off x="274319" y="1280160"/>
            <a:ext cx="8595360" cy="3365024"/>
          </a:xfrm>
        </p:spPr>
        <p:txBody>
          <a:bodyPr/>
          <a:lstStyle/>
          <a:p>
            <a:pPr marL="457200" indent="-457200">
              <a:buClr>
                <a:srgbClr val="3769FF"/>
              </a:buClr>
              <a:buFont typeface="Arial" panose="020B0604020202020204" pitchFamily="34" charset="0"/>
              <a:buChar char="•"/>
            </a:pPr>
            <a:r>
              <a:rPr lang="en-US" sz="2800" b="0" dirty="0">
                <a:solidFill>
                  <a:schemeClr val="tx1"/>
                </a:solidFill>
              </a:rPr>
              <a:t>Mental accounting – 3 types of expenses in retirement</a:t>
            </a:r>
          </a:p>
          <a:p>
            <a:pPr marL="457200" indent="-457200">
              <a:buClr>
                <a:srgbClr val="3769FF"/>
              </a:buClr>
              <a:buFont typeface="Arial" panose="020B0604020202020204" pitchFamily="34" charset="0"/>
              <a:buChar char="•"/>
            </a:pPr>
            <a:r>
              <a:rPr lang="en-US" sz="2800" b="0" dirty="0">
                <a:solidFill>
                  <a:schemeClr val="tx1"/>
                </a:solidFill>
              </a:rPr>
              <a:t>Healthcare costs are rising and living longer is expensive</a:t>
            </a:r>
          </a:p>
          <a:p>
            <a:pPr marL="457200" indent="-457200">
              <a:buClr>
                <a:srgbClr val="3769FF"/>
              </a:buClr>
              <a:buFont typeface="Arial" panose="020B0604020202020204" pitchFamily="34" charset="0"/>
              <a:buChar char="•"/>
            </a:pPr>
            <a:r>
              <a:rPr lang="en-US" sz="2800" b="0" dirty="0">
                <a:solidFill>
                  <a:schemeClr val="tx1"/>
                </a:solidFill>
              </a:rPr>
              <a:t>A powerful tax-free tool to save for healthcare costs now and for your future</a:t>
            </a:r>
          </a:p>
          <a:p>
            <a:endParaRPr lang="en-US" dirty="0"/>
          </a:p>
        </p:txBody>
      </p:sp>
      <p:sp>
        <p:nvSpPr>
          <p:cNvPr id="2" name="Slide Number Placeholder 1">
            <a:extLst>
              <a:ext uri="{FF2B5EF4-FFF2-40B4-BE49-F238E27FC236}">
                <a16:creationId xmlns:a16="http://schemas.microsoft.com/office/drawing/2014/main" id="{DABD82E1-1FC7-1014-07F2-FB1312B6C0AA}"/>
              </a:ext>
            </a:extLst>
          </p:cNvPr>
          <p:cNvSpPr>
            <a:spLocks noGrp="1"/>
          </p:cNvSpPr>
          <p:nvPr>
            <p:ph type="sldNum" sz="quarter" idx="4"/>
          </p:nvPr>
        </p:nvSpPr>
        <p:spPr/>
        <p:txBody>
          <a:bodyPr/>
          <a:lstStyle/>
          <a:p>
            <a:r>
              <a:rPr lang="en-US" dirty="0"/>
              <a:t>41</a:t>
            </a:r>
          </a:p>
        </p:txBody>
      </p:sp>
      <p:sp>
        <p:nvSpPr>
          <p:cNvPr id="4" name="Text Placeholder 3">
            <a:extLst>
              <a:ext uri="{FF2B5EF4-FFF2-40B4-BE49-F238E27FC236}">
                <a16:creationId xmlns:a16="http://schemas.microsoft.com/office/drawing/2014/main" id="{C3A76DFA-4459-DCA0-F426-D25A0C4A0943}"/>
              </a:ext>
              <a:ext uri="{C183D7F6-B498-43B3-948B-1728B52AA6E4}">
                <adec:decorative xmlns:adec="http://schemas.microsoft.com/office/drawing/2017/decorative" val="1"/>
              </a:ext>
            </a:extLst>
          </p:cNvPr>
          <p:cNvSpPr>
            <a:spLocks noGrp="1"/>
          </p:cNvSpPr>
          <p:nvPr>
            <p:ph type="body" sz="quarter" idx="26"/>
          </p:nvPr>
        </p:nvSpPr>
        <p:spPr/>
        <p:txBody>
          <a:bodyPr/>
          <a:lstStyle/>
          <a:p>
            <a:endParaRPr lang="en-US" dirty="0"/>
          </a:p>
        </p:txBody>
      </p:sp>
    </p:spTree>
    <p:extLst>
      <p:ext uri="{BB962C8B-B14F-4D97-AF65-F5344CB8AC3E}">
        <p14:creationId xmlns:p14="http://schemas.microsoft.com/office/powerpoint/2010/main" val="2363912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F6E5057-6DBE-7C76-1882-F2B90E6C735F}"/>
              </a:ext>
            </a:extLst>
          </p:cNvPr>
          <p:cNvSpPr>
            <a:spLocks noGrp="1"/>
          </p:cNvSpPr>
          <p:nvPr>
            <p:ph type="title" idx="4294967295"/>
          </p:nvPr>
        </p:nvSpPr>
        <p:spPr>
          <a:xfrm>
            <a:off x="274320" y="-411480"/>
            <a:ext cx="6400800" cy="3034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 new way forward (illustration)</a:t>
            </a:r>
          </a:p>
        </p:txBody>
      </p:sp>
      <p:grpSp>
        <p:nvGrpSpPr>
          <p:cNvPr id="3" name="Group 2" descr="Venn diagram showing the overlap between Retirement, Healthcare, and HSA (Health Savings Account). The diagram is divided into three main circles: &quot;Retirement,&quot; &quot;Healthcare,&quot; and &quot;HSA.&quot; The &quot;Retirement&quot; and &quot;Healthcare&quot; circles intersect, with the &quot;HSA&quot; circle positioned within this overlap. This highlights that an HSA serves as a shared benefit, relevant to both retirement planning and healthcare.">
            <a:extLst>
              <a:ext uri="{FF2B5EF4-FFF2-40B4-BE49-F238E27FC236}">
                <a16:creationId xmlns:a16="http://schemas.microsoft.com/office/drawing/2014/main" id="{99B77BCB-4020-C4C3-8855-55227D3B1CAF}"/>
              </a:ext>
            </a:extLst>
          </p:cNvPr>
          <p:cNvGrpSpPr/>
          <p:nvPr/>
        </p:nvGrpSpPr>
        <p:grpSpPr>
          <a:xfrm>
            <a:off x="1211841" y="1365904"/>
            <a:ext cx="6707649" cy="4367629"/>
            <a:chOff x="1211841" y="1365904"/>
            <a:chExt cx="6707649" cy="4367629"/>
          </a:xfrm>
        </p:grpSpPr>
        <p:sp>
          <p:nvSpPr>
            <p:cNvPr id="8" name="Oval 7">
              <a:extLst>
                <a:ext uri="{FF2B5EF4-FFF2-40B4-BE49-F238E27FC236}">
                  <a16:creationId xmlns:a16="http://schemas.microsoft.com/office/drawing/2014/main" id="{D29E64AF-58D9-1ED8-309D-90FCA2CBB0D2}"/>
                </a:ext>
                <a:ext uri="{C183D7F6-B498-43B3-948B-1728B52AA6E4}">
                  <adec:decorative xmlns:adec="http://schemas.microsoft.com/office/drawing/2017/decorative" val="0"/>
                </a:ext>
              </a:extLst>
            </p:cNvPr>
            <p:cNvSpPr/>
            <p:nvPr/>
          </p:nvSpPr>
          <p:spPr>
            <a:xfrm>
              <a:off x="1211841" y="1365904"/>
              <a:ext cx="4367629" cy="4367629"/>
            </a:xfrm>
            <a:prstGeom prst="ellipse">
              <a:avLst/>
            </a:prstGeom>
            <a:solidFill>
              <a:srgbClr val="3769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D7915E-229B-7BC5-06DD-181579C419C9}"/>
                </a:ext>
                <a:ext uri="{C183D7F6-B498-43B3-948B-1728B52AA6E4}">
                  <adec:decorative xmlns:adec="http://schemas.microsoft.com/office/drawing/2017/decorative" val="0"/>
                </a:ext>
              </a:extLst>
            </p:cNvPr>
            <p:cNvSpPr/>
            <p:nvPr/>
          </p:nvSpPr>
          <p:spPr>
            <a:xfrm>
              <a:off x="3551861" y="1365904"/>
              <a:ext cx="4367629" cy="4367629"/>
            </a:xfrm>
            <a:prstGeom prst="ellipse">
              <a:avLst/>
            </a:prstGeom>
            <a:solidFill>
              <a:srgbClr val="FF603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ADB028-8922-EB40-4E61-7A441F7B26E8}"/>
                </a:ext>
                <a:ext uri="{C183D7F6-B498-43B3-948B-1728B52AA6E4}">
                  <adec:decorative xmlns:adec="http://schemas.microsoft.com/office/drawing/2017/decorative" val="0"/>
                </a:ext>
              </a:extLst>
            </p:cNvPr>
            <p:cNvSpPr/>
            <p:nvPr/>
          </p:nvSpPr>
          <p:spPr>
            <a:xfrm>
              <a:off x="3549006" y="1708319"/>
              <a:ext cx="2027611" cy="3683652"/>
            </a:xfrm>
            <a:custGeom>
              <a:avLst/>
              <a:gdLst>
                <a:gd name="connsiteX0" fmla="*/ 900794 w 1801587"/>
                <a:gd name="connsiteY0" fmla="*/ 0 h 3273025"/>
                <a:gd name="connsiteX1" fmla="*/ 946093 w 1801587"/>
                <a:gd name="connsiteY1" fmla="*/ 27519 h 3273025"/>
                <a:gd name="connsiteX2" fmla="*/ 1801587 w 1801587"/>
                <a:gd name="connsiteY2" fmla="*/ 1636512 h 3273025"/>
                <a:gd name="connsiteX3" fmla="*/ 946093 w 1801587"/>
                <a:gd name="connsiteY3" fmla="*/ 3245505 h 3273025"/>
                <a:gd name="connsiteX4" fmla="*/ 900794 w 1801587"/>
                <a:gd name="connsiteY4" fmla="*/ 3273025 h 3273025"/>
                <a:gd name="connsiteX5" fmla="*/ 855495 w 1801587"/>
                <a:gd name="connsiteY5" fmla="*/ 3245505 h 3273025"/>
                <a:gd name="connsiteX6" fmla="*/ 0 w 1801587"/>
                <a:gd name="connsiteY6" fmla="*/ 1636512 h 3273025"/>
                <a:gd name="connsiteX7" fmla="*/ 855495 w 1801587"/>
                <a:gd name="connsiteY7" fmla="*/ 27519 h 327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1587" h="3273025">
                  <a:moveTo>
                    <a:pt x="900794" y="0"/>
                  </a:moveTo>
                  <a:lnTo>
                    <a:pt x="946093" y="27519"/>
                  </a:lnTo>
                  <a:cubicBezTo>
                    <a:pt x="1462237" y="376219"/>
                    <a:pt x="1801587" y="966736"/>
                    <a:pt x="1801587" y="1636512"/>
                  </a:cubicBezTo>
                  <a:cubicBezTo>
                    <a:pt x="1801587" y="2306289"/>
                    <a:pt x="1462237" y="2896805"/>
                    <a:pt x="946093" y="3245505"/>
                  </a:cubicBezTo>
                  <a:lnTo>
                    <a:pt x="900794" y="3273025"/>
                  </a:lnTo>
                  <a:lnTo>
                    <a:pt x="855495" y="3245505"/>
                  </a:lnTo>
                  <a:cubicBezTo>
                    <a:pt x="339351" y="2896805"/>
                    <a:pt x="0" y="2306289"/>
                    <a:pt x="0" y="1636512"/>
                  </a:cubicBezTo>
                  <a:cubicBezTo>
                    <a:pt x="0" y="966736"/>
                    <a:pt x="339351" y="376219"/>
                    <a:pt x="855495" y="27519"/>
                  </a:cubicBezTo>
                  <a:close/>
                </a:path>
              </a:pathLst>
            </a:cu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9B839485-1895-5857-2B73-1A7F294B26FA}"/>
              </a:ext>
              <a:ext uri="{C183D7F6-B498-43B3-948B-1728B52AA6E4}">
                <adec:decorative xmlns:adec="http://schemas.microsoft.com/office/drawing/2017/decorative" val="1"/>
              </a:ext>
            </a:extLst>
          </p:cNvPr>
          <p:cNvSpPr/>
          <p:nvPr/>
        </p:nvSpPr>
        <p:spPr>
          <a:xfrm>
            <a:off x="1292688" y="3443974"/>
            <a:ext cx="2185214" cy="461665"/>
          </a:xfrm>
          <a:prstGeom prst="rect">
            <a:avLst/>
          </a:prstGeom>
        </p:spPr>
        <p:txBody>
          <a:bodyPr wrap="none">
            <a:spAutoFit/>
          </a:bodyPr>
          <a:lstStyle/>
          <a:p>
            <a:pPr lvl="0"/>
            <a:r>
              <a:rPr lang="en-US" sz="2400" b="1">
                <a:solidFill>
                  <a:schemeClr val="bg1"/>
                </a:solidFill>
                <a:latin typeface="Arial" panose="020B0604020202020204" pitchFamily="34" charset="0"/>
                <a:cs typeface="Arial" panose="020B0604020202020204" pitchFamily="34" charset="0"/>
              </a:rPr>
              <a:t>RETIREMENT</a:t>
            </a:r>
          </a:p>
        </p:txBody>
      </p:sp>
      <p:sp>
        <p:nvSpPr>
          <p:cNvPr id="2" name="Slide Number Placeholder 1">
            <a:extLst>
              <a:ext uri="{FF2B5EF4-FFF2-40B4-BE49-F238E27FC236}">
                <a16:creationId xmlns:a16="http://schemas.microsoft.com/office/drawing/2014/main" id="{DABD82E1-1FC7-1014-07F2-FB1312B6C0AA}"/>
              </a:ext>
            </a:extLst>
          </p:cNvPr>
          <p:cNvSpPr>
            <a:spLocks noGrp="1"/>
          </p:cNvSpPr>
          <p:nvPr>
            <p:ph type="sldNum" sz="quarter" idx="4"/>
          </p:nvPr>
        </p:nvSpPr>
        <p:spPr/>
        <p:txBody>
          <a:bodyPr/>
          <a:lstStyle/>
          <a:p>
            <a:r>
              <a:rPr lang="en-US" dirty="0"/>
              <a:t>42</a:t>
            </a:r>
          </a:p>
        </p:txBody>
      </p:sp>
      <p:sp>
        <p:nvSpPr>
          <p:cNvPr id="12" name="Rectangle 11">
            <a:extLst>
              <a:ext uri="{FF2B5EF4-FFF2-40B4-BE49-F238E27FC236}">
                <a16:creationId xmlns:a16="http://schemas.microsoft.com/office/drawing/2014/main" id="{891B36C4-75A8-8B7D-D21F-68C6D115B661}"/>
              </a:ext>
              <a:ext uri="{C183D7F6-B498-43B3-948B-1728B52AA6E4}">
                <adec:decorative xmlns:adec="http://schemas.microsoft.com/office/drawing/2017/decorative" val="1"/>
              </a:ext>
            </a:extLst>
          </p:cNvPr>
          <p:cNvSpPr/>
          <p:nvPr/>
        </p:nvSpPr>
        <p:spPr>
          <a:xfrm>
            <a:off x="5582631" y="3456331"/>
            <a:ext cx="2369175" cy="461665"/>
          </a:xfrm>
          <a:prstGeom prst="rect">
            <a:avLst/>
          </a:prstGeom>
        </p:spPr>
        <p:txBody>
          <a:bodyPr wrap="none">
            <a:spAutoFit/>
          </a:bodyPr>
          <a:lstStyle/>
          <a:p>
            <a:pPr lvl="0"/>
            <a:r>
              <a:rPr lang="en-US" sz="2400" b="1">
                <a:solidFill>
                  <a:schemeClr val="bg1"/>
                </a:solidFill>
                <a:latin typeface="Arial" panose="020B0604020202020204" pitchFamily="34" charset="0"/>
                <a:cs typeface="Arial" panose="020B0604020202020204" pitchFamily="34" charset="0"/>
              </a:rPr>
              <a:t>HEALTHCARE</a:t>
            </a:r>
          </a:p>
        </p:txBody>
      </p:sp>
      <p:sp>
        <p:nvSpPr>
          <p:cNvPr id="13" name="TextBox 12">
            <a:extLst>
              <a:ext uri="{FF2B5EF4-FFF2-40B4-BE49-F238E27FC236}">
                <a16:creationId xmlns:a16="http://schemas.microsoft.com/office/drawing/2014/main" id="{DD9FC8CE-9D66-4883-1662-5F0A55E9FD04}"/>
              </a:ext>
              <a:ext uri="{C183D7F6-B498-43B3-948B-1728B52AA6E4}">
                <adec:decorative xmlns:adec="http://schemas.microsoft.com/office/drawing/2017/decorative" val="1"/>
              </a:ext>
            </a:extLst>
          </p:cNvPr>
          <p:cNvSpPr txBox="1"/>
          <p:nvPr/>
        </p:nvSpPr>
        <p:spPr>
          <a:xfrm>
            <a:off x="3743234" y="3234317"/>
            <a:ext cx="1598854" cy="769441"/>
          </a:xfrm>
          <a:prstGeom prst="rect">
            <a:avLst/>
          </a:prstGeom>
          <a:noFill/>
        </p:spPr>
        <p:txBody>
          <a:bodyPr wrap="square" rtlCol="0">
            <a:spAutoFit/>
          </a:bodyPr>
          <a:lstStyle/>
          <a:p>
            <a:pPr algn="ctr"/>
            <a:r>
              <a:rPr lang="en-US" sz="4400" b="1">
                <a:solidFill>
                  <a:schemeClr val="bg1"/>
                </a:solidFill>
              </a:rPr>
              <a:t>HSA   </a:t>
            </a:r>
          </a:p>
        </p:txBody>
      </p:sp>
      <p:sp>
        <p:nvSpPr>
          <p:cNvPr id="4" name="Text Placeholder 3">
            <a:extLst>
              <a:ext uri="{FF2B5EF4-FFF2-40B4-BE49-F238E27FC236}">
                <a16:creationId xmlns:a16="http://schemas.microsoft.com/office/drawing/2014/main" id="{C3A76DFA-4459-DCA0-F426-D25A0C4A0943}"/>
              </a:ext>
              <a:ext uri="{C183D7F6-B498-43B3-948B-1728B52AA6E4}">
                <adec:decorative xmlns:adec="http://schemas.microsoft.com/office/drawing/2017/decorative" val="1"/>
              </a:ext>
            </a:extLst>
          </p:cNvPr>
          <p:cNvSpPr>
            <a:spLocks noGrp="1"/>
          </p:cNvSpPr>
          <p:nvPr>
            <p:ph type="body" sz="quarter" idx="26"/>
          </p:nvPr>
        </p:nvSpPr>
        <p:spPr/>
        <p:txBody>
          <a:bodyPr/>
          <a:lstStyle/>
          <a:p>
            <a:endParaRPr lang="en-US" dirty="0"/>
          </a:p>
        </p:txBody>
      </p:sp>
      <p:sp>
        <p:nvSpPr>
          <p:cNvPr id="5" name="Text Placeholder 5">
            <a:extLst>
              <a:ext uri="{FF2B5EF4-FFF2-40B4-BE49-F238E27FC236}">
                <a16:creationId xmlns:a16="http://schemas.microsoft.com/office/drawing/2014/main" id="{9F272824-9130-C58D-DBF7-5B97DCF6AFD5}"/>
              </a:ext>
              <a:ext uri="{C183D7F6-B498-43B3-948B-1728B52AA6E4}">
                <adec:decorative xmlns:adec="http://schemas.microsoft.com/office/drawing/2017/decorative" val="1"/>
              </a:ext>
            </a:extLst>
          </p:cNvPr>
          <p:cNvSpPr txBox="1">
            <a:spLocks/>
          </p:cNvSpPr>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Font typeface="Arial" panose="020B0604020202020204" pitchFamily="34" charset="0"/>
              <a:buNone/>
              <a:defRPr/>
            </a:pPr>
            <a:r>
              <a:rPr lang="en-US" sz="1800" b="1" dirty="0">
                <a:latin typeface="Arial" panose="020B0604020202020204" pitchFamily="34" charset="0"/>
                <a:cs typeface="Arial" panose="020B0604020202020204" pitchFamily="34" charset="0"/>
              </a:rPr>
              <a:t>A new way forward</a:t>
            </a:r>
          </a:p>
        </p:txBody>
      </p:sp>
    </p:spTree>
    <p:extLst>
      <p:ext uri="{BB962C8B-B14F-4D97-AF65-F5344CB8AC3E}">
        <p14:creationId xmlns:p14="http://schemas.microsoft.com/office/powerpoint/2010/main" val="327082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FCA6AE-BC91-E7AE-B3CF-AAFAA3DEB410}"/>
              </a:ext>
            </a:extLst>
          </p:cNvPr>
          <p:cNvSpPr>
            <a:spLocks noGrp="1"/>
          </p:cNvSpPr>
          <p:nvPr>
            <p:ph type="title" idx="4294967295"/>
          </p:nvPr>
        </p:nvSpPr>
        <p:spPr>
          <a:xfrm>
            <a:off x="723450" y="860612"/>
            <a:ext cx="5029200" cy="532069"/>
          </a:xfrm>
          <a:prstGeom prst="rect">
            <a:avLst/>
          </a:prstGeom>
          <a:noFill/>
          <a:ln w="15875">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500"/>
              </a:lnSpc>
              <a:spcBef>
                <a:spcPts val="0"/>
              </a:spcBef>
              <a:spcAft>
                <a:spcPts val="0"/>
              </a:spcAft>
              <a:buClrTx/>
              <a:buSzTx/>
              <a:buFont typeface="Arial" panose="020B0604020202020204" pitchFamily="34" charset="0"/>
              <a:buNone/>
              <a:tabLst/>
              <a:defRPr/>
            </a:pPr>
            <a:r>
              <a:rPr kumimoji="0" lang="en-US" sz="3400" b="1" i="0" u="none" strike="noStrike" kern="12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Questions?</a:t>
            </a:r>
          </a:p>
        </p:txBody>
      </p:sp>
    </p:spTree>
    <p:extLst>
      <p:ext uri="{BB962C8B-B14F-4D97-AF65-F5344CB8AC3E}">
        <p14:creationId xmlns:p14="http://schemas.microsoft.com/office/powerpoint/2010/main" val="4094124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E821A-AE7D-D312-B70A-4FF6D554A955}"/>
              </a:ext>
            </a:extLst>
          </p:cNvPr>
          <p:cNvSpPr>
            <a:spLocks noGrp="1"/>
          </p:cNvSpPr>
          <p:nvPr>
            <p:ph type="title" idx="4294967295"/>
          </p:nvPr>
        </p:nvSpPr>
        <p:spPr>
          <a:xfrm>
            <a:off x="628650" y="-1325563"/>
            <a:ext cx="7886700" cy="1325563"/>
          </a:xfrm>
          <a:prstGeom prst="rect">
            <a:avLst/>
          </a:prstGeom>
        </p:spPr>
        <p:txBody>
          <a:bodyPr anchor="b"/>
          <a:lstStyle/>
          <a:p>
            <a:r>
              <a:rPr lang="en-US" dirty="0"/>
              <a:t>Disclosure page</a:t>
            </a:r>
          </a:p>
        </p:txBody>
      </p:sp>
      <p:sp>
        <p:nvSpPr>
          <p:cNvPr id="4" name="Text Placeholder 3">
            <a:extLst>
              <a:ext uri="{FF2B5EF4-FFF2-40B4-BE49-F238E27FC236}">
                <a16:creationId xmlns:a16="http://schemas.microsoft.com/office/drawing/2014/main" id="{91288889-8D41-7E6F-BA49-3D83ECA82715}"/>
              </a:ext>
            </a:extLst>
          </p:cNvPr>
          <p:cNvSpPr>
            <a:spLocks noGrp="1"/>
          </p:cNvSpPr>
          <p:nvPr>
            <p:ph type="body" sz="quarter" idx="26"/>
          </p:nvPr>
        </p:nvSpPr>
        <p:spPr>
          <a:xfrm>
            <a:off x="285213" y="3586695"/>
            <a:ext cx="8575040" cy="1615827"/>
          </a:xfrm>
        </p:spPr>
        <p:txBody>
          <a:bodyPr/>
          <a:lstStyle/>
          <a:p>
            <a:pPr>
              <a:spcAft>
                <a:spcPts val="600"/>
              </a:spcAft>
            </a:pPr>
            <a:r>
              <a:rPr lang="en-US" b="1" dirty="0"/>
              <a:t>All financial decisions and investments involve risks, including possible loss of principal.</a:t>
            </a:r>
          </a:p>
          <a:p>
            <a:pPr>
              <a:spcAft>
                <a:spcPts val="600"/>
              </a:spcAft>
            </a:pPr>
            <a:r>
              <a:rPr lang="en-US" dirty="0"/>
              <a:t>The hypothetical scenarios are estimates, based on certain simple assumptions, and designed to provide only a general understanding of HSAs. They do not reflect  any management fees, transaction costs or expenses. There is no guarantee that estimates or any level of return will be achieve. Actual results may be significantly different from that shown here.</a:t>
            </a:r>
          </a:p>
          <a:p>
            <a:pPr>
              <a:spcAft>
                <a:spcPts val="600"/>
              </a:spcAft>
            </a:pPr>
            <a:r>
              <a:rPr lang="en-US" b="1" dirty="0"/>
              <a:t>This communication is general in nature and provided for educational and informational purposes only. It is not directed to or based on the financial situation or needs of any particular investor, and should not be considered or relied upon as legal, tax or investment advice or an investment recommendation, or as a substitute for legal or tax counsel. </a:t>
            </a:r>
            <a:r>
              <a:rPr lang="en-US" dirty="0"/>
              <a:t>Any investment products or services named herein are for illustrative purposes only and should not be considered an offer to buy or sell, or an investment recommendation for, any specific security, strategy or investment product or service. Always consult a qualified professional or your own independent financial professional for personalized advice or investment recommendations tailored to your specific goals, individual situation, and risk tolerance.</a:t>
            </a:r>
          </a:p>
          <a:p>
            <a:pPr>
              <a:spcAft>
                <a:spcPts val="600"/>
              </a:spcAft>
            </a:pPr>
            <a:r>
              <a:rPr lang="en-US" dirty="0"/>
              <a:t>Franklin Templeton does not provide legal or tax advice. Federal and state laws and regulations are complex and subject to change, which can materially impact your results. Franklin Templeton cannot guarantee that such information is accurate, complete or timely; and disclaims any liability arising out of your use of, or any tax position taken in reliance on, such information. </a:t>
            </a:r>
          </a:p>
        </p:txBody>
      </p:sp>
      <p:sp>
        <p:nvSpPr>
          <p:cNvPr id="5" name="Text Placeholder 4">
            <a:extLst>
              <a:ext uri="{FF2B5EF4-FFF2-40B4-BE49-F238E27FC236}">
                <a16:creationId xmlns:a16="http://schemas.microsoft.com/office/drawing/2014/main" id="{30BD0E48-2FD8-6F90-981C-A9FCB589E621}"/>
              </a:ext>
            </a:extLst>
          </p:cNvPr>
          <p:cNvSpPr>
            <a:spLocks noGrp="1"/>
          </p:cNvSpPr>
          <p:nvPr>
            <p:ph type="body" sz="quarter" idx="28"/>
          </p:nvPr>
        </p:nvSpPr>
        <p:spPr/>
        <p:txBody>
          <a:bodyPr/>
          <a:lstStyle/>
          <a:p>
            <a:r>
              <a:rPr lang="en-US" dirty="0"/>
              <a:t>www.franklintempleton.com</a:t>
            </a:r>
          </a:p>
          <a:p>
            <a:endParaRPr lang="en-US" dirty="0"/>
          </a:p>
        </p:txBody>
      </p:sp>
      <p:sp>
        <p:nvSpPr>
          <p:cNvPr id="3" name="Text Placeholder 2">
            <a:extLst>
              <a:ext uri="{FF2B5EF4-FFF2-40B4-BE49-F238E27FC236}">
                <a16:creationId xmlns:a16="http://schemas.microsoft.com/office/drawing/2014/main" id="{8EF7F3EF-3893-4106-7FE3-A10BDEA6868F}"/>
              </a:ext>
              <a:ext uri="{C183D7F6-B498-43B3-948B-1728B52AA6E4}">
                <adec:decorative xmlns:adec="http://schemas.microsoft.com/office/drawing/2017/decorative" val="0"/>
              </a:ext>
            </a:extLst>
          </p:cNvPr>
          <p:cNvSpPr>
            <a:spLocks noGrp="1"/>
          </p:cNvSpPr>
          <p:nvPr>
            <p:ph type="body" sz="quarter" idx="11"/>
          </p:nvPr>
        </p:nvSpPr>
        <p:spPr/>
        <p:txBody>
          <a:bodyPr/>
          <a:lstStyle/>
          <a:p>
            <a:r>
              <a:rPr lang="en-US" dirty="0"/>
              <a:t>RDCIO-PPPHS-0925</a:t>
            </a:r>
          </a:p>
        </p:txBody>
      </p:sp>
    </p:spTree>
    <p:extLst>
      <p:ext uri="{BB962C8B-B14F-4D97-AF65-F5344CB8AC3E}">
        <p14:creationId xmlns:p14="http://schemas.microsoft.com/office/powerpoint/2010/main" val="957709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F6E5057-6DBE-7C76-1882-F2B90E6C735F}"/>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Today’s discussion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Text Placeholder 4">
            <a:extLst>
              <a:ext uri="{FF2B5EF4-FFF2-40B4-BE49-F238E27FC236}">
                <a16:creationId xmlns:a16="http://schemas.microsoft.com/office/drawing/2014/main" id="{4097FBC7-8F3E-DF6E-1AE3-1569378FEAE5}"/>
              </a:ext>
            </a:extLst>
          </p:cNvPr>
          <p:cNvSpPr>
            <a:spLocks noGrp="1"/>
          </p:cNvSpPr>
          <p:nvPr>
            <p:ph type="body" sz="quarter" idx="15"/>
          </p:nvPr>
        </p:nvSpPr>
        <p:spPr>
          <a:xfrm>
            <a:off x="274319" y="1280160"/>
            <a:ext cx="8595360" cy="3365024"/>
          </a:xfrm>
        </p:spPr>
        <p:txBody>
          <a:bodyPr/>
          <a:lstStyle/>
          <a:p>
            <a:pPr marL="457200" indent="-457200">
              <a:buClr>
                <a:srgbClr val="3769FF"/>
              </a:buClr>
              <a:buFont typeface="Arial" panose="020B0604020202020204" pitchFamily="34" charset="0"/>
              <a:buChar char="•"/>
            </a:pPr>
            <a:r>
              <a:rPr lang="en-US" sz="2800" b="0" dirty="0">
                <a:solidFill>
                  <a:schemeClr val="tx1"/>
                </a:solidFill>
              </a:rPr>
              <a:t>Healthcare costs</a:t>
            </a:r>
          </a:p>
          <a:p>
            <a:pPr marL="457200" indent="-457200">
              <a:buClr>
                <a:srgbClr val="3769FF"/>
              </a:buClr>
              <a:buFont typeface="Arial" panose="020B0604020202020204" pitchFamily="34" charset="0"/>
              <a:buChar char="•"/>
            </a:pPr>
            <a:r>
              <a:rPr lang="en-US" sz="2800" b="0" dirty="0">
                <a:solidFill>
                  <a:schemeClr val="tx1"/>
                </a:solidFill>
              </a:rPr>
              <a:t>Health Savings Account basics</a:t>
            </a:r>
          </a:p>
          <a:p>
            <a:pPr marL="457200" indent="-457200">
              <a:buClr>
                <a:srgbClr val="3769FF"/>
              </a:buClr>
              <a:buFont typeface="Arial" panose="020B0604020202020204" pitchFamily="34" charset="0"/>
              <a:buChar char="•"/>
            </a:pPr>
            <a:r>
              <a:rPr lang="en-US" sz="2800" b="0" dirty="0">
                <a:solidFill>
                  <a:schemeClr val="tx1"/>
                </a:solidFill>
              </a:rPr>
              <a:t>Case studies </a:t>
            </a:r>
          </a:p>
          <a:p>
            <a:pPr marL="457200" indent="-457200">
              <a:buClr>
                <a:srgbClr val="3769FF"/>
              </a:buClr>
              <a:buFont typeface="Arial" panose="020B0604020202020204" pitchFamily="34" charset="0"/>
              <a:buChar char="•"/>
            </a:pPr>
            <a:r>
              <a:rPr lang="en-US" sz="2800" b="0" dirty="0">
                <a:solidFill>
                  <a:schemeClr val="tx1"/>
                </a:solidFill>
              </a:rPr>
              <a:t>Review</a:t>
            </a:r>
          </a:p>
          <a:p>
            <a:pPr marL="457200" indent="-457200">
              <a:buClr>
                <a:srgbClr val="3769FF"/>
              </a:buClr>
              <a:buFont typeface="Arial" panose="020B0604020202020204" pitchFamily="34" charset="0"/>
              <a:buChar char="•"/>
            </a:pPr>
            <a:r>
              <a:rPr lang="en-US" sz="2800" b="0" dirty="0">
                <a:solidFill>
                  <a:schemeClr val="tx1"/>
                </a:solidFill>
              </a:rPr>
              <a:t>Questions</a:t>
            </a:r>
          </a:p>
          <a:p>
            <a:endParaRPr lang="en-US" dirty="0"/>
          </a:p>
        </p:txBody>
      </p:sp>
      <p:sp>
        <p:nvSpPr>
          <p:cNvPr id="2" name="Slide Number Placeholder 1">
            <a:extLst>
              <a:ext uri="{FF2B5EF4-FFF2-40B4-BE49-F238E27FC236}">
                <a16:creationId xmlns:a16="http://schemas.microsoft.com/office/drawing/2014/main" id="{DABD82E1-1FC7-1014-07F2-FB1312B6C0AA}"/>
              </a:ext>
            </a:extLst>
          </p:cNvPr>
          <p:cNvSpPr>
            <a:spLocks noGrp="1"/>
          </p:cNvSpPr>
          <p:nvPr>
            <p:ph type="sldNum" sz="quarter" idx="4"/>
          </p:nvPr>
        </p:nvSpPr>
        <p:spPr/>
        <p:txBody>
          <a:bodyPr/>
          <a:lstStyle/>
          <a:p>
            <a:r>
              <a:rPr lang="en-US" dirty="0"/>
              <a:t>5</a:t>
            </a:r>
          </a:p>
        </p:txBody>
      </p:sp>
      <p:sp>
        <p:nvSpPr>
          <p:cNvPr id="4" name="Text Placeholder 3">
            <a:extLst>
              <a:ext uri="{FF2B5EF4-FFF2-40B4-BE49-F238E27FC236}">
                <a16:creationId xmlns:a16="http://schemas.microsoft.com/office/drawing/2014/main" id="{C3A76DFA-4459-DCA0-F426-D25A0C4A0943}"/>
              </a:ext>
              <a:ext uri="{C183D7F6-B498-43B3-948B-1728B52AA6E4}">
                <adec:decorative xmlns:adec="http://schemas.microsoft.com/office/drawing/2017/decorative" val="1"/>
              </a:ext>
            </a:extLst>
          </p:cNvPr>
          <p:cNvSpPr>
            <a:spLocks noGrp="1"/>
          </p:cNvSpPr>
          <p:nvPr>
            <p:ph type="body" sz="quarter" idx="26"/>
          </p:nvPr>
        </p:nvSpPr>
        <p:spPr/>
        <p:txBody>
          <a:bodyPr/>
          <a:lstStyle/>
          <a:p>
            <a:endParaRPr lang="en-US" dirty="0"/>
          </a:p>
        </p:txBody>
      </p:sp>
    </p:spTree>
    <p:extLst>
      <p:ext uri="{BB962C8B-B14F-4D97-AF65-F5344CB8AC3E}">
        <p14:creationId xmlns:p14="http://schemas.microsoft.com/office/powerpoint/2010/main" val="3821027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FCA6AE-BC91-E7AE-B3CF-AAFAA3DEB410}"/>
              </a:ext>
            </a:extLst>
          </p:cNvPr>
          <p:cNvSpPr>
            <a:spLocks noGrp="1"/>
          </p:cNvSpPr>
          <p:nvPr>
            <p:ph type="title" idx="4294967295"/>
          </p:nvPr>
        </p:nvSpPr>
        <p:spPr>
          <a:xfrm>
            <a:off x="723450" y="860612"/>
            <a:ext cx="5029200" cy="1015663"/>
          </a:xfrm>
          <a:prstGeom prst="rect">
            <a:avLst/>
          </a:prstGeom>
          <a:noFill/>
          <a:ln w="15875">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400" b="1" i="0" u="none" strike="noStrike" kern="12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Healthcare costs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212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52E6310-C39A-FEF7-90EF-05B9F2E9E6A3}"/>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Healthcare costs keep increasing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9" name="Text Placeholder 8">
            <a:extLst>
              <a:ext uri="{FF2B5EF4-FFF2-40B4-BE49-F238E27FC236}">
                <a16:creationId xmlns:a16="http://schemas.microsoft.com/office/drawing/2014/main" id="{A62BAB1D-4FB7-F57A-7026-01E9484358F7}"/>
              </a:ext>
            </a:extLst>
          </p:cNvPr>
          <p:cNvSpPr>
            <a:spLocks noGrp="1"/>
          </p:cNvSpPr>
          <p:nvPr>
            <p:ph type="body" sz="quarter" idx="10"/>
          </p:nvPr>
        </p:nvSpPr>
        <p:spPr/>
        <p:txBody>
          <a:bodyPr/>
          <a:lstStyle/>
          <a:p>
            <a:r>
              <a:rPr lang="en-US" dirty="0"/>
              <a:t>Cost Projections for a 65-Year-Old Couple for Medicare Parts B and D, Supplemental Insurance, Dental Insurance and Out-of-Pockets (in Future Dollars)</a:t>
            </a:r>
            <a:r>
              <a:rPr lang="en-US" baseline="30000" dirty="0"/>
              <a:t>1</a:t>
            </a:r>
          </a:p>
          <a:p>
            <a:endParaRPr lang="en-US" dirty="0"/>
          </a:p>
        </p:txBody>
      </p:sp>
      <p:graphicFrame>
        <p:nvGraphicFramePr>
          <p:cNvPr id="6" name="Table 6">
            <a:extLst>
              <a:ext uri="{FF2B5EF4-FFF2-40B4-BE49-F238E27FC236}">
                <a16:creationId xmlns:a16="http://schemas.microsoft.com/office/drawing/2014/main" id="{1B19A86B-7A8C-105C-ED81-8EB9C36DA350}"/>
              </a:ext>
            </a:extLst>
          </p:cNvPr>
          <p:cNvGraphicFramePr>
            <a:graphicFrameLocks noGrp="1"/>
          </p:cNvGraphicFramePr>
          <p:nvPr>
            <p:extLst>
              <p:ext uri="{D42A27DB-BD31-4B8C-83A1-F6EECF244321}">
                <p14:modId xmlns:p14="http://schemas.microsoft.com/office/powerpoint/2010/main" val="3092151454"/>
              </p:ext>
            </p:extLst>
          </p:nvPr>
        </p:nvGraphicFramePr>
        <p:xfrm>
          <a:off x="259078" y="2204720"/>
          <a:ext cx="8519162" cy="1661160"/>
        </p:xfrm>
        <a:graphic>
          <a:graphicData uri="http://schemas.openxmlformats.org/drawingml/2006/table">
            <a:tbl>
              <a:tblPr firstRow="1" bandRow="1">
                <a:tableStyleId>{3B4B98B0-60AC-42C2-AFA5-B58CD77FA1E5}</a:tableStyleId>
              </a:tblPr>
              <a:tblGrid>
                <a:gridCol w="1554481">
                  <a:extLst>
                    <a:ext uri="{9D8B030D-6E8A-4147-A177-3AD203B41FA5}">
                      <a16:colId xmlns:a16="http://schemas.microsoft.com/office/drawing/2014/main" val="3459619512"/>
                    </a:ext>
                  </a:extLst>
                </a:gridCol>
                <a:gridCol w="1280160">
                  <a:extLst>
                    <a:ext uri="{9D8B030D-6E8A-4147-A177-3AD203B41FA5}">
                      <a16:colId xmlns:a16="http://schemas.microsoft.com/office/drawing/2014/main" val="1882635244"/>
                    </a:ext>
                  </a:extLst>
                </a:gridCol>
                <a:gridCol w="1844041">
                  <a:extLst>
                    <a:ext uri="{9D8B030D-6E8A-4147-A177-3AD203B41FA5}">
                      <a16:colId xmlns:a16="http://schemas.microsoft.com/office/drawing/2014/main" val="1646002286"/>
                    </a:ext>
                  </a:extLst>
                </a:gridCol>
                <a:gridCol w="1005840">
                  <a:extLst>
                    <a:ext uri="{9D8B030D-6E8A-4147-A177-3AD203B41FA5}">
                      <a16:colId xmlns:a16="http://schemas.microsoft.com/office/drawing/2014/main" val="394262980"/>
                    </a:ext>
                  </a:extLst>
                </a:gridCol>
                <a:gridCol w="1828801">
                  <a:extLst>
                    <a:ext uri="{9D8B030D-6E8A-4147-A177-3AD203B41FA5}">
                      <a16:colId xmlns:a16="http://schemas.microsoft.com/office/drawing/2014/main" val="2104010999"/>
                    </a:ext>
                  </a:extLst>
                </a:gridCol>
                <a:gridCol w="1005839">
                  <a:extLst>
                    <a:ext uri="{9D8B030D-6E8A-4147-A177-3AD203B41FA5}">
                      <a16:colId xmlns:a16="http://schemas.microsoft.com/office/drawing/2014/main" val="682144331"/>
                    </a:ext>
                  </a:extLst>
                </a:gridCol>
              </a:tblGrid>
              <a:tr h="91440">
                <a:tc>
                  <a:txBody>
                    <a:bodyPr/>
                    <a:lstStyle/>
                    <a:p>
                      <a:pPr algn="ctr"/>
                      <a:endParaRPr lang="en-US" sz="400" b="1" dirty="0">
                        <a:solidFill>
                          <a:schemeClr val="bg1"/>
                        </a:solidFill>
                      </a:endParaRPr>
                    </a:p>
                  </a:txBody>
                  <a:tcPr marL="0" marR="0" marT="0" marB="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400" b="1" dirty="0">
                        <a:solidFill>
                          <a:schemeClr val="bg1"/>
                        </a:solidFill>
                      </a:endParaRPr>
                    </a:p>
                  </a:txBody>
                  <a:tcPr marL="0" marR="0" marT="0" marB="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 dirty="0">
                          <a:solidFill>
                            <a:schemeClr val="bg1"/>
                          </a:solidFill>
                        </a:rPr>
                        <a:t>Baseline Health Cost Projections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baseline="30000" dirty="0">
                        <a:solidFill>
                          <a:schemeClr val="bg1"/>
                        </a:solidFill>
                      </a:endParaRPr>
                    </a:p>
                  </a:txBody>
                  <a:tcPr marL="0" marR="0" marT="0" marB="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 dirty="0">
                          <a:solidFill>
                            <a:schemeClr val="bg1"/>
                          </a:solidFill>
                        </a:rPr>
                        <a:t>Baseline Health Cost Projections</a:t>
                      </a:r>
                    </a:p>
                    <a:p>
                      <a:pPr algn="ctr"/>
                      <a:endParaRPr lang="en-US" sz="400" b="1" dirty="0">
                        <a:solidFill>
                          <a:schemeClr val="bg1"/>
                        </a:solidFill>
                      </a:endParaRPr>
                    </a:p>
                  </a:txBody>
                  <a:tcPr marL="0" marR="0" marT="0" marB="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 dirty="0">
                          <a:solidFill>
                            <a:schemeClr val="bg1"/>
                          </a:solidFill>
                        </a:rPr>
                        <a:t>Two-Year Inflation Increase</a:t>
                      </a:r>
                    </a:p>
                    <a:p>
                      <a:pPr algn="ctr"/>
                      <a:endParaRPr lang="en-US" sz="400" b="1" dirty="0">
                        <a:solidFill>
                          <a:schemeClr val="bg1"/>
                        </a:solidFill>
                      </a:endParaRPr>
                    </a:p>
                  </a:txBody>
                  <a:tcPr marL="0" marR="0" marT="0" marB="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 dirty="0">
                          <a:solidFill>
                            <a:schemeClr val="bg1"/>
                          </a:solidFill>
                        </a:rPr>
                        <a:t>Two-Year Inflation Increase</a:t>
                      </a:r>
                    </a:p>
                    <a:p>
                      <a:pPr algn="ctr"/>
                      <a:endParaRPr lang="en-US" sz="400" b="1" dirty="0">
                        <a:solidFill>
                          <a:schemeClr val="bg1"/>
                        </a:solidFill>
                      </a:endParaRPr>
                    </a:p>
                  </a:txBody>
                  <a:tcPr marL="0" marR="0" marT="0" marB="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8801353"/>
                  </a:ext>
                </a:extLst>
              </a:tr>
              <a:tr h="370840">
                <a:tc>
                  <a:txBody>
                    <a:bodyPr/>
                    <a:lstStyle/>
                    <a:p>
                      <a:pPr algn="ctr"/>
                      <a:r>
                        <a:rPr lang="en-US" sz="1100" b="1" dirty="0"/>
                        <a:t>Healthy, Married</a:t>
                      </a:r>
                    </a:p>
                    <a:p>
                      <a:pPr algn="ctr"/>
                      <a:r>
                        <a:rPr lang="en-US" sz="1100" b="1" dirty="0"/>
                        <a:t>Couple Age</a:t>
                      </a:r>
                    </a:p>
                  </a:txBody>
                  <a:tcPr>
                    <a:lnL>
                      <a:noFill/>
                    </a:lnL>
                    <a:lnR>
                      <a:noFill/>
                    </a:lnR>
                    <a:lnT w="12700" cap="flat" cmpd="sng" algn="ctr">
                      <a:solidFill>
                        <a:schemeClr val="tx1"/>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p>
                      <a:pPr algn="ctr"/>
                      <a:r>
                        <a:rPr lang="en-US" sz="1100" b="1" dirty="0"/>
                        <a:t>Social Security Benefits for Life</a:t>
                      </a:r>
                    </a:p>
                  </a:txBody>
                  <a:tcPr>
                    <a:lnL>
                      <a:noFill/>
                    </a:lnL>
                    <a:lnR>
                      <a:noFill/>
                    </a:lnR>
                    <a:lnT w="12700" cap="flat" cmpd="sng" algn="ctr">
                      <a:solidFill>
                        <a:schemeClr val="tx1"/>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p>
                      <a:pPr algn="ctr"/>
                      <a:r>
                        <a:rPr lang="en-US" sz="1100" b="1" dirty="0"/>
                        <a:t>Lifetime Retirement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t>Health Costs</a:t>
                      </a:r>
                      <a:r>
                        <a:rPr lang="en-US" sz="1100" b="1" baseline="30000" dirty="0"/>
                        <a:t>*</a:t>
                      </a:r>
                      <a:endParaRPr lang="en-US" sz="1100" baseline="30000" dirty="0"/>
                    </a:p>
                  </a:txBody>
                  <a:tcPr>
                    <a:lnL>
                      <a:noFill/>
                    </a:lnL>
                    <a:lnR>
                      <a:noFill/>
                    </a:lnR>
                    <a:lnT w="12700" cap="flat" cmpd="sng" algn="ctr">
                      <a:solidFill>
                        <a:schemeClr val="tx1"/>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p>
                      <a:pPr algn="ctr"/>
                      <a:r>
                        <a:rPr lang="en-US" sz="1100" b="1" dirty="0"/>
                        <a:t>Index</a:t>
                      </a:r>
                    </a:p>
                  </a:txBody>
                  <a:tcPr>
                    <a:lnL>
                      <a:noFill/>
                    </a:lnL>
                    <a:lnR>
                      <a:noFill/>
                    </a:lnR>
                    <a:lnT w="12700" cap="flat" cmpd="sng" algn="ctr">
                      <a:solidFill>
                        <a:schemeClr val="tx1"/>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p>
                      <a:pPr algn="ctr"/>
                      <a:r>
                        <a:rPr lang="en-US" sz="1100" b="1" dirty="0"/>
                        <a:t>Lifetime Retirement</a:t>
                      </a:r>
                    </a:p>
                    <a:p>
                      <a:pPr algn="ctr"/>
                      <a:r>
                        <a:rPr lang="en-US" sz="1100" b="1" dirty="0"/>
                        <a:t>Health Costs</a:t>
                      </a:r>
                    </a:p>
                  </a:txBody>
                  <a:tcPr>
                    <a:lnL>
                      <a:noFill/>
                    </a:lnL>
                    <a:lnR>
                      <a:noFill/>
                    </a:lnR>
                    <a:lnT w="12700" cap="flat" cmpd="sng" algn="ctr">
                      <a:solidFill>
                        <a:schemeClr val="tx1"/>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1F7F7"/>
                    </a:solidFill>
                  </a:tcPr>
                </a:tc>
                <a:tc>
                  <a:txBody>
                    <a:bodyPr/>
                    <a:lstStyle/>
                    <a:p>
                      <a:pPr algn="ctr"/>
                      <a:r>
                        <a:rPr lang="en-US" sz="1100" b="1" dirty="0"/>
                        <a:t>Index</a:t>
                      </a:r>
                    </a:p>
                  </a:txBody>
                  <a:tcPr>
                    <a:lnL>
                      <a:noFill/>
                    </a:lnL>
                    <a:lnR>
                      <a:noFill/>
                    </a:lnR>
                    <a:lnT w="12700" cap="flat" cmpd="sng" algn="ctr">
                      <a:solidFill>
                        <a:schemeClr val="tx1"/>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E1F7F7"/>
                    </a:solidFill>
                  </a:tcPr>
                </a:tc>
                <a:extLst>
                  <a:ext uri="{0D108BD9-81ED-4DB2-BD59-A6C34878D82A}">
                    <a16:rowId xmlns:a16="http://schemas.microsoft.com/office/drawing/2014/main" val="830422074"/>
                  </a:ext>
                </a:extLst>
              </a:tr>
              <a:tr h="370840">
                <a:tc>
                  <a:txBody>
                    <a:bodyPr/>
                    <a:lstStyle/>
                    <a:p>
                      <a:pPr algn="ctr"/>
                      <a:r>
                        <a:rPr lang="en-US" sz="1200" dirty="0"/>
                        <a:t>65</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$1,034,111</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$648,911</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63%</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$761,819</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74%</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8087821"/>
                  </a:ext>
                </a:extLst>
              </a:tr>
              <a:tr h="370840">
                <a:tc>
                  <a:txBody>
                    <a:bodyPr/>
                    <a:lstStyle/>
                    <a:p>
                      <a:pPr algn="ctr"/>
                      <a:r>
                        <a:rPr lang="en-US" sz="1200" dirty="0"/>
                        <a:t>55</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$1,253,911</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$1,030,111</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82%</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$1,194,819</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95%</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2106588"/>
                  </a:ext>
                </a:extLst>
              </a:tr>
              <a:tr h="370840">
                <a:tc>
                  <a:txBody>
                    <a:bodyPr/>
                    <a:lstStyle/>
                    <a:p>
                      <a:pPr algn="ctr"/>
                      <a:r>
                        <a:rPr lang="en-US" sz="1200" dirty="0"/>
                        <a:t>45</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$1,233,489</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$1,678,718</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136%</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$1,948,526</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158%</a:t>
                      </a:r>
                    </a:p>
                  </a:txBody>
                  <a:tcPr>
                    <a:lnL>
                      <a:noFill/>
                    </a:lnL>
                    <a:lnR>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8665518"/>
                  </a:ext>
                </a:extLst>
              </a:tr>
            </a:tbl>
          </a:graphicData>
        </a:graphic>
      </p:graphicFrame>
      <p:sp>
        <p:nvSpPr>
          <p:cNvPr id="7" name="TextBox 6">
            <a:extLst>
              <a:ext uri="{FF2B5EF4-FFF2-40B4-BE49-F238E27FC236}">
                <a16:creationId xmlns:a16="http://schemas.microsoft.com/office/drawing/2014/main" id="{C93D5499-C482-BDCA-DDE4-BC5F8AF1D140}"/>
              </a:ext>
            </a:extLst>
          </p:cNvPr>
          <p:cNvSpPr txBox="1"/>
          <p:nvPr/>
        </p:nvSpPr>
        <p:spPr>
          <a:xfrm>
            <a:off x="198119" y="4143375"/>
            <a:ext cx="8107681" cy="246221"/>
          </a:xfrm>
          <a:prstGeom prst="rect">
            <a:avLst/>
          </a:prstGeom>
          <a:noFill/>
        </p:spPr>
        <p:txBody>
          <a:bodyPr wrap="square" rtlCol="0">
            <a:spAutoFit/>
          </a:bodyPr>
          <a:lstStyle/>
          <a:p>
            <a:r>
              <a:rPr lang="en-US" sz="1000" dirty="0"/>
              <a:t>In each scenario, a healthy couple retires at age 65; health costs and Social Security benefits are shown as national averages.</a:t>
            </a:r>
          </a:p>
        </p:txBody>
      </p:sp>
      <p:sp>
        <p:nvSpPr>
          <p:cNvPr id="21" name="Slide Number Placeholder 1">
            <a:extLst>
              <a:ext uri="{FF2B5EF4-FFF2-40B4-BE49-F238E27FC236}">
                <a16:creationId xmlns:a16="http://schemas.microsoft.com/office/drawing/2014/main" id="{334D6E92-1AC2-52BC-86DA-F6F6D01A99A2}"/>
              </a:ext>
              <a:ext uri="{C183D7F6-B498-43B3-948B-1728B52AA6E4}">
                <adec:decorative xmlns:adec="http://schemas.microsoft.com/office/drawing/2017/decorative" val="1"/>
              </a:ext>
            </a:extLst>
          </p:cNvPr>
          <p:cNvSpPr>
            <a:spLocks noGrp="1"/>
          </p:cNvSpPr>
          <p:nvPr>
            <p:ph type="sldNum" sz="quarter" idx="4"/>
          </p:nvPr>
        </p:nvSpPr>
        <p:spPr>
          <a:xfrm>
            <a:off x="8504434" y="6536549"/>
            <a:ext cx="365760" cy="164592"/>
          </a:xfrm>
        </p:spPr>
        <p:txBody>
          <a:bodyPr/>
          <a:lstStyle/>
          <a:p>
            <a:r>
              <a:rPr lang="en-US" dirty="0"/>
              <a:t>7</a:t>
            </a:r>
          </a:p>
        </p:txBody>
      </p:sp>
      <p:sp>
        <p:nvSpPr>
          <p:cNvPr id="11" name="Text Placeholder 10">
            <a:extLst>
              <a:ext uri="{FF2B5EF4-FFF2-40B4-BE49-F238E27FC236}">
                <a16:creationId xmlns:a16="http://schemas.microsoft.com/office/drawing/2014/main" id="{12987FA4-470D-ADF5-7C72-658A4873ADEC}"/>
              </a:ext>
            </a:extLst>
          </p:cNvPr>
          <p:cNvSpPr>
            <a:spLocks noGrp="1"/>
          </p:cNvSpPr>
          <p:nvPr>
            <p:ph type="body" sz="quarter" idx="26"/>
          </p:nvPr>
        </p:nvSpPr>
        <p:spPr>
          <a:xfrm>
            <a:off x="274320" y="5712377"/>
            <a:ext cx="8503920" cy="830997"/>
          </a:xfrm>
        </p:spPr>
        <p:txBody>
          <a:bodyPr/>
          <a:lstStyle/>
          <a:p>
            <a:r>
              <a:rPr lang="en-US" dirty="0"/>
              <a:t>1. Projections are based on data from </a:t>
            </a:r>
            <a:r>
              <a:rPr lang="en-US" dirty="0" err="1"/>
              <a:t>HealthView</a:t>
            </a:r>
            <a:r>
              <a:rPr lang="en-US" dirty="0"/>
              <a:t> Services' 2025 Retirement Health Care Cost Data Report. These estimates assume that health care inflation rates will exceed general inflation. For a healthy, married couple aged 65, lifetime healthcare costs are projected to be $1,034,111. Approximately 63% of their Social Security benefits will be needed to cover these expenses. For couples aged 55 and 45, projected lifetime health care costs are $1,253,911 and $1,233,489, respectively. The percentage of Social Security benefits required to cover these costs will increase significantly due to longer life expectancies and the compounding effects of inflation.</a:t>
            </a:r>
          </a:p>
          <a:p>
            <a:r>
              <a:rPr lang="en-US" dirty="0"/>
              <a:t>The Lifetime Retirement Index reflects how health costs, as a percentage of total retirement expenses, are expected to increase over time. For example, a couple aged 65 may see health costs at 63% of their retirement expenses, while for a couple aged 45, this rises to 136%. This index shows the projected inflation-adjusted health costs and Social Security benefits for healthy, married couples.</a:t>
            </a:r>
          </a:p>
        </p:txBody>
      </p:sp>
      <p:graphicFrame>
        <p:nvGraphicFramePr>
          <p:cNvPr id="2" name="Table 6">
            <a:extLst>
              <a:ext uri="{FF2B5EF4-FFF2-40B4-BE49-F238E27FC236}">
                <a16:creationId xmlns:a16="http://schemas.microsoft.com/office/drawing/2014/main" id="{130C24A9-ACDA-3D89-FCE8-64E0D60966A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46074542"/>
              </p:ext>
            </p:extLst>
          </p:nvPr>
        </p:nvGraphicFramePr>
        <p:xfrm>
          <a:off x="3124200" y="1981200"/>
          <a:ext cx="5654040" cy="370840"/>
        </p:xfrm>
        <a:graphic>
          <a:graphicData uri="http://schemas.openxmlformats.org/drawingml/2006/table">
            <a:tbl>
              <a:tblPr firstRow="1" bandRow="1">
                <a:tableStyleId>{3B4B98B0-60AC-42C2-AFA5-B58CD77FA1E5}</a:tableStyleId>
              </a:tblPr>
              <a:tblGrid>
                <a:gridCol w="2834601">
                  <a:extLst>
                    <a:ext uri="{9D8B030D-6E8A-4147-A177-3AD203B41FA5}">
                      <a16:colId xmlns:a16="http://schemas.microsoft.com/office/drawing/2014/main" val="1646002286"/>
                    </a:ext>
                  </a:extLst>
                </a:gridCol>
                <a:gridCol w="2819439">
                  <a:extLst>
                    <a:ext uri="{9D8B030D-6E8A-4147-A177-3AD203B41FA5}">
                      <a16:colId xmlns:a16="http://schemas.microsoft.com/office/drawing/2014/main" val="2104010999"/>
                    </a:ext>
                  </a:extLst>
                </a:gridCol>
              </a:tblGrid>
              <a:tr h="370840">
                <a:tc>
                  <a:txBody>
                    <a:bodyPr/>
                    <a:lstStyle/>
                    <a:p>
                      <a:r>
                        <a:rPr lang="en-US" sz="1200" dirty="0"/>
                        <a:t>Baseline Health Cost Projections</a:t>
                      </a:r>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t>Two-Year Inflation Increase</a:t>
                      </a:r>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3164907"/>
                  </a:ext>
                </a:extLst>
              </a:tr>
            </a:tbl>
          </a:graphicData>
        </a:graphic>
      </p:graphicFrame>
    </p:spTree>
    <p:extLst>
      <p:ext uri="{BB962C8B-B14F-4D97-AF65-F5344CB8AC3E}">
        <p14:creationId xmlns:p14="http://schemas.microsoft.com/office/powerpoint/2010/main" val="838566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0C60C6-FCC3-CDE1-BFFB-4D43A6FCA105}"/>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Medicare won’t cover all your medical expenses in retirement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Text Placeholder 4">
            <a:extLst>
              <a:ext uri="{FF2B5EF4-FFF2-40B4-BE49-F238E27FC236}">
                <a16:creationId xmlns:a16="http://schemas.microsoft.com/office/drawing/2014/main" id="{1CBA09D9-D0DF-2F1A-E248-A5C22FD0CAC9}"/>
              </a:ext>
            </a:extLst>
          </p:cNvPr>
          <p:cNvSpPr>
            <a:spLocks noGrp="1"/>
          </p:cNvSpPr>
          <p:nvPr>
            <p:ph type="body" sz="quarter" idx="10"/>
          </p:nvPr>
        </p:nvSpPr>
        <p:spPr>
          <a:xfrm>
            <a:off x="274320" y="1280159"/>
            <a:ext cx="8595360" cy="640080"/>
          </a:xfrm>
        </p:spPr>
        <p:txBody>
          <a:bodyPr/>
          <a:lstStyle/>
          <a:p>
            <a:pPr marL="0" indent="0">
              <a:buNone/>
            </a:pPr>
            <a:r>
              <a:rPr lang="en-US" sz="1200" b="1" dirty="0">
                <a:latin typeface="+mj-lt"/>
              </a:rPr>
              <a:t>Source of Payment for Incurred Health Care Expenses, Noninstitutionalized Population of Medicare Beneficiaries, Ages 65 and Older </a:t>
            </a:r>
          </a:p>
          <a:p>
            <a:pPr marL="0" indent="0">
              <a:buNone/>
            </a:pPr>
            <a:r>
              <a:rPr lang="pl-PL" sz="1200" b="0" dirty="0">
                <a:latin typeface="+mj-lt"/>
              </a:rPr>
              <a:t>Employee Benefit Research Institute</a:t>
            </a:r>
            <a:r>
              <a:rPr lang="en-US" sz="1200" b="0" dirty="0">
                <a:latin typeface="+mj-lt"/>
              </a:rPr>
              <a:t> (</a:t>
            </a:r>
            <a:r>
              <a:rPr lang="pl-PL" sz="1200" b="0" dirty="0">
                <a:latin typeface="+mj-lt"/>
              </a:rPr>
              <a:t>EBRI</a:t>
            </a:r>
            <a:r>
              <a:rPr lang="en-US" sz="1200" b="0" dirty="0">
                <a:latin typeface="+mj-lt"/>
              </a:rPr>
              <a:t>)</a:t>
            </a:r>
            <a:r>
              <a:rPr lang="pl-PL" sz="1200" b="0" dirty="0">
                <a:latin typeface="+mj-lt"/>
              </a:rPr>
              <a:t>, </a:t>
            </a:r>
            <a:r>
              <a:rPr lang="en-US" sz="1200" b="0" dirty="0">
                <a:latin typeface="+mj-lt"/>
              </a:rPr>
              <a:t>2025</a:t>
            </a:r>
            <a:endParaRPr lang="en-US" sz="1200" b="0" baseline="30000" dirty="0">
              <a:latin typeface="+mj-lt"/>
            </a:endParaRPr>
          </a:p>
          <a:p>
            <a:endParaRPr lang="en-US" dirty="0"/>
          </a:p>
        </p:txBody>
      </p:sp>
      <p:graphicFrame>
        <p:nvGraphicFramePr>
          <p:cNvPr id="7" name="Chart 6" descr="Bar chart comparing insurance types in the U.S. Y-axis shows percentages (0% to 60%). X-axis has two categories: Medicare (59%) and Other (41%).">
            <a:extLst>
              <a:ext uri="{FF2B5EF4-FFF2-40B4-BE49-F238E27FC236}">
                <a16:creationId xmlns:a16="http://schemas.microsoft.com/office/drawing/2014/main" id="{E2EDD9D9-26B0-E766-E61F-5AD8E5082EBD}"/>
              </a:ext>
            </a:extLst>
          </p:cNvPr>
          <p:cNvGraphicFramePr/>
          <p:nvPr>
            <p:extLst>
              <p:ext uri="{D42A27DB-BD31-4B8C-83A1-F6EECF244321}">
                <p14:modId xmlns:p14="http://schemas.microsoft.com/office/powerpoint/2010/main" val="3872811378"/>
              </p:ext>
            </p:extLst>
          </p:nvPr>
        </p:nvGraphicFramePr>
        <p:xfrm>
          <a:off x="274321" y="2158738"/>
          <a:ext cx="4712458" cy="375186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CC5F195-19DE-3A04-DE4D-89642AE00BE2}"/>
              </a:ext>
            </a:extLst>
          </p:cNvPr>
          <p:cNvSpPr txBox="1"/>
          <p:nvPr/>
        </p:nvSpPr>
        <p:spPr>
          <a:xfrm>
            <a:off x="5348769" y="3632200"/>
            <a:ext cx="3063711" cy="1762021"/>
          </a:xfrm>
          <a:prstGeom prst="rect">
            <a:avLst/>
          </a:prstGeom>
          <a:noFill/>
        </p:spPr>
        <p:txBody>
          <a:bodyPr wrap="square" rtlCol="0">
            <a:spAutoFit/>
          </a:bodyPr>
          <a:lstStyle/>
          <a:p>
            <a:r>
              <a:rPr lang="en-US" sz="1200" b="1" dirty="0"/>
              <a:t>Other includes:</a:t>
            </a:r>
          </a:p>
          <a:p>
            <a:pPr marL="228600" indent="-228600">
              <a:buClr>
                <a:srgbClr val="767676"/>
              </a:buClr>
              <a:buFont typeface="Arial" panose="020B0604020202020204" pitchFamily="34" charset="0"/>
              <a:buChar char="•"/>
            </a:pPr>
            <a:endParaRPr lang="en-US" sz="1200" dirty="0"/>
          </a:p>
          <a:p>
            <a:pPr marL="228600" indent="-228600">
              <a:spcAft>
                <a:spcPts val="300"/>
              </a:spcAft>
              <a:buClr>
                <a:srgbClr val="3769FF"/>
              </a:buClr>
              <a:buFont typeface="Arial" panose="020B0604020202020204" pitchFamily="34" charset="0"/>
              <a:buChar char="•"/>
            </a:pPr>
            <a:r>
              <a:rPr lang="en-US" sz="1200" dirty="0"/>
              <a:t>Private Insurance: 18%</a:t>
            </a:r>
          </a:p>
          <a:p>
            <a:pPr marL="228600" indent="-228600">
              <a:spcAft>
                <a:spcPts val="300"/>
              </a:spcAft>
              <a:buClr>
                <a:srgbClr val="3769FF"/>
              </a:buClr>
              <a:buFont typeface="Arial" panose="020B0604020202020204" pitchFamily="34" charset="0"/>
              <a:buChar char="•"/>
            </a:pPr>
            <a:r>
              <a:rPr lang="en-US" sz="1200" dirty="0"/>
              <a:t>Out-of-pocket: 13%</a:t>
            </a:r>
          </a:p>
          <a:p>
            <a:pPr marL="228600" indent="-228600">
              <a:spcAft>
                <a:spcPts val="300"/>
              </a:spcAft>
              <a:buClr>
                <a:srgbClr val="3769FF"/>
              </a:buClr>
              <a:buFont typeface="Arial" panose="020B0604020202020204" pitchFamily="34" charset="0"/>
              <a:buChar char="•"/>
            </a:pPr>
            <a:r>
              <a:rPr lang="en-US" sz="1200" dirty="0"/>
              <a:t>Medicaid: 5%</a:t>
            </a:r>
          </a:p>
          <a:p>
            <a:pPr marL="228600" indent="-228600">
              <a:spcAft>
                <a:spcPts val="300"/>
              </a:spcAft>
              <a:buClr>
                <a:srgbClr val="3769FF"/>
              </a:buClr>
              <a:buFont typeface="Arial" panose="020B0604020202020204" pitchFamily="34" charset="0"/>
              <a:buChar char="•"/>
            </a:pPr>
            <a:r>
              <a:rPr lang="en-US" sz="1200" dirty="0"/>
              <a:t>Veterans affairs: 3%</a:t>
            </a:r>
          </a:p>
          <a:p>
            <a:pPr marL="228600" indent="-228600">
              <a:spcAft>
                <a:spcPts val="300"/>
              </a:spcAft>
              <a:buClr>
                <a:srgbClr val="3769FF"/>
              </a:buClr>
              <a:buFont typeface="Arial" panose="020B0604020202020204" pitchFamily="34" charset="0"/>
              <a:buChar char="•"/>
            </a:pPr>
            <a:r>
              <a:rPr lang="en-US" sz="1200" dirty="0"/>
              <a:t>Other: 1%</a:t>
            </a:r>
          </a:p>
          <a:p>
            <a:pPr marL="228600" indent="-228600">
              <a:spcAft>
                <a:spcPts val="300"/>
              </a:spcAft>
              <a:buClr>
                <a:srgbClr val="3769FF"/>
              </a:buClr>
              <a:buFont typeface="Arial" panose="020B0604020202020204" pitchFamily="34" charset="0"/>
              <a:buChar char="•"/>
            </a:pPr>
            <a:r>
              <a:rPr lang="en-US" sz="1200" dirty="0"/>
              <a:t>Tricare: 1%</a:t>
            </a:r>
            <a:endParaRPr lang="en-GB" sz="1200" dirty="0"/>
          </a:p>
        </p:txBody>
      </p:sp>
      <p:sp>
        <p:nvSpPr>
          <p:cNvPr id="3" name="Text Placeholder 2">
            <a:extLst>
              <a:ext uri="{FF2B5EF4-FFF2-40B4-BE49-F238E27FC236}">
                <a16:creationId xmlns:a16="http://schemas.microsoft.com/office/drawing/2014/main" id="{368F4A5F-3497-1445-AD1F-E2A68A89F631}"/>
              </a:ext>
            </a:extLst>
          </p:cNvPr>
          <p:cNvSpPr>
            <a:spLocks noGrp="1"/>
          </p:cNvSpPr>
          <p:nvPr>
            <p:ph type="body" sz="quarter" idx="26"/>
          </p:nvPr>
        </p:nvSpPr>
        <p:spPr>
          <a:xfrm>
            <a:off x="274320" y="6127876"/>
            <a:ext cx="8503920" cy="415498"/>
          </a:xfrm>
        </p:spPr>
        <p:txBody>
          <a:bodyPr/>
          <a:lstStyle/>
          <a:p>
            <a:r>
              <a:rPr lang="en-US" dirty="0"/>
              <a:t>Source: Estimates are based on data from the Medicare Current Beneficiary Survey (MCBS) and latest projections from the Centers for Medicare &amp; Medicaid Services. As of the most recent data available, Medicare covers around 59% of healthcare expenses, private insurance covers 18%, out-of-pocket expenses account for 13%, Medicaid covers 5%, Veterans Affairs covers 3%, and other sources cover 2%. For more details, please refer to the latest reports from the Employee Benefit Research Institute or the Centers for Medicare &amp; Medicaid Services.</a:t>
            </a:r>
          </a:p>
        </p:txBody>
      </p:sp>
      <p:sp>
        <p:nvSpPr>
          <p:cNvPr id="2" name="Slide Number Placeholder 1">
            <a:extLst>
              <a:ext uri="{FF2B5EF4-FFF2-40B4-BE49-F238E27FC236}">
                <a16:creationId xmlns:a16="http://schemas.microsoft.com/office/drawing/2014/main" id="{A050617C-2359-84D4-F6C4-77A66F345478}"/>
              </a:ext>
              <a:ext uri="{C183D7F6-B498-43B3-948B-1728B52AA6E4}">
                <adec:decorative xmlns:adec="http://schemas.microsoft.com/office/drawing/2017/decorative" val="1"/>
              </a:ext>
            </a:extLst>
          </p:cNvPr>
          <p:cNvSpPr>
            <a:spLocks noGrp="1"/>
          </p:cNvSpPr>
          <p:nvPr>
            <p:ph type="sldNum" sz="quarter" idx="4"/>
          </p:nvPr>
        </p:nvSpPr>
        <p:spPr/>
        <p:txBody>
          <a:bodyPr/>
          <a:lstStyle/>
          <a:p>
            <a:r>
              <a:rPr lang="en-US" dirty="0"/>
              <a:t>8</a:t>
            </a:r>
          </a:p>
        </p:txBody>
      </p:sp>
    </p:spTree>
    <p:extLst>
      <p:ext uri="{BB962C8B-B14F-4D97-AF65-F5344CB8AC3E}">
        <p14:creationId xmlns:p14="http://schemas.microsoft.com/office/powerpoint/2010/main" val="307309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C9E7B69-D72B-D6F8-7873-ECF8567B64DB}"/>
              </a:ext>
            </a:extLst>
          </p:cNvPr>
          <p:cNvSpPr>
            <a:spLocks noGrp="1"/>
          </p:cNvSpPr>
          <p:nvPr>
            <p:ph type="title" idx="4294967295"/>
          </p:nvPr>
        </p:nvSpPr>
        <p:spPr>
          <a:xfrm>
            <a:off x="274320" y="429768"/>
            <a:ext cx="6400800" cy="640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No slowdown in healthcare inflation</a:t>
            </a:r>
          </a:p>
        </p:txBody>
      </p:sp>
      <p:sp>
        <p:nvSpPr>
          <p:cNvPr id="5" name="Text Placeholder 4">
            <a:extLst>
              <a:ext uri="{FF2B5EF4-FFF2-40B4-BE49-F238E27FC236}">
                <a16:creationId xmlns:a16="http://schemas.microsoft.com/office/drawing/2014/main" id="{2335CA8F-28DB-132F-C242-76734E1A075D}"/>
              </a:ext>
            </a:extLst>
          </p:cNvPr>
          <p:cNvSpPr>
            <a:spLocks noGrp="1"/>
          </p:cNvSpPr>
          <p:nvPr>
            <p:ph type="body" sz="quarter" idx="10"/>
          </p:nvPr>
        </p:nvSpPr>
        <p:spPr/>
        <p:txBody>
          <a:bodyPr/>
          <a:lstStyle/>
          <a:p>
            <a:r>
              <a:rPr lang="en-US" dirty="0"/>
              <a:t>U.S. healthcare as a percentage of personal expenditures</a:t>
            </a:r>
          </a:p>
          <a:p>
            <a:pPr lvl="1"/>
            <a:r>
              <a:rPr lang="en-US" dirty="0"/>
              <a:t>January 1959–June 2025</a:t>
            </a:r>
          </a:p>
          <a:p>
            <a:endParaRPr lang="en-US" dirty="0"/>
          </a:p>
        </p:txBody>
      </p:sp>
      <p:graphicFrame>
        <p:nvGraphicFramePr>
          <p:cNvPr id="8" name="Chart 7" descr="Line graph titled &quot;U.S. Healthcare as a Percentage of Personal Expenditures, January 1959-June 2025.&quot; Y-axis shows percentages (0% to 25%), X-axis shows time (January 1959 to June 2025). The line starts at about 6% in 1959 and steadily increases, reaching 17.8% by June 2025. ">
            <a:extLst>
              <a:ext uri="{FF2B5EF4-FFF2-40B4-BE49-F238E27FC236}">
                <a16:creationId xmlns:a16="http://schemas.microsoft.com/office/drawing/2014/main" id="{CAA3584B-EC51-FFF0-A8AB-5878A538149C}"/>
              </a:ext>
            </a:extLst>
          </p:cNvPr>
          <p:cNvGraphicFramePr/>
          <p:nvPr>
            <p:extLst>
              <p:ext uri="{D42A27DB-BD31-4B8C-83A1-F6EECF244321}">
                <p14:modId xmlns:p14="http://schemas.microsoft.com/office/powerpoint/2010/main" val="432361460"/>
              </p:ext>
            </p:extLst>
          </p:nvPr>
        </p:nvGraphicFramePr>
        <p:xfrm>
          <a:off x="274319" y="1731001"/>
          <a:ext cx="8479063" cy="4083873"/>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4B48832E-CE47-102D-75FF-8008764A4F95}"/>
              </a:ext>
              <a:ext uri="{C183D7F6-B498-43B3-948B-1728B52AA6E4}">
                <adec:decorative xmlns:adec="http://schemas.microsoft.com/office/drawing/2017/decorative" val="1"/>
              </a:ext>
            </a:extLst>
          </p:cNvPr>
          <p:cNvSpPr>
            <a:spLocks noGrp="1"/>
          </p:cNvSpPr>
          <p:nvPr>
            <p:ph type="sldNum" sz="quarter" idx="4"/>
          </p:nvPr>
        </p:nvSpPr>
        <p:spPr/>
        <p:txBody>
          <a:bodyPr/>
          <a:lstStyle/>
          <a:p>
            <a:r>
              <a:rPr lang="en-US" dirty="0"/>
              <a:t>9</a:t>
            </a:r>
          </a:p>
        </p:txBody>
      </p:sp>
      <p:sp>
        <p:nvSpPr>
          <p:cNvPr id="3" name="Text Placeholder 2">
            <a:extLst>
              <a:ext uri="{FF2B5EF4-FFF2-40B4-BE49-F238E27FC236}">
                <a16:creationId xmlns:a16="http://schemas.microsoft.com/office/drawing/2014/main" id="{00CE037B-D746-0F4C-6771-0ACCC6C6A30C}"/>
              </a:ext>
            </a:extLst>
          </p:cNvPr>
          <p:cNvSpPr>
            <a:spLocks noGrp="1"/>
          </p:cNvSpPr>
          <p:nvPr>
            <p:ph type="body" sz="quarter" idx="26"/>
          </p:nvPr>
        </p:nvSpPr>
        <p:spPr>
          <a:xfrm>
            <a:off x="274320" y="6127876"/>
            <a:ext cx="8503920" cy="415498"/>
          </a:xfrm>
        </p:spPr>
        <p:txBody>
          <a:bodyPr/>
          <a:lstStyle/>
          <a:p>
            <a:r>
              <a:rPr lang="en-US" dirty="0"/>
              <a:t>Source: Federal Reserve Economic Data (FRED), maintained by the Federal Reserve Bank of St. Louis. Data on U.S. healthcare as a percentage of personal consumption expenditures is available from January 1959 through Q2 2025, when healthcare accounted for approximately 17.8% of total personal consumption expenditures (measured in chained 2017 dollars). For more details, please visit: https://fred.stlouisfed.org</a:t>
            </a:r>
          </a:p>
        </p:txBody>
      </p:sp>
      <p:sp>
        <p:nvSpPr>
          <p:cNvPr id="4" name="TextBox 3">
            <a:extLst>
              <a:ext uri="{FF2B5EF4-FFF2-40B4-BE49-F238E27FC236}">
                <a16:creationId xmlns:a16="http://schemas.microsoft.com/office/drawing/2014/main" id="{CF0A0632-18E4-1EE5-2E1D-3527A1F02718}"/>
              </a:ext>
              <a:ext uri="{C183D7F6-B498-43B3-948B-1728B52AA6E4}">
                <adec:decorative xmlns:adec="http://schemas.microsoft.com/office/drawing/2017/decorative" val="1"/>
              </a:ext>
            </a:extLst>
          </p:cNvPr>
          <p:cNvSpPr txBox="1"/>
          <p:nvPr/>
        </p:nvSpPr>
        <p:spPr>
          <a:xfrm>
            <a:off x="7315200" y="5480203"/>
            <a:ext cx="762000" cy="307777"/>
          </a:xfrm>
          <a:prstGeom prst="rect">
            <a:avLst/>
          </a:prstGeom>
          <a:solidFill>
            <a:schemeClr val="bg1"/>
          </a:solidFill>
        </p:spPr>
        <p:txBody>
          <a:bodyPr wrap="square" rtlCol="0">
            <a:spAutoFit/>
          </a:bodyPr>
          <a:lstStyle/>
          <a:p>
            <a:r>
              <a:rPr lang="en-US" sz="1400" b="1" dirty="0">
                <a:latin typeface="Arial Narrow" panose="020B0606020202030204" pitchFamily="34" charset="0"/>
              </a:rPr>
              <a:t>06/2025</a:t>
            </a:r>
          </a:p>
        </p:txBody>
      </p:sp>
    </p:spTree>
    <p:extLst>
      <p:ext uri="{BB962C8B-B14F-4D97-AF65-F5344CB8AC3E}">
        <p14:creationId xmlns:p14="http://schemas.microsoft.com/office/powerpoint/2010/main" val="426259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12121&quot;&gt;&lt;object type=&quot;3&quot; unique_id=&quot;12122&quot;&gt;&lt;property id=&quot;20148&quot; value=&quot;5&quot;/&gt;&lt;property id=&quot;20300&quot; value=&quot;Slide 1&quot;/&gt;&lt;property id=&quot;20307&quot; value=&quot;296&quot;/&gt;&lt;/object&gt;&lt;object type=&quot;3&quot; unique_id=&quot;12123&quot;&gt;&lt;property id=&quot;20148&quot; value=&quot;5&quot;/&gt;&lt;property id=&quot;20300&quot; value=&quot;Slide 2&quot;/&gt;&lt;property id=&quot;20307&quot; value=&quot;284&quot;/&gt;&lt;/object&gt;&lt;object type=&quot;3&quot; unique_id=&quot;12124&quot;&gt;&lt;property id=&quot;20148&quot; value=&quot;5&quot;/&gt;&lt;property id=&quot;20300&quot; value=&quot;Slide 3&quot;/&gt;&lt;property id=&quot;20307&quot; value=&quot;283&quot;/&gt;&lt;/object&gt;&lt;object type=&quot;3&quot; unique_id=&quot;12125&quot;&gt;&lt;property id=&quot;20148&quot; value=&quot;5&quot;/&gt;&lt;property id=&quot;20300&quot; value=&quot;Slide 4&quot;/&gt;&lt;property id=&quot;20307&quot; value=&quot;295&quot;/&gt;&lt;/object&gt;&lt;object type=&quot;3&quot; unique_id=&quot;12126&quot;&gt;&lt;property id=&quot;20148&quot; value=&quot;5&quot;/&gt;&lt;property id=&quot;20300&quot; value=&quot;Slide 5&quot;/&gt;&lt;property id=&quot;20307&quot; value=&quot;270&quot;/&gt;&lt;/object&gt;&lt;object type=&quot;3&quot; unique_id=&quot;12127&quot;&gt;&lt;property id=&quot;20148&quot; value=&quot;5&quot;/&gt;&lt;property id=&quot;20300&quot; value=&quot;Slide 6&quot;/&gt;&lt;property id=&quot;20307&quot; value=&quot;256&quot;/&gt;&lt;/object&gt;&lt;object type=&quot;3&quot; unique_id=&quot;12128&quot;&gt;&lt;property id=&quot;20148&quot; value=&quot;5&quot;/&gt;&lt;property id=&quot;20300&quot; value=&quot;Slide 7&quot;/&gt;&lt;property id=&quot;20307&quot; value=&quot;263&quot;/&gt;&lt;/object&gt;&lt;object type=&quot;3&quot; unique_id=&quot;12129&quot;&gt;&lt;property id=&quot;20148&quot; value=&quot;5&quot;/&gt;&lt;property id=&quot;20300&quot; value=&quot;Slide 8&quot;/&gt;&lt;property id=&quot;20307&quot; value=&quot;264&quot;/&gt;&lt;/object&gt;&lt;object type=&quot;3&quot; unique_id=&quot;12130&quot;&gt;&lt;property id=&quot;20148&quot; value=&quot;5&quot;/&gt;&lt;property id=&quot;20300&quot; value=&quot;Slide 9&quot;/&gt;&lt;property id=&quot;20307&quot; value=&quot;287&quot;/&gt;&lt;/object&gt;&lt;object type=&quot;3&quot; unique_id=&quot;12131&quot;&gt;&lt;property id=&quot;20148&quot; value=&quot;5&quot;/&gt;&lt;property id=&quot;20300&quot; value=&quot;Slide 10&quot;/&gt;&lt;property id=&quot;20307&quot; value=&quot;292&quot;/&gt;&lt;/object&gt;&lt;object type=&quot;3&quot; unique_id=&quot;12132&quot;&gt;&lt;property id=&quot;20148&quot; value=&quot;5&quot;/&gt;&lt;property id=&quot;20300&quot; value=&quot;Slide 11&quot;/&gt;&lt;property id=&quot;20307&quot; value=&quot;265&quot;/&gt;&lt;/object&gt;&lt;object type=&quot;3&quot; unique_id=&quot;12133&quot;&gt;&lt;property id=&quot;20148&quot; value=&quot;5&quot;/&gt;&lt;property id=&quot;20300&quot; value=&quot;Slide 12&quot;/&gt;&lt;property id=&quot;20307&quot; value=&quot;261&quot;/&gt;&lt;/object&gt;&lt;object type=&quot;3&quot; unique_id=&quot;12134&quot;&gt;&lt;property id=&quot;20148&quot; value=&quot;5&quot;/&gt;&lt;property id=&quot;20300&quot; value=&quot;Slide 13&quot;/&gt;&lt;property id=&quot;20307&quot; value=&quot;257&quot;/&gt;&lt;/object&gt;&lt;object type=&quot;3&quot; unique_id=&quot;12135&quot;&gt;&lt;property id=&quot;20148&quot; value=&quot;5&quot;/&gt;&lt;property id=&quot;20300&quot; value=&quot;Slide 14&quot;/&gt;&lt;property id=&quot;20307&quot; value=&quot;266&quot;/&gt;&lt;/object&gt;&lt;object type=&quot;3&quot; unique_id=&quot;12136&quot;&gt;&lt;property id=&quot;20148&quot; value=&quot;5&quot;/&gt;&lt;property id=&quot;20300&quot; value=&quot;Slide 15&quot;/&gt;&lt;property id=&quot;20307&quot; value=&quot;267&quot;/&gt;&lt;/object&gt;&lt;object type=&quot;3&quot; unique_id=&quot;12137&quot;&gt;&lt;property id=&quot;20148&quot; value=&quot;5&quot;/&gt;&lt;property id=&quot;20300&quot; value=&quot;Slide 16&quot;/&gt;&lt;property id=&quot;20307&quot; value=&quot;268&quot;/&gt;&lt;/object&gt;&lt;object type=&quot;3&quot; unique_id=&quot;12138&quot;&gt;&lt;property id=&quot;20148&quot; value=&quot;5&quot;/&gt;&lt;property id=&quot;20300&quot; value=&quot;Slide 17&quot;/&gt;&lt;property id=&quot;20307&quot; value=&quot;269&quot;/&gt;&lt;/object&gt;&lt;object type=&quot;3&quot; unique_id=&quot;12139&quot;&gt;&lt;property id=&quot;20148&quot; value=&quot;5&quot;/&gt;&lt;property id=&quot;20300&quot; value=&quot;Slide 18&quot;/&gt;&lt;property id=&quot;20307&quot; value=&quot;271&quot;/&gt;&lt;/object&gt;&lt;object type=&quot;3&quot; unique_id=&quot;12140&quot;&gt;&lt;property id=&quot;20148&quot; value=&quot;5&quot;/&gt;&lt;property id=&quot;20300&quot; value=&quot;Slide 19&quot;/&gt;&lt;property id=&quot;20307&quot; value=&quot;272&quot;/&gt;&lt;/object&gt;&lt;object type=&quot;3&quot; unique_id=&quot;12141&quot;&gt;&lt;property id=&quot;20148&quot; value=&quot;5&quot;/&gt;&lt;property id=&quot;20300&quot; value=&quot;Slide 20&quot;/&gt;&lt;property id=&quot;20307&quot; value=&quot;273&quot;/&gt;&lt;/object&gt;&lt;object type=&quot;3&quot; unique_id=&quot;12142&quot;&gt;&lt;property id=&quot;20148&quot; value=&quot;5&quot;/&gt;&lt;property id=&quot;20300&quot; value=&quot;Slide 21&quot;/&gt;&lt;property id=&quot;20307&quot; value=&quot;274&quot;/&gt;&lt;/object&gt;&lt;object type=&quot;3&quot; unique_id=&quot;12143&quot;&gt;&lt;property id=&quot;20148&quot; value=&quot;5&quot;/&gt;&lt;property id=&quot;20300&quot; value=&quot;Slide 22&quot;/&gt;&lt;property id=&quot;20307&quot; value=&quot;275&quot;/&gt;&lt;/object&gt;&lt;object type=&quot;3&quot; unique_id=&quot;12144&quot;&gt;&lt;property id=&quot;20148&quot; value=&quot;5&quot;/&gt;&lt;property id=&quot;20300&quot; value=&quot;Slide 23&quot;/&gt;&lt;property id=&quot;20307&quot; value=&quot;276&quot;/&gt;&lt;/object&gt;&lt;object type=&quot;3&quot; unique_id=&quot;12145&quot;&gt;&lt;property id=&quot;20148&quot; value=&quot;5&quot;/&gt;&lt;property id=&quot;20300&quot; value=&quot;Slide 24&quot;/&gt;&lt;property id=&quot;20307&quot; value=&quot;277&quot;/&gt;&lt;/object&gt;&lt;object type=&quot;3&quot; unique_id=&quot;12146&quot;&gt;&lt;property id=&quot;20148&quot; value=&quot;5&quot;/&gt;&lt;property id=&quot;20300&quot; value=&quot;Slide 25&quot;/&gt;&lt;property id=&quot;20307&quot; value=&quot;278&quot;/&gt;&lt;/object&gt;&lt;object type=&quot;3&quot; unique_id=&quot;12147&quot;&gt;&lt;property id=&quot;20148&quot; value=&quot;5&quot;/&gt;&lt;property id=&quot;20300&quot; value=&quot;Slide 26&quot;/&gt;&lt;property id=&quot;20307&quot; value=&quot;281&quot;/&gt;&lt;/object&gt;&lt;object type=&quot;3&quot; unique_id=&quot;12148&quot;&gt;&lt;property id=&quot;20148&quot; value=&quot;5&quot;/&gt;&lt;property id=&quot;20300&quot; value=&quot;Slide 27&quot;/&gt;&lt;property id=&quot;20307&quot; value=&quot;279&quot;/&gt;&lt;/object&gt;&lt;object type=&quot;3&quot; unique_id=&quot;12149&quot;&gt;&lt;property id=&quot;20148&quot; value=&quot;5&quot;/&gt;&lt;property id=&quot;20300&quot; value=&quot;Slide 28&quot;/&gt;&lt;property id=&quot;20307&quot; value=&quot;294&quot;/&gt;&lt;/object&gt;&lt;object type=&quot;3&quot; unique_id=&quot;12150&quot;&gt;&lt;property id=&quot;20148&quot; value=&quot;5&quot;/&gt;&lt;property id=&quot;20300&quot; value=&quot;Slide 29&quot;/&gt;&lt;property id=&quot;20307&quot; value=&quot;288&quot;/&gt;&lt;/object&gt;&lt;object type=&quot;3&quot; unique_id=&quot;12151&quot;&gt;&lt;property id=&quot;20148&quot; value=&quot;5&quot;/&gt;&lt;property id=&quot;20300&quot; value=&quot;Slide 30&quot;/&gt;&lt;property id=&quot;20307&quot; value=&quot;291&quot;/&gt;&lt;/object&gt;&lt;object type=&quot;3&quot; unique_id=&quot;12152&quot;&gt;&lt;property id=&quot;20148&quot; value=&quot;5&quot;/&gt;&lt;property id=&quot;20300&quot; value=&quot;Slide 31&quot;/&gt;&lt;property id=&quot;20307&quot; value=&quot;293&quot;/&gt;&lt;/object&gt;&lt;object type=&quot;3&quot; unique_id=&quot;12153&quot;&gt;&lt;property id=&quot;20148&quot; value=&quot;5&quot;/&gt;&lt;property id=&quot;20300&quot; value=&quot;Slide 32&quot;/&gt;&lt;property id=&quot;20307&quot; value=&quot;289&quot;/&gt;&lt;/object&gt;&lt;object type=&quot;3&quot; unique_id=&quot;12154&quot;&gt;&lt;property id=&quot;20148&quot; value=&quot;5&quot;/&gt;&lt;property id=&quot;20300&quot; value=&quot;Slide 33&quot;/&gt;&lt;property id=&quot;20307&quot; value=&quot;290&quot;/&gt;&lt;/object&gt;&lt;object type=&quot;3&quot; unique_id=&quot;12155&quot;&gt;&lt;property id=&quot;20148&quot; value=&quot;5&quot;/&gt;&lt;property id=&quot;20300&quot; value=&quot;Slide 34&quot;/&gt;&lt;property id=&quot;20307&quot; value=&quot;260&quot;/&gt;&lt;/object&gt;&lt;/object&gt;&lt;object type=&quot;8&quot; unique_id=&quot;12191&quot;&gt;&lt;/object&gt;&lt;/object&gt;&lt;/database&gt;"/>
  <p:tag name="SECTOMILLISECCONVERTED" val="1"/>
  <p:tag name="ENGAGE" val="{&quot;SavedSwatch&quot;:&quot;-16755304|-11625171|-16736036|-8816263|-1148928|Franklin Templeton&quot;,&quot;Id&quot;:&quot;5b185aeb3232333ad89a4342&quot;,&quot;SmartGridHorizontal&quot;:0,&quot;LinkedExcelSources&quot;:{},&quot;LinkedProjectSources&quot;:{}}"/>
</p:tagLst>
</file>

<file path=ppt/theme/theme1.xml><?xml version="1.0" encoding="utf-8"?>
<a:theme xmlns:a="http://schemas.openxmlformats.org/drawingml/2006/main" name="FT 4x3 Corporate Template">
  <a:themeElements>
    <a:clrScheme name="FT Color Palette">
      <a:dk1>
        <a:srgbClr val="000000"/>
      </a:dk1>
      <a:lt1>
        <a:srgbClr val="FFFFFF"/>
      </a:lt1>
      <a:dk2>
        <a:srgbClr val="E1F7F7"/>
      </a:dk2>
      <a:lt2>
        <a:srgbClr val="FFFFFF"/>
      </a:lt2>
      <a:accent1>
        <a:srgbClr val="3769FF"/>
      </a:accent1>
      <a:accent2>
        <a:srgbClr val="00BFB3"/>
      </a:accent2>
      <a:accent3>
        <a:srgbClr val="FF6035"/>
      </a:accent3>
      <a:accent4>
        <a:srgbClr val="6730E3"/>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FT SKY BLUE">
      <a:srgbClr val="3769FF"/>
    </a:custClr>
    <a:custClr name="FT TEAL">
      <a:srgbClr val="00BFB3"/>
    </a:custClr>
    <a:custClr name="FT ORANGE3">
      <a:srgbClr val="FF6035"/>
    </a:custClr>
    <a:custClr name="FT PURPLE">
      <a:srgbClr val="6730E3"/>
    </a:custClr>
    <a:custClr name="FT GRAY2">
      <a:srgbClr val="BFBFBF"/>
    </a:custClr>
    <a:custClr name="FT FUCHSIA">
      <a:srgbClr val="C042EA"/>
    </a:custClr>
    <a:custClr name="BLANK">
      <a:srgbClr val="FFFFFF"/>
    </a:custClr>
    <a:custClr name="BLANK">
      <a:srgbClr val="FFFFFF"/>
    </a:custClr>
    <a:custClr name="BLANK">
      <a:srgbClr val="FFFFFF"/>
    </a:custClr>
    <a:custClr name="BLANK">
      <a:srgbClr val="FFFFFF"/>
    </a:custClr>
    <a:custClr name="FT SKY BLUE">
      <a:srgbClr val="3769FF"/>
    </a:custClr>
    <a:custClr name="FT TEAL2">
      <a:srgbClr val="72DBD5"/>
    </a:custClr>
    <a:custClr name="FT SKY BLUE2">
      <a:srgbClr val="91B9FF"/>
    </a:custClr>
    <a:custClr name="BENCHMARK GRAY">
      <a:srgbClr val="D9D9D9"/>
    </a:custClr>
    <a:custClr name="FT GRAY2">
      <a:srgbClr val="BFBFBF"/>
    </a:custClr>
    <a:custClr name="FT GRAY3">
      <a:srgbClr val="8C8C8C"/>
    </a:custClr>
    <a:custClr name="BLANK">
      <a:srgbClr val="FFFFFF"/>
    </a:custClr>
    <a:custClr name="BLANK">
      <a:srgbClr val="FFFFFF"/>
    </a:custClr>
    <a:custClr name="BLANK">
      <a:srgbClr val="FFFFFF"/>
    </a:custClr>
    <a:custClr name="BLANK">
      <a:srgbClr val="FFFFFF"/>
    </a:custClr>
    <a:custClr name="FT TEAL">
      <a:srgbClr val="00BFB3"/>
    </a:custClr>
    <a:custClr name="FT PURPLE">
      <a:srgbClr val="6730E3"/>
    </a:custClr>
    <a:custClr name="FT ORANGE3">
      <a:srgbClr val="FF6035"/>
    </a:custClr>
    <a:custClr name="FT SKY BLUE3">
      <a:srgbClr val="5291FF"/>
    </a:custClr>
    <a:custClr name="FT GRAY2">
      <a:srgbClr val="BFBFBF"/>
    </a:custClr>
    <a:custClr name="FT FUCHSIA">
      <a:srgbClr val="C042EA"/>
    </a:custClr>
    <a:custClr name="BLANK">
      <a:srgbClr val="FFFFFF"/>
    </a:custClr>
    <a:custClr name="BLANK">
      <a:srgbClr val="FFFFFF"/>
    </a:custClr>
    <a:custClr name="BLANK">
      <a:srgbClr val="FFFFFF"/>
    </a:custClr>
    <a:custClr name="BLANK">
      <a:srgbClr val="FFFFFF"/>
    </a:custClr>
    <a:custClr name="FT SKY BLUE">
      <a:srgbClr val="3769FF"/>
    </a:custClr>
    <a:custClr name="FT PURPLE">
      <a:srgbClr val="6730E3"/>
    </a:custClr>
    <a:custClr name="FT TEAL3">
      <a:srgbClr val="00A096"/>
    </a:custClr>
    <a:custClr name="FT GRAY3">
      <a:srgbClr val="8C8C8C"/>
    </a:custClr>
    <a:custClr name="FT TEAL1">
      <a:srgbClr val="E1F7F7"/>
    </a:custClr>
    <a:custClr name="FT GRAY1">
      <a:srgbClr val="E6E6E6"/>
    </a:custClr>
    <a:custClr name="FT SKY BLUE1">
      <a:srgbClr val="DDEA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US_COR_700268_600268_VI_PPT_SPECS_0422_Sky_4x3_v2.potx" id="{2CBC8941-E621-41FD-B9D3-8E6FDEA9899C}" vid="{FFC2EE1F-34A0-44FF-9025-D8BA672635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173f359-c552-4015-80a5-7b333ac5aaf4">
      <UserInfo>
        <DisplayName/>
        <AccountId xsi:nil="true"/>
        <AccountType/>
      </UserInfo>
    </SharedWithUsers>
    <TaxCatchAll xmlns="1173f359-c552-4015-80a5-7b333ac5aaf4" xsi:nil="true"/>
    <lcf76f155ced4ddcb4097134ff3c332f xmlns="935f0eac-4832-4786-84ff-8304664f0e73">
      <Terms xmlns="http://schemas.microsoft.com/office/infopath/2007/PartnerControls"/>
    </lcf76f155ced4ddcb4097134ff3c332f>
  </documentManagement>
</p:properties>
</file>

<file path=customXml/item10.xml><?xml version="1.0" encoding="utf-8"?>
<AllExternalAdhocVariableMappings/>
</file>

<file path=customXml/item2.xml><?xml version="1.0" encoding="utf-8"?>
<ct:contentTypeSchema xmlns:ct="http://schemas.microsoft.com/office/2006/metadata/contentType" xmlns:ma="http://schemas.microsoft.com/office/2006/metadata/properties/metaAttributes" ct:_="" ma:_="" ma:contentTypeName="Document" ma:contentTypeID="0x010100B98F3C9C63E94D4FB61BEBEF19E7C391" ma:contentTypeVersion="17" ma:contentTypeDescription="Create a new document." ma:contentTypeScope="" ma:versionID="45e9837240e7c5aa2df4961bbb140bf2">
  <xsd:schema xmlns:xsd="http://www.w3.org/2001/XMLSchema" xmlns:xs="http://www.w3.org/2001/XMLSchema" xmlns:p="http://schemas.microsoft.com/office/2006/metadata/properties" xmlns:ns2="935f0eac-4832-4786-84ff-8304664f0e73" xmlns:ns3="1173f359-c552-4015-80a5-7b333ac5aaf4" targetNamespace="http://schemas.microsoft.com/office/2006/metadata/properties" ma:root="true" ma:fieldsID="debbf49059fd1b46adc3d3ecddc0009e" ns2:_="" ns3:_="">
    <xsd:import namespace="935f0eac-4832-4786-84ff-8304664f0e73"/>
    <xsd:import namespace="1173f359-c552-4015-80a5-7b333ac5aaf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5f0eac-4832-4786-84ff-8304664f0e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2cf999-78fc-4b4f-9c94-c21be84841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73f359-c552-4015-80a5-7b333ac5aaf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477cd85-a7d2-4a1e-8afa-0ed2e733a163}" ma:internalName="TaxCatchAll" ma:showField="CatchAllData" ma:web="1173f359-c552-4015-80a5-7b333ac5aa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VariableListDefinition name="AD_HOC" displayName="AD_HOC" id="b3efd915-7227-4fcb-87c1-b2bb5595d930" isdomainofvalue="False" dataSourceId="393ee9af-524c-4caf-b90f-7835b9f2394b"/>
</file>

<file path=customXml/item5.xml><?xml version="1.0" encoding="utf-8"?>
<VariableList UniqueId="b3efd915-7227-4fcb-87c1-b2bb5595d930" Name="AD_HOC" ContentType="XML" MajorVersion="0" MinorVersion="1" isLocalCopy="False" IsBaseObject="False" DataSourceId="393ee9af-524c-4caf-b90f-7835b9f2394b" DataSourceMajorVersion="0" DataSourceMinorVersion="1"/>
</file>

<file path=customXml/item6.xml><?xml version="1.0" encoding="utf-8"?>
<VariableListDefinition name="Computed" displayName="Computed" id="8a88d8c6-1d94-485b-a4fd-c7d9c3594f57" isdomainofvalue="False" dataSourceId="de20193c-6ec3-48be-8774-529e77e5dd6f"/>
</file>

<file path=customXml/item7.xml><?xml version="1.0" encoding="utf-8"?>
<VariableList UniqueId="8a88d8c6-1d94-485b-a4fd-c7d9c3594f57" Name="Computed" ContentType="XML" MajorVersion="0" MinorVersion="1" isLocalCopy="False" IsBaseObject="False" DataSourceId="de20193c-6ec3-48be-8774-529e77e5dd6f" DataSourceMajorVersion="0" DataSourceMinorVersion="1"/>
</file>

<file path=customXml/item8.xml><?xml version="1.0" encoding="utf-8"?>
<VariableListDefinition name="System" displayName="System" id="53dccad9-e544-4932-9ef9-15e5e3cc8f4b" isdomainofvalue="False" dataSourceId="a3b78d6a-2ba8-4a3d-a2fc-174ac122e700"/>
</file>

<file path=customXml/item9.xml><?xml version="1.0" encoding="utf-8"?>
<VariableList UniqueId="53dccad9-e544-4932-9ef9-15e5e3cc8f4b" Name="System" ContentType="XML" MajorVersion="0" MinorVersion="1" isLocalCopy="False" IsBaseObject="False" DataSourceId="a3b78d6a-2ba8-4a3d-a2fc-174ac122e700" DataSourceMajorVersion="0" DataSourceMinorVersion="1"/>
</file>

<file path=customXml/itemProps1.xml><?xml version="1.0" encoding="utf-8"?>
<ds:datastoreItem xmlns:ds="http://schemas.openxmlformats.org/officeDocument/2006/customXml" ds:itemID="{4504831C-CF19-4267-B6AE-37B53F2AD97A}">
  <ds:schemaRefs>
    <ds:schemaRef ds:uri="http://schemas.microsoft.com/office/2006/documentManagement/types"/>
    <ds:schemaRef ds:uri="http://purl.org/dc/elements/1.1/"/>
    <ds:schemaRef ds:uri="http://www.w3.org/XML/1998/namespace"/>
    <ds:schemaRef ds:uri="http://schemas.openxmlformats.org/package/2006/metadata/core-properties"/>
    <ds:schemaRef ds:uri="http://purl.org/dc/dcmitype/"/>
    <ds:schemaRef ds:uri="http://purl.org/dc/terms/"/>
    <ds:schemaRef ds:uri="http://schemas.microsoft.com/office/2006/metadata/properties"/>
    <ds:schemaRef ds:uri="935f0eac-4832-4786-84ff-8304664f0e73"/>
    <ds:schemaRef ds:uri="http://schemas.microsoft.com/office/infopath/2007/PartnerControls"/>
    <ds:schemaRef ds:uri="1173f359-c552-4015-80a5-7b333ac5aaf4"/>
  </ds:schemaRefs>
</ds:datastoreItem>
</file>

<file path=customXml/itemProps10.xml><?xml version="1.0" encoding="utf-8"?>
<ds:datastoreItem xmlns:ds="http://schemas.openxmlformats.org/officeDocument/2006/customXml" ds:itemID="{7FB78B81-4AF3-4660-BD76-6AA6949BEE5F}">
  <ds:schemaRefs/>
</ds:datastoreItem>
</file>

<file path=customXml/itemProps2.xml><?xml version="1.0" encoding="utf-8"?>
<ds:datastoreItem xmlns:ds="http://schemas.openxmlformats.org/officeDocument/2006/customXml" ds:itemID="{7CC276D5-2E00-47E8-AA79-EE9B337285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5f0eac-4832-4786-84ff-8304664f0e73"/>
    <ds:schemaRef ds:uri="1173f359-c552-4015-80a5-7b333ac5aa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F5438B-F17A-4826-B6E4-250A82457697}">
  <ds:schemaRefs>
    <ds:schemaRef ds:uri="http://schemas.microsoft.com/sharepoint/v3/contenttype/forms"/>
  </ds:schemaRefs>
</ds:datastoreItem>
</file>

<file path=customXml/itemProps4.xml><?xml version="1.0" encoding="utf-8"?>
<ds:datastoreItem xmlns:ds="http://schemas.openxmlformats.org/officeDocument/2006/customXml" ds:itemID="{7E33D9F0-C461-4C48-8E21-AEA2FF0B39B9}">
  <ds:schemaRefs/>
</ds:datastoreItem>
</file>

<file path=customXml/itemProps5.xml><?xml version="1.0" encoding="utf-8"?>
<ds:datastoreItem xmlns:ds="http://schemas.openxmlformats.org/officeDocument/2006/customXml" ds:itemID="{363F345D-4E24-4A34-82D2-CBBB8DFF94AA}">
  <ds:schemaRefs/>
</ds:datastoreItem>
</file>

<file path=customXml/itemProps6.xml><?xml version="1.0" encoding="utf-8"?>
<ds:datastoreItem xmlns:ds="http://schemas.openxmlformats.org/officeDocument/2006/customXml" ds:itemID="{A68BA85B-30E7-488A-8538-7EF9F9DF3794}">
  <ds:schemaRefs/>
</ds:datastoreItem>
</file>

<file path=customXml/itemProps7.xml><?xml version="1.0" encoding="utf-8"?>
<ds:datastoreItem xmlns:ds="http://schemas.openxmlformats.org/officeDocument/2006/customXml" ds:itemID="{CF57F4B5-567C-49FB-943F-9F082D34C32E}">
  <ds:schemaRefs/>
</ds:datastoreItem>
</file>

<file path=customXml/itemProps8.xml><?xml version="1.0" encoding="utf-8"?>
<ds:datastoreItem xmlns:ds="http://schemas.openxmlformats.org/officeDocument/2006/customXml" ds:itemID="{CCA79167-A48C-41D5-8FF4-29260971C35C}">
  <ds:schemaRefs/>
</ds:datastoreItem>
</file>

<file path=customXml/itemProps9.xml><?xml version="1.0" encoding="utf-8"?>
<ds:datastoreItem xmlns:ds="http://schemas.openxmlformats.org/officeDocument/2006/customXml" ds:itemID="{1C28BDD6-2F5E-455B-8155-884CE08FF8F6}">
  <ds:schemaRefs/>
</ds:datastoreItem>
</file>

<file path=docProps/app.xml><?xml version="1.0" encoding="utf-8"?>
<Properties xmlns="http://schemas.openxmlformats.org/officeDocument/2006/extended-properties" xmlns:vt="http://schemas.openxmlformats.org/officeDocument/2006/docPropsVTypes">
  <Template>US_COR_700268_600268_VI_PPT_SPECS_0422_Sky_4x3_v2</Template>
  <TotalTime>2767</TotalTime>
  <Words>6627</Words>
  <Application>Microsoft Office PowerPoint</Application>
  <PresentationFormat>On-screen Show (4:3)</PresentationFormat>
  <Paragraphs>753</Paragraphs>
  <Slides>44</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Arial Narrow</vt:lpstr>
      <vt:lpstr>Calibri</vt:lpstr>
      <vt:lpstr>Century Gothic</vt:lpstr>
      <vt:lpstr>Gill Sans MT</vt:lpstr>
      <vt:lpstr>FT 4x3 Corporate Template</vt:lpstr>
      <vt:lpstr>Health savings  accounts The powerful financial tool that can help you save now and for the future Content updated September 2025 and subject to change</vt:lpstr>
      <vt:lpstr>Merrill Lynch Disclosure Page</vt:lpstr>
      <vt:lpstr>Amid growing concerns, employers and workers are increasingly focused on maximizing health benefits</vt:lpstr>
      <vt:lpstr>Three types of retirement expenses </vt:lpstr>
      <vt:lpstr>Today’s discussion  </vt:lpstr>
      <vt:lpstr>Healthcare costs  </vt:lpstr>
      <vt:lpstr>Healthcare costs keep increasing </vt:lpstr>
      <vt:lpstr>Medicare won’t cover all your medical expenses in retirement </vt:lpstr>
      <vt:lpstr>No slowdown in healthcare inflation</vt:lpstr>
      <vt:lpstr>Health Savings  Account basics</vt:lpstr>
      <vt:lpstr>Definitions  </vt:lpstr>
      <vt:lpstr>Definitions </vt:lpstr>
      <vt:lpstr>Definitions</vt:lpstr>
      <vt:lpstr>How high is “high”? </vt:lpstr>
      <vt:lpstr>Who is eligible for an HSA? </vt:lpstr>
      <vt:lpstr>HSA characteristics  </vt:lpstr>
      <vt:lpstr>How does it work? </vt:lpstr>
      <vt:lpstr>What are “qualified medical expenses”? </vt:lpstr>
      <vt:lpstr>HSA withdrawals  </vt:lpstr>
      <vt:lpstr>Contribution limits</vt:lpstr>
      <vt:lpstr>How is an HSA different from an FSA or HRA? </vt:lpstr>
      <vt:lpstr>HSA tax advantages </vt:lpstr>
      <vt:lpstr>Tax treatment comparison of HSAs </vt:lpstr>
      <vt:lpstr>HSA strategy: retroactive use of receipts </vt:lpstr>
      <vt:lpstr>Investing HSA assets </vt:lpstr>
      <vt:lpstr>Case studies</vt:lpstr>
      <vt:lpstr>Will and Melissa, tax-efficient retirees </vt:lpstr>
      <vt:lpstr>Alan &amp; Linda—and their adult child, Brad  </vt:lpstr>
      <vt:lpstr>Bobby the super- healthy bachelor </vt:lpstr>
      <vt:lpstr>Bobby the super-healthy bachelor </vt:lpstr>
      <vt:lpstr>Bobby the super-healthy bachelor</vt:lpstr>
      <vt:lpstr>Bobby the super-healthy bachelor (continued)</vt:lpstr>
      <vt:lpstr>Bobby falls in love</vt:lpstr>
      <vt:lpstr>Bobby falls in love (detail)</vt:lpstr>
      <vt:lpstr>4 years later…twins!  and Bobby gets  the boot</vt:lpstr>
      <vt:lpstr>Bobby gets the boot </vt:lpstr>
      <vt:lpstr>Bobby gets the boot (second slide) </vt:lpstr>
      <vt:lpstr>Bobby gets the boot (third slide) </vt:lpstr>
      <vt:lpstr>Review</vt:lpstr>
      <vt:lpstr>10 things you should know about HSAs </vt:lpstr>
      <vt:lpstr>A new way forward</vt:lpstr>
      <vt:lpstr>A new way forward (illustration)</vt:lpstr>
      <vt:lpstr>Questions?</vt:lpstr>
      <vt:lpstr>Disclosure page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Gebrekidan, Sheila (Davenport)</dc:creator>
  <dc:description>Fixed Layout Issues re: conversion between 4:3 &amp; 16:9 aspect ratios. _x000d_
FT PPT Template_4x3_0121</dc:description>
  <cp:lastModifiedBy>Wygralak-Miazga, Agata</cp:lastModifiedBy>
  <cp:revision>140</cp:revision>
  <cp:lastPrinted>2024-10-03T13:58:57Z</cp:lastPrinted>
  <dcterms:created xsi:type="dcterms:W3CDTF">2022-04-28T21:06:00Z</dcterms:created>
  <dcterms:modified xsi:type="dcterms:W3CDTF">2025-09-19T12:12:12Z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0x010100B98F3C9C63E94D4FB61BEBEF19E7C391</vt:lpwstr>
  </property>
  <property fmtid="{D5CDD505-2E9C-101B-9397-08002B2CF9AE}" pid="3" name="_dlc_DocIdItemGuid">
    <vt:lpwstr>ad8be191-ceaf-4911-bc3a-d91ffaee1daa</vt:lpwstr>
  </property>
  <property fmtid="{D5CDD505-2E9C-101B-9397-08002B2CF9AE}" pid="4" name="Order">
    <vt:r8>205219200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MediaServiceImageTags">
    <vt:lpwstr/>
  </property>
</Properties>
</file>